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8" r:id="rId3"/>
    <p:sldId id="371" r:id="rId4"/>
    <p:sldId id="372" r:id="rId5"/>
    <p:sldId id="375" r:id="rId6"/>
    <p:sldId id="309" r:id="rId7"/>
    <p:sldId id="259" r:id="rId8"/>
    <p:sldId id="260" r:id="rId9"/>
    <p:sldId id="262" r:id="rId10"/>
    <p:sldId id="263" r:id="rId11"/>
    <p:sldId id="376" r:id="rId12"/>
    <p:sldId id="270" r:id="rId13"/>
    <p:sldId id="377" r:id="rId14"/>
    <p:sldId id="280" r:id="rId15"/>
    <p:sldId id="323" r:id="rId16"/>
    <p:sldId id="346" r:id="rId17"/>
    <p:sldId id="324" r:id="rId18"/>
    <p:sldId id="325" r:id="rId19"/>
    <p:sldId id="326" r:id="rId20"/>
    <p:sldId id="327" r:id="rId21"/>
    <p:sldId id="281" r:id="rId22"/>
    <p:sldId id="273" r:id="rId23"/>
    <p:sldId id="274" r:id="rId24"/>
    <p:sldId id="275" r:id="rId25"/>
    <p:sldId id="373" r:id="rId26"/>
    <p:sldId id="374" r:id="rId27"/>
    <p:sldId id="316" r:id="rId28"/>
    <p:sldId id="318" r:id="rId29"/>
    <p:sldId id="328" r:id="rId30"/>
    <p:sldId id="348" r:id="rId31"/>
    <p:sldId id="329" r:id="rId32"/>
    <p:sldId id="330" r:id="rId33"/>
    <p:sldId id="331" r:id="rId34"/>
    <p:sldId id="333" r:id="rId35"/>
    <p:sldId id="334" r:id="rId36"/>
    <p:sldId id="352" r:id="rId37"/>
    <p:sldId id="335" r:id="rId38"/>
    <p:sldId id="284" r:id="rId39"/>
    <p:sldId id="353" r:id="rId40"/>
    <p:sldId id="355" r:id="rId41"/>
    <p:sldId id="337" r:id="rId42"/>
    <p:sldId id="338" r:id="rId43"/>
    <p:sldId id="282" r:id="rId44"/>
    <p:sldId id="339" r:id="rId45"/>
    <p:sldId id="340" r:id="rId46"/>
    <p:sldId id="358" r:id="rId47"/>
    <p:sldId id="360" r:id="rId48"/>
    <p:sldId id="361" r:id="rId49"/>
    <p:sldId id="359" r:id="rId50"/>
    <p:sldId id="362" r:id="rId51"/>
    <p:sldId id="341" r:id="rId52"/>
    <p:sldId id="356" r:id="rId53"/>
    <p:sldId id="343" r:id="rId54"/>
    <p:sldId id="344" r:id="rId55"/>
    <p:sldId id="365" r:id="rId56"/>
    <p:sldId id="357" r:id="rId57"/>
    <p:sldId id="366" r:id="rId58"/>
    <p:sldId id="367" r:id="rId59"/>
    <p:sldId id="368" r:id="rId60"/>
    <p:sldId id="364" r:id="rId61"/>
    <p:sldId id="345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AB7942"/>
    <a:srgbClr val="7A0019"/>
    <a:srgbClr val="00FA00"/>
    <a:srgbClr val="FFD653"/>
    <a:srgbClr val="FFD13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0" autoAdjust="0"/>
    <p:restoredTop sz="94290" autoAdjust="0"/>
  </p:normalViewPr>
  <p:slideViewPr>
    <p:cSldViewPr snapToGrid="0" snapToObjects="1">
      <p:cViewPr varScale="1">
        <p:scale>
          <a:sx n="74" d="100"/>
          <a:sy n="74" d="100"/>
        </p:scale>
        <p:origin x="4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13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7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3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3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2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93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6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31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3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4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4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1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1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4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6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1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9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3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5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39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86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85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3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01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673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65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49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180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89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72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695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039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90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89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285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77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817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304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68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92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24.emf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Query Processing and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QPO Key Concepts:1. Building Blocks, 2.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86" y="1526557"/>
            <a:ext cx="5681651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1. Building blocks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Most cars have few motions, e.g. forward, reverse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Similar most DBMS have few building blocks: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select (point query, range query), join, sorting, ...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 SQL queries is decomposed in building blocks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2. Query processing strategies for building blocks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Cars: few gears for forward motion: 1st, 2nd, 3rd, …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DBMS: a few strategies for each building block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e.g. a point query: an index, linear search 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0" y="1725642"/>
            <a:ext cx="3318418" cy="3488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955971" y="1725642"/>
            <a:ext cx="2032807" cy="34880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9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97318-1CC7-8DDE-5301-2D8CF3990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7C518E-3D3B-D137-2789-8F62D489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Query 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22B45-1D0A-A409-85CC-18AABBEC0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8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Fundamental Spatial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1060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Three Main Spatial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Range query: Find all objects within a query rectangle.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k-nearest neighbor: Find k points closest to a query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Join query: Find all intersecting objects from two spatial datasets.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300" dirty="0">
              <a:latin typeface="Microsoft Sans Serif"/>
              <a:cs typeface="Microsoft Sans Serif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300" dirty="0">
              <a:latin typeface="Microsoft Sans Serif"/>
              <a:cs typeface="Microsoft Sans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Very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very</a:t>
            </a:r>
            <a:r>
              <a:rPr lang="en-US" altLang="en-US" sz="2300" dirty="0">
                <a:latin typeface="Microsoft Sans Serif"/>
                <a:cs typeface="Microsoft Sans Serif"/>
              </a:rPr>
              <a:t>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very</a:t>
            </a:r>
            <a:r>
              <a:rPr lang="en-US" altLang="en-US" sz="2300" dirty="0">
                <a:latin typeface="Microsoft Sans Serif"/>
                <a:cs typeface="Microsoft Sans Serif"/>
              </a:rPr>
              <a:t> important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9037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79105-0461-104C-5CC2-FB2B4F66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4B9F-2E40-0887-517D-FB6C855D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Fundamental Spatial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2335-4C65-2ACF-073A-24A3BA8D2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752600"/>
            <a:ext cx="861060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Three Main Spatial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Range query: Find all objects within a query rectangle.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k-nearest neighbor: Find k points closest to a query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Join query: Find all intersecting objects from two spatial datasets.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Point query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k-nearest neighbor, k=1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900" dirty="0">
              <a:latin typeface="Microsoft Sans Serif"/>
              <a:cs typeface="Microsoft Sans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Very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very</a:t>
            </a:r>
            <a:r>
              <a:rPr lang="en-US" altLang="en-US" sz="2300" dirty="0">
                <a:latin typeface="Microsoft Sans Serif"/>
                <a:cs typeface="Microsoft Sans Serif"/>
              </a:rPr>
              <a:t>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very</a:t>
            </a:r>
            <a:r>
              <a:rPr lang="en-US" altLang="en-US" sz="2300" dirty="0">
                <a:latin typeface="Microsoft Sans Serif"/>
                <a:cs typeface="Microsoft Sans Serif"/>
              </a:rPr>
              <a:t> important</a:t>
            </a:r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id="{6AFAB134-0EE6-33B1-C2F0-B9EFF6D9A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CB478D-EAA2-97D3-8527-3EFE99A378C1}"/>
              </a:ext>
            </a:extLst>
          </p:cNvPr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0235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8" y="1515127"/>
            <a:ext cx="1038987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Point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Given: (1) a location </a:t>
            </a:r>
          </a:p>
          <a:p>
            <a:pPr marL="457200" lvl="1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         (2) a list of POIs </a:t>
            </a:r>
            <a:br>
              <a:rPr lang="en-US" sz="1600" dirty="0">
                <a:latin typeface="Microsoft Sans Serif"/>
                <a:cs typeface="Microsoft Sans Serif"/>
              </a:rPr>
            </a:br>
            <a:r>
              <a:rPr lang="en-US" sz="1600" dirty="0">
                <a:latin typeface="Microsoft Sans Serif"/>
                <a:cs typeface="Microsoft Sans Serif"/>
              </a:rPr>
              <a:t>(POIs: Points-of-Interests)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a property (e.g., place name) of the location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Linear Search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Binary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records ordered by a space filling curve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a spatial index is available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pic>
        <p:nvPicPr>
          <p:cNvPr id="15" name="Picture 14" descr="Screen Shot 2016-08-15 at 5.29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b="4939"/>
          <a:stretch/>
        </p:blipFill>
        <p:spPr>
          <a:xfrm>
            <a:off x="6066712" y="1678352"/>
            <a:ext cx="2840532" cy="182577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7771120" y="2299027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 Example Dataset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5" y="1517712"/>
            <a:ext cx="6099418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points, each with a type triangle or star 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Query:</a:t>
            </a:r>
            <a:r>
              <a:rPr lang="en-US" sz="1800" dirty="0"/>
              <a:t> </a:t>
            </a:r>
            <a:r>
              <a:rPr lang="en-US" sz="1600" dirty="0"/>
              <a:t>Return type at location (x, y) = (</a:t>
            </a:r>
            <a:r>
              <a:rPr lang="en-US" sz="1600" i="1" dirty="0"/>
              <a:t>10, 11) </a:t>
            </a:r>
          </a:p>
          <a:p>
            <a:pPr marL="0" indent="0">
              <a:buNone/>
            </a:pPr>
            <a:endParaRPr lang="en-US" sz="1600" i="1" dirty="0"/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Candidate Storage Methods:</a:t>
            </a:r>
            <a:r>
              <a:rPr lang="en-US" sz="18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7 data blocks, each with 2 points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71" y="1627404"/>
            <a:ext cx="2298283" cy="215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67" y="1617628"/>
            <a:ext cx="2290933" cy="214610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7916500" y="3578414"/>
            <a:ext cx="192730" cy="2999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73159" y="3788481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Query point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671604" y="3369408"/>
            <a:ext cx="209787" cy="185315"/>
          </a:xfrm>
          <a:prstGeom prst="ellips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109230" y="187796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8109230" y="234093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7632302" y="187796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7164065" y="23523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7621550" y="326480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5-Point Star 53"/>
          <p:cNvSpPr/>
          <p:nvPr/>
        </p:nvSpPr>
        <p:spPr bwMode="auto">
          <a:xfrm>
            <a:off x="6661430" y="280194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Triangle 13"/>
          <p:cNvSpPr/>
          <p:nvPr/>
        </p:nvSpPr>
        <p:spPr bwMode="auto">
          <a:xfrm>
            <a:off x="6661430" y="187796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riangle 55"/>
          <p:cNvSpPr/>
          <p:nvPr/>
        </p:nvSpPr>
        <p:spPr bwMode="auto">
          <a:xfrm>
            <a:off x="6659008" y="232899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Triangle 58"/>
          <p:cNvSpPr/>
          <p:nvPr/>
        </p:nvSpPr>
        <p:spPr bwMode="auto">
          <a:xfrm>
            <a:off x="7604173" y="232899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Triangle 59"/>
          <p:cNvSpPr/>
          <p:nvPr/>
        </p:nvSpPr>
        <p:spPr bwMode="auto">
          <a:xfrm>
            <a:off x="7589075" y="280571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Triangle 60"/>
          <p:cNvSpPr/>
          <p:nvPr/>
        </p:nvSpPr>
        <p:spPr bwMode="auto">
          <a:xfrm>
            <a:off x="7133565" y="2820729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riangle 61"/>
          <p:cNvSpPr/>
          <p:nvPr/>
        </p:nvSpPr>
        <p:spPr bwMode="auto">
          <a:xfrm>
            <a:off x="8076755" y="2807601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riangle 62"/>
          <p:cNvSpPr/>
          <p:nvPr/>
        </p:nvSpPr>
        <p:spPr bwMode="auto">
          <a:xfrm>
            <a:off x="8076754" y="327635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Triangle 63"/>
          <p:cNvSpPr/>
          <p:nvPr/>
        </p:nvSpPr>
        <p:spPr bwMode="auto">
          <a:xfrm>
            <a:off x="6665622" y="3304919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55" y="3788481"/>
            <a:ext cx="2897914" cy="13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Candidate Storage &amp; Indexing Methods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36" y="3378564"/>
            <a:ext cx="2434058" cy="2280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" y="3357941"/>
            <a:ext cx="2298283" cy="21529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54" y="1543622"/>
            <a:ext cx="2897914" cy="114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5" y="3523478"/>
            <a:ext cx="2415093" cy="2262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" y="3348165"/>
            <a:ext cx="2290933" cy="214610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97674" y="5548870"/>
            <a:ext cx="263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Sorting number (Z-order index)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6405376" y="3176004"/>
            <a:ext cx="245401" cy="245806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614047" y="2352686"/>
            <a:ext cx="2027034" cy="1069124"/>
            <a:chOff x="9785118" y="3516719"/>
            <a:chExt cx="2265907" cy="119314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7" name="Straight Arrow Connector 46"/>
            <p:cNvCxnSpPr>
              <a:stCxn id="39" idx="2"/>
              <a:endCxn id="41" idx="0"/>
            </p:cNvCxnSpPr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Arrow Connector 48"/>
            <p:cNvCxnSpPr>
              <a:stCxn id="39" idx="2"/>
              <a:endCxn id="42" idx="0"/>
            </p:cNvCxnSpPr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42" idx="2"/>
              <a:endCxn id="46" idx="0"/>
            </p:cNvCxnSpPr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>
              <a:stCxn id="41" idx="2"/>
              <a:endCxn id="45" idx="0"/>
            </p:cNvCxnSpPr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41" idx="2"/>
            </p:cNvCxnSpPr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8" name="Straight Arrow Connector 47"/>
            <p:cNvCxnSpPr>
              <a:endCxn id="33" idx="0"/>
            </p:cNvCxnSpPr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>
              <a:endCxn id="34" idx="0"/>
            </p:cNvCxnSpPr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42" idx="2"/>
              <a:endCxn id="31" idx="0"/>
            </p:cNvCxnSpPr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12" name="Straight Connector 11"/>
          <p:cNvCxnSpPr/>
          <p:nvPr/>
        </p:nvCxnSpPr>
        <p:spPr bwMode="auto">
          <a:xfrm>
            <a:off x="1828800" y="5308951"/>
            <a:ext cx="262890" cy="848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1583904" y="5099945"/>
            <a:ext cx="209787" cy="18531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2021530" y="360850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2021530" y="407146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1544602" y="360850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1076365" y="408289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1533850" y="499534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5-Point Star 53"/>
          <p:cNvSpPr/>
          <p:nvPr/>
        </p:nvSpPr>
        <p:spPr bwMode="auto">
          <a:xfrm>
            <a:off x="573730" y="453247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Triangle 13"/>
          <p:cNvSpPr/>
          <p:nvPr/>
        </p:nvSpPr>
        <p:spPr bwMode="auto">
          <a:xfrm>
            <a:off x="573730" y="360850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riangle 55"/>
          <p:cNvSpPr/>
          <p:nvPr/>
        </p:nvSpPr>
        <p:spPr bwMode="auto">
          <a:xfrm>
            <a:off x="571308" y="405953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Triangle 58"/>
          <p:cNvSpPr/>
          <p:nvPr/>
        </p:nvSpPr>
        <p:spPr bwMode="auto">
          <a:xfrm>
            <a:off x="1516473" y="405953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Triangle 59"/>
          <p:cNvSpPr/>
          <p:nvPr/>
        </p:nvSpPr>
        <p:spPr bwMode="auto">
          <a:xfrm>
            <a:off x="1501375" y="453625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Triangle 60"/>
          <p:cNvSpPr/>
          <p:nvPr/>
        </p:nvSpPr>
        <p:spPr bwMode="auto">
          <a:xfrm>
            <a:off x="1045865" y="455126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riangle 61"/>
          <p:cNvSpPr/>
          <p:nvPr/>
        </p:nvSpPr>
        <p:spPr bwMode="auto">
          <a:xfrm>
            <a:off x="1989055" y="453813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riangle 62"/>
          <p:cNvSpPr/>
          <p:nvPr/>
        </p:nvSpPr>
        <p:spPr bwMode="auto">
          <a:xfrm>
            <a:off x="1989054" y="500689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Triangle 63"/>
          <p:cNvSpPr/>
          <p:nvPr/>
        </p:nvSpPr>
        <p:spPr bwMode="auto">
          <a:xfrm>
            <a:off x="577922" y="503545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699" y="2925994"/>
            <a:ext cx="1484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A. Unordered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76322" y="2971185"/>
            <a:ext cx="2111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B. Z-order (Y-major)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35698" y="1712899"/>
            <a:ext cx="2579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C. R-tree (primary index)</a:t>
            </a:r>
          </a:p>
        </p:txBody>
      </p:sp>
      <p:sp>
        <p:nvSpPr>
          <p:cNvPr id="83" name="5-Point Star 82"/>
          <p:cNvSpPr/>
          <p:nvPr/>
        </p:nvSpPr>
        <p:spPr bwMode="auto">
          <a:xfrm>
            <a:off x="4825690" y="36694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5-Point Star 83"/>
          <p:cNvSpPr/>
          <p:nvPr/>
        </p:nvSpPr>
        <p:spPr bwMode="auto">
          <a:xfrm>
            <a:off x="4825690" y="413242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5-Point Star 84"/>
          <p:cNvSpPr/>
          <p:nvPr/>
        </p:nvSpPr>
        <p:spPr bwMode="auto">
          <a:xfrm>
            <a:off x="4348762" y="36694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5-Point Star 85"/>
          <p:cNvSpPr/>
          <p:nvPr/>
        </p:nvSpPr>
        <p:spPr bwMode="auto">
          <a:xfrm>
            <a:off x="3846235" y="413242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5-Point Star 86"/>
          <p:cNvSpPr/>
          <p:nvPr/>
        </p:nvSpPr>
        <p:spPr bwMode="auto">
          <a:xfrm>
            <a:off x="4338010" y="51134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8" name="5-Point Star 87"/>
          <p:cNvSpPr/>
          <p:nvPr/>
        </p:nvSpPr>
        <p:spPr bwMode="auto">
          <a:xfrm>
            <a:off x="3343600" y="460486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9" name="Triangle 88"/>
          <p:cNvSpPr/>
          <p:nvPr/>
        </p:nvSpPr>
        <p:spPr bwMode="auto">
          <a:xfrm>
            <a:off x="3309310" y="365803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Triangle 89"/>
          <p:cNvSpPr/>
          <p:nvPr/>
        </p:nvSpPr>
        <p:spPr bwMode="auto">
          <a:xfrm>
            <a:off x="3329748" y="413192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1" name="Triangle 90"/>
          <p:cNvSpPr/>
          <p:nvPr/>
        </p:nvSpPr>
        <p:spPr bwMode="auto">
          <a:xfrm>
            <a:off x="4320633" y="412049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" name="Triangle 91"/>
          <p:cNvSpPr/>
          <p:nvPr/>
        </p:nvSpPr>
        <p:spPr bwMode="auto">
          <a:xfrm>
            <a:off x="4305535" y="459721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4" name="Triangle 93"/>
          <p:cNvSpPr/>
          <p:nvPr/>
        </p:nvSpPr>
        <p:spPr bwMode="auto">
          <a:xfrm>
            <a:off x="3850025" y="461222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5" name="Triangle 94"/>
          <p:cNvSpPr/>
          <p:nvPr/>
        </p:nvSpPr>
        <p:spPr bwMode="auto">
          <a:xfrm>
            <a:off x="4793215" y="459909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6" name="Triangle 95"/>
          <p:cNvSpPr/>
          <p:nvPr/>
        </p:nvSpPr>
        <p:spPr bwMode="auto">
          <a:xfrm>
            <a:off x="4827504" y="510214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7" name="Triangle 96"/>
          <p:cNvSpPr/>
          <p:nvPr/>
        </p:nvSpPr>
        <p:spPr bwMode="auto">
          <a:xfrm>
            <a:off x="3382082" y="509641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8" name="5-Point Star 97"/>
          <p:cNvSpPr/>
          <p:nvPr/>
        </p:nvSpPr>
        <p:spPr bwMode="auto">
          <a:xfrm>
            <a:off x="7786060" y="378333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9" name="5-Point Star 98"/>
          <p:cNvSpPr/>
          <p:nvPr/>
        </p:nvSpPr>
        <p:spPr bwMode="auto">
          <a:xfrm>
            <a:off x="7786060" y="43034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5-Point Star 99"/>
          <p:cNvSpPr/>
          <p:nvPr/>
        </p:nvSpPr>
        <p:spPr bwMode="auto">
          <a:xfrm>
            <a:off x="7309132" y="384048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1" name="5-Point Star 100"/>
          <p:cNvSpPr/>
          <p:nvPr/>
        </p:nvSpPr>
        <p:spPr bwMode="auto">
          <a:xfrm>
            <a:off x="6795175" y="428059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5-Point Star 101"/>
          <p:cNvSpPr/>
          <p:nvPr/>
        </p:nvSpPr>
        <p:spPr bwMode="auto">
          <a:xfrm>
            <a:off x="7286950" y="526161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3" name="5-Point Star 102"/>
          <p:cNvSpPr/>
          <p:nvPr/>
        </p:nvSpPr>
        <p:spPr bwMode="auto">
          <a:xfrm>
            <a:off x="6292540" y="475345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4" name="Triangle 103"/>
          <p:cNvSpPr/>
          <p:nvPr/>
        </p:nvSpPr>
        <p:spPr bwMode="auto">
          <a:xfrm>
            <a:off x="6258250" y="379476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5" name="Triangle 104"/>
          <p:cNvSpPr/>
          <p:nvPr/>
        </p:nvSpPr>
        <p:spPr bwMode="auto">
          <a:xfrm>
            <a:off x="6278688" y="428008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6" name="Triangle 105"/>
          <p:cNvSpPr/>
          <p:nvPr/>
        </p:nvSpPr>
        <p:spPr bwMode="auto">
          <a:xfrm>
            <a:off x="7258143" y="424622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7" name="Triangle 106"/>
          <p:cNvSpPr/>
          <p:nvPr/>
        </p:nvSpPr>
        <p:spPr bwMode="auto">
          <a:xfrm>
            <a:off x="7265905" y="476823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8" name="Triangle 107"/>
          <p:cNvSpPr/>
          <p:nvPr/>
        </p:nvSpPr>
        <p:spPr bwMode="auto">
          <a:xfrm>
            <a:off x="6810395" y="476081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9" name="Triangle 108"/>
          <p:cNvSpPr/>
          <p:nvPr/>
        </p:nvSpPr>
        <p:spPr bwMode="auto">
          <a:xfrm>
            <a:off x="7753585" y="4770121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0" name="Triangle 109"/>
          <p:cNvSpPr/>
          <p:nvPr/>
        </p:nvSpPr>
        <p:spPr bwMode="auto">
          <a:xfrm>
            <a:off x="7753584" y="523887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1" name="Triangle 110"/>
          <p:cNvSpPr/>
          <p:nvPr/>
        </p:nvSpPr>
        <p:spPr bwMode="auto">
          <a:xfrm>
            <a:off x="6273872" y="524500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6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3" grpId="0" animBg="1"/>
      <p:bldP spid="7" grpId="0" animBg="1"/>
      <p:bldP spid="7" grpId="1" animBg="1"/>
      <p:bldP spid="16" grpId="0"/>
      <p:bldP spid="67" grpId="0"/>
      <p:bldP spid="68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Linear Search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</a:t>
            </a:r>
            <a:r>
              <a:rPr lang="en-US" sz="1600" dirty="0"/>
              <a:t>Return the type of crime in the location (x, y) =  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Unordered</a:t>
            </a:r>
          </a:p>
          <a:p>
            <a:pPr marL="0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46" y="3888958"/>
            <a:ext cx="2873728" cy="1440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8" y="3359196"/>
            <a:ext cx="2298283" cy="215298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1943100" y="3781871"/>
            <a:ext cx="13944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91346" y="3359196"/>
            <a:ext cx="3355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Linear Search on data blocks 0 ..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2483" y="2464543"/>
            <a:ext cx="375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Cost for linear search on this dataset: 7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1920240" y="3781871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905927" y="423212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943100" y="4728078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905927" y="519605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947759" y="4266414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934553" y="4734389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22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Binary Search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</a:t>
            </a:r>
            <a:r>
              <a:rPr lang="en-US" sz="1600" dirty="0">
                <a:latin typeface="Microsoft Sans Serif"/>
                <a:cs typeface="Microsoft Sans Serif"/>
              </a:rPr>
              <a:t>: </a:t>
            </a:r>
            <a:r>
              <a:rPr lang="en-US" sz="1600" dirty="0"/>
              <a:t> Return the type of crime in the location (x, y) =  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Method:</a:t>
            </a:r>
            <a:r>
              <a:rPr lang="en-US" sz="1600" dirty="0">
                <a:latin typeface="Microsoft Sans Serif"/>
                <a:cs typeface="Microsoft Sans Serif"/>
              </a:rPr>
              <a:t>  Z-order (Y-major)</a:t>
            </a:r>
          </a:p>
          <a:p>
            <a:pPr lvl="1">
              <a:buFont typeface="Arial"/>
              <a:buChar char="•"/>
            </a:pPr>
            <a:r>
              <a:rPr lang="en-US" sz="1600" dirty="0"/>
              <a:t>Cost for binary search on this dataset: 3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8" y="3548617"/>
            <a:ext cx="2647097" cy="127762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1" y="3181611"/>
            <a:ext cx="2434057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51334" y="2808572"/>
            <a:ext cx="3332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on data blocks 0 .. 6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974227" y="3457897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974227" y="4009711"/>
            <a:ext cx="496224" cy="315767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955070" y="4592179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FFF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6219798" y="4317858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6223608" y="3727308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208644" y="3180653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19798" y="3679748"/>
            <a:ext cx="17027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86263" y="5160406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(i.e.,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FDFF"/>
                </a:solidFill>
              </a:rPr>
              <a:t>cyan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FFFC00"/>
                </a:solidFill>
              </a:rPr>
              <a:t>yellow</a:t>
            </a:r>
            <a:r>
              <a:rPr lang="en-US" sz="1600" dirty="0"/>
              <a:t>) accessed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3132" y="2892081"/>
            <a:ext cx="884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Y-major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0461" y="4290619"/>
            <a:ext cx="1745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Ceil((5+6) / 2) = 6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222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0" grpId="0" animBg="1"/>
      <p:bldP spid="43" grpId="0" animBg="1"/>
      <p:bldP spid="63" grpId="0"/>
      <p:bldP spid="64" grpId="0"/>
      <p:bldP spid="67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Search for Point Queries Using R-Tree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 data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Return the type of crime in the location (x, y) =  </a:t>
            </a:r>
            <a:r>
              <a:rPr lang="en-US" sz="1600" dirty="0"/>
              <a:t>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R-tree (Primary Index), root cached in main memory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I/O cost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8740" y="39936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Root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3105633" y="4364867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958277" y="46272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3095367" y="4988994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943539" y="52095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</a:t>
            </a:r>
            <a:endParaRPr lang="en-US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1971213" y="2458384"/>
          <a:ext cx="2023153" cy="99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Index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84" y="4231274"/>
            <a:ext cx="2502332" cy="12522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449037" y="5064084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02168" y="4178214"/>
            <a:ext cx="2265907" cy="1193145"/>
            <a:chOff x="9785118" y="3516719"/>
            <a:chExt cx="2265907" cy="119314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680547" y="3523478"/>
            <a:ext cx="2415093" cy="2262414"/>
            <a:chOff x="3680547" y="3523478"/>
            <a:chExt cx="2415093" cy="226241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547" y="3523478"/>
              <a:ext cx="2415093" cy="2262414"/>
            </a:xfrm>
            <a:prstGeom prst="rect">
              <a:avLst/>
            </a:prstGeom>
          </p:spPr>
        </p:pic>
        <p:sp>
          <p:nvSpPr>
            <p:cNvPr id="35" name="5-Point Star 34"/>
            <p:cNvSpPr/>
            <p:nvPr/>
          </p:nvSpPr>
          <p:spPr bwMode="auto">
            <a:xfrm>
              <a:off x="5467342" y="378333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6" name="5-Point Star 35"/>
            <p:cNvSpPr/>
            <p:nvPr/>
          </p:nvSpPr>
          <p:spPr bwMode="auto">
            <a:xfrm>
              <a:off x="5467342" y="4303452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9" name="5-Point Star 38"/>
            <p:cNvSpPr/>
            <p:nvPr/>
          </p:nvSpPr>
          <p:spPr bwMode="auto">
            <a:xfrm>
              <a:off x="4990414" y="384048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1" name="5-Point Star 40"/>
            <p:cNvSpPr/>
            <p:nvPr/>
          </p:nvSpPr>
          <p:spPr bwMode="auto">
            <a:xfrm>
              <a:off x="4476457" y="4280592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2" name="5-Point Star 41"/>
            <p:cNvSpPr/>
            <p:nvPr/>
          </p:nvSpPr>
          <p:spPr bwMode="auto">
            <a:xfrm>
              <a:off x="4968232" y="526161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5-Point Star 43"/>
            <p:cNvSpPr/>
            <p:nvPr/>
          </p:nvSpPr>
          <p:spPr bwMode="auto">
            <a:xfrm>
              <a:off x="3973822" y="4753459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Triangle 103"/>
            <p:cNvSpPr/>
            <p:nvPr/>
          </p:nvSpPr>
          <p:spPr bwMode="auto">
            <a:xfrm>
              <a:off x="3939532" y="3794765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Triangle 104"/>
            <p:cNvSpPr/>
            <p:nvPr/>
          </p:nvSpPr>
          <p:spPr bwMode="auto">
            <a:xfrm>
              <a:off x="3959970" y="4280088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7" name="Triangle 105"/>
            <p:cNvSpPr/>
            <p:nvPr/>
          </p:nvSpPr>
          <p:spPr bwMode="auto">
            <a:xfrm>
              <a:off x="4939425" y="4246224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9" name="Triangle 106"/>
            <p:cNvSpPr/>
            <p:nvPr/>
          </p:nvSpPr>
          <p:spPr bwMode="auto">
            <a:xfrm>
              <a:off x="4947187" y="4768237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Triangle 107"/>
            <p:cNvSpPr/>
            <p:nvPr/>
          </p:nvSpPr>
          <p:spPr bwMode="auto">
            <a:xfrm>
              <a:off x="4491677" y="4760816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Triangle 108"/>
            <p:cNvSpPr/>
            <p:nvPr/>
          </p:nvSpPr>
          <p:spPr bwMode="auto">
            <a:xfrm>
              <a:off x="5434867" y="4770121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Triangle 109"/>
            <p:cNvSpPr/>
            <p:nvPr/>
          </p:nvSpPr>
          <p:spPr bwMode="auto">
            <a:xfrm>
              <a:off x="5434866" y="5238875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Triangle 110"/>
            <p:cNvSpPr/>
            <p:nvPr/>
          </p:nvSpPr>
          <p:spPr bwMode="auto">
            <a:xfrm>
              <a:off x="3955154" y="5245006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4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Analogy of Automatic Transmission in Cars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-1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27" y="1446621"/>
            <a:ext cx="8610600" cy="3886200"/>
          </a:xfrm>
        </p:spPr>
        <p:txBody>
          <a:bodyPr/>
          <a:lstStyle/>
          <a:p>
            <a:endParaRPr lang="en-US" sz="1600" dirty="0"/>
          </a:p>
          <a:p>
            <a:endParaRPr lang="en-US" sz="16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46" y="1632770"/>
            <a:ext cx="1479527" cy="862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35" y="1680146"/>
            <a:ext cx="1790293" cy="1013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6587" y="2495112"/>
            <a:ext cx="85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Manual</a:t>
            </a:r>
            <a:r>
              <a:rPr lang="en-US" sz="16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7976" y="2694043"/>
            <a:ext cx="17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Automatic</a:t>
            </a:r>
          </a:p>
        </p:txBody>
      </p:sp>
    </p:spTree>
    <p:extLst>
      <p:ext uri="{BB962C8B-B14F-4D97-AF65-F5344CB8AC3E}">
        <p14:creationId xmlns:p14="http://schemas.microsoft.com/office/powerpoint/2010/main" val="35712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3 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Return the type of crime in the location (x, y) =  </a:t>
            </a:r>
            <a:r>
              <a:rPr lang="en-US" sz="1600" dirty="0"/>
              <a:t>(</a:t>
            </a:r>
            <a:r>
              <a:rPr lang="en-US" sz="1600" i="1" dirty="0"/>
              <a:t>2, 3)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18130" y="2880687"/>
          <a:ext cx="398379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 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1" y="2637851"/>
            <a:ext cx="2298283" cy="215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" y="2628075"/>
            <a:ext cx="2290933" cy="214610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1725510" y="4588861"/>
            <a:ext cx="39656" cy="47775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1480614" y="4379855"/>
            <a:ext cx="209787" cy="18531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1918240" y="288841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918240" y="335137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1441312" y="288841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973075" y="336280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1430560" y="42752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470440" y="381238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" name="Triangle 23"/>
          <p:cNvSpPr/>
          <p:nvPr/>
        </p:nvSpPr>
        <p:spPr bwMode="auto">
          <a:xfrm>
            <a:off x="470440" y="288841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" name="Triangle 24"/>
          <p:cNvSpPr/>
          <p:nvPr/>
        </p:nvSpPr>
        <p:spPr bwMode="auto">
          <a:xfrm>
            <a:off x="468018" y="333944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" name="Triangle 25"/>
          <p:cNvSpPr/>
          <p:nvPr/>
        </p:nvSpPr>
        <p:spPr bwMode="auto">
          <a:xfrm>
            <a:off x="1413183" y="333944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" name="Triangle 26"/>
          <p:cNvSpPr/>
          <p:nvPr/>
        </p:nvSpPr>
        <p:spPr bwMode="auto">
          <a:xfrm>
            <a:off x="1398085" y="381616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8" name="Triangle 27"/>
          <p:cNvSpPr/>
          <p:nvPr/>
        </p:nvSpPr>
        <p:spPr bwMode="auto">
          <a:xfrm>
            <a:off x="942575" y="383117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" name="Triangle 28"/>
          <p:cNvSpPr/>
          <p:nvPr/>
        </p:nvSpPr>
        <p:spPr bwMode="auto">
          <a:xfrm>
            <a:off x="1885765" y="381804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0" name="Triangle 29"/>
          <p:cNvSpPr/>
          <p:nvPr/>
        </p:nvSpPr>
        <p:spPr bwMode="auto">
          <a:xfrm>
            <a:off x="1885764" y="428680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" name="Triangle 30"/>
          <p:cNvSpPr/>
          <p:nvPr/>
        </p:nvSpPr>
        <p:spPr bwMode="auto">
          <a:xfrm>
            <a:off x="474632" y="431536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115" y="506662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point</a:t>
            </a:r>
          </a:p>
        </p:txBody>
      </p:sp>
    </p:spTree>
    <p:extLst>
      <p:ext uri="{BB962C8B-B14F-4D97-AF65-F5344CB8AC3E}">
        <p14:creationId xmlns:p14="http://schemas.microsoft.com/office/powerpoint/2010/main" val="18182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6291"/>
            <a:ext cx="8610600" cy="406250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Range Query Example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List all countries crossed by of the river Amazon.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Returns several objects within a spatial region from a table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60" y="2731519"/>
            <a:ext cx="3828240" cy="27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The Filter-Refine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4" y="142645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Processing a spatial query Q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Filter step : find a superset S of object in answer to Q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approximate of spatial data type and operator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Refinement step : find exact answer to Q reusing a GIS to process S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exact spatial data type and operation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6196" y="3021504"/>
            <a:ext cx="4530123" cy="27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13371" y="3460973"/>
            <a:ext cx="2833987" cy="2318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2848718" y="5138300"/>
            <a:ext cx="1240581" cy="5369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9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Approximating Spatial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Minimum orthogonal bounding rectangle (MOBR or MBR)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approximates line string, polygon, …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See Examples below (red rectangle are MBRs for black objects)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MBRs are used by spatial indexes, e.g. R-tree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Algorithms for spatial operations MBRs are simple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84184" y="3901241"/>
            <a:ext cx="2144865" cy="13387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837030" y="3874570"/>
            <a:ext cx="2329579" cy="1429524"/>
            <a:chOff x="3228" y="3228"/>
            <a:chExt cx="1164" cy="79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40" y="3240"/>
              <a:ext cx="1152" cy="7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22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1684184" y="3920291"/>
            <a:ext cx="2144865" cy="1338736"/>
          </a:xfrm>
          <a:custGeom>
            <a:avLst/>
            <a:gdLst>
              <a:gd name="T0" fmla="*/ 0 w 1140"/>
              <a:gd name="T1" fmla="*/ 0 h 768"/>
              <a:gd name="T2" fmla="*/ 156 w 1140"/>
              <a:gd name="T3" fmla="*/ 384 h 768"/>
              <a:gd name="T4" fmla="*/ 468 w 1140"/>
              <a:gd name="T5" fmla="*/ 276 h 768"/>
              <a:gd name="T6" fmla="*/ 516 w 1140"/>
              <a:gd name="T7" fmla="*/ 504 h 768"/>
              <a:gd name="T8" fmla="*/ 936 w 1140"/>
              <a:gd name="T9" fmla="*/ 420 h 768"/>
              <a:gd name="T10" fmla="*/ 1140 w 1140"/>
              <a:gd name="T11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0" h="768">
                <a:moveTo>
                  <a:pt x="0" y="0"/>
                </a:moveTo>
                <a:lnTo>
                  <a:pt x="156" y="384"/>
                </a:lnTo>
                <a:lnTo>
                  <a:pt x="468" y="276"/>
                </a:lnTo>
                <a:lnTo>
                  <a:pt x="516" y="504"/>
                </a:lnTo>
                <a:lnTo>
                  <a:pt x="936" y="420"/>
                </a:lnTo>
                <a:lnTo>
                  <a:pt x="1140" y="7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848460" y="3896201"/>
            <a:ext cx="2329579" cy="14060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1506" y="541373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MOBR of a line string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4021" y="54137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MOBR </a:t>
            </a:r>
            <a:r>
              <a:rPr lang="en-US" dirty="0"/>
              <a:t>of </a:t>
            </a:r>
            <a:r>
              <a:rPr lang="en-US"/>
              <a:t>a polygon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548869" y="5332512"/>
            <a:ext cx="256032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1569589" y="3800373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14229" y="3800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3430" y="49855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578151" y="5390679"/>
            <a:ext cx="2743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4598871" y="385854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43511" y="3858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2580" y="49087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5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5" grpId="0"/>
      <p:bldP spid="13" grpId="0"/>
      <p:bldP spid="16" grpId="0"/>
      <p:bldP spid="17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Approximating Spatial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753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Approximating spatial operations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SDBMS processes MBRs for refinement step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800" dirty="0">
                <a:latin typeface="Microsoft Sans Serif"/>
                <a:cs typeface="Microsoft Sans Serif"/>
              </a:rPr>
              <a:t> predicate used to approximate topological operations 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Example: </a:t>
            </a:r>
            <a:r>
              <a:rPr lang="en-US" sz="1800" dirty="0">
                <a:solidFill>
                  <a:srgbClr val="00B05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800" dirty="0">
                <a:latin typeface="Microsoft Sans Serif"/>
                <a:cs typeface="Microsoft Sans Serif"/>
              </a:rPr>
              <a:t>(A, B) replaced by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(MBR(A), MBR(B)) in filter step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See picture below - Let A be outer polygon and B be the inner one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solidFill>
                  <a:srgbClr val="00B05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600" dirty="0">
                <a:latin typeface="Microsoft Sans Serif"/>
                <a:cs typeface="Microsoft Sans Serif"/>
              </a:rPr>
              <a:t>(A, B) is true only if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(MBR(A), MBR(B))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However overlap is only a filter for inside predicate needing refinement later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altLang="zh-CN" dirty="0"/>
              <a:t>0</a:t>
            </a:r>
            <a:endParaRPr lang="en-US" dirty="0"/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931332" y="4400550"/>
            <a:ext cx="1847850" cy="1238250"/>
            <a:chOff x="3588" y="3228"/>
            <a:chExt cx="1164" cy="780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00" y="3240"/>
              <a:ext cx="11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025" y="354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3613837" y="4351165"/>
            <a:ext cx="1847850" cy="1238250"/>
            <a:chOff x="1608" y="3384"/>
            <a:chExt cx="1164" cy="780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608" y="3384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047" y="371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6467475" y="4382804"/>
            <a:ext cx="1847850" cy="1238250"/>
            <a:chOff x="300" y="3408"/>
            <a:chExt cx="1164" cy="780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12" y="3420"/>
              <a:ext cx="1152" cy="7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00" y="340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39" y="3713"/>
              <a:ext cx="713" cy="30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32" y="3708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605812" y="4371374"/>
            <a:ext cx="1840635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7153275" y="4854119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499958" y="4401854"/>
            <a:ext cx="180975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4307257" y="4893746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5987" y="50027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90554" y="4596911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90086" y="4484787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48277" y="495147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91283" y="5767869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612003" y="423573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56643" y="42357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79922" y="54230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408430" y="5798909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3429150" y="426677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073790" y="42667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97069" y="545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299237" y="5774352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6319957" y="4242213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964597" y="42422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7876" y="54295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073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  <p:bldP spid="37" grpId="0" animBg="1"/>
      <p:bldP spid="5" grpId="0"/>
      <p:bldP spid="29" grpId="0"/>
      <p:bldP spid="31" grpId="0"/>
      <p:bldP spid="32" grpId="0"/>
      <p:bldP spid="34" grpId="0"/>
      <p:bldP spid="38" grpId="0"/>
      <p:bldP spid="41" grpId="0"/>
      <p:bldP spid="42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567400-BBCF-4754-B7C7-1C511B6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The Filter-Refine Paradigm: Example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2498CA2A-A08D-403D-9619-E455A7822D87}"/>
              </a:ext>
            </a:extLst>
          </p:cNvPr>
          <p:cNvGrpSpPr>
            <a:grpSpLocks/>
          </p:cNvGrpSpPr>
          <p:nvPr/>
        </p:nvGrpSpPr>
        <p:grpSpPr bwMode="auto">
          <a:xfrm>
            <a:off x="931332" y="1728772"/>
            <a:ext cx="1847850" cy="1238250"/>
            <a:chOff x="3588" y="3228"/>
            <a:chExt cx="1164" cy="7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E9388A-2153-432B-ACAA-5CD1F4798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240"/>
              <a:ext cx="11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3473780-64E0-42C6-86B4-EE16C45F1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374BD5B0-274D-4631-AF7B-CC145C6D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54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4DE282FA-555A-4C7E-B931-DC5FFDB43618}"/>
              </a:ext>
            </a:extLst>
          </p:cNvPr>
          <p:cNvGrpSpPr>
            <a:grpSpLocks/>
          </p:cNvGrpSpPr>
          <p:nvPr/>
        </p:nvGrpSpPr>
        <p:grpSpPr bwMode="auto">
          <a:xfrm>
            <a:off x="3613837" y="1679387"/>
            <a:ext cx="1847850" cy="1238250"/>
            <a:chOff x="1608" y="3384"/>
            <a:chExt cx="1164" cy="78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4C2F79B-07A9-4E71-BB66-EB1D39F2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3384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F89F989-0517-4B3E-BE59-3918C3A64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71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02AF8113-E629-4420-B6E9-002823EF76CF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1711026"/>
            <a:ext cx="1847850" cy="1238250"/>
            <a:chOff x="300" y="3408"/>
            <a:chExt cx="1164" cy="780"/>
          </a:xfrm>
        </p:grpSpPr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6B3E368B-C653-439D-89F2-D82EFF3A5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3420"/>
              <a:ext cx="1152" cy="7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2710B20-6666-4F6A-9045-8D55E726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340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95F31FCA-261D-448C-AF40-36E6C89B9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3713"/>
              <a:ext cx="713" cy="30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6738FB56-35E3-4783-8150-B03C89DB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3708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9">
            <a:extLst>
              <a:ext uri="{FF2B5EF4-FFF2-40B4-BE49-F238E27FC236}">
                <a16:creationId xmlns:a16="http://schemas.microsoft.com/office/drawing/2014/main" id="{9813BD6A-45BD-4574-88EA-943DC695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812" y="1699596"/>
            <a:ext cx="1840635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D59C2A9-38EE-465E-A812-38E6306E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275" y="2182341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25127EF-22F0-4B11-A3FF-4DD8C2CC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8" y="1730076"/>
            <a:ext cx="180975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73DE6FCD-B64D-4916-829C-F819B0A4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257" y="2221968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75760-33D3-4B3D-B8B6-51F511C9385C}"/>
              </a:ext>
            </a:extLst>
          </p:cNvPr>
          <p:cNvSpPr txBox="1"/>
          <p:nvPr/>
        </p:nvSpPr>
        <p:spPr>
          <a:xfrm>
            <a:off x="2135987" y="23309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7FD0F7-657B-435E-82A4-087A03EDC45C}"/>
              </a:ext>
            </a:extLst>
          </p:cNvPr>
          <p:cNvSpPr txBox="1"/>
          <p:nvPr/>
        </p:nvSpPr>
        <p:spPr>
          <a:xfrm>
            <a:off x="1290554" y="1925133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14696-CB41-4E0D-84D2-2323E9D70A39}"/>
              </a:ext>
            </a:extLst>
          </p:cNvPr>
          <p:cNvSpPr txBox="1"/>
          <p:nvPr/>
        </p:nvSpPr>
        <p:spPr>
          <a:xfrm>
            <a:off x="3890086" y="1813009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79B57B-E6BB-4952-82E8-13A7E02A03F5}"/>
              </a:ext>
            </a:extLst>
          </p:cNvPr>
          <p:cNvSpPr txBox="1"/>
          <p:nvPr/>
        </p:nvSpPr>
        <p:spPr>
          <a:xfrm>
            <a:off x="4848277" y="22797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E731BC-43C2-4AFF-AB98-BF98E04968B8}"/>
              </a:ext>
            </a:extLst>
          </p:cNvPr>
          <p:cNvCxnSpPr/>
          <p:nvPr/>
        </p:nvCxnSpPr>
        <p:spPr bwMode="auto">
          <a:xfrm>
            <a:off x="591283" y="309609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2AF55E-7156-4133-8BD8-EF2A9E45254C}"/>
              </a:ext>
            </a:extLst>
          </p:cNvPr>
          <p:cNvCxnSpPr/>
          <p:nvPr/>
        </p:nvCxnSpPr>
        <p:spPr bwMode="auto">
          <a:xfrm flipH="1" flipV="1">
            <a:off x="612003" y="156395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B4D164F-D985-4D4E-B3B2-E0A6C706F8FD}"/>
              </a:ext>
            </a:extLst>
          </p:cNvPr>
          <p:cNvSpPr txBox="1"/>
          <p:nvPr/>
        </p:nvSpPr>
        <p:spPr>
          <a:xfrm>
            <a:off x="256643" y="1563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9F0BF-540D-4F41-9424-3FA18B025EF3}"/>
              </a:ext>
            </a:extLst>
          </p:cNvPr>
          <p:cNvSpPr txBox="1"/>
          <p:nvPr/>
        </p:nvSpPr>
        <p:spPr>
          <a:xfrm>
            <a:off x="2679922" y="27513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B3CE30-94D7-4D3B-A57E-410BC917781F}"/>
              </a:ext>
            </a:extLst>
          </p:cNvPr>
          <p:cNvCxnSpPr/>
          <p:nvPr/>
        </p:nvCxnSpPr>
        <p:spPr bwMode="auto">
          <a:xfrm>
            <a:off x="3408430" y="312713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82922F-EFB9-49CF-9BC3-42B19FFD882D}"/>
              </a:ext>
            </a:extLst>
          </p:cNvPr>
          <p:cNvCxnSpPr/>
          <p:nvPr/>
        </p:nvCxnSpPr>
        <p:spPr bwMode="auto">
          <a:xfrm flipH="1" flipV="1">
            <a:off x="3429150" y="159499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8D333B-2E6E-4E6A-A022-C1EBDAC4E7FA}"/>
              </a:ext>
            </a:extLst>
          </p:cNvPr>
          <p:cNvSpPr txBox="1"/>
          <p:nvPr/>
        </p:nvSpPr>
        <p:spPr>
          <a:xfrm>
            <a:off x="3073790" y="1594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DF573-76F1-4F76-ADC0-309E9FC835F3}"/>
              </a:ext>
            </a:extLst>
          </p:cNvPr>
          <p:cNvSpPr txBox="1"/>
          <p:nvPr/>
        </p:nvSpPr>
        <p:spPr>
          <a:xfrm>
            <a:off x="5497069" y="27823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E77B9F-545E-4BC7-8507-3DC70B7504F5}"/>
              </a:ext>
            </a:extLst>
          </p:cNvPr>
          <p:cNvCxnSpPr/>
          <p:nvPr/>
        </p:nvCxnSpPr>
        <p:spPr bwMode="auto">
          <a:xfrm>
            <a:off x="6299237" y="3102574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335717-7108-4F05-BDE7-D77FDD19A849}"/>
              </a:ext>
            </a:extLst>
          </p:cNvPr>
          <p:cNvCxnSpPr/>
          <p:nvPr/>
        </p:nvCxnSpPr>
        <p:spPr bwMode="auto">
          <a:xfrm flipH="1" flipV="1">
            <a:off x="6319957" y="1570435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A0503BD-685E-4AC0-ACF0-4B7B01868DAA}"/>
              </a:ext>
            </a:extLst>
          </p:cNvPr>
          <p:cNvSpPr txBox="1"/>
          <p:nvPr/>
        </p:nvSpPr>
        <p:spPr>
          <a:xfrm>
            <a:off x="5964597" y="1570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E51C50-986D-475F-A5DC-1BA9CA5582A1}"/>
              </a:ext>
            </a:extLst>
          </p:cNvPr>
          <p:cNvSpPr txBox="1"/>
          <p:nvPr/>
        </p:nvSpPr>
        <p:spPr>
          <a:xfrm>
            <a:off x="8387876" y="2757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749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7" grpId="0"/>
      <p:bldP spid="28" grpId="0"/>
      <p:bldP spid="31" grpId="0"/>
      <p:bldP spid="32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567400-BBCF-4754-B7C7-1C511B6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The Filter-Refine Paradigm: Example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2498CA2A-A08D-403D-9619-E455A7822D87}"/>
              </a:ext>
            </a:extLst>
          </p:cNvPr>
          <p:cNvGrpSpPr>
            <a:grpSpLocks/>
          </p:cNvGrpSpPr>
          <p:nvPr/>
        </p:nvGrpSpPr>
        <p:grpSpPr bwMode="auto">
          <a:xfrm>
            <a:off x="931332" y="1728772"/>
            <a:ext cx="1847850" cy="1238250"/>
            <a:chOff x="3588" y="3228"/>
            <a:chExt cx="1164" cy="7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E9388A-2153-432B-ACAA-5CD1F4798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240"/>
              <a:ext cx="11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3473780-64E0-42C6-86B4-EE16C45F1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374BD5B0-274D-4631-AF7B-CC145C6D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54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4DE282FA-555A-4C7E-B931-DC5FFDB43618}"/>
              </a:ext>
            </a:extLst>
          </p:cNvPr>
          <p:cNvGrpSpPr>
            <a:grpSpLocks/>
          </p:cNvGrpSpPr>
          <p:nvPr/>
        </p:nvGrpSpPr>
        <p:grpSpPr bwMode="auto">
          <a:xfrm>
            <a:off x="3613837" y="1679387"/>
            <a:ext cx="1847850" cy="1238250"/>
            <a:chOff x="1608" y="3384"/>
            <a:chExt cx="1164" cy="78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4C2F79B-07A9-4E71-BB66-EB1D39F2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3384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F89F989-0517-4B3E-BE59-3918C3A64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71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02AF8113-E629-4420-B6E9-002823EF76CF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1711026"/>
            <a:ext cx="1847850" cy="1238250"/>
            <a:chOff x="300" y="3408"/>
            <a:chExt cx="1164" cy="780"/>
          </a:xfrm>
        </p:grpSpPr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6B3E368B-C653-439D-89F2-D82EFF3A5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3420"/>
              <a:ext cx="1152" cy="7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2710B20-6666-4F6A-9045-8D55E726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340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95F31FCA-261D-448C-AF40-36E6C89B9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3713"/>
              <a:ext cx="713" cy="30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6738FB56-35E3-4783-8150-B03C89DB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3708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9">
            <a:extLst>
              <a:ext uri="{FF2B5EF4-FFF2-40B4-BE49-F238E27FC236}">
                <a16:creationId xmlns:a16="http://schemas.microsoft.com/office/drawing/2014/main" id="{9813BD6A-45BD-4574-88EA-943DC695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812" y="1699596"/>
            <a:ext cx="1840635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D59C2A9-38EE-465E-A812-38E6306E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275" y="2182341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25127EF-22F0-4B11-A3FF-4DD8C2CC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8" y="1730076"/>
            <a:ext cx="180975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73DE6FCD-B64D-4916-829C-F819B0A4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257" y="2221968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75760-33D3-4B3D-B8B6-51F511C9385C}"/>
              </a:ext>
            </a:extLst>
          </p:cNvPr>
          <p:cNvSpPr txBox="1"/>
          <p:nvPr/>
        </p:nvSpPr>
        <p:spPr>
          <a:xfrm>
            <a:off x="2135987" y="23309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7FD0F7-657B-435E-82A4-087A03EDC45C}"/>
              </a:ext>
            </a:extLst>
          </p:cNvPr>
          <p:cNvSpPr txBox="1"/>
          <p:nvPr/>
        </p:nvSpPr>
        <p:spPr>
          <a:xfrm>
            <a:off x="1290554" y="1925133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14696-CB41-4E0D-84D2-2323E9D70A39}"/>
              </a:ext>
            </a:extLst>
          </p:cNvPr>
          <p:cNvSpPr txBox="1"/>
          <p:nvPr/>
        </p:nvSpPr>
        <p:spPr>
          <a:xfrm>
            <a:off x="3890086" y="1813009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79B57B-E6BB-4952-82E8-13A7E02A03F5}"/>
              </a:ext>
            </a:extLst>
          </p:cNvPr>
          <p:cNvSpPr txBox="1"/>
          <p:nvPr/>
        </p:nvSpPr>
        <p:spPr>
          <a:xfrm>
            <a:off x="4848277" y="22797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E731BC-43C2-4AFF-AB98-BF98E04968B8}"/>
              </a:ext>
            </a:extLst>
          </p:cNvPr>
          <p:cNvCxnSpPr/>
          <p:nvPr/>
        </p:nvCxnSpPr>
        <p:spPr bwMode="auto">
          <a:xfrm>
            <a:off x="591283" y="309609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2AF55E-7156-4133-8BD8-EF2A9E45254C}"/>
              </a:ext>
            </a:extLst>
          </p:cNvPr>
          <p:cNvCxnSpPr/>
          <p:nvPr/>
        </p:nvCxnSpPr>
        <p:spPr bwMode="auto">
          <a:xfrm flipH="1" flipV="1">
            <a:off x="612003" y="156395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B4D164F-D985-4D4E-B3B2-E0A6C706F8FD}"/>
              </a:ext>
            </a:extLst>
          </p:cNvPr>
          <p:cNvSpPr txBox="1"/>
          <p:nvPr/>
        </p:nvSpPr>
        <p:spPr>
          <a:xfrm>
            <a:off x="256643" y="1563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9F0BF-540D-4F41-9424-3FA18B025EF3}"/>
              </a:ext>
            </a:extLst>
          </p:cNvPr>
          <p:cNvSpPr txBox="1"/>
          <p:nvPr/>
        </p:nvSpPr>
        <p:spPr>
          <a:xfrm>
            <a:off x="2679922" y="27513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B3CE30-94D7-4D3B-A57E-410BC917781F}"/>
              </a:ext>
            </a:extLst>
          </p:cNvPr>
          <p:cNvCxnSpPr/>
          <p:nvPr/>
        </p:nvCxnSpPr>
        <p:spPr bwMode="auto">
          <a:xfrm>
            <a:off x="3408430" y="312713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82922F-EFB9-49CF-9BC3-42B19FFD882D}"/>
              </a:ext>
            </a:extLst>
          </p:cNvPr>
          <p:cNvCxnSpPr/>
          <p:nvPr/>
        </p:nvCxnSpPr>
        <p:spPr bwMode="auto">
          <a:xfrm flipH="1" flipV="1">
            <a:off x="3429150" y="159499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8D333B-2E6E-4E6A-A022-C1EBDAC4E7FA}"/>
              </a:ext>
            </a:extLst>
          </p:cNvPr>
          <p:cNvSpPr txBox="1"/>
          <p:nvPr/>
        </p:nvSpPr>
        <p:spPr>
          <a:xfrm>
            <a:off x="3073790" y="1594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DF573-76F1-4F76-ADC0-309E9FC835F3}"/>
              </a:ext>
            </a:extLst>
          </p:cNvPr>
          <p:cNvSpPr txBox="1"/>
          <p:nvPr/>
        </p:nvSpPr>
        <p:spPr>
          <a:xfrm>
            <a:off x="5497069" y="27823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E77B9F-545E-4BC7-8507-3DC70B7504F5}"/>
              </a:ext>
            </a:extLst>
          </p:cNvPr>
          <p:cNvCxnSpPr/>
          <p:nvPr/>
        </p:nvCxnSpPr>
        <p:spPr bwMode="auto">
          <a:xfrm>
            <a:off x="6299237" y="3102574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335717-7108-4F05-BDE7-D77FDD19A849}"/>
              </a:ext>
            </a:extLst>
          </p:cNvPr>
          <p:cNvCxnSpPr/>
          <p:nvPr/>
        </p:nvCxnSpPr>
        <p:spPr bwMode="auto">
          <a:xfrm flipH="1" flipV="1">
            <a:off x="6319957" y="1570435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A0503BD-685E-4AC0-ACF0-4B7B01868DAA}"/>
              </a:ext>
            </a:extLst>
          </p:cNvPr>
          <p:cNvSpPr txBox="1"/>
          <p:nvPr/>
        </p:nvSpPr>
        <p:spPr>
          <a:xfrm>
            <a:off x="5964597" y="1570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E51C50-986D-475F-A5DC-1BA9CA5582A1}"/>
              </a:ext>
            </a:extLst>
          </p:cNvPr>
          <p:cNvSpPr txBox="1"/>
          <p:nvPr/>
        </p:nvSpPr>
        <p:spPr>
          <a:xfrm>
            <a:off x="8387876" y="2757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A4F672-6FF5-471D-BF1A-02B042C2CAC4}"/>
              </a:ext>
            </a:extLst>
          </p:cNvPr>
          <p:cNvSpPr/>
          <p:nvPr/>
        </p:nvSpPr>
        <p:spPr bwMode="auto">
          <a:xfrm>
            <a:off x="1081356" y="4143375"/>
            <a:ext cx="1042988" cy="7533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C723D-2AB0-426A-8C2D-3302EFB90DEA}"/>
              </a:ext>
            </a:extLst>
          </p:cNvPr>
          <p:cNvSpPr/>
          <p:nvPr/>
        </p:nvSpPr>
        <p:spPr bwMode="auto">
          <a:xfrm>
            <a:off x="2371733" y="4295776"/>
            <a:ext cx="571492" cy="33245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4ADBF7-7FD1-4623-9EC1-8B979C319964}"/>
              </a:ext>
            </a:extLst>
          </p:cNvPr>
          <p:cNvSpPr/>
          <p:nvPr/>
        </p:nvSpPr>
        <p:spPr bwMode="auto">
          <a:xfrm>
            <a:off x="2696187" y="4495432"/>
            <a:ext cx="781042" cy="51001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917C2F-E0B3-4FBA-B131-0FB7EEC99315}"/>
              </a:ext>
            </a:extLst>
          </p:cNvPr>
          <p:cNvSpPr/>
          <p:nvPr/>
        </p:nvSpPr>
        <p:spPr bwMode="auto">
          <a:xfrm>
            <a:off x="2005291" y="5091121"/>
            <a:ext cx="603973" cy="4676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AF9F48-6184-4445-B67E-599B81391F3B}"/>
              </a:ext>
            </a:extLst>
          </p:cNvPr>
          <p:cNvSpPr/>
          <p:nvPr/>
        </p:nvSpPr>
        <p:spPr bwMode="auto">
          <a:xfrm>
            <a:off x="795608" y="5048251"/>
            <a:ext cx="603973" cy="4676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FA6BDB-75C6-4371-8A9C-1428A0A10561}"/>
              </a:ext>
            </a:extLst>
          </p:cNvPr>
          <p:cNvSpPr/>
          <p:nvPr/>
        </p:nvSpPr>
        <p:spPr bwMode="auto">
          <a:xfrm>
            <a:off x="1038497" y="3767145"/>
            <a:ext cx="214042" cy="4676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AF94C8-F4F7-464E-829F-7A7E2154F519}"/>
              </a:ext>
            </a:extLst>
          </p:cNvPr>
          <p:cNvSpPr/>
          <p:nvPr/>
        </p:nvSpPr>
        <p:spPr bwMode="auto">
          <a:xfrm>
            <a:off x="2229279" y="4162416"/>
            <a:ext cx="1660808" cy="15544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E02954-ECE1-4004-B2E5-FE67EEAA296F}"/>
              </a:ext>
            </a:extLst>
          </p:cNvPr>
          <p:cNvSpPr txBox="1"/>
          <p:nvPr/>
        </p:nvSpPr>
        <p:spPr>
          <a:xfrm flipH="1">
            <a:off x="3203247" y="3508283"/>
            <a:ext cx="897257" cy="64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Query range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71E422-AF69-4C3F-A71F-E8D9B4D48545}"/>
              </a:ext>
            </a:extLst>
          </p:cNvPr>
          <p:cNvSpPr/>
          <p:nvPr/>
        </p:nvSpPr>
        <p:spPr bwMode="auto">
          <a:xfrm>
            <a:off x="5891490" y="4162417"/>
            <a:ext cx="1042988" cy="75339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BE139-1E3D-4AA3-B407-B929E1FB3AE2}"/>
              </a:ext>
            </a:extLst>
          </p:cNvPr>
          <p:cNvSpPr/>
          <p:nvPr/>
        </p:nvSpPr>
        <p:spPr bwMode="auto">
          <a:xfrm>
            <a:off x="7181867" y="4314818"/>
            <a:ext cx="571492" cy="3324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37E68D-E244-4B22-95FF-1837D666FFBC}"/>
              </a:ext>
            </a:extLst>
          </p:cNvPr>
          <p:cNvSpPr/>
          <p:nvPr/>
        </p:nvSpPr>
        <p:spPr bwMode="auto">
          <a:xfrm>
            <a:off x="7506321" y="4514474"/>
            <a:ext cx="781042" cy="5100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866912-895C-43E0-B4E3-6255FED964D6}"/>
              </a:ext>
            </a:extLst>
          </p:cNvPr>
          <p:cNvSpPr/>
          <p:nvPr/>
        </p:nvSpPr>
        <p:spPr bwMode="auto">
          <a:xfrm>
            <a:off x="6815425" y="5110163"/>
            <a:ext cx="603973" cy="4676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47616E2-E5DF-4754-8E5F-86AFFC3D267F}"/>
              </a:ext>
            </a:extLst>
          </p:cNvPr>
          <p:cNvSpPr/>
          <p:nvPr/>
        </p:nvSpPr>
        <p:spPr bwMode="auto">
          <a:xfrm>
            <a:off x="5605742" y="5067293"/>
            <a:ext cx="603973" cy="46764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AAA671-8777-4655-99AF-C3DB4C3937D9}"/>
              </a:ext>
            </a:extLst>
          </p:cNvPr>
          <p:cNvSpPr/>
          <p:nvPr/>
        </p:nvSpPr>
        <p:spPr bwMode="auto">
          <a:xfrm>
            <a:off x="5848631" y="3786187"/>
            <a:ext cx="214042" cy="46764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05E208F0-F098-43E8-8271-7F07A9D51616}"/>
              </a:ext>
            </a:extLst>
          </p:cNvPr>
          <p:cNvSpPr/>
          <p:nvPr/>
        </p:nvSpPr>
        <p:spPr bwMode="auto">
          <a:xfrm>
            <a:off x="4052891" y="4647274"/>
            <a:ext cx="1229602" cy="3115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A826D276-9AB0-4AA1-9A7B-C0666C7021DF}"/>
              </a:ext>
            </a:extLst>
          </p:cNvPr>
          <p:cNvSpPr/>
          <p:nvPr/>
        </p:nvSpPr>
        <p:spPr bwMode="auto">
          <a:xfrm>
            <a:off x="5638800" y="3127132"/>
            <a:ext cx="1042988" cy="3026016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75BD02-17D5-4609-8E7D-C94AB2AB98DB}"/>
              </a:ext>
            </a:extLst>
          </p:cNvPr>
          <p:cNvSpPr txBox="1"/>
          <p:nvPr/>
        </p:nvSpPr>
        <p:spPr>
          <a:xfrm flipH="1">
            <a:off x="5046342" y="3508274"/>
            <a:ext cx="8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72F046-D6C0-4CBA-992E-95118683D5CD}"/>
              </a:ext>
            </a:extLst>
          </p:cNvPr>
          <p:cNvSpPr txBox="1"/>
          <p:nvPr/>
        </p:nvSpPr>
        <p:spPr>
          <a:xfrm flipH="1">
            <a:off x="7846703" y="3829057"/>
            <a:ext cx="88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Refine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D79FCC-E486-483A-89EF-892F40072E8B}"/>
              </a:ext>
            </a:extLst>
          </p:cNvPr>
          <p:cNvSpPr/>
          <p:nvPr/>
        </p:nvSpPr>
        <p:spPr bwMode="auto">
          <a:xfrm>
            <a:off x="7044168" y="4162407"/>
            <a:ext cx="1660808" cy="15544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9" grpId="0" animBg="1"/>
      <p:bldP spid="41" grpId="0" animBg="1"/>
      <p:bldP spid="43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9" grpId="0"/>
      <p:bldP spid="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Simplifying Choices for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17" y="1486889"/>
            <a:ext cx="8760178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Reusing a Geographic Information System (GIS) 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GIS has rich spatial data types and operations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However may have difficulties processing large data set on disk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SDBMS is used as a filter </a:t>
            </a:r>
            <a:r>
              <a:rPr lang="en-US" sz="2000" dirty="0">
                <a:latin typeface="Microsoft Sans Serif"/>
                <a:cs typeface="Microsoft Sans Serif"/>
              </a:rPr>
              <a:t>to reduces set of objects sent to a GIS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This is</a:t>
            </a:r>
            <a:r>
              <a:rPr lang="en-US" sz="2000" dirty="0">
                <a:solidFill>
                  <a:srgbClr val="0432FF"/>
                </a:solidFill>
                <a:latin typeface="Microsoft Sans Serif"/>
                <a:cs typeface="Microsoft Sans Serif"/>
              </a:rPr>
              <a:t> filter-and-refine </a:t>
            </a:r>
            <a:r>
              <a:rPr lang="en-US" sz="2000" dirty="0">
                <a:latin typeface="Microsoft Sans Serif"/>
                <a:cs typeface="Microsoft Sans Serif"/>
              </a:rPr>
              <a:t>approach 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085" y="6433867"/>
            <a:ext cx="1978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desktop.arcgis.com</a:t>
            </a:r>
            <a:r>
              <a:rPr lang="en-US" sz="1200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3283451"/>
            <a:ext cx="2534997" cy="3431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727" y="3338556"/>
            <a:ext cx="410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Which countries are crossed by Nile River?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0620" y="4137731"/>
            <a:ext cx="3012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Brute-force approach:</a:t>
            </a:r>
          </a:p>
          <a:p>
            <a:r>
              <a:rPr lang="en-US" sz="1500" dirty="0"/>
              <a:t>Traverse all countries in the world and identify the crossed countries.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97830" y="4001711"/>
            <a:ext cx="348916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Filter:</a:t>
            </a:r>
          </a:p>
          <a:p>
            <a:r>
              <a:rPr lang="en-US" sz="1500" dirty="0"/>
              <a:t>Rule out all the countries outside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7830" y="4814594"/>
            <a:ext cx="348916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Refine:</a:t>
            </a:r>
          </a:p>
          <a:p>
            <a:r>
              <a:rPr lang="en-US" sz="1500" dirty="0"/>
              <a:t>Traverse all countries in Africa and identify the crossed countries</a:t>
            </a:r>
          </a:p>
        </p:txBody>
      </p:sp>
      <p:cxnSp>
        <p:nvCxnSpPr>
          <p:cNvPr id="19" name="Straight Arrow Connector 18"/>
          <p:cNvCxnSpPr>
            <a:stCxn id="14" idx="2"/>
            <a:endCxn id="15" idx="0"/>
          </p:cNvCxnSpPr>
          <p:nvPr/>
        </p:nvCxnSpPr>
        <p:spPr bwMode="auto">
          <a:xfrm>
            <a:off x="7242413" y="4555709"/>
            <a:ext cx="0" cy="2588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475804" y="3676190"/>
            <a:ext cx="258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Filter-and-refine</a:t>
            </a:r>
            <a:r>
              <a:rPr lang="en-US" sz="1600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4683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15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613639"/>
            <a:ext cx="8610600" cy="3886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Linear Search:</a:t>
            </a:r>
          </a:p>
          <a:p>
            <a:pPr marL="857250" lvl="1" indent="-457200"/>
            <a:r>
              <a:rPr lang="en-US" sz="1600" dirty="0">
                <a:latin typeface="Microsoft Sans Serif"/>
                <a:cs typeface="Microsoft Sans Serif"/>
              </a:rPr>
              <a:t>Scan all disk blocks of the data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Binary Search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If records are ordered using space filling curve (say Z-order)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Decompose into disjoint Z-order intervals </a:t>
            </a:r>
          </a:p>
          <a:p>
            <a:pPr lvl="1"/>
            <a:r>
              <a:rPr lang="en-US" sz="1600" dirty="0">
                <a:latin typeface="Microsoft Sans Serif"/>
                <a:cs typeface="Microsoft Sans Serif"/>
              </a:rPr>
              <a:t>For each Z-interval,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a binary search to get lowest Z-order within the Z-interval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then scan forward till end of the Z-interval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Index Search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If an index is available on spatial location of data objects,</a:t>
            </a:r>
          </a:p>
          <a:p>
            <a:pPr lvl="1"/>
            <a:r>
              <a:rPr lang="en-US" sz="1600" dirty="0">
                <a:latin typeface="Microsoft Sans Serif"/>
                <a:cs typeface="Microsoft Sans Serif"/>
              </a:rPr>
              <a:t>then use range-query operation on the index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4245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– Running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7 data block with 2 points each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Unordered, Z-ordered, R-tree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44" y="1760226"/>
            <a:ext cx="2298283" cy="21529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7639091" y="3057170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97" y="1778605"/>
            <a:ext cx="2290934" cy="214610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7639091" y="3057170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8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Analogy of Automatic Transmission in Cars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-1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27" y="1446621"/>
            <a:ext cx="8610600" cy="3886200"/>
          </a:xfrm>
        </p:spPr>
        <p:txBody>
          <a:bodyPr/>
          <a:lstStyle/>
          <a:p>
            <a:endParaRPr lang="en-US" sz="1600" dirty="0"/>
          </a:p>
          <a:p>
            <a:endParaRPr lang="en-US" sz="16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46" y="1632770"/>
            <a:ext cx="1479527" cy="862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35" y="1680146"/>
            <a:ext cx="1790293" cy="1013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2075" y="2495112"/>
            <a:ext cx="2505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Manual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Tell the car detailed steps so it drives well.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how to do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7389" y="2694043"/>
            <a:ext cx="3221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Automatic</a:t>
            </a:r>
          </a:p>
          <a:p>
            <a:pPr algn="ctr"/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Tell the car to drive (“D”) or reverse (“R”), that’s it.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what to do?</a:t>
            </a:r>
          </a:p>
        </p:txBody>
      </p:sp>
    </p:spTree>
    <p:extLst>
      <p:ext uri="{BB962C8B-B14F-4D97-AF65-F5344CB8AC3E}">
        <p14:creationId xmlns:p14="http://schemas.microsoft.com/office/powerpoint/2010/main" val="33804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– Candidate Storage Methods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36" y="3288654"/>
            <a:ext cx="2434058" cy="2280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3517961"/>
            <a:ext cx="2298283" cy="21529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81668" y="48149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1554338"/>
            <a:ext cx="2897914" cy="104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5" y="3501045"/>
            <a:ext cx="2415093" cy="226241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1481668" y="48149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157966" y="2755025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11097" y="1869155"/>
            <a:ext cx="2265907" cy="1193145"/>
            <a:chOff x="9785118" y="3516719"/>
            <a:chExt cx="2265907" cy="119314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7" name="Straight Arrow Connector 46"/>
            <p:cNvCxnSpPr>
              <a:stCxn id="39" idx="2"/>
              <a:endCxn id="41" idx="0"/>
            </p:cNvCxnSpPr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Arrow Connector 48"/>
            <p:cNvCxnSpPr>
              <a:stCxn id="39" idx="2"/>
              <a:endCxn id="42" idx="0"/>
            </p:cNvCxnSpPr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42" idx="2"/>
              <a:endCxn id="46" idx="0"/>
            </p:cNvCxnSpPr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>
              <a:stCxn id="41" idx="2"/>
              <a:endCxn id="45" idx="0"/>
            </p:cNvCxnSpPr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41" idx="2"/>
            </p:cNvCxnSpPr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8" name="Straight Arrow Connector 47"/>
            <p:cNvCxnSpPr>
              <a:endCxn id="33" idx="0"/>
            </p:cNvCxnSpPr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>
              <a:endCxn id="34" idx="0"/>
            </p:cNvCxnSpPr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42" idx="2"/>
              <a:endCxn id="31" idx="0"/>
            </p:cNvCxnSpPr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5" name="Rectangle 34"/>
          <p:cNvSpPr/>
          <p:nvPr/>
        </p:nvSpPr>
        <p:spPr bwMode="auto">
          <a:xfrm>
            <a:off x="4446270" y="4689913"/>
            <a:ext cx="62865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6887" y="5534871"/>
            <a:ext cx="2729172" cy="31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Sorting order (Z-order index)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0990" y="3150687"/>
            <a:ext cx="1154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Unordered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79535" y="2913391"/>
            <a:ext cx="1812971" cy="3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Z-order (Y-major)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29061" y="3122826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R-tree (primary index)</a:t>
            </a:r>
          </a:p>
        </p:txBody>
      </p:sp>
    </p:spTree>
    <p:extLst>
      <p:ext uri="{BB962C8B-B14F-4D97-AF65-F5344CB8AC3E}">
        <p14:creationId xmlns:p14="http://schemas.microsoft.com/office/powerpoint/2010/main" val="14049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  <p:bldP spid="30" grpId="1" animBg="1"/>
      <p:bldP spid="93" grpId="0" animBg="1"/>
      <p:bldP spid="35" grpId="0" animBg="1"/>
      <p:bldP spid="40" grpId="0"/>
      <p:bldP spid="43" grpId="0"/>
      <p:bldP spid="53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Linear Search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Method: </a:t>
            </a:r>
            <a:r>
              <a:rPr lang="en-US" sz="1800" dirty="0">
                <a:latin typeface="Microsoft Sans Serif"/>
                <a:cs typeface="Microsoft Sans Serif"/>
              </a:rPr>
              <a:t>Unordered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600" dirty="0"/>
              <a:t>Cost for range query on unordered data: 7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20" y="3776761"/>
            <a:ext cx="2774595" cy="1440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5" y="3113148"/>
            <a:ext cx="2298283" cy="215299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1996781" y="4368501"/>
            <a:ext cx="665742" cy="761754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830" y="3438207"/>
            <a:ext cx="3430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Linear search on data blocks 0 ..6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154430" y="3544631"/>
            <a:ext cx="13944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131570" y="3544631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117257" y="399488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154430" y="4490838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117257" y="495881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159089" y="4029174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145883" y="4497149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61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Binary Search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Method:</a:t>
            </a:r>
            <a:r>
              <a:rPr lang="en-US" sz="1800" dirty="0">
                <a:latin typeface="Microsoft Sans Serif"/>
                <a:cs typeface="Microsoft Sans Serif"/>
              </a:rPr>
              <a:t> Z-order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One Z-interval 12 .. 15 =&gt; search for 12 then scan forward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34" y="3500315"/>
            <a:ext cx="2594486" cy="125223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9" y="3394702"/>
            <a:ext cx="2434058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66921" y="2915539"/>
            <a:ext cx="19070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</a:t>
            </a:r>
          </a:p>
          <a:p>
            <a:r>
              <a:rPr lang="en-US" sz="1600" dirty="0"/>
              <a:t>on data blocks 0..6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454317" y="3789935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435160" y="4364147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>
            <a:off x="6703698" y="4059346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688734" y="3512691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99888" y="4011786"/>
            <a:ext cx="1649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435" y="2761137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(i.e.,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FDFF"/>
                </a:solidFill>
              </a:rPr>
              <a:t> cyan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FFFC00"/>
                </a:solidFill>
              </a:rPr>
              <a:t>yellow</a:t>
            </a:r>
            <a:r>
              <a:rPr lang="en-US" sz="1600" dirty="0"/>
              <a:t>) accessed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47738" y="4554126"/>
            <a:ext cx="2020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 = 12,</a:t>
            </a:r>
          </a:p>
          <a:p>
            <a:r>
              <a:rPr lang="en-US" sz="1500" dirty="0"/>
              <a:t>scan forward till Z=15</a:t>
            </a:r>
          </a:p>
        </p:txBody>
      </p:sp>
      <p:cxnSp>
        <p:nvCxnSpPr>
          <p:cNvPr id="25" name="Straight Arrow Connector 24"/>
          <p:cNvCxnSpPr>
            <a:endCxn id="26" idx="0"/>
          </p:cNvCxnSpPr>
          <p:nvPr/>
        </p:nvCxnSpPr>
        <p:spPr bwMode="auto">
          <a:xfrm>
            <a:off x="6690047" y="4668082"/>
            <a:ext cx="4973" cy="2659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6437329" y="4933990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082757" y="47945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2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3" grpId="0" animBg="1"/>
      <p:bldP spid="63" grpId="0"/>
      <p:bldP spid="64" grpId="0"/>
      <p:bldP spid="67" grpId="0"/>
      <p:bldP spid="70" grpId="0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with Two Z-intervals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( 1 &lt;= y &lt;= 2) </a:t>
            </a:r>
            <a:endParaRPr lang="en-US" sz="1600" dirty="0"/>
          </a:p>
          <a:p>
            <a:pPr lvl="1">
              <a:buFont typeface="Arial"/>
              <a:buChar char="•"/>
            </a:pPr>
            <a:r>
              <a:rPr lang="en-US" sz="1600" dirty="0"/>
              <a:t>Two Z-intervals: [5 .. 6] and [12 .. 13]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One binary search (followed by scan) for each Z-interval !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5" y="3002054"/>
            <a:ext cx="2434057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54174" y="4506458"/>
            <a:ext cx="2847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to find [(6), (7)]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995602" y="4911219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17255" y="4868874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77238" y="2934837"/>
            <a:ext cx="2465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</a:t>
            </a:r>
          </a:p>
          <a:p>
            <a:r>
              <a:rPr lang="en-US" sz="1600" dirty="0"/>
              <a:t>(i.e., </a:t>
            </a:r>
            <a:r>
              <a:rPr lang="en-US" sz="1600" dirty="0">
                <a:solidFill>
                  <a:srgbClr val="00FA0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7030A0"/>
                </a:solidFill>
              </a:rPr>
              <a:t>purple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FDFF"/>
                </a:solidFill>
              </a:rPr>
              <a:t>cyan</a:t>
            </a:r>
            <a:r>
              <a:rPr lang="en-US" sz="1600" dirty="0"/>
              <a:t>)</a:t>
            </a:r>
          </a:p>
          <a:p>
            <a:r>
              <a:rPr lang="en-US" sz="1600" dirty="0"/>
              <a:t>accessed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0360" y="4007961"/>
            <a:ext cx="3074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to find [(12), (13)]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94" y="2982526"/>
            <a:ext cx="2594486" cy="125223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 bwMode="auto">
          <a:xfrm flipH="1">
            <a:off x="3197466" y="5174727"/>
            <a:ext cx="1380" cy="1828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695634" y="5295000"/>
            <a:ext cx="1301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Z=5 </a:t>
            </a:r>
          </a:p>
          <a:p>
            <a:r>
              <a:rPr lang="en-US" sz="1500" dirty="0"/>
              <a:t>Scan till Z= 6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938042" y="5368506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503640" y="4565857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67495" y="5114467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8057" y="4288613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49211" y="4787708"/>
            <a:ext cx="1649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6749211" y="4832959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1581389" y="3874957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6042" y="5141706"/>
            <a:ext cx="1394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Z=10 </a:t>
            </a:r>
          </a:p>
          <a:p>
            <a:r>
              <a:rPr lang="en-US" sz="1500" dirty="0"/>
              <a:t>Scan till Z= 11</a:t>
            </a:r>
          </a:p>
        </p:txBody>
      </p:sp>
    </p:spTree>
    <p:extLst>
      <p:ext uri="{BB962C8B-B14F-4D97-AF65-F5344CB8AC3E}">
        <p14:creationId xmlns:p14="http://schemas.microsoft.com/office/powerpoint/2010/main" val="20256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63" grpId="0"/>
      <p:bldP spid="67" grpId="0"/>
      <p:bldP spid="27" grpId="0"/>
      <p:bldP spid="39" grpId="0"/>
      <p:bldP spid="40" grpId="0" animBg="1"/>
      <p:bldP spid="46" grpId="0" animBg="1"/>
      <p:bldP spid="48" grpId="0" animBg="1"/>
      <p:bldP spid="49" grpId="0"/>
      <p:bldP spid="51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Search for Range Queries Using R-tree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Candidate Storage Methods:</a:t>
            </a:r>
            <a:r>
              <a:rPr lang="en-US" sz="1600" dirty="0">
                <a:latin typeface="Microsoft Sans Serif"/>
                <a:cs typeface="Microsoft Sans Serif"/>
              </a:rPr>
              <a:t> R-tree (Primary Index)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86" y="3445443"/>
            <a:ext cx="2415093" cy="2262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4935" y="373498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Root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371828" y="4106229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8224472" y="43685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8361562" y="4730356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106864" y="495087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g, </a:t>
            </a:r>
            <a:r>
              <a:rPr lang="en-US" dirty="0" err="1"/>
              <a:t>i</a:t>
            </a:r>
            <a:endParaRPr lang="en-US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6260550" y="1959790"/>
          <a:ext cx="2023153" cy="99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Cost in this example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Index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6" y="4240547"/>
            <a:ext cx="2502332" cy="12522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498062" y="4805446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51193" y="3919576"/>
            <a:ext cx="2265907" cy="1193145"/>
            <a:chOff x="9785118" y="3516719"/>
            <a:chExt cx="2265907" cy="119314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08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>
                <a:latin typeface="Microsoft Sans Serif"/>
                <a:cs typeface="Microsoft Sans Serif"/>
              </a:rPr>
              <a:t>Comparing Algorithms </a:t>
            </a:r>
            <a:r>
              <a:rPr lang="en-US" sz="2800" dirty="0">
                <a:latin typeface="Microsoft Sans Serif"/>
                <a:cs typeface="Microsoft Sans Serif"/>
              </a:rPr>
              <a:t>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7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2" y="2648850"/>
            <a:ext cx="2290934" cy="223764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472953" y="3983227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519190" y="2930695"/>
          <a:ext cx="398379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 Searches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32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220"/>
            <a:ext cx="8610600" cy="405658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Find the city closest to Chicago.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one spatial object from city data file C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9" y="2702513"/>
            <a:ext cx="4808996" cy="30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9" y="1877794"/>
            <a:ext cx="3297190" cy="3510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Nearest </a:t>
            </a:r>
            <a:r>
              <a:rPr lang="en-US" sz="2800">
                <a:latin typeface="Microsoft Sans Serif"/>
                <a:cs typeface="Microsoft Sans Serif"/>
              </a:rPr>
              <a:t>Neighbor – Running Examples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3864" y="5336549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898554" y="240459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23383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93106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93106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23383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588164" y="387144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890934" y="387144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890934" y="312849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19370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193704" y="313992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55946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46779" y="42773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2244" y="27306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942244" y="315570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1645307" y="241363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015482" y="27613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87172" y="31203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17850" y="281715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4197" y="43225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25903" y="34637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71982" y="3523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2024357" y="387933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3513" y="353289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16328" y="390572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445296" y="5418510"/>
            <a:ext cx="203813" cy="1965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8528" y="1530266"/>
            <a:ext cx="5635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Each point represents location of a restaurant.</a:t>
            </a:r>
          </a:p>
          <a:p>
            <a:endParaRPr lang="en-US" sz="1600" dirty="0"/>
          </a:p>
          <a:p>
            <a:r>
              <a:rPr lang="en-US" sz="1600" b="1" dirty="0"/>
              <a:t>Query:</a:t>
            </a:r>
          </a:p>
          <a:p>
            <a:r>
              <a:rPr lang="en-US" sz="1600" dirty="0"/>
              <a:t>Given the location of a user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find the nearest restaurant.</a:t>
            </a:r>
          </a:p>
          <a:p>
            <a:r>
              <a:rPr lang="en-US" sz="1600" dirty="0"/>
              <a:t>(If more than one nearest neighbors, return all results)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645307" y="4499097"/>
            <a:ext cx="12224" cy="29308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54912" y="482750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Query point</a:t>
            </a:r>
            <a:r>
              <a:rPr lang="zh-CN" altLang="en-US" sz="1400" dirty="0"/>
              <a:t> </a:t>
            </a:r>
            <a:r>
              <a:rPr lang="en-US" altLang="zh-CN" sz="1400" b="1" i="1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1492867" y="4225458"/>
            <a:ext cx="287624" cy="25252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7839" y="3128498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Result:</a:t>
            </a:r>
          </a:p>
          <a:p>
            <a:r>
              <a:rPr lang="en-US" sz="1600" dirty="0"/>
              <a:t>Nearest neighbor of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 is </a:t>
            </a:r>
            <a:r>
              <a:rPr lang="en-US" sz="1600" b="1" i="1" dirty="0"/>
              <a:t>j</a:t>
            </a:r>
          </a:p>
        </p:txBody>
      </p:sp>
      <p:cxnSp>
        <p:nvCxnSpPr>
          <p:cNvPr id="42" name="Straight Connector 41"/>
          <p:cNvCxnSpPr>
            <a:endCxn id="70" idx="0"/>
          </p:cNvCxnSpPr>
          <p:nvPr/>
        </p:nvCxnSpPr>
        <p:spPr bwMode="auto">
          <a:xfrm flipH="1">
            <a:off x="1635505" y="4008608"/>
            <a:ext cx="297160" cy="265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1112126" y="3831165"/>
            <a:ext cx="1008976" cy="101398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93758" y="5315525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566925" y="4273646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251097" y="5428558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5" grpId="0"/>
      <p:bldP spid="11" grpId="0" animBg="1"/>
      <p:bldP spid="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Two phase approach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Fetch C’s disk sector(s) containing the query point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M = minimum distance(query point, objects in fetched leaf)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Test all cities within distance M of query point (Range Query)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Single phase approach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840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26" y="452113"/>
            <a:ext cx="8610600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Two Phase Strategy (with a R-tree)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525" y="4621701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4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126" y="2147199"/>
            <a:ext cx="3348529" cy="35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1722763" y="2692535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725825" y="3427488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755273" y="3050675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755273" y="379362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58043" y="379362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412373" y="415938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715143" y="415938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094156" y="3042050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017913" y="305067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17913" y="342786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360813" y="380759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88983" y="455308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579" y="29837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9613" y="337251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83456" y="266963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91610" y="307138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02506" y="34210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85342" y="31376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4133" y="451426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98468" y="383017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97637" y="38464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67062" y="423789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585342" y="386220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16236" y="425178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1009787" y="3029936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717217" y="2666395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047845" y="3045181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69732" y="3777881"/>
            <a:ext cx="839720" cy="9318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734241" y="3788855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420469" y="3801227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3418" y="533058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650378" y="5425259"/>
            <a:ext cx="155135" cy="17275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68971" y="535552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2303384" y="5460858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1376064" y="456182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417" y="1597205"/>
            <a:ext cx="574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Find the index leaf containing the query point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: block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470543" y="443570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512417" y="2165878"/>
            <a:ext cx="619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a circle </a:t>
            </a:r>
            <a:r>
              <a:rPr lang="en-US" sz="1600" dirty="0" err="1"/>
              <a:t>Circle</a:t>
            </a:r>
            <a:r>
              <a:rPr lang="en-US" sz="1600" baseline="-25000" dirty="0" err="1"/>
              <a:t>p</a:t>
            </a:r>
            <a:r>
              <a:rPr lang="en-US" sz="1600" dirty="0"/>
              <a:t> whose center is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and radius = d</a:t>
            </a:r>
            <a:r>
              <a:rPr lang="en-US" sz="1600" baseline="-25000" dirty="0"/>
              <a:t>B</a:t>
            </a:r>
            <a:endParaRPr lang="en-US" sz="16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518461" y="1866788"/>
            <a:ext cx="5149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 leaf, Point </a:t>
            </a:r>
            <a:r>
              <a:rPr lang="en-US" sz="1600" dirty="0">
                <a:solidFill>
                  <a:srgbClr val="FF0000"/>
                </a:solidFill>
              </a:rPr>
              <a:t>g, h</a:t>
            </a:r>
            <a:r>
              <a:rPr lang="en-US" sz="1600" dirty="0"/>
              <a:t> are the closest points to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d</a:t>
            </a:r>
            <a:r>
              <a:rPr lang="en-US" sz="1600" baseline="-25000" dirty="0"/>
              <a:t>B</a:t>
            </a:r>
            <a:r>
              <a:rPr lang="en-US" sz="1600" dirty="0"/>
              <a:t> = 2</a:t>
            </a:r>
          </a:p>
        </p:txBody>
      </p:sp>
      <p:sp>
        <p:nvSpPr>
          <p:cNvPr id="120" name="Oval 119"/>
          <p:cNvSpPr/>
          <p:nvPr/>
        </p:nvSpPr>
        <p:spPr bwMode="auto">
          <a:xfrm>
            <a:off x="741675" y="3861313"/>
            <a:ext cx="1375831" cy="149711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512417" y="2498972"/>
            <a:ext cx="619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the MOBR of </a:t>
            </a:r>
            <a:r>
              <a:rPr lang="en-US" sz="1600" dirty="0" err="1"/>
              <a:t>Circle</a:t>
            </a:r>
            <a:r>
              <a:rPr lang="en-US" sz="1600" baseline="-25000" dirty="0" err="1"/>
              <a:t>p</a:t>
            </a:r>
            <a:r>
              <a:rPr lang="en-US" sz="1600" dirty="0"/>
              <a:t> :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734667" y="3885306"/>
            <a:ext cx="1408600" cy="150308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28864" y="2798062"/>
            <a:ext cx="572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Range query: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r>
              <a:rPr lang="en-US" sz="1600" dirty="0"/>
              <a:t>, and test all points in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endParaRPr lang="en-US" sz="1600" baseline="-25000" dirty="0"/>
          </a:p>
          <a:p>
            <a:r>
              <a:rPr lang="en-US" sz="1600" dirty="0"/>
              <a:t>Root -&gt; Y -&gt; Block </a:t>
            </a:r>
            <a:r>
              <a:rPr lang="en-US" sz="1600" dirty="0">
                <a:solidFill>
                  <a:srgbClr val="7A0019"/>
                </a:solidFill>
              </a:rPr>
              <a:t>brown</a:t>
            </a:r>
            <a:endParaRPr lang="en-US" sz="1600" baseline="-25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3545311" y="3320783"/>
            <a:ext cx="5723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Since </a:t>
            </a:r>
            <a:r>
              <a:rPr lang="en-US" sz="1600" dirty="0" err="1"/>
              <a:t>dist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7A0019"/>
                </a:solidFill>
              </a:rPr>
              <a:t>j</a:t>
            </a:r>
            <a:r>
              <a:rPr lang="en-US" sz="1600" dirty="0"/>
              <a:t>) = 1.41 &lt; D</a:t>
            </a:r>
            <a:r>
              <a:rPr lang="en-US" sz="1600" baseline="-25000" dirty="0"/>
              <a:t>B</a:t>
            </a:r>
            <a:r>
              <a:rPr lang="en-US" sz="1600" dirty="0"/>
              <a:t>, point </a:t>
            </a:r>
            <a:r>
              <a:rPr lang="en-US" sz="1600" dirty="0">
                <a:solidFill>
                  <a:srgbClr val="7A0019"/>
                </a:solidFill>
              </a:rPr>
              <a:t>j</a:t>
            </a:r>
            <a:r>
              <a:rPr lang="en-US" sz="1600" dirty="0"/>
              <a:t> is nearest neighbor of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endParaRPr lang="en-US" sz="1600" baseline="-25000" dirty="0">
              <a:solidFill>
                <a:srgbClr val="0432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56785" y="4347324"/>
            <a:ext cx="2064989" cy="1122081"/>
            <a:chOff x="3649951" y="3977200"/>
            <a:chExt cx="2064989" cy="1122081"/>
          </a:xfrm>
        </p:grpSpPr>
        <p:sp>
          <p:nvSpPr>
            <p:cNvPr id="125" name="Rectangle 124"/>
            <p:cNvSpPr/>
            <p:nvPr/>
          </p:nvSpPr>
          <p:spPr bwMode="auto">
            <a:xfrm>
              <a:off x="4248870" y="3977200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384151" y="4845870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759454" y="4840130"/>
              <a:ext cx="233716" cy="23039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5132305" y="4828700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5481224" y="4850155"/>
              <a:ext cx="233716" cy="23039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4015979" y="4868891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5045981" y="44411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3953015" y="443901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3" name="Straight Connector 132"/>
            <p:cNvCxnSpPr/>
            <p:nvPr/>
          </p:nvCxnSpPr>
          <p:spPr bwMode="auto">
            <a:xfrm flipH="1">
              <a:off x="3768465" y="4714090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4129527" y="4764517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4248040" y="4698652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flipH="1">
              <a:off x="4876312" y="4714090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5215733" y="4764517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334246" y="4698652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H="1">
              <a:off x="4226186" y="4313282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4764963" y="4318589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Oval 140"/>
            <p:cNvSpPr/>
            <p:nvPr/>
          </p:nvSpPr>
          <p:spPr bwMode="auto">
            <a:xfrm>
              <a:off x="3649951" y="486367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959422" y="2617929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604180" y="3760999"/>
            <a:ext cx="2386426" cy="9855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840087" y="3986289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145" name="Oval 144"/>
          <p:cNvSpPr/>
          <p:nvPr/>
        </p:nvSpPr>
        <p:spPr bwMode="auto">
          <a:xfrm>
            <a:off x="1047779" y="2672198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aphicFrame>
        <p:nvGraphicFramePr>
          <p:cNvPr id="147" name="Table 146"/>
          <p:cNvGraphicFramePr>
            <a:graphicFrameLocks noGrp="1"/>
          </p:cNvGraphicFramePr>
          <p:nvPr/>
        </p:nvGraphicFramePr>
        <p:xfrm>
          <a:off x="6027369" y="4347324"/>
          <a:ext cx="287821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1166" y="445238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Cost: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8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8" grpId="0"/>
      <p:bldP spid="119" grpId="0"/>
      <p:bldP spid="120" grpId="0" animBg="1"/>
      <p:bldP spid="121" grpId="0"/>
      <p:bldP spid="121" grpId="1"/>
      <p:bldP spid="122" grpId="0" animBg="1"/>
      <p:bldP spid="123" grpId="0"/>
      <p:bldP spid="12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Analogy of Automatic Transmission in Cars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-1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27" y="1446621"/>
            <a:ext cx="8610600" cy="3886200"/>
          </a:xfrm>
        </p:spPr>
        <p:txBody>
          <a:bodyPr/>
          <a:lstStyle/>
          <a:p>
            <a:endParaRPr lang="en-US" sz="1600" dirty="0"/>
          </a:p>
          <a:p>
            <a:endParaRPr lang="en-US" sz="16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46" y="2009014"/>
            <a:ext cx="1479527" cy="862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35" y="2532643"/>
            <a:ext cx="1790293" cy="1013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2075" y="2871356"/>
            <a:ext cx="2505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Manual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Java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how to do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7389" y="3546540"/>
            <a:ext cx="3221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Automatic</a:t>
            </a:r>
          </a:p>
          <a:p>
            <a:pPr algn="ctr"/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SQL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what to do?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E89EF0-6AB6-4DBE-8E7B-000BFCE2C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7" y="4019123"/>
            <a:ext cx="4500135" cy="2714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4E3EF-22B8-4527-94A4-1A31A30A4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22" y="4798668"/>
            <a:ext cx="4324013" cy="8220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D5A692-E9DA-4FCF-AB06-0457D5C2B83F}"/>
              </a:ext>
            </a:extLst>
          </p:cNvPr>
          <p:cNvSpPr txBox="1">
            <a:spLocks/>
          </p:cNvSpPr>
          <p:nvPr/>
        </p:nvSpPr>
        <p:spPr bwMode="auto">
          <a:xfrm>
            <a:off x="432826" y="1599021"/>
            <a:ext cx="8649261" cy="7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en-US" altLang="zh-CN" sz="1600" b="1" kern="0" dirty="0">
                <a:latin typeface="Microsoft Sans Serif"/>
                <a:cs typeface="Microsoft Sans Serif"/>
              </a:rPr>
              <a:t>Query: List facilities within 10km of Minneapolis (44.978, -93.265)</a:t>
            </a:r>
            <a:endParaRPr lang="en-US" sz="1600" b="1" kern="0" dirty="0"/>
          </a:p>
        </p:txBody>
      </p:sp>
    </p:spTree>
    <p:extLst>
      <p:ext uri="{BB962C8B-B14F-4D97-AF65-F5344CB8AC3E}">
        <p14:creationId xmlns:p14="http://schemas.microsoft.com/office/powerpoint/2010/main" val="12647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Two phase approach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Single phase approach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Recursive algorithm for R-tree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Eliminate children dominated by some other children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Check the remaining data blocks for nearest neighbor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1143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One Phase Strategy with a R-</a:t>
            </a:r>
            <a:r>
              <a:rPr lang="en-US" sz="2800" dirty="0" err="1"/>
              <a:t>treee</a:t>
            </a:r>
            <a:r>
              <a:rPr lang="en-US" sz="2800" dirty="0"/>
              <a:t> 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4502898" y="1529813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4638179" y="2398483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5013482" y="2392743"/>
            <a:ext cx="233716" cy="23039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5386333" y="238131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735252" y="2402768"/>
            <a:ext cx="233716" cy="23039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4270007" y="2421504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300009" y="1993786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4207043" y="1991624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179" name="Straight Connector 178"/>
          <p:cNvCxnSpPr/>
          <p:nvPr/>
        </p:nvCxnSpPr>
        <p:spPr bwMode="auto">
          <a:xfrm flipH="1">
            <a:off x="4022493" y="2266703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4383555" y="231713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4502068" y="2251265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flipH="1">
            <a:off x="5130340" y="2266703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5469761" y="231713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5588274" y="2251265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>
            <a:off x="4480214" y="1865895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5018991" y="1871202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/>
          <p:nvPr/>
        </p:nvSpPr>
        <p:spPr bwMode="auto">
          <a:xfrm>
            <a:off x="3848034" y="2405504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27464" y="1939241"/>
            <a:ext cx="470257" cy="42889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226952" y="1945652"/>
            <a:ext cx="470257" cy="42889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3814506" y="2352513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4229559" y="2380080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4593999" y="2353093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4984547" y="2342488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5359899" y="2332562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703477" y="2368650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64230" y="2441482"/>
            <a:ext cx="523843" cy="169152"/>
            <a:chOff x="8039424" y="3845094"/>
            <a:chExt cx="523843" cy="169152"/>
          </a:xfrm>
        </p:grpSpPr>
        <p:cxnSp>
          <p:nvCxnSpPr>
            <p:cNvPr id="207" name="Straight Connector 206"/>
            <p:cNvCxnSpPr/>
            <p:nvPr/>
          </p:nvCxnSpPr>
          <p:spPr bwMode="auto">
            <a:xfrm>
              <a:off x="8039424" y="3845094"/>
              <a:ext cx="523843" cy="1691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/>
            <p:nvPr/>
          </p:nvCxnSpPr>
          <p:spPr bwMode="auto">
            <a:xfrm flipV="1">
              <a:off x="8065329" y="3863269"/>
              <a:ext cx="497938" cy="1509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9" name="Group 208"/>
          <p:cNvGrpSpPr/>
          <p:nvPr/>
        </p:nvGrpSpPr>
        <p:grpSpPr>
          <a:xfrm>
            <a:off x="5567274" y="2435612"/>
            <a:ext cx="523843" cy="169152"/>
            <a:chOff x="8039424" y="3845094"/>
            <a:chExt cx="523843" cy="169152"/>
          </a:xfrm>
        </p:grpSpPr>
        <p:cxnSp>
          <p:nvCxnSpPr>
            <p:cNvPr id="210" name="Straight Connector 209"/>
            <p:cNvCxnSpPr/>
            <p:nvPr/>
          </p:nvCxnSpPr>
          <p:spPr bwMode="auto">
            <a:xfrm>
              <a:off x="8039424" y="3845094"/>
              <a:ext cx="523843" cy="1691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 bwMode="auto">
            <a:xfrm flipV="1">
              <a:off x="8065329" y="3863269"/>
              <a:ext cx="497938" cy="1509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2" name="Rectangle 211"/>
          <p:cNvSpPr/>
          <p:nvPr/>
        </p:nvSpPr>
        <p:spPr>
          <a:xfrm>
            <a:off x="6016434" y="1578901"/>
            <a:ext cx="2822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Finally, check blocks 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7A0019"/>
                </a:solidFill>
              </a:rPr>
              <a:t>4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1400" b="1" dirty="0"/>
              <a:t>for nearest neighbors</a:t>
            </a:r>
            <a:endParaRPr lang="en-US" sz="1400" dirty="0"/>
          </a:p>
        </p:txBody>
      </p:sp>
      <p:graphicFrame>
        <p:nvGraphicFramePr>
          <p:cNvPr id="109" name="Table 108"/>
          <p:cNvGraphicFramePr>
            <a:graphicFrameLocks noGrp="1"/>
          </p:cNvGraphicFramePr>
          <p:nvPr/>
        </p:nvGraphicFramePr>
        <p:xfrm>
          <a:off x="4590751" y="2804679"/>
          <a:ext cx="2878218" cy="279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MinDist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MaxDist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0" name="Rectangle 109"/>
          <p:cNvSpPr/>
          <p:nvPr/>
        </p:nvSpPr>
        <p:spPr>
          <a:xfrm>
            <a:off x="4536215" y="3129885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X                 3               7.47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553858" y="3475870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Y                 0               4.47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574540" y="3762868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7030A0"/>
                </a:solidFill>
              </a:rPr>
              <a:t>0</a:t>
            </a:r>
            <a:r>
              <a:rPr lang="en-US" sz="1400" dirty="0"/>
              <a:t>               3.16            4.12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553858" y="4097889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00FA00"/>
                </a:solidFill>
              </a:rPr>
              <a:t>1</a:t>
            </a:r>
            <a:r>
              <a:rPr lang="en-US" sz="1400" dirty="0"/>
              <a:t>               3.16            5.10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557369" y="4383019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40FF"/>
                </a:solidFill>
              </a:rPr>
              <a:t>2</a:t>
            </a:r>
            <a:r>
              <a:rPr lang="en-US" sz="1400" dirty="0"/>
              <a:t>               4.47            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4570069" y="4704684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0000"/>
                </a:solidFill>
              </a:rPr>
              <a:t>3</a:t>
            </a:r>
            <a:r>
              <a:rPr lang="en-US" sz="1400" dirty="0"/>
              <a:t>                 0               2.83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569731" y="5014761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7A0019"/>
                </a:solidFill>
              </a:rPr>
              <a:t>4</a:t>
            </a:r>
            <a:r>
              <a:rPr lang="en-US" sz="1400" dirty="0"/>
              <a:t>              1.41             2.83           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569731" y="5293535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00B0F0"/>
                </a:solidFill>
              </a:rPr>
              <a:t>5 </a:t>
            </a:r>
            <a:r>
              <a:rPr lang="en-US" sz="1400" dirty="0"/>
              <a:t>              3.16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3821" y="3063598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First</a:t>
            </a:r>
          </a:p>
          <a:p>
            <a:r>
              <a:rPr lang="en-US" sz="1400" dirty="0"/>
              <a:t> level: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768090" y="3865241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Second</a:t>
            </a:r>
          </a:p>
          <a:p>
            <a:r>
              <a:rPr lang="en-US" sz="1400" dirty="0"/>
              <a:t> level: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431572" y="3455091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Nothing eliminated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451948" y="4418050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</a:t>
            </a:r>
            <a:r>
              <a:rPr lang="en-US" sz="1400" dirty="0">
                <a:solidFill>
                  <a:srgbClr val="FF40FF"/>
                </a:solidFill>
              </a:rPr>
              <a:t>2</a:t>
            </a:r>
            <a:r>
              <a:rPr lang="en-US" sz="1400" dirty="0"/>
              <a:t> eliminated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451610" y="5254683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</a:t>
            </a:r>
            <a:r>
              <a:rPr lang="en-US" sz="1400" dirty="0">
                <a:solidFill>
                  <a:srgbClr val="00B0F0"/>
                </a:solidFill>
              </a:rPr>
              <a:t>5</a:t>
            </a:r>
            <a:r>
              <a:rPr lang="en-US" sz="1400" dirty="0"/>
              <a:t> eliminated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0011" y="4109571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120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12" y="1635069"/>
            <a:ext cx="3348529" cy="35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Oval 138"/>
          <p:cNvSpPr/>
          <p:nvPr/>
        </p:nvSpPr>
        <p:spPr bwMode="auto">
          <a:xfrm>
            <a:off x="1761249" y="2180405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764311" y="2915358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2793759" y="2538545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2793759" y="328149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2096529" y="328149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450859" y="364725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1753629" y="364725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2132642" y="2529920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1056399" y="253854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1056399" y="291573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1399299" y="329546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727469" y="404095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93065" y="24715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08099" y="28603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521942" y="215750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930096" y="255925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540992" y="290889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623828" y="26254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22619" y="400213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236954" y="331804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936123" y="33342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605548" y="37257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623828" y="335007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354722" y="37396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1048273" y="2517806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1755703" y="2154265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2086331" y="2533051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708218" y="3265751"/>
            <a:ext cx="839720" cy="9318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1772727" y="3276725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" name="Rectangle 214"/>
          <p:cNvSpPr/>
          <p:nvPr/>
        </p:nvSpPr>
        <p:spPr bwMode="auto">
          <a:xfrm>
            <a:off x="2496380" y="3212589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1414550" y="404969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509029" y="39235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997908" y="2105799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5" name="Rectangle 224"/>
          <p:cNvSpPr/>
          <p:nvPr/>
        </p:nvSpPr>
        <p:spPr bwMode="auto">
          <a:xfrm>
            <a:off x="642666" y="3248869"/>
            <a:ext cx="2386426" cy="9855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878573" y="3474159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227" name="Oval 226"/>
          <p:cNvSpPr/>
          <p:nvPr/>
        </p:nvSpPr>
        <p:spPr bwMode="auto">
          <a:xfrm>
            <a:off x="1086265" y="2160068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2930919" y="4908193"/>
            <a:ext cx="199104" cy="178875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1682611" y="4910695"/>
            <a:ext cx="199104" cy="178875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492145" y="4880385"/>
            <a:ext cx="199104" cy="17887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2979415" y="4606024"/>
            <a:ext cx="199104" cy="178875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1755930" y="4592330"/>
            <a:ext cx="199104" cy="178875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491312" y="4585746"/>
            <a:ext cx="199104" cy="178875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98412" y="454358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0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975801" y="4541527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A00"/>
                </a:solidFill>
              </a:rPr>
              <a:t>Data block 1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3185310" y="4550468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2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708218" y="483502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Data block 3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898684" y="485913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A0019"/>
                </a:solidFill>
              </a:rPr>
              <a:t>Data block 4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154585" y="489766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Data block 5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45342"/>
              </p:ext>
            </p:extLst>
          </p:nvPr>
        </p:nvGraphicFramePr>
        <p:xfrm>
          <a:off x="6110561" y="2025297"/>
          <a:ext cx="2878217" cy="69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BA738985-1058-4D65-8F63-5BC6D8D5F913}"/>
              </a:ext>
            </a:extLst>
          </p:cNvPr>
          <p:cNvSpPr/>
          <p:nvPr/>
        </p:nvSpPr>
        <p:spPr bwMode="auto">
          <a:xfrm>
            <a:off x="7462361" y="3746022"/>
            <a:ext cx="375727" cy="34146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Multiplication Sign 101">
            <a:extLst>
              <a:ext uri="{FF2B5EF4-FFF2-40B4-BE49-F238E27FC236}">
                <a16:creationId xmlns:a16="http://schemas.microsoft.com/office/drawing/2014/main" id="{BE961925-2AFA-4A82-94D8-A305E60FA9D6}"/>
              </a:ext>
            </a:extLst>
          </p:cNvPr>
          <p:cNvSpPr/>
          <p:nvPr/>
        </p:nvSpPr>
        <p:spPr bwMode="auto">
          <a:xfrm>
            <a:off x="7486399" y="4058481"/>
            <a:ext cx="375727" cy="34146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2" grpId="2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12" grpId="0"/>
      <p:bldP spid="110" grpId="0"/>
      <p:bldP spid="118" grpId="0"/>
      <p:bldP spid="119" grpId="0"/>
      <p:bldP spid="121" grpId="0"/>
      <p:bldP spid="122" grpId="0"/>
      <p:bldP spid="123" grpId="0"/>
      <p:bldP spid="124" grpId="0"/>
      <p:bldP spid="131" grpId="0"/>
      <p:bldP spid="2" grpId="0"/>
      <p:bldP spid="132" grpId="0"/>
      <p:bldP spid="133" grpId="0"/>
      <p:bldP spid="134" grpId="0"/>
      <p:bldP spid="137" grpId="0"/>
      <p:bldP spid="3" grpId="0" animBg="1"/>
      <p:bldP spid="10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Algorithms for Nearest Neighbor Queries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68292"/>
              </p:ext>
            </p:extLst>
          </p:nvPr>
        </p:nvGraphicFramePr>
        <p:xfrm>
          <a:off x="4167121" y="3970741"/>
          <a:ext cx="4675756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Two phase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One phase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748528" y="1530266"/>
            <a:ext cx="5635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Data:</a:t>
            </a:r>
          </a:p>
          <a:p>
            <a:r>
              <a:rPr lang="en-US" sz="1600" dirty="0"/>
              <a:t>Each point in this dataset represents the location of a restaurant.</a:t>
            </a:r>
          </a:p>
          <a:p>
            <a:endParaRPr lang="en-US" sz="1600" dirty="0"/>
          </a:p>
          <a:p>
            <a:r>
              <a:rPr lang="en-US" sz="1600" b="1" dirty="0"/>
              <a:t>Query:</a:t>
            </a:r>
          </a:p>
          <a:p>
            <a:r>
              <a:rPr lang="en-US" sz="1600" dirty="0"/>
              <a:t>Given the location of a user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find the nearest restaurant.</a:t>
            </a:r>
          </a:p>
          <a:p>
            <a:r>
              <a:rPr lang="en-US" sz="1600" dirty="0"/>
              <a:t>(If more than one nearest neighbors, return all results)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1397" y="3357670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Result:</a:t>
            </a:r>
          </a:p>
          <a:p>
            <a:r>
              <a:rPr lang="en-US" sz="1600" dirty="0"/>
              <a:t>Nearest neighbor of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 is </a:t>
            </a:r>
            <a:r>
              <a:rPr lang="en-US" sz="1600" b="1" i="1" dirty="0"/>
              <a:t>j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" y="1602427"/>
            <a:ext cx="3297190" cy="351048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99022" y="5061182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743712" y="212923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07899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77622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77622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07899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433322" y="359608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736092" y="359608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736092" y="285313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03886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038862" y="286456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40462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91937" y="40019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7402" y="245525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787402" y="28803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1490465" y="21382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60640" y="248600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32330" y="284499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63008" y="25417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9355" y="40471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71061" y="318839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17140" y="324834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1869515" y="360396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98671" y="32575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261486" y="36303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290454" y="5143143"/>
            <a:ext cx="203813" cy="1965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490465" y="4223730"/>
            <a:ext cx="12224" cy="29308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000070" y="455213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Query point</a:t>
            </a:r>
            <a:r>
              <a:rPr lang="zh-CN" altLang="en-US" sz="1400" dirty="0"/>
              <a:t> </a:t>
            </a:r>
            <a:r>
              <a:rPr lang="en-US" altLang="zh-CN" sz="1400" b="1" i="1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1338025" y="3950091"/>
            <a:ext cx="287624" cy="25252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flipH="1">
            <a:off x="1480663" y="3733241"/>
            <a:ext cx="297160" cy="265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Oval 83"/>
          <p:cNvSpPr/>
          <p:nvPr/>
        </p:nvSpPr>
        <p:spPr bwMode="auto">
          <a:xfrm>
            <a:off x="946056" y="3564924"/>
            <a:ext cx="1008976" cy="101398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38916" y="504015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1412083" y="3998279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096255" y="5153191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  <p:bldP spid="84" grpId="0" animBg="1"/>
      <p:bldP spid="8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Join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9310"/>
            <a:ext cx="8610600" cy="38862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Pairs rivers with countries, they flow through.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pairs across “Rivers” and “Countries” tables satisfying “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” predicate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2251658"/>
            <a:ext cx="6676430" cy="33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" y="362637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Join – Example Data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8" y="3055639"/>
            <a:ext cx="2604639" cy="2419320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759" y="1540450"/>
            <a:ext cx="67385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Query: </a:t>
            </a:r>
            <a:r>
              <a:rPr lang="en-US" sz="1600" dirty="0"/>
              <a:t>For each fire station, find all the houses within a distance &lt;= 1</a:t>
            </a:r>
          </a:p>
          <a:p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22723" y="5413689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Fire-stations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9957" y="5442242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158852" y="3797932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41231" y="3519864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155042" y="474341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86690" y="551438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437" y="387693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93115" y="354491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64569" y="425987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0878" y="48162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pic>
        <p:nvPicPr>
          <p:cNvPr id="49" name="Content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803" y="3070689"/>
            <a:ext cx="2573966" cy="2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4098800" y="351302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377436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928120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903043" y="4453566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368854" y="445215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638820" y="473827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93049" y="47507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100268" y="413349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543046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543046" y="413349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830358" y="445215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279836" y="4752144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91586" y="37927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292335" y="409174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3854175" y="34986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61629" y="381298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75130" y="411359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37481" y="38919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68700" y="475072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14471" y="444349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2315" y="44710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908967" y="475584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95730" y="44710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71291" y="480641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3856144" y="5499305"/>
            <a:ext cx="219456" cy="2209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8" name="Content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595" y="3065329"/>
            <a:ext cx="2573966" cy="2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Oval 60"/>
          <p:cNvSpPr/>
          <p:nvPr/>
        </p:nvSpPr>
        <p:spPr bwMode="auto">
          <a:xfrm>
            <a:off x="6732592" y="350766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011228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561912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536835" y="4448206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02646" y="444679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272612" y="473291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726841" y="474536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734060" y="412813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176838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6176838" y="412813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64150" y="444679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913628" y="4746784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25378" y="378741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5926127" y="408638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6487967" y="34933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95421" y="380762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08922" y="41082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71273" y="38866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702492" y="474536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48263" y="443813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46107" y="44657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96" name="TextBox 95"/>
          <p:cNvSpPr txBox="1"/>
          <p:nvPr/>
        </p:nvSpPr>
        <p:spPr>
          <a:xfrm>
            <a:off x="6542759" y="475048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329522" y="44657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05083" y="48010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7553471" y="3493527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84866" y="34933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6460295" y="3816135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44737" y="386054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1983884" y="410743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70145" y="41853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7302662" y="4125155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65217" y="48010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6454817" y="4761031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2042" y="2762147"/>
            <a:ext cx="891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Overlay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240844" y="3869847"/>
            <a:ext cx="282553" cy="8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7622051" y="3537858"/>
            <a:ext cx="8441" cy="362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6508808" y="4503363"/>
            <a:ext cx="3893" cy="3196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6501386" y="4807763"/>
            <a:ext cx="282553" cy="8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812071" y="2757506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 station map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780487" y="2773413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 map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7459071" y="1599674"/>
          <a:ext cx="142686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6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Fire-station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7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1" grpId="0" animBg="1"/>
      <p:bldP spid="67" grpId="0" animBg="1"/>
      <p:bldP spid="70" grpId="0" animBg="1"/>
      <p:bldP spid="72" grpId="0" animBg="1"/>
      <p:bldP spid="74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0" grpId="0"/>
      <p:bldP spid="101" grpId="0" animBg="1"/>
      <p:bldP spid="102" grpId="0"/>
      <p:bldP spid="104" grpId="0"/>
      <p:bldP spid="105" grpId="0" animBg="1"/>
      <p:bldP spid="106" grpId="0"/>
      <p:bldP spid="107" grpId="0" animBg="1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332417"/>
            <a:ext cx="8610600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Storage Structure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3" y="2866740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67062" y="3785456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469417" y="487568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526242" y="4135976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854865" y="3394631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647" y="386445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99671" y="343532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93832" y="42559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08368" y="498352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316" y="2637828"/>
            <a:ext cx="2854764" cy="296777"/>
            <a:chOff x="704360" y="5293733"/>
            <a:chExt cx="2854764" cy="296777"/>
          </a:xfrm>
        </p:grpSpPr>
        <p:sp>
          <p:nvSpPr>
            <p:cNvPr id="91" name="Rectangle 90"/>
            <p:cNvSpPr/>
            <p:nvPr/>
          </p:nvSpPr>
          <p:spPr bwMode="auto">
            <a:xfrm>
              <a:off x="704360" y="5332546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19786" y="5342832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06235" y="52937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21661" y="53135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24741" y="2874432"/>
            <a:ext cx="3297190" cy="2867322"/>
            <a:chOff x="4024741" y="2845347"/>
            <a:chExt cx="3297190" cy="2867322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4741" y="2845347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5556408" y="3390683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572051" y="4115623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8918" y="3748823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588918" y="4491773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891688" y="4491773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246018" y="4857533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548788" y="4857533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930342" y="376088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851558" y="3748823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51558" y="4126013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194458" y="4480343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497228" y="4857533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88224" y="36818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03258" y="407065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17101" y="336778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01295" y="394216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25783" y="411681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18987" y="38357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14348" y="487592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27819" y="456386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31282" y="45445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00707" y="49360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18987" y="456035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49881" y="494993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116723" y="238282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92397" y="237742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4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957275" y="2390812"/>
            <a:ext cx="3472585" cy="547451"/>
            <a:chOff x="3957275" y="2390812"/>
            <a:chExt cx="3472585" cy="547451"/>
          </a:xfrm>
        </p:grpSpPr>
        <p:sp>
          <p:nvSpPr>
            <p:cNvPr id="93" name="Oval 92"/>
            <p:cNvSpPr/>
            <p:nvPr/>
          </p:nvSpPr>
          <p:spPr bwMode="auto">
            <a:xfrm>
              <a:off x="6270303" y="2720779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116885" y="2711546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3957275" y="2694964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270303" y="2443427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5113934" y="2440116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957275" y="2475161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71750" y="239081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36348" y="265442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284449" y="2661264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392397" y="264997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46781" y="1559950"/>
            <a:ext cx="247191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 blocks for fire stations </a:t>
            </a:r>
          </a:p>
          <a:p>
            <a:r>
              <a:rPr lang="en-US" sz="1600" dirty="0"/>
              <a:t>6 blocks for houses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81024" y="1643941"/>
            <a:ext cx="1607567" cy="222403"/>
            <a:chOff x="4181024" y="1566381"/>
            <a:chExt cx="1607567" cy="222403"/>
          </a:xfrm>
        </p:grpSpPr>
        <p:sp>
          <p:nvSpPr>
            <p:cNvPr id="70" name="Rectangle 69"/>
            <p:cNvSpPr/>
            <p:nvPr/>
          </p:nvSpPr>
          <p:spPr bwMode="auto">
            <a:xfrm>
              <a:off x="4181024" y="1578918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598545" y="1566381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9198" y="1964474"/>
            <a:ext cx="2678132" cy="248583"/>
            <a:chOff x="3647974" y="1983864"/>
            <a:chExt cx="2678132" cy="248583"/>
          </a:xfrm>
        </p:grpSpPr>
        <p:sp>
          <p:nvSpPr>
            <p:cNvPr id="74" name="Oval 73"/>
            <p:cNvSpPr/>
            <p:nvPr/>
          </p:nvSpPr>
          <p:spPr bwMode="auto">
            <a:xfrm>
              <a:off x="6092390" y="1983864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638478" y="1997763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165992" y="1997763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674722" y="1988839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181024" y="2002057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647974" y="199416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47432" y="4485124"/>
            <a:ext cx="1507200" cy="781125"/>
            <a:chOff x="7494728" y="3273457"/>
            <a:chExt cx="1507200" cy="781125"/>
          </a:xfrm>
        </p:grpSpPr>
        <p:sp>
          <p:nvSpPr>
            <p:cNvPr id="109" name="Oval 108"/>
            <p:cNvSpPr/>
            <p:nvPr/>
          </p:nvSpPr>
          <p:spPr bwMode="auto">
            <a:xfrm>
              <a:off x="7494728" y="3833602"/>
              <a:ext cx="219456" cy="2209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99969" y="3273457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56409" y="36467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7541759" y="3400000"/>
              <a:ext cx="137160" cy="13716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7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1: Nested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Nested loop: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Test all possible pairs for spatial predicate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Outer loop: bring data blocks of first table in memory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Inner loop: scan the second table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Nested Loop with a spatial index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Space Partitioning: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Tree Matching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Other, e.g. spatial-join-index based, external plane-sweep, …</a:t>
            </a:r>
          </a:p>
          <a:p>
            <a:pPr>
              <a:buFont typeface="+mj-lt"/>
              <a:buAutoNum type="arabicPeriod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2945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386293"/>
            <a:ext cx="5096988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Nested loop Example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422264" y="1581144"/>
            <a:ext cx="386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block </a:t>
            </a:r>
            <a:r>
              <a:rPr lang="en-US" sz="1600" dirty="0" err="1"/>
              <a:t>B</a:t>
            </a:r>
            <a:r>
              <a:rPr lang="en-US" sz="1600" baseline="-25000" dirty="0" err="1"/>
              <a:t>fs</a:t>
            </a:r>
            <a:r>
              <a:rPr lang="en-US" sz="1600" dirty="0"/>
              <a:t> of fire stations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6396" y="1551569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Algorithm: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655780" y="1897506"/>
            <a:ext cx="35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block </a:t>
            </a:r>
            <a:r>
              <a:rPr lang="en-US" sz="1600" dirty="0" err="1"/>
              <a:t>B</a:t>
            </a:r>
            <a:r>
              <a:rPr lang="en-US" sz="1600" baseline="-25000" dirty="0" err="1"/>
              <a:t>h</a:t>
            </a:r>
            <a:r>
              <a:rPr lang="en-US" sz="1600" dirty="0"/>
              <a:t> of houses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889549" y="2188371"/>
            <a:ext cx="520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Scan all pairs of fire stations in </a:t>
            </a:r>
            <a:r>
              <a:rPr lang="en-US" sz="1600" dirty="0" err="1"/>
              <a:t>B</a:t>
            </a:r>
            <a:r>
              <a:rPr lang="en-US" sz="1600" baseline="-25000" dirty="0" err="1"/>
              <a:t>fs</a:t>
            </a:r>
            <a:r>
              <a:rPr lang="en-US" sz="1600" dirty="0"/>
              <a:t> and houses in </a:t>
            </a:r>
            <a:r>
              <a:rPr lang="en-US" sz="1600" dirty="0" err="1"/>
              <a:t>B</a:t>
            </a:r>
            <a:r>
              <a:rPr lang="en-US" sz="1600" baseline="-25000" dirty="0" err="1"/>
              <a:t>h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97676" y="372956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Cost: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0057" y="4314931"/>
            <a:ext cx="5523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 blocks for fire stations * # blocks for houses = 2*6 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676" y="4934142"/>
            <a:ext cx="4966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Assume: 3 memory buffers</a:t>
            </a:r>
          </a:p>
          <a:p>
            <a:r>
              <a:rPr lang="en-US" sz="1600" dirty="0"/>
              <a:t>     (i.e., 1 for fire-station</a:t>
            </a:r>
            <a:r>
              <a:rPr lang="en-US" altLang="zh-CN" sz="1600" dirty="0"/>
              <a:t>s</a:t>
            </a:r>
            <a:r>
              <a:rPr lang="en-US" sz="1600" dirty="0"/>
              <a:t>, 1 for houses, 1 for results)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196" y="3746650"/>
            <a:ext cx="5225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</a:t>
            </a:r>
            <a:r>
              <a:rPr lang="en-US" sz="1600" dirty="0">
                <a:solidFill>
                  <a:srgbClr val="0000FF"/>
                </a:solidFill>
              </a:rPr>
              <a:t>Blue     </a:t>
            </a:r>
            <a:r>
              <a:rPr lang="en-US" sz="1600" dirty="0"/>
              <a:t>block, inner loop fetches all 6 (circle) blocks</a:t>
            </a:r>
          </a:p>
          <a:p>
            <a:r>
              <a:rPr lang="en-US" sz="1600" dirty="0"/>
              <a:t>For </a:t>
            </a:r>
            <a:r>
              <a:rPr lang="en-US" sz="1600" dirty="0">
                <a:solidFill>
                  <a:srgbClr val="FF0000"/>
                </a:solidFill>
              </a:rPr>
              <a:t>Red      </a:t>
            </a:r>
            <a:r>
              <a:rPr lang="en-US" sz="1600" dirty="0"/>
              <a:t>block, inner loop fetches all 6 (circle) blocks  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383298" y="2758998"/>
            <a:ext cx="190046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800819" y="2746461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294664" y="3163944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840752" y="317784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4368266" y="3177843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3876996" y="3168919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383298" y="3182137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2850248" y="3174249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3" name="Straight Connector 82"/>
          <p:cNvCxnSpPr>
            <a:endCxn id="82" idx="7"/>
          </p:cNvCxnSpPr>
          <p:nvPr/>
        </p:nvCxnSpPr>
        <p:spPr bwMode="auto">
          <a:xfrm flipH="1">
            <a:off x="3049737" y="2948332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endCxn id="81" idx="0"/>
          </p:cNvCxnSpPr>
          <p:nvPr/>
        </p:nvCxnSpPr>
        <p:spPr bwMode="auto">
          <a:xfrm>
            <a:off x="3482032" y="2974828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0" idx="2"/>
            <a:endCxn id="80" idx="1"/>
          </p:cNvCxnSpPr>
          <p:nvPr/>
        </p:nvCxnSpPr>
        <p:spPr bwMode="auto">
          <a:xfrm>
            <a:off x="3478321" y="2968864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4491748" y="2951170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924043" y="2977666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4920332" y="2971702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endCxn id="82" idx="7"/>
          </p:cNvCxnSpPr>
          <p:nvPr/>
        </p:nvCxnSpPr>
        <p:spPr bwMode="auto">
          <a:xfrm flipH="1">
            <a:off x="3049737" y="2965283"/>
            <a:ext cx="1826304" cy="2427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endCxn id="81" idx="7"/>
          </p:cNvCxnSpPr>
          <p:nvPr/>
        </p:nvCxnSpPr>
        <p:spPr bwMode="auto">
          <a:xfrm flipH="1">
            <a:off x="3582787" y="2968864"/>
            <a:ext cx="1278015" cy="2470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2" idx="2"/>
            <a:endCxn id="80" idx="7"/>
          </p:cNvCxnSpPr>
          <p:nvPr/>
        </p:nvCxnSpPr>
        <p:spPr bwMode="auto">
          <a:xfrm flipH="1">
            <a:off x="4076485" y="2956327"/>
            <a:ext cx="819357" cy="2463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74" idx="1"/>
          </p:cNvCxnSpPr>
          <p:nvPr/>
        </p:nvCxnSpPr>
        <p:spPr bwMode="auto">
          <a:xfrm flipH="1" flipV="1">
            <a:off x="3453472" y="2983173"/>
            <a:ext cx="1875419" cy="2145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stCxn id="78" idx="1"/>
          </p:cNvCxnSpPr>
          <p:nvPr/>
        </p:nvCxnSpPr>
        <p:spPr bwMode="auto">
          <a:xfrm flipH="1" flipV="1">
            <a:off x="3458165" y="2986755"/>
            <a:ext cx="1416814" cy="2248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79" idx="1"/>
          </p:cNvCxnSpPr>
          <p:nvPr/>
        </p:nvCxnSpPr>
        <p:spPr bwMode="auto">
          <a:xfrm flipH="1" flipV="1">
            <a:off x="3445615" y="2998021"/>
            <a:ext cx="956878" cy="2135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241928" y="264716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 stations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547736" y="3073973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Houses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1686779" y="3800079"/>
            <a:ext cx="190046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1686779" y="4068116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135" name="Group 134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136" name="Rectangle 135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143" name="Oval 14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29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2" grpId="0"/>
      <p:bldP spid="113" grpId="0"/>
      <p:bldP spid="116" grpId="0"/>
      <p:bldP spid="5" grpId="0"/>
      <p:bldP spid="11" grpId="0"/>
      <p:bldP spid="70" grpId="0" animBg="1"/>
      <p:bldP spid="72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24" grpId="0"/>
      <p:bldP spid="120" grpId="0"/>
      <p:bldP spid="122" grpId="0" animBg="1"/>
      <p:bldP spid="1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Refining Nested Loop with a spatial index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839" y="287171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34506" y="34170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6978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6701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7016" y="45181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69786" y="45181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24116" y="488390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26886" y="488390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26886" y="41409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29656" y="377519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9656" y="415238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72556" y="450671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75326" y="488390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7810" y="37399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1356" y="409703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5199" y="3394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06" y="381927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249" y="41116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085" y="38621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2446" y="490229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005" y="4555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380" y="45709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805" y="496241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7085" y="45867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7979" y="497630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0052" y="375109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17482" y="338755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48110" y="376634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069997" y="449904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34506" y="4510018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820734" y="4522390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57975" y="332717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015923" y="443558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6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66446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1412982" y="378516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22682" y="34117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72162" y="41356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420602" y="487863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0567" y="38641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7882" y="34803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39752" y="42556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51997" y="49265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397727" y="3760921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42169" y="3418643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432919" y="1648993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421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2. Nested loop with spatial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3" y="1484424"/>
            <a:ext cx="8433596" cy="9462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Outer loop: For each data blocks D of first table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loop: Range Query second table for overlapping block</a:t>
            </a:r>
          </a:p>
          <a:p>
            <a:pPr lvl="1"/>
            <a:r>
              <a:rPr lang="en-US" sz="1600" dirty="0"/>
              <a:t>E.g., Houses within a distance &lt;= 1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839" y="287171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34506" y="34170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6978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6701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7016" y="45181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69786" y="45181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24116" y="488390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26886" y="488390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26886" y="41409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29656" y="377519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9656" y="415238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72556" y="450671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75326" y="488390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7810" y="37399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1356" y="409703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5199" y="3394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06" y="381927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249" y="41116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085" y="38621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2446" y="490229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005" y="4555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380" y="45709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805" y="496241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7085" y="45867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7979" y="497630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0052" y="375109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17482" y="338755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48110" y="376634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069997" y="449904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34506" y="4510018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820734" y="4522390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57975" y="332717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015923" y="443558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576892" y="3118932"/>
            <a:ext cx="1054021" cy="14677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514544" y="3465977"/>
            <a:ext cx="699924" cy="1859647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6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66446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1412982" y="378516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22682" y="34117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72162" y="41356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420602" y="487863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0567" y="38641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7882" y="34803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39752" y="42556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51997" y="49265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397727" y="3760921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42169" y="3418643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28468" y="3468736"/>
            <a:ext cx="717284" cy="1858586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184558" y="3109324"/>
            <a:ext cx="1051612" cy="1488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697652" y="286499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95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B7A7C1-8DF8-1BFD-885D-59E749B3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query optimization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5F401-EDF2-6E3E-5160-9DBE1FE3B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1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Ex.: Nested Loop with a spatial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3" y="1484424"/>
            <a:ext cx="8433596" cy="9462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Outer loop: For each data blocks D of first table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loop: Range Query second table for overlapping block</a:t>
            </a:r>
          </a:p>
          <a:p>
            <a:pPr lvl="1"/>
            <a:r>
              <a:rPr lang="en-US" sz="1600" dirty="0"/>
              <a:t>E.g., Houses within a distance &lt;= 1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55883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1749710" y="3401219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84990" y="3759359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82220" y="3759359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220" y="4502309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084990" y="4502309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9320" y="4868069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742090" y="4868069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742090" y="4125119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044860" y="3759359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44860" y="4136549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87760" y="4490879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90530" y="4868069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014" y="372414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6560" y="40811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10403" y="337832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1210" y="380344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9453" y="409576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2289" y="384629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650" y="488645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0209" y="453988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4584" y="455509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4009" y="49465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12289" y="45708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3183" y="496047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025256" y="3735264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732686" y="3371723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063314" y="3750509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85201" y="4483210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749710" y="4494183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35938" y="4506555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73179" y="3311336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31127" y="4419749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192096" y="3103097"/>
            <a:ext cx="1054021" cy="14677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129748" y="3450142"/>
            <a:ext cx="699924" cy="1859647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255120" y="4632856"/>
            <a:ext cx="2854764" cy="296777"/>
            <a:chOff x="711865" y="2530622"/>
            <a:chExt cx="2854764" cy="296777"/>
          </a:xfrm>
        </p:grpSpPr>
        <p:sp>
          <p:nvSpPr>
            <p:cNvPr id="60" name="Rectangle 59"/>
            <p:cNvSpPr/>
            <p:nvPr/>
          </p:nvSpPr>
          <p:spPr bwMode="auto">
            <a:xfrm>
              <a:off x="711865" y="2569435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327291" y="2579721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3740" y="253062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29166" y="255040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777978" y="5162363"/>
            <a:ext cx="3472585" cy="560842"/>
            <a:chOff x="5176219" y="397776"/>
            <a:chExt cx="3472585" cy="560842"/>
          </a:xfrm>
        </p:grpSpPr>
        <p:sp>
          <p:nvSpPr>
            <p:cNvPr id="64" name="Oval 63"/>
            <p:cNvSpPr/>
            <p:nvPr/>
          </p:nvSpPr>
          <p:spPr bwMode="auto">
            <a:xfrm>
              <a:off x="7489247" y="741134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335829" y="731901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176219" y="715319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489247" y="463782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332878" y="460471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176219" y="495516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35667" y="4031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90694" y="41116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1341" y="3977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43441" y="6674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03393" y="68161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11341" y="6703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6936268" y="2909715"/>
          <a:ext cx="1824168" cy="937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Outer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Inner blocks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00FA00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00FDFF"/>
                          </a:solidFill>
                        </a:rPr>
                        <a:t>5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>
                          <a:solidFill>
                            <a:srgbClr val="7A0019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rgbClr val="FF9300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FF4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40FF"/>
                          </a:solidFill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7A0019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93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761205" y="3236744"/>
            <a:ext cx="1276749" cy="249170"/>
            <a:chOff x="4761205" y="3236744"/>
            <a:chExt cx="1276749" cy="249170"/>
          </a:xfrm>
        </p:grpSpPr>
        <p:cxnSp>
          <p:nvCxnSpPr>
            <p:cNvPr id="94" name="Straight Connector 93"/>
            <p:cNvCxnSpPr/>
            <p:nvPr/>
          </p:nvCxnSpPr>
          <p:spPr bwMode="auto">
            <a:xfrm>
              <a:off x="5608763" y="3258083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605052" y="3252119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4761205" y="3236744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3534968" y="2882484"/>
            <a:ext cx="2678132" cy="1037469"/>
            <a:chOff x="3534968" y="2882484"/>
            <a:chExt cx="2678132" cy="1037469"/>
          </a:xfrm>
        </p:grpSpPr>
        <p:grpSp>
          <p:nvGrpSpPr>
            <p:cNvPr id="8" name="Group 7"/>
            <p:cNvGrpSpPr/>
            <p:nvPr/>
          </p:nvGrpSpPr>
          <p:grpSpPr>
            <a:xfrm>
              <a:off x="3734457" y="3228749"/>
              <a:ext cx="1825242" cy="263251"/>
              <a:chOff x="3734457" y="3228749"/>
              <a:chExt cx="1825242" cy="263251"/>
            </a:xfrm>
          </p:grpSpPr>
          <p:cxnSp>
            <p:nvCxnSpPr>
              <p:cNvPr id="97" name="Straight Connector 96"/>
              <p:cNvCxnSpPr/>
              <p:nvPr/>
            </p:nvCxnSpPr>
            <p:spPr bwMode="auto">
              <a:xfrm flipH="1" flipV="1">
                <a:off x="4142885" y="3267172"/>
                <a:ext cx="1416814" cy="2248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>
                <a:off x="3734457" y="3228749"/>
                <a:ext cx="397157" cy="25965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4166752" y="3255245"/>
                <a:ext cx="18124" cy="20730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H="1" flipV="1">
                <a:off x="4130335" y="3278438"/>
                <a:ext cx="956878" cy="21356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4068018" y="2882484"/>
              <a:ext cx="1607567" cy="366797"/>
              <a:chOff x="4068018" y="2882484"/>
              <a:chExt cx="1607567" cy="366797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5485539" y="3026878"/>
                <a:ext cx="190046" cy="209866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4068018" y="3039415"/>
                <a:ext cx="190046" cy="209866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200312" y="2882484"/>
                <a:ext cx="1301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Fire stations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534968" y="3444361"/>
              <a:ext cx="2678132" cy="475592"/>
              <a:chOff x="3534968" y="3444361"/>
              <a:chExt cx="2678132" cy="475592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5979384" y="3444361"/>
                <a:ext cx="233716" cy="230390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525472" y="3458260"/>
                <a:ext cx="233716" cy="230390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052986" y="3458260"/>
                <a:ext cx="233716" cy="230390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4561716" y="3449336"/>
                <a:ext cx="233716" cy="230390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4068018" y="3462554"/>
                <a:ext cx="233716" cy="230390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3534968" y="3454666"/>
                <a:ext cx="233716" cy="230390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093615" y="3581399"/>
                <a:ext cx="8787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Houses</a:t>
                </a: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6740505" y="255194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12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36" y="424045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Nested loop with Index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05" y="5652937"/>
            <a:ext cx="1241778" cy="10898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1528" y="171975"/>
            <a:ext cx="2098695" cy="1122081"/>
            <a:chOff x="407957" y="4030278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5969270" y="179446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Block 0</a:t>
            </a:r>
            <a:r>
              <a:rPr lang="en-US" sz="1600" dirty="0"/>
              <a:t>: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981099" y="239135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Block 1</a:t>
            </a:r>
            <a:r>
              <a:rPr lang="en-US" sz="1600" dirty="0"/>
              <a:t>:</a:t>
            </a:r>
          </a:p>
        </p:txBody>
      </p:sp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86688"/>
              </p:ext>
            </p:extLst>
          </p:nvPr>
        </p:nvGraphicFramePr>
        <p:xfrm>
          <a:off x="328023" y="2878122"/>
          <a:ext cx="2874566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2+ 2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6929448" y="1808600"/>
            <a:ext cx="1785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-&gt; X -&gt; 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endParaRPr lang="en-US" sz="1600" dirty="0">
              <a:solidFill>
                <a:srgbClr val="FF40FF"/>
              </a:solidFill>
            </a:endParaRPr>
          </a:p>
          <a:p>
            <a:r>
              <a:rPr lang="en-US" sz="1600" dirty="0"/>
              <a:t>         -&gt; Y -&gt; </a:t>
            </a:r>
            <a:r>
              <a:rPr lang="en-US" sz="1600" dirty="0">
                <a:solidFill>
                  <a:srgbClr val="00FDFF"/>
                </a:solidFill>
              </a:rPr>
              <a:t>5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>
                <a:solidFill>
                  <a:srgbClr val="FF9300"/>
                </a:solidFill>
              </a:rPr>
              <a:t> </a:t>
            </a:r>
          </a:p>
          <a:p>
            <a:endParaRPr lang="en-US" sz="1600" dirty="0">
              <a:solidFill>
                <a:srgbClr val="FF40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29448" y="2367760"/>
            <a:ext cx="201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-&gt; X -&gt; </a:t>
            </a:r>
            <a:r>
              <a:rPr lang="en-US" sz="1600" dirty="0">
                <a:solidFill>
                  <a:srgbClr val="FF40FF"/>
                </a:solidFill>
              </a:rPr>
              <a:t>4</a:t>
            </a:r>
            <a:r>
              <a:rPr lang="en-US" sz="1600" dirty="0"/>
              <a:t>        </a:t>
            </a:r>
          </a:p>
          <a:p>
            <a:r>
              <a:rPr lang="en-US" sz="1600" dirty="0"/>
              <a:t>         -&gt; Y -&gt; 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9300"/>
                </a:solidFill>
              </a:rPr>
              <a:t>7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5882" y="1568678"/>
            <a:ext cx="2678132" cy="1037469"/>
            <a:chOff x="5948631" y="1918129"/>
            <a:chExt cx="2678132" cy="1037469"/>
          </a:xfrm>
        </p:grpSpPr>
        <p:sp>
          <p:nvSpPr>
            <p:cNvPr id="147" name="Rectangle 146"/>
            <p:cNvSpPr/>
            <p:nvPr/>
          </p:nvSpPr>
          <p:spPr bwMode="auto">
            <a:xfrm>
              <a:off x="6481681" y="2075060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899202" y="2062523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8393047" y="2480006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939135" y="2493905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7466649" y="2493905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6975379" y="2484981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6481681" y="249819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5948631" y="2490311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 flipH="1">
              <a:off x="6148120" y="2264394"/>
              <a:ext cx="397157" cy="2596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6580415" y="229089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8022426" y="2293728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8018715" y="2287764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flipH="1">
              <a:off x="7174868" y="2272389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flipH="1" flipV="1">
              <a:off x="6556548" y="2302817"/>
              <a:ext cx="1416814" cy="2248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flipH="1" flipV="1">
              <a:off x="6543998" y="2314083"/>
              <a:ext cx="956878" cy="2135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TextBox 181"/>
            <p:cNvSpPr txBox="1"/>
            <p:nvPr/>
          </p:nvSpPr>
          <p:spPr>
            <a:xfrm>
              <a:off x="6613975" y="1918129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507278" y="2617044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859724" y="3953231"/>
            <a:ext cx="2854764" cy="296777"/>
            <a:chOff x="711865" y="2530622"/>
            <a:chExt cx="2854764" cy="296777"/>
          </a:xfrm>
        </p:grpSpPr>
        <p:sp>
          <p:nvSpPr>
            <p:cNvPr id="195" name="Rectangle 194"/>
            <p:cNvSpPr/>
            <p:nvPr/>
          </p:nvSpPr>
          <p:spPr bwMode="auto">
            <a:xfrm>
              <a:off x="711865" y="2569435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327291" y="2579721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913740" y="253062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529166" y="255040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1196" y="4703561"/>
            <a:ext cx="3472585" cy="560842"/>
            <a:chOff x="5176219" y="397776"/>
            <a:chExt cx="3472585" cy="560842"/>
          </a:xfrm>
        </p:grpSpPr>
        <p:sp>
          <p:nvSpPr>
            <p:cNvPr id="200" name="Oval 199"/>
            <p:cNvSpPr/>
            <p:nvPr/>
          </p:nvSpPr>
          <p:spPr bwMode="auto">
            <a:xfrm>
              <a:off x="7489247" y="741134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6335829" y="731901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76219" y="715319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7489247" y="463782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6332878" y="460471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76219" y="495516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335667" y="4031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490694" y="41116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11341" y="3977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343441" y="6674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503393" y="68161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7611341" y="6703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3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2" grpId="0"/>
      <p:bldP spid="112" grpId="0"/>
      <p:bldP spid="1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3. Space Partitioning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 Query: Pair rivers with countries they pass through.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Do we need to test Nile river with countries outside Africa?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Space Partitioning Idea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Rivers in Africa are tested with countries in Africa only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Test pairs of objects within common spatial regions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09" y="3399741"/>
            <a:ext cx="3814828" cy="2096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526967" y="4036479"/>
            <a:ext cx="971550" cy="1122646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4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43" y="366903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Common Space Partitioning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4" y="2833649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393193" y="375157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02893" y="3378194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52373" y="4102094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00813" y="484504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778" y="38305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98093" y="344677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19963" y="422210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32208" y="48929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744" y="2434063"/>
            <a:ext cx="5374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fire station, create MOBR with length of 1  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2525607" y="3068583"/>
            <a:ext cx="687174" cy="7487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16731" y="4560655"/>
            <a:ext cx="713443" cy="747858"/>
          </a:xfrm>
          <a:prstGeom prst="rect">
            <a:avLst/>
          </a:prstGeom>
          <a:noFill/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1905" y="1888644"/>
            <a:ext cx="3009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Four Partition</a:t>
            </a:r>
            <a:r>
              <a:rPr lang="en-US" sz="1600" dirty="0"/>
              <a:t>:</a:t>
            </a:r>
            <a:r>
              <a:rPr lang="en-US" altLang="zh-CN" sz="1600" dirty="0"/>
              <a:t> P</a:t>
            </a:r>
            <a:r>
              <a:rPr lang="en-US" altLang="zh-CN" sz="1600" baseline="-25000" dirty="0"/>
              <a:t>0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1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2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3</a:t>
            </a:r>
            <a:r>
              <a:rPr lang="en-US" altLang="zh-CN" sz="1600" dirty="0"/>
              <a:t> 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2149617" y="3811047"/>
            <a:ext cx="713443" cy="74785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123611" y="3428370"/>
            <a:ext cx="687174" cy="748728"/>
          </a:xfrm>
          <a:prstGeom prst="rect">
            <a:avLst/>
          </a:prstGeom>
          <a:noFill/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904409" y="2835257"/>
            <a:ext cx="3267" cy="28406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209097" y="4277349"/>
            <a:ext cx="3228489" cy="5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16967" y="310905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851081" y="3089443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435715" y="520502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846969" y="521970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3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1017" y="5538260"/>
            <a:ext cx="2854764" cy="296777"/>
            <a:chOff x="5410967" y="277033"/>
            <a:chExt cx="2854764" cy="296777"/>
          </a:xfrm>
        </p:grpSpPr>
        <p:sp>
          <p:nvSpPr>
            <p:cNvPr id="81" name="Rectangle 80"/>
            <p:cNvSpPr/>
            <p:nvPr/>
          </p:nvSpPr>
          <p:spPr bwMode="auto">
            <a:xfrm>
              <a:off x="5410967" y="315846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026393" y="326132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12842" y="2770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28268" y="2968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0785" y="2847568"/>
            <a:ext cx="3297190" cy="2867322"/>
            <a:chOff x="3600785" y="2847568"/>
            <a:chExt cx="3297190" cy="2867322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0785" y="2847568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5132452" y="339290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132452" y="411746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164962" y="375104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164962" y="449399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467732" y="449399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822062" y="485975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124832" y="485975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504921" y="3774953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427602" y="375104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27602" y="412823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770502" y="448256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073272" y="485975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75756" y="373873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79302" y="403859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93145" y="337000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12517" y="382967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01827" y="394824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95031" y="383797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90392" y="487814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92951" y="456056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07326" y="454677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76751" y="493826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95031" y="456257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25925" y="49521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801944" y="3082691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289840" y="3076197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5390" y="5341355"/>
            <a:ext cx="3472585" cy="559398"/>
            <a:chOff x="5197219" y="666559"/>
            <a:chExt cx="3472585" cy="559398"/>
          </a:xfrm>
        </p:grpSpPr>
        <p:sp>
          <p:nvSpPr>
            <p:cNvPr id="85" name="Oval 84"/>
            <p:cNvSpPr/>
            <p:nvPr/>
          </p:nvSpPr>
          <p:spPr bwMode="auto">
            <a:xfrm>
              <a:off x="7510247" y="1009917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356829" y="1000684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197219" y="984102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510247" y="732565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6353878" y="729254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197219" y="764299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56667" y="6719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511694" y="67995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632341" y="6665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62492" y="93911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472784" y="948958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32341" y="93911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75152" y="1522829"/>
            <a:ext cx="867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Query: For each fire station, find houses within distance &lt;=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24767" y="2836089"/>
            <a:ext cx="3228489" cy="2840670"/>
            <a:chOff x="3584496" y="2845979"/>
            <a:chExt cx="3228489" cy="2840670"/>
          </a:xfrm>
        </p:grpSpPr>
        <p:cxnSp>
          <p:nvCxnSpPr>
            <p:cNvPr id="128" name="Straight Connector 127"/>
            <p:cNvCxnSpPr/>
            <p:nvPr/>
          </p:nvCxnSpPr>
          <p:spPr bwMode="auto">
            <a:xfrm flipH="1">
              <a:off x="5287788" y="2845979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3584496" y="4299744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7057337" y="2893834"/>
          <a:ext cx="1793415" cy="2279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31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6164962" y="2434063"/>
            <a:ext cx="2758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Q? Why C in two partitions?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672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8" grpId="0" animBg="1"/>
      <p:bldP spid="90" grpId="0" animBg="1"/>
      <p:bldP spid="118" grpId="0"/>
      <p:bldP spid="107" grpId="0" animBg="1"/>
      <p:bldP spid="108" grpId="0" animBg="1"/>
      <p:bldP spid="17" grpId="0"/>
      <p:bldP spid="125" grpId="0"/>
      <p:bldP spid="126" grpId="0"/>
      <p:bldP spid="127" grpId="0"/>
      <p:bldP spid="7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Table 117"/>
          <p:cNvGraphicFramePr>
            <a:graphicFrameLocks noGrp="1"/>
          </p:cNvGraphicFramePr>
          <p:nvPr/>
        </p:nvGraphicFramePr>
        <p:xfrm>
          <a:off x="6159722" y="3601574"/>
          <a:ext cx="2717146" cy="187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3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65">
                <a:tc row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65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64" y="452780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Space Partition Join Algorithm 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60703" y="1558456"/>
            <a:ext cx="8207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Filter: </a:t>
            </a:r>
            <a:r>
              <a:rPr lang="en-US" sz="1600" dirty="0"/>
              <a:t>For each partition P</a:t>
            </a:r>
            <a:r>
              <a:rPr lang="en-US" sz="1600" baseline="-25000" dirty="0"/>
              <a:t>i</a:t>
            </a:r>
            <a:endParaRPr lang="en-US" sz="1600" dirty="0"/>
          </a:p>
          <a:p>
            <a:r>
              <a:rPr lang="en-US" sz="1600" dirty="0"/>
              <a:t>       Bring Partition in main memory</a:t>
            </a:r>
          </a:p>
          <a:p>
            <a:r>
              <a:rPr lang="en-US" sz="1600" b="1" dirty="0"/>
              <a:t>	</a:t>
            </a:r>
            <a:r>
              <a:rPr lang="en-US" sz="1600" dirty="0"/>
              <a:t>Test all pairs of MOBR </a:t>
            </a:r>
            <a:r>
              <a:rPr lang="en-US" sz="1600" dirty="0" err="1"/>
              <a:t>M</a:t>
            </a:r>
            <a:r>
              <a:rPr lang="en-US" sz="1600" baseline="-25000" dirty="0" err="1"/>
              <a:t>fs</a:t>
            </a:r>
            <a:r>
              <a:rPr lang="en-US" sz="1600" dirty="0"/>
              <a:t> of fire-station in P</a:t>
            </a:r>
            <a:r>
              <a:rPr lang="en-US" sz="1600" baseline="-25000" dirty="0"/>
              <a:t>i</a:t>
            </a:r>
            <a:r>
              <a:rPr lang="en-US" sz="1600" dirty="0"/>
              <a:t> and all houses in P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r>
              <a:rPr lang="en-US" sz="1600" dirty="0"/>
              <a:t>  </a:t>
            </a:r>
            <a:r>
              <a:rPr lang="en-US" sz="1600" b="1" dirty="0"/>
              <a:t> Refinement</a:t>
            </a:r>
            <a:r>
              <a:rPr lang="en-US" sz="1600" dirty="0"/>
              <a:t>: Test remaining pair with exact geometry, e.g., distance &lt;=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4735" y="402444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0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7190293" y="4011741"/>
            <a:ext cx="150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A          </a:t>
            </a:r>
            <a:r>
              <a:rPr lang="en-US" sz="1400" dirty="0">
                <a:solidFill>
                  <a:srgbClr val="7030A0"/>
                </a:solidFill>
              </a:rPr>
              <a:t>a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7030A0"/>
                </a:solidFill>
              </a:rPr>
              <a:t>b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FA00"/>
                </a:solidFill>
              </a:rPr>
              <a:t>c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04735" y="446402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1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193711" y="4313743"/>
            <a:ext cx="1775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FF40FF"/>
                </a:solidFill>
              </a:rPr>
              <a:t>f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FF40FF"/>
                </a:solidFill>
              </a:rPr>
              <a:t>d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40FF"/>
                </a:solidFill>
              </a:rPr>
              <a:t>f</a:t>
            </a:r>
            <a:endParaRPr lang="en-US" sz="1400" dirty="0">
              <a:solidFill>
                <a:srgbClr val="FF93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401380" y="4899737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7211201" y="4898078"/>
            <a:ext cx="1757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432FF"/>
                </a:solidFill>
              </a:rPr>
              <a:t>D</a:t>
            </a:r>
            <a:r>
              <a:rPr lang="en-US" sz="1400" dirty="0"/>
              <a:t>         </a:t>
            </a:r>
            <a:r>
              <a:rPr lang="en-US" sz="1400" dirty="0">
                <a:solidFill>
                  <a:srgbClr val="00FDFF"/>
                </a:solidFill>
              </a:rPr>
              <a:t>h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95667" y="519962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3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208453" y="5226964"/>
            <a:ext cx="176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         </a:t>
            </a:r>
            <a:r>
              <a:rPr lang="en-US" sz="1400" dirty="0" err="1">
                <a:solidFill>
                  <a:srgbClr val="7A0019"/>
                </a:solidFill>
              </a:rPr>
              <a:t>i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9300"/>
                </a:solidFill>
              </a:rPr>
              <a:t>k</a:t>
            </a:r>
            <a:endParaRPr lang="en-US" sz="1400" dirty="0">
              <a:solidFill>
                <a:srgbClr val="7A001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718" y="2781362"/>
            <a:ext cx="3313479" cy="2880341"/>
            <a:chOff x="479768" y="2672584"/>
            <a:chExt cx="3313479" cy="2880341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057" y="2685603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2027724" y="3219509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2034294" y="3931797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060234" y="3577649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060234" y="432059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363004" y="432059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717334" y="468635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020104" y="468635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385942" y="358819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322874" y="357764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322874" y="395483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665774" y="430916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968544" y="468635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60123" y="356310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74574" y="386519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88417" y="319661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50997" y="358795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86522" y="374065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90303" y="366458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5664" y="470474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88223" y="438716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02598" y="437338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72023" y="476487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90303" y="438917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21197" y="477876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H="1">
              <a:off x="2183060" y="2672584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479768" y="4150103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697216" y="2909296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85112" y="2902802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415700" y="3259118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827428" y="2913725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440770" y="3656180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396198" y="4393863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94513" y="349254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A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661729" y="38612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017041" y="31079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594998" y="46112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D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08808" y="5206869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378564" y="5206869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5977922" y="809463"/>
            <a:ext cx="2909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Ex. For each fire station, find houses within distance &lt;= 1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3690924" y="3691894"/>
          <a:ext cx="2144797" cy="165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2258" y="334343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Partitions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72134" y="3174153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Result after Filter Phase </a:t>
            </a:r>
          </a:p>
        </p:txBody>
      </p:sp>
    </p:spTree>
    <p:extLst>
      <p:ext uri="{BB962C8B-B14F-4D97-AF65-F5344CB8AC3E}">
        <p14:creationId xmlns:p14="http://schemas.microsoft.com/office/powerpoint/2010/main" val="6385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6" grpId="0"/>
      <p:bldP spid="89" grpId="0"/>
      <p:bldP spid="114" grpId="0"/>
      <p:bldP spid="119" grpId="0"/>
      <p:bldP spid="120" grpId="0"/>
      <p:bldP spid="1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279648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Space Partitioning Join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139" name="Table 138"/>
          <p:cNvGraphicFramePr>
            <a:graphicFrameLocks noGrp="1"/>
          </p:cNvGraphicFramePr>
          <p:nvPr/>
        </p:nvGraphicFramePr>
        <p:xfrm>
          <a:off x="428539" y="2197738"/>
          <a:ext cx="447915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Read all 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partitioning back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for each partition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0" name="TextBox 139"/>
          <p:cNvSpPr txBox="1"/>
          <p:nvPr/>
        </p:nvSpPr>
        <p:spPr>
          <a:xfrm>
            <a:off x="428539" y="1633109"/>
            <a:ext cx="32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cost = 8+8+(3+2+3+3) = 27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39" y="4561281"/>
            <a:ext cx="414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About 3 “scans” of each table </a:t>
            </a:r>
          </a:p>
          <a:p>
            <a:r>
              <a:rPr lang="en-US" sz="1400" dirty="0"/>
              <a:t>If replication of objects across partitions is rare.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5691" y="2521929"/>
            <a:ext cx="3472585" cy="2944648"/>
            <a:chOff x="34000" y="3676354"/>
            <a:chExt cx="3472585" cy="2944648"/>
          </a:xfrm>
        </p:grpSpPr>
        <p:sp>
          <p:nvSpPr>
            <p:cNvPr id="6" name="TextBox 5"/>
            <p:cNvSpPr txBox="1"/>
            <p:nvPr/>
          </p:nvSpPr>
          <p:spPr>
            <a:xfrm>
              <a:off x="366887" y="6152445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49" name="Content Placeholder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458" y="3689373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1628125" y="4223279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634695" y="4935567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660635" y="4581419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660635" y="532436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963405" y="532436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317735" y="569012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620505" y="569012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986343" y="459196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923275" y="458141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23275" y="495860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266175" y="531293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68945" y="569012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0524" y="456687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4975" y="486896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88818" y="420038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51398" y="459172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86923" y="474442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90704" y="46683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6065" y="570851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8624" y="539093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02999" y="53771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72424" y="576864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90704" y="539294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21598" y="578253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H="1">
              <a:off x="1783461" y="3676354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80169" y="5153873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297617" y="3913066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785513" y="3906572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16365" y="6169054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662210" y="6192843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016101" y="4262888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427829" y="3917495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041171" y="4659950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996599" y="5397633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94914" y="449631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A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262130" y="486505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617442" y="411172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5399" y="561501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D</a:t>
              </a: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347028" y="6403518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193610" y="6394285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34000" y="6377703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347028" y="6126166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1190659" y="6122855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000" y="6157900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93448" y="606556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348475" y="607355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469122" y="606016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9273" y="63200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361174" y="634400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469122" y="63327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7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4 : Tree Matching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Nested Loop with an Index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 range queries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Eliminated pairs </a:t>
            </a:r>
            <a:r>
              <a:rPr lang="en-US" sz="1600" dirty="0">
                <a:latin typeface="Microsoft Sans Serif"/>
                <a:cs typeface="Microsoft Sans Serif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data</a:t>
            </a:r>
            <a:r>
              <a:rPr lang="en-US" sz="1600" dirty="0">
                <a:latin typeface="Microsoft Sans Serif"/>
                <a:cs typeface="Microsoft Sans Serif"/>
              </a:rPr>
              <a:t>-blocks if disjoint MOBRs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Space-partitioning join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Eliminated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partition-</a:t>
            </a: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pairs</a:t>
            </a:r>
            <a:r>
              <a:rPr lang="en-US" sz="1600" dirty="0">
                <a:latin typeface="Microsoft Sans Serif"/>
                <a:cs typeface="Microsoft Sans Serif"/>
              </a:rPr>
              <a:t> (( P0, P1), …) since disjoint MOBRs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Tree Matching, if both tables are indexed: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 pairs </a:t>
            </a:r>
            <a:r>
              <a:rPr lang="en-US" sz="1600" dirty="0">
                <a:latin typeface="Microsoft Sans Serif"/>
                <a:cs typeface="Microsoft Sans Serif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index/data</a:t>
            </a:r>
            <a:r>
              <a:rPr lang="en-US" sz="1600" dirty="0">
                <a:latin typeface="Microsoft Sans Serif"/>
                <a:cs typeface="Microsoft Sans Serif"/>
              </a:rPr>
              <a:t>-blocks if disjoint MOBRs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Start at Root level – Eliminate child-pair if irrelevant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remaining pairs 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54384" y="1515127"/>
            <a:ext cx="2678132" cy="1037469"/>
            <a:chOff x="5948631" y="1918129"/>
            <a:chExt cx="2678132" cy="1037469"/>
          </a:xfrm>
        </p:grpSpPr>
        <p:sp>
          <p:nvSpPr>
            <p:cNvPr id="8" name="Rectangle 7"/>
            <p:cNvSpPr/>
            <p:nvPr/>
          </p:nvSpPr>
          <p:spPr bwMode="auto">
            <a:xfrm>
              <a:off x="6481681" y="2075060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899202" y="2062523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393047" y="2480006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39135" y="2493905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466649" y="2493905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975379" y="2484981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481681" y="249819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948631" y="2490311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H="1">
              <a:off x="6148120" y="2264394"/>
              <a:ext cx="397157" cy="2596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580415" y="229089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022426" y="2293728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018715" y="2287764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7174868" y="2272389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6556548" y="2302817"/>
              <a:ext cx="1416814" cy="2248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 flipV="1">
              <a:off x="6543998" y="2314083"/>
              <a:ext cx="956878" cy="2135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613975" y="1918129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07278" y="2617044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057337" y="2667806"/>
          <a:ext cx="1793415" cy="2247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765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8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520916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Inputs </a:t>
            </a:r>
            <a:r>
              <a:rPr lang="en-US" sz="2400" dirty="0" err="1">
                <a:latin typeface="Microsoft Sans Serif"/>
                <a:cs typeface="Microsoft Sans Serif"/>
              </a:rPr>
              <a:t>forTree</a:t>
            </a:r>
            <a:r>
              <a:rPr lang="en-US" sz="2400" dirty="0">
                <a:latin typeface="Microsoft Sans Serif"/>
                <a:cs typeface="Microsoft Sans Serif"/>
              </a:rPr>
              <a:t> Matching: Both table have spatial indexes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2" y="2827021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79461" y="374573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89161" y="33723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538641" y="40962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87081" y="483920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046" y="38247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84361" y="34409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06231" y="42162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18476" y="4887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1464206" y="3721496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508648" y="3379218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7569" y="1568751"/>
            <a:ext cx="2098695" cy="1122081"/>
            <a:chOff x="3451990" y="3132662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218782" y="1826049"/>
            <a:ext cx="1063038" cy="727904"/>
            <a:chOff x="3572996" y="2087561"/>
            <a:chExt cx="1063038" cy="72790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222" name="Rectangle 221"/>
          <p:cNvSpPr/>
          <p:nvPr/>
        </p:nvSpPr>
        <p:spPr bwMode="auto">
          <a:xfrm>
            <a:off x="666394" y="5327776"/>
            <a:ext cx="161901" cy="147383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2281820" y="5338062"/>
            <a:ext cx="161901" cy="14738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868269" y="528896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Data block 0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483695" y="530874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Data block 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64296" y="2839472"/>
            <a:ext cx="3472585" cy="2943059"/>
            <a:chOff x="4164296" y="2839472"/>
            <a:chExt cx="3472585" cy="2943059"/>
          </a:xfrm>
        </p:grpSpPr>
        <p:sp>
          <p:nvSpPr>
            <p:cNvPr id="112" name="TextBox 111"/>
            <p:cNvSpPr txBox="1"/>
            <p:nvPr/>
          </p:nvSpPr>
          <p:spPr>
            <a:xfrm>
              <a:off x="4497183" y="5313974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113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6754" y="2839472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126"/>
            <p:cNvSpPr/>
            <p:nvPr/>
          </p:nvSpPr>
          <p:spPr bwMode="auto">
            <a:xfrm>
              <a:off x="5758421" y="338480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6093701" y="3742948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790931" y="3742948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790931" y="4485898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093701" y="4485898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448031" y="4851658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5750801" y="4851658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5750801" y="410870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053571" y="3742948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5053571" y="4120138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5396471" y="4474468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4699241" y="4851658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801725" y="370773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805271" y="406478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519114" y="336191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919921" y="378703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538164" y="407935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621000" y="38298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516361" y="48700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18920" y="452346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933295" y="45386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602720" y="493017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621000" y="455447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351894" y="494406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033967" y="3718853"/>
              <a:ext cx="184953" cy="538445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741397" y="3355312"/>
              <a:ext cx="174978" cy="905370"/>
            </a:xfrm>
            <a:prstGeom prst="rect">
              <a:avLst/>
            </a:prstGeom>
            <a:noFill/>
            <a:ln w="19050" cap="flat" cmpd="sng" algn="ctr">
              <a:solidFill>
                <a:srgbClr val="00FA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72025" y="3734098"/>
              <a:ext cx="886160" cy="157202"/>
            </a:xfrm>
            <a:prstGeom prst="rect">
              <a:avLst/>
            </a:prstGeom>
            <a:noFill/>
            <a:ln w="19050" cap="flat" cmpd="sng" algn="ctr">
              <a:solidFill>
                <a:srgbClr val="FF4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4693912" y="4466799"/>
              <a:ext cx="839720" cy="508622"/>
            </a:xfrm>
            <a:prstGeom prst="rect">
              <a:avLst/>
            </a:prstGeom>
            <a:noFill/>
            <a:ln w="19050" cap="flat" cmpd="sng" algn="ctr">
              <a:solidFill>
                <a:srgbClr val="00FD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5819749" y="4477772"/>
              <a:ext cx="378538" cy="51104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444649" y="4505974"/>
              <a:ext cx="513536" cy="482844"/>
            </a:xfrm>
            <a:prstGeom prst="rect">
              <a:avLst/>
            </a:prstGeom>
            <a:noFill/>
            <a:ln w="19050" cap="flat" cmpd="sng" algn="ctr">
              <a:solidFill>
                <a:srgbClr val="FF9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4981890" y="3294925"/>
              <a:ext cx="2044374" cy="10017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4639838" y="4403338"/>
              <a:ext cx="2386426" cy="6587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5526438" y="4594906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5056834" y="3350420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6477324" y="5565047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5323906" y="5555814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4164296" y="5539232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6477324" y="5287695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5320955" y="5284384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4164296" y="5319429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4323744" y="52270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478771" y="523508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6599418" y="52216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4359008" y="54751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5491470" y="550553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599418" y="549424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154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520916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Example Spatial Join Query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4" y="2827021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07543" y="374573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17243" y="33723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66723" y="40962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15163" y="483920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128" y="38247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12443" y="34409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34313" y="42162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6558" y="4887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1392288" y="3721496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436730" y="3379218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33482" y="3837939"/>
            <a:ext cx="2098695" cy="1122081"/>
            <a:chOff x="3451990" y="3132662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4011402" y="2907399"/>
            <a:ext cx="1063038" cy="727904"/>
            <a:chOff x="3572996" y="2087561"/>
            <a:chExt cx="1063038" cy="72790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188" name="Rectangle 187"/>
          <p:cNvSpPr/>
          <p:nvPr/>
        </p:nvSpPr>
        <p:spPr bwMode="auto">
          <a:xfrm>
            <a:off x="1123029" y="3429311"/>
            <a:ext cx="717284" cy="1858586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1" name="Rectangle 240"/>
          <p:cNvSpPr/>
          <p:nvPr/>
        </p:nvSpPr>
        <p:spPr bwMode="auto">
          <a:xfrm>
            <a:off x="2179119" y="3069899"/>
            <a:ext cx="1051612" cy="1488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594476" y="5368872"/>
            <a:ext cx="161901" cy="147383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2127710" y="5338062"/>
            <a:ext cx="161901" cy="14738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34707" y="5288963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Data block 0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216571" y="5257371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Data block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73410" y="2815898"/>
            <a:ext cx="3472585" cy="2947234"/>
            <a:chOff x="5573410" y="2815898"/>
            <a:chExt cx="3472585" cy="2947234"/>
          </a:xfrm>
        </p:grpSpPr>
        <p:sp>
          <p:nvSpPr>
            <p:cNvPr id="112" name="TextBox 111"/>
            <p:cNvSpPr txBox="1"/>
            <p:nvPr/>
          </p:nvSpPr>
          <p:spPr>
            <a:xfrm>
              <a:off x="5906297" y="5290400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113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5868" y="2815898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126"/>
            <p:cNvSpPr/>
            <p:nvPr/>
          </p:nvSpPr>
          <p:spPr bwMode="auto">
            <a:xfrm>
              <a:off x="7167535" y="336123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502815" y="371937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8200045" y="371937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8200045" y="446232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502815" y="446232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7857145" y="482808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7159915" y="482808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159915" y="408513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6462685" y="371937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6462685" y="409656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6805585" y="445089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108355" y="482808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210839" y="368415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214385" y="404121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28228" y="333833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329035" y="376345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47278" y="405578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30114" y="380630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925475" y="484647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628034" y="449989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342409" y="451510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011834" y="490659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030114" y="453090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761008" y="492048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6443081" y="3695279"/>
              <a:ext cx="184953" cy="538445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7150511" y="3331738"/>
              <a:ext cx="174978" cy="905370"/>
            </a:xfrm>
            <a:prstGeom prst="rect">
              <a:avLst/>
            </a:prstGeom>
            <a:noFill/>
            <a:ln w="19050" cap="flat" cmpd="sng" algn="ctr">
              <a:solidFill>
                <a:srgbClr val="00FA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7481139" y="3710524"/>
              <a:ext cx="886160" cy="157202"/>
            </a:xfrm>
            <a:prstGeom prst="rect">
              <a:avLst/>
            </a:prstGeom>
            <a:noFill/>
            <a:ln w="19050" cap="flat" cmpd="sng" algn="ctr">
              <a:solidFill>
                <a:srgbClr val="FF4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103026" y="4443225"/>
              <a:ext cx="839720" cy="508622"/>
            </a:xfrm>
            <a:prstGeom prst="rect">
              <a:avLst/>
            </a:prstGeom>
            <a:noFill/>
            <a:ln w="19050" cap="flat" cmpd="sng" algn="ctr">
              <a:solidFill>
                <a:srgbClr val="00FD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228863" y="4454198"/>
              <a:ext cx="378538" cy="51104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7853763" y="4482400"/>
              <a:ext cx="513536" cy="482844"/>
            </a:xfrm>
            <a:prstGeom prst="rect">
              <a:avLst/>
            </a:prstGeom>
            <a:noFill/>
            <a:ln w="19050" cap="flat" cmpd="sng" algn="ctr">
              <a:solidFill>
                <a:srgbClr val="FF9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391004" y="3271351"/>
              <a:ext cx="2044374" cy="10017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048952" y="4379764"/>
              <a:ext cx="2386426" cy="6587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6935552" y="4571332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6465948" y="3326846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7886438" y="5541473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6733020" y="5532240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5573410" y="5515658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7886438" y="5264121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6730069" y="5260810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5573410" y="5295855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732858" y="5203515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6887885" y="521150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008532" y="5198115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780450" y="54861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6900584" y="5481958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8008532" y="547066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32682" y="1520445"/>
            <a:ext cx="857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Query: For each fire station, find houses within distance &lt;=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MOBR buffer of size 1 to mimic spatial join predicate, i.e. distance &lt;= 1</a:t>
            </a:r>
            <a:endParaRPr lang="en-US" sz="1600" dirty="0">
              <a:latin typeface="Microsoft Sans Serif"/>
              <a:cs typeface="Microsoft Sans 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Root level – no child-pair is eliminated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remaining pairs, i.e.,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549190" y="3039531"/>
            <a:ext cx="2140172" cy="2228365"/>
            <a:chOff x="6559454" y="3062035"/>
            <a:chExt cx="2140172" cy="2228365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6559454" y="3422902"/>
              <a:ext cx="708136" cy="1867498"/>
            </a:xfrm>
            <a:prstGeom prst="rect">
              <a:avLst/>
            </a:prstGeom>
            <a:noFill/>
            <a:ln w="190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7594184" y="3062035"/>
              <a:ext cx="1105442" cy="146120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24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97" y="415064"/>
            <a:ext cx="5184617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Tree Matching Algorithm –</a:t>
            </a:r>
            <a:br>
              <a:rPr lang="en-US" sz="2400" dirty="0">
                <a:latin typeface="Microsoft Sans Serif"/>
                <a:cs typeface="Microsoft Sans Serif"/>
              </a:rPr>
            </a:br>
            <a:r>
              <a:rPr lang="en-US" sz="2400" dirty="0">
                <a:latin typeface="Microsoft Sans Serif"/>
                <a:cs typeface="Microsoft Sans Serif"/>
              </a:rPr>
              <a:t>Next Iteration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6163" y="1964618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MOBR of </a:t>
            </a:r>
            <a:endParaRPr lang="en-US" sz="1400" dirty="0">
              <a:solidFill>
                <a:srgbClr val="FF40FF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6571" y="1541739"/>
            <a:ext cx="5832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(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00FDFF"/>
                </a:solidFill>
              </a:rPr>
              <a:t>5,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(</a:t>
            </a:r>
            <a:r>
              <a:rPr lang="en-US" sz="1600" dirty="0">
                <a:solidFill>
                  <a:srgbClr val="FF40FF"/>
                </a:solidFill>
              </a:rPr>
              <a:t>4,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</a:t>
            </a:r>
            <a:endParaRPr lang="en-US" sz="1600" dirty="0">
              <a:solidFill>
                <a:srgbClr val="FF9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9300"/>
                </a:solidFill>
              </a:rPr>
              <a:t>7,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  <a:p>
            <a:endParaRPr lang="en-US" sz="1600" dirty="0">
              <a:latin typeface="Microsoft Sans Serif"/>
              <a:cs typeface="Microsoft Sans Serif"/>
            </a:endParaRPr>
          </a:p>
          <a:p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6115320" y="2241596"/>
            <a:ext cx="190047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369642" y="1706572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r>
              <a:rPr lang="en-US" sz="1400" baseline="-250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7504923" y="2575242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36751" y="2598263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6772379" y="2597453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8166753" y="2170545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7073787" y="2168383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200" name="Straight Connector 199"/>
          <p:cNvCxnSpPr/>
          <p:nvPr/>
        </p:nvCxnSpPr>
        <p:spPr bwMode="auto">
          <a:xfrm flipH="1">
            <a:off x="6889237" y="2443462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7250299" y="2493889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>
            <a:off x="7368812" y="2428024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 flipH="1">
            <a:off x="7346958" y="2042654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>
            <a:off x="7885735" y="2047961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339080" y="259012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7364985" y="260830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0" name="TextBox 209"/>
          <p:cNvSpPr txBox="1"/>
          <p:nvPr/>
        </p:nvSpPr>
        <p:spPr>
          <a:xfrm>
            <a:off x="5674883" y="344368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MOBR of </a:t>
            </a:r>
            <a:endParaRPr lang="en-US" sz="1400" dirty="0">
              <a:solidFill>
                <a:srgbClr val="FF40FF"/>
              </a:solidFill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6070911" y="3777582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7459082" y="3143189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r>
              <a:rPr lang="en-US" sz="1400" baseline="-250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7533888" y="4029733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7909191" y="4023993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8282042" y="401256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8666323" y="4021733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7165716" y="4052754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74709" y="4075564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8195718" y="3625036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02752" y="3622874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233" name="Straight Connector 232"/>
          <p:cNvCxnSpPr/>
          <p:nvPr/>
        </p:nvCxnSpPr>
        <p:spPr bwMode="auto">
          <a:xfrm flipH="1">
            <a:off x="6918202" y="3897953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>
            <a:off x="7279264" y="394838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>
            <a:off x="7397777" y="3882515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 flipH="1">
            <a:off x="8026049" y="3897953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>
            <a:off x="8365470" y="394838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>
            <a:off x="8483983" y="3882515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flipH="1">
            <a:off x="7375923" y="3497145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7914700" y="3502452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6" name="Oval 245"/>
          <p:cNvSpPr/>
          <p:nvPr/>
        </p:nvSpPr>
        <p:spPr bwMode="auto">
          <a:xfrm>
            <a:off x="7876829" y="2577502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8249680" y="2566072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8633961" y="2575242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249" name="Straight Connector 248"/>
          <p:cNvCxnSpPr/>
          <p:nvPr/>
        </p:nvCxnSpPr>
        <p:spPr bwMode="auto">
          <a:xfrm flipH="1">
            <a:off x="7993687" y="2451462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/>
        </p:nvCxnSpPr>
        <p:spPr bwMode="auto">
          <a:xfrm>
            <a:off x="8333108" y="2501889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 bwMode="auto">
          <a:xfrm>
            <a:off x="8451621" y="2436024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8485026" y="260455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 flipV="1">
            <a:off x="8510931" y="262273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>
            <a:off x="6652103" y="4122749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 flipV="1">
            <a:off x="6622062" y="4118622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>
            <a:off x="6987481" y="409709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flipV="1">
            <a:off x="7013386" y="411527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>
            <a:off x="7740883" y="4052108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flipV="1">
            <a:off x="7766788" y="4070283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614072" y="5315660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113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643" y="284115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Oval 126"/>
          <p:cNvSpPr/>
          <p:nvPr/>
        </p:nvSpPr>
        <p:spPr bwMode="auto">
          <a:xfrm>
            <a:off x="1875310" y="338649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210590" y="374463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907820" y="374463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907820" y="448758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210590" y="448758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2564920" y="48533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1867690" y="48533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867690" y="411039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1170460" y="374463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1170460" y="412182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513360" y="447615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816130" y="485334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18614" y="370941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22160" y="406647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636003" y="336359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036810" y="378871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655053" y="408104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737889" y="38315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33250" y="487173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335809" y="452515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2050184" y="45403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719609" y="493185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737889" y="45561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468783" y="494574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1150856" y="372053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1858286" y="335699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2188914" y="373578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810801" y="446848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36638" y="4479458"/>
            <a:ext cx="378538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561538" y="4507660"/>
            <a:ext cx="513536" cy="48284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1098779" y="329661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756727" y="440502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1643327" y="4596592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182" name="Oval 181"/>
          <p:cNvSpPr/>
          <p:nvPr/>
        </p:nvSpPr>
        <p:spPr bwMode="auto">
          <a:xfrm>
            <a:off x="1173723" y="3352106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1267229" y="3448162"/>
            <a:ext cx="708136" cy="1867498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2" name="Rectangle 241"/>
          <p:cNvSpPr/>
          <p:nvPr/>
        </p:nvSpPr>
        <p:spPr bwMode="auto">
          <a:xfrm>
            <a:off x="2259427" y="3087295"/>
            <a:ext cx="1105442" cy="1461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2594213" y="5566733"/>
            <a:ext cx="199104" cy="161796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1440795" y="5557500"/>
            <a:ext cx="199104" cy="161796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281185" y="5540918"/>
            <a:ext cx="199104" cy="161796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2594213" y="5289381"/>
            <a:ext cx="199104" cy="161796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1437844" y="5286070"/>
            <a:ext cx="199104" cy="161796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281185" y="5321115"/>
            <a:ext cx="199104" cy="161796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40633" y="522877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2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1595660" y="523676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A00"/>
                </a:solidFill>
              </a:rPr>
              <a:t>Data block 3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2716307" y="522337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4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444861" y="550577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DFF"/>
                </a:solidFill>
              </a:rPr>
              <a:t>Data block 5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1608359" y="5507218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A0019"/>
                </a:solidFill>
              </a:rPr>
              <a:t>Data block 6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2716307" y="549592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</a:rPr>
              <a:t>Data block 7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279" name="Group 278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734452" y="4509606"/>
            <a:ext cx="2072221" cy="1230965"/>
            <a:chOff x="6734452" y="4509606"/>
            <a:chExt cx="2072221" cy="123096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7109396" y="4779301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8181754" y="4813560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8572957" y="5208807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8189033" y="5208807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7808258" y="5190940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7431850" y="5225545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7095999" y="5213782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6734452" y="521911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306" name="Straight Connector 305"/>
            <p:cNvCxnSpPr>
              <a:stCxn id="298" idx="2"/>
            </p:cNvCxnSpPr>
            <p:nvPr/>
          </p:nvCxnSpPr>
          <p:spPr bwMode="auto">
            <a:xfrm flipH="1">
              <a:off x="6923284" y="4989167"/>
              <a:ext cx="281135" cy="26375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7229225" y="498652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>
              <a:off x="8294478" y="4976915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300" idx="1"/>
            </p:cNvCxnSpPr>
            <p:nvPr/>
          </p:nvCxnSpPr>
          <p:spPr bwMode="auto">
            <a:xfrm>
              <a:off x="8301183" y="5028782"/>
              <a:ext cx="306001" cy="2137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99" idx="2"/>
              <a:endCxn id="303" idx="0"/>
            </p:cNvCxnSpPr>
            <p:nvPr/>
          </p:nvCxnSpPr>
          <p:spPr bwMode="auto">
            <a:xfrm flipH="1">
              <a:off x="7548708" y="5023426"/>
              <a:ext cx="728069" cy="202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>
              <a:stCxn id="300" idx="1"/>
            </p:cNvCxnSpPr>
            <p:nvPr/>
          </p:nvCxnSpPr>
          <p:spPr bwMode="auto">
            <a:xfrm flipH="1" flipV="1">
              <a:off x="7342369" y="5031618"/>
              <a:ext cx="1264815" cy="2109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>
              <a:endCxn id="298" idx="2"/>
            </p:cNvCxnSpPr>
            <p:nvPr/>
          </p:nvCxnSpPr>
          <p:spPr bwMode="auto">
            <a:xfrm flipH="1" flipV="1">
              <a:off x="7204419" y="4989167"/>
              <a:ext cx="1082278" cy="2672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TextBox 312"/>
            <p:cNvSpPr txBox="1"/>
            <p:nvPr/>
          </p:nvSpPr>
          <p:spPr>
            <a:xfrm>
              <a:off x="7266914" y="54020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71878" y="4509606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</p:grpSp>
      <p:graphicFrame>
        <p:nvGraphicFramePr>
          <p:cNvPr id="315" name="Table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56328"/>
              </p:ext>
            </p:extLst>
          </p:nvPr>
        </p:nvGraphicFramePr>
        <p:xfrm>
          <a:off x="3743845" y="4311480"/>
          <a:ext cx="2878217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+ 2 + 1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6" grpId="0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10" grpId="0"/>
      <p:bldP spid="211" grpId="0" animBg="1"/>
      <p:bldP spid="212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46" grpId="0" animBg="1"/>
      <p:bldP spid="247" grpId="0" animBg="1"/>
      <p:bldP spid="248" grpId="0" animBg="1"/>
      <p:bldP spid="189" grpId="0" animBg="1"/>
      <p:bldP spid="2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8000"/>
                </a:solidFill>
                <a:latin typeface="Microsoft Sans Serif"/>
                <a:cs typeface="Microsoft Sans Serif"/>
              </a:rPr>
              <a:t>SQL</a:t>
            </a:r>
            <a:r>
              <a:rPr lang="en-US" sz="2800" dirty="0">
                <a:latin typeface="Microsoft Sans Serif"/>
                <a:cs typeface="Microsoft Sans Serif"/>
              </a:rPr>
              <a:t> : Java :: </a:t>
            </a:r>
            <a:r>
              <a:rPr lang="en-US" sz="2800" dirty="0">
                <a:solidFill>
                  <a:srgbClr val="008000"/>
                </a:solidFill>
                <a:latin typeface="Microsoft Sans Serif"/>
                <a:cs typeface="Microsoft Sans Serif"/>
              </a:rPr>
              <a:t>Automatic Transmission </a:t>
            </a:r>
            <a:r>
              <a:rPr lang="en-US" sz="2800" dirty="0">
                <a:latin typeface="Microsoft Sans Serif"/>
                <a:cs typeface="Microsoft Sans Serif"/>
              </a:rPr>
              <a:t>: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" y="1752600"/>
            <a:ext cx="8610600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SQL queries are declarative	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Users do not specify algorithms and data-structures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Logical design and physical design are independent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No re-write needed for different users and data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DBMS needs to pick an algorithm to answer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Analogy: automatic transmission choosing gear (1, 2, 3, …)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95" y="4730099"/>
            <a:ext cx="3774228" cy="6861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38910" y="4340665"/>
            <a:ext cx="230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8000"/>
                </a:solidFill>
              </a:rPr>
              <a:t>SQL </a:t>
            </a:r>
            <a:r>
              <a:rPr lang="en-US" altLang="zh-CN" dirty="0"/>
              <a:t>(Oracle Spatial)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97" y="415064"/>
            <a:ext cx="5184617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Tree Matching Algorithm </a:t>
            </a:r>
            <a:br>
              <a:rPr lang="en-US" sz="2400" dirty="0">
                <a:latin typeface="Microsoft Sans Serif"/>
                <a:cs typeface="Microsoft Sans Serif"/>
              </a:rPr>
            </a:b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96571" y="1541739"/>
            <a:ext cx="58323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Pairs examined: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,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00FDFF"/>
                </a:solidFill>
              </a:rPr>
              <a:t>5,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40FF"/>
                </a:solidFill>
              </a:rPr>
              <a:t>4,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9300"/>
                </a:solidFill>
              </a:rPr>
              <a:t>7,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icrosoft Sans Serif"/>
              <a:cs typeface="Microsoft Sans 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Blocks accessed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blocks besides roots: X, 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Data blocks: all with 6 accessed twice</a:t>
            </a:r>
          </a:p>
          <a:p>
            <a:endParaRPr lang="en-US" sz="1600" dirty="0"/>
          </a:p>
        </p:txBody>
      </p:sp>
      <p:grpSp>
        <p:nvGrpSpPr>
          <p:cNvPr id="278" name="Group 277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279" name="Group 278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817261" y="4305631"/>
            <a:ext cx="2072221" cy="1230965"/>
            <a:chOff x="6734452" y="4509606"/>
            <a:chExt cx="2072221" cy="123096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7109396" y="4779301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8181754" y="4813560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8572957" y="5208807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8189033" y="5208807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7808258" y="5190940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7431850" y="5225545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7095999" y="5213782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6734452" y="521911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306" name="Straight Connector 305"/>
            <p:cNvCxnSpPr>
              <a:stCxn id="298" idx="2"/>
            </p:cNvCxnSpPr>
            <p:nvPr/>
          </p:nvCxnSpPr>
          <p:spPr bwMode="auto">
            <a:xfrm flipH="1">
              <a:off x="6923284" y="4989167"/>
              <a:ext cx="281135" cy="26375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7229225" y="498652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>
              <a:off x="8294478" y="4976915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300" idx="1"/>
            </p:cNvCxnSpPr>
            <p:nvPr/>
          </p:nvCxnSpPr>
          <p:spPr bwMode="auto">
            <a:xfrm>
              <a:off x="8301183" y="5028782"/>
              <a:ext cx="306001" cy="2137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99" idx="2"/>
              <a:endCxn id="303" idx="0"/>
            </p:cNvCxnSpPr>
            <p:nvPr/>
          </p:nvCxnSpPr>
          <p:spPr bwMode="auto">
            <a:xfrm flipH="1">
              <a:off x="7548708" y="5023426"/>
              <a:ext cx="728069" cy="202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>
              <a:stCxn id="300" idx="1"/>
            </p:cNvCxnSpPr>
            <p:nvPr/>
          </p:nvCxnSpPr>
          <p:spPr bwMode="auto">
            <a:xfrm flipH="1" flipV="1">
              <a:off x="7342369" y="5031618"/>
              <a:ext cx="1264815" cy="2109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>
              <a:endCxn id="298" idx="2"/>
            </p:cNvCxnSpPr>
            <p:nvPr/>
          </p:nvCxnSpPr>
          <p:spPr bwMode="auto">
            <a:xfrm flipH="1" flipV="1">
              <a:off x="7204419" y="4989167"/>
              <a:ext cx="1082278" cy="2672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TextBox 312"/>
            <p:cNvSpPr txBox="1"/>
            <p:nvPr/>
          </p:nvSpPr>
          <p:spPr>
            <a:xfrm>
              <a:off x="7266914" y="54020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71878" y="4509606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</p:grpSp>
      <p:graphicFrame>
        <p:nvGraphicFramePr>
          <p:cNvPr id="315" name="Table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1276"/>
              </p:ext>
            </p:extLst>
          </p:nvPr>
        </p:nvGraphicFramePr>
        <p:xfrm>
          <a:off x="1150065" y="4184046"/>
          <a:ext cx="2878217" cy="135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+ 2 + 1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1" name="Group 140"/>
          <p:cNvGrpSpPr/>
          <p:nvPr/>
        </p:nvGrpSpPr>
        <p:grpSpPr>
          <a:xfrm>
            <a:off x="6745525" y="1825928"/>
            <a:ext cx="2098695" cy="1122081"/>
            <a:chOff x="3451990" y="3132662"/>
            <a:chExt cx="2098695" cy="1122081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53" name="Straight Connector 152"/>
            <p:cNvCxnSpPr>
              <a:endCxn id="150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9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3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>
              <a:endCxn id="144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>
              <a:endCxn id="148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>
              <a:endCxn id="152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>
              <a:endCxn id="151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7" name="Group 186"/>
          <p:cNvGrpSpPr/>
          <p:nvPr/>
        </p:nvGrpSpPr>
        <p:grpSpPr>
          <a:xfrm>
            <a:off x="7272198" y="3251963"/>
            <a:ext cx="1063038" cy="727904"/>
            <a:chOff x="3572996" y="2087561"/>
            <a:chExt cx="1063038" cy="727904"/>
          </a:xfrm>
        </p:grpSpPr>
        <p:sp>
          <p:nvSpPr>
            <p:cNvPr id="188" name="Rectangle 187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Rectangle 194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6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" y="362637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Algorithms for Spatial Join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0" y="1544045"/>
            <a:ext cx="8610600" cy="3886200"/>
          </a:xfrm>
        </p:spPr>
        <p:txBody>
          <a:bodyPr/>
          <a:lstStyle/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Default choice is Nested loop</a:t>
            </a:r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n-US" sz="20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Neither table has spatial index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Space partitioning if spatial-join predicate is selective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20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One table has a spatial index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nested loop with index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8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Both table have spatial tree indexes &amp; selective spatial join predicate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Tree matching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How does SQL choose algorithms &amp; data-structures?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4470"/>
            <a:ext cx="8610600" cy="38862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Query processing and optimization (QPO)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Picks algorithms to process a SQL query</a:t>
            </a:r>
          </a:p>
          <a:p>
            <a:pPr lvl="1">
              <a:buFont typeface="Arial"/>
              <a:buChar char="•"/>
            </a:pPr>
            <a:r>
              <a:rPr lang="en-US" altLang="zh-CN" sz="1800" dirty="0">
                <a:latin typeface="Microsoft Sans Serif"/>
                <a:cs typeface="Microsoft Sans Serif"/>
              </a:rPr>
              <a:t>QPO</a:t>
            </a:r>
            <a:r>
              <a:rPr lang="zh-CN" altLang="en-US" sz="1800" dirty="0">
                <a:latin typeface="Microsoft Sans Serif"/>
                <a:cs typeface="Microsoft Sans Serif"/>
              </a:rPr>
              <a:t> </a:t>
            </a:r>
            <a:r>
              <a:rPr lang="en-US" altLang="zh-CN" sz="1800" dirty="0">
                <a:latin typeface="Microsoft Sans Serif"/>
                <a:cs typeface="Microsoft Sans Serif"/>
              </a:rPr>
              <a:t>:</a:t>
            </a:r>
            <a:r>
              <a:rPr lang="en-US" sz="1800" dirty="0">
                <a:latin typeface="Microsoft Sans Serif"/>
                <a:cs typeface="Microsoft Sans Serif"/>
              </a:rPr>
              <a:t> Physical data model  :: </a:t>
            </a:r>
            <a:r>
              <a:rPr lang="zh-CN" altLang="en-US" sz="1800" dirty="0">
                <a:latin typeface="Microsoft Sans Serif"/>
                <a:cs typeface="Microsoft Sans Serif"/>
              </a:rPr>
              <a:t> </a:t>
            </a:r>
            <a:r>
              <a:rPr lang="en-US" sz="1800" dirty="0">
                <a:latin typeface="Microsoft Sans Serif"/>
                <a:cs typeface="Microsoft Sans Serif"/>
              </a:rPr>
              <a:t>automatic transmission</a:t>
            </a:r>
            <a:r>
              <a:rPr lang="zh-CN" altLang="en-US" sz="1800" dirty="0">
                <a:latin typeface="Microsoft Sans Serif"/>
                <a:cs typeface="Microsoft Sans Serif"/>
              </a:rPr>
              <a:t> ： </a:t>
            </a:r>
            <a:r>
              <a:rPr lang="en-US" altLang="zh-CN" sz="1800" dirty="0">
                <a:latin typeface="Microsoft Sans Serif"/>
                <a:cs typeface="Microsoft Sans Serif"/>
              </a:rPr>
              <a:t>engine</a:t>
            </a:r>
            <a:endParaRPr lang="en-US" sz="1800" dirty="0">
              <a:latin typeface="Microsoft Sans Serif"/>
              <a:cs typeface="Microsoft Sans Serif"/>
            </a:endParaRP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7" y="3406357"/>
            <a:ext cx="2242911" cy="231042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234" y="2508796"/>
            <a:ext cx="4786966" cy="31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728836" y="3863685"/>
            <a:ext cx="2242911" cy="657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28836" y="4421977"/>
            <a:ext cx="2242911" cy="603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8836" y="5002595"/>
            <a:ext cx="2242911" cy="6343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8836" y="3395783"/>
            <a:ext cx="2242911" cy="47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7" y="2486293"/>
            <a:ext cx="3332083" cy="861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0520" y="305585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Query tree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4160" y="4858820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Scan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30" y="4875327"/>
            <a:ext cx="6559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7315" y="3853050"/>
            <a:ext cx="21242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Nested loop with index</a:t>
            </a:r>
          </a:p>
        </p:txBody>
      </p:sp>
    </p:spTree>
    <p:extLst>
      <p:ext uri="{BB962C8B-B14F-4D97-AF65-F5344CB8AC3E}">
        <p14:creationId xmlns:p14="http://schemas.microsoft.com/office/powerpoint/2010/main" val="41462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What is Query Processing and Optimization (QPO)?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1644134"/>
            <a:ext cx="5464708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Translate a SQL query to an execution plan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operations on file-structures, indices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Goal: reduce run-time of execution plan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answers query in as little time as possible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Constraints: QPO overheads are small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Optimization time &lt;&lt; plan execution time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1562901"/>
            <a:ext cx="3890998" cy="105331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3758" y="2883716"/>
            <a:ext cx="3575020" cy="25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3758" y="3354788"/>
            <a:ext cx="1764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 tree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240" y="4705975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Scan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7000" y="4763155"/>
            <a:ext cx="6559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2402" y="3960844"/>
            <a:ext cx="20938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Space-partitioning join</a:t>
            </a:r>
          </a:p>
        </p:txBody>
      </p:sp>
    </p:spTree>
    <p:extLst>
      <p:ext uri="{BB962C8B-B14F-4D97-AF65-F5344CB8AC3E}">
        <p14:creationId xmlns:p14="http://schemas.microsoft.com/office/powerpoint/2010/main" val="35875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Why learn about QPO?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Continued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5127"/>
            <a:ext cx="8610600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Why learn about QPO in a SDBMS?	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Identify performance bottleneck for a query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Is it the physical data model or QPO ?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How to help QPO speed up processing of a query ?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Providing hints, rewriting query, etc.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How to enhance physical data model to speed up queries?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Add indices (e.g., R-tree), change file-structures (e.g., ordered files), …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en-US" dirty="0"/>
          </a:p>
        </p:txBody>
      </p:sp>
      <p:pic>
        <p:nvPicPr>
          <p:cNvPr id="8" name="Picture 7" descr="sdo_i11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5" y="3772879"/>
            <a:ext cx="3926443" cy="1402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58943"/>
            <a:ext cx="4767187" cy="11216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172845" y="4097742"/>
            <a:ext cx="3739912" cy="257088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2845" y="517079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Hints of using Index (Oracle)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3065" y="51479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R-tree</a:t>
            </a:r>
          </a:p>
        </p:txBody>
      </p:sp>
    </p:spTree>
    <p:extLst>
      <p:ext uri="{BB962C8B-B14F-4D97-AF65-F5344CB8AC3E}">
        <p14:creationId xmlns:p14="http://schemas.microsoft.com/office/powerpoint/2010/main" val="27227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30842</TotalTime>
  <Words>4251</Words>
  <Application>Microsoft Office PowerPoint</Application>
  <PresentationFormat>On-screen Show (4:3)</PresentationFormat>
  <Paragraphs>1212</Paragraphs>
  <Slides>61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Microsoft Sans Serif</vt:lpstr>
      <vt:lpstr>D2D-2</vt:lpstr>
      <vt:lpstr>Query Processing and Optimization</vt:lpstr>
      <vt:lpstr>Analogy of Automatic Transmission in Cars -1</vt:lpstr>
      <vt:lpstr>Analogy of Automatic Transmission in Cars -1</vt:lpstr>
      <vt:lpstr>Analogy of Automatic Transmission in Cars -1</vt:lpstr>
      <vt:lpstr>Notes on query optimization</vt:lpstr>
      <vt:lpstr>SQL : Java :: Automatic Transmission : Manual</vt:lpstr>
      <vt:lpstr>How does SQL choose algorithms &amp; data-structures?</vt:lpstr>
      <vt:lpstr>What is Query Processing and Optimization (QPO)?</vt:lpstr>
      <vt:lpstr>Why learn about QPO? - Continued</vt:lpstr>
      <vt:lpstr>QPO Key Concepts:1. Building Blocks, 2. Strategies</vt:lpstr>
      <vt:lpstr>Spatial Query Processing</vt:lpstr>
      <vt:lpstr>Fundamental Spatial Queries</vt:lpstr>
      <vt:lpstr>Fundamental Spatial Queries</vt:lpstr>
      <vt:lpstr>Strategies for Point Queries</vt:lpstr>
      <vt:lpstr>An Example Dataset </vt:lpstr>
      <vt:lpstr>Candidate Storage &amp; Indexing Methods </vt:lpstr>
      <vt:lpstr>Linear Search for Point Queries</vt:lpstr>
      <vt:lpstr>Binary Search for Point Queries</vt:lpstr>
      <vt:lpstr>Search for Point Queries Using R-Tree</vt:lpstr>
      <vt:lpstr>Comparing 3 Strategies for Point Queries</vt:lpstr>
      <vt:lpstr>Range Queries</vt:lpstr>
      <vt:lpstr>The Filter-Refine Paradigm</vt:lpstr>
      <vt:lpstr>Approximating Spatial Data Types</vt:lpstr>
      <vt:lpstr>Approximating Spatial Operations</vt:lpstr>
      <vt:lpstr>The Filter-Refine Paradigm: Example</vt:lpstr>
      <vt:lpstr>The Filter-Refine Paradigm: Example</vt:lpstr>
      <vt:lpstr>Simplifying Choices for Building</vt:lpstr>
      <vt:lpstr>Strategies for Range Queries</vt:lpstr>
      <vt:lpstr>Range Query – Running Example</vt:lpstr>
      <vt:lpstr>Range Query – Candidate Storage Methods</vt:lpstr>
      <vt:lpstr>Linear Search for Range Queries</vt:lpstr>
      <vt:lpstr>Binary Search for Range Queries</vt:lpstr>
      <vt:lpstr>Range Query with Two Z-intervals</vt:lpstr>
      <vt:lpstr>Search for Range Queries Using R-tree Index</vt:lpstr>
      <vt:lpstr>Comparing Algorithms for Range Queries</vt:lpstr>
      <vt:lpstr>Nearest Neighbor Queries</vt:lpstr>
      <vt:lpstr>Nearest Neighbor – Running Examples</vt:lpstr>
      <vt:lpstr>Strategies for Nearest Neighbor Queries</vt:lpstr>
      <vt:lpstr>Two Phase Strategy (with a R-tree)</vt:lpstr>
      <vt:lpstr>Strategies for Nearest Neighbor Queries</vt:lpstr>
      <vt:lpstr>One Phase Strategy with a R-treee </vt:lpstr>
      <vt:lpstr>Comparing Algorithms for Nearest Neighbor Queries</vt:lpstr>
      <vt:lpstr>Spatial Join Example</vt:lpstr>
      <vt:lpstr>Spatial Join – Example Data</vt:lpstr>
      <vt:lpstr>Storage Structure</vt:lpstr>
      <vt:lpstr>Strategy 1: Nested Loop</vt:lpstr>
      <vt:lpstr>Nested loop Example</vt:lpstr>
      <vt:lpstr>Refining Nested Loop with a spatial index</vt:lpstr>
      <vt:lpstr>Strategy 2. Nested loop with spatial index</vt:lpstr>
      <vt:lpstr>Ex.: Nested Loop with a spatial index</vt:lpstr>
      <vt:lpstr>Cost of Nested loop with Index</vt:lpstr>
      <vt:lpstr>Strategy 3. Space Partitioning Join</vt:lpstr>
      <vt:lpstr>Common Space Partitioning </vt:lpstr>
      <vt:lpstr>Space Partition Join Algorithm  </vt:lpstr>
      <vt:lpstr>Cost of Space Partitioning Join </vt:lpstr>
      <vt:lpstr>Strategy 4 : Tree Matching – Basic Idea</vt:lpstr>
      <vt:lpstr>Inputs forTree Matching: Both table have spatial indexes </vt:lpstr>
      <vt:lpstr>Example Spatial Join Query </vt:lpstr>
      <vt:lpstr>Tree Matching Algorithm – Next Iteration</vt:lpstr>
      <vt:lpstr>Cost of Tree Matching Algorithm  </vt:lpstr>
      <vt:lpstr>Comparing Algorithms for Spatial Join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1687</cp:revision>
  <cp:lastPrinted>2016-09-27T18:22:22Z</cp:lastPrinted>
  <dcterms:created xsi:type="dcterms:W3CDTF">2014-06-17T15:17:15Z</dcterms:created>
  <dcterms:modified xsi:type="dcterms:W3CDTF">2025-01-27T20:49:45Z</dcterms:modified>
</cp:coreProperties>
</file>