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2"/>
  </p:notesMasterIdLst>
  <p:handoutMasterIdLst>
    <p:handoutMasterId r:id="rId93"/>
  </p:handoutMasterIdLst>
  <p:sldIdLst>
    <p:sldId id="464" r:id="rId2"/>
    <p:sldId id="256" r:id="rId3"/>
    <p:sldId id="367" r:id="rId4"/>
    <p:sldId id="258" r:id="rId5"/>
    <p:sldId id="259" r:id="rId6"/>
    <p:sldId id="261" r:id="rId7"/>
    <p:sldId id="384" r:id="rId8"/>
    <p:sldId id="385" r:id="rId9"/>
    <p:sldId id="263" r:id="rId10"/>
    <p:sldId id="264" r:id="rId11"/>
    <p:sldId id="265" r:id="rId12"/>
    <p:sldId id="266" r:id="rId13"/>
    <p:sldId id="268" r:id="rId14"/>
    <p:sldId id="269" r:id="rId15"/>
    <p:sldId id="368" r:id="rId16"/>
    <p:sldId id="274" r:id="rId17"/>
    <p:sldId id="276" r:id="rId18"/>
    <p:sldId id="277" r:id="rId19"/>
    <p:sldId id="278" r:id="rId20"/>
    <p:sldId id="279" r:id="rId21"/>
    <p:sldId id="369" r:id="rId22"/>
    <p:sldId id="281" r:id="rId23"/>
    <p:sldId id="282" r:id="rId24"/>
    <p:sldId id="284" r:id="rId25"/>
    <p:sldId id="286" r:id="rId26"/>
    <p:sldId id="386" r:id="rId27"/>
    <p:sldId id="287" r:id="rId28"/>
    <p:sldId id="288" r:id="rId29"/>
    <p:sldId id="289" r:id="rId30"/>
    <p:sldId id="383" r:id="rId31"/>
    <p:sldId id="387" r:id="rId32"/>
    <p:sldId id="290" r:id="rId33"/>
    <p:sldId id="292" r:id="rId34"/>
    <p:sldId id="293" r:id="rId35"/>
    <p:sldId id="370" r:id="rId36"/>
    <p:sldId id="298" r:id="rId37"/>
    <p:sldId id="300" r:id="rId38"/>
    <p:sldId id="299" r:id="rId39"/>
    <p:sldId id="301" r:id="rId40"/>
    <p:sldId id="303" r:id="rId41"/>
    <p:sldId id="305" r:id="rId42"/>
    <p:sldId id="371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320" r:id="rId56"/>
    <p:sldId id="378" r:id="rId57"/>
    <p:sldId id="372" r:id="rId58"/>
    <p:sldId id="345" r:id="rId59"/>
    <p:sldId id="321" r:id="rId60"/>
    <p:sldId id="322" r:id="rId61"/>
    <p:sldId id="360" r:id="rId62"/>
    <p:sldId id="359" r:id="rId63"/>
    <p:sldId id="323" r:id="rId64"/>
    <p:sldId id="324" r:id="rId65"/>
    <p:sldId id="326" r:id="rId66"/>
    <p:sldId id="379" r:id="rId67"/>
    <p:sldId id="373" r:id="rId68"/>
    <p:sldId id="361" r:id="rId69"/>
    <p:sldId id="327" r:id="rId70"/>
    <p:sldId id="328" r:id="rId71"/>
    <p:sldId id="329" r:id="rId72"/>
    <p:sldId id="330" r:id="rId73"/>
    <p:sldId id="331" r:id="rId74"/>
    <p:sldId id="362" r:id="rId75"/>
    <p:sldId id="382" r:id="rId76"/>
    <p:sldId id="366" r:id="rId77"/>
    <p:sldId id="363" r:id="rId78"/>
    <p:sldId id="365" r:id="rId79"/>
    <p:sldId id="364" r:id="rId80"/>
    <p:sldId id="332" r:id="rId81"/>
    <p:sldId id="335" r:id="rId82"/>
    <p:sldId id="380" r:id="rId83"/>
    <p:sldId id="374" r:id="rId84"/>
    <p:sldId id="337" r:id="rId85"/>
    <p:sldId id="357" r:id="rId86"/>
    <p:sldId id="338" r:id="rId87"/>
    <p:sldId id="339" r:id="rId88"/>
    <p:sldId id="340" r:id="rId89"/>
    <p:sldId id="341" r:id="rId90"/>
    <p:sldId id="342" r:id="rId9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itadmin" initials="o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529"/>
    <a:srgbClr val="FFD13F"/>
    <a:srgbClr val="0075CC"/>
    <a:srgbClr val="003E6C"/>
    <a:srgbClr val="7A0019"/>
    <a:srgbClr val="FFD653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367" autoAdjust="0"/>
  </p:normalViewPr>
  <p:slideViewPr>
    <p:cSldViewPr snapToGrid="0" snapToObjects="1">
      <p:cViewPr varScale="1">
        <p:scale>
          <a:sx n="82" d="100"/>
          <a:sy n="82" d="100"/>
        </p:scale>
        <p:origin x="1481" y="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3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handoutMaster" Target="handoutMasters/handoutMaster1.xml"/><Relationship Id="rId9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7D57F-2DB8-40ED-BE38-87EB6BDD50AA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FE950-060C-402F-84B9-0562160E3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309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B2534-0E64-46B6-8389-E25546A31977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4F16A-795E-420D-991E-DFBF0B28CC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056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43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UofM-2_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050" y="139700"/>
            <a:ext cx="8850313" cy="65786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14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04800"/>
            <a:ext cx="21526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3055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42291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752600"/>
            <a:ext cx="42291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UofM-2_M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46050" y="136525"/>
            <a:ext cx="8850313" cy="65849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61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752600"/>
            <a:ext cx="8610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png"/><Relationship Id="rId5" Type="http://schemas.openxmlformats.org/officeDocument/2006/relationships/image" Target="../media/image19.png"/><Relationship Id="rId4" Type="http://schemas.openxmlformats.org/officeDocument/2006/relationships/image" Target="../media/image27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19.png"/><Relationship Id="rId4" Type="http://schemas.openxmlformats.org/officeDocument/2006/relationships/image" Target="../media/image29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9.png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9.png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45.png"/><Relationship Id="rId7" Type="http://schemas.openxmlformats.org/officeDocument/2006/relationships/image" Target="../media/image42.wmf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44.wmf"/><Relationship Id="rId5" Type="http://schemas.openxmlformats.org/officeDocument/2006/relationships/image" Target="../media/image41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43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oleObject" Target="../embeddings/oleObject7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48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png"/><Relationship Id="rId5" Type="http://schemas.openxmlformats.org/officeDocument/2006/relationships/image" Target="../media/image52.png"/><Relationship Id="rId4" Type="http://schemas.openxmlformats.org/officeDocument/2006/relationships/image" Target="../media/image51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9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2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2.jpe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9509CF-78F2-4D10-80FB-2B7B39A0DCD0}"/>
              </a:ext>
            </a:extLst>
          </p:cNvPr>
          <p:cNvSpPr/>
          <p:nvPr/>
        </p:nvSpPr>
        <p:spPr>
          <a:xfrm>
            <a:off x="0" y="0"/>
            <a:ext cx="214195" cy="6858000"/>
          </a:xfrm>
          <a:prstGeom prst="rect">
            <a:avLst/>
          </a:prstGeom>
          <a:solidFill>
            <a:srgbClr val="E3E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9C9E00-00E7-49F4-9E1F-0E7D9FF1F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177" y="70339"/>
            <a:ext cx="1573823" cy="1293881"/>
          </a:xfrm>
          <a:prstGeom prst="rect">
            <a:avLst/>
          </a:prstGeom>
        </p:spPr>
      </p:pic>
      <p:pic>
        <p:nvPicPr>
          <p:cNvPr id="5" name="Picture 4" descr="A picture containing aircraft, umbrella&#10;&#10;Description automatically generated">
            <a:extLst>
              <a:ext uri="{FF2B5EF4-FFF2-40B4-BE49-F238E27FC236}">
                <a16:creationId xmlns:a16="http://schemas.microsoft.com/office/drawing/2014/main" id="{691FD9E9-CE28-49DC-82F4-743F8F6207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5" y="5227"/>
            <a:ext cx="7558205" cy="685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89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Complicated Hotspots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Complication Dimensions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Networks</a:t>
            </a: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Challenges: </a:t>
            </a:r>
            <a:r>
              <a:rPr lang="en-US" altLang="en-US" sz="20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Trade-off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b/w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Semantic richness and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Scalable algorithms</a:t>
            </a:r>
          </a:p>
          <a:p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242" y="3736096"/>
            <a:ext cx="2994104" cy="206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363" y="3736096"/>
            <a:ext cx="2924025" cy="2029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crime_an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363" y="1532857"/>
            <a:ext cx="2924025" cy="207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84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Pattern Family 2: Spatial Outliers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2994"/>
            <a:ext cx="8610600" cy="4055806"/>
          </a:xfrm>
        </p:spPr>
        <p:txBody>
          <a:bodyPr/>
          <a:lstStyle/>
          <a:p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Outliers, Anomalies, Discontinuities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Traffic Data in Twin Cities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Abnormal Sensor Detections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and Temporal Outliers</a:t>
            </a:r>
          </a:p>
          <a:p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6" name="Picture 8" descr="m1"/>
          <p:cNvPicPr>
            <a:picLocks noChangeAspect="1" noChangeArrowheads="1"/>
          </p:cNvPicPr>
          <p:nvPr/>
        </p:nvPicPr>
        <p:blipFill>
          <a:blip r:embed="rId2">
            <a:lum bright="32000" contrast="-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7" t="15843" r="12717" b="15843"/>
          <a:stretch>
            <a:fillRect/>
          </a:stretch>
        </p:blipFill>
        <p:spPr bwMode="auto">
          <a:xfrm>
            <a:off x="1205499" y="3102634"/>
            <a:ext cx="2920451" cy="214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3734" y="5226437"/>
            <a:ext cx="815960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u="sng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Source:  </a:t>
            </a:r>
            <a:r>
              <a:rPr 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 Unified Approach to Detecting Spatial Outliers, </a:t>
            </a:r>
            <a:r>
              <a:rPr lang="en-US" sz="14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GeoInformatica</a:t>
            </a:r>
            <a:r>
              <a:rPr 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7(2), Springer, June 2003.</a:t>
            </a:r>
          </a:p>
          <a:p>
            <a:pPr>
              <a:defRPr/>
            </a:pPr>
            <a:r>
              <a:rPr 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(A Summary in Proc. ACM SIGKDD 2001) with C.-T. Lu, P. Zhang. 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556" y="1998582"/>
            <a:ext cx="4135643" cy="324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3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Pattern Family 3: Predictive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Location Prediction: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Predict Bird Habitat Prediction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Using environmental variables</a:t>
            </a:r>
          </a:p>
          <a:p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293" y="1492404"/>
            <a:ext cx="3746808" cy="200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46809"/>
            <a:ext cx="3962400" cy="201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46810"/>
            <a:ext cx="4114800" cy="2016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6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652" y="304800"/>
            <a:ext cx="8851126" cy="990600"/>
          </a:xfrm>
        </p:spPr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Family 4: Co-locations/Co-occurrence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2960649" cy="3886200"/>
          </a:xfrm>
        </p:spPr>
        <p:txBody>
          <a:bodyPr/>
          <a:lstStyle/>
          <a:p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Given: A collection of different types of spatial events</a:t>
            </a:r>
          </a:p>
          <a:p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Find: Co-located subsets of event types</a:t>
            </a:r>
          </a:p>
          <a:p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580" y="1571423"/>
            <a:ext cx="4445619" cy="37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8550" y="5278010"/>
            <a:ext cx="74231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u="sng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Source</a:t>
            </a:r>
            <a:r>
              <a:rPr 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:  Discovering Spatial Co-location Patterns: A General Approach, IEEE Transactions </a:t>
            </a:r>
          </a:p>
          <a:p>
            <a:pPr>
              <a:defRPr/>
            </a:pPr>
            <a:r>
              <a:rPr 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on Knowledge and Data Eng., 16(12), December 2004 (w/ </a:t>
            </a:r>
            <a:r>
              <a:rPr lang="en-US" sz="14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H.Yan</a:t>
            </a:r>
            <a:r>
              <a:rPr 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sz="14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H.Xiong</a:t>
            </a:r>
            <a:r>
              <a:rPr 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). </a:t>
            </a: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51" y="3886200"/>
            <a:ext cx="304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658851" y="3810000"/>
            <a:ext cx="3429000" cy="762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0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What’s NOT Spatial Data Mining (SDM)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63329"/>
            <a:ext cx="8610600" cy="4075471"/>
          </a:xfrm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Simple Querying of Spatial Data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 neighbors of Canada, or shortest path from Boston to Houston</a:t>
            </a:r>
          </a:p>
          <a:p>
            <a:pPr lvl="1">
              <a:lnSpc>
                <a:spcPct val="80000"/>
              </a:lnSpc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Testing </a:t>
            </a:r>
            <a:r>
              <a:rPr lang="en-US" altLang="en-US" sz="20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hypothesis via a primary data analysis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Is cancer rate inside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Hinkley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CA higher than outside ?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SDM: Which places have significantly higher cancer rates?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Uninteresting, </a:t>
            </a:r>
            <a:r>
              <a:rPr lang="en-US" altLang="en-US" sz="20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obvious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or well-known patterns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(Warmer winter in St. Paul, MN) =&gt; (warmer winter in Minneapolis, MN)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SDM: (Pacific warming, e.g. El Nino) =&gt; (warmer winter in Minneapolis, MN)</a:t>
            </a:r>
          </a:p>
          <a:p>
            <a:pPr lvl="1">
              <a:lnSpc>
                <a:spcPct val="80000"/>
              </a:lnSpc>
              <a:buNone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Non-spatial data or pattern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Diaper  and beer sales are correlated 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SDM: Diaper and beer sales are correlated in </a:t>
            </a:r>
            <a:r>
              <a:rPr lang="en-US" altLang="en-US" sz="1600" dirty="0">
                <a:solidFill>
                  <a:srgbClr val="0070C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blue-collar areas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(weekday evening)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AutoShape 2" descr="data:image/jpeg;base64,/9j/4AAQSkZJRgABAQAAAQABAAD/2wCEAAkGBxMTEhUUEhQWFBUXFxUVFBUVFRUXFhYWFxcXFhQYFBQYHCggGBolHBYXITEhJSkrLi4uFx8zODMsNygtLisBCgoKDg0OGhAQGiwcHBwsLCwsLCwsLCwsLCwsLCwsLCwsLCwsLCwsLCwsLCwsLDcsLCwsLDcsLCw3LCw3LCwsLP/AABEIAQ4AuwMBIgACEQEDEQH/xAAcAAABBAMBAAAAAAAAAAAAAAADAAQFBgECBwj/xABAEAACAQMCAwYDBgIJAwUAAAABAgMABBESIQUxQQYHEyJRYXGBkRQyQlKhwRUjCDNicrHR4fDxFyRDVGOSssL/xAAaAQACAwEBAAAAAAAAAAAAAAAAAwECBAUG/8QAJhEAAwACAgIBBAIDAAAAAAAAAAECAxEhMQQSQQUTIlFCgTJhcf/aAAwDAQACEQMRAD8A7gKRpCoDttaXcls/2KYwzr5lIVSHx+A6gcZ9aAJ7NZzXl2z7W8YuJVhjuZ3lYlQg0A5HPOwxjBqzy9le0uMmZz7C6AP7CrepT2O9ZrINeT+01vxK0lVbySZXI1LmdmyM4yCrEc69Bd1XEpbjhkEkxLPhlLHmwViASepqHOiVWy30qwKzUFhUqxSNACzSFeau9SS8HFZVLTLrdBbKrMoZcBV0YOD5s+9eieDo6wRCU5kCIHP9oAav1qWtEJj2lSrFQSZpVis0AKlSpUAKlSpUAKlSpUAKsVmsUAIUiKQpGgDzzfXkfDe0jyOMReIS2B91ZowSQB6MauXbnvZgjgX+HTJJMWGQUYhUH3sg4qkd6XDWueOmCLZ5RCg1AgZKbn3GB+lH7a904sbRrhJ2lKadaeGMYJwSCDsB70zSF8/BYe03Z+fj1lZ3kARJgGWRGYhcE4JVsHkRyPrU3xpLzhPBoUtAJJotCyFU1rpOS7aeZFPe6OUpwmHxh4WkyD+Z5NtZ0nzY2Oau8bBhkEEHkQcgj2IqrfwWRxLsj3zSrJ4fElBBIxJGmgx/30zuPhv7U97X99Soxj4egkPLxpM6SeQ8NBu3xOKF/SE4Rhbe5UKBqaJsABiWGpST1+631qd7nOylstjFctErzS5fW4DFRnChM/d5dKnjsrz0QXZLvXuFuVh4ogQSadDiMxlCx8pZTzQ+vtRe0nereW19cQLaq6qdMKnVqOP/ACZUeZTkbDl61bu1Pd1DfXkVzLIwEaqvhrjD6XLrljyG+KuAtkyG0rqAwGwMgegPpUbROmcEi72bz7RGLq2gOHXAaNleMMQCUZjkHHXFd/Q5H61wHv0gxxO3P5o4x8xIR+4rvluMKo9h/hRQSc77wu8/+HzCBLdpH0htTkomD+U4Jb5VC2vfnF4JMls/jDkqMDG3vrO6/SuidseC29xbymeNHKxSFGYAsnlJ8p6cq4t3Edn47m5kmlXWIFUqCMqXfO5B54A/Wha0D3skf+s98jhpbNVhY7AiRSfhI2xPyrrvZLtBHfWsdzGGVXz5WxlSpKsDj3FadseFpPZTxuiv/LcqCAcMFJUr6HIrnH9HbirtDcW7brGUkT28TVqH1XPzo7QdPk7JSpUqqXFSpUqAFSpUqAFWKzWKAEKw5rIqnd680a8Pk8aWaFCyKzQAGQ5YeUAkbHrvQDOVca7Txr2kFyzhoYpFj1ruoUR6Cc+zOd67dedo7JEDS3MCo2AC0iYOeXWvNknDeE/gvrgf3rQn/wCrVY+Cd2lpfJ/2PEVkkX+sV4iulTywn3hv61dpC02i3d7va+xm4fJBb3McshaPCRsG2BBO42xinXcFMTYSapC2mZgFJz4Y0qcDPIHnVZ/6FXH/AKuL/wCD1Y+F9100HD57aO70yzujM6hgoVfwjBzv1NHGgW97G39Ilx9ltRnfxmOM/wDttzFTndLx63PDrWIzRrKAY/DLqHLKTsFJzyqqnucvJ3U3l/4iqAoI1uwUcguvYU1HcZcB8reRhQcowRw4x907bA/A0ca0Tzs7pmsM2Kb8PhZI0Rm1MqKrN+YgAFvmRn51zrvG7H3Esk10L+aGBYvPCniNso8wVFYA59KoWbKZ328RR+J24VlYQrHr0kHSTJqIb0OAD867tbcRhbSFkQkgFQHUkgjoAd6859k+xtnxF2jgvZRKFL6ZoAuoDbK4kbOCd6u3Z7ubktruGf7WCsThxhCHOOm5wAau9aKLZfu33HI7Wxnd2UMY3WNSRl3YYAUdedcu/o88WjR7i2YgPJoePP49IKsB7jY/OrT277sZOI3JmN4UXAVIyhZUHXTuOZzmobhnciY5Udr1hoYN/LQo+35X1bVC1ol72dbv7mOON3kYKiqSxYgADG+TXEf6Ptyi3V2moDWkZQE4JCs/IdcAiug94nYd+JLEq3LQrHq1JuyPnTguuRlhp2J9aqPBu5Jopkke8OEYN/KQo5wc41Z2/wBTQtaJfZ2QVmmnEL1IInlkOlI1LsT0AG9RvZLtVBxCIy2+rSrFGDrpYEb8snaqltk7SrFNOI8SigTXNIkSctUjBR8Mk8+dADylTXh3EIp0EkMiSIeTIwZffcdadUAKsVmsUAIUw45wuK5heGZQ8bjDA/UEHoQd80/FCu5NKM3opP0GaCGcQ7pez3DZ4p1ulikmSVkAkbBCDYFBkcznel2FSCDj86WQY2yxyKxHmC6QCcN1GoEDNMu7Tu5h4lDJdXDyrqkdYxGQvXLNkg53OMe1SXZ7hjcF41Hbh9cF2mlS2NXXGoLtkNt75q4svfZrvJsbwyBXMJjBYibSmVHNlOcED60Ph/efYzXgtY2YhvKs5AELP+RWO5J9eVUXvn7Lx/a7Mwqkf2h/BfQoBLFh5yOR2NXziXd3byWttaofCSCRJSVUanK5zknqTzNRpFts37Yd49nYMY3LSTBc+FGMkZ5a2Oy/Oi9i+8G04j5YiY5gCTC+A2BjJUjZhv0qi92HBoL2/wCIXNygldJ2VFcBlA1MAdJ64UCi9seCx2HGeHXFqgiWaVYpFUALksA2APVW3+Ao0g2yy943eKnD8QxKJrptJEZzpUHIBfTvk42Ubmsdh+8UXkn2W6ga2utJbQysFcDnp1gEH2P61X+7vh0c/GeJzzDXJFKyx6twoLkZAPXCAD03q6douyQub2zug+j7OSWAXzOOajV6Zo4QcsqFpZxwdormRU0JFZmVliXmWxqIRRuTjpU5D3u8LJUGV1J6GJ8g+h251Ue1/akcO43czFSzNaIkYHLxDuur+zt0qw9z3BIGtTeOUnnuGZ5XKg6Dn+rAI2waGCfJZu03bezsURp5DmRdUaKpZ2XbfT0G/XFQfZnvYsrt/DAkilOrQkgXDkZICuDjUfQ4qt3PD4r7tNJFcr4kcMIKxt90lQhAI6jLk464rfvt7MwQQRXltGsMkUqAmNQoYEjSSF6ggUaQbZZOB96tlcNHGRLHNJJ4XgtGSyt6sRsBTftV3sW9ncvbNBO7pjUQFUEkAjTk5bnzqL44kdpxXh1/oVVulMU+w2kZFCt7E55+1OrzhS3faMMMabOGNpeR1O4fw1PwBz8qNINs17bd5Nhpmsp4rgl41DhVVSPEQMFBZhuARvipXuZtLdOHK9t4hEjuXMukPrViuPLtgY2qW7c8Gilsrv8AlI0jROQxVdRZVOk6sZyMVSe7m+aDs5NMpwy/aWU+h1EA/WjtcB0b9r++HwLhobSETiMlZXYsF1A4ITT6dSam7TiNnx7h8mqM5XOqNiNUUoU6WUjpvsaY9yHAo1sftDgPLcMzOzDJwrEAZPPqT8anOzPYz7Je3lyHGi4xoiVdIQDds42JyTjHrQ9ErZTe5ftBa2tjOtxOsRSdsh2AG4AGgczyOfeus8N4nDcRiSCRZUPJkII/TrXD+6zsba3lzevcx+IsUzKikkLku5OQOfIVY+wlktjxy8s4tSwtCs0aEkgHK8vqR8qGiE9HWKxSpVUuIVWu8Tjn2OwmmC6mwEQHkWc6Rn23zViLUORQRggEehANBDOBd1veTBYQNb3CyFdbOrphsauY0Z23329aluBcX/inHUu1if7NBG2hmU4GlWwx6AknlXWm4dAP/DHvuf5a8/pTmCNQMKAB6AAD6CrNoro4H3i9vobu6s5bYOy2zGR1ZSpyHUn9F5+9df7DdsoeJRO8SshRtLo2MjqpyNiCKl4+D24bUIIg2CCRGuSDzGcU6t7dEGEVVHooA/wqG0SkcMk4tNwDil0zwtJbXLM64OAdTFgVblqBJBBqS4GbnjfEobx42hs7Uq0YY5DODq2/MTtk8gBXXrtEYYdVYejAEfQ1rHJgYVcDoBsPkBR7B6nJuM3EnBOLTXZiaS0ux52X8D5yfbIOTvzDVNcE7ePxG+jWzSVbaJZHuHZR/M2wiAb9d+eavzxahhsEHmCAQflWIoY4xhQqeygL+gqHa+QUs4ja9o45+O/abq1l8Mr4EStEzENnSrMpHPduXLNOrftG3CeJ3ccFvNJZs4LIiP8Ay3wMmLbGnO1dfubvTzxty/0oH8YVcaupx70t546GLDXZyftbezWXE4eLxwSGCaJfEVlKlcrpZZPyNjSRms8V43P2ikitrWJ4bZHDzyOQQcYxnG2RvgZ5muzIRIvmAZSOR3BHoQa3t7ZIxpRVRfRQFH0FNVpoX6tFT7zuzhuuHMkW0kGmWI9cx8wD0JUHeonuQtHa2lvZyXmupMmRvvOkfkX5c66OaHbwrGoRFCqowqgYAHoBRsnRQu8XvDtbVZ7QmT7QYiBhPKC6+U6jsRv0qk92nay0NiOFTaw8xljDBdSfzSSucb9fTpXbrnh8MhzJEjn1ZFJ+pFZisIUIKxopHIqigj4ECjaIaZxfs328fgsTWF9byFombwmXADqzZ5nYjfYirXwvvAZbW44hdq0du0gSzi0/zCAuNyPzNk5O1dAmto3xrRWx+ZQcfDNbvaoy6WVSvQFQR9OVGw0zi/cj2otleaFyVnubhnQaSVYEE41DYY3503ft7apx6S6lWVEWE2uNIZhIr4JKg5xtXbY+HxKcrGin1CgH6gVr/C4devwo9f5tC6vrijYaYW0nWRFdfusAwyCNiMjIPKiVkClUFhm8lD8et3WheHUbAUsma3haseGKyXAoIHIfFNJbzfamtxOTypuIdR32H+96h1okczlm3G/wNYgu8Z1bY51r4qA8yen/ABW8rAKSV+APWstZf0NmP2Rtx2oBYLGpc8ts5+gFDn4oyjL4QfiOS2B6bCtUtVSTXqWNzs6rgj4gY58h8qq3H+OyW9xrWUTppHlYgHUdsKdgF2zyzWduq+TXMyukSHEe0sJyFaTbGnCnBPXSDvULxjiWsZjkOtTsDttz5Haoq+7SCUkPBoLDDMNJJH97mKj5ruM6RodFGw3Az8jStcmhLUnSez/aH+QGO7ZwcMNsgHlzNTa8XYqGU+U7e9cmtVSMFo5CVfBII3G35hz6Hl+9W/gF+H1R5yQFfPrnnt60ybpUIyY59d/JbE4o560dL9jUVEAOtOBIBWlZDE2iUW6Jo8clRiP6U6iY01UQSCPRlNM4zTlDTUyoalWAazViBVis1igBo1Cc0R6A4qjLGUNaTCtY63Zc1VsNDR1xvTV59RwDt1pzPGTt0plLCRyrHlyMbE8hUfr0GwHw/wBajuJ3x/CfhRPtiBQuSWbYAep3OagOJ3qxjdgPUnYD5ms1VxwdDFjTfIG+lYA5JJI336mq1xq11RqRzCjfmamZLxZdkYNnqDWt1b7DqOVVW5NDlPoo63mPJIQfQ8mX59aexTK2AFL+hbYUVrKPWSwVsk7EN+xrM0qLsBk/lXyjb55xTG0+hBH3upJF0klnOMZHIc/pVs4JE0Uyspz5QCD1+dQVlOGkj1ADzYAUZ+8cc66Jw/hwIOfbfqBk0vJTWtEJLnY4M3y9v86STmldWzFjpB36/IU+s7U9RWiXwjDkhb4NrG5+lS8MtChhXHKnMagU+GKch4zTlKAhoyGtMspoMK3oYNbirkGaxWaxUgNmFCZKKxrQ0tsshuy0NjinLUCQUm2XkBzobpiiZoT71kockV3iMQQucHG529eZH6AfOuY9sxKwiLEkOwLAclJ6H5V2K/hyrb8l2/eqfc2wLEEZHTOCCfcY/elTqXs34/zjRQJb54ZFjQZJ0jDDIAJ9PXn9Kv1rDIVyxQZ6Kp+XM86zb8HiD+JoGs43PTHpUiiVaq9hmPG53tlPv+CO0m2RnmcjB+A6VsvZRQp1SEnO3LTnpkDnVtkX059Nqi+NymKFyDk4wDjr60vdLoPtz2yF4FblpEAGCrjc+oP4R+9dWj0A52z7VzTsRbNLKqhskDOc5wBz1HpXSR2eJ5yY/uinTjbMWa0uBwJFJ2rLMBW1vwVUP32NacQ4U5GUYZ9Dtn50z7dIz+0sKjCjIagYonzgtgjoafQyadjvUwyKklVoyUyilPpTuMmtUsU0OVoooSGiLTkVNqxWaxUkDZhQyaKaGwpdFjRqBJR2ptOcUiy6ASbU3Z62Lc80BmFZKHINImRv6HlVDukmDMPDOQxw2rbGdtquZmwdt6YT8LZmLDqc8/Wq8GrBansi7PVpGvGrrpzj5Zo5NGnsWQZPX0pjOcVWqSNUv2DxkESHnhCR9Rn9M1FcXtxIpT82n67ZNHEpByDg+o/WsxEZq00qWitS097JLs3wA8PZpMh0cYJH4Rzzmp+24sWAaMa0PIjfao6yvDp0scqenPHyPSnKQ+GD58g76V22ptV6rgw1O3ySy3upPLhSDuG/anCzalzy9z/lULasM5bpyHT6daJJxlFOCM+3WoWXfyLeFt/ijM0JzkjPvg8um9Ghx6fUU3HaEk4VPr/lTz7Zr204PU+lROk+yai0uUHiNOFNMi+KzFc1qhmdkmhoqmm0T5pwlaJKMJWKzWKuQAY0M1u1aUtlgbCm8q05aguKRYxDRoxQGtwTTspWhgJ5VlpDUxqluAadbdKRiPWh6TyquiTW7AZSD8qql5FgkVZ7llUZY4FUzj13NI/8kKg5am8xPuANh+tQsfszTgpi8OjxqPSq7HxWaL+vXWv51GCPiOXvU7Z3SSLqQ5H6g9QR0NMeNwae1sfo5AyDjFT9tGJk1jZ/xDoTVfiORit7S5aM+X6VZ6a0zPcN9Bb+5kzpYFMdBz+tQ1zfKhC6XOeoGR9asjTrOAGGG6Go1eH5JGQR0PSqTjSGw+NdMzw0s7aUBzjn0+tTJl0eXr1NN+DBkOk4xg7jf6ms3mAc0t6VGbyG6eh0bk4pzaS5qEWQnlTmzmx1rTjbMdSkWiBqdIaibGfNSsVa5FsLSpUqaVG7Ghs9bOaATS6Lm4atZKGTvWkz0myUzZWoeo52ptLMRWEus1mbGoeLJnnWrHBoSSbVrPMArMdgASfTYZ51Vlktlc4rdF3PoNhUcwpzPuc+u/1350Aio2dCUkhvPFkenqNtx1B9qhrdfssnMmJ8AkjdWxnf1+IqwUG/tRJEykEnBZCBkhgNtuePhTpv2WmWj8X/AKY6T1rY86j+CT64VzzHlPy5fpUi1KZNzqtGM04gl3Podz7E+g+IP1puBWzDr+vxqZpIq0WOGzAUY3Hr6/ChT2JbkKzwDiWF0MM43HwqeABAI+hp32FS9kc3JVTWmVZeEydDRoOEuOe9WASj0ouatMpCmxjw+1K86lYxQQaOlaJKMJSpUqYVGchpu7UeSm7il0WQNn3rSRtqTLQJc1ny9Eg7gZFMYpMNRriXC0yQ75rC6aYxE5E2aiOPSn+qH3WKrIccg4znPUY22zzpy0hEZIYAjfmATpKkgbcjyJ96i7pVlXUFBUaTryVVdjnBONRDAAA4xmtePHudsdHYO4A/Dy5D5U1NHAIOlgeWzD7rbAkj60NxWeuGb55BYoyA525/h679D9aHRVYDBJ07gZ9MnAqE+SWQ3B1KTTRnbfOPnv8A41MuNqiYD/3zgeY6cbb5Ow/yqQ4vdeHhMEsfwjc+m3rU1vY6/wAmtfoKhraTlj19vnURcyz4AC6Wb7qnzO23RF5AepNFs+GOmmWZyzMPIpP3B+LONs8ulQ5a5YPGkuWSkUhUgjmKnG4tpAI3J5fvUAtFcnSQPiPY07FlcrSMuXFNPkuNq4dFbbJGcUZWqm2VwcA5IxVrspdaBqdFKjDlw+nI6VqcIaZoadRU6WZmGpUqVOKjVxQHFHegPS6LIE1AkFFagOazZeiURd43P0FRZvcVYJbLXt60Bezydc1i9eS+mNrG6LqQANQzp2B57dffFBvgdGW30yDHiZ075ZSgQbkBsbelTUXC0Xlz9aZXEBjxpDMQcDJULoO5JAwAP7WCRn3rTFvWh0kfKzaGJXOk5CnQrqMcyc6SoGAOuxpm56+tSU0I8zZ1EE/d3JAyPDJyAd3OAehqOlUfhII6EDHyx7cqM0/JowXvgETRoW35A/Hln3oBFEjNZl2an0ST2anDEZVh5yNKqAoGfPjPTIGxPtioO57PRlyqs6schpWdseX8oz5jjHsM9amSpEeAFCHAxuuQwIIwuS+CzHYAkkfGmfELdIzpjWUHmziR1QAD7xGMb9QMnatM6+ROK6l8MjZOCpE/nMhkIAUCUhiOfmfkpyQcbgYrEjvGq+IScaifMW0ZY9TzAGN63mh8NhpuJZZyowqhW1Dc5yQRo3/T4VITxkgBzqIADHDeYgYxqq1Y/uS0h1ZHw29goHp2oqA4e/ht4R6bDJz74zU9Aaxy9PRL/Y94dbI+UPlbmCP8KOkxtziVzp/Dpxv6nflTSPIII5ipG+tDPGMc+Y/5+NNTaW0Zci50+mPLLicTnCk56aqmIap1hw5w3IjB2O4q32wOBnnitWC3XZk8iJl/ixyKVIUq2GUbsKBIKctQ9IqjLDM0NYx1p5IooEy1ntEpgg+9Z1GglQNwaXj9KzVpDFQ5RvWg3sYdSOuDj2JGOux59a2iGRSaDNSmWTIK9jVgcgOc4Gw8vMI+kE5OoDcY5/WOmYnds5GVJO2SuxIHRT0qVvo9KuqmPJBG+oFgAV+8MHlgbZ3FRkrAqCMtkDDkDJXmowBkYz13q+TmTXi4GprdK1NZWsiNRJQ3ChAT95D5Thvxfe3XfGB6dBvUdxKzDJpiUo7BslGYKBjOZBzDHljmcdKkLFiAxGcAeYKCWZSCDpwM5HMVG8c8Mbo3hTchpIjGkj/yAk5UYPT22rRPIqFrJwRiFkxpm1tJoTSVBkwNzjS3lUfrvTs3B8R9Yx5jsCdvTIzjO1QvZe/jjny3mZjozsBGFzjCYxknA2PImpm5H8x/j7ftTJtwuB+bG/bTX9mt1a5bUDnOCT1zT2zY8jReEFS4Vx5W/wBg/wC/WrMeCxdMj51mrE6r2E3mUfiyHiqf4ZH5PmaCvBwOTH6VKQqFAA6U/FD3yY8+VUuBKlOIxQ6Ila5RkbC0qVKnFALUGQ0VqC4pdFjRztTeV9sGjE01uTWfIA3OTmmkj4P6UVJMtgU8/hYO5bHXl/rWN46p8F0b2kwAxTiN80xlEaAlmOB1wAPqetBTiA8JpFB/sgn3wM0xTS7GKW+hpxmQITqIA8zDUwGW2YZOD8MjcAVCHbOBhSWbBzq1k746FMcqf3HEGfcheWOX71HyHNTdJI34445NDW6VpiiJWZVse0OIiuDrBI6gHGfj7VD8VvWjRTsW3C5CgZYeYnH1p7fXQijd25KM1RLjta8rMiqEGMrkZJ9fnWvF4+XL/j0IrycWCt0HWzBL5bcKpJJ5sW35+1S3Crouoz+Hb4nqaqEdySMEdcnb/fWprsrdAyOmRnZgM+29Py+FeOPZ/A1/VMedqEWyAmrvw681oCeY2Pxqk24qw9nZ8MVPUbfEVmh7WhfkwnOyxCSto5c1qAD0rdFxTpOYwqmjR0EUaOtEi2FpUqVNKgTQWNGIoUi0tlgDVHzNvT2YVG3orPYDW5mKglNifxcvktRb30h5s31NOLpi22f+PahxwKeorM609I6WJR6bGl2NaEP5xzww1evIU34GjiBVbUANQAbP3dR08/apqOzJ+7v8/hU7DbBRVa3+wrLKfCKqYqEY6b9uZiJgqMYz4at5SR+J9W3I/hqozcZdcjx3bGdsj9hTo8LJlnaYuvPx4+KLsEpMQOZA+JFcy4rxu6OBrYAkjnj4bj2pl4kkiHJJZee+dqfj+lX/ACYq/qs/xRbu23FEZFhRwcnVJjfYchke/wDhVMuNIwRnbfPX35UkomBXf8bxlix+qOF5PlVkyezQe4ODsdiAdvemTakOuMkONwcnGf8AKnWsnn0GB8OlauDj2PL3p941U+rE48lTe5L12c4r48SsRhuTD3GxqyWMulgR0Nc17HXOiRoyfveZf/0K6FaNyry2XE8eRo9fhyfdxJsvcb8jRA4ptZ7xr8BRtqJOfS5DijR0BTR4xT5FsNSpUqcUBmhSNityaFKKWyRncuBUTeyin90ueVQ3EYsUupTB7GbHfNJZRvjFB0GjW9kT1rBlxoZFVo2S6Knnipa3vTjfeo+HhOo7tTxOEAbajS/VLostlc7dwPI0bqARoZTy55yK5rcLgkHH15fSu08cgVbeTbOFOM9D0NcduL1ixVgp354Ga9F9MpuP+HI+oyvZcjK7lXAXOSMEbHboabBhg88n05H406kgBRnzggkYx6aeuf7VMh1roy1XQl7x6NhWwatDSWnoQ6DBqyTQyawXq20VVMc8NgLXEIU6TrAz7HY5+Wa7dw/hcQABJPvnH6VwV5MeYcwQw+IORXoPhJ1qjeqq31AP71zvJxQ620dXD5GRQlLJNF0gKNwBtW6rmjxQCtEbGRXJyY/VmybdLkIi04joCtR46JJYWlSpU4o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2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Motivation, Spatial Pattern Families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Spatial data types and relationships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Limitations of Traditional Statistics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Location Prediction model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Hotspots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Spatial outliers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Colocations and Co-occurrences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Summary:  What is special about mining spatial data?</a:t>
            </a:r>
          </a:p>
          <a:p>
            <a:pPr marL="0" indent="0">
              <a:buNone/>
            </a:pPr>
            <a:endParaRPr lang="en-US" sz="24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31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Data-Types: Non-Spatial vs. Spatial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3161"/>
            <a:ext cx="8610600" cy="4065639"/>
          </a:xfrm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Non-spatial 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Numbers, text-string, …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e.g., city name, population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(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Geographically referenced)</a:t>
            </a:r>
          </a:p>
          <a:p>
            <a:pPr lvl="1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Location, e.g., longitude, latitude, elevation</a:t>
            </a:r>
          </a:p>
          <a:p>
            <a:pPr lvl="1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Neighborhood and extent</a:t>
            </a:r>
          </a:p>
          <a:p>
            <a:pPr marL="914400" lvl="2" indent="0">
              <a:buNone/>
            </a:pP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Data-types</a:t>
            </a:r>
          </a:p>
          <a:p>
            <a:pPr lvl="1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Raster: gridded space</a:t>
            </a:r>
          </a:p>
          <a:p>
            <a:pPr lvl="1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Vector: point, line, polygon, …</a:t>
            </a:r>
          </a:p>
          <a:p>
            <a:pPr lvl="1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Graph: node, edge, path</a:t>
            </a:r>
          </a:p>
          <a:p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093" y="1437655"/>
            <a:ext cx="2017110" cy="175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651019" y="3159840"/>
            <a:ext cx="44281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Raster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</a:t>
            </a:r>
            <a:r>
              <a:rPr lang="en-US" altLang="en-US" sz="1600" dirty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Courtesy: UMN)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647" y="3498394"/>
            <a:ext cx="2644911" cy="181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319241" y="5282500"/>
            <a:ext cx="34615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Vector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</a:t>
            </a:r>
            <a:r>
              <a:rPr lang="en-US" altLang="en-US" sz="1600" dirty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Courtesy: MapQuest)</a:t>
            </a:r>
          </a:p>
        </p:txBody>
      </p:sp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7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Relationships: Non-spatial vs. Spatial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33832"/>
            <a:ext cx="8610600" cy="4104968"/>
          </a:xfrm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Non-spatial Relationships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70C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Explicit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ly stored in a database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New Delhi </a:t>
            </a:r>
            <a:r>
              <a:rPr lang="en-US" altLang="en-US" sz="1600" dirty="0">
                <a:solidFill>
                  <a:srgbClr val="00B0F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is the capital of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India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Relationships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70C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Implicit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computed on demand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Topological: meet, within, overlap, …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Directional: North, NE, left, above, behind, …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Metric: distance, area, perimeter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Focal: slope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Zonal: highest point in a country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…</a:t>
            </a:r>
          </a:p>
          <a:p>
            <a:endParaRPr lang="en-US" dirty="0"/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6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OGC Simple Features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22323"/>
            <a:ext cx="8610600" cy="4016477"/>
          </a:xfrm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Open GIS Consortium: Simple Feature Types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Vector data types: e.g. point, line, polygons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operations :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62" y="2753914"/>
            <a:ext cx="4779169" cy="2513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49199" y="5258957"/>
            <a:ext cx="37224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Examples of Operations in OGC Model</a:t>
            </a: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2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OGIS – Topological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Topology: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9-intersections 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interior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boundary 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exterior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269" y="1951787"/>
            <a:ext cx="3911163" cy="110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 descr="C:\Users\xuntang\Desktop\Screen Shot 2014-07-10 at 4.29.29 P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211" y="3289738"/>
            <a:ext cx="5843258" cy="244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84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824748" y="1614952"/>
            <a:ext cx="5161087" cy="1551035"/>
            <a:chOff x="3824748" y="1614952"/>
            <a:chExt cx="5161087" cy="1551035"/>
          </a:xfrm>
        </p:grpSpPr>
        <p:sp>
          <p:nvSpPr>
            <p:cNvPr id="4" name="TextBox 3"/>
            <p:cNvSpPr txBox="1"/>
            <p:nvPr/>
          </p:nvSpPr>
          <p:spPr>
            <a:xfrm>
              <a:off x="3942738" y="1614952"/>
              <a:ext cx="10983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Interior(B)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56994" y="1629704"/>
              <a:ext cx="13356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Boundary(B)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12113" y="1620729"/>
              <a:ext cx="1165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Exterior(B)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50213" y="1976950"/>
              <a:ext cx="10983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Interior(A)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50213" y="2325343"/>
              <a:ext cx="13356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Boundary(A)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650213" y="2664608"/>
              <a:ext cx="1165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Exterior(A)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3824748" y="1614952"/>
              <a:ext cx="5161087" cy="155103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517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Data Mining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96" y="5065888"/>
            <a:ext cx="1607879" cy="141110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Research Needs for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Limitations of OGC Model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Direction predicates - e.g. absolute, ego-centric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3D and visibility, Network analysis, Raster operations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err="1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Spatio</a:t>
            </a:r>
            <a:r>
              <a:rPr lang="en-US" altLang="en-US" sz="20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-temporal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altLang="en-US" sz="2000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Needs for New Standards &amp; Research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Modeling richer spatial properties listed above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Spatio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-temporal data, e.g., moving objects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98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Motivation, Spatial Pattern Families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Spatial data types and relationships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Limitations of Traditional Statistics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Location Prediction model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Hotspots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Spatial outliers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Colocations and Co-occurrences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Summary:  What is special about mining spatial data?</a:t>
            </a:r>
          </a:p>
          <a:p>
            <a:pPr marL="0" indent="0">
              <a:buNone/>
            </a:pPr>
            <a:endParaRPr lang="en-US" sz="24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53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Limitations of Traditional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53497"/>
            <a:ext cx="8610600" cy="4085303"/>
          </a:xfrm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Classical Statistics </a:t>
            </a:r>
          </a:p>
          <a:p>
            <a:pPr marL="914400"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 samples: </a:t>
            </a:r>
            <a:r>
              <a:rPr lang="en-US" alt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ndependent and </a:t>
            </a:r>
            <a:r>
              <a:rPr lang="en-US" alt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dentically </a:t>
            </a:r>
            <a:r>
              <a:rPr lang="en-US" alt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d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istributed (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i.i.d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</a:p>
          <a:p>
            <a:pPr marL="914400"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Simplifies mathematics underlying statistical methods, e.g., Linear Regression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data samples are not independent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Autocorrelation </a:t>
            </a:r>
            <a:r>
              <a:rPr lang="en-US" altLang="en-US" sz="1600" dirty="0">
                <a:solidFill>
                  <a:schemeClr val="tx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metrics</a:t>
            </a:r>
          </a:p>
          <a:p>
            <a:pPr lvl="2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distance-based (e.g., K-function), neighbor-based (e.g., Moran’s I)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Cross-Correlation metrics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Heterogeneity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data samples may not be identically distributed!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 two places on Earth are exactly alike!</a:t>
            </a:r>
          </a:p>
          <a:p>
            <a:r>
              <a:rPr lang="en-US" sz="2000" dirty="0"/>
              <a:t>…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0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Statistics: An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43665"/>
            <a:ext cx="8610600" cy="4095135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Point process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Discrete points, e.g., locations of trees, accidents, crimes, …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Complete spatial randomness (CSR): Poisson process in space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K-function: test of CSR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Geostatistics</a:t>
            </a: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Continuous phenomena, e.g., rainfall, snow depth, …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Methods: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Variogram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measure how similarity decreases with distance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interpolation, e.g.,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Kriging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</a:p>
          <a:p>
            <a:pPr lvl="1">
              <a:lnSpc>
                <a:spcPct val="80000"/>
              </a:lnSpc>
            </a:pP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Lattice-based statistics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Polygonal aggregate data, e.g., census, disease rates, pixels in a raster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Gaussian models, Markov Random Fields, Spatial Autoregressive Model</a:t>
            </a:r>
          </a:p>
          <a:p>
            <a:pPr>
              <a:lnSpc>
                <a:spcPct val="80000"/>
              </a:lnSpc>
            </a:pPr>
            <a:endParaRPr lang="en-US" altLang="en-US" sz="2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9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Autocorrelation (SA)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760178" cy="4114800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First Law of Geography 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All things are related, but nearby things are more related than distant things. [Tobler70]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autocorrelation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Traditional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i.i.d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. assumption is not valid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Measures: K-function, Moran’s I,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Variogram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…</a:t>
            </a:r>
          </a:p>
          <a:p>
            <a:endParaRPr lang="en-US" sz="1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28" y="3205316"/>
            <a:ext cx="3390900" cy="2160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820" y="3197584"/>
            <a:ext cx="3429000" cy="212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42452" y="5286703"/>
            <a:ext cx="45079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 Independent, Identically Distributed pixel property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029200" y="5365531"/>
            <a:ext cx="3200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Vegetation Durability with SA</a:t>
            </a:r>
          </a:p>
        </p:txBody>
      </p:sp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0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Autocorrelation: K-Function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3161"/>
            <a:ext cx="8610600" cy="4065639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b="68729"/>
          <a:stretch/>
        </p:blipFill>
        <p:spPr bwMode="auto">
          <a:xfrm>
            <a:off x="152505" y="1672327"/>
            <a:ext cx="8837524" cy="2374257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22452" y="3959077"/>
            <a:ext cx="10530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CSR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65824" y="3959076"/>
            <a:ext cx="1810882" cy="5775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Clustered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68635" y="3971104"/>
            <a:ext cx="2297650" cy="5775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De-clustered</a:t>
            </a:r>
          </a:p>
        </p:txBody>
      </p:sp>
    </p:spTree>
    <p:extLst>
      <p:ext uri="{BB962C8B-B14F-4D97-AF65-F5344CB8AC3E}">
        <p14:creationId xmlns:p14="http://schemas.microsoft.com/office/powerpoint/2010/main" val="97203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Autocorrelation: K-Function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3161"/>
            <a:ext cx="8610600" cy="4065639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Purpose: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Compare a point dataset with a complete spatial random (CSR) data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Input: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 set of points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where </a:t>
            </a:r>
            <a:r>
              <a:rPr lang="el-GR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λ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is intensity of event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Interpretation: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Compare k(h, data) with </a:t>
            </a:r>
            <a:r>
              <a:rPr lang="en-US" altLang="en-US" sz="1600" i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K(h,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CSR)</a:t>
            </a:r>
            <a:endParaRPr lang="en-US" altLang="en-US" sz="1600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i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K(h, data)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= </a:t>
            </a:r>
            <a:r>
              <a:rPr lang="en-US" altLang="en-US" sz="1600" i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k(h, CSR):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Points are CSR</a:t>
            </a:r>
            <a:endParaRPr lang="en-US" altLang="en-US" sz="1600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371600" lvl="3" indent="0">
              <a:lnSpc>
                <a:spcPct val="90000"/>
              </a:lnSpc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&gt; means Points are clustered</a:t>
            </a:r>
          </a:p>
          <a:p>
            <a:pPr marL="1371600" lvl="3" indent="0">
              <a:lnSpc>
                <a:spcPct val="90000"/>
              </a:lnSpc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&lt; means Points are de-clustered </a:t>
            </a: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552418" y="2135730"/>
            <a:ext cx="7146925" cy="380676"/>
            <a:chOff x="311" y="1121"/>
            <a:chExt cx="4502" cy="247"/>
          </a:xfrm>
        </p:grpSpPr>
        <p:graphicFrame>
          <p:nvGraphicFramePr>
            <p:cNvPr id="5" name="Object 6"/>
            <p:cNvGraphicFramePr>
              <a:graphicFrameLocks noChangeAspect="1"/>
            </p:cNvGraphicFramePr>
            <p:nvPr/>
          </p:nvGraphicFramePr>
          <p:xfrm>
            <a:off x="311" y="1128"/>
            <a:ext cx="1202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2" name="Equation" r:id="rId3" imgW="1409400" imgH="228600" progId="Equation.3">
                    <p:embed/>
                  </p:oleObj>
                </mc:Choice>
                <mc:Fallback>
                  <p:oleObj name="Equation" r:id="rId3" imgW="1409400" imgH="228600" progId="Equation.3">
                    <p:embed/>
                    <p:pic>
                      <p:nvPicPr>
                        <p:cNvPr id="5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" y="1128"/>
                          <a:ext cx="1202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1456" y="1121"/>
              <a:ext cx="335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>
                  <a:effectLst/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[number of events within distance </a:t>
              </a:r>
              <a:r>
                <a:rPr lang="en-US" altLang="en-US" sz="1600" i="1" dirty="0">
                  <a:solidFill>
                    <a:srgbClr val="FF0000"/>
                  </a:solidFill>
                  <a:effectLst/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h</a:t>
              </a:r>
              <a:r>
                <a:rPr lang="en-US" altLang="en-US" sz="1600" dirty="0">
                  <a:effectLst/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 of an arbitrary event</a:t>
              </a:r>
              <a:r>
                <a:rPr lang="en-US" altLang="en-US" sz="1800" dirty="0">
                  <a:effectLst/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]</a:t>
              </a:r>
            </a:p>
          </p:txBody>
        </p:sp>
      </p:grp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275" y="2638831"/>
            <a:ext cx="3356109" cy="237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72065" y="4129069"/>
            <a:ext cx="5180409" cy="1686059"/>
            <a:chOff x="172065" y="4129069"/>
            <a:chExt cx="5180409" cy="1686059"/>
          </a:xfrm>
        </p:grpSpPr>
        <p:pic>
          <p:nvPicPr>
            <p:cNvPr id="11" name="Picture 15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" b="68729"/>
            <a:stretch/>
          </p:blipFill>
          <p:spPr bwMode="auto">
            <a:xfrm>
              <a:off x="172065" y="4129069"/>
              <a:ext cx="5180409" cy="1391750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23395" y="5469523"/>
              <a:ext cx="6158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CSR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31514" y="5469523"/>
              <a:ext cx="10615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Clustered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33093" y="5476574"/>
              <a:ext cx="13468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De-clustered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631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Cross-Correlation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Cross K-Function Definition</a:t>
            </a:r>
          </a:p>
          <a:p>
            <a:endParaRPr lang="en-US" altLang="en-US" sz="2000" dirty="0"/>
          </a:p>
          <a:p>
            <a:pPr marL="457200" lvl="1" indent="0">
              <a:buNone/>
            </a:pPr>
            <a:endParaRPr lang="en-US" altLang="en-US" sz="1800" dirty="0"/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Cross K-function of some pair of spatial feature types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Example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Which pairs are frequently co-located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Statistical significance</a:t>
            </a:r>
          </a:p>
          <a:p>
            <a:endParaRPr lang="en-US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128932" y="2110065"/>
            <a:ext cx="5697538" cy="641350"/>
            <a:chOff x="487" y="1656"/>
            <a:chExt cx="3589" cy="404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51160910"/>
                </p:ext>
              </p:extLst>
            </p:nvPr>
          </p:nvGraphicFramePr>
          <p:xfrm>
            <a:off x="487" y="1673"/>
            <a:ext cx="886" cy="2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69" name="Equation" r:id="rId3" imgW="1041120" imgH="241200" progId="Equation.3">
                    <p:embed/>
                  </p:oleObj>
                </mc:Choice>
                <mc:Fallback>
                  <p:oleObj name="Equation" r:id="rId3" imgW="104112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" y="1673"/>
                          <a:ext cx="886" cy="2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384" y="1656"/>
              <a:ext cx="269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>
                  <a:effectLst/>
                </a:rPr>
                <a:t>[number of type</a:t>
              </a:r>
              <a:r>
                <a:rPr lang="en-US" altLang="en-US" sz="1800" b="1" dirty="0">
                  <a:solidFill>
                    <a:srgbClr val="FF0000"/>
                  </a:solidFill>
                  <a:effectLst/>
                </a:rPr>
                <a:t> </a:t>
              </a:r>
              <a:r>
                <a:rPr lang="en-US" altLang="en-US" sz="1800" b="1" i="1" dirty="0">
                  <a:solidFill>
                    <a:srgbClr val="FF0000"/>
                  </a:solidFill>
                  <a:effectLst/>
                </a:rPr>
                <a:t>j </a:t>
              </a:r>
              <a:r>
                <a:rPr lang="en-US" altLang="en-US" sz="1800" dirty="0">
                  <a:effectLst/>
                </a:rPr>
                <a:t>event within distance </a:t>
              </a:r>
              <a:r>
                <a:rPr lang="en-US" altLang="en-US" sz="1800" i="1" dirty="0">
                  <a:effectLst/>
                </a:rPr>
                <a:t>h</a:t>
              </a:r>
              <a:r>
                <a:rPr lang="en-US" altLang="en-US" sz="1800" dirty="0">
                  <a:effectLst/>
                </a:rPr>
                <a:t> 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>
                  <a:effectLst/>
                </a:rPr>
                <a:t>	of a randomly chosen type</a:t>
              </a:r>
              <a:r>
                <a:rPr lang="en-US" altLang="en-US" sz="1800" dirty="0">
                  <a:solidFill>
                    <a:srgbClr val="FF0000"/>
                  </a:solidFill>
                  <a:effectLst/>
                </a:rPr>
                <a:t> </a:t>
              </a:r>
              <a:r>
                <a:rPr lang="en-US" altLang="en-US" sz="1800" b="1" i="1" dirty="0" err="1">
                  <a:solidFill>
                    <a:srgbClr val="FF0000"/>
                  </a:solidFill>
                  <a:effectLst/>
                </a:rPr>
                <a:t>i</a:t>
              </a:r>
              <a:r>
                <a:rPr lang="en-US" altLang="en-US" sz="1800" dirty="0">
                  <a:solidFill>
                    <a:srgbClr val="FF0000"/>
                  </a:solidFill>
                  <a:effectLst/>
                </a:rPr>
                <a:t> </a:t>
              </a:r>
              <a:r>
                <a:rPr lang="en-US" altLang="en-US" sz="1800" dirty="0">
                  <a:effectLst/>
                </a:rPr>
                <a:t>event]</a:t>
              </a:r>
            </a:p>
          </p:txBody>
        </p:sp>
      </p:grp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8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Recall Pattern Family 4: Co-locations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2960649" cy="3886200"/>
          </a:xfrm>
        </p:spPr>
        <p:txBody>
          <a:bodyPr/>
          <a:lstStyle/>
          <a:p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Given: A collection of different types of spatial events</a:t>
            </a:r>
          </a:p>
          <a:p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Find: Co-located subsets of event types</a:t>
            </a:r>
          </a:p>
          <a:p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580" y="1571423"/>
            <a:ext cx="4445619" cy="37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8550" y="5278010"/>
            <a:ext cx="74231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Source:  Discovering Spatial Co-location Patterns: A General Approach, IEEE Transactions </a:t>
            </a:r>
          </a:p>
          <a:p>
            <a:pPr>
              <a:defRPr/>
            </a:pPr>
            <a:r>
              <a:rPr 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on Knowledge and Data Eng., 16(12), December 2004 (w/ </a:t>
            </a:r>
            <a:r>
              <a:rPr lang="en-US" sz="14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H.Yan</a:t>
            </a:r>
            <a:r>
              <a:rPr 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sz="14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H.Xiong</a:t>
            </a:r>
            <a:r>
              <a:rPr 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). </a:t>
            </a: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51" y="3886200"/>
            <a:ext cx="304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658851" y="3810000"/>
            <a:ext cx="3429000" cy="762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9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Illustration of Cross-Correlation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Illustration of Cross K-function for Example Data</a:t>
            </a:r>
          </a:p>
          <a:p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621517" y="3642534"/>
            <a:ext cx="22176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Cross-K Function for Example Data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352" y="2131197"/>
            <a:ext cx="4747063" cy="360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31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Motivation, Spatial Pattern Families</a:t>
            </a:r>
            <a:endParaRPr lang="en-US" sz="2400" dirty="0">
              <a:latin typeface="Microsoft Sans Serif"/>
              <a:cs typeface="Microsoft Sans Serif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Spatial data types and relationships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Limitations of Traditional Statistics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Location Prediction model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Hotspots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Spatial outliers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Colocations and Co-occurrences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Summary:  What is special about mining spatial data?</a:t>
            </a:r>
          </a:p>
          <a:p>
            <a:pPr marL="0" indent="0">
              <a:buNone/>
            </a:pPr>
            <a:endParaRPr lang="en-US" sz="24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2050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EF21D3-642A-477A-90C4-BC717F878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REQUIRED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C9EA61-6D10-43DF-8470-A025CFB209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0742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6838B-F305-462C-BE0D-B4A7D8DEE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48651-1AAE-4606-9909-DDCC63896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787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Heterogeneity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3161"/>
            <a:ext cx="8610600" cy="4065639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“Second law of geography” [M. 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Goodchild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UCGIS 2003]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Global model might be inconsistent with regional models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Simpson’s Paradox</a:t>
            </a:r>
          </a:p>
          <a:p>
            <a:pPr marL="342900" lvl="1" indent="-342900">
              <a:buFontTx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May improve the effectiveness of SDM, show support regions of a pattern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1111045" y="2841524"/>
            <a:ext cx="7696625" cy="2894826"/>
            <a:chOff x="883" y="1464"/>
            <a:chExt cx="4061" cy="1454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>
              <a:lum bright="-38000" contrast="8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" y="1472"/>
              <a:ext cx="1824" cy="1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4">
              <a:lum bright="-38000" contrast="8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8" y="1464"/>
              <a:ext cx="1856" cy="1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7041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Edge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Cropland on edges may not be classified as outliers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 concept of spatial edges in classical data mining</a:t>
            </a:r>
          </a:p>
        </p:txBody>
      </p:sp>
      <p:pic>
        <p:nvPicPr>
          <p:cNvPr id="4" name="Picture 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173" y="2364826"/>
            <a:ext cx="3701959" cy="337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5"/>
          <p:cNvSpPr txBox="1">
            <a:spLocks noChangeArrowheads="1"/>
          </p:cNvSpPr>
          <p:nvPr/>
        </p:nvSpPr>
        <p:spPr bwMode="auto">
          <a:xfrm>
            <a:off x="6364999" y="3515338"/>
            <a:ext cx="234807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effectLst/>
                <a:latin typeface="Arial" pitchFamily="34" charset="0"/>
              </a:rPr>
              <a:t>Korea Dataset, Courtesy: Architecture Technology Corporation </a:t>
            </a: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8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Research Challenges of Spatial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State-of-the-art of Spatial Statistics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49" y="2055375"/>
            <a:ext cx="4668346" cy="1896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130" y="1606084"/>
            <a:ext cx="1368989" cy="220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2" r="24004"/>
          <a:stretch>
            <a:fillRect/>
          </a:stretch>
        </p:blipFill>
        <p:spPr bwMode="auto">
          <a:xfrm>
            <a:off x="6670053" y="3331779"/>
            <a:ext cx="2009302" cy="251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9468" y="4107409"/>
            <a:ext cx="6212863" cy="1178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Research Needs</a:t>
            </a:r>
          </a:p>
          <a:p>
            <a:pPr marL="742950" lvl="1" indent="-2857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Correlating extended features, road, rivers, cropland</a:t>
            </a:r>
          </a:p>
          <a:p>
            <a:pPr marL="742950" lvl="1" indent="-2857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altLang="en-US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Spatio</a:t>
            </a:r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-temporal statistics</a:t>
            </a:r>
          </a:p>
          <a:p>
            <a:pPr marL="742950" lvl="1" indent="-2857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graphs, e.g., reports with street address</a:t>
            </a:r>
          </a:p>
        </p:txBody>
      </p:sp>
      <p:sp>
        <p:nvSpPr>
          <p:cNvPr id="8" name="Text Box 51"/>
          <p:cNvSpPr txBox="1">
            <a:spLocks noChangeArrowheads="1"/>
          </p:cNvSpPr>
          <p:nvPr/>
        </p:nvSpPr>
        <p:spPr bwMode="auto">
          <a:xfrm>
            <a:off x="1767052" y="3831025"/>
            <a:ext cx="2865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 Types and Statistical Models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4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Motivation, Spatial Pattern Families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Spatial data types and relationships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Limitations of Traditional Statistics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Location Prediction model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Hotspots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Spatial outliers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Colocations and Co-occurrences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Summary:  What is special about mining spatial data?</a:t>
            </a:r>
          </a:p>
          <a:p>
            <a:pPr marL="0" indent="0">
              <a:buNone/>
            </a:pPr>
            <a:endParaRPr lang="en-US" sz="24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865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760178" cy="990600"/>
          </a:xfrm>
        </p:spPr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Illustration of Location Prediction Problem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24" y="3793929"/>
            <a:ext cx="3499944" cy="198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24" y="1705229"/>
            <a:ext cx="3484061" cy="194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463" y="1625479"/>
            <a:ext cx="3289738" cy="202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176" y="3793929"/>
            <a:ext cx="3257025" cy="1983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178172" y="1717128"/>
            <a:ext cx="23719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Nest Locations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263375" y="3104331"/>
            <a:ext cx="25758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Vegetation Index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999099" y="5232058"/>
            <a:ext cx="17968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Water Depth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843410" y="5241890"/>
            <a:ext cx="27018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Distance to Open Water</a:t>
            </a:r>
          </a:p>
        </p:txBody>
      </p:sp>
      <p:pic>
        <p:nvPicPr>
          <p:cNvPr id="14" name="Picture 13" descr="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5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Neighbor Relationship: W Matrix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35338"/>
            <a:ext cx="8610600" cy="2320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295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Location Prediction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92826"/>
            <a:ext cx="8610600" cy="4045974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Traditional Models,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e.g., Regression  (with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Logit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or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Probit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), 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Bayes Classifier</a:t>
            </a:r>
            <a:r>
              <a:rPr lang="en-US" altLang="en-US" sz="1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…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Models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autoregressive model (SAR)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Markov random field (MRF) based Bayesian Classifier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03" y="3332765"/>
            <a:ext cx="7162800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180981"/>
              </p:ext>
            </p:extLst>
          </p:nvPr>
        </p:nvGraphicFramePr>
        <p:xfrm>
          <a:off x="2261531" y="3945540"/>
          <a:ext cx="110013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14" name="Equation" r:id="rId4" imgW="736600" imgH="203200" progId="Equation.3">
                  <p:embed/>
                </p:oleObj>
              </mc:Choice>
              <mc:Fallback>
                <p:oleObj name="Equation" r:id="rId4" imgW="736600" imgH="203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1531" y="3945540"/>
                        <a:ext cx="1100137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51823"/>
              </p:ext>
            </p:extLst>
          </p:nvPr>
        </p:nvGraphicFramePr>
        <p:xfrm>
          <a:off x="1295400" y="4432903"/>
          <a:ext cx="300355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15" name="Equation" r:id="rId6" imgW="1841500" imgH="419100" progId="Equation.3">
                  <p:embed/>
                </p:oleObj>
              </mc:Choice>
              <mc:Fallback>
                <p:oleObj name="Equation" r:id="rId6" imgW="1841500" imgH="4191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432903"/>
                        <a:ext cx="3003550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5790514"/>
              </p:ext>
            </p:extLst>
          </p:nvPr>
        </p:nvGraphicFramePr>
        <p:xfrm>
          <a:off x="5514811" y="3883628"/>
          <a:ext cx="1874837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16" name="Equation" r:id="rId8" imgW="1257120" imgH="203040" progId="Equation.3">
                  <p:embed/>
                </p:oleObj>
              </mc:Choice>
              <mc:Fallback>
                <p:oleObj name="Equation" r:id="rId8" imgW="1257120" imgH="2030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4811" y="3883628"/>
                        <a:ext cx="1874837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00908"/>
              </p:ext>
            </p:extLst>
          </p:nvPr>
        </p:nvGraphicFramePr>
        <p:xfrm>
          <a:off x="4535816" y="4404328"/>
          <a:ext cx="3665537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17" name="Equation" r:id="rId10" imgW="2247900" imgH="431800" progId="Equation.3">
                  <p:embed/>
                </p:oleObj>
              </mc:Choice>
              <mc:Fallback>
                <p:oleObj name="Equation" r:id="rId10" imgW="2247900" imgH="4318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5816" y="4404328"/>
                        <a:ext cx="3665537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4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Comparing Traditional and Spatial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53497"/>
            <a:ext cx="8610600" cy="4085303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Dataset: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Bird Nest prediction</a:t>
            </a: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Linear Regression 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Lower prediction accuracy, coefficient of determination, 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Residual error with spatial auto-correlation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Auto-regression outperformed linear regression</a:t>
            </a:r>
          </a:p>
          <a:p>
            <a:endParaRPr lang="en-US" dirty="0"/>
          </a:p>
        </p:txBody>
      </p:sp>
      <p:pic>
        <p:nvPicPr>
          <p:cNvPr id="6" name="Picture 8" descr="roc_s95_fi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21" y="2895764"/>
            <a:ext cx="3791607" cy="284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048000" y="4010420"/>
            <a:ext cx="13470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ROC Curve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for learning</a:t>
            </a:r>
          </a:p>
        </p:txBody>
      </p:sp>
      <p:pic>
        <p:nvPicPr>
          <p:cNvPr id="8" name="Picture 7" descr="roc_learn9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249" y="2905596"/>
            <a:ext cx="3786352" cy="281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7072342" y="4133531"/>
            <a:ext cx="12955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ROC Curve </a:t>
            </a: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for testing</a:t>
            </a:r>
          </a:p>
        </p:txBody>
      </p:sp>
      <p:pic>
        <p:nvPicPr>
          <p:cNvPr id="10" name="Picture 9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5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S Reference Sans Serif" panose="020B0604030504040204" pitchFamily="34" charset="0"/>
              </a:rPr>
              <a:t>Why </a:t>
            </a:r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</a:t>
            </a:r>
            <a:r>
              <a:rPr lang="en-US" sz="3600" dirty="0">
                <a:latin typeface="MS Reference Sans Serif" panose="020B0604030504040204" pitchFamily="34" charset="0"/>
              </a:rPr>
              <a:t> Mining?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2658"/>
            <a:ext cx="8610600" cy="4036142"/>
          </a:xfrm>
        </p:spPr>
        <p:txBody>
          <a:bodyPr/>
          <a:lstStyle/>
          <a:p>
            <a:r>
              <a:rPr lang="en-US" altLang="en-US" sz="2000" u="sng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Holy Grail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- </a:t>
            </a:r>
            <a:r>
              <a:rPr lang="en-US" altLang="en-US" sz="2000" u="sng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Informed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Decision Making</a:t>
            </a:r>
          </a:p>
          <a:p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Sensors &amp; Databases </a:t>
            </a:r>
            <a:r>
              <a:rPr lang="en-US" altLang="en-US" sz="20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increased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rate of Data Collection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Transactions, Web logs, GPS-track, Remote sensing,  …</a:t>
            </a:r>
          </a:p>
          <a:p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Challenges: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Volume (data) &gt;&gt; number of human analysts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Some automation needed</a:t>
            </a:r>
            <a:endParaRPr lang="en-US" altLang="en-US" sz="1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Approaches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Database Querying, e.g., SQL3/OGIS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 Mining for Patterns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…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Modeling Spatial Heterogeneity: GWR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2658"/>
            <a:ext cx="8610600" cy="4036142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Geographically Weighted Regression (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GWR</a:t>
            </a: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Goal: Model spatially varying relationships 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Example: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	Where                   are location dependent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246084"/>
              </p:ext>
            </p:extLst>
          </p:nvPr>
        </p:nvGraphicFramePr>
        <p:xfrm>
          <a:off x="2208212" y="2146118"/>
          <a:ext cx="1542855" cy="486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3" name="Equation" r:id="rId3" imgW="685800" imgH="215640" progId="Equation.3">
                  <p:embed/>
                </p:oleObj>
              </mc:Choice>
              <mc:Fallback>
                <p:oleObj name="Equation" r:id="rId3" imgW="685800" imgH="2156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2" y="2146118"/>
                        <a:ext cx="1542855" cy="4862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400169"/>
              </p:ext>
            </p:extLst>
          </p:nvPr>
        </p:nvGraphicFramePr>
        <p:xfrm>
          <a:off x="2094712" y="2490230"/>
          <a:ext cx="1106442" cy="433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4" name="Equation" r:id="rId5" imgW="583947" imgH="228501" progId="Equation.3">
                  <p:embed/>
                </p:oleObj>
              </mc:Choice>
              <mc:Fallback>
                <p:oleObj name="Equation" r:id="rId5" imgW="583947" imgH="228501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4712" y="2490230"/>
                        <a:ext cx="1106442" cy="4338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11695" name="Picture 431" descr="Geographically Weighted Regression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" t="19864" r="2519" b="15797"/>
          <a:stretch/>
        </p:blipFill>
        <p:spPr bwMode="auto">
          <a:xfrm>
            <a:off x="580740" y="3197331"/>
            <a:ext cx="7787149" cy="227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46847" y="5412449"/>
            <a:ext cx="2900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Source: resources.arcgis.com</a:t>
            </a:r>
          </a:p>
        </p:txBody>
      </p:sp>
    </p:spTree>
    <p:extLst>
      <p:ext uri="{BB962C8B-B14F-4D97-AF65-F5344CB8AC3E}">
        <p14:creationId xmlns:p14="http://schemas.microsoft.com/office/powerpoint/2010/main" val="192326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Research Needs for Location Prediction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63329"/>
            <a:ext cx="8610600" cy="4075471"/>
          </a:xfrm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Auto-Regression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Estimate W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Scaling issue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interest measure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e.g., distance(actual, predicted)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227854"/>
              </p:ext>
            </p:extLst>
          </p:nvPr>
        </p:nvGraphicFramePr>
        <p:xfrm>
          <a:off x="2572345" y="2068274"/>
          <a:ext cx="1340894" cy="340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8" name="Equation" r:id="rId3" imgW="799753" imgH="203112" progId="Equation.3">
                  <p:embed/>
                </p:oleObj>
              </mc:Choice>
              <mc:Fallback>
                <p:oleObj name="Equation" r:id="rId3" imgW="799753" imgH="203112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2345" y="2068274"/>
                        <a:ext cx="1340894" cy="3406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17" y="3309062"/>
            <a:ext cx="79248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76342" y="5001337"/>
            <a:ext cx="1122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effectLst/>
                <a:latin typeface="Arial" pitchFamily="34" charset="0"/>
              </a:rPr>
              <a:t>Actual Sites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430517" y="5002924"/>
            <a:ext cx="10715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effectLst/>
                <a:latin typeface="Arial" pitchFamily="34" charset="0"/>
              </a:rPr>
              <a:t>Pixels with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effectLst/>
                <a:latin typeface="Arial" pitchFamily="34" charset="0"/>
              </a:rPr>
              <a:t>actual sites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048180" y="5002924"/>
            <a:ext cx="1120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effectLst/>
                <a:latin typeface="Arial" pitchFamily="34" charset="0"/>
              </a:rPr>
              <a:t>Prediction 1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12158" y="4990224"/>
            <a:ext cx="219483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effectLst/>
                <a:latin typeface="Arial" pitchFamily="34" charset="0"/>
              </a:rPr>
              <a:t>Prediction 2.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  <a:effectLst/>
                <a:latin typeface="Arial" pitchFamily="34" charset="0"/>
              </a:rPr>
              <a:t>Spatially more </a:t>
            </a:r>
            <a:r>
              <a:rPr lang="en-US" altLang="en-US" sz="1400" dirty="0">
                <a:solidFill>
                  <a:srgbClr val="FF0000"/>
                </a:solidFill>
                <a:latin typeface="Arial" pitchFamily="34" charset="0"/>
              </a:rPr>
              <a:t>interesting</a:t>
            </a:r>
            <a:endParaRPr lang="en-US" altLang="en-US" sz="1400" dirty="0"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  <a:effectLst/>
                <a:latin typeface="Arial" pitchFamily="34" charset="0"/>
              </a:rPr>
              <a:t>than Prediction 1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400" dirty="0">
              <a:effectLst/>
              <a:latin typeface="Arial" pitchFamily="34" charset="0"/>
            </a:endParaRPr>
          </a:p>
        </p:txBody>
      </p:sp>
      <p:pic>
        <p:nvPicPr>
          <p:cNvPr id="10" name="Picture 9" descr="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53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Motivation, Spatial Pattern Families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Spatial data types and relationships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Limitations of Traditional Statistics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Location Prediction model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Hotspots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Spatial outliers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Colocations and Co-occurrences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Summary:  What is special about mining spatial data?</a:t>
            </a:r>
          </a:p>
          <a:p>
            <a:pPr marL="0" indent="0">
              <a:buNone/>
            </a:pPr>
            <a:endParaRPr lang="en-US" sz="24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511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Clustering Question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lnSpc>
                <a:spcPct val="80000"/>
              </a:lnSpc>
              <a:buNone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Question: What are natural groups of points?</a:t>
            </a:r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109" y="2579525"/>
            <a:ext cx="2506365" cy="28297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27000">
              <a:schemeClr val="bg1"/>
            </a:glow>
            <a:outerShdw dist="35921" dir="2700000" algn="ctr" rotWithShape="0">
              <a:schemeClr val="bg2"/>
            </a:outerShdw>
          </a:effectLst>
        </p:spPr>
      </p:pic>
      <p:pic>
        <p:nvPicPr>
          <p:cNvPr id="34" name="Picture 3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Maps Reveal Spatial Groups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lnSpc>
                <a:spcPct val="80000"/>
              </a:lnSpc>
              <a:buNone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Map shows 2 spatial groups!</a:t>
            </a:r>
          </a:p>
          <a:p>
            <a:endParaRPr lang="en-US" dirty="0"/>
          </a:p>
        </p:txBody>
      </p:sp>
      <p:pic>
        <p:nvPicPr>
          <p:cNvPr id="1433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949" y="2583310"/>
            <a:ext cx="2505456" cy="28254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27000">
              <a:schemeClr val="bg1"/>
            </a:glow>
            <a:outerShdw dist="35921" dir="2700000" algn="ctr" rotWithShape="0">
              <a:schemeClr val="bg2"/>
            </a:outerShdw>
          </a:effectLst>
        </p:spPr>
      </p:pic>
      <p:grpSp>
        <p:nvGrpSpPr>
          <p:cNvPr id="6" name="Group 74"/>
          <p:cNvGrpSpPr>
            <a:grpSpLocks/>
          </p:cNvGrpSpPr>
          <p:nvPr/>
        </p:nvGrpSpPr>
        <p:grpSpPr bwMode="auto">
          <a:xfrm>
            <a:off x="4011832" y="2254469"/>
            <a:ext cx="4205287" cy="3019425"/>
            <a:chOff x="4389122" y="411513"/>
            <a:chExt cx="4206194" cy="3019245"/>
          </a:xfrm>
        </p:grpSpPr>
        <p:cxnSp>
          <p:nvCxnSpPr>
            <p:cNvPr id="7" name="Straight Connector 6"/>
            <p:cNvCxnSpPr/>
            <p:nvPr/>
          </p:nvCxnSpPr>
          <p:spPr>
            <a:xfrm flipH="1" flipV="1">
              <a:off x="5481558" y="492076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211624" y="2881516"/>
              <a:ext cx="30184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583520" y="3060892"/>
              <a:ext cx="273109" cy="3397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x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57501" y="1556032"/>
              <a:ext cx="277872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y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5486321" y="1963995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486321" y="595652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486321" y="1506823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481558" y="2421168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505375" y="1049650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7310752" y="505169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6396155" y="505169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6853453" y="505169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 flipV="1">
              <a:off x="7768051" y="505169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8225349" y="505169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5943619" y="505169"/>
              <a:ext cx="476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751491" y="2791033"/>
              <a:ext cx="392197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30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47034" y="2791033"/>
              <a:ext cx="393785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40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561631" y="2791033"/>
              <a:ext cx="393785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50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121117" y="1784618"/>
              <a:ext cx="392198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10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121117" y="870273"/>
              <a:ext cx="392198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20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808653" y="2238616"/>
              <a:ext cx="317568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A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66565" y="433737"/>
              <a:ext cx="290575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F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92775" y="1768744"/>
              <a:ext cx="296926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E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316422" y="2237029"/>
              <a:ext cx="327096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D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629908" y="1322684"/>
              <a:ext cx="308041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C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609266" y="411513"/>
              <a:ext cx="309629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B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389122" y="411513"/>
              <a:ext cx="4206194" cy="30192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34" name="Picture 33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799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K-Means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lnSpc>
                <a:spcPct val="80000"/>
              </a:lnSpc>
              <a:buNone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1. Start with random seeds</a:t>
            </a:r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332" y="2713256"/>
            <a:ext cx="2374100" cy="26945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27000">
              <a:schemeClr val="bg1"/>
            </a:glow>
            <a:outerShdw dist="35921" dir="2700000" algn="ctr" rotWithShape="0">
              <a:schemeClr val="bg2"/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96106" y="2254469"/>
            <a:ext cx="6429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K = </a:t>
            </a:r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6" name="Group 74"/>
          <p:cNvGrpSpPr>
            <a:grpSpLocks/>
          </p:cNvGrpSpPr>
          <p:nvPr/>
        </p:nvGrpSpPr>
        <p:grpSpPr bwMode="auto">
          <a:xfrm>
            <a:off x="4011832" y="2254469"/>
            <a:ext cx="4205287" cy="3019425"/>
            <a:chOff x="4389122" y="411513"/>
            <a:chExt cx="4206194" cy="3019245"/>
          </a:xfrm>
        </p:grpSpPr>
        <p:cxnSp>
          <p:nvCxnSpPr>
            <p:cNvPr id="7" name="Straight Connector 6"/>
            <p:cNvCxnSpPr/>
            <p:nvPr/>
          </p:nvCxnSpPr>
          <p:spPr>
            <a:xfrm flipH="1" flipV="1">
              <a:off x="5481558" y="505169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211624" y="2881516"/>
              <a:ext cx="30184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583520" y="3060892"/>
              <a:ext cx="273109" cy="3397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x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57501" y="1556032"/>
              <a:ext cx="277872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y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5486321" y="1963995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486321" y="595652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486321" y="1506823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481558" y="2421168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505375" y="1049650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7310752" y="505169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6396155" y="505169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6853453" y="505169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 flipV="1">
              <a:off x="7768051" y="505169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8225349" y="505169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5943619" y="505169"/>
              <a:ext cx="476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751491" y="2791033"/>
              <a:ext cx="392197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30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47034" y="2791033"/>
              <a:ext cx="393785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40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561631" y="2791033"/>
              <a:ext cx="393785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50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121117" y="1784618"/>
              <a:ext cx="392198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10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121117" y="870273"/>
              <a:ext cx="392198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20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808653" y="2238616"/>
              <a:ext cx="317568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A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66565" y="433737"/>
              <a:ext cx="290575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F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92775" y="1768744"/>
              <a:ext cx="296926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E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316422" y="2237029"/>
              <a:ext cx="327096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D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629908" y="1322684"/>
              <a:ext cx="308041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C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609266" y="411513"/>
              <a:ext cx="309629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B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389122" y="411513"/>
              <a:ext cx="4206194" cy="30192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3" name="Rectangle 62"/>
          <p:cNvSpPr/>
          <p:nvPr/>
        </p:nvSpPr>
        <p:spPr>
          <a:xfrm>
            <a:off x="7680161" y="2253675"/>
            <a:ext cx="333375" cy="369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7255859" y="3164107"/>
            <a:ext cx="333375" cy="36988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2878137" y="3293488"/>
            <a:ext cx="333375" cy="369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3240087" y="3320475"/>
            <a:ext cx="66236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Seed</a:t>
            </a:r>
          </a:p>
        </p:txBody>
      </p:sp>
      <p:sp>
        <p:nvSpPr>
          <p:cNvPr id="68" name="Rectangle 67"/>
          <p:cNvSpPr/>
          <p:nvPr/>
        </p:nvSpPr>
        <p:spPr>
          <a:xfrm>
            <a:off x="2878137" y="2866450"/>
            <a:ext cx="333375" cy="36988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3243262" y="2866450"/>
            <a:ext cx="66236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Seed</a:t>
            </a:r>
          </a:p>
        </p:txBody>
      </p:sp>
      <p:pic>
        <p:nvPicPr>
          <p:cNvPr id="70" name="Picture 69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9291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K-Means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lnSpc>
                <a:spcPct val="80000"/>
              </a:lnSpc>
              <a:buNone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2. Assign points to closest seed</a:t>
            </a:r>
          </a:p>
          <a:p>
            <a:endParaRPr lang="en-US" dirty="0"/>
          </a:p>
        </p:txBody>
      </p:sp>
      <p:pic>
        <p:nvPicPr>
          <p:cNvPr id="1433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624" y="2708210"/>
            <a:ext cx="2377440" cy="26974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27000">
              <a:schemeClr val="bg1"/>
            </a:glow>
            <a:outerShdw dist="35921" dir="2700000" algn="ctr" rotWithShape="0">
              <a:schemeClr val="bg2"/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96106" y="2254469"/>
            <a:ext cx="6429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K = </a:t>
            </a:r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6" name="Group 74"/>
          <p:cNvGrpSpPr>
            <a:grpSpLocks/>
          </p:cNvGrpSpPr>
          <p:nvPr/>
        </p:nvGrpSpPr>
        <p:grpSpPr bwMode="auto">
          <a:xfrm>
            <a:off x="4633914" y="1654395"/>
            <a:ext cx="3620466" cy="2008980"/>
            <a:chOff x="4389122" y="411513"/>
            <a:chExt cx="4206194" cy="3019245"/>
          </a:xfrm>
        </p:grpSpPr>
        <p:cxnSp>
          <p:nvCxnSpPr>
            <p:cNvPr id="7" name="Straight Connector 6"/>
            <p:cNvCxnSpPr/>
            <p:nvPr/>
          </p:nvCxnSpPr>
          <p:spPr>
            <a:xfrm flipH="1" flipV="1">
              <a:off x="5481558" y="505169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211624" y="2881516"/>
              <a:ext cx="30184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583520" y="3060892"/>
              <a:ext cx="273109" cy="3397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x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57501" y="1556032"/>
              <a:ext cx="277872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y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5486321" y="1963995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486321" y="595652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486321" y="1506823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481558" y="2421168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505375" y="1049650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7310752" y="505169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6396155" y="505169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6853453" y="505169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 flipV="1">
              <a:off x="7768051" y="505169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8225349" y="505169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5943619" y="505169"/>
              <a:ext cx="476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751491" y="2791033"/>
              <a:ext cx="392197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30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47034" y="2791033"/>
              <a:ext cx="393785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40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561631" y="2791033"/>
              <a:ext cx="393785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50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121117" y="1784618"/>
              <a:ext cx="392198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10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121117" y="870273"/>
              <a:ext cx="392198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20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808653" y="2238616"/>
              <a:ext cx="317568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A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103880" y="500408"/>
              <a:ext cx="290575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F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92775" y="1768744"/>
              <a:ext cx="296926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E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316422" y="2237029"/>
              <a:ext cx="327096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D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629908" y="1322684"/>
              <a:ext cx="308041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C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609266" y="411513"/>
              <a:ext cx="309629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B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389122" y="411513"/>
              <a:ext cx="4206194" cy="30192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3" name="Rectangle 62"/>
          <p:cNvSpPr/>
          <p:nvPr/>
        </p:nvSpPr>
        <p:spPr>
          <a:xfrm>
            <a:off x="7862320" y="1763773"/>
            <a:ext cx="250111" cy="2461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3456206" y="2712984"/>
            <a:ext cx="333375" cy="369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3818156" y="2739971"/>
            <a:ext cx="66236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Seed</a:t>
            </a:r>
          </a:p>
        </p:txBody>
      </p:sp>
      <p:sp>
        <p:nvSpPr>
          <p:cNvPr id="68" name="Rectangle 67"/>
          <p:cNvSpPr/>
          <p:nvPr/>
        </p:nvSpPr>
        <p:spPr>
          <a:xfrm>
            <a:off x="3456206" y="2285946"/>
            <a:ext cx="333375" cy="36988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3821331" y="2285946"/>
            <a:ext cx="66236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Seed</a:t>
            </a:r>
          </a:p>
        </p:txBody>
      </p:sp>
      <p:grpSp>
        <p:nvGrpSpPr>
          <p:cNvPr id="40" name="Group 74"/>
          <p:cNvGrpSpPr>
            <a:grpSpLocks/>
          </p:cNvGrpSpPr>
          <p:nvPr/>
        </p:nvGrpSpPr>
        <p:grpSpPr bwMode="auto">
          <a:xfrm>
            <a:off x="4633914" y="3856829"/>
            <a:ext cx="3620466" cy="1876038"/>
            <a:chOff x="3474732" y="501194"/>
            <a:chExt cx="4206194" cy="3019245"/>
          </a:xfrm>
        </p:grpSpPr>
        <p:cxnSp>
          <p:nvCxnSpPr>
            <p:cNvPr id="41" name="Straight Connector 40"/>
            <p:cNvCxnSpPr/>
            <p:nvPr/>
          </p:nvCxnSpPr>
          <p:spPr>
            <a:xfrm flipH="1" flipV="1">
              <a:off x="4567168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297234" y="2971197"/>
              <a:ext cx="30184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5669130" y="3150574"/>
              <a:ext cx="273109" cy="3397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x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959023" y="1634601"/>
              <a:ext cx="276285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y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4571931" y="2053676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571931" y="685333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571931" y="1596504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4567168" y="2510849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590985" y="1139331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 flipV="1">
              <a:off x="6396362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 flipV="1">
              <a:off x="5481765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 flipV="1">
              <a:off x="5939063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6853661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7310959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5029229" y="594851"/>
              <a:ext cx="476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4837101" y="2880715"/>
              <a:ext cx="392197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30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732644" y="2880715"/>
              <a:ext cx="393785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40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647241" y="2880715"/>
              <a:ext cx="393785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50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206727" y="1874300"/>
              <a:ext cx="392198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10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206727" y="959955"/>
              <a:ext cx="392198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20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894263" y="2328298"/>
              <a:ext cx="317568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A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152175" y="523418"/>
              <a:ext cx="290575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F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878385" y="1858426"/>
              <a:ext cx="296926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E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402032" y="2326710"/>
              <a:ext cx="327096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D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715518" y="1412365"/>
              <a:ext cx="308041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C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694876" y="501194"/>
              <a:ext cx="309629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474732" y="501194"/>
              <a:ext cx="4206194" cy="30192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4" name="Rectangle 73"/>
          <p:cNvSpPr/>
          <p:nvPr/>
        </p:nvSpPr>
        <p:spPr>
          <a:xfrm>
            <a:off x="7473531" y="2305850"/>
            <a:ext cx="250111" cy="24610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7840333" y="3925534"/>
            <a:ext cx="250111" cy="2461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7482486" y="4463917"/>
            <a:ext cx="250111" cy="24610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7" name="Picture 7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2200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K-Means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lnSpc>
                <a:spcPct val="80000"/>
              </a:lnSpc>
              <a:buNone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3. Revise seeds to group centers</a:t>
            </a:r>
          </a:p>
          <a:p>
            <a:endParaRPr lang="en-US" dirty="0"/>
          </a:p>
        </p:txBody>
      </p:sp>
      <p:pic>
        <p:nvPicPr>
          <p:cNvPr id="1433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619" y="2714091"/>
            <a:ext cx="2377440" cy="26974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27000">
              <a:schemeClr val="bg1"/>
            </a:glow>
            <a:outerShdw dist="35921" dir="2700000" algn="ctr" rotWithShape="0">
              <a:schemeClr val="bg2"/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96106" y="2254469"/>
            <a:ext cx="6429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K = </a:t>
            </a:r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40" name="Group 74"/>
          <p:cNvGrpSpPr>
            <a:grpSpLocks/>
          </p:cNvGrpSpPr>
          <p:nvPr/>
        </p:nvGrpSpPr>
        <p:grpSpPr bwMode="auto">
          <a:xfrm>
            <a:off x="4531517" y="3756219"/>
            <a:ext cx="3747519" cy="1976647"/>
            <a:chOff x="3474732" y="501194"/>
            <a:chExt cx="4206194" cy="3019245"/>
          </a:xfrm>
        </p:grpSpPr>
        <p:cxnSp>
          <p:nvCxnSpPr>
            <p:cNvPr id="41" name="Straight Connector 40"/>
            <p:cNvCxnSpPr/>
            <p:nvPr/>
          </p:nvCxnSpPr>
          <p:spPr>
            <a:xfrm flipH="1" flipV="1">
              <a:off x="4567168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297234" y="2971197"/>
              <a:ext cx="30184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5669130" y="3150574"/>
              <a:ext cx="273109" cy="3397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x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959023" y="1634601"/>
              <a:ext cx="276285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y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4571931" y="2053676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571931" y="685333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571931" y="1596504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4567168" y="2510849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590985" y="1139331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 flipV="1">
              <a:off x="6396362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 flipV="1">
              <a:off x="5481765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 flipV="1">
              <a:off x="5939063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6853661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7310959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5029229" y="594851"/>
              <a:ext cx="476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4837101" y="2880715"/>
              <a:ext cx="392197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30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732644" y="2880715"/>
              <a:ext cx="393785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40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647241" y="2880715"/>
              <a:ext cx="393785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50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206727" y="1874300"/>
              <a:ext cx="392198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10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206727" y="959955"/>
              <a:ext cx="392198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20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894263" y="2328298"/>
              <a:ext cx="317568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A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152175" y="523418"/>
              <a:ext cx="290575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F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878385" y="1858426"/>
              <a:ext cx="296926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E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402032" y="2326710"/>
              <a:ext cx="327096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D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715518" y="1412365"/>
              <a:ext cx="308041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C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694876" y="501194"/>
              <a:ext cx="309629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474732" y="501194"/>
              <a:ext cx="4206194" cy="30192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3005137" y="3854260"/>
            <a:ext cx="152638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Revised seeds</a:t>
            </a:r>
          </a:p>
        </p:txBody>
      </p:sp>
      <p:sp>
        <p:nvSpPr>
          <p:cNvPr id="78" name="Rectangle 77"/>
          <p:cNvSpPr/>
          <p:nvPr/>
        </p:nvSpPr>
        <p:spPr>
          <a:xfrm>
            <a:off x="3413124" y="3627248"/>
            <a:ext cx="92075" cy="10318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3778249" y="3627248"/>
            <a:ext cx="92075" cy="9366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6452023" y="4673948"/>
            <a:ext cx="88371" cy="8188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721070" y="3907169"/>
            <a:ext cx="86874" cy="7432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2" name="Picture 81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390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K-Means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lnSpc>
                <a:spcPct val="80000"/>
              </a:lnSpc>
              <a:buNone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2. Assign points to closest seed</a:t>
            </a:r>
          </a:p>
          <a:p>
            <a:endParaRPr lang="en-US" dirty="0"/>
          </a:p>
        </p:txBody>
      </p:sp>
      <p:pic>
        <p:nvPicPr>
          <p:cNvPr id="1433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620" y="2699398"/>
            <a:ext cx="2377440" cy="26974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27000">
              <a:schemeClr val="bg1"/>
            </a:glow>
            <a:outerShdw dist="35921" dir="2700000" algn="ctr" rotWithShape="0">
              <a:schemeClr val="bg2"/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96106" y="2254469"/>
            <a:ext cx="6429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K = </a:t>
            </a:r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40" name="Group 74"/>
          <p:cNvGrpSpPr>
            <a:grpSpLocks/>
          </p:cNvGrpSpPr>
          <p:nvPr/>
        </p:nvGrpSpPr>
        <p:grpSpPr bwMode="auto">
          <a:xfrm>
            <a:off x="4531517" y="3756219"/>
            <a:ext cx="3747519" cy="1976647"/>
            <a:chOff x="3474732" y="501194"/>
            <a:chExt cx="4206194" cy="3019245"/>
          </a:xfrm>
        </p:grpSpPr>
        <p:cxnSp>
          <p:nvCxnSpPr>
            <p:cNvPr id="41" name="Straight Connector 40"/>
            <p:cNvCxnSpPr/>
            <p:nvPr/>
          </p:nvCxnSpPr>
          <p:spPr>
            <a:xfrm flipH="1" flipV="1">
              <a:off x="4567168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297234" y="2971197"/>
              <a:ext cx="30184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5669130" y="3150574"/>
              <a:ext cx="273109" cy="3397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x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959023" y="1634601"/>
              <a:ext cx="276285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y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4571931" y="2053676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571931" y="685333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571931" y="1596504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4567168" y="2510849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590985" y="1139331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 flipV="1">
              <a:off x="6396362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 flipV="1">
              <a:off x="5481765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 flipV="1">
              <a:off x="5939063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6853661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7310959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5029229" y="594851"/>
              <a:ext cx="476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4837101" y="2880715"/>
              <a:ext cx="392197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30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732644" y="2880715"/>
              <a:ext cx="393785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40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647241" y="2880715"/>
              <a:ext cx="393785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50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206727" y="1874300"/>
              <a:ext cx="392198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10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206727" y="959955"/>
              <a:ext cx="392198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20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894263" y="2328298"/>
              <a:ext cx="317568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A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152175" y="523418"/>
              <a:ext cx="290575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F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878385" y="1858426"/>
              <a:ext cx="296926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E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402032" y="2326710"/>
              <a:ext cx="327096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D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715518" y="1412365"/>
              <a:ext cx="308041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C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694876" y="501194"/>
              <a:ext cx="309629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474732" y="501194"/>
              <a:ext cx="4206194" cy="30192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3005137" y="3854260"/>
            <a:ext cx="152638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Revised seeds</a:t>
            </a:r>
          </a:p>
        </p:txBody>
      </p:sp>
      <p:sp>
        <p:nvSpPr>
          <p:cNvPr id="78" name="Rectangle 77"/>
          <p:cNvSpPr/>
          <p:nvPr/>
        </p:nvSpPr>
        <p:spPr>
          <a:xfrm>
            <a:off x="3413124" y="3627248"/>
            <a:ext cx="92075" cy="10318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3778249" y="3627248"/>
            <a:ext cx="92075" cy="9366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6452023" y="4673948"/>
            <a:ext cx="88371" cy="8188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721070" y="3907169"/>
            <a:ext cx="86874" cy="7432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9" name="Group 78"/>
          <p:cNvGrpSpPr>
            <a:grpSpLocks/>
          </p:cNvGrpSpPr>
          <p:nvPr/>
        </p:nvGrpSpPr>
        <p:grpSpPr bwMode="auto">
          <a:xfrm>
            <a:off x="4531516" y="1504950"/>
            <a:ext cx="3747519" cy="2122298"/>
            <a:chOff x="3474732" y="501194"/>
            <a:chExt cx="4206194" cy="3019245"/>
          </a:xfrm>
        </p:grpSpPr>
        <p:cxnSp>
          <p:nvCxnSpPr>
            <p:cNvPr id="63" name="Straight Connector 62"/>
            <p:cNvCxnSpPr/>
            <p:nvPr/>
          </p:nvCxnSpPr>
          <p:spPr>
            <a:xfrm flipH="1" flipV="1">
              <a:off x="4568342" y="594851"/>
              <a:ext cx="317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4296924" y="2971197"/>
              <a:ext cx="30189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5669889" y="3150574"/>
              <a:ext cx="271419" cy="3397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x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928684" y="1829853"/>
              <a:ext cx="277767" cy="3397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y</a:t>
              </a:r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4571516" y="2053676"/>
              <a:ext cx="27443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4571516" y="685333"/>
              <a:ext cx="27443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4571516" y="1596504"/>
              <a:ext cx="27443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4568342" y="2510849"/>
              <a:ext cx="27427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4590563" y="1139331"/>
              <a:ext cx="27443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 flipV="1">
              <a:off x="6396846" y="594851"/>
              <a:ext cx="317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 flipV="1">
              <a:off x="5482594" y="594851"/>
              <a:ext cx="317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 flipV="1">
              <a:off x="5939720" y="594851"/>
              <a:ext cx="317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 flipV="1">
              <a:off x="6853972" y="594851"/>
              <a:ext cx="4762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 flipV="1">
              <a:off x="7311098" y="594851"/>
              <a:ext cx="4762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 flipV="1">
              <a:off x="5028642" y="594851"/>
              <a:ext cx="4762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4836587" y="2880715"/>
              <a:ext cx="393636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30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733378" y="2880715"/>
              <a:ext cx="393636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40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647630" y="2880715"/>
              <a:ext cx="393636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50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206451" y="1874300"/>
              <a:ext cx="393636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10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206451" y="959955"/>
              <a:ext cx="393636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20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893727" y="2328298"/>
              <a:ext cx="319035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A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152374" y="523418"/>
              <a:ext cx="290466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F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879442" y="1858426"/>
              <a:ext cx="296815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E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401682" y="2326710"/>
              <a:ext cx="328559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D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715882" y="1412365"/>
              <a:ext cx="307925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695248" y="501194"/>
              <a:ext cx="309513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474732" y="501194"/>
              <a:ext cx="4206194" cy="30192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3090096" y="2354627"/>
            <a:ext cx="135646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Colors show</a:t>
            </a:r>
          </a:p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closest Seed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6572893" y="2493128"/>
            <a:ext cx="88371" cy="8188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7734253" y="1674668"/>
            <a:ext cx="92075" cy="9366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3" name="Picture 102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2989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K-Means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0572"/>
            <a:ext cx="8610600" cy="4118228"/>
          </a:xfrm>
        </p:spPr>
        <p:txBody>
          <a:bodyPr/>
          <a:lstStyle/>
          <a:p>
            <a:pPr marL="0" lvl="1" indent="0">
              <a:lnSpc>
                <a:spcPct val="80000"/>
              </a:lnSpc>
              <a:buNone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3. Revise seeds to group centers</a:t>
            </a:r>
          </a:p>
          <a:p>
            <a:endParaRPr lang="en-US" dirty="0"/>
          </a:p>
        </p:txBody>
      </p:sp>
      <p:pic>
        <p:nvPicPr>
          <p:cNvPr id="1433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344" y="2694714"/>
            <a:ext cx="2377440" cy="26974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27000">
              <a:schemeClr val="bg1"/>
            </a:glow>
            <a:outerShdw dist="35921" dir="2700000" algn="ctr" rotWithShape="0">
              <a:schemeClr val="bg2"/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96106" y="2254469"/>
            <a:ext cx="6429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K = </a:t>
            </a:r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40" name="Group 74"/>
          <p:cNvGrpSpPr>
            <a:grpSpLocks/>
          </p:cNvGrpSpPr>
          <p:nvPr/>
        </p:nvGrpSpPr>
        <p:grpSpPr bwMode="auto">
          <a:xfrm>
            <a:off x="5032949" y="3756219"/>
            <a:ext cx="3747519" cy="1976647"/>
            <a:chOff x="3474732" y="501194"/>
            <a:chExt cx="4206194" cy="3019245"/>
          </a:xfrm>
        </p:grpSpPr>
        <p:cxnSp>
          <p:nvCxnSpPr>
            <p:cNvPr id="41" name="Straight Connector 40"/>
            <p:cNvCxnSpPr/>
            <p:nvPr/>
          </p:nvCxnSpPr>
          <p:spPr>
            <a:xfrm flipH="1" flipV="1">
              <a:off x="4567168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297234" y="2971197"/>
              <a:ext cx="30184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5669130" y="3150574"/>
              <a:ext cx="273109" cy="3397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x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959023" y="1634601"/>
              <a:ext cx="276285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y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4571931" y="2053676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571931" y="685333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571931" y="1596504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4567168" y="2510849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590985" y="1139331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 flipV="1">
              <a:off x="6396362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 flipV="1">
              <a:off x="5481765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 flipV="1">
              <a:off x="5939063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6853661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7310959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5029229" y="594851"/>
              <a:ext cx="476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4837101" y="2880715"/>
              <a:ext cx="392197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30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732644" y="2880715"/>
              <a:ext cx="393785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40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647241" y="2880715"/>
              <a:ext cx="393785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50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206727" y="1874300"/>
              <a:ext cx="392198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10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206727" y="959955"/>
              <a:ext cx="392198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20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894263" y="2328298"/>
              <a:ext cx="317568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A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152175" y="523418"/>
              <a:ext cx="290575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F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878385" y="1858426"/>
              <a:ext cx="296926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E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402032" y="2326710"/>
              <a:ext cx="327096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D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715518" y="1412365"/>
              <a:ext cx="394385" cy="5641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694876" y="501194"/>
              <a:ext cx="309629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474732" y="501194"/>
              <a:ext cx="4206194" cy="30192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3459161" y="4306221"/>
            <a:ext cx="152638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Revised seeds</a:t>
            </a:r>
          </a:p>
        </p:txBody>
      </p:sp>
      <p:sp>
        <p:nvSpPr>
          <p:cNvPr id="78" name="Rectangle 77"/>
          <p:cNvSpPr/>
          <p:nvPr/>
        </p:nvSpPr>
        <p:spPr>
          <a:xfrm>
            <a:off x="3867148" y="4079209"/>
            <a:ext cx="92075" cy="10318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4232273" y="4079209"/>
            <a:ext cx="92075" cy="9366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6246754" y="4952392"/>
            <a:ext cx="88371" cy="8188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8186608" y="4172871"/>
            <a:ext cx="86874" cy="7432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9" name="Group 78"/>
          <p:cNvGrpSpPr>
            <a:grpSpLocks/>
          </p:cNvGrpSpPr>
          <p:nvPr/>
        </p:nvGrpSpPr>
        <p:grpSpPr bwMode="auto">
          <a:xfrm>
            <a:off x="5013284" y="1504950"/>
            <a:ext cx="3747519" cy="2122298"/>
            <a:chOff x="3474732" y="501194"/>
            <a:chExt cx="4206194" cy="3019245"/>
          </a:xfrm>
        </p:grpSpPr>
        <p:cxnSp>
          <p:nvCxnSpPr>
            <p:cNvPr id="63" name="Straight Connector 62"/>
            <p:cNvCxnSpPr/>
            <p:nvPr/>
          </p:nvCxnSpPr>
          <p:spPr>
            <a:xfrm flipH="1" flipV="1">
              <a:off x="4568342" y="594851"/>
              <a:ext cx="317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4296924" y="2971197"/>
              <a:ext cx="30189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5669889" y="3150574"/>
              <a:ext cx="271419" cy="3397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x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928684" y="1829853"/>
              <a:ext cx="277767" cy="3397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y</a:t>
              </a:r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4571516" y="2053676"/>
              <a:ext cx="27443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4571516" y="685333"/>
              <a:ext cx="27443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4571516" y="1596504"/>
              <a:ext cx="27443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4568342" y="2510849"/>
              <a:ext cx="27427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4590563" y="1139331"/>
              <a:ext cx="27443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 flipV="1">
              <a:off x="6396846" y="594851"/>
              <a:ext cx="317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 flipV="1">
              <a:off x="5482594" y="594851"/>
              <a:ext cx="317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 flipV="1">
              <a:off x="5939720" y="594851"/>
              <a:ext cx="317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 flipV="1">
              <a:off x="6853972" y="594851"/>
              <a:ext cx="4762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 flipV="1">
              <a:off x="7311098" y="594851"/>
              <a:ext cx="4762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 flipV="1">
              <a:off x="5028642" y="594851"/>
              <a:ext cx="4762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4836587" y="2880715"/>
              <a:ext cx="393636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30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733378" y="2880715"/>
              <a:ext cx="393636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40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647630" y="2880715"/>
              <a:ext cx="393636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50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206451" y="1874300"/>
              <a:ext cx="393636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10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206451" y="959955"/>
              <a:ext cx="393636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20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893727" y="2328298"/>
              <a:ext cx="319035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A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152374" y="523418"/>
              <a:ext cx="290466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F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879442" y="1858426"/>
              <a:ext cx="296815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E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401682" y="2326710"/>
              <a:ext cx="328559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D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715882" y="1412365"/>
              <a:ext cx="307925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695248" y="501194"/>
              <a:ext cx="309513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474732" y="501194"/>
              <a:ext cx="4206194" cy="30192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3656822" y="2656398"/>
            <a:ext cx="135646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Colors show</a:t>
            </a:r>
          </a:p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closest Seed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6246755" y="2788148"/>
            <a:ext cx="88371" cy="8188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8147720" y="1971432"/>
            <a:ext cx="92075" cy="9366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3" name="Picture 102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64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 Mining vs. Database Querying 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12490"/>
            <a:ext cx="8610600" cy="4026310"/>
          </a:xfrm>
        </p:spPr>
        <p:txBody>
          <a:bodyPr/>
          <a:lstStyle/>
          <a:p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Recall Database Querying (e.g., SQL3/OGIS)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Can not answer questions about items not in the database!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Predict tomorrow’s weather or credit-worthiness of a new customer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Can not efficiently answer complex questions beyond joins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What are natural groups of customers?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Which subsets of items are bought together?</a:t>
            </a:r>
          </a:p>
          <a:p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 Mining may help with above questions!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Prediction Models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Clustering, Associations, …</a:t>
            </a:r>
          </a:p>
          <a:p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06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K-Means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7011"/>
            <a:ext cx="8610600" cy="3886200"/>
          </a:xfrm>
        </p:spPr>
        <p:txBody>
          <a:bodyPr/>
          <a:lstStyle/>
          <a:p>
            <a:pPr marL="0" lvl="1" indent="0">
              <a:lnSpc>
                <a:spcPct val="80000"/>
              </a:lnSpc>
              <a:buNone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If seeds changed then loop back to</a:t>
            </a:r>
          </a:p>
          <a:p>
            <a:pPr marL="0" lvl="1" indent="0">
              <a:lnSpc>
                <a:spcPct val="80000"/>
              </a:lnSpc>
              <a:buNone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Step 2. Assign points to closest seed</a:t>
            </a:r>
          </a:p>
          <a:p>
            <a:endParaRPr lang="en-US" dirty="0"/>
          </a:p>
        </p:txBody>
      </p:sp>
      <p:pic>
        <p:nvPicPr>
          <p:cNvPr id="1433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344" y="2694728"/>
            <a:ext cx="2377440" cy="26974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27000">
              <a:schemeClr val="bg1"/>
            </a:glow>
            <a:outerShdw dist="35921" dir="2700000" algn="ctr" rotWithShape="0">
              <a:schemeClr val="bg2"/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96106" y="2254469"/>
            <a:ext cx="6429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K = </a:t>
            </a:r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40" name="Group 74"/>
          <p:cNvGrpSpPr>
            <a:grpSpLocks/>
          </p:cNvGrpSpPr>
          <p:nvPr/>
        </p:nvGrpSpPr>
        <p:grpSpPr bwMode="auto">
          <a:xfrm>
            <a:off x="4531517" y="3756219"/>
            <a:ext cx="3747519" cy="1976647"/>
            <a:chOff x="3474732" y="501194"/>
            <a:chExt cx="4206194" cy="3019245"/>
          </a:xfrm>
        </p:grpSpPr>
        <p:cxnSp>
          <p:nvCxnSpPr>
            <p:cNvPr id="41" name="Straight Connector 40"/>
            <p:cNvCxnSpPr/>
            <p:nvPr/>
          </p:nvCxnSpPr>
          <p:spPr>
            <a:xfrm flipH="1" flipV="1">
              <a:off x="4567168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297234" y="2971197"/>
              <a:ext cx="30184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5669130" y="3150574"/>
              <a:ext cx="273109" cy="3397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x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959023" y="1634601"/>
              <a:ext cx="276285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y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4571931" y="2053676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571931" y="685333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571931" y="1596504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4567168" y="2510849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590985" y="1139331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 flipV="1">
              <a:off x="6396362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 flipV="1">
              <a:off x="5481765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 flipV="1">
              <a:off x="5939063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6853661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7310959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5029229" y="594851"/>
              <a:ext cx="476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4837101" y="2880715"/>
              <a:ext cx="392197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30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732644" y="2880715"/>
              <a:ext cx="393785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40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647241" y="2880715"/>
              <a:ext cx="393785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50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206727" y="1874300"/>
              <a:ext cx="392198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10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206727" y="959955"/>
              <a:ext cx="392198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20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894263" y="2328298"/>
              <a:ext cx="317568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A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152175" y="523418"/>
              <a:ext cx="290575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F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878385" y="1858426"/>
              <a:ext cx="296926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E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402032" y="2326710"/>
              <a:ext cx="327096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D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715518" y="1412365"/>
              <a:ext cx="394385" cy="5641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694876" y="501194"/>
              <a:ext cx="309629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474732" y="501194"/>
              <a:ext cx="4206194" cy="30192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0" name="Rectangle 79"/>
          <p:cNvSpPr/>
          <p:nvPr/>
        </p:nvSpPr>
        <p:spPr>
          <a:xfrm>
            <a:off x="5695303" y="4894658"/>
            <a:ext cx="88371" cy="8188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636990" y="4201449"/>
            <a:ext cx="86874" cy="7432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0" name="TextBox 99"/>
          <p:cNvSpPr txBox="1"/>
          <p:nvPr/>
        </p:nvSpPr>
        <p:spPr>
          <a:xfrm>
            <a:off x="3090096" y="4402590"/>
            <a:ext cx="135646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Colors show</a:t>
            </a:r>
          </a:p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closest Seed</a:t>
            </a:r>
          </a:p>
        </p:txBody>
      </p:sp>
      <p:pic>
        <p:nvPicPr>
          <p:cNvPr id="103" name="Picture 102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6553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K-Means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lnSpc>
                <a:spcPct val="80000"/>
              </a:lnSpc>
              <a:buNone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3. Revise seeds to group centers</a:t>
            </a:r>
          </a:p>
          <a:p>
            <a:endParaRPr lang="en-US" dirty="0"/>
          </a:p>
        </p:txBody>
      </p:sp>
      <p:pic>
        <p:nvPicPr>
          <p:cNvPr id="1433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619" y="2701995"/>
            <a:ext cx="2377440" cy="26974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27000">
              <a:schemeClr val="bg1"/>
            </a:glow>
            <a:outerShdw dist="35921" dir="2700000" algn="ctr" rotWithShape="0">
              <a:schemeClr val="bg2"/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96106" y="2254469"/>
            <a:ext cx="6429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K = </a:t>
            </a:r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40" name="Group 74"/>
          <p:cNvGrpSpPr>
            <a:grpSpLocks/>
          </p:cNvGrpSpPr>
          <p:nvPr/>
        </p:nvGrpSpPr>
        <p:grpSpPr bwMode="auto">
          <a:xfrm>
            <a:off x="4531517" y="3756219"/>
            <a:ext cx="3747519" cy="1976647"/>
            <a:chOff x="3474732" y="501194"/>
            <a:chExt cx="4206194" cy="3019245"/>
          </a:xfrm>
        </p:grpSpPr>
        <p:cxnSp>
          <p:nvCxnSpPr>
            <p:cNvPr id="41" name="Straight Connector 40"/>
            <p:cNvCxnSpPr/>
            <p:nvPr/>
          </p:nvCxnSpPr>
          <p:spPr>
            <a:xfrm flipH="1" flipV="1">
              <a:off x="4567168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297234" y="2971197"/>
              <a:ext cx="30184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5669130" y="3150574"/>
              <a:ext cx="273109" cy="3397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x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959023" y="1634601"/>
              <a:ext cx="276285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y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4571931" y="2053676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571931" y="685333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571931" y="1596504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4567168" y="2510849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590985" y="1139331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 flipV="1">
              <a:off x="6396362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 flipV="1">
              <a:off x="5481765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 flipV="1">
              <a:off x="5939063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6853661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7310959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5029229" y="594851"/>
              <a:ext cx="476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4837101" y="2880715"/>
              <a:ext cx="392197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30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732644" y="2880715"/>
              <a:ext cx="393785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40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647241" y="2880715"/>
              <a:ext cx="393785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50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206727" y="1874300"/>
              <a:ext cx="392198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10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206727" y="959955"/>
              <a:ext cx="392198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20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894263" y="2328298"/>
              <a:ext cx="317568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A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152175" y="523418"/>
              <a:ext cx="290575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F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878385" y="1858426"/>
              <a:ext cx="296926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E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402032" y="2326710"/>
              <a:ext cx="327096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D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715518" y="1412365"/>
              <a:ext cx="394385" cy="5641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694876" y="501194"/>
              <a:ext cx="309629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474732" y="501194"/>
              <a:ext cx="4206194" cy="30192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0" name="Rectangle 79"/>
          <p:cNvSpPr/>
          <p:nvPr/>
        </p:nvSpPr>
        <p:spPr>
          <a:xfrm>
            <a:off x="5695303" y="4894658"/>
            <a:ext cx="88371" cy="8188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636990" y="4201449"/>
            <a:ext cx="86874" cy="7432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9" name="Group 78"/>
          <p:cNvGrpSpPr>
            <a:grpSpLocks/>
          </p:cNvGrpSpPr>
          <p:nvPr/>
        </p:nvGrpSpPr>
        <p:grpSpPr bwMode="auto">
          <a:xfrm>
            <a:off x="4531516" y="1504950"/>
            <a:ext cx="3747519" cy="2122298"/>
            <a:chOff x="3474732" y="501194"/>
            <a:chExt cx="4206194" cy="3019245"/>
          </a:xfrm>
        </p:grpSpPr>
        <p:cxnSp>
          <p:nvCxnSpPr>
            <p:cNvPr id="63" name="Straight Connector 62"/>
            <p:cNvCxnSpPr/>
            <p:nvPr/>
          </p:nvCxnSpPr>
          <p:spPr>
            <a:xfrm flipH="1" flipV="1">
              <a:off x="4568342" y="594851"/>
              <a:ext cx="317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4296924" y="2971197"/>
              <a:ext cx="30189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5669889" y="3150574"/>
              <a:ext cx="271419" cy="3397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x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928684" y="1829853"/>
              <a:ext cx="277767" cy="3397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y</a:t>
              </a:r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4571516" y="2053676"/>
              <a:ext cx="27443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4571516" y="685333"/>
              <a:ext cx="27443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4571516" y="1596504"/>
              <a:ext cx="27443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4568342" y="2510849"/>
              <a:ext cx="27427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4590563" y="1139331"/>
              <a:ext cx="27443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 flipV="1">
              <a:off x="6396846" y="594851"/>
              <a:ext cx="317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 flipV="1">
              <a:off x="5482594" y="594851"/>
              <a:ext cx="317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 flipV="1">
              <a:off x="5939720" y="594851"/>
              <a:ext cx="317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 flipV="1">
              <a:off x="6853972" y="594851"/>
              <a:ext cx="4762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 flipV="1">
              <a:off x="7311098" y="594851"/>
              <a:ext cx="4762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 flipV="1">
              <a:off x="5028642" y="594851"/>
              <a:ext cx="4762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4836587" y="2880715"/>
              <a:ext cx="393636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30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733378" y="2880715"/>
              <a:ext cx="393636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40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647630" y="2880715"/>
              <a:ext cx="393636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50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206451" y="1874300"/>
              <a:ext cx="393636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10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206451" y="959955"/>
              <a:ext cx="393636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20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893727" y="2328298"/>
              <a:ext cx="319035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A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152374" y="523418"/>
              <a:ext cx="290466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F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879442" y="1858426"/>
              <a:ext cx="296815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E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401682" y="2326710"/>
              <a:ext cx="328559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D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715882" y="1412365"/>
              <a:ext cx="307925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695248" y="501194"/>
              <a:ext cx="309513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474732" y="501194"/>
              <a:ext cx="4206194" cy="30192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3090096" y="4402280"/>
            <a:ext cx="135646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Colors show</a:t>
            </a:r>
          </a:p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closest Seed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5721583" y="2734858"/>
            <a:ext cx="88371" cy="8188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7597623" y="1958438"/>
            <a:ext cx="92075" cy="9366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" name="TextBox 102"/>
          <p:cNvSpPr txBox="1"/>
          <p:nvPr/>
        </p:nvSpPr>
        <p:spPr>
          <a:xfrm>
            <a:off x="3090096" y="2334482"/>
            <a:ext cx="126989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Termination</a:t>
            </a:r>
          </a:p>
        </p:txBody>
      </p:sp>
      <p:pic>
        <p:nvPicPr>
          <p:cNvPr id="104" name="Picture 10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7840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Limitations of K-Means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3161"/>
            <a:ext cx="8610600" cy="4065639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K-Means does not test Statistical Significance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Finds chance clusters in complete spatial randomness (CSR)</a:t>
            </a:r>
          </a:p>
          <a:p>
            <a:endParaRPr lang="en-US" dirty="0"/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69287"/>
            <a:ext cx="4238298" cy="354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665635" y="3819947"/>
            <a:ext cx="1109599" cy="1651153"/>
            <a:chOff x="4665635" y="3819947"/>
            <a:chExt cx="1109599" cy="1651153"/>
          </a:xfrm>
        </p:grpSpPr>
        <p:sp>
          <p:nvSpPr>
            <p:cNvPr id="6" name="Text Box 18"/>
            <p:cNvSpPr txBox="1">
              <a:spLocks noChangeArrowheads="1"/>
            </p:cNvSpPr>
            <p:nvPr/>
          </p:nvSpPr>
          <p:spPr bwMode="auto">
            <a:xfrm>
              <a:off x="4665635" y="3819947"/>
              <a:ext cx="110959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None/>
              </a:pPr>
              <a:r>
                <a:rPr lang="en-US" altLang="en-US" sz="1600" dirty="0"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Classical </a:t>
              </a:r>
            </a:p>
            <a:p>
              <a:pPr eaLnBrk="1" hangingPunct="1">
                <a:spcBef>
                  <a:spcPct val="0"/>
                </a:spcBef>
                <a:buClrTx/>
                <a:buNone/>
              </a:pPr>
              <a:r>
                <a:rPr lang="en-US" altLang="en-US" sz="1600" dirty="0"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Clustering</a:t>
              </a:r>
            </a:p>
          </p:txBody>
        </p:sp>
        <p:sp>
          <p:nvSpPr>
            <p:cNvPr id="7" name="Text Box 19"/>
            <p:cNvSpPr txBox="1">
              <a:spLocks noChangeArrowheads="1"/>
            </p:cNvSpPr>
            <p:nvPr/>
          </p:nvSpPr>
          <p:spPr bwMode="auto">
            <a:xfrm>
              <a:off x="4665635" y="4886325"/>
              <a:ext cx="110959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None/>
              </a:pPr>
              <a:r>
                <a:rPr lang="en-US" altLang="en-US" sz="1600" dirty="0"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Spatial </a:t>
              </a:r>
            </a:p>
            <a:p>
              <a:pPr eaLnBrk="1" hangingPunct="1">
                <a:spcBef>
                  <a:spcPct val="0"/>
                </a:spcBef>
                <a:buClrTx/>
                <a:buNone/>
              </a:pPr>
              <a:r>
                <a:rPr lang="en-US" altLang="en-US" sz="1600" dirty="0"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Clustering</a:t>
              </a: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6127531" y="3549445"/>
            <a:ext cx="2723930" cy="2063161"/>
            <a:chOff x="5943600" y="3515378"/>
            <a:chExt cx="3048000" cy="2251542"/>
          </a:xfrm>
        </p:grpSpPr>
        <p:pic>
          <p:nvPicPr>
            <p:cNvPr id="10" name="Picture 2" descr="Östersund ma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3515378"/>
              <a:ext cx="1484595" cy="1422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 descr="SaTScan™ - Software for the spatial, temporal, and space-time scan statistic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8926" y="5029200"/>
              <a:ext cx="3015028" cy="737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" descr="New York City map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1482" y="3515378"/>
              <a:ext cx="1400118" cy="1437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12"/>
          <p:cNvSpPr/>
          <p:nvPr/>
        </p:nvSpPr>
        <p:spPr bwMode="auto">
          <a:xfrm>
            <a:off x="1622323" y="2194866"/>
            <a:ext cx="1376516" cy="352886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2952002" y="2195239"/>
            <a:ext cx="1514896" cy="351866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279796" y="2169287"/>
            <a:ext cx="1342527" cy="34695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6" name="Picture 15" descr="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9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Scan Statistics (</a:t>
            </a:r>
            <a:r>
              <a:rPr lang="en-US" sz="3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SatScan</a:t>
            </a:r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3161"/>
            <a:ext cx="8760178" cy="4065639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Goal: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Omit chance clusters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Ideas: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Likelihood Ratio, Statistical Significance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Steps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Enumerate candidate zones &amp; choose zone </a:t>
            </a:r>
            <a:r>
              <a:rPr lang="en-US" altLang="en-US" sz="1600" dirty="0">
                <a:solidFill>
                  <a:srgbClr val="00B0F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X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with highest likelihood ratio (LR)</a:t>
            </a:r>
          </a:p>
          <a:p>
            <a:pPr marL="1200150" lvl="3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LR(</a:t>
            </a:r>
            <a:r>
              <a:rPr lang="en-US" altLang="en-US" sz="1600" dirty="0">
                <a:solidFill>
                  <a:srgbClr val="00B0F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X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 = p(</a:t>
            </a:r>
            <a:r>
              <a:rPr lang="en-US" alt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H1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|data) </a:t>
            </a:r>
            <a:r>
              <a:rPr lang="en-US" altLang="en-US" sz="1600" b="1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/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p(</a:t>
            </a:r>
            <a:r>
              <a:rPr lang="en-US" alt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H0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|data)</a:t>
            </a:r>
          </a:p>
          <a:p>
            <a:pPr marL="1200150" lvl="3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H0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: points in zone </a:t>
            </a:r>
            <a:r>
              <a:rPr lang="en-US" altLang="en-US" sz="1600" dirty="0">
                <a:solidFill>
                  <a:srgbClr val="00B0F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X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show complete spatial randomness (CSR)</a:t>
            </a:r>
            <a:endParaRPr lang="en-US" altLang="en-US" sz="1600" dirty="0">
              <a:solidFill>
                <a:srgbClr val="00B0F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00150" lvl="3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H1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: points in zone </a:t>
            </a:r>
            <a:r>
              <a:rPr lang="en-US" altLang="en-US" sz="1600" dirty="0">
                <a:solidFill>
                  <a:srgbClr val="00B0F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X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are clustered </a:t>
            </a:r>
            <a:endParaRPr lang="en-US" altLang="en-US" sz="1600" dirty="0">
              <a:solidFill>
                <a:srgbClr val="00B0F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00150" lvl="3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If LR(</a:t>
            </a:r>
            <a:r>
              <a:rPr lang="en-US" altLang="en-US" sz="1800" dirty="0">
                <a:solidFill>
                  <a:srgbClr val="00B0F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Z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 &gt;&gt; 1 then test statistical significance</a:t>
            </a:r>
          </a:p>
          <a:p>
            <a:pPr marL="1200150" lvl="3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Check how often is LR( </a:t>
            </a:r>
            <a:r>
              <a:rPr lang="en-US" altLang="en-US" sz="1600" dirty="0">
                <a:solidFill>
                  <a:srgbClr val="00B0F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CSR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) &gt; LR(</a:t>
            </a:r>
            <a:r>
              <a:rPr lang="en-US" altLang="en-US" sz="1600" dirty="0">
                <a:solidFill>
                  <a:srgbClr val="00B0F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Z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 </a:t>
            </a:r>
          </a:p>
          <a:p>
            <a:pPr marL="1314450" lvl="4" indent="0">
              <a:lnSpc>
                <a:spcPct val="80000"/>
              </a:lnSpc>
              <a:buNone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using 1000 Monte Carlo simulations</a:t>
            </a:r>
          </a:p>
          <a:p>
            <a:pPr marL="1200150" lvl="3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1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SatScan</a:t>
            </a:r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Examples</a:t>
            </a:r>
          </a:p>
        </p:txBody>
      </p:sp>
      <p:pic>
        <p:nvPicPr>
          <p:cNvPr id="4" name="Content Placeholder 3" descr="satscan_CSR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6" t="6088" r="43357" b="9815"/>
          <a:stretch/>
        </p:blipFill>
        <p:spPr bwMode="auto">
          <a:xfrm>
            <a:off x="416896" y="2629144"/>
            <a:ext cx="3291840" cy="310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9945" y="1512843"/>
            <a:ext cx="434339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Test 1: </a:t>
            </a: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Complete Spatial Randomness </a:t>
            </a:r>
          </a:p>
          <a:p>
            <a:pPr>
              <a:defRPr/>
            </a:pPr>
            <a:r>
              <a:rPr 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SatScan</a:t>
            </a: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Output: No hotspots !</a:t>
            </a:r>
          </a:p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	Highest LR circle is a chance cluster!</a:t>
            </a:r>
          </a:p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	p-value = 0.128</a:t>
            </a:r>
          </a:p>
        </p:txBody>
      </p:sp>
      <p:pic>
        <p:nvPicPr>
          <p:cNvPr id="6" name="Content Placeholder 5" descr="Clustered_SatScan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9" t="5358" r="39248" b="8973"/>
          <a:stretch/>
        </p:blipFill>
        <p:spPr bwMode="auto">
          <a:xfrm>
            <a:off x="4385187" y="2629144"/>
            <a:ext cx="347472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94021" y="1518547"/>
            <a:ext cx="45947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Test 2: </a:t>
            </a: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 with a hotspot</a:t>
            </a:r>
          </a:p>
          <a:p>
            <a:pPr>
              <a:defRPr/>
            </a:pPr>
            <a:r>
              <a:rPr 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SatScan</a:t>
            </a: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Output: One significant hotspot! </a:t>
            </a:r>
          </a:p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	p-value = 0.001</a:t>
            </a:r>
          </a:p>
        </p:txBody>
      </p:sp>
    </p:spTree>
    <p:extLst>
      <p:ext uri="{BB962C8B-B14F-4D97-AF65-F5344CB8AC3E}">
        <p14:creationId xmlns:p14="http://schemas.microsoft.com/office/powerpoint/2010/main" val="366643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Spatial-Concept/Theory-Aware Clusters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63329"/>
            <a:ext cx="8610600" cy="4075471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Theories, 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e.g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,, environmental criminology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Circles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  <a:sym typeface="Wingdings" pitchFamily="2" charset="2"/>
              </a:rPr>
              <a:t>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Doughnut holes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Geographic features, e.g., rivers, streams, roads,  …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Hot-spots =&gt; Hot Geographic-features</a:t>
            </a:r>
          </a:p>
          <a:p>
            <a:endParaRPr lang="en-US" dirty="0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3957638" y="1909820"/>
            <a:ext cx="4719637" cy="1547813"/>
            <a:chOff x="3957638" y="1219200"/>
            <a:chExt cx="4719637" cy="1547813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6553200" y="1219200"/>
              <a:ext cx="2124075" cy="1547813"/>
              <a:chOff x="2514600" y="5072395"/>
              <a:chExt cx="2123347" cy="1548458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3208100" y="5278856"/>
                <a:ext cx="677630" cy="659088"/>
              </a:xfrm>
              <a:prstGeom prst="ellipse">
                <a:avLst/>
              </a:prstGeom>
              <a:solidFill>
                <a:srgbClr val="FF6600">
                  <a:alpha val="24000"/>
                </a:srgb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6600"/>
                  </a:solidFill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333469" y="5415438"/>
                <a:ext cx="430066" cy="3891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404883" y="5415438"/>
                <a:ext cx="25391" cy="2382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281100" y="5561549"/>
                <a:ext cx="23804" cy="2382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847643" y="5537727"/>
                <a:ext cx="23805" cy="2382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3330295" y="5779127"/>
                <a:ext cx="25391" cy="254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555643" y="5332853"/>
                <a:ext cx="25391" cy="254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263643" y="5520257"/>
                <a:ext cx="25391" cy="254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447730" y="5822007"/>
                <a:ext cx="23805" cy="254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544535" y="6018939"/>
                <a:ext cx="23804" cy="254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696883" y="5434496"/>
                <a:ext cx="25391" cy="2382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3871448" y="6198402"/>
                <a:ext cx="25391" cy="2382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973231" y="5194684"/>
                <a:ext cx="23804" cy="2382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252535" y="6168226"/>
                <a:ext cx="25391" cy="254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3622295" y="6466801"/>
                <a:ext cx="25391" cy="2382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4222165" y="5512316"/>
                <a:ext cx="23805" cy="254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009512" y="6490624"/>
                <a:ext cx="25391" cy="2382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3820665" y="5072395"/>
                <a:ext cx="23804" cy="2382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4195187" y="6074525"/>
                <a:ext cx="23804" cy="254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4430056" y="6025292"/>
                <a:ext cx="25391" cy="254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847861" y="6050703"/>
                <a:ext cx="25391" cy="2382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2847861" y="6579561"/>
                <a:ext cx="0" cy="412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3181121" y="6579561"/>
                <a:ext cx="0" cy="412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3471535" y="6579561"/>
                <a:ext cx="0" cy="412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3763535" y="6579561"/>
                <a:ext cx="0" cy="412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4055535" y="6579561"/>
                <a:ext cx="0" cy="412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4345947" y="6579561"/>
                <a:ext cx="0" cy="412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4637947" y="6579561"/>
                <a:ext cx="0" cy="412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2522535" y="6344513"/>
                <a:ext cx="6665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2514600" y="6090407"/>
                <a:ext cx="6665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2514600" y="5847418"/>
                <a:ext cx="6665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2514600" y="5585372"/>
                <a:ext cx="6665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2514600" y="5332853"/>
                <a:ext cx="6665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514600" y="5072395"/>
                <a:ext cx="6665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Right Arrow 6"/>
            <p:cNvSpPr/>
            <p:nvPr/>
          </p:nvSpPr>
          <p:spPr bwMode="auto">
            <a:xfrm>
              <a:off x="3957638" y="1371600"/>
              <a:ext cx="2900362" cy="274638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94592" y="3007778"/>
            <a:ext cx="8954815" cy="2826572"/>
            <a:chOff x="0" y="2630713"/>
            <a:chExt cx="9144000" cy="3200525"/>
          </a:xfrm>
        </p:grpSpPr>
        <p:pic>
          <p:nvPicPr>
            <p:cNvPr id="43" name="Picture 2" descr="Screen Shot 2013-12-06 at 3.18.04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65721"/>
              <a:ext cx="9144000" cy="2376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381000" y="5238796"/>
              <a:ext cx="8537915" cy="59244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Source: A K-Main Routes Approach to Spatial Network Activity Summarization, to appear in IEEE </a:t>
              </a:r>
            </a:p>
            <a:p>
              <a:pPr>
                <a:defRPr/>
              </a:pPr>
              <a:r>
                <a:rPr lang="en-US" sz="1400" dirty="0"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Transactions on Knowledge and Data Eng. (www.computer.org/csdl/trans/tk/preprint/06574853-abs.html</a:t>
              </a:r>
              <a:r>
                <a:rPr lang="en-US" sz="1400" dirty="0"/>
                <a:t>) </a:t>
              </a:r>
            </a:p>
          </p:txBody>
        </p:sp>
        <p:sp>
          <p:nvSpPr>
            <p:cNvPr id="45" name="Down Arrow 44"/>
            <p:cNvSpPr/>
            <p:nvPr/>
          </p:nvSpPr>
          <p:spPr bwMode="auto">
            <a:xfrm>
              <a:off x="3133725" y="2630713"/>
              <a:ext cx="228600" cy="380999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46" name="Picture 4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45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Which of the following is false? </a:t>
            </a:r>
          </a:p>
          <a:p>
            <a:pPr marL="0" indent="0">
              <a:buNone/>
            </a:pPr>
            <a:r>
              <a:rPr lang="en-US" sz="2400" dirty="0"/>
              <a:t>a) </a:t>
            </a:r>
            <a:r>
              <a:rPr lang="en-US" sz="2400" dirty="0" err="1"/>
              <a:t>SatScan</a:t>
            </a:r>
            <a:r>
              <a:rPr lang="en-US" sz="2400" dirty="0"/>
              <a:t> computes likelihood ratio and tests statistical  </a:t>
            </a:r>
          </a:p>
          <a:p>
            <a:pPr marL="0" indent="0">
              <a:buNone/>
            </a:pPr>
            <a:r>
              <a:rPr lang="en-US" sz="2400" dirty="0"/>
              <a:t>    significance to eliminate many chance clusters </a:t>
            </a:r>
          </a:p>
          <a:p>
            <a:pPr marL="0" indent="0">
              <a:buNone/>
            </a:pPr>
            <a:r>
              <a:rPr lang="en-US" sz="2200" dirty="0"/>
              <a:t>b) </a:t>
            </a:r>
            <a:r>
              <a:rPr lang="en-US" sz="2400" dirty="0"/>
              <a:t>Monte Carlo simulation may help estimate statistical  </a:t>
            </a:r>
          </a:p>
          <a:p>
            <a:pPr marL="0" indent="0">
              <a:buNone/>
            </a:pPr>
            <a:r>
              <a:rPr lang="en-US" sz="2400" dirty="0"/>
              <a:t>    significance 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c) </a:t>
            </a:r>
            <a:r>
              <a:rPr lang="en-US" sz="2400" dirty="0"/>
              <a:t>K-means is able to omit chance clusters 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d) </a:t>
            </a:r>
            <a:r>
              <a:rPr lang="en-US" sz="2400" dirty="0"/>
              <a:t>K-means finds clusters even in data representing complete </a:t>
            </a:r>
          </a:p>
          <a:p>
            <a:pPr marL="0" indent="0">
              <a:buNone/>
            </a:pPr>
            <a:r>
              <a:rPr lang="en-US" sz="2400" dirty="0"/>
              <a:t>    spatial randomness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191203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Motivation, Spatial Pattern Families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Spatial data types and relationships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Limitations of Traditional Statistics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Location Prediction model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Hotspots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Spatial outliers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Colocations and Co-occurrences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Summary:  What is special about mining spatial data?</a:t>
            </a:r>
          </a:p>
          <a:p>
            <a:pPr marL="0" indent="0">
              <a:buNone/>
            </a:pPr>
            <a:endParaRPr lang="en-US" sz="24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681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After this segment, students will be able to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Contrast global &amp; spatial outliers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List spatial outlier detection tests 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69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Outliers: Global (</a:t>
            </a:r>
            <a:r>
              <a:rPr lang="en-US" sz="3600" dirty="0">
                <a:solidFill>
                  <a:srgbClr val="0070C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G</a:t>
            </a:r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 vs. Spatial (</a:t>
            </a:r>
            <a:r>
              <a:rPr lang="en-US" sz="3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</a:t>
            </a:r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10600" cy="4114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075" y="2005784"/>
            <a:ext cx="4748980" cy="33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6" name="Picture 4" descr="datapoi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76" y="2154293"/>
            <a:ext cx="3875944" cy="315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1563331" y="2566219"/>
            <a:ext cx="334296" cy="33429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253617" y="2281082"/>
            <a:ext cx="334296" cy="334297"/>
          </a:xfrm>
          <a:prstGeom prst="ellips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62120" y="4370437"/>
            <a:ext cx="334296" cy="334297"/>
          </a:xfrm>
          <a:prstGeom prst="ellips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301615" y="2438399"/>
            <a:ext cx="334296" cy="33429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581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Data Mining (SDM)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3999"/>
            <a:ext cx="8610600" cy="4218039"/>
          </a:xfrm>
        </p:spPr>
        <p:txBody>
          <a:bodyPr/>
          <a:lstStyle/>
          <a:p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The process of discovering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interesting, useful, non-trivial </a:t>
            </a:r>
            <a:r>
              <a:rPr lang="en-US" altLang="en-US" sz="20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patterns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 large </a:t>
            </a:r>
            <a:r>
              <a:rPr lang="en-US" altLang="en-US" sz="20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datasets</a:t>
            </a:r>
          </a:p>
          <a:p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pattern families</a:t>
            </a:r>
          </a:p>
          <a:p>
            <a:pPr marL="630238" lvl="1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Hotspots, Spatial clusters</a:t>
            </a:r>
          </a:p>
          <a:p>
            <a:pPr marL="630238" lvl="1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outlier, discontinuities</a:t>
            </a:r>
          </a:p>
          <a:p>
            <a:pPr marL="630238" lvl="1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Co-locations, co-occurrences</a:t>
            </a:r>
          </a:p>
          <a:p>
            <a:pPr marL="630238" lvl="1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Location prediction models</a:t>
            </a:r>
          </a:p>
          <a:p>
            <a:pPr marL="630238" lvl="1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…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4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Outlier Detection Tests: </a:t>
            </a:r>
            <a:r>
              <a:rPr lang="en-US" sz="3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Variogram</a:t>
            </a:r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Cloud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92826"/>
            <a:ext cx="8610600" cy="4045974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Graphical Test: 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Variogram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Cloud</a:t>
            </a:r>
          </a:p>
          <a:p>
            <a:endParaRPr lang="en-US" dirty="0"/>
          </a:p>
        </p:txBody>
      </p:sp>
      <p:pic>
        <p:nvPicPr>
          <p:cNvPr id="6" name="Picture 7" descr="vari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2" r="7280"/>
          <a:stretch/>
        </p:blipFill>
        <p:spPr bwMode="auto">
          <a:xfrm>
            <a:off x="4235615" y="2148343"/>
            <a:ext cx="4725167" cy="322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4" name="Picture 4" descr="datapoi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1" y="2138511"/>
            <a:ext cx="3964490" cy="322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1632155" y="2566219"/>
            <a:ext cx="334296" cy="33429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034117" y="2684206"/>
            <a:ext cx="334296" cy="33429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925963" y="3143863"/>
            <a:ext cx="334296" cy="33429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9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Outlier Detection – Scatterplot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3923"/>
            <a:ext cx="8610600" cy="4064877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Quantitative Tests: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Scatter Plot</a:t>
            </a:r>
          </a:p>
          <a:p>
            <a:endParaRPr lang="en-US" dirty="0"/>
          </a:p>
        </p:txBody>
      </p:sp>
      <p:pic>
        <p:nvPicPr>
          <p:cNvPr id="4" name="Picture 4" descr="data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15259"/>
            <a:ext cx="4274574" cy="3132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catte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416" y="2115259"/>
            <a:ext cx="4323179" cy="3132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1750139" y="2517059"/>
            <a:ext cx="334296" cy="33429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8150943" y="3982064"/>
            <a:ext cx="334296" cy="33429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346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Outlier Detection Test: Moran Scatterplot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92826"/>
            <a:ext cx="8610600" cy="4045974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Graphical Test: Moran Scatter Plot</a:t>
            </a:r>
          </a:p>
          <a:p>
            <a:endParaRPr lang="en-US" dirty="0"/>
          </a:p>
        </p:txBody>
      </p:sp>
      <p:pic>
        <p:nvPicPr>
          <p:cNvPr id="5" name="Picture 6" descr="moranscatter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6" r="12682"/>
          <a:stretch/>
        </p:blipFill>
        <p:spPr bwMode="auto">
          <a:xfrm>
            <a:off x="4495795" y="2294539"/>
            <a:ext cx="4284985" cy="322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4" name="Picture 4" descr="datapoi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89" y="2284707"/>
            <a:ext cx="3964490" cy="322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1671483" y="2703867"/>
            <a:ext cx="334296" cy="33429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924802" y="4031225"/>
            <a:ext cx="334296" cy="33429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678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Outlier Detection Tests: Spatial Z-test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2658"/>
            <a:ext cx="8610600" cy="4036142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Quantitative Tests: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Z-test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Algorithmic Structure: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Join on neighbor relation</a:t>
            </a:r>
          </a:p>
          <a:p>
            <a:endParaRPr lang="en-US" dirty="0"/>
          </a:p>
        </p:txBody>
      </p:sp>
      <p:pic>
        <p:nvPicPr>
          <p:cNvPr id="4" name="Picture 4" descr="data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541765"/>
            <a:ext cx="4087761" cy="299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our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622" y="2541765"/>
            <a:ext cx="4390828" cy="299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1661651" y="2910339"/>
            <a:ext cx="334296" cy="33429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076337" y="2861188"/>
            <a:ext cx="334296" cy="33429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374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Outlier Detection: Computation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32155"/>
            <a:ext cx="8610600" cy="4006645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Separate two phases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Model Building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Testing: test a node (or a set of nodes)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Computation Structure of Model Building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Key insights:</a:t>
            </a:r>
          </a:p>
          <a:p>
            <a:pPr marL="1200150" lvl="3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self join using N(x) relationship</a:t>
            </a:r>
          </a:p>
          <a:p>
            <a:pPr marL="1200150" lvl="3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Algebraic aggregate function computed in one scan of spatial join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1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Trends in Spatial Outlier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22323"/>
            <a:ext cx="8610600" cy="4016477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Multiple spatial outlier detection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Eliminating the influence of neighboring outliers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Multi-attribute spatial outlier detection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Use multiple attributes as features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Scale up for large data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7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Which of the following is false about spatial outliers?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a) Oasis (isolated area of vegetation) is a spatial outlier area in a desert </a:t>
            </a:r>
          </a:p>
          <a:p>
            <a:pPr marL="0" indent="0">
              <a:buNone/>
            </a:pPr>
            <a:r>
              <a:rPr lang="en-US" sz="2000" dirty="0"/>
              <a:t>b) They may detect discontinuities and abrupt changes </a:t>
            </a:r>
          </a:p>
          <a:p>
            <a:pPr marL="0" indent="0">
              <a:buNone/>
            </a:pPr>
            <a:r>
              <a:rPr lang="en-US" sz="2000" dirty="0"/>
              <a:t>c) They are significantly different from their spatial neighbors </a:t>
            </a:r>
          </a:p>
          <a:p>
            <a:pPr marL="0" indent="0">
              <a:buNone/>
            </a:pPr>
            <a:r>
              <a:rPr lang="en-US" sz="2000" dirty="0"/>
              <a:t>d) They are significantly different from entire population </a:t>
            </a:r>
          </a:p>
        </p:txBody>
      </p:sp>
    </p:spTree>
    <p:extLst>
      <p:ext uri="{BB962C8B-B14F-4D97-AF65-F5344CB8AC3E}">
        <p14:creationId xmlns:p14="http://schemas.microsoft.com/office/powerpoint/2010/main" val="245916125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Motivation, Spatial Pattern Families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Spatial data types and relationships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Limitations of Traditional Statistics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Location Prediction model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Hotspots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Spatial outliers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Colocations and Co-occurrences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Summary:  What is special about mining spatial data?</a:t>
            </a:r>
          </a:p>
          <a:p>
            <a:pPr marL="0" indent="0">
              <a:buNone/>
            </a:pPr>
            <a:endParaRPr lang="en-US" sz="24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5194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After this segment, students will be able to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Contrast colocations and associations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Describe colocation interest measures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4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Background: Association Rules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14168"/>
            <a:ext cx="8610600" cy="4124632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Association rule e.g. (Diaper in T =&gt; Beer in T)</a:t>
            </a:r>
          </a:p>
          <a:p>
            <a:pPr marL="0" lvl="1" indent="0">
              <a:lnSpc>
                <a:spcPct val="80000"/>
              </a:lnSpc>
              <a:buNone/>
              <a:defRPr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1" indent="0">
              <a:lnSpc>
                <a:spcPct val="80000"/>
              </a:lnSpc>
              <a:buNone/>
              <a:defRPr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1" indent="0">
              <a:lnSpc>
                <a:spcPct val="80000"/>
              </a:lnSpc>
              <a:buNone/>
              <a:defRPr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1" indent="0">
              <a:lnSpc>
                <a:spcPct val="80000"/>
              </a:lnSpc>
              <a:buNone/>
              <a:defRPr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1" indent="0">
              <a:lnSpc>
                <a:spcPct val="80000"/>
              </a:lnSpc>
              <a:buNone/>
              <a:defRPr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1" indent="0">
              <a:lnSpc>
                <a:spcPct val="80000"/>
              </a:lnSpc>
              <a:buNone/>
              <a:defRPr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Support: probability (</a:t>
            </a:r>
            <a:r>
              <a:rPr lang="en-US" altLang="en-US" sz="1600" dirty="0">
                <a:solidFill>
                  <a:srgbClr val="0070C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Diaper and Beer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 T) = 2/5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Confidence: probability (Beer in T | Diaper in T) = 2/2</a:t>
            </a: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Apriori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Algorithm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Support based pruning using monotonicity</a:t>
            </a: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5363" name="Picture 3" descr="C:\Users\xuntang\Desktop\6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15" y="1851623"/>
            <a:ext cx="5707117" cy="21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96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1C873-13A8-4796-BC63-97D30217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Application Domains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9BEDC-1606-488F-BE9F-DAF9F4EBF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Spatial data mining is used in</a:t>
            </a:r>
          </a:p>
          <a:p>
            <a:pPr lvl="1"/>
            <a:r>
              <a:rPr lang="en-US" sz="2000" dirty="0"/>
              <a:t>NASA Earth Observing System (EOS): Earth science data</a:t>
            </a:r>
          </a:p>
          <a:p>
            <a:pPr lvl="1"/>
            <a:r>
              <a:rPr lang="en-US" sz="2000" dirty="0"/>
              <a:t>National Inst. of Justice: crime mapping</a:t>
            </a:r>
          </a:p>
          <a:p>
            <a:pPr lvl="1"/>
            <a:r>
              <a:rPr lang="en-US" sz="2000" dirty="0"/>
              <a:t>Census Bureau, Dept. of Commerce: census data</a:t>
            </a:r>
          </a:p>
          <a:p>
            <a:pPr lvl="1"/>
            <a:r>
              <a:rPr lang="en-US" sz="2000" dirty="0"/>
              <a:t>Dept. of Transportation (DOT): traffic data</a:t>
            </a:r>
          </a:p>
          <a:p>
            <a:pPr lvl="1"/>
            <a:r>
              <a:rPr lang="en-US" sz="2000" dirty="0"/>
              <a:t>National Inst. of Health (NIH): cancer clusters</a:t>
            </a:r>
          </a:p>
          <a:p>
            <a:pPr lvl="1"/>
            <a:r>
              <a:rPr lang="en-US" sz="2000" dirty="0"/>
              <a:t>Commerce, e.g. Retail Analysis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163213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Apriori</a:t>
            </a:r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42393"/>
            <a:ext cx="86106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How to eliminate infrequent item-sets as soon as possible?</a:t>
            </a:r>
          </a:p>
          <a:p>
            <a:pPr marL="0" indent="0">
              <a:buNone/>
            </a:pPr>
            <a:br>
              <a:rPr lang="en-US" sz="2000" dirty="0"/>
            </a:br>
            <a:endParaRPr lang="en-US" sz="2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756" y="1876535"/>
            <a:ext cx="3731577" cy="1587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28764" y="3463856"/>
            <a:ext cx="244490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Support threshold &gt;= </a:t>
            </a:r>
            <a:r>
              <a:rPr 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0.5</a:t>
            </a: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25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Apriori</a:t>
            </a:r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42393"/>
            <a:ext cx="86106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Eliminate infrequent singleton sets</a:t>
            </a:r>
          </a:p>
          <a:p>
            <a:pPr marL="0" indent="0">
              <a:buNone/>
            </a:pPr>
            <a:br>
              <a:rPr lang="en-US" sz="2000" dirty="0"/>
            </a:br>
            <a:endParaRPr lang="en-US" sz="2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502" y="1876535"/>
            <a:ext cx="3547250" cy="1587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28764" y="3463856"/>
            <a:ext cx="244490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Support threshold &gt;= </a:t>
            </a:r>
            <a:r>
              <a:rPr 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0.5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28600" y="3867807"/>
            <a:ext cx="6256283" cy="1828800"/>
            <a:chOff x="152400" y="2895600"/>
            <a:chExt cx="6629400" cy="3657600"/>
          </a:xfrm>
        </p:grpSpPr>
        <p:sp>
          <p:nvSpPr>
            <p:cNvPr id="10" name="Rectangle 9"/>
            <p:cNvSpPr/>
            <p:nvPr/>
          </p:nvSpPr>
          <p:spPr>
            <a:xfrm>
              <a:off x="152400" y="2895600"/>
              <a:ext cx="6629400" cy="3657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9600" y="5784850"/>
              <a:ext cx="730250" cy="496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Milk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47950" y="5784850"/>
              <a:ext cx="1114425" cy="496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Cookies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27175" y="5784850"/>
              <a:ext cx="900113" cy="496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Bread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03900" y="5735638"/>
              <a:ext cx="749300" cy="496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Eggs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68738" y="5784850"/>
              <a:ext cx="793750" cy="496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Juice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86313" y="5735638"/>
              <a:ext cx="969962" cy="496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Coffee</a:t>
              </a:r>
            </a:p>
          </p:txBody>
        </p:sp>
      </p:grp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06659" y="1863441"/>
            <a:ext cx="2165131" cy="2078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2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Apriori</a:t>
            </a:r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42393"/>
            <a:ext cx="86106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Make pairs from frequent items &amp; prune infrequent pairs!</a:t>
            </a:r>
          </a:p>
          <a:p>
            <a:pPr marL="0" indent="0">
              <a:buNone/>
            </a:pPr>
            <a:br>
              <a:rPr lang="en-US" sz="2000" dirty="0"/>
            </a:br>
            <a:endParaRPr lang="en-US" sz="2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502" y="1876535"/>
            <a:ext cx="3379235" cy="1587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28764" y="3463856"/>
            <a:ext cx="244490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Support threshold &gt;= </a:t>
            </a:r>
            <a:r>
              <a:rPr 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0.5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3416" y="1890575"/>
            <a:ext cx="1912111" cy="2064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28600" y="3867807"/>
            <a:ext cx="6256283" cy="1828800"/>
            <a:chOff x="152400" y="2895600"/>
            <a:chExt cx="6629400" cy="3657600"/>
          </a:xfrm>
        </p:grpSpPr>
        <p:sp>
          <p:nvSpPr>
            <p:cNvPr id="10" name="Rectangle 9"/>
            <p:cNvSpPr/>
            <p:nvPr/>
          </p:nvSpPr>
          <p:spPr>
            <a:xfrm>
              <a:off x="152400" y="2895600"/>
              <a:ext cx="6629400" cy="3657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9600" y="5784850"/>
              <a:ext cx="730250" cy="496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Milk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47950" y="5784850"/>
              <a:ext cx="1114425" cy="496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Cookies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27175" y="5784850"/>
              <a:ext cx="900113" cy="496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Bread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03900" y="5735638"/>
              <a:ext cx="749300" cy="496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Eggs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68738" y="5784850"/>
              <a:ext cx="793750" cy="496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Juice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86313" y="5735638"/>
              <a:ext cx="969962" cy="496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Coffee</a:t>
              </a:r>
            </a:p>
          </p:txBody>
        </p:sp>
      </p:grp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526" y="1890575"/>
            <a:ext cx="2322513" cy="2451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305632" y="4341676"/>
            <a:ext cx="4314825" cy="946150"/>
            <a:chOff x="304800" y="4839407"/>
            <a:chExt cx="4555909" cy="945300"/>
          </a:xfrm>
        </p:grpSpPr>
        <p:sp>
          <p:nvSpPr>
            <p:cNvPr id="18" name="TextBox 17"/>
            <p:cNvSpPr txBox="1"/>
            <p:nvPr/>
          </p:nvSpPr>
          <p:spPr>
            <a:xfrm>
              <a:off x="304800" y="4839407"/>
              <a:ext cx="630208" cy="49802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MB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65379" y="4839407"/>
              <a:ext cx="485752" cy="49802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BJ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063667" y="4839407"/>
              <a:ext cx="568298" cy="49802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MJ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851029" y="4839407"/>
              <a:ext cx="542899" cy="49802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BC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19149" y="4839407"/>
              <a:ext cx="627032" cy="49802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MC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378132" y="4839407"/>
              <a:ext cx="482577" cy="49802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CJ</a:t>
              </a:r>
            </a:p>
          </p:txBody>
        </p:sp>
        <p:cxnSp>
          <p:nvCxnSpPr>
            <p:cNvPr id="24" name="Straight Connector 23"/>
            <p:cNvCxnSpPr>
              <a:stCxn id="18" idx="2"/>
            </p:cNvCxnSpPr>
            <p:nvPr/>
          </p:nvCxnSpPr>
          <p:spPr>
            <a:xfrm>
              <a:off x="620698" y="5337434"/>
              <a:ext cx="353995" cy="447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8" idx="2"/>
            </p:cNvCxnSpPr>
            <p:nvPr/>
          </p:nvCxnSpPr>
          <p:spPr>
            <a:xfrm>
              <a:off x="620698" y="5337434"/>
              <a:ext cx="1357248" cy="447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2" idx="2"/>
            </p:cNvCxnSpPr>
            <p:nvPr/>
          </p:nvCxnSpPr>
          <p:spPr>
            <a:xfrm flipH="1">
              <a:off x="974693" y="5337434"/>
              <a:ext cx="457178" cy="447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2" idx="2"/>
            </p:cNvCxnSpPr>
            <p:nvPr/>
          </p:nvCxnSpPr>
          <p:spPr>
            <a:xfrm>
              <a:off x="1431872" y="5337434"/>
              <a:ext cx="1773154" cy="447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0" idx="2"/>
            </p:cNvCxnSpPr>
            <p:nvPr/>
          </p:nvCxnSpPr>
          <p:spPr>
            <a:xfrm flipH="1">
              <a:off x="974693" y="5337434"/>
              <a:ext cx="1373123" cy="447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0" idx="2"/>
            </p:cNvCxnSpPr>
            <p:nvPr/>
          </p:nvCxnSpPr>
          <p:spPr>
            <a:xfrm>
              <a:off x="2347816" y="5337434"/>
              <a:ext cx="1917609" cy="447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1" idx="2"/>
            </p:cNvCxnSpPr>
            <p:nvPr/>
          </p:nvCxnSpPr>
          <p:spPr>
            <a:xfrm flipH="1">
              <a:off x="1977946" y="5337434"/>
              <a:ext cx="1144534" cy="447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1" idx="2"/>
            </p:cNvCxnSpPr>
            <p:nvPr/>
          </p:nvCxnSpPr>
          <p:spPr>
            <a:xfrm>
              <a:off x="3122479" y="5337434"/>
              <a:ext cx="82546" cy="447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9" idx="2"/>
            </p:cNvCxnSpPr>
            <p:nvPr/>
          </p:nvCxnSpPr>
          <p:spPr>
            <a:xfrm flipH="1">
              <a:off x="1977946" y="5337434"/>
              <a:ext cx="1930308" cy="447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9" idx="2"/>
            </p:cNvCxnSpPr>
            <p:nvPr/>
          </p:nvCxnSpPr>
          <p:spPr>
            <a:xfrm>
              <a:off x="3908254" y="5337434"/>
              <a:ext cx="357171" cy="447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3" idx="2"/>
            </p:cNvCxnSpPr>
            <p:nvPr/>
          </p:nvCxnSpPr>
          <p:spPr>
            <a:xfrm flipH="1">
              <a:off x="3205025" y="5337434"/>
              <a:ext cx="1414395" cy="447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3" idx="2"/>
            </p:cNvCxnSpPr>
            <p:nvPr/>
          </p:nvCxnSpPr>
          <p:spPr>
            <a:xfrm flipH="1">
              <a:off x="4265425" y="5337434"/>
              <a:ext cx="353995" cy="447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Picture 35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81</a:t>
            </a:r>
          </a:p>
        </p:txBody>
      </p:sp>
    </p:spTree>
    <p:extLst>
      <p:ext uri="{BB962C8B-B14F-4D97-AF65-F5344CB8AC3E}">
        <p14:creationId xmlns:p14="http://schemas.microsoft.com/office/powerpoint/2010/main" val="292080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Apriori</a:t>
            </a:r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42393"/>
            <a:ext cx="86106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Make triples from frequent pairs &amp; Prune infrequent triples!</a:t>
            </a:r>
          </a:p>
          <a:p>
            <a:pPr marL="0" indent="0">
              <a:buNone/>
            </a:pPr>
            <a:br>
              <a:rPr lang="en-US" sz="2000" dirty="0"/>
            </a:br>
            <a:endParaRPr lang="en-US" sz="2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2142" y="1876536"/>
            <a:ext cx="2612500" cy="137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5429" y="2408232"/>
            <a:ext cx="16267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Support threshold &gt;= </a:t>
            </a:r>
            <a:r>
              <a:rPr lang="en-US" sz="14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0.5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4642" y="1890576"/>
            <a:ext cx="1664082" cy="161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28600" y="3247697"/>
            <a:ext cx="6256283" cy="2448910"/>
            <a:chOff x="152400" y="2895600"/>
            <a:chExt cx="6629400" cy="3657600"/>
          </a:xfrm>
        </p:grpSpPr>
        <p:sp>
          <p:nvSpPr>
            <p:cNvPr id="10" name="Rectangle 9"/>
            <p:cNvSpPr/>
            <p:nvPr/>
          </p:nvSpPr>
          <p:spPr>
            <a:xfrm>
              <a:off x="152400" y="2895600"/>
              <a:ext cx="6629400" cy="3657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6154" y="5955651"/>
              <a:ext cx="730250" cy="496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Milk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10652" y="5968384"/>
              <a:ext cx="1114425" cy="496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Cookies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80546" y="5952686"/>
              <a:ext cx="900113" cy="496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Bread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03900" y="5984081"/>
              <a:ext cx="749300" cy="496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Eggs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78116" y="5984081"/>
              <a:ext cx="793750" cy="496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Juice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06182" y="5984081"/>
              <a:ext cx="969962" cy="496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Coffee</a:t>
              </a:r>
            </a:p>
          </p:txBody>
        </p:sp>
      </p:grpSp>
      <p:sp>
        <p:nvSpPr>
          <p:cNvPr id="18" name="TextBox 17"/>
          <p:cNvSpPr txBox="1"/>
          <p:nvPr/>
        </p:nvSpPr>
        <p:spPr bwMode="auto">
          <a:xfrm>
            <a:off x="383203" y="4435366"/>
            <a:ext cx="596859" cy="498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/>
              <a:t>MB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3565951" y="4435366"/>
            <a:ext cx="460048" cy="498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/>
              <a:t>BJ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2048996" y="4435366"/>
            <a:ext cx="538226" cy="498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0000"/>
                </a:solidFill>
              </a:rPr>
              <a:t>MJ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2794694" y="4435366"/>
            <a:ext cx="514171" cy="498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0000"/>
                </a:solidFill>
              </a:rPr>
              <a:t>BC</a:t>
            </a:r>
          </a:p>
        </p:txBody>
      </p:sp>
      <p:sp>
        <p:nvSpPr>
          <p:cNvPr id="22" name="TextBox 21"/>
          <p:cNvSpPr txBox="1"/>
          <p:nvPr/>
        </p:nvSpPr>
        <p:spPr bwMode="auto">
          <a:xfrm>
            <a:off x="1154459" y="4435366"/>
            <a:ext cx="50366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/>
              <a:t>MC</a:t>
            </a:r>
          </a:p>
        </p:txBody>
      </p:sp>
      <p:sp>
        <p:nvSpPr>
          <p:cNvPr id="23" name="TextBox 22"/>
          <p:cNvSpPr txBox="1"/>
          <p:nvPr/>
        </p:nvSpPr>
        <p:spPr bwMode="auto">
          <a:xfrm>
            <a:off x="4240987" y="4435366"/>
            <a:ext cx="457041" cy="498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/>
              <a:t>CJ</a:t>
            </a:r>
          </a:p>
        </p:txBody>
      </p:sp>
      <p:cxnSp>
        <p:nvCxnSpPr>
          <p:cNvPr id="24" name="Straight Connector 23"/>
          <p:cNvCxnSpPr>
            <a:stCxn id="18" idx="2"/>
          </p:cNvCxnSpPr>
          <p:nvPr/>
        </p:nvCxnSpPr>
        <p:spPr bwMode="auto">
          <a:xfrm>
            <a:off x="682385" y="4933841"/>
            <a:ext cx="335263" cy="447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8" idx="2"/>
          </p:cNvCxnSpPr>
          <p:nvPr/>
        </p:nvCxnSpPr>
        <p:spPr bwMode="auto">
          <a:xfrm>
            <a:off x="682385" y="4933841"/>
            <a:ext cx="1285427" cy="447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2"/>
          </p:cNvCxnSpPr>
          <p:nvPr/>
        </p:nvCxnSpPr>
        <p:spPr bwMode="auto">
          <a:xfrm flipH="1">
            <a:off x="1017647" y="4773920"/>
            <a:ext cx="388644" cy="6075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2" idx="2"/>
          </p:cNvCxnSpPr>
          <p:nvPr/>
        </p:nvCxnSpPr>
        <p:spPr bwMode="auto">
          <a:xfrm>
            <a:off x="1406291" y="4773920"/>
            <a:ext cx="1723667" cy="6075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0" idx="2"/>
          </p:cNvCxnSpPr>
          <p:nvPr/>
        </p:nvCxnSpPr>
        <p:spPr bwMode="auto">
          <a:xfrm flipH="1">
            <a:off x="1017647" y="4933841"/>
            <a:ext cx="1300462" cy="447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0" idx="2"/>
          </p:cNvCxnSpPr>
          <p:nvPr/>
        </p:nvCxnSpPr>
        <p:spPr bwMode="auto">
          <a:xfrm>
            <a:off x="2318109" y="4933841"/>
            <a:ext cx="1816135" cy="447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1" idx="2"/>
          </p:cNvCxnSpPr>
          <p:nvPr/>
        </p:nvCxnSpPr>
        <p:spPr bwMode="auto">
          <a:xfrm flipH="1">
            <a:off x="1967812" y="4933841"/>
            <a:ext cx="1083969" cy="447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1" idx="2"/>
          </p:cNvCxnSpPr>
          <p:nvPr/>
        </p:nvCxnSpPr>
        <p:spPr bwMode="auto">
          <a:xfrm>
            <a:off x="3051780" y="4933841"/>
            <a:ext cx="78178" cy="447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9" idx="2"/>
          </p:cNvCxnSpPr>
          <p:nvPr/>
        </p:nvCxnSpPr>
        <p:spPr bwMode="auto">
          <a:xfrm flipH="1">
            <a:off x="1967812" y="4933841"/>
            <a:ext cx="1828162" cy="447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9" idx="2"/>
          </p:cNvCxnSpPr>
          <p:nvPr/>
        </p:nvCxnSpPr>
        <p:spPr bwMode="auto">
          <a:xfrm>
            <a:off x="3795974" y="4933841"/>
            <a:ext cx="338271" cy="447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3" idx="2"/>
          </p:cNvCxnSpPr>
          <p:nvPr/>
        </p:nvCxnSpPr>
        <p:spPr bwMode="auto">
          <a:xfrm flipH="1">
            <a:off x="3129957" y="4933841"/>
            <a:ext cx="1339550" cy="447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3" idx="2"/>
          </p:cNvCxnSpPr>
          <p:nvPr/>
        </p:nvCxnSpPr>
        <p:spPr bwMode="auto">
          <a:xfrm flipH="1">
            <a:off x="4134245" y="4933841"/>
            <a:ext cx="335263" cy="447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 bwMode="auto">
          <a:xfrm>
            <a:off x="842410" y="3878558"/>
            <a:ext cx="702233" cy="3318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2060"/>
                </a:solidFill>
              </a:rPr>
              <a:t>MBC</a:t>
            </a:r>
          </a:p>
        </p:txBody>
      </p:sp>
      <p:sp>
        <p:nvSpPr>
          <p:cNvPr id="38" name="TextBox 37"/>
          <p:cNvSpPr txBox="1"/>
          <p:nvPr/>
        </p:nvSpPr>
        <p:spPr bwMode="auto">
          <a:xfrm>
            <a:off x="1724151" y="3878558"/>
            <a:ext cx="649098" cy="3318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2060"/>
                </a:solidFill>
              </a:rPr>
              <a:t>MBJ</a:t>
            </a:r>
          </a:p>
        </p:txBody>
      </p:sp>
      <p:sp>
        <p:nvSpPr>
          <p:cNvPr id="39" name="TextBox 38"/>
          <p:cNvSpPr txBox="1"/>
          <p:nvPr/>
        </p:nvSpPr>
        <p:spPr bwMode="auto">
          <a:xfrm>
            <a:off x="3570923" y="3911426"/>
            <a:ext cx="571551" cy="3318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2060"/>
                </a:solidFill>
              </a:rPr>
              <a:t>BCJ</a:t>
            </a:r>
          </a:p>
        </p:txBody>
      </p:sp>
      <p:sp>
        <p:nvSpPr>
          <p:cNvPr id="40" name="TextBox 39"/>
          <p:cNvSpPr txBox="1"/>
          <p:nvPr/>
        </p:nvSpPr>
        <p:spPr bwMode="auto">
          <a:xfrm>
            <a:off x="1724151" y="3247696"/>
            <a:ext cx="782652" cy="3318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2060"/>
                </a:solidFill>
              </a:rPr>
              <a:t>MBCJ</a:t>
            </a:r>
          </a:p>
        </p:txBody>
      </p:sp>
      <p:cxnSp>
        <p:nvCxnSpPr>
          <p:cNvPr id="41" name="Straight Connector 40"/>
          <p:cNvCxnSpPr>
            <a:stCxn id="37" idx="0"/>
            <a:endCxn id="40" idx="2"/>
          </p:cNvCxnSpPr>
          <p:nvPr/>
        </p:nvCxnSpPr>
        <p:spPr bwMode="auto">
          <a:xfrm flipV="1">
            <a:off x="1192809" y="3579561"/>
            <a:ext cx="921950" cy="2989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40" idx="2"/>
            <a:endCxn id="38" idx="0"/>
          </p:cNvCxnSpPr>
          <p:nvPr/>
        </p:nvCxnSpPr>
        <p:spPr bwMode="auto">
          <a:xfrm flipH="1">
            <a:off x="2048700" y="3579561"/>
            <a:ext cx="66059" cy="2989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40" idx="2"/>
            <a:endCxn id="39" idx="0"/>
          </p:cNvCxnSpPr>
          <p:nvPr/>
        </p:nvCxnSpPr>
        <p:spPr bwMode="auto">
          <a:xfrm>
            <a:off x="2114759" y="3579561"/>
            <a:ext cx="1741939" cy="3318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7" idx="2"/>
          </p:cNvCxnSpPr>
          <p:nvPr/>
        </p:nvCxnSpPr>
        <p:spPr bwMode="auto">
          <a:xfrm flipH="1">
            <a:off x="684444" y="4210423"/>
            <a:ext cx="508365" cy="2332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7" idx="2"/>
          </p:cNvCxnSpPr>
          <p:nvPr/>
        </p:nvCxnSpPr>
        <p:spPr bwMode="auto">
          <a:xfrm>
            <a:off x="1192809" y="4210423"/>
            <a:ext cx="226897" cy="2332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7" idx="2"/>
          </p:cNvCxnSpPr>
          <p:nvPr/>
        </p:nvCxnSpPr>
        <p:spPr bwMode="auto">
          <a:xfrm>
            <a:off x="1192809" y="4210423"/>
            <a:ext cx="1754864" cy="2332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8" idx="2"/>
          </p:cNvCxnSpPr>
          <p:nvPr/>
        </p:nvCxnSpPr>
        <p:spPr bwMode="auto">
          <a:xfrm flipH="1">
            <a:off x="684444" y="4210423"/>
            <a:ext cx="1364256" cy="2332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8" idx="2"/>
          </p:cNvCxnSpPr>
          <p:nvPr/>
        </p:nvCxnSpPr>
        <p:spPr bwMode="auto">
          <a:xfrm>
            <a:off x="2048700" y="4210423"/>
            <a:ext cx="198177" cy="2332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38" idx="2"/>
          </p:cNvCxnSpPr>
          <p:nvPr/>
        </p:nvCxnSpPr>
        <p:spPr bwMode="auto">
          <a:xfrm>
            <a:off x="2048700" y="4210423"/>
            <a:ext cx="1609821" cy="2332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9" idx="2"/>
          </p:cNvCxnSpPr>
          <p:nvPr/>
        </p:nvCxnSpPr>
        <p:spPr bwMode="auto">
          <a:xfrm flipH="1">
            <a:off x="2947673" y="4243292"/>
            <a:ext cx="909025" cy="2003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39" idx="2"/>
          </p:cNvCxnSpPr>
          <p:nvPr/>
        </p:nvCxnSpPr>
        <p:spPr bwMode="auto">
          <a:xfrm flipH="1">
            <a:off x="3658522" y="4243292"/>
            <a:ext cx="198177" cy="2003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9" idx="2"/>
          </p:cNvCxnSpPr>
          <p:nvPr/>
        </p:nvCxnSpPr>
        <p:spPr bwMode="auto">
          <a:xfrm>
            <a:off x="3856698" y="4243292"/>
            <a:ext cx="445178" cy="2003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 bwMode="auto">
          <a:xfrm>
            <a:off x="2468029" y="3845690"/>
            <a:ext cx="647662" cy="3318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2060"/>
                </a:solidFill>
              </a:rPr>
              <a:t>MCJ</a:t>
            </a:r>
          </a:p>
        </p:txBody>
      </p:sp>
      <p:cxnSp>
        <p:nvCxnSpPr>
          <p:cNvPr id="54" name="Straight Connector 53"/>
          <p:cNvCxnSpPr>
            <a:stCxn id="40" idx="2"/>
            <a:endCxn id="53" idx="0"/>
          </p:cNvCxnSpPr>
          <p:nvPr/>
        </p:nvCxnSpPr>
        <p:spPr bwMode="auto">
          <a:xfrm>
            <a:off x="2114759" y="3579561"/>
            <a:ext cx="676384" cy="266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3" idx="2"/>
          </p:cNvCxnSpPr>
          <p:nvPr/>
        </p:nvCxnSpPr>
        <p:spPr bwMode="auto">
          <a:xfrm flipH="1">
            <a:off x="1419706" y="4177555"/>
            <a:ext cx="1371435" cy="266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3" idx="2"/>
          </p:cNvCxnSpPr>
          <p:nvPr/>
        </p:nvCxnSpPr>
        <p:spPr bwMode="auto">
          <a:xfrm>
            <a:off x="2791142" y="4177555"/>
            <a:ext cx="1510734" cy="266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3" idx="2"/>
          </p:cNvCxnSpPr>
          <p:nvPr/>
        </p:nvCxnSpPr>
        <p:spPr bwMode="auto">
          <a:xfrm flipH="1">
            <a:off x="2246876" y="4177555"/>
            <a:ext cx="544266" cy="266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781800" y="3595688"/>
            <a:ext cx="2052165" cy="206210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 triples generated</a:t>
            </a:r>
          </a:p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Due to Monotonicity!</a:t>
            </a:r>
          </a:p>
          <a:p>
            <a:pPr>
              <a:defRPr/>
            </a:pPr>
            <a:endParaRPr 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endParaRPr 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Apriori</a:t>
            </a: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algorithm </a:t>
            </a:r>
          </a:p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examined only </a:t>
            </a:r>
          </a:p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12 subsets </a:t>
            </a:r>
          </a:p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instead of 64!</a:t>
            </a:r>
          </a:p>
        </p:txBody>
      </p:sp>
      <p:pic>
        <p:nvPicPr>
          <p:cNvPr id="59" name="Picture 58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096548" y="1890575"/>
            <a:ext cx="1890336" cy="1742558"/>
            <a:chOff x="6096548" y="1890575"/>
            <a:chExt cx="1890336" cy="1742558"/>
          </a:xfrm>
        </p:grpSpPr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548" y="1890575"/>
              <a:ext cx="1890336" cy="1742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870" y="2186609"/>
              <a:ext cx="272558" cy="14536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273061" y="2113481"/>
              <a:ext cx="26802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>
                  <a:latin typeface="Times New Roman" charset="0"/>
                  <a:ea typeface="Times New Roman" charset="0"/>
                  <a:cs typeface="Times New Roman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691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Association Rules 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14168"/>
            <a:ext cx="8610600" cy="4124632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Transaction is a core concept!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Support is defined using </a:t>
            </a:r>
            <a:r>
              <a:rPr lang="en-US" alt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transactions</a:t>
            </a:r>
            <a:endParaRPr lang="en-US" altLang="en-US" sz="2000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Apriori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algorithm uses </a:t>
            </a:r>
            <a:r>
              <a:rPr lang="en-US" alt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transaction</a:t>
            </a:r>
            <a:r>
              <a:rPr lang="en-US" altLang="en-US" sz="1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based Support for pruning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However, spatial data is embedded in continuous space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Transactionizing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continuous space is non-trivial !</a:t>
            </a:r>
          </a:p>
          <a:p>
            <a:pPr marL="0" lvl="1" indent="0">
              <a:lnSpc>
                <a:spcPct val="80000"/>
              </a:lnSpc>
              <a:buNone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5363" name="Picture 3" descr="C:\Users\xuntang\Desktop\6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16470"/>
          <a:stretch/>
        </p:blipFill>
        <p:spPr bwMode="auto">
          <a:xfrm>
            <a:off x="933987" y="2428549"/>
            <a:ext cx="570711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6" name="Picture 6" descr="coloc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364" y="4084300"/>
            <a:ext cx="1418897" cy="133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43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20817" y="1745710"/>
            <a:ext cx="79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R1</a:t>
            </a:r>
          </a:p>
        </p:txBody>
      </p:sp>
      <p:sp>
        <p:nvSpPr>
          <p:cNvPr id="8" name="Oval 7"/>
          <p:cNvSpPr/>
          <p:nvPr/>
        </p:nvSpPr>
        <p:spPr>
          <a:xfrm>
            <a:off x="7367086" y="1902476"/>
            <a:ext cx="182880" cy="182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521136" y="1793819"/>
            <a:ext cx="3338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</a:t>
            </a:r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0" name="Oval 9"/>
          <p:cNvSpPr/>
          <p:nvPr/>
        </p:nvSpPr>
        <p:spPr>
          <a:xfrm>
            <a:off x="7357583" y="2413995"/>
            <a:ext cx="182880" cy="1828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357583" y="2893776"/>
            <a:ext cx="182880" cy="18288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561259" y="2740469"/>
            <a:ext cx="155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</a:t>
            </a:r>
            <a:r>
              <a:rPr lang="en-US" dirty="0">
                <a:solidFill>
                  <a:srgbClr val="0432FF"/>
                </a:solidFill>
              </a:rPr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40463" y="2279041"/>
            <a:ext cx="1595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</a:t>
            </a:r>
            <a:r>
              <a:rPr lang="en-US" dirty="0">
                <a:solidFill>
                  <a:srgbClr val="FFFF00"/>
                </a:solidFill>
              </a:rPr>
              <a:t>Y</a:t>
            </a:r>
            <a:endParaRPr lang="en-US" dirty="0">
              <a:solidFill>
                <a:srgbClr val="FFFF00"/>
              </a:solidFill>
              <a:effectLst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998591" y="1983370"/>
            <a:ext cx="182880" cy="182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933522" y="2471494"/>
            <a:ext cx="182880" cy="182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86228" y="3133951"/>
            <a:ext cx="182880" cy="182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11315" y="2211235"/>
            <a:ext cx="182880" cy="18288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311315" y="2895656"/>
            <a:ext cx="182880" cy="18288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691900" y="1971014"/>
            <a:ext cx="182880" cy="1828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744369" y="3078536"/>
            <a:ext cx="182880" cy="1828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348099" y="2407624"/>
            <a:ext cx="79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30457" y="2977280"/>
            <a:ext cx="79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49120" y="2319532"/>
            <a:ext cx="79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B1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53568" y="3010954"/>
            <a:ext cx="79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B2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10625" y="1669271"/>
            <a:ext cx="79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Y1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66566" y="2715646"/>
            <a:ext cx="79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Y2</a:t>
            </a:r>
          </a:p>
        </p:txBody>
      </p:sp>
      <p:cxnSp>
        <p:nvCxnSpPr>
          <p:cNvPr id="27" name="Straight Connector 26"/>
          <p:cNvCxnSpPr>
            <a:stCxn id="21" idx="1"/>
          </p:cNvCxnSpPr>
          <p:nvPr/>
        </p:nvCxnSpPr>
        <p:spPr>
          <a:xfrm flipH="1" flipV="1">
            <a:off x="6186863" y="2128598"/>
            <a:ext cx="151234" cy="1094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1" idx="3"/>
            <a:endCxn id="19" idx="7"/>
          </p:cNvCxnSpPr>
          <p:nvPr/>
        </p:nvCxnSpPr>
        <p:spPr>
          <a:xfrm flipH="1">
            <a:off x="6089620" y="2367333"/>
            <a:ext cx="248477" cy="13094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488105" y="2107074"/>
            <a:ext cx="192722" cy="14828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6" idx="1"/>
            <a:endCxn id="22" idx="6"/>
          </p:cNvCxnSpPr>
          <p:nvPr/>
        </p:nvCxnSpPr>
        <p:spPr>
          <a:xfrm flipH="1" flipV="1">
            <a:off x="6494195" y="2987096"/>
            <a:ext cx="276956" cy="11822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69089" y="1543143"/>
            <a:ext cx="79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R1</a:t>
            </a:r>
          </a:p>
        </p:txBody>
      </p:sp>
      <p:sp>
        <p:nvSpPr>
          <p:cNvPr id="32" name="Oval 31"/>
          <p:cNvSpPr/>
          <p:nvPr/>
        </p:nvSpPr>
        <p:spPr>
          <a:xfrm>
            <a:off x="1006695" y="1876566"/>
            <a:ext cx="182880" cy="182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062341" y="2519228"/>
            <a:ext cx="182880" cy="182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69089" y="3040631"/>
            <a:ext cx="182880" cy="182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294176" y="2117915"/>
            <a:ext cx="182880" cy="18288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294176" y="2802336"/>
            <a:ext cx="182880" cy="18288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701784" y="1890050"/>
            <a:ext cx="182880" cy="1828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704587" y="2959964"/>
            <a:ext cx="182880" cy="1828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462975" y="2252019"/>
            <a:ext cx="79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13318" y="2883960"/>
            <a:ext cx="79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347426" y="2199308"/>
            <a:ext cx="79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B1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85420" y="2958001"/>
            <a:ext cx="580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B2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834319" y="1659832"/>
            <a:ext cx="79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Y1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766050" y="2627711"/>
            <a:ext cx="79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Y2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142960" y="1660362"/>
            <a:ext cx="79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R1</a:t>
            </a:r>
          </a:p>
        </p:txBody>
      </p:sp>
      <p:sp>
        <p:nvSpPr>
          <p:cNvPr id="46" name="Oval 45"/>
          <p:cNvSpPr/>
          <p:nvPr/>
        </p:nvSpPr>
        <p:spPr>
          <a:xfrm>
            <a:off x="3652499" y="1941527"/>
            <a:ext cx="182880" cy="182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625996" y="2442357"/>
            <a:ext cx="182880" cy="182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201640" y="3105593"/>
            <a:ext cx="182880" cy="182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926727" y="2182877"/>
            <a:ext cx="182880" cy="18288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926727" y="2867298"/>
            <a:ext cx="182880" cy="18288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306200" y="1968536"/>
            <a:ext cx="182880" cy="1828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217154" y="3136008"/>
            <a:ext cx="182880" cy="1828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169403" y="2554479"/>
            <a:ext cx="79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237723" y="3177022"/>
            <a:ext cx="79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R3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054984" y="2112371"/>
            <a:ext cx="843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B1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894451" y="2515312"/>
            <a:ext cx="79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B2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990538" y="1649644"/>
            <a:ext cx="851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Y1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088743" y="2855074"/>
            <a:ext cx="79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Y2</a:t>
            </a:r>
          </a:p>
        </p:txBody>
      </p:sp>
      <p:cxnSp>
        <p:nvCxnSpPr>
          <p:cNvPr id="59" name="Straight Connector 58"/>
          <p:cNvCxnSpPr/>
          <p:nvPr/>
        </p:nvCxnSpPr>
        <p:spPr>
          <a:xfrm flipH="1" flipV="1">
            <a:off x="3118019" y="1559987"/>
            <a:ext cx="15360" cy="192327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3896216" y="1574782"/>
            <a:ext cx="20365" cy="191304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 flipV="1">
            <a:off x="4690460" y="1559987"/>
            <a:ext cx="107" cy="19218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3131559" y="3481848"/>
            <a:ext cx="155900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 flipV="1">
            <a:off x="3145847" y="2426501"/>
            <a:ext cx="1519948" cy="92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3118019" y="1574782"/>
            <a:ext cx="156668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97961" y="4459770"/>
          <a:ext cx="8773761" cy="137507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025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4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8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10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43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25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Pearson’s correlation coefficient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engXian" charset="-122"/>
                          <a:cs typeface="Times New Roman" charset="0"/>
                        </a:rPr>
                        <a:t>Support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Ripley’s cross-K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Participation Index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R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- </a:t>
                      </a:r>
                      <a:r>
                        <a:rPr lang="en-US" sz="1600" dirty="0">
                          <a:solidFill>
                            <a:srgbClr val="0432FF"/>
                          </a:solidFill>
                          <a:effectLst/>
                        </a:rPr>
                        <a:t>B</a:t>
                      </a:r>
                      <a:endParaRPr lang="en-US" sz="1600" dirty="0">
                        <a:solidFill>
                          <a:srgbClr val="0432FF"/>
                        </a:solidFill>
                        <a:effectLst/>
                        <a:latin typeface="Calibri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DengXian" charset="-122"/>
                          <a:cs typeface="Times New Roman" charset="0"/>
                        </a:rPr>
                        <a:t>-0.90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DengXian" charset="-122"/>
                          <a:cs typeface="Times New Roman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FA00"/>
                          </a:solidFill>
                          <a:effectLst/>
                        </a:rPr>
                        <a:t>0.33</a:t>
                      </a:r>
                      <a:endParaRPr lang="en-US" sz="1600" dirty="0">
                        <a:solidFill>
                          <a:srgbClr val="00FA00"/>
                        </a:solidFill>
                        <a:effectLst/>
                        <a:latin typeface="Calibri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FA00"/>
                          </a:solidFill>
                          <a:effectLst/>
                        </a:rPr>
                        <a:t>0.5</a:t>
                      </a:r>
                      <a:endParaRPr lang="en-US" sz="1600" dirty="0">
                        <a:solidFill>
                          <a:srgbClr val="00FA00"/>
                        </a:solidFill>
                        <a:effectLst/>
                        <a:latin typeface="Calibri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Y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- </a:t>
                      </a:r>
                      <a:r>
                        <a:rPr lang="en-US" sz="1600" dirty="0">
                          <a:solidFill>
                            <a:srgbClr val="0432FF"/>
                          </a:solidFill>
                          <a:effectLst/>
                        </a:rPr>
                        <a:t>B</a:t>
                      </a:r>
                      <a:endParaRPr lang="en-US" sz="1600" dirty="0">
                        <a:solidFill>
                          <a:srgbClr val="0432FF"/>
                        </a:solidFill>
                        <a:effectLst/>
                        <a:latin typeface="Calibri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FA00"/>
                          </a:solidFill>
                          <a:effectLst/>
                          <a:latin typeface="Calibri" charset="0"/>
                          <a:ea typeface="DengXian" charset="-122"/>
                          <a:cs typeface="Times New Roman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FA00"/>
                          </a:solidFill>
                          <a:effectLst/>
                          <a:latin typeface="Calibri" charset="0"/>
                          <a:ea typeface="DengXian" charset="-122"/>
                          <a:cs typeface="Times New Roman" charset="0"/>
                        </a:rPr>
                        <a:t>0.5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FA00"/>
                          </a:solidFill>
                          <a:effectLst/>
                        </a:rPr>
                        <a:t>0.5</a:t>
                      </a:r>
                      <a:endParaRPr lang="en-US" sz="1600" dirty="0">
                        <a:solidFill>
                          <a:srgbClr val="00FA00"/>
                        </a:solidFill>
                        <a:effectLst/>
                        <a:latin typeface="Calibri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FA00"/>
                          </a:solidFill>
                          <a:effectLst/>
                        </a:rPr>
                        <a:t>1</a:t>
                      </a:r>
                      <a:endParaRPr lang="en-US" sz="1600" dirty="0">
                        <a:solidFill>
                          <a:srgbClr val="00FA00"/>
                        </a:solidFill>
                        <a:effectLst/>
                        <a:latin typeface="Calibri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9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Limitations of Traditional Statistics: An Example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9416" y="3604753"/>
            <a:ext cx="277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(a) A map of 3 types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027831" y="3610531"/>
            <a:ext cx="20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(b) Boundary fragmentation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099830" y="3668484"/>
            <a:ext cx="277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(c) Neighbor graph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1639965" y="5108439"/>
            <a:ext cx="1744555" cy="291674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3684014" y="5090686"/>
            <a:ext cx="1157659" cy="263950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5426807" y="5088629"/>
            <a:ext cx="1157659" cy="263950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7297549" y="5088629"/>
            <a:ext cx="1157659" cy="263950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1683781" y="5487678"/>
            <a:ext cx="1744555" cy="291674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3741082" y="5483177"/>
            <a:ext cx="1157659" cy="263950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5483875" y="5481120"/>
            <a:ext cx="1157659" cy="263950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7354617" y="5481120"/>
            <a:ext cx="1157659" cy="263950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1353756" y="4492430"/>
            <a:ext cx="2171322" cy="506077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3727370" y="4511165"/>
            <a:ext cx="1157659" cy="446077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5099831" y="4511166"/>
            <a:ext cx="1744236" cy="446076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7049353" y="4511165"/>
            <a:ext cx="1922369" cy="510291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689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  <p:bldP spid="11" grpId="0" animBg="1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3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/>
      <p:bldP spid="58" grpId="0"/>
      <p:bldP spid="70" grpId="0"/>
      <p:bldP spid="71" grpId="0"/>
      <p:bldP spid="72" grpId="0"/>
      <p:bldP spid="73" grpId="0" animBg="1"/>
      <p:bldP spid="73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Association vs. Cross-K Function</a:t>
            </a: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202406" y="2159307"/>
            <a:ext cx="1705139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6" descr="colo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45671"/>
            <a:ext cx="1418897" cy="133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28598" y="3964464"/>
            <a:ext cx="176734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Input = Feature A,B, and, C,  &amp; instances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A1, A2, B1, B2, C1, C2</a:t>
            </a:r>
            <a:endParaRPr lang="en-US" altLang="en-US" sz="1600" dirty="0">
              <a:effectLst/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2249487" y="1613985"/>
            <a:ext cx="5105400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342900" lvl="1" indent="-34290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Association Rule (Han 95)</a:t>
            </a:r>
          </a:p>
          <a:p>
            <a:pPr marL="342900" lvl="1" indent="-34290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Output = (B,C) </a:t>
            </a:r>
            <a:r>
              <a:rPr lang="en-US" altLang="en-US" sz="12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with threshold 0.5</a:t>
            </a:r>
            <a:endParaRPr lang="en-US" altLang="en-US" sz="1600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0075CC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Transactions by Reference feature, e.g. C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2722952" y="2398469"/>
            <a:ext cx="3106941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lvl="1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Transactions: (C1, B1), (C2, B2)</a:t>
            </a:r>
          </a:p>
          <a:p>
            <a:pPr marL="0" lvl="1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Support (A,B) = Ǿ</a:t>
            </a:r>
          </a:p>
          <a:p>
            <a:pPr marL="0" lvl="1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Support(B,C)=2 / 2 = 1</a:t>
            </a: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2249487" y="1563329"/>
            <a:ext cx="4572000" cy="18877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1" name="Group 2"/>
          <p:cNvGrpSpPr>
            <a:grpSpLocks/>
          </p:cNvGrpSpPr>
          <p:nvPr/>
        </p:nvGrpSpPr>
        <p:grpSpPr bwMode="auto">
          <a:xfrm>
            <a:off x="7104062" y="1645443"/>
            <a:ext cx="2039938" cy="2319021"/>
            <a:chOff x="6988175" y="1066800"/>
            <a:chExt cx="2039938" cy="2543175"/>
          </a:xfrm>
        </p:grpSpPr>
        <p:pic>
          <p:nvPicPr>
            <p:cNvPr id="12" name="Picture 6" descr="coloc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8175" y="1528763"/>
              <a:ext cx="1622425" cy="167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Oval 12"/>
            <p:cNvSpPr/>
            <p:nvPr/>
          </p:nvSpPr>
          <p:spPr bwMode="auto">
            <a:xfrm>
              <a:off x="7554913" y="1066800"/>
              <a:ext cx="1473200" cy="1385888"/>
            </a:xfrm>
            <a:prstGeom prst="ellipse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7478713" y="2224088"/>
              <a:ext cx="1473200" cy="1385887"/>
            </a:xfrm>
            <a:prstGeom prst="ellipse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6162675" y="541474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>
              <a:effectLst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2566372" y="5025524"/>
            <a:ext cx="416683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lvl="1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800" dirty="0">
                <a:solidFill>
                  <a:srgbClr val="00B05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Output = (A,B), (B, C)  </a:t>
            </a:r>
            <a:r>
              <a:rPr lang="en-US" altLang="en-US" sz="18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w</a:t>
            </a:r>
            <a:r>
              <a:rPr lang="en-US" alt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ith threshold 0.5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effectLst/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2249487" y="3598227"/>
            <a:ext cx="4772722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342900" lvl="1" indent="-34290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rgbClr val="00B05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Cross-K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Function</a:t>
            </a:r>
          </a:p>
          <a:p>
            <a:pPr marL="40005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Cross-K (A, B) = 2/4 = 0.5</a:t>
            </a:r>
          </a:p>
          <a:p>
            <a:pPr marL="40005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Cross-K(B, C) = 2/4 = 0.5</a:t>
            </a:r>
          </a:p>
          <a:p>
            <a:pPr marL="40005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Cross-K(A, C) = 0</a:t>
            </a: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2249487" y="3582038"/>
            <a:ext cx="4800600" cy="21502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9" name="Picture 36" descr="coloc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87" y="4043145"/>
            <a:ext cx="162242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9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800"/>
              <a:t>Spatial Colocation</a:t>
            </a:r>
          </a:p>
        </p:txBody>
      </p:sp>
      <p:sp>
        <p:nvSpPr>
          <p:cNvPr id="81923" name="Rectangle 4"/>
          <p:cNvSpPr>
            <a:spLocks noChangeArrowheads="1"/>
          </p:cNvSpPr>
          <p:nvPr/>
        </p:nvSpPr>
        <p:spPr bwMode="auto">
          <a:xfrm>
            <a:off x="180136" y="1504336"/>
            <a:ext cx="8963863" cy="401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b="1" dirty="0">
                <a:effectLst/>
              </a:rPr>
              <a:t>Features: </a:t>
            </a:r>
            <a:r>
              <a:rPr lang="en-US" altLang="en-US" sz="1600" dirty="0">
                <a:effectLst/>
              </a:rPr>
              <a:t>A. B. C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600" b="1" dirty="0"/>
              <a:t>Feature Instances: </a:t>
            </a:r>
            <a:r>
              <a:rPr lang="en-US" altLang="en-US" sz="1600" dirty="0"/>
              <a:t>A1, A2, B1, B2, C1, C2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600" b="1" dirty="0">
                <a:effectLst/>
              </a:rPr>
              <a:t>Feature Subsets: </a:t>
            </a:r>
            <a:r>
              <a:rPr lang="en-US" altLang="en-US" sz="1600" dirty="0">
                <a:effectLst/>
              </a:rPr>
              <a:t>(A,B), (A,C), (B,C), (A,B,C)</a:t>
            </a:r>
            <a:endParaRPr lang="en-US" altLang="en-US" sz="1800" b="1" dirty="0"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b="1" dirty="0">
                <a:effectLst/>
              </a:rPr>
              <a:t>Participation ratio (</a:t>
            </a:r>
            <a:r>
              <a:rPr lang="en-US" altLang="en-US" sz="1800" b="1" dirty="0" err="1">
                <a:effectLst/>
              </a:rPr>
              <a:t>pr</a:t>
            </a:r>
            <a:r>
              <a:rPr lang="en-US" altLang="en-US" sz="1800" b="1" dirty="0">
                <a:effectLst/>
              </a:rPr>
              <a:t>):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600" b="1" dirty="0"/>
              <a:t>	</a:t>
            </a:r>
            <a:r>
              <a:rPr lang="en-US" altLang="en-US" sz="1600" b="1" dirty="0" err="1">
                <a:effectLst/>
              </a:rPr>
              <a:t>pr</a:t>
            </a:r>
            <a:r>
              <a:rPr lang="en-US" altLang="en-US" sz="1600" dirty="0">
                <a:effectLst/>
              </a:rPr>
              <a:t>(A, (A,B)) = fraction of A instances</a:t>
            </a:r>
            <a:r>
              <a:rPr lang="en-US" altLang="en-US" sz="1600" dirty="0"/>
              <a:t> neighboring f</a:t>
            </a:r>
            <a:r>
              <a:rPr lang="en-US" altLang="en-US" sz="1600" dirty="0">
                <a:effectLst/>
              </a:rPr>
              <a:t>eature {B} = 2/2 = 1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1600" dirty="0"/>
              <a:t>	</a:t>
            </a:r>
            <a:r>
              <a:rPr lang="en-US" altLang="en-US" sz="1600" b="1" dirty="0" err="1"/>
              <a:t>pr</a:t>
            </a:r>
            <a:r>
              <a:rPr lang="en-US" altLang="en-US" sz="1600" dirty="0"/>
              <a:t>(B, (A,B)) = ½ = 0.5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800" b="1" dirty="0"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b="1" dirty="0">
                <a:effectLst/>
              </a:rPr>
              <a:t>Participation index </a:t>
            </a:r>
            <a:r>
              <a:rPr lang="en-US" altLang="en-US" sz="1800" dirty="0">
                <a:effectLst/>
              </a:rPr>
              <a:t>(A,B) = </a:t>
            </a:r>
            <a:r>
              <a:rPr lang="en-US" altLang="en-US" sz="1600" b="1" dirty="0">
                <a:effectLst/>
              </a:rPr>
              <a:t>pi</a:t>
            </a:r>
            <a:r>
              <a:rPr lang="en-US" altLang="en-US" sz="1600" dirty="0">
                <a:effectLst/>
              </a:rPr>
              <a:t>(A,B) = min{ </a:t>
            </a:r>
            <a:r>
              <a:rPr lang="en-US" altLang="en-US" sz="1600" b="1" dirty="0" err="1">
                <a:effectLst/>
              </a:rPr>
              <a:t>pr</a:t>
            </a:r>
            <a:r>
              <a:rPr lang="en-US" altLang="en-US" sz="1600" dirty="0">
                <a:effectLst/>
              </a:rPr>
              <a:t>(</a:t>
            </a:r>
            <a:r>
              <a:rPr lang="en-US" altLang="en-US" sz="1600" dirty="0"/>
              <a:t>A</a:t>
            </a:r>
            <a:r>
              <a:rPr lang="en-US" altLang="en-US" sz="1600" dirty="0">
                <a:effectLst/>
              </a:rPr>
              <a:t>, (A,B)), </a:t>
            </a:r>
            <a:r>
              <a:rPr lang="en-US" altLang="en-US" sz="1600" b="1" dirty="0" err="1">
                <a:effectLst/>
              </a:rPr>
              <a:t>pr</a:t>
            </a:r>
            <a:r>
              <a:rPr lang="en-US" altLang="en-US" sz="1600" dirty="0">
                <a:effectLst/>
              </a:rPr>
              <a:t>(B, (A,B)) } </a:t>
            </a:r>
            <a:r>
              <a:rPr lang="en-US" altLang="en-US" sz="1600" dirty="0"/>
              <a:t>= min (1, ½ ) = </a:t>
            </a:r>
            <a:r>
              <a:rPr lang="en-US" altLang="en-US" sz="1600" dirty="0">
                <a:effectLst/>
              </a:rPr>
              <a:t>0.5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1600" dirty="0"/>
              <a:t>	</a:t>
            </a:r>
            <a:r>
              <a:rPr lang="en-US" altLang="en-US" sz="1600" b="1" dirty="0"/>
              <a:t>pi</a:t>
            </a:r>
            <a:r>
              <a:rPr lang="en-US" altLang="en-US" sz="1600" dirty="0"/>
              <a:t>(B, C) = min{ </a:t>
            </a:r>
            <a:r>
              <a:rPr lang="en-US" altLang="en-US" sz="1600" b="1" dirty="0" err="1"/>
              <a:t>pr</a:t>
            </a:r>
            <a:r>
              <a:rPr lang="en-US" altLang="en-US" sz="1600" dirty="0"/>
              <a:t>(B, (B,C)), </a:t>
            </a:r>
            <a:r>
              <a:rPr lang="en-US" altLang="en-US" sz="1600" b="1" dirty="0" err="1"/>
              <a:t>pr</a:t>
            </a:r>
            <a:r>
              <a:rPr lang="en-US" altLang="en-US" sz="1600" dirty="0"/>
              <a:t>(C, (B,C)) } = min (1,1) = 1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800" b="1" dirty="0"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b="1" dirty="0">
                <a:effectLst/>
              </a:rPr>
              <a:t>Participation Index Properties: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b="1" dirty="0"/>
              <a:t>	</a:t>
            </a:r>
            <a:r>
              <a:rPr lang="en-US" altLang="en-US" sz="1600" dirty="0">
                <a:effectLst/>
              </a:rPr>
              <a:t>(1) </a:t>
            </a:r>
            <a:r>
              <a:rPr lang="en-US" altLang="en-US" sz="1600" u="sng" dirty="0">
                <a:effectLst/>
              </a:rPr>
              <a:t>Computational</a:t>
            </a:r>
            <a:r>
              <a:rPr lang="en-US" altLang="en-US" sz="1600" dirty="0">
                <a:effectLst/>
              </a:rPr>
              <a:t>: Non-monotonically decreasing like support measure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600" dirty="0">
                <a:effectLst/>
              </a:rPr>
              <a:t>	(2)</a:t>
            </a:r>
            <a:r>
              <a:rPr lang="en-US" altLang="en-US" sz="1600" u="sng" dirty="0">
                <a:effectLst/>
              </a:rPr>
              <a:t> Statistical</a:t>
            </a:r>
            <a:r>
              <a:rPr lang="en-US" altLang="en-US" sz="1600" dirty="0">
                <a:effectLst/>
              </a:rPr>
              <a:t>: </a:t>
            </a:r>
            <a:r>
              <a:rPr lang="en-US" altLang="en-US" sz="1600" dirty="0"/>
              <a:t>Upper</a:t>
            </a:r>
            <a:r>
              <a:rPr lang="en-US" altLang="en-US" sz="1600" dirty="0">
                <a:effectLst/>
              </a:rPr>
              <a:t> bound on Ripley’s Cross-K function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600" baseline="-25000" dirty="0">
              <a:effectLst/>
            </a:endParaRPr>
          </a:p>
        </p:txBody>
      </p:sp>
      <p:pic>
        <p:nvPicPr>
          <p:cNvPr id="6" name="Picture 36" descr="coloc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810" y="1602640"/>
            <a:ext cx="162242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9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600" dirty="0"/>
              <a:t>Participation Index &gt;= Cross-K Function </a:t>
            </a:r>
          </a:p>
        </p:txBody>
      </p:sp>
      <p:graphicFrame>
        <p:nvGraphicFramePr>
          <p:cNvPr id="18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30915"/>
              </p:ext>
            </p:extLst>
          </p:nvPr>
        </p:nvGraphicFramePr>
        <p:xfrm>
          <a:off x="228600" y="3813585"/>
          <a:ext cx="8673588" cy="669972"/>
        </p:xfrm>
        <a:graphic>
          <a:graphicData uri="http://schemas.openxmlformats.org/drawingml/2006/table">
            <a:tbl>
              <a:tblPr/>
              <a:tblGrid>
                <a:gridCol w="1541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9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90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34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49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Cross-K (A,B)</a:t>
                      </a:r>
                    </a:p>
                  </a:txBody>
                  <a:tcPr marT="45573" marB="455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2/6 = 0.33</a:t>
                      </a:r>
                    </a:p>
                  </a:txBody>
                  <a:tcPr marT="45573" marB="455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3/6 = 0.5</a:t>
                      </a:r>
                    </a:p>
                  </a:txBody>
                  <a:tcPr marT="45573" marB="455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6/6 = 1</a:t>
                      </a:r>
                    </a:p>
                  </a:txBody>
                  <a:tcPr marT="45573" marB="455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PI (A,B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  <a:sym typeface="Wingdings" pitchFamily="2" charset="2"/>
                        </a:rPr>
                        <a:t>)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573" marB="455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2/3 = 0.66</a:t>
                      </a:r>
                    </a:p>
                  </a:txBody>
                  <a:tcPr marT="45573" marB="455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573" marB="455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 </a:t>
                      </a:r>
                    </a:p>
                  </a:txBody>
                  <a:tcPr marT="45573" marB="455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" name="Group 138"/>
          <p:cNvGrpSpPr>
            <a:grpSpLocks/>
          </p:cNvGrpSpPr>
          <p:nvPr/>
        </p:nvGrpSpPr>
        <p:grpSpPr bwMode="auto">
          <a:xfrm>
            <a:off x="1718630" y="1625164"/>
            <a:ext cx="7184557" cy="2163903"/>
            <a:chOff x="2320925" y="3429000"/>
            <a:chExt cx="5603875" cy="1905003"/>
          </a:xfrm>
        </p:grpSpPr>
        <p:grpSp>
          <p:nvGrpSpPr>
            <p:cNvPr id="83991" name="Group 93"/>
            <p:cNvGrpSpPr>
              <a:grpSpLocks/>
            </p:cNvGrpSpPr>
            <p:nvPr/>
          </p:nvGrpSpPr>
          <p:grpSpPr bwMode="auto">
            <a:xfrm>
              <a:off x="2320925" y="3429000"/>
              <a:ext cx="1870075" cy="1905002"/>
              <a:chOff x="644525" y="3429000"/>
              <a:chExt cx="1870075" cy="1905002"/>
            </a:xfrm>
          </p:grpSpPr>
          <p:sp>
            <p:nvSpPr>
              <p:cNvPr id="84024" name="Oval 93"/>
              <p:cNvSpPr>
                <a:spLocks noChangeArrowheads="1"/>
              </p:cNvSpPr>
              <p:nvPr/>
            </p:nvSpPr>
            <p:spPr bwMode="auto">
              <a:xfrm>
                <a:off x="1066800" y="3581400"/>
                <a:ext cx="165100" cy="16933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effectLst/>
                  <a:ea typeface="MS PGothic" pitchFamily="34" charset="-128"/>
                </a:endParaRPr>
              </a:p>
            </p:txBody>
          </p:sp>
          <p:sp>
            <p:nvSpPr>
              <p:cNvPr id="84025" name="AutoShape 97"/>
              <p:cNvSpPr>
                <a:spLocks noChangeArrowheads="1"/>
              </p:cNvSpPr>
              <p:nvPr/>
            </p:nvSpPr>
            <p:spPr bwMode="auto">
              <a:xfrm>
                <a:off x="1717675" y="3564467"/>
                <a:ext cx="220663" cy="16933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effectLst/>
                  <a:ea typeface="MS PGothic" pitchFamily="34" charset="-128"/>
                </a:endParaRPr>
              </a:p>
            </p:txBody>
          </p:sp>
          <p:cxnSp>
            <p:nvCxnSpPr>
              <p:cNvPr id="84026" name="AutoShape 100"/>
              <p:cNvCxnSpPr>
                <a:cxnSpLocks noChangeShapeType="1"/>
                <a:stCxn id="84025" idx="1"/>
                <a:endCxn id="84024" idx="6"/>
              </p:cNvCxnSpPr>
              <p:nvPr/>
            </p:nvCxnSpPr>
            <p:spPr bwMode="auto">
              <a:xfrm rot="10800000" flipV="1">
                <a:off x="1231901" y="3649133"/>
                <a:ext cx="540941" cy="1693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84027" name="Text Box 120"/>
              <p:cNvSpPr txBox="1">
                <a:spLocks noChangeArrowheads="1"/>
              </p:cNvSpPr>
              <p:nvPr/>
            </p:nvSpPr>
            <p:spPr bwMode="auto">
              <a:xfrm>
                <a:off x="1939925" y="3496702"/>
                <a:ext cx="463550" cy="448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1400">
                    <a:effectLst/>
                    <a:ea typeface="MS PGothic" pitchFamily="34" charset="-128"/>
                  </a:rPr>
                  <a:t>A.1</a:t>
                </a:r>
              </a:p>
            </p:txBody>
          </p:sp>
          <p:sp>
            <p:nvSpPr>
              <p:cNvPr id="84028" name="Text Box 121"/>
              <p:cNvSpPr txBox="1">
                <a:spLocks noChangeArrowheads="1"/>
              </p:cNvSpPr>
              <p:nvPr/>
            </p:nvSpPr>
            <p:spPr bwMode="auto">
              <a:xfrm>
                <a:off x="1897063" y="4190067"/>
                <a:ext cx="512762" cy="448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1400">
                    <a:effectLst/>
                    <a:ea typeface="MS PGothic" pitchFamily="34" charset="-128"/>
                  </a:rPr>
                  <a:t>A.3</a:t>
                </a:r>
              </a:p>
            </p:txBody>
          </p:sp>
          <p:sp>
            <p:nvSpPr>
              <p:cNvPr id="84029" name="Text Box 129"/>
              <p:cNvSpPr txBox="1">
                <a:spLocks noChangeArrowheads="1"/>
              </p:cNvSpPr>
              <p:nvPr/>
            </p:nvSpPr>
            <p:spPr bwMode="auto">
              <a:xfrm>
                <a:off x="685800" y="3506041"/>
                <a:ext cx="498475" cy="448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1400">
                    <a:effectLst/>
                    <a:ea typeface="MS PGothic" pitchFamily="34" charset="-128"/>
                  </a:rPr>
                  <a:t>B.1</a:t>
                </a:r>
              </a:p>
            </p:txBody>
          </p:sp>
          <p:sp>
            <p:nvSpPr>
              <p:cNvPr id="84030" name="AutoShape 107"/>
              <p:cNvSpPr>
                <a:spLocks noChangeArrowheads="1"/>
              </p:cNvSpPr>
              <p:nvPr/>
            </p:nvSpPr>
            <p:spPr bwMode="auto">
              <a:xfrm>
                <a:off x="1752600" y="4258733"/>
                <a:ext cx="220663" cy="16933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effectLst/>
                  <a:ea typeface="MS PGothic" pitchFamily="34" charset="-128"/>
                </a:endParaRPr>
              </a:p>
            </p:txBody>
          </p:sp>
          <p:sp>
            <p:nvSpPr>
              <p:cNvPr id="84031" name="Oval 108"/>
              <p:cNvSpPr>
                <a:spLocks noChangeArrowheads="1"/>
              </p:cNvSpPr>
              <p:nvPr/>
            </p:nvSpPr>
            <p:spPr bwMode="auto">
              <a:xfrm>
                <a:off x="1052512" y="4955977"/>
                <a:ext cx="166688" cy="16933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effectLst/>
                  <a:ea typeface="MS PGothic" pitchFamily="34" charset="-128"/>
                </a:endParaRPr>
              </a:p>
            </p:txBody>
          </p:sp>
          <p:cxnSp>
            <p:nvCxnSpPr>
              <p:cNvPr id="84032" name="AutoShape 110"/>
              <p:cNvCxnSpPr>
                <a:cxnSpLocks noChangeShapeType="1"/>
                <a:stCxn id="84033" idx="1"/>
                <a:endCxn id="84031" idx="6"/>
              </p:cNvCxnSpPr>
              <p:nvPr/>
            </p:nvCxnSpPr>
            <p:spPr bwMode="auto">
              <a:xfrm rot="10800000" flipV="1">
                <a:off x="1219201" y="5023710"/>
                <a:ext cx="588963" cy="1693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84033" name="AutoShape 114"/>
              <p:cNvSpPr>
                <a:spLocks noChangeArrowheads="1"/>
              </p:cNvSpPr>
              <p:nvPr/>
            </p:nvSpPr>
            <p:spPr bwMode="auto">
              <a:xfrm>
                <a:off x="1752600" y="4939044"/>
                <a:ext cx="222250" cy="16933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effectLst/>
                  <a:ea typeface="MS PGothic" pitchFamily="34" charset="-128"/>
                </a:endParaRPr>
              </a:p>
            </p:txBody>
          </p:sp>
          <p:sp>
            <p:nvSpPr>
              <p:cNvPr id="84034" name="Text Box 123"/>
              <p:cNvSpPr txBox="1">
                <a:spLocks noChangeArrowheads="1"/>
              </p:cNvSpPr>
              <p:nvPr/>
            </p:nvSpPr>
            <p:spPr bwMode="auto">
              <a:xfrm>
                <a:off x="1981200" y="4876428"/>
                <a:ext cx="496888" cy="448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1400">
                    <a:effectLst/>
                    <a:ea typeface="MS PGothic" pitchFamily="34" charset="-128"/>
                  </a:rPr>
                  <a:t>A.2</a:t>
                </a:r>
              </a:p>
            </p:txBody>
          </p:sp>
          <p:sp>
            <p:nvSpPr>
              <p:cNvPr id="84035" name="Text Box 129"/>
              <p:cNvSpPr txBox="1">
                <a:spLocks noChangeArrowheads="1"/>
              </p:cNvSpPr>
              <p:nvPr/>
            </p:nvSpPr>
            <p:spPr bwMode="auto">
              <a:xfrm>
                <a:off x="644525" y="4878761"/>
                <a:ext cx="498475" cy="448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1400">
                    <a:effectLst/>
                    <a:ea typeface="MS PGothic" pitchFamily="34" charset="-128"/>
                  </a:rPr>
                  <a:t>B.2</a:t>
                </a: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650875" y="3429000"/>
                <a:ext cx="1863725" cy="190500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effectLst/>
                </a:endParaRPr>
              </a:p>
            </p:txBody>
          </p:sp>
        </p:grpSp>
        <p:grpSp>
          <p:nvGrpSpPr>
            <p:cNvPr id="83992" name="Group 94"/>
            <p:cNvGrpSpPr>
              <a:grpSpLocks/>
            </p:cNvGrpSpPr>
            <p:nvPr/>
          </p:nvGrpSpPr>
          <p:grpSpPr bwMode="auto">
            <a:xfrm>
              <a:off x="4191000" y="3429000"/>
              <a:ext cx="1870075" cy="1905003"/>
              <a:chOff x="644525" y="3429000"/>
              <a:chExt cx="1870075" cy="1905003"/>
            </a:xfrm>
          </p:grpSpPr>
          <p:sp>
            <p:nvSpPr>
              <p:cNvPr id="84011" name="Oval 93"/>
              <p:cNvSpPr>
                <a:spLocks noChangeArrowheads="1"/>
              </p:cNvSpPr>
              <p:nvPr/>
            </p:nvSpPr>
            <p:spPr bwMode="auto">
              <a:xfrm>
                <a:off x="1066800" y="3581400"/>
                <a:ext cx="165100" cy="16933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effectLst/>
                  <a:ea typeface="MS PGothic" pitchFamily="34" charset="-128"/>
                </a:endParaRPr>
              </a:p>
            </p:txBody>
          </p:sp>
          <p:sp>
            <p:nvSpPr>
              <p:cNvPr id="84012" name="AutoShape 97"/>
              <p:cNvSpPr>
                <a:spLocks noChangeArrowheads="1"/>
              </p:cNvSpPr>
              <p:nvPr/>
            </p:nvSpPr>
            <p:spPr bwMode="auto">
              <a:xfrm>
                <a:off x="1717675" y="3564467"/>
                <a:ext cx="220663" cy="16933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effectLst/>
                  <a:ea typeface="MS PGothic" pitchFamily="34" charset="-128"/>
                </a:endParaRPr>
              </a:p>
            </p:txBody>
          </p:sp>
          <p:cxnSp>
            <p:nvCxnSpPr>
              <p:cNvPr id="84013" name="AutoShape 100"/>
              <p:cNvCxnSpPr>
                <a:cxnSpLocks noChangeShapeType="1"/>
                <a:stCxn id="84012" idx="1"/>
              </p:cNvCxnSpPr>
              <p:nvPr/>
            </p:nvCxnSpPr>
            <p:spPr bwMode="auto">
              <a:xfrm rot="10800000" flipV="1">
                <a:off x="1231901" y="3649133"/>
                <a:ext cx="540941" cy="1693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84014" name="Text Box 120"/>
              <p:cNvSpPr txBox="1">
                <a:spLocks noChangeArrowheads="1"/>
              </p:cNvSpPr>
              <p:nvPr/>
            </p:nvSpPr>
            <p:spPr bwMode="auto">
              <a:xfrm>
                <a:off x="1939925" y="3496702"/>
                <a:ext cx="463550" cy="448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1400">
                    <a:effectLst/>
                    <a:ea typeface="MS PGothic" pitchFamily="34" charset="-128"/>
                  </a:rPr>
                  <a:t>A.1</a:t>
                </a:r>
              </a:p>
            </p:txBody>
          </p:sp>
          <p:sp>
            <p:nvSpPr>
              <p:cNvPr id="84015" name="Text Box 121"/>
              <p:cNvSpPr txBox="1">
                <a:spLocks noChangeArrowheads="1"/>
              </p:cNvSpPr>
              <p:nvPr/>
            </p:nvSpPr>
            <p:spPr bwMode="auto">
              <a:xfrm>
                <a:off x="1897063" y="4190067"/>
                <a:ext cx="512762" cy="448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1400">
                    <a:effectLst/>
                    <a:ea typeface="MS PGothic" pitchFamily="34" charset="-128"/>
                  </a:rPr>
                  <a:t>A.3</a:t>
                </a:r>
              </a:p>
            </p:txBody>
          </p:sp>
          <p:sp>
            <p:nvSpPr>
              <p:cNvPr id="84016" name="Text Box 129"/>
              <p:cNvSpPr txBox="1">
                <a:spLocks noChangeArrowheads="1"/>
              </p:cNvSpPr>
              <p:nvPr/>
            </p:nvSpPr>
            <p:spPr bwMode="auto">
              <a:xfrm>
                <a:off x="685800" y="3506041"/>
                <a:ext cx="498475" cy="448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1400">
                    <a:effectLst/>
                    <a:ea typeface="MS PGothic" pitchFamily="34" charset="-128"/>
                  </a:rPr>
                  <a:t>B.1</a:t>
                </a:r>
              </a:p>
            </p:txBody>
          </p:sp>
          <p:sp>
            <p:nvSpPr>
              <p:cNvPr id="84017" name="AutoShape 107"/>
              <p:cNvSpPr>
                <a:spLocks noChangeArrowheads="1"/>
              </p:cNvSpPr>
              <p:nvPr/>
            </p:nvSpPr>
            <p:spPr bwMode="auto">
              <a:xfrm>
                <a:off x="1752600" y="4258733"/>
                <a:ext cx="220663" cy="16933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effectLst/>
                  <a:ea typeface="MS PGothic" pitchFamily="34" charset="-128"/>
                </a:endParaRPr>
              </a:p>
            </p:txBody>
          </p:sp>
          <p:sp>
            <p:nvSpPr>
              <p:cNvPr id="84018" name="Oval 108"/>
              <p:cNvSpPr>
                <a:spLocks noChangeArrowheads="1"/>
              </p:cNvSpPr>
              <p:nvPr/>
            </p:nvSpPr>
            <p:spPr bwMode="auto">
              <a:xfrm>
                <a:off x="1052512" y="4955977"/>
                <a:ext cx="166688" cy="16933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effectLst/>
                  <a:ea typeface="MS PGothic" pitchFamily="34" charset="-128"/>
                </a:endParaRPr>
              </a:p>
            </p:txBody>
          </p:sp>
          <p:cxnSp>
            <p:nvCxnSpPr>
              <p:cNvPr id="84019" name="AutoShape 110"/>
              <p:cNvCxnSpPr>
                <a:cxnSpLocks noChangeShapeType="1"/>
                <a:stCxn id="84020" idx="1"/>
                <a:endCxn id="84018" idx="6"/>
              </p:cNvCxnSpPr>
              <p:nvPr/>
            </p:nvCxnSpPr>
            <p:spPr bwMode="auto">
              <a:xfrm rot="10800000" flipV="1">
                <a:off x="1219201" y="5023710"/>
                <a:ext cx="588963" cy="1693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84020" name="AutoShape 114"/>
              <p:cNvSpPr>
                <a:spLocks noChangeArrowheads="1"/>
              </p:cNvSpPr>
              <p:nvPr/>
            </p:nvSpPr>
            <p:spPr bwMode="auto">
              <a:xfrm>
                <a:off x="1752600" y="4939044"/>
                <a:ext cx="222250" cy="16933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effectLst/>
                  <a:ea typeface="MS PGothic" pitchFamily="34" charset="-128"/>
                </a:endParaRPr>
              </a:p>
            </p:txBody>
          </p:sp>
          <p:sp>
            <p:nvSpPr>
              <p:cNvPr id="84021" name="Text Box 123"/>
              <p:cNvSpPr txBox="1">
                <a:spLocks noChangeArrowheads="1"/>
              </p:cNvSpPr>
              <p:nvPr/>
            </p:nvSpPr>
            <p:spPr bwMode="auto">
              <a:xfrm>
                <a:off x="1981200" y="4876428"/>
                <a:ext cx="496888" cy="448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1400">
                    <a:effectLst/>
                    <a:ea typeface="MS PGothic" pitchFamily="34" charset="-128"/>
                  </a:rPr>
                  <a:t>A.2</a:t>
                </a:r>
              </a:p>
            </p:txBody>
          </p:sp>
          <p:sp>
            <p:nvSpPr>
              <p:cNvPr id="84022" name="Text Box 129"/>
              <p:cNvSpPr txBox="1">
                <a:spLocks noChangeArrowheads="1"/>
              </p:cNvSpPr>
              <p:nvPr/>
            </p:nvSpPr>
            <p:spPr bwMode="auto">
              <a:xfrm>
                <a:off x="644525" y="4878761"/>
                <a:ext cx="498475" cy="448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1400">
                    <a:effectLst/>
                    <a:ea typeface="MS PGothic" pitchFamily="34" charset="-128"/>
                  </a:rPr>
                  <a:t>B.2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50875" y="3429000"/>
                <a:ext cx="1863725" cy="190500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effectLst/>
                </a:endParaRPr>
              </a:p>
            </p:txBody>
          </p:sp>
        </p:grpSp>
        <p:sp>
          <p:nvSpPr>
            <p:cNvPr id="83993" name="Oval 93"/>
            <p:cNvSpPr>
              <a:spLocks noChangeArrowheads="1"/>
            </p:cNvSpPr>
            <p:nvPr/>
          </p:nvSpPr>
          <p:spPr bwMode="auto">
            <a:xfrm>
              <a:off x="6477000" y="3581402"/>
              <a:ext cx="165100" cy="1693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022350" indent="-350838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339850" indent="-315913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1681163" indent="-3397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effectLst/>
                <a:ea typeface="MS PGothic" pitchFamily="34" charset="-128"/>
              </a:endParaRPr>
            </a:p>
          </p:txBody>
        </p:sp>
        <p:sp>
          <p:nvSpPr>
            <p:cNvPr id="83994" name="AutoShape 97"/>
            <p:cNvSpPr>
              <a:spLocks noChangeArrowheads="1"/>
            </p:cNvSpPr>
            <p:nvPr/>
          </p:nvSpPr>
          <p:spPr bwMode="auto">
            <a:xfrm>
              <a:off x="7127875" y="3564470"/>
              <a:ext cx="220663" cy="16933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022350" indent="-350838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339850" indent="-315913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1681163" indent="-3397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effectLst/>
                <a:ea typeface="MS PGothic" pitchFamily="34" charset="-128"/>
              </a:endParaRPr>
            </a:p>
          </p:txBody>
        </p:sp>
        <p:cxnSp>
          <p:nvCxnSpPr>
            <p:cNvPr id="83995" name="AutoShape 100"/>
            <p:cNvCxnSpPr>
              <a:cxnSpLocks noChangeShapeType="1"/>
              <a:stCxn id="83994" idx="1"/>
              <a:endCxn id="83993" idx="6"/>
            </p:cNvCxnSpPr>
            <p:nvPr/>
          </p:nvCxnSpPr>
          <p:spPr bwMode="auto">
            <a:xfrm rot="10800000" flipV="1">
              <a:off x="6642101" y="3649135"/>
              <a:ext cx="540941" cy="1693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3996" name="Text Box 120"/>
            <p:cNvSpPr txBox="1">
              <a:spLocks noChangeArrowheads="1"/>
            </p:cNvSpPr>
            <p:nvPr/>
          </p:nvSpPr>
          <p:spPr bwMode="auto">
            <a:xfrm>
              <a:off x="7350125" y="3496701"/>
              <a:ext cx="463550" cy="448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022350" indent="-350838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339850" indent="-315913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1681163" indent="-3397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400">
                  <a:effectLst/>
                  <a:ea typeface="MS PGothic" pitchFamily="34" charset="-128"/>
                </a:rPr>
                <a:t>A.1</a:t>
              </a:r>
            </a:p>
          </p:txBody>
        </p:sp>
        <p:sp>
          <p:nvSpPr>
            <p:cNvPr id="83997" name="Text Box 121"/>
            <p:cNvSpPr txBox="1">
              <a:spLocks noChangeArrowheads="1"/>
            </p:cNvSpPr>
            <p:nvPr/>
          </p:nvSpPr>
          <p:spPr bwMode="auto">
            <a:xfrm>
              <a:off x="7307263" y="4190067"/>
              <a:ext cx="512762" cy="448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022350" indent="-350838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339850" indent="-315913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1681163" indent="-3397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400">
                  <a:effectLst/>
                  <a:ea typeface="MS PGothic" pitchFamily="34" charset="-128"/>
                </a:rPr>
                <a:t>A.3</a:t>
              </a:r>
            </a:p>
          </p:txBody>
        </p:sp>
        <p:sp>
          <p:nvSpPr>
            <p:cNvPr id="83998" name="Text Box 129"/>
            <p:cNvSpPr txBox="1">
              <a:spLocks noChangeArrowheads="1"/>
            </p:cNvSpPr>
            <p:nvPr/>
          </p:nvSpPr>
          <p:spPr bwMode="auto">
            <a:xfrm>
              <a:off x="6096000" y="3506040"/>
              <a:ext cx="498475" cy="448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022350" indent="-350838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339850" indent="-315913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1681163" indent="-3397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400">
                  <a:effectLst/>
                  <a:ea typeface="MS PGothic" pitchFamily="34" charset="-128"/>
                </a:rPr>
                <a:t>B.1</a:t>
              </a:r>
            </a:p>
          </p:txBody>
        </p:sp>
        <p:sp>
          <p:nvSpPr>
            <p:cNvPr id="83999" name="AutoShape 107"/>
            <p:cNvSpPr>
              <a:spLocks noChangeArrowheads="1"/>
            </p:cNvSpPr>
            <p:nvPr/>
          </p:nvSpPr>
          <p:spPr bwMode="auto">
            <a:xfrm>
              <a:off x="7162800" y="4258735"/>
              <a:ext cx="220663" cy="16933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022350" indent="-350838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339850" indent="-315913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1681163" indent="-3397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effectLst/>
                <a:ea typeface="MS PGothic" pitchFamily="34" charset="-128"/>
              </a:endParaRPr>
            </a:p>
          </p:txBody>
        </p:sp>
        <p:sp>
          <p:nvSpPr>
            <p:cNvPr id="84000" name="Oval 108"/>
            <p:cNvSpPr>
              <a:spLocks noChangeArrowheads="1"/>
            </p:cNvSpPr>
            <p:nvPr/>
          </p:nvSpPr>
          <p:spPr bwMode="auto">
            <a:xfrm>
              <a:off x="6462712" y="4955980"/>
              <a:ext cx="166688" cy="1693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022350" indent="-350838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339850" indent="-315913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1681163" indent="-3397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effectLst/>
                <a:ea typeface="MS PGothic" pitchFamily="34" charset="-128"/>
              </a:endParaRPr>
            </a:p>
          </p:txBody>
        </p:sp>
        <p:cxnSp>
          <p:nvCxnSpPr>
            <p:cNvPr id="84001" name="AutoShape 110"/>
            <p:cNvCxnSpPr>
              <a:cxnSpLocks noChangeShapeType="1"/>
              <a:stCxn id="84002" idx="1"/>
              <a:endCxn id="84000" idx="6"/>
            </p:cNvCxnSpPr>
            <p:nvPr/>
          </p:nvCxnSpPr>
          <p:spPr bwMode="auto">
            <a:xfrm rot="10800000" flipV="1">
              <a:off x="6629401" y="5023713"/>
              <a:ext cx="588963" cy="1693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4002" name="AutoShape 114"/>
            <p:cNvSpPr>
              <a:spLocks noChangeArrowheads="1"/>
            </p:cNvSpPr>
            <p:nvPr/>
          </p:nvSpPr>
          <p:spPr bwMode="auto">
            <a:xfrm>
              <a:off x="7162800" y="4939046"/>
              <a:ext cx="222250" cy="16933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022350" indent="-350838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339850" indent="-315913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1681163" indent="-3397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effectLst/>
                <a:ea typeface="MS PGothic" pitchFamily="34" charset="-128"/>
              </a:endParaRPr>
            </a:p>
          </p:txBody>
        </p:sp>
        <p:sp>
          <p:nvSpPr>
            <p:cNvPr id="84003" name="Text Box 123"/>
            <p:cNvSpPr txBox="1">
              <a:spLocks noChangeArrowheads="1"/>
            </p:cNvSpPr>
            <p:nvPr/>
          </p:nvSpPr>
          <p:spPr bwMode="auto">
            <a:xfrm>
              <a:off x="7391400" y="4876429"/>
              <a:ext cx="496888" cy="448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022350" indent="-350838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339850" indent="-315913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1681163" indent="-3397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400">
                  <a:effectLst/>
                  <a:ea typeface="MS PGothic" pitchFamily="34" charset="-128"/>
                </a:rPr>
                <a:t>A.2</a:t>
              </a:r>
            </a:p>
          </p:txBody>
        </p:sp>
        <p:sp>
          <p:nvSpPr>
            <p:cNvPr id="84004" name="Text Box 129"/>
            <p:cNvSpPr txBox="1">
              <a:spLocks noChangeArrowheads="1"/>
            </p:cNvSpPr>
            <p:nvPr/>
          </p:nvSpPr>
          <p:spPr bwMode="auto">
            <a:xfrm>
              <a:off x="6054725" y="4878764"/>
              <a:ext cx="498475" cy="448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022350" indent="-350838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339850" indent="-315913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1681163" indent="-3397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400">
                  <a:effectLst/>
                  <a:ea typeface="MS PGothic" pitchFamily="34" charset="-128"/>
                </a:rPr>
                <a:t>B.2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061075" y="3429000"/>
              <a:ext cx="1863725" cy="190500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/>
              </a:endParaRPr>
            </a:p>
          </p:txBody>
        </p:sp>
        <p:cxnSp>
          <p:nvCxnSpPr>
            <p:cNvPr id="84006" name="AutoShape 100"/>
            <p:cNvCxnSpPr>
              <a:cxnSpLocks noChangeShapeType="1"/>
              <a:stCxn id="84017" idx="2"/>
              <a:endCxn id="84022" idx="3"/>
            </p:cNvCxnSpPr>
            <p:nvPr/>
          </p:nvCxnSpPr>
          <p:spPr bwMode="auto">
            <a:xfrm rot="5400000">
              <a:off x="4700686" y="4416855"/>
              <a:ext cx="587178" cy="609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4007" name="AutoShape 100"/>
            <p:cNvCxnSpPr>
              <a:cxnSpLocks noChangeShapeType="1"/>
              <a:stCxn id="83999" idx="2"/>
              <a:endCxn id="84000" idx="7"/>
            </p:cNvCxnSpPr>
            <p:nvPr/>
          </p:nvCxnSpPr>
          <p:spPr bwMode="auto">
            <a:xfrm rot="5400000">
              <a:off x="6607541" y="4425515"/>
              <a:ext cx="552709" cy="5578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4008" name="AutoShape 100"/>
            <p:cNvCxnSpPr>
              <a:cxnSpLocks noChangeShapeType="1"/>
              <a:stCxn id="83994" idx="3"/>
              <a:endCxn id="84000" idx="1"/>
            </p:cNvCxnSpPr>
            <p:nvPr/>
          </p:nvCxnSpPr>
          <p:spPr bwMode="auto">
            <a:xfrm rot="5400000">
              <a:off x="6239178" y="3981744"/>
              <a:ext cx="1246975" cy="7510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4009" name="AutoShape 100"/>
            <p:cNvCxnSpPr>
              <a:cxnSpLocks noChangeShapeType="1"/>
              <a:stCxn id="83999" idx="0"/>
            </p:cNvCxnSpPr>
            <p:nvPr/>
          </p:nvCxnSpPr>
          <p:spPr bwMode="auto">
            <a:xfrm rot="16200000" flipV="1">
              <a:off x="6688802" y="3674401"/>
              <a:ext cx="524929" cy="6437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4010" name="AutoShape 100"/>
            <p:cNvCxnSpPr>
              <a:cxnSpLocks noChangeShapeType="1"/>
            </p:cNvCxnSpPr>
            <p:nvPr/>
          </p:nvCxnSpPr>
          <p:spPr bwMode="auto">
            <a:xfrm rot="16200000" flipV="1">
              <a:off x="6310942" y="3976060"/>
              <a:ext cx="1205243" cy="72072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53" name="Rectangle 52"/>
          <p:cNvSpPr/>
          <p:nvPr/>
        </p:nvSpPr>
        <p:spPr bwMode="auto">
          <a:xfrm>
            <a:off x="1812914" y="3851785"/>
            <a:ext cx="2256471" cy="228602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1827666" y="4200825"/>
            <a:ext cx="2256471" cy="228602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4197178" y="3876369"/>
            <a:ext cx="2256471" cy="228602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4202098" y="4205745"/>
            <a:ext cx="2256471" cy="228602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6561778" y="3881289"/>
            <a:ext cx="2256471" cy="228602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6566698" y="4210665"/>
            <a:ext cx="2256471" cy="228602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47902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800" dirty="0">
                <a:solidFill>
                  <a:srgbClr val="FF0000"/>
                </a:solidFill>
              </a:rPr>
              <a:t>Association</a:t>
            </a:r>
            <a:r>
              <a:rPr lang="en-US" sz="3800" dirty="0"/>
              <a:t> Vs. </a:t>
            </a:r>
            <a:r>
              <a:rPr lang="en-US" sz="3800" dirty="0">
                <a:solidFill>
                  <a:srgbClr val="00B050"/>
                </a:solidFill>
              </a:rPr>
              <a:t>Colocation</a:t>
            </a:r>
            <a:r>
              <a:rPr lang="en-US" sz="3800" dirty="0"/>
              <a:t> </a:t>
            </a:r>
            <a:endParaRPr lang="en-US" sz="3800" dirty="0">
              <a:solidFill>
                <a:srgbClr val="FF0000"/>
              </a:solidFill>
            </a:endParaRPr>
          </a:p>
        </p:txBody>
      </p:sp>
      <p:graphicFrame>
        <p:nvGraphicFramePr>
          <p:cNvPr id="222245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999415"/>
              </p:ext>
            </p:extLst>
          </p:nvPr>
        </p:nvGraphicFramePr>
        <p:xfrm>
          <a:off x="403122" y="1759988"/>
          <a:ext cx="8436077" cy="2834155"/>
        </p:xfrm>
        <a:graphic>
          <a:graphicData uri="http://schemas.openxmlformats.org/drawingml/2006/table">
            <a:tbl>
              <a:tblPr/>
              <a:tblGrid>
                <a:gridCol w="2113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2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9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16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Associations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Colocations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underlying space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Discrete market baskets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Continuous geography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event-types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item-types, e.g., Beer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Boolean spatial event-types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collections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Transaction (T)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Neighborhood N(L) of location L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prevalence measure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Support,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e.g., Pr.[ Beer in T]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Participation index, a lower bound on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Pr.[ A in N(L) | B at L ]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1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conditional probability measure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Pr.[ Beer in T | Diaper in T ]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Participation Ratio(A, (A,B)) =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Pr.[ A in N(L) | B at L ]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5348748" y="2202426"/>
            <a:ext cx="3333136" cy="294968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412660" y="2571130"/>
            <a:ext cx="3333136" cy="294968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397916" y="2910338"/>
            <a:ext cx="3333136" cy="294968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393004" y="3328202"/>
            <a:ext cx="3333136" cy="506378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388092" y="3962369"/>
            <a:ext cx="3333136" cy="631773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17768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1C873-13A8-4796-BC63-97D30217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Application Domains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9BEDC-1606-488F-BE9F-DAF9F4EBF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Sample Global Questions from Earth Science</a:t>
            </a:r>
          </a:p>
          <a:p>
            <a:pPr lvl="1"/>
            <a:r>
              <a:rPr lang="en-US" sz="2000" dirty="0"/>
              <a:t>How is the global Earth system changing</a:t>
            </a:r>
          </a:p>
          <a:p>
            <a:pPr lvl="1"/>
            <a:r>
              <a:rPr lang="en-US" sz="2000" dirty="0"/>
              <a:t>What are the primary forcing of the Earth system</a:t>
            </a:r>
          </a:p>
          <a:p>
            <a:pPr lvl="1"/>
            <a:r>
              <a:rPr lang="en-US" sz="2000" dirty="0"/>
              <a:t>How does the Earth system respond to natural and human included changes</a:t>
            </a:r>
          </a:p>
          <a:p>
            <a:pPr lvl="1"/>
            <a:r>
              <a:rPr lang="en-US" sz="2000" dirty="0"/>
              <a:t>What are the consequences of changes in the Earth system for human civilization</a:t>
            </a:r>
            <a:endParaRPr lang="en-US" sz="2400" dirty="0"/>
          </a:p>
          <a:p>
            <a:pPr lvl="1"/>
            <a:r>
              <a:rPr lang="en-US" sz="2000" dirty="0"/>
              <a:t>How well can we predict future changes in the Earth system</a:t>
            </a:r>
          </a:p>
        </p:txBody>
      </p:sp>
    </p:spTree>
    <p:extLst>
      <p:ext uri="{BB962C8B-B14F-4D97-AF65-F5344CB8AC3E}">
        <p14:creationId xmlns:p14="http://schemas.microsoft.com/office/powerpoint/2010/main" val="145475277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Association Rule vs. Colocation</a:t>
            </a: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202406" y="2159307"/>
            <a:ext cx="1705139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6" descr="colo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45671"/>
            <a:ext cx="1418897" cy="133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28599" y="3964464"/>
            <a:ext cx="165275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Input = Spatial feature A,B, C,  &amp; their instances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2249487" y="1663145"/>
            <a:ext cx="5105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342900" lvl="1" indent="-34290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Association Rule (Han 95)</a:t>
            </a:r>
          </a:p>
          <a:p>
            <a:pPr marL="342900" lvl="1" indent="-34290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Output = (B,C)</a:t>
            </a:r>
          </a:p>
          <a:p>
            <a:pPr marL="342900" lvl="1" indent="-34290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rgbClr val="0075CC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Transactions by Reference feature C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2693456" y="2516453"/>
            <a:ext cx="398218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lvl="1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Transactions: (C1, B1), (C2, B2)</a:t>
            </a:r>
          </a:p>
          <a:p>
            <a:pPr marL="0" lvl="1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Support (A,B) = Ǿ, Support(B,C)=2 / 2 = 1</a:t>
            </a: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2249487" y="1605571"/>
            <a:ext cx="4572000" cy="1446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1" name="Group 2"/>
          <p:cNvGrpSpPr>
            <a:grpSpLocks/>
          </p:cNvGrpSpPr>
          <p:nvPr/>
        </p:nvGrpSpPr>
        <p:grpSpPr bwMode="auto">
          <a:xfrm>
            <a:off x="7104062" y="1645443"/>
            <a:ext cx="2039938" cy="2319021"/>
            <a:chOff x="6988175" y="1066800"/>
            <a:chExt cx="2039938" cy="2543175"/>
          </a:xfrm>
        </p:grpSpPr>
        <p:pic>
          <p:nvPicPr>
            <p:cNvPr id="12" name="Picture 6" descr="coloc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8175" y="1528763"/>
              <a:ext cx="1622425" cy="167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Oval 12"/>
            <p:cNvSpPr/>
            <p:nvPr/>
          </p:nvSpPr>
          <p:spPr bwMode="auto">
            <a:xfrm>
              <a:off x="7554913" y="1066800"/>
              <a:ext cx="1473200" cy="1385888"/>
            </a:xfrm>
            <a:prstGeom prst="ellipse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7478713" y="2224088"/>
              <a:ext cx="1473200" cy="1385887"/>
            </a:xfrm>
            <a:prstGeom prst="ellipse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2478087" y="5360209"/>
            <a:ext cx="4191000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lvl="1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PI(B,C) = min(2/2,2/2) = 1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6162675" y="541474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>
              <a:effectLst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2597763" y="4772878"/>
            <a:ext cx="2688557" cy="56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lvl="1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8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Output = (A,B), (B, C)</a:t>
            </a:r>
            <a:endParaRPr lang="en-US" altLang="en-US" sz="1800" dirty="0">
              <a:effectLst/>
            </a:endParaRPr>
          </a:p>
          <a:p>
            <a:pPr marL="0" lvl="1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PI(A,B) = min(2/2,1/2) = 0.5</a:t>
            </a: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2249487" y="4416761"/>
            <a:ext cx="47448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342900" lvl="1" indent="-34290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Colocation - Neighborhood graph </a:t>
            </a: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2249487" y="4381699"/>
            <a:ext cx="4572000" cy="13505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9" name="Picture 36" descr="coloc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87" y="4043145"/>
            <a:ext cx="162242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2210159" y="3126291"/>
            <a:ext cx="4772722" cy="8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342900" lvl="1" indent="-34290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rgbClr val="00B05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Cross-K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Function</a:t>
            </a:r>
          </a:p>
          <a:p>
            <a:pPr marL="40005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Cross-K (A, B) = 2/4 = 0.5</a:t>
            </a:r>
          </a:p>
          <a:p>
            <a:pPr marL="40005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Cross-K(B, C) = 2/4 = 0.5</a:t>
            </a: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2645231" y="3865638"/>
            <a:ext cx="2383986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lvl="1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8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Output = (A,B), (B, C)</a:t>
            </a:r>
            <a:endParaRPr lang="en-US" altLang="en-US" sz="1800" dirty="0">
              <a:effectLst/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2254407" y="3049467"/>
            <a:ext cx="4567080" cy="1332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4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Colocation: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10566"/>
            <a:ext cx="8190361" cy="4028234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Algorithms</a:t>
            </a: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Join-based  algorithms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00150" lvl="3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One spatial join per candidate colocation</a:t>
            </a:r>
            <a:endParaRPr lang="en-US" altLang="en-US" sz="1400" dirty="0"/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Join-less algorithms 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Spatio</a:t>
            </a:r>
            <a:r>
              <a:rPr 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-temporal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Which events co-occur in space and time?</a:t>
            </a:r>
          </a:p>
          <a:p>
            <a:pPr marL="1200150" lvl="3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(bar-closing, minor offenses, drunk-driving citations)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Which types of objects move together?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7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Which is false about concepts underlying association rules?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000" dirty="0"/>
              <a:t>a) </a:t>
            </a:r>
            <a:r>
              <a:rPr lang="en-US" sz="2000" dirty="0" err="1"/>
              <a:t>Apriori</a:t>
            </a:r>
            <a:r>
              <a:rPr lang="en-US" sz="2000" dirty="0"/>
              <a:t> algorithm is used for pruning infrequent item-sets</a:t>
            </a:r>
          </a:p>
          <a:p>
            <a:pPr marL="0" indent="0">
              <a:buNone/>
            </a:pPr>
            <a:r>
              <a:rPr lang="en-US" sz="2000" dirty="0"/>
              <a:t>b) Support(diaper, beer) cannot exceed support(diaper) </a:t>
            </a:r>
          </a:p>
          <a:p>
            <a:pPr marL="0" indent="0">
              <a:buNone/>
            </a:pPr>
            <a:r>
              <a:rPr lang="en-US" sz="2000" dirty="0"/>
              <a:t>c) Transactions are not natural for spatial data due to continuity of  </a:t>
            </a:r>
          </a:p>
          <a:p>
            <a:pPr marL="0" indent="0">
              <a:buNone/>
            </a:pPr>
            <a:r>
              <a:rPr lang="en-US" sz="2000" dirty="0"/>
              <a:t>     geographic space </a:t>
            </a:r>
          </a:p>
          <a:p>
            <a:pPr marL="0" indent="0">
              <a:buNone/>
            </a:pPr>
            <a:r>
              <a:rPr lang="en-US" sz="2000" dirty="0"/>
              <a:t>d) Support(diaper) cannot exceed support(diaper, beer)</a:t>
            </a:r>
          </a:p>
        </p:txBody>
      </p:sp>
    </p:spTree>
    <p:extLst>
      <p:ext uri="{BB962C8B-B14F-4D97-AF65-F5344CB8AC3E}">
        <p14:creationId xmlns:p14="http://schemas.microsoft.com/office/powerpoint/2010/main" val="269403014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Motivation, Spatial Pattern Families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Spatial data types and relationships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Limitations of Traditional Statistics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Location Prediction model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Hotspots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Spatial outliers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Colocations and Co-occurrences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Summary:  What is special about mining spatial data?</a:t>
            </a:r>
          </a:p>
          <a:p>
            <a:pPr marL="0" indent="0">
              <a:buNone/>
            </a:pPr>
            <a:endParaRPr lang="en-US" sz="24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52525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9848"/>
            <a:ext cx="8610600" cy="3988952"/>
          </a:xfrm>
        </p:spPr>
        <p:txBody>
          <a:bodyPr/>
          <a:lstStyle/>
          <a:p>
            <a:pPr marL="0" lvl="1" indent="0">
              <a:lnSpc>
                <a:spcPct val="80000"/>
              </a:lnSpc>
              <a:buNone/>
              <a:defRPr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What’s Special About Mining Spatial Data ?</a:t>
            </a:r>
          </a:p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30" y="2115885"/>
            <a:ext cx="7447070" cy="3628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5512258" y="2225986"/>
            <a:ext cx="2618651" cy="3395068"/>
          </a:xfrm>
          <a:prstGeom prst="rect">
            <a:avLst/>
          </a:prstGeom>
          <a:solidFill>
            <a:srgbClr val="FDC52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255500" y="3260415"/>
            <a:ext cx="2112734" cy="432102"/>
          </a:xfrm>
          <a:prstGeom prst="rect">
            <a:avLst/>
          </a:prstGeom>
          <a:solidFill>
            <a:srgbClr val="FDC52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255500" y="3827094"/>
            <a:ext cx="2112734" cy="1793960"/>
          </a:xfrm>
          <a:prstGeom prst="rect">
            <a:avLst/>
          </a:prstGeom>
          <a:solidFill>
            <a:srgbClr val="FDC52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043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Three General Approaches in SDM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4564117" cy="3886200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A. Materializing spatial features, use classical DM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Huff's model – distance (customer, store)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spatial association rule mining [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Koperski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Han, 1995]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Ex: wavelet and Fourier transformations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Commercial tools: e.g., SAS-ESRI bridge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B. Spatial slicing, use classical DM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Regional models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Commercial tools: e.g., 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Matlab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SAS, R, 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Splus</a:t>
            </a: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2183524"/>
            <a:ext cx="37719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54632" y="4850524"/>
            <a:ext cx="32512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Association rule with support map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(FPAR-high -&gt; NPP-high)</a:t>
            </a: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1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Review Quiz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Consider an Washingtonian.com article about election micro-targeting using a database of 200+ Million records about individuals. The database is compiled from voter lists, memberships (e.g. advocacy group, frequent buyer cards, catalog/magazine subscription, ...) as well polls/surveys of effective messages and preferences. It is at www.washingtonian.com/articles/people/9627.html 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4026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Review Quiz – Question 1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Q1. Match the following use-cases in the article to categories of traditional SQL2 query, association, clustering and classification: </a:t>
            </a:r>
          </a:p>
          <a:p>
            <a:pPr marL="0" lvl="1" indent="0">
              <a:lnSpc>
                <a:spcPct val="80000"/>
              </a:lnSpc>
              <a:buNone/>
              <a:defRPr/>
            </a:pPr>
            <a:endParaRPr 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</a:t>
            </a:r>
            <a:r>
              <a:rPr 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     How many single Asian men under 35 live in a given  </a:t>
            </a: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congressional district? </a:t>
            </a: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(ii)    How many college-educated women with children at home are in </a:t>
            </a: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Canton, Ohio? </a:t>
            </a: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(iii)   Jaguar, Land Rover, and Porsche owners tend to be more </a:t>
            </a: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Republican, while Subaru, Hyundai, and Volvo drivers lean  </a:t>
            </a: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Democratic. </a:t>
            </a: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(iv)   Some of the strongest predictors of political ideology are things  </a:t>
            </a: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like education, homeownership, income level, and household size.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91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Review Quiz – Question 1 (Continued)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58007"/>
            <a:ext cx="8610600" cy="3886200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Q1. Match the following use-cases in the article to categories of traditional SQL2 query, association, clustering and classification: </a:t>
            </a:r>
          </a:p>
          <a:p>
            <a:pPr marL="0" lvl="1" indent="0">
              <a:lnSpc>
                <a:spcPct val="80000"/>
              </a:lnSpc>
              <a:buNone/>
              <a:defRPr/>
            </a:pPr>
            <a:endParaRPr 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(v)    Religion and gun ownership are the two most powerful predictors  </a:t>
            </a: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of partisan ID. </a:t>
            </a: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(vi)   ... it even studied the roads Republicans drove as they commuted  </a:t>
            </a: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to work, which allowed the party to put its billboards where they  </a:t>
            </a: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would do the most good. </a:t>
            </a: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(vii)  Catalyst and its competitors can build models to predict voter  </a:t>
            </a: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choices. ... Based on how alike they are, you can assign a  </a:t>
            </a: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probability to them. ... a likelihood of support on each person  </a:t>
            </a: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based on how many character traits a person shares with your </a:t>
            </a: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known supporters.. </a:t>
            </a: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(viii) Will 51 percent of the voters buy what RNC candidate is offering? </a:t>
            </a: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Or will DNC candidate seem like a better deal?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2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Review Quiz – Question 2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Q2. Compare and contrast Data Mining with Relational Databases.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66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316" y="304800"/>
            <a:ext cx="8831462" cy="990600"/>
          </a:xfrm>
        </p:spPr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Pattern Family 1: Hotspots, Spatial Cluster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The 1854 Asiatic Cholera in London</a:t>
            </a:r>
          </a:p>
          <a:p>
            <a:pPr marL="687388" lvl="1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Near Broad St. water pump except a brewery</a:t>
            </a:r>
          </a:p>
          <a:p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239" y="2566191"/>
            <a:ext cx="4661210" cy="319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927" y="2702312"/>
            <a:ext cx="20574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3984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Review Quiz – Question 3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Q3. Compare and contrast Data Mining with Traditional Statistics (or Machine Learning).</a:t>
            </a: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75817"/>
      </p:ext>
    </p:extLst>
  </p:cSld>
  <p:clrMapOvr>
    <a:masterClrMapping/>
  </p:clrMapOvr>
</p:sld>
</file>

<file path=ppt/theme/theme1.xml><?xml version="1.0" encoding="utf-8"?>
<a:theme xmlns:a="http://schemas.openxmlformats.org/drawingml/2006/main" name="D2D-2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4" charset="0"/>
            <a:ea typeface="ＭＳ Ｐゴシック" pitchFamily="-104" charset="-128"/>
            <a:cs typeface="ＭＳ Ｐゴシック" pitchFamily="-10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4" charset="0"/>
            <a:ea typeface="ＭＳ Ｐゴシック" pitchFamily="-104" charset="-128"/>
            <a:cs typeface="ＭＳ Ｐゴシック" pitchFamily="-10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7559</TotalTime>
  <Words>4261</Words>
  <Application>Microsoft Office PowerPoint</Application>
  <PresentationFormat>On-screen Show (4:3)</PresentationFormat>
  <Paragraphs>929</Paragraphs>
  <Slides>90</Slides>
  <Notes>11</Notes>
  <HiddenSlides>6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8" baseType="lpstr">
      <vt:lpstr>Arial</vt:lpstr>
      <vt:lpstr>Calibri</vt:lpstr>
      <vt:lpstr>Microsoft Sans Serif</vt:lpstr>
      <vt:lpstr>MS Reference Sans Serif</vt:lpstr>
      <vt:lpstr>Times New Roman</vt:lpstr>
      <vt:lpstr>Wingdings</vt:lpstr>
      <vt:lpstr>D2D-2</vt:lpstr>
      <vt:lpstr>Equation</vt:lpstr>
      <vt:lpstr>PowerPoint Presentation</vt:lpstr>
      <vt:lpstr>Spatial Data Mining</vt:lpstr>
      <vt:lpstr>Outline</vt:lpstr>
      <vt:lpstr>Why Data Mining?</vt:lpstr>
      <vt:lpstr>Data Mining vs. Database Querying </vt:lpstr>
      <vt:lpstr>Spatial Data Mining (SDM)</vt:lpstr>
      <vt:lpstr>Application Domains</vt:lpstr>
      <vt:lpstr>Application Domains</vt:lpstr>
      <vt:lpstr>Pattern Family 1: Hotspots, Spatial Cluster</vt:lpstr>
      <vt:lpstr>Complicated Hotspots</vt:lpstr>
      <vt:lpstr>Pattern Family 2: Spatial Outliers</vt:lpstr>
      <vt:lpstr>Pattern Family 3: Predictive Models</vt:lpstr>
      <vt:lpstr>Family 4: Co-locations/Co-occurrence</vt:lpstr>
      <vt:lpstr>What’s NOT Spatial Data Mining (SDM)</vt:lpstr>
      <vt:lpstr>Outline</vt:lpstr>
      <vt:lpstr>Data-Types: Non-Spatial vs. Spatial</vt:lpstr>
      <vt:lpstr>Relationships: Non-spatial vs. Spatial</vt:lpstr>
      <vt:lpstr>OGC Simple Features </vt:lpstr>
      <vt:lpstr>OGIS – Topological Operations</vt:lpstr>
      <vt:lpstr>Research Needs for Data</vt:lpstr>
      <vt:lpstr>Outline</vt:lpstr>
      <vt:lpstr>Limitations of Traditional Statistics</vt:lpstr>
      <vt:lpstr>Spatial Statistics: An Overview</vt:lpstr>
      <vt:lpstr>Spatial Autocorrelation (SA)</vt:lpstr>
      <vt:lpstr>Spatial Autocorrelation: K-Function</vt:lpstr>
      <vt:lpstr>Spatial Autocorrelation: K-Function</vt:lpstr>
      <vt:lpstr>Cross-Correlation</vt:lpstr>
      <vt:lpstr>Recall Pattern Family 4: Co-locations</vt:lpstr>
      <vt:lpstr>Illustration of Cross-Correlation</vt:lpstr>
      <vt:lpstr>End OF REQUIRED CONTENT</vt:lpstr>
      <vt:lpstr>PowerPoint Presentation</vt:lpstr>
      <vt:lpstr>Spatial Heterogeneity</vt:lpstr>
      <vt:lpstr>Edge Effect</vt:lpstr>
      <vt:lpstr>Research Challenges of Spatial Statistics</vt:lpstr>
      <vt:lpstr>Outline</vt:lpstr>
      <vt:lpstr>Illustration of Location Prediction Problem</vt:lpstr>
      <vt:lpstr>Neighbor Relationship: W Matrix</vt:lpstr>
      <vt:lpstr>Location Prediction Models</vt:lpstr>
      <vt:lpstr>Comparing Traditional and Spatial Models</vt:lpstr>
      <vt:lpstr>Modeling Spatial Heterogeneity: GWR</vt:lpstr>
      <vt:lpstr>Research Needs for Location Prediction</vt:lpstr>
      <vt:lpstr>Outline</vt:lpstr>
      <vt:lpstr>Clustering Question</vt:lpstr>
      <vt:lpstr>Maps Reveal Spatial Groups</vt:lpstr>
      <vt:lpstr>K-Means Algorithm</vt:lpstr>
      <vt:lpstr>K-Means Algorithm</vt:lpstr>
      <vt:lpstr>K-Means Algorithm</vt:lpstr>
      <vt:lpstr>K-Means Algorithm</vt:lpstr>
      <vt:lpstr>K-Means Algorithm</vt:lpstr>
      <vt:lpstr>K-Means Algorithm</vt:lpstr>
      <vt:lpstr>K-Means Algorithm</vt:lpstr>
      <vt:lpstr>Limitations of K-Means</vt:lpstr>
      <vt:lpstr>Spatial Scan Statistics (SatScan)</vt:lpstr>
      <vt:lpstr>SatScan Examples</vt:lpstr>
      <vt:lpstr>Spatial-Concept/Theory-Aware Clusters</vt:lpstr>
      <vt:lpstr>Quiz</vt:lpstr>
      <vt:lpstr>Outline</vt:lpstr>
      <vt:lpstr>Learning Objectives</vt:lpstr>
      <vt:lpstr>Outliers: Global (G) vs. Spatial (S)</vt:lpstr>
      <vt:lpstr>Outlier Detection Tests: Variogram Cloud</vt:lpstr>
      <vt:lpstr>Outlier Detection – Scatterplot</vt:lpstr>
      <vt:lpstr>Outlier Detection Test: Moran Scatterplot</vt:lpstr>
      <vt:lpstr>Outlier Detection Tests: Spatial Z-test</vt:lpstr>
      <vt:lpstr>Spatial Outlier Detection: Computation</vt:lpstr>
      <vt:lpstr>Trends in Spatial Outlier Detection</vt:lpstr>
      <vt:lpstr>Quiz</vt:lpstr>
      <vt:lpstr>Outline</vt:lpstr>
      <vt:lpstr>Learning Objectives</vt:lpstr>
      <vt:lpstr>Background: Association Rules </vt:lpstr>
      <vt:lpstr>Apriori Algorithm</vt:lpstr>
      <vt:lpstr>Apriori Algorithm</vt:lpstr>
      <vt:lpstr>Apriori Algorithm</vt:lpstr>
      <vt:lpstr>Apriori Algorithm</vt:lpstr>
      <vt:lpstr>Association Rules Limitations</vt:lpstr>
      <vt:lpstr>Limitations of Traditional Statistics: An Example</vt:lpstr>
      <vt:lpstr>Spatial Association vs. Cross-K Function</vt:lpstr>
      <vt:lpstr>Spatial Colocation</vt:lpstr>
      <vt:lpstr>Participation Index &gt;= Cross-K Function </vt:lpstr>
      <vt:lpstr>Association Vs. Colocation </vt:lpstr>
      <vt:lpstr>Spatial Association Rule vs. Colocation</vt:lpstr>
      <vt:lpstr>Spatial Colocation: Trends</vt:lpstr>
      <vt:lpstr>Quiz</vt:lpstr>
      <vt:lpstr>Outline</vt:lpstr>
      <vt:lpstr>Summary</vt:lpstr>
      <vt:lpstr>Three General Approaches in SDM</vt:lpstr>
      <vt:lpstr>Review Quiz</vt:lpstr>
      <vt:lpstr>Review Quiz – Question 1</vt:lpstr>
      <vt:lpstr>Review Quiz – Question 1 (Continued)</vt:lpstr>
      <vt:lpstr>Review Quiz – Question 2</vt:lpstr>
      <vt:lpstr>Review Quiz – Question 3</vt:lpstr>
    </vt:vector>
  </TitlesOfParts>
  <Company>U of MN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oitadmin</dc:creator>
  <cp:lastModifiedBy>Amr Magdy</cp:lastModifiedBy>
  <cp:revision>1646</cp:revision>
  <dcterms:created xsi:type="dcterms:W3CDTF">2014-06-17T15:17:15Z</dcterms:created>
  <dcterms:modified xsi:type="dcterms:W3CDTF">2020-11-05T03:53:14Z</dcterms:modified>
</cp:coreProperties>
</file>