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0"/>
  </p:notesMasterIdLst>
  <p:handoutMasterIdLst>
    <p:handoutMasterId r:id="rId61"/>
  </p:handoutMasterIdLst>
  <p:sldIdLst>
    <p:sldId id="256" r:id="rId2"/>
    <p:sldId id="258" r:id="rId3"/>
    <p:sldId id="371" r:id="rId4"/>
    <p:sldId id="372" r:id="rId5"/>
    <p:sldId id="309" r:id="rId6"/>
    <p:sldId id="259" r:id="rId7"/>
    <p:sldId id="260" r:id="rId8"/>
    <p:sldId id="262" r:id="rId9"/>
    <p:sldId id="263" r:id="rId10"/>
    <p:sldId id="280" r:id="rId11"/>
    <p:sldId id="273" r:id="rId12"/>
    <p:sldId id="373" r:id="rId13"/>
    <p:sldId id="374" r:id="rId14"/>
    <p:sldId id="316" r:id="rId15"/>
    <p:sldId id="274" r:id="rId16"/>
    <p:sldId id="275" r:id="rId17"/>
    <p:sldId id="347" r:id="rId18"/>
    <p:sldId id="323" r:id="rId19"/>
    <p:sldId id="346" r:id="rId20"/>
    <p:sldId id="324" r:id="rId21"/>
    <p:sldId id="325" r:id="rId22"/>
    <p:sldId id="326" r:id="rId23"/>
    <p:sldId id="327" r:id="rId24"/>
    <p:sldId id="281" r:id="rId25"/>
    <p:sldId id="318" r:id="rId26"/>
    <p:sldId id="328" r:id="rId27"/>
    <p:sldId id="348" r:id="rId28"/>
    <p:sldId id="329" r:id="rId29"/>
    <p:sldId id="330" r:id="rId30"/>
    <p:sldId id="331" r:id="rId31"/>
    <p:sldId id="333" r:id="rId32"/>
    <p:sldId id="334" r:id="rId33"/>
    <p:sldId id="352" r:id="rId34"/>
    <p:sldId id="335" r:id="rId35"/>
    <p:sldId id="284" r:id="rId36"/>
    <p:sldId id="353" r:id="rId37"/>
    <p:sldId id="355" r:id="rId38"/>
    <p:sldId id="337" r:id="rId39"/>
    <p:sldId id="338" r:id="rId40"/>
    <p:sldId id="282" r:id="rId41"/>
    <p:sldId id="339" r:id="rId42"/>
    <p:sldId id="340" r:id="rId43"/>
    <p:sldId id="358" r:id="rId44"/>
    <p:sldId id="360" r:id="rId45"/>
    <p:sldId id="361" r:id="rId46"/>
    <p:sldId id="359" r:id="rId47"/>
    <p:sldId id="362" r:id="rId48"/>
    <p:sldId id="341" r:id="rId49"/>
    <p:sldId id="356" r:id="rId50"/>
    <p:sldId id="343" r:id="rId51"/>
    <p:sldId id="344" r:id="rId52"/>
    <p:sldId id="365" r:id="rId53"/>
    <p:sldId id="357" r:id="rId54"/>
    <p:sldId id="366" r:id="rId55"/>
    <p:sldId id="367" r:id="rId56"/>
    <p:sldId id="368" r:id="rId57"/>
    <p:sldId id="364" r:id="rId58"/>
    <p:sldId id="345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itadmin" initials="o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AB7942"/>
    <a:srgbClr val="7A0019"/>
    <a:srgbClr val="00FA00"/>
    <a:srgbClr val="FFD653"/>
    <a:srgbClr val="FFD13F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40" autoAdjust="0"/>
    <p:restoredTop sz="94290" autoAdjust="0"/>
  </p:normalViewPr>
  <p:slideViewPr>
    <p:cSldViewPr snapToGrid="0" snapToObjects="1">
      <p:cViewPr varScale="1">
        <p:scale>
          <a:sx n="87" d="100"/>
          <a:sy n="87" d="100"/>
        </p:scale>
        <p:origin x="1260" y="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1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7D57F-2DB8-40ED-BE38-87EB6BDD50A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FE950-060C-402F-84B9-0562160E3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309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B2534-0E64-46B6-8389-E25546A31977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4F16A-795E-420D-991E-DFBF0B28CC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0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43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40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93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04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46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95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13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55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860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130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57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130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336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825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315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536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344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049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315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513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14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069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602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913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090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036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959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398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986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385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130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80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673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172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765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495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180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789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272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695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039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1908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8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2856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0364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4778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8177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3041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6688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5927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98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04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98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UofM-2_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139700"/>
            <a:ext cx="8850313" cy="65786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1526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3055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229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229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UofM-2_M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6050" y="136525"/>
            <a:ext cx="8850313" cy="65849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752600"/>
            <a:ext cx="8610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3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8.emf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24.emf"/><Relationship Id="rId4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2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2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>
                <a:latin typeface="Microsoft Sans Serif"/>
                <a:cs typeface="Microsoft Sans Serif"/>
              </a:rPr>
              <a:t>Query Processing and Optimization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27402"/>
            <a:ext cx="6400800" cy="609600"/>
          </a:xfrm>
        </p:spPr>
        <p:txBody>
          <a:bodyPr/>
          <a:lstStyle/>
          <a:p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96" y="5065888"/>
            <a:ext cx="1607879" cy="14111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Strategies for Point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938" y="1515127"/>
            <a:ext cx="10389870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Point Query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Given a location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Return a property (e.g., place name) of the location</a:t>
            </a:r>
          </a:p>
          <a:p>
            <a:pPr>
              <a:buFont typeface="Arial"/>
              <a:buChar char="•"/>
            </a:pPr>
            <a:endParaRPr lang="en-US" sz="18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List of strategies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Linear Search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Binary Search 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If records ordered by a space filling curve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Index Search 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If a spatial index is available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</a:t>
            </a:r>
          </a:p>
        </p:txBody>
      </p:sp>
      <p:pic>
        <p:nvPicPr>
          <p:cNvPr id="15" name="Picture 14" descr="Screen Shot 2016-08-15 at 5.29.57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5" b="4939"/>
          <a:stretch/>
        </p:blipFill>
        <p:spPr>
          <a:xfrm>
            <a:off x="6066712" y="1678352"/>
            <a:ext cx="2840532" cy="182577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 bwMode="auto">
          <a:xfrm>
            <a:off x="7771120" y="2299027"/>
            <a:ext cx="180000" cy="180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5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The Filter-Refine Paradigm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4" y="1426458"/>
            <a:ext cx="8610600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Processing a spatial query Q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Filter step : find a superset S of object in answer to Q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Using approximate of spatial data type and operator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Refinement step : find exact answer to Q reusing a GIS to process S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Using exact spatial data type and operation</a:t>
            </a:r>
          </a:p>
          <a:p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6196" y="3021504"/>
            <a:ext cx="4530123" cy="275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413371" y="3460973"/>
            <a:ext cx="2833987" cy="23186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 flipV="1">
            <a:off x="2848718" y="5138300"/>
            <a:ext cx="1240581" cy="53699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53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1567400-BBCF-4754-B7C7-1C511B627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The Filter-Refine Paradigm: Example</a:t>
            </a:r>
          </a:p>
        </p:txBody>
      </p:sp>
      <p:grpSp>
        <p:nvGrpSpPr>
          <p:cNvPr id="5" name="Group 26">
            <a:extLst>
              <a:ext uri="{FF2B5EF4-FFF2-40B4-BE49-F238E27FC236}">
                <a16:creationId xmlns:a16="http://schemas.microsoft.com/office/drawing/2014/main" id="{2498CA2A-A08D-403D-9619-E455A7822D87}"/>
              </a:ext>
            </a:extLst>
          </p:cNvPr>
          <p:cNvGrpSpPr>
            <a:grpSpLocks/>
          </p:cNvGrpSpPr>
          <p:nvPr/>
        </p:nvGrpSpPr>
        <p:grpSpPr bwMode="auto">
          <a:xfrm>
            <a:off x="931332" y="1728772"/>
            <a:ext cx="1847850" cy="1238250"/>
            <a:chOff x="3588" y="3228"/>
            <a:chExt cx="1164" cy="78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9E9388A-2153-432B-ACAA-5CD1F4798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3240"/>
              <a:ext cx="1152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43473780-64E0-42C6-86B4-EE16C45F1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8" y="3228"/>
              <a:ext cx="1164" cy="780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374BD5B0-274D-4631-AF7B-CC145C6D5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3549"/>
              <a:ext cx="720" cy="312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9">
            <a:extLst>
              <a:ext uri="{FF2B5EF4-FFF2-40B4-BE49-F238E27FC236}">
                <a16:creationId xmlns:a16="http://schemas.microsoft.com/office/drawing/2014/main" id="{4DE282FA-555A-4C7E-B931-DC5FFDB43618}"/>
              </a:ext>
            </a:extLst>
          </p:cNvPr>
          <p:cNvGrpSpPr>
            <a:grpSpLocks/>
          </p:cNvGrpSpPr>
          <p:nvPr/>
        </p:nvGrpSpPr>
        <p:grpSpPr bwMode="auto">
          <a:xfrm>
            <a:off x="3613837" y="1679387"/>
            <a:ext cx="1847850" cy="1238250"/>
            <a:chOff x="1608" y="3384"/>
            <a:chExt cx="1164" cy="780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4C2F79B-07A9-4E71-BB66-EB1D39F27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8" y="3384"/>
              <a:ext cx="1164" cy="780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9F89F989-0517-4B3E-BE59-3918C3A64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" y="3719"/>
              <a:ext cx="720" cy="312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28">
            <a:extLst>
              <a:ext uri="{FF2B5EF4-FFF2-40B4-BE49-F238E27FC236}">
                <a16:creationId xmlns:a16="http://schemas.microsoft.com/office/drawing/2014/main" id="{02AF8113-E629-4420-B6E9-002823EF76CF}"/>
              </a:ext>
            </a:extLst>
          </p:cNvPr>
          <p:cNvGrpSpPr>
            <a:grpSpLocks/>
          </p:cNvGrpSpPr>
          <p:nvPr/>
        </p:nvGrpSpPr>
        <p:grpSpPr bwMode="auto">
          <a:xfrm>
            <a:off x="6467475" y="1711026"/>
            <a:ext cx="1847850" cy="1238250"/>
            <a:chOff x="300" y="3408"/>
            <a:chExt cx="1164" cy="780"/>
          </a:xfrm>
        </p:grpSpPr>
        <p:sp>
          <p:nvSpPr>
            <p:cNvPr id="13" name="Rectangle 21">
              <a:extLst>
                <a:ext uri="{FF2B5EF4-FFF2-40B4-BE49-F238E27FC236}">
                  <a16:creationId xmlns:a16="http://schemas.microsoft.com/office/drawing/2014/main" id="{6B3E368B-C653-439D-89F2-D82EFF3A5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" y="3420"/>
              <a:ext cx="1152" cy="7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52710B20-6666-4F6A-9045-8D55E726B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" y="3408"/>
              <a:ext cx="1164" cy="780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24">
              <a:extLst>
                <a:ext uri="{FF2B5EF4-FFF2-40B4-BE49-F238E27FC236}">
                  <a16:creationId xmlns:a16="http://schemas.microsoft.com/office/drawing/2014/main" id="{95F31FCA-261D-448C-AF40-36E6C89B9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" y="3713"/>
              <a:ext cx="713" cy="302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25">
              <a:extLst>
                <a:ext uri="{FF2B5EF4-FFF2-40B4-BE49-F238E27FC236}">
                  <a16:creationId xmlns:a16="http://schemas.microsoft.com/office/drawing/2014/main" id="{6738FB56-35E3-4783-8150-B03C89DB1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" y="3708"/>
              <a:ext cx="720" cy="312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Rectangle 9">
            <a:extLst>
              <a:ext uri="{FF2B5EF4-FFF2-40B4-BE49-F238E27FC236}">
                <a16:creationId xmlns:a16="http://schemas.microsoft.com/office/drawing/2014/main" id="{9813BD6A-45BD-4574-88EA-943DC695C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5812" y="1699596"/>
            <a:ext cx="1840635" cy="1219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ED59C2A9-38EE-465E-A812-38E6306E7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3275" y="2182341"/>
            <a:ext cx="1143000" cy="49229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F25127EF-22F0-4B11-A3FF-4DD8C2CCB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958" y="1730076"/>
            <a:ext cx="1809750" cy="12001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73DE6FCD-B64D-4916-829C-F819B0A4E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7257" y="2221968"/>
            <a:ext cx="1143000" cy="49229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975760-33D3-4B3D-B8B6-51F511C9385C}"/>
              </a:ext>
            </a:extLst>
          </p:cNvPr>
          <p:cNvSpPr txBox="1"/>
          <p:nvPr/>
        </p:nvSpPr>
        <p:spPr>
          <a:xfrm>
            <a:off x="2135987" y="233099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7FD0F7-657B-435E-82A4-087A03EDC45C}"/>
              </a:ext>
            </a:extLst>
          </p:cNvPr>
          <p:cNvSpPr txBox="1"/>
          <p:nvPr/>
        </p:nvSpPr>
        <p:spPr>
          <a:xfrm>
            <a:off x="1290554" y="1925133"/>
            <a:ext cx="392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A</a:t>
            </a:r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B14696-CB41-4E0D-84D2-2323E9D70A39}"/>
              </a:ext>
            </a:extLst>
          </p:cNvPr>
          <p:cNvSpPr txBox="1"/>
          <p:nvPr/>
        </p:nvSpPr>
        <p:spPr>
          <a:xfrm>
            <a:off x="3890086" y="1813009"/>
            <a:ext cx="392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79B57B-E6BB-4952-82E8-13A7E02A03F5}"/>
              </a:ext>
            </a:extLst>
          </p:cNvPr>
          <p:cNvSpPr txBox="1"/>
          <p:nvPr/>
        </p:nvSpPr>
        <p:spPr>
          <a:xfrm>
            <a:off x="4848277" y="22797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AE731BC-43C2-4AFF-AB98-BF98E04968B8}"/>
              </a:ext>
            </a:extLst>
          </p:cNvPr>
          <p:cNvCxnSpPr/>
          <p:nvPr/>
        </p:nvCxnSpPr>
        <p:spPr bwMode="auto">
          <a:xfrm>
            <a:off x="591283" y="3096091"/>
            <a:ext cx="239194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22AF55E-7156-4133-8BD8-EF2A9E45254C}"/>
              </a:ext>
            </a:extLst>
          </p:cNvPr>
          <p:cNvCxnSpPr/>
          <p:nvPr/>
        </p:nvCxnSpPr>
        <p:spPr bwMode="auto">
          <a:xfrm flipH="1" flipV="1">
            <a:off x="612003" y="1563952"/>
            <a:ext cx="214" cy="15544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B4D164F-D985-4D4E-B3B2-E0A6C706F8FD}"/>
              </a:ext>
            </a:extLst>
          </p:cNvPr>
          <p:cNvSpPr txBox="1"/>
          <p:nvPr/>
        </p:nvSpPr>
        <p:spPr>
          <a:xfrm>
            <a:off x="256643" y="15639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E9F0BF-540D-4F41-9424-3FA18B025EF3}"/>
              </a:ext>
            </a:extLst>
          </p:cNvPr>
          <p:cNvSpPr txBox="1"/>
          <p:nvPr/>
        </p:nvSpPr>
        <p:spPr>
          <a:xfrm>
            <a:off x="2679922" y="27513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DB3CE30-94D7-4D3B-A57E-410BC917781F}"/>
              </a:ext>
            </a:extLst>
          </p:cNvPr>
          <p:cNvCxnSpPr/>
          <p:nvPr/>
        </p:nvCxnSpPr>
        <p:spPr bwMode="auto">
          <a:xfrm>
            <a:off x="3408430" y="3127131"/>
            <a:ext cx="239194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582922F-EFB9-49CF-9BC3-42B19FFD882D}"/>
              </a:ext>
            </a:extLst>
          </p:cNvPr>
          <p:cNvCxnSpPr/>
          <p:nvPr/>
        </p:nvCxnSpPr>
        <p:spPr bwMode="auto">
          <a:xfrm flipH="1" flipV="1">
            <a:off x="3429150" y="1594992"/>
            <a:ext cx="214" cy="15544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B8D333B-2E6E-4E6A-A022-C1EBDAC4E7FA}"/>
              </a:ext>
            </a:extLst>
          </p:cNvPr>
          <p:cNvSpPr txBox="1"/>
          <p:nvPr/>
        </p:nvSpPr>
        <p:spPr>
          <a:xfrm>
            <a:off x="3073790" y="15949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EDF573-76F1-4F76-ADC0-309E9FC835F3}"/>
              </a:ext>
            </a:extLst>
          </p:cNvPr>
          <p:cNvSpPr txBox="1"/>
          <p:nvPr/>
        </p:nvSpPr>
        <p:spPr>
          <a:xfrm>
            <a:off x="5497069" y="278235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7E77B9F-545E-4BC7-8507-3DC70B7504F5}"/>
              </a:ext>
            </a:extLst>
          </p:cNvPr>
          <p:cNvCxnSpPr/>
          <p:nvPr/>
        </p:nvCxnSpPr>
        <p:spPr bwMode="auto">
          <a:xfrm>
            <a:off x="6299237" y="3102574"/>
            <a:ext cx="239194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5335717-7108-4F05-BDE7-D77FDD19A849}"/>
              </a:ext>
            </a:extLst>
          </p:cNvPr>
          <p:cNvCxnSpPr/>
          <p:nvPr/>
        </p:nvCxnSpPr>
        <p:spPr bwMode="auto">
          <a:xfrm flipH="1" flipV="1">
            <a:off x="6319957" y="1570435"/>
            <a:ext cx="214" cy="15544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A0503BD-685E-4AC0-ACF0-4B7B01868DAA}"/>
              </a:ext>
            </a:extLst>
          </p:cNvPr>
          <p:cNvSpPr txBox="1"/>
          <p:nvPr/>
        </p:nvSpPr>
        <p:spPr>
          <a:xfrm>
            <a:off x="5964597" y="15704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E51C50-986D-475F-A5DC-1BA9CA5582A1}"/>
              </a:ext>
            </a:extLst>
          </p:cNvPr>
          <p:cNvSpPr txBox="1"/>
          <p:nvPr/>
        </p:nvSpPr>
        <p:spPr>
          <a:xfrm>
            <a:off x="8387876" y="27577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30632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7" grpId="0"/>
      <p:bldP spid="28" grpId="0"/>
      <p:bldP spid="31" grpId="0"/>
      <p:bldP spid="32" grpId="0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1567400-BBCF-4754-B7C7-1C511B627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The Filter-Refine Paradigm: Example</a:t>
            </a:r>
          </a:p>
        </p:txBody>
      </p:sp>
      <p:grpSp>
        <p:nvGrpSpPr>
          <p:cNvPr id="5" name="Group 26">
            <a:extLst>
              <a:ext uri="{FF2B5EF4-FFF2-40B4-BE49-F238E27FC236}">
                <a16:creationId xmlns:a16="http://schemas.microsoft.com/office/drawing/2014/main" id="{2498CA2A-A08D-403D-9619-E455A7822D87}"/>
              </a:ext>
            </a:extLst>
          </p:cNvPr>
          <p:cNvGrpSpPr>
            <a:grpSpLocks/>
          </p:cNvGrpSpPr>
          <p:nvPr/>
        </p:nvGrpSpPr>
        <p:grpSpPr bwMode="auto">
          <a:xfrm>
            <a:off x="931332" y="1728772"/>
            <a:ext cx="1847850" cy="1238250"/>
            <a:chOff x="3588" y="3228"/>
            <a:chExt cx="1164" cy="78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9E9388A-2153-432B-ACAA-5CD1F4798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3240"/>
              <a:ext cx="1152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43473780-64E0-42C6-86B4-EE16C45F1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8" y="3228"/>
              <a:ext cx="1164" cy="780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374BD5B0-274D-4631-AF7B-CC145C6D5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3549"/>
              <a:ext cx="720" cy="312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9">
            <a:extLst>
              <a:ext uri="{FF2B5EF4-FFF2-40B4-BE49-F238E27FC236}">
                <a16:creationId xmlns:a16="http://schemas.microsoft.com/office/drawing/2014/main" id="{4DE282FA-555A-4C7E-B931-DC5FFDB43618}"/>
              </a:ext>
            </a:extLst>
          </p:cNvPr>
          <p:cNvGrpSpPr>
            <a:grpSpLocks/>
          </p:cNvGrpSpPr>
          <p:nvPr/>
        </p:nvGrpSpPr>
        <p:grpSpPr bwMode="auto">
          <a:xfrm>
            <a:off x="3613837" y="1679387"/>
            <a:ext cx="1847850" cy="1238250"/>
            <a:chOff x="1608" y="3384"/>
            <a:chExt cx="1164" cy="780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4C2F79B-07A9-4E71-BB66-EB1D39F27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8" y="3384"/>
              <a:ext cx="1164" cy="780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9F89F989-0517-4B3E-BE59-3918C3A64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" y="3719"/>
              <a:ext cx="720" cy="312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28">
            <a:extLst>
              <a:ext uri="{FF2B5EF4-FFF2-40B4-BE49-F238E27FC236}">
                <a16:creationId xmlns:a16="http://schemas.microsoft.com/office/drawing/2014/main" id="{02AF8113-E629-4420-B6E9-002823EF76CF}"/>
              </a:ext>
            </a:extLst>
          </p:cNvPr>
          <p:cNvGrpSpPr>
            <a:grpSpLocks/>
          </p:cNvGrpSpPr>
          <p:nvPr/>
        </p:nvGrpSpPr>
        <p:grpSpPr bwMode="auto">
          <a:xfrm>
            <a:off x="6467475" y="1711026"/>
            <a:ext cx="1847850" cy="1238250"/>
            <a:chOff x="300" y="3408"/>
            <a:chExt cx="1164" cy="780"/>
          </a:xfrm>
        </p:grpSpPr>
        <p:sp>
          <p:nvSpPr>
            <p:cNvPr id="13" name="Rectangle 21">
              <a:extLst>
                <a:ext uri="{FF2B5EF4-FFF2-40B4-BE49-F238E27FC236}">
                  <a16:creationId xmlns:a16="http://schemas.microsoft.com/office/drawing/2014/main" id="{6B3E368B-C653-439D-89F2-D82EFF3A5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" y="3420"/>
              <a:ext cx="1152" cy="7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52710B20-6666-4F6A-9045-8D55E726B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" y="3408"/>
              <a:ext cx="1164" cy="780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24">
              <a:extLst>
                <a:ext uri="{FF2B5EF4-FFF2-40B4-BE49-F238E27FC236}">
                  <a16:creationId xmlns:a16="http://schemas.microsoft.com/office/drawing/2014/main" id="{95F31FCA-261D-448C-AF40-36E6C89B9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" y="3713"/>
              <a:ext cx="713" cy="302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25">
              <a:extLst>
                <a:ext uri="{FF2B5EF4-FFF2-40B4-BE49-F238E27FC236}">
                  <a16:creationId xmlns:a16="http://schemas.microsoft.com/office/drawing/2014/main" id="{6738FB56-35E3-4783-8150-B03C89DB1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" y="3708"/>
              <a:ext cx="720" cy="312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Rectangle 9">
            <a:extLst>
              <a:ext uri="{FF2B5EF4-FFF2-40B4-BE49-F238E27FC236}">
                <a16:creationId xmlns:a16="http://schemas.microsoft.com/office/drawing/2014/main" id="{9813BD6A-45BD-4574-88EA-943DC695C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5812" y="1699596"/>
            <a:ext cx="1840635" cy="1219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ED59C2A9-38EE-465E-A812-38E6306E7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3275" y="2182341"/>
            <a:ext cx="1143000" cy="49229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F25127EF-22F0-4B11-A3FF-4DD8C2CCB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958" y="1730076"/>
            <a:ext cx="1809750" cy="12001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73DE6FCD-B64D-4916-829C-F819B0A4E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7257" y="2221968"/>
            <a:ext cx="1143000" cy="49229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975760-33D3-4B3D-B8B6-51F511C9385C}"/>
              </a:ext>
            </a:extLst>
          </p:cNvPr>
          <p:cNvSpPr txBox="1"/>
          <p:nvPr/>
        </p:nvSpPr>
        <p:spPr>
          <a:xfrm>
            <a:off x="2135987" y="233099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7FD0F7-657B-435E-82A4-087A03EDC45C}"/>
              </a:ext>
            </a:extLst>
          </p:cNvPr>
          <p:cNvSpPr txBox="1"/>
          <p:nvPr/>
        </p:nvSpPr>
        <p:spPr>
          <a:xfrm>
            <a:off x="1290554" y="1925133"/>
            <a:ext cx="392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A</a:t>
            </a:r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B14696-CB41-4E0D-84D2-2323E9D70A39}"/>
              </a:ext>
            </a:extLst>
          </p:cNvPr>
          <p:cNvSpPr txBox="1"/>
          <p:nvPr/>
        </p:nvSpPr>
        <p:spPr>
          <a:xfrm>
            <a:off x="3890086" y="1813009"/>
            <a:ext cx="392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79B57B-E6BB-4952-82E8-13A7E02A03F5}"/>
              </a:ext>
            </a:extLst>
          </p:cNvPr>
          <p:cNvSpPr txBox="1"/>
          <p:nvPr/>
        </p:nvSpPr>
        <p:spPr>
          <a:xfrm>
            <a:off x="4848277" y="22797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AE731BC-43C2-4AFF-AB98-BF98E04968B8}"/>
              </a:ext>
            </a:extLst>
          </p:cNvPr>
          <p:cNvCxnSpPr/>
          <p:nvPr/>
        </p:nvCxnSpPr>
        <p:spPr bwMode="auto">
          <a:xfrm>
            <a:off x="591283" y="3096091"/>
            <a:ext cx="239194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22AF55E-7156-4133-8BD8-EF2A9E45254C}"/>
              </a:ext>
            </a:extLst>
          </p:cNvPr>
          <p:cNvCxnSpPr/>
          <p:nvPr/>
        </p:nvCxnSpPr>
        <p:spPr bwMode="auto">
          <a:xfrm flipH="1" flipV="1">
            <a:off x="612003" y="1563952"/>
            <a:ext cx="214" cy="15544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B4D164F-D985-4D4E-B3B2-E0A6C706F8FD}"/>
              </a:ext>
            </a:extLst>
          </p:cNvPr>
          <p:cNvSpPr txBox="1"/>
          <p:nvPr/>
        </p:nvSpPr>
        <p:spPr>
          <a:xfrm>
            <a:off x="256643" y="15639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E9F0BF-540D-4F41-9424-3FA18B025EF3}"/>
              </a:ext>
            </a:extLst>
          </p:cNvPr>
          <p:cNvSpPr txBox="1"/>
          <p:nvPr/>
        </p:nvSpPr>
        <p:spPr>
          <a:xfrm>
            <a:off x="2679922" y="27513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DB3CE30-94D7-4D3B-A57E-410BC917781F}"/>
              </a:ext>
            </a:extLst>
          </p:cNvPr>
          <p:cNvCxnSpPr/>
          <p:nvPr/>
        </p:nvCxnSpPr>
        <p:spPr bwMode="auto">
          <a:xfrm>
            <a:off x="3408430" y="3127131"/>
            <a:ext cx="239194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582922F-EFB9-49CF-9BC3-42B19FFD882D}"/>
              </a:ext>
            </a:extLst>
          </p:cNvPr>
          <p:cNvCxnSpPr/>
          <p:nvPr/>
        </p:nvCxnSpPr>
        <p:spPr bwMode="auto">
          <a:xfrm flipH="1" flipV="1">
            <a:off x="3429150" y="1594992"/>
            <a:ext cx="214" cy="15544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B8D333B-2E6E-4E6A-A022-C1EBDAC4E7FA}"/>
              </a:ext>
            </a:extLst>
          </p:cNvPr>
          <p:cNvSpPr txBox="1"/>
          <p:nvPr/>
        </p:nvSpPr>
        <p:spPr>
          <a:xfrm>
            <a:off x="3073790" y="15949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EDF573-76F1-4F76-ADC0-309E9FC835F3}"/>
              </a:ext>
            </a:extLst>
          </p:cNvPr>
          <p:cNvSpPr txBox="1"/>
          <p:nvPr/>
        </p:nvSpPr>
        <p:spPr>
          <a:xfrm>
            <a:off x="5497069" y="278235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7E77B9F-545E-4BC7-8507-3DC70B7504F5}"/>
              </a:ext>
            </a:extLst>
          </p:cNvPr>
          <p:cNvCxnSpPr/>
          <p:nvPr/>
        </p:nvCxnSpPr>
        <p:spPr bwMode="auto">
          <a:xfrm>
            <a:off x="6299237" y="3102574"/>
            <a:ext cx="239194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5335717-7108-4F05-BDE7-D77FDD19A849}"/>
              </a:ext>
            </a:extLst>
          </p:cNvPr>
          <p:cNvCxnSpPr/>
          <p:nvPr/>
        </p:nvCxnSpPr>
        <p:spPr bwMode="auto">
          <a:xfrm flipH="1" flipV="1">
            <a:off x="6319957" y="1570435"/>
            <a:ext cx="214" cy="15544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A0503BD-685E-4AC0-ACF0-4B7B01868DAA}"/>
              </a:ext>
            </a:extLst>
          </p:cNvPr>
          <p:cNvSpPr txBox="1"/>
          <p:nvPr/>
        </p:nvSpPr>
        <p:spPr>
          <a:xfrm>
            <a:off x="5964597" y="15704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E51C50-986D-475F-A5DC-1BA9CA5582A1}"/>
              </a:ext>
            </a:extLst>
          </p:cNvPr>
          <p:cNvSpPr txBox="1"/>
          <p:nvPr/>
        </p:nvSpPr>
        <p:spPr>
          <a:xfrm>
            <a:off x="8387876" y="27577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A4F672-6FF5-471D-BF1A-02B042C2CAC4}"/>
              </a:ext>
            </a:extLst>
          </p:cNvPr>
          <p:cNvSpPr/>
          <p:nvPr/>
        </p:nvSpPr>
        <p:spPr bwMode="auto">
          <a:xfrm>
            <a:off x="1081356" y="4143375"/>
            <a:ext cx="1042988" cy="75339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2C723D-2AB0-426A-8C2D-3302EFB90DEA}"/>
              </a:ext>
            </a:extLst>
          </p:cNvPr>
          <p:cNvSpPr/>
          <p:nvPr/>
        </p:nvSpPr>
        <p:spPr bwMode="auto">
          <a:xfrm>
            <a:off x="2371733" y="4295776"/>
            <a:ext cx="571492" cy="332456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A4ADBF7-7FD1-4623-9EC1-8B979C319964}"/>
              </a:ext>
            </a:extLst>
          </p:cNvPr>
          <p:cNvSpPr/>
          <p:nvPr/>
        </p:nvSpPr>
        <p:spPr bwMode="auto">
          <a:xfrm>
            <a:off x="2696187" y="4495432"/>
            <a:ext cx="781042" cy="510017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B917C2F-E0B3-4FBA-B131-0FB7EEC99315}"/>
              </a:ext>
            </a:extLst>
          </p:cNvPr>
          <p:cNvSpPr/>
          <p:nvPr/>
        </p:nvSpPr>
        <p:spPr bwMode="auto">
          <a:xfrm>
            <a:off x="2005291" y="5091121"/>
            <a:ext cx="603973" cy="46764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FAF9F48-6184-4445-B67E-599B81391F3B}"/>
              </a:ext>
            </a:extLst>
          </p:cNvPr>
          <p:cNvSpPr/>
          <p:nvPr/>
        </p:nvSpPr>
        <p:spPr bwMode="auto">
          <a:xfrm>
            <a:off x="795608" y="5048251"/>
            <a:ext cx="603973" cy="46764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6FA6BDB-75C6-4371-8A9C-1428A0A10561}"/>
              </a:ext>
            </a:extLst>
          </p:cNvPr>
          <p:cNvSpPr/>
          <p:nvPr/>
        </p:nvSpPr>
        <p:spPr bwMode="auto">
          <a:xfrm>
            <a:off x="1038497" y="3767145"/>
            <a:ext cx="214042" cy="46764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3AF94C8-F4F7-464E-829F-7A7E2154F519}"/>
              </a:ext>
            </a:extLst>
          </p:cNvPr>
          <p:cNvSpPr/>
          <p:nvPr/>
        </p:nvSpPr>
        <p:spPr bwMode="auto">
          <a:xfrm>
            <a:off x="2229279" y="4162416"/>
            <a:ext cx="1660808" cy="1554476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5E02954-ECE1-4004-B2E5-FE67EEAA296F}"/>
              </a:ext>
            </a:extLst>
          </p:cNvPr>
          <p:cNvSpPr txBox="1"/>
          <p:nvPr/>
        </p:nvSpPr>
        <p:spPr>
          <a:xfrm flipH="1">
            <a:off x="3203247" y="3508283"/>
            <a:ext cx="897257" cy="64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Query range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071E422-AF69-4C3F-A71F-E8D9B4D48545}"/>
              </a:ext>
            </a:extLst>
          </p:cNvPr>
          <p:cNvSpPr/>
          <p:nvPr/>
        </p:nvSpPr>
        <p:spPr bwMode="auto">
          <a:xfrm>
            <a:off x="5891490" y="4162417"/>
            <a:ext cx="1042988" cy="753399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64BE139-1E3D-4AA3-B407-B929E1FB3AE2}"/>
              </a:ext>
            </a:extLst>
          </p:cNvPr>
          <p:cNvSpPr/>
          <p:nvPr/>
        </p:nvSpPr>
        <p:spPr bwMode="auto">
          <a:xfrm>
            <a:off x="7181867" y="4314818"/>
            <a:ext cx="571492" cy="3324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D37E68D-E244-4B22-95FF-1837D666FFBC}"/>
              </a:ext>
            </a:extLst>
          </p:cNvPr>
          <p:cNvSpPr/>
          <p:nvPr/>
        </p:nvSpPr>
        <p:spPr bwMode="auto">
          <a:xfrm>
            <a:off x="7506321" y="4514474"/>
            <a:ext cx="781042" cy="51001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A866912-895C-43E0-B4E3-6255FED964D6}"/>
              </a:ext>
            </a:extLst>
          </p:cNvPr>
          <p:cNvSpPr/>
          <p:nvPr/>
        </p:nvSpPr>
        <p:spPr bwMode="auto">
          <a:xfrm>
            <a:off x="6815425" y="5110163"/>
            <a:ext cx="603973" cy="46764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47616E2-E5DF-4754-8E5F-86AFFC3D267F}"/>
              </a:ext>
            </a:extLst>
          </p:cNvPr>
          <p:cNvSpPr/>
          <p:nvPr/>
        </p:nvSpPr>
        <p:spPr bwMode="auto">
          <a:xfrm>
            <a:off x="5605742" y="5067293"/>
            <a:ext cx="603973" cy="467649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0AAA671-8777-4655-99AF-C3DB4C3937D9}"/>
              </a:ext>
            </a:extLst>
          </p:cNvPr>
          <p:cNvSpPr/>
          <p:nvPr/>
        </p:nvSpPr>
        <p:spPr bwMode="auto">
          <a:xfrm>
            <a:off x="5848631" y="3786187"/>
            <a:ext cx="214042" cy="467649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05E208F0-F098-43E8-8271-7F07A9D51616}"/>
              </a:ext>
            </a:extLst>
          </p:cNvPr>
          <p:cNvSpPr/>
          <p:nvPr/>
        </p:nvSpPr>
        <p:spPr bwMode="auto">
          <a:xfrm>
            <a:off x="4052891" y="4647274"/>
            <a:ext cx="1229602" cy="31155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5" name="Multiplication Sign 54">
            <a:extLst>
              <a:ext uri="{FF2B5EF4-FFF2-40B4-BE49-F238E27FC236}">
                <a16:creationId xmlns:a16="http://schemas.microsoft.com/office/drawing/2014/main" id="{A826D276-9AB0-4AA1-9A7B-C0666C7021DF}"/>
              </a:ext>
            </a:extLst>
          </p:cNvPr>
          <p:cNvSpPr/>
          <p:nvPr/>
        </p:nvSpPr>
        <p:spPr bwMode="auto">
          <a:xfrm>
            <a:off x="5638800" y="3127132"/>
            <a:ext cx="1042988" cy="3026016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575BD02-17D5-4609-8E7D-C94AB2AB98DB}"/>
              </a:ext>
            </a:extLst>
          </p:cNvPr>
          <p:cNvSpPr txBox="1"/>
          <p:nvPr/>
        </p:nvSpPr>
        <p:spPr>
          <a:xfrm flipH="1">
            <a:off x="5046342" y="3508274"/>
            <a:ext cx="89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Filter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B72F046-D6C0-4CBA-992E-95118683D5CD}"/>
              </a:ext>
            </a:extLst>
          </p:cNvPr>
          <p:cNvSpPr txBox="1"/>
          <p:nvPr/>
        </p:nvSpPr>
        <p:spPr>
          <a:xfrm flipH="1">
            <a:off x="7846703" y="3829057"/>
            <a:ext cx="882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Refine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AD79FCC-E486-483A-89EF-892F40072E8B}"/>
              </a:ext>
            </a:extLst>
          </p:cNvPr>
          <p:cNvSpPr/>
          <p:nvPr/>
        </p:nvSpPr>
        <p:spPr bwMode="auto">
          <a:xfrm>
            <a:off x="7044168" y="4162407"/>
            <a:ext cx="1660808" cy="1554476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634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9" grpId="0" animBg="1"/>
      <p:bldP spid="41" grpId="0" animBg="1"/>
      <p:bldP spid="43" grpId="0" animBg="1"/>
      <p:bldP spid="45" grpId="0" animBg="1"/>
      <p:bldP spid="46" grpId="0" animBg="1"/>
      <p:bldP spid="47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/>
      <p:bldP spid="59" grpId="0"/>
      <p:bldP spid="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Simplifying Choices for Building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817" y="1486889"/>
            <a:ext cx="8760178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Reusing a Geographic Information System (GIS) </a:t>
            </a:r>
          </a:p>
          <a:p>
            <a:pPr lvl="1"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GIS has rich spatial data types and operations</a:t>
            </a:r>
          </a:p>
          <a:p>
            <a:pPr lvl="1"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However may have difficulties processing large data set on disk</a:t>
            </a:r>
          </a:p>
          <a:p>
            <a:pPr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  <a:latin typeface="Microsoft Sans Serif"/>
                <a:cs typeface="Microsoft Sans Serif"/>
              </a:rPr>
              <a:t>SDBMS is used as a filter </a:t>
            </a:r>
            <a:r>
              <a:rPr lang="en-US" sz="2000" dirty="0">
                <a:latin typeface="Microsoft Sans Serif"/>
                <a:cs typeface="Microsoft Sans Serif"/>
              </a:rPr>
              <a:t>to reduces set of objects sent to a GIS</a:t>
            </a:r>
          </a:p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This is</a:t>
            </a:r>
            <a:r>
              <a:rPr lang="en-US" sz="2000" dirty="0">
                <a:solidFill>
                  <a:srgbClr val="0432FF"/>
                </a:solidFill>
                <a:latin typeface="Microsoft Sans Serif"/>
                <a:cs typeface="Microsoft Sans Serif"/>
              </a:rPr>
              <a:t> filter-and-refine </a:t>
            </a:r>
            <a:r>
              <a:rPr lang="en-US" sz="2000" dirty="0">
                <a:latin typeface="Microsoft Sans Serif"/>
                <a:cs typeface="Microsoft Sans Serif"/>
              </a:rPr>
              <a:t>approach </a:t>
            </a:r>
          </a:p>
          <a:p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3085" y="6433867"/>
            <a:ext cx="1978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desktop.arcgis.com</a:t>
            </a:r>
            <a:r>
              <a:rPr lang="en-US" sz="1200" dirty="0"/>
              <a:t>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3283451"/>
            <a:ext cx="2534997" cy="3431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0727" y="3338556"/>
            <a:ext cx="41056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Which countries are crossed by Nile River?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80620" y="4137731"/>
            <a:ext cx="30127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Brute-force approach:</a:t>
            </a:r>
          </a:p>
          <a:p>
            <a:r>
              <a:rPr lang="en-US" sz="1500" dirty="0"/>
              <a:t>Traverse all countries in the world and identify the crossed countries. 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97830" y="4001711"/>
            <a:ext cx="3489165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B050"/>
                </a:solidFill>
              </a:rPr>
              <a:t>Filter:</a:t>
            </a:r>
          </a:p>
          <a:p>
            <a:r>
              <a:rPr lang="en-US" sz="1500" dirty="0"/>
              <a:t>Rule out all the countries outside Africa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97830" y="4814594"/>
            <a:ext cx="3489165" cy="78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B050"/>
                </a:solidFill>
              </a:rPr>
              <a:t>Refine:</a:t>
            </a:r>
          </a:p>
          <a:p>
            <a:r>
              <a:rPr lang="en-US" sz="1500" dirty="0"/>
              <a:t>Traverse all countries in Africa and identify the crossed countries</a:t>
            </a:r>
          </a:p>
        </p:txBody>
      </p:sp>
      <p:cxnSp>
        <p:nvCxnSpPr>
          <p:cNvPr id="19" name="Straight Arrow Connector 18"/>
          <p:cNvCxnSpPr>
            <a:stCxn id="14" idx="2"/>
            <a:endCxn id="15" idx="0"/>
          </p:cNvCxnSpPr>
          <p:nvPr/>
        </p:nvCxnSpPr>
        <p:spPr bwMode="auto">
          <a:xfrm>
            <a:off x="7242413" y="4555709"/>
            <a:ext cx="0" cy="25888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475804" y="3676190"/>
            <a:ext cx="2581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Filter-and-refine</a:t>
            </a:r>
            <a:r>
              <a:rPr lang="en-US" sz="1600" dirty="0"/>
              <a:t> approach</a:t>
            </a:r>
          </a:p>
        </p:txBody>
      </p:sp>
    </p:spTree>
    <p:extLst>
      <p:ext uri="{BB962C8B-B14F-4D97-AF65-F5344CB8AC3E}">
        <p14:creationId xmlns:p14="http://schemas.microsoft.com/office/powerpoint/2010/main" val="127327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 animBg="1"/>
      <p:bldP spid="15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Approximating Spatial 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398"/>
            <a:ext cx="8610600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Minimum orthogonal bounding rectangle (MOBR or MBR)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approximates line string, polygon, …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See Examples below (red rectangle are MBRs for black objects)</a:t>
            </a:r>
          </a:p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MBRs are used by spatial indexes, e.g. R-tree</a:t>
            </a:r>
          </a:p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Algorithms for spatial operations MBRs are simple</a:t>
            </a:r>
          </a:p>
          <a:p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684184" y="3901241"/>
            <a:ext cx="2144865" cy="133873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4837030" y="3874570"/>
            <a:ext cx="2329579" cy="1429524"/>
            <a:chOff x="3228" y="3228"/>
            <a:chExt cx="1164" cy="793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240" y="3240"/>
              <a:ext cx="1152" cy="78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3228" y="3228"/>
              <a:ext cx="1164" cy="780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1684184" y="3920291"/>
            <a:ext cx="2144865" cy="1338736"/>
          </a:xfrm>
          <a:custGeom>
            <a:avLst/>
            <a:gdLst>
              <a:gd name="T0" fmla="*/ 0 w 1140"/>
              <a:gd name="T1" fmla="*/ 0 h 768"/>
              <a:gd name="T2" fmla="*/ 156 w 1140"/>
              <a:gd name="T3" fmla="*/ 384 h 768"/>
              <a:gd name="T4" fmla="*/ 468 w 1140"/>
              <a:gd name="T5" fmla="*/ 276 h 768"/>
              <a:gd name="T6" fmla="*/ 516 w 1140"/>
              <a:gd name="T7" fmla="*/ 504 h 768"/>
              <a:gd name="T8" fmla="*/ 936 w 1140"/>
              <a:gd name="T9" fmla="*/ 420 h 768"/>
              <a:gd name="T10" fmla="*/ 1140 w 1140"/>
              <a:gd name="T11" fmla="*/ 76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40" h="768">
                <a:moveTo>
                  <a:pt x="0" y="0"/>
                </a:moveTo>
                <a:lnTo>
                  <a:pt x="156" y="384"/>
                </a:lnTo>
                <a:lnTo>
                  <a:pt x="468" y="276"/>
                </a:lnTo>
                <a:lnTo>
                  <a:pt x="516" y="504"/>
                </a:lnTo>
                <a:lnTo>
                  <a:pt x="936" y="420"/>
                </a:lnTo>
                <a:lnTo>
                  <a:pt x="1140" y="76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848460" y="3896201"/>
            <a:ext cx="2329579" cy="140608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21506" y="5413739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MOBR of a line string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74021" y="5413739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MOBR </a:t>
            </a:r>
            <a:r>
              <a:rPr lang="en-US" dirty="0"/>
              <a:t>of </a:t>
            </a:r>
            <a:r>
              <a:rPr lang="en-US"/>
              <a:t>a polygon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548869" y="5332512"/>
            <a:ext cx="256032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1569589" y="3800373"/>
            <a:ext cx="214" cy="15544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214229" y="38003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43430" y="498552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x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4578151" y="5390679"/>
            <a:ext cx="27432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 flipV="1">
            <a:off x="4598871" y="3858540"/>
            <a:ext cx="214" cy="15544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243511" y="385854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72580" y="49087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22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5" grpId="0"/>
      <p:bldP spid="13" grpId="0"/>
      <p:bldP spid="16" grpId="0"/>
      <p:bldP spid="17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Approximating Spatial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7538"/>
            <a:ext cx="8610600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Approximating spatial operations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SDBMS processes MBRs for refinement step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solidFill>
                  <a:srgbClr val="0432FF"/>
                </a:solidFill>
                <a:latin typeface="Microsoft Sans Serif"/>
                <a:cs typeface="Microsoft Sans Serif"/>
              </a:rPr>
              <a:t>Overlap</a:t>
            </a:r>
            <a:r>
              <a:rPr lang="en-US" sz="1800" dirty="0">
                <a:latin typeface="Microsoft Sans Serif"/>
                <a:cs typeface="Microsoft Sans Serif"/>
              </a:rPr>
              <a:t> predicate used to approximate topological operations 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Example: </a:t>
            </a:r>
            <a:r>
              <a:rPr lang="en-US" sz="1800" dirty="0">
                <a:solidFill>
                  <a:srgbClr val="00B050"/>
                </a:solidFill>
                <a:latin typeface="Microsoft Sans Serif"/>
                <a:cs typeface="Microsoft Sans Serif"/>
              </a:rPr>
              <a:t>inside</a:t>
            </a:r>
            <a:r>
              <a:rPr lang="en-US" sz="1800" dirty="0">
                <a:latin typeface="Microsoft Sans Serif"/>
                <a:cs typeface="Microsoft Sans Serif"/>
              </a:rPr>
              <a:t>(A, B) replaced by 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overlap</a:t>
            </a:r>
            <a:r>
              <a:rPr lang="en-US" sz="1600" dirty="0">
                <a:latin typeface="Microsoft Sans Serif"/>
                <a:cs typeface="Microsoft Sans Serif"/>
              </a:rPr>
              <a:t>(MBR(A), MBR(B)) in filter step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See picture below - Let A be outer polygon and B be the inner one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solidFill>
                  <a:srgbClr val="00B050"/>
                </a:solidFill>
                <a:latin typeface="Microsoft Sans Serif"/>
                <a:cs typeface="Microsoft Sans Serif"/>
              </a:rPr>
              <a:t>inside</a:t>
            </a:r>
            <a:r>
              <a:rPr lang="en-US" sz="1600" dirty="0">
                <a:latin typeface="Microsoft Sans Serif"/>
                <a:cs typeface="Microsoft Sans Serif"/>
              </a:rPr>
              <a:t>(A, B) is true only if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overlap</a:t>
            </a:r>
            <a:r>
              <a:rPr lang="en-US" sz="1600" dirty="0">
                <a:latin typeface="Microsoft Sans Serif"/>
                <a:cs typeface="Microsoft Sans Serif"/>
              </a:rPr>
              <a:t>(MBR(A), MBR(B))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However overlap is only a filter for inside predicate needing refinement later</a:t>
            </a:r>
          </a:p>
          <a:p>
            <a:pPr marL="0" indent="0">
              <a:buNone/>
            </a:pPr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altLang="zh-CN" dirty="0"/>
              <a:t>0</a:t>
            </a:r>
            <a:endParaRPr lang="en-US" dirty="0"/>
          </a:p>
        </p:txBody>
      </p:sp>
      <p:grpSp>
        <p:nvGrpSpPr>
          <p:cNvPr id="13" name="Group 26"/>
          <p:cNvGrpSpPr>
            <a:grpSpLocks/>
          </p:cNvGrpSpPr>
          <p:nvPr/>
        </p:nvGrpSpPr>
        <p:grpSpPr bwMode="auto">
          <a:xfrm>
            <a:off x="931332" y="4400550"/>
            <a:ext cx="1847850" cy="1238250"/>
            <a:chOff x="3588" y="3228"/>
            <a:chExt cx="1164" cy="780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600" y="3240"/>
              <a:ext cx="1152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588" y="3228"/>
              <a:ext cx="1164" cy="780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4025" y="3549"/>
              <a:ext cx="720" cy="312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29"/>
          <p:cNvGrpSpPr>
            <a:grpSpLocks/>
          </p:cNvGrpSpPr>
          <p:nvPr/>
        </p:nvGrpSpPr>
        <p:grpSpPr bwMode="auto">
          <a:xfrm>
            <a:off x="3613837" y="4351165"/>
            <a:ext cx="1847850" cy="1238250"/>
            <a:chOff x="1608" y="3384"/>
            <a:chExt cx="1164" cy="780"/>
          </a:xfrm>
        </p:grpSpPr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1608" y="3384"/>
              <a:ext cx="1164" cy="780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2047" y="3719"/>
              <a:ext cx="720" cy="312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28"/>
          <p:cNvGrpSpPr>
            <a:grpSpLocks/>
          </p:cNvGrpSpPr>
          <p:nvPr/>
        </p:nvGrpSpPr>
        <p:grpSpPr bwMode="auto">
          <a:xfrm>
            <a:off x="6467475" y="4382804"/>
            <a:ext cx="1847850" cy="1238250"/>
            <a:chOff x="300" y="3408"/>
            <a:chExt cx="1164" cy="780"/>
          </a:xfrm>
        </p:grpSpPr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312" y="3420"/>
              <a:ext cx="1152" cy="7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300" y="3408"/>
              <a:ext cx="1164" cy="780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739" y="3713"/>
              <a:ext cx="713" cy="302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732" y="3708"/>
              <a:ext cx="720" cy="312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3605812" y="4371374"/>
            <a:ext cx="1840635" cy="1219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7153275" y="4854119"/>
            <a:ext cx="1143000" cy="49229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6499958" y="4401854"/>
            <a:ext cx="1809750" cy="12001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4307257" y="4893746"/>
            <a:ext cx="1143000" cy="49229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5987" y="500276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290554" y="4596911"/>
            <a:ext cx="392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A</a:t>
            </a:r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890086" y="4484787"/>
            <a:ext cx="392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848277" y="495147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591283" y="5767869"/>
            <a:ext cx="239194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612003" y="4235730"/>
            <a:ext cx="214" cy="15544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256643" y="42357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679922" y="542309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39" name="Straight Arrow Connector 38"/>
          <p:cNvCxnSpPr/>
          <p:nvPr/>
        </p:nvCxnSpPr>
        <p:spPr bwMode="auto">
          <a:xfrm>
            <a:off x="3408430" y="5798909"/>
            <a:ext cx="239194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H="1" flipV="1">
            <a:off x="3429150" y="4266770"/>
            <a:ext cx="214" cy="15544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3073790" y="426677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497069" y="54541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6299237" y="5774352"/>
            <a:ext cx="239194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H="1" flipV="1">
            <a:off x="6319957" y="4242213"/>
            <a:ext cx="214" cy="15544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5964597" y="424221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387876" y="542957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68823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  <p:bldP spid="36" grpId="0" animBg="1"/>
      <p:bldP spid="37" grpId="0" animBg="1"/>
      <p:bldP spid="5" grpId="0"/>
      <p:bldP spid="29" grpId="0"/>
      <p:bldP spid="31" grpId="0"/>
      <p:bldP spid="32" grpId="0"/>
      <p:bldP spid="34" grpId="0"/>
      <p:bldP spid="38" grpId="0"/>
      <p:bldP spid="41" grpId="0"/>
      <p:bldP spid="42" grpId="0"/>
      <p:bldP spid="45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Strategies for Point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938" y="1515127"/>
            <a:ext cx="10389870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Point Query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Given a location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Return a property (e.g., place name) of the location</a:t>
            </a:r>
          </a:p>
          <a:p>
            <a:pPr>
              <a:buFont typeface="Arial"/>
              <a:buChar char="•"/>
            </a:pPr>
            <a:endParaRPr lang="en-US" sz="18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List of strategies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Linear Search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Binary Search 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If records ordered by a space filling curve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Index Search 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If a spatial index is available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</a:t>
            </a:r>
          </a:p>
        </p:txBody>
      </p:sp>
      <p:pic>
        <p:nvPicPr>
          <p:cNvPr id="15" name="Picture 14" descr="Screen Shot 2016-08-15 at 5.29.57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5" b="4939"/>
          <a:stretch/>
        </p:blipFill>
        <p:spPr>
          <a:xfrm>
            <a:off x="6066712" y="1678352"/>
            <a:ext cx="2840532" cy="182577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 bwMode="auto">
          <a:xfrm>
            <a:off x="7771120" y="2299027"/>
            <a:ext cx="180000" cy="180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1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An Example Dataset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05" y="1517712"/>
            <a:ext cx="6099418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points, each with a type triangle or star </a:t>
            </a:r>
          </a:p>
          <a:p>
            <a:pPr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r>
              <a:rPr lang="en-US" sz="1800" u="sng" dirty="0">
                <a:latin typeface="Microsoft Sans Serif"/>
                <a:cs typeface="Microsoft Sans Serif"/>
              </a:rPr>
              <a:t>Query:</a:t>
            </a:r>
            <a:r>
              <a:rPr lang="en-US" sz="1800" dirty="0"/>
              <a:t> </a:t>
            </a:r>
            <a:r>
              <a:rPr lang="en-US" sz="1600" dirty="0"/>
              <a:t>Return type at location (x, y) = (</a:t>
            </a:r>
            <a:r>
              <a:rPr lang="en-US" sz="1600" i="1" dirty="0"/>
              <a:t>10, 11) </a:t>
            </a:r>
          </a:p>
          <a:p>
            <a:pPr marL="0" indent="0">
              <a:buNone/>
            </a:pPr>
            <a:endParaRPr lang="en-US" sz="1600" i="1" dirty="0"/>
          </a:p>
          <a:p>
            <a:pPr>
              <a:buFont typeface="Arial"/>
              <a:buChar char="•"/>
            </a:pPr>
            <a:r>
              <a:rPr lang="en-US" sz="1800" u="sng" dirty="0">
                <a:latin typeface="Microsoft Sans Serif"/>
                <a:cs typeface="Microsoft Sans Serif"/>
              </a:rPr>
              <a:t>Candidate Storage Methods:</a:t>
            </a:r>
            <a:r>
              <a:rPr lang="en-US" sz="1800" dirty="0">
                <a:latin typeface="Microsoft Sans Serif"/>
                <a:cs typeface="Microsoft Sans Serif"/>
              </a:rPr>
              <a:t>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7 data blocks, each with 2 points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871" y="1627404"/>
            <a:ext cx="2298283" cy="2152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267" y="1617628"/>
            <a:ext cx="2290933" cy="214610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 bwMode="auto">
          <a:xfrm>
            <a:off x="7916500" y="3578414"/>
            <a:ext cx="192730" cy="29994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673159" y="3788481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Query point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7671604" y="3369408"/>
            <a:ext cx="209787" cy="185315"/>
          </a:xfrm>
          <a:prstGeom prst="ellipse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" name="5-Point Star 12"/>
          <p:cNvSpPr/>
          <p:nvPr/>
        </p:nvSpPr>
        <p:spPr bwMode="auto">
          <a:xfrm>
            <a:off x="8109230" y="1877965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7" name="5-Point Star 36"/>
          <p:cNvSpPr/>
          <p:nvPr/>
        </p:nvSpPr>
        <p:spPr bwMode="auto">
          <a:xfrm>
            <a:off x="8109230" y="234093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5-Point Star 39"/>
          <p:cNvSpPr/>
          <p:nvPr/>
        </p:nvSpPr>
        <p:spPr bwMode="auto">
          <a:xfrm>
            <a:off x="7632302" y="1877965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3" name="5-Point Star 42"/>
          <p:cNvSpPr/>
          <p:nvPr/>
        </p:nvSpPr>
        <p:spPr bwMode="auto">
          <a:xfrm>
            <a:off x="7164065" y="235236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3" name="5-Point Star 52"/>
          <p:cNvSpPr/>
          <p:nvPr/>
        </p:nvSpPr>
        <p:spPr bwMode="auto">
          <a:xfrm>
            <a:off x="7621550" y="3264805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4" name="5-Point Star 53"/>
          <p:cNvSpPr/>
          <p:nvPr/>
        </p:nvSpPr>
        <p:spPr bwMode="auto">
          <a:xfrm>
            <a:off x="6661430" y="280194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" name="Triangle 13"/>
          <p:cNvSpPr/>
          <p:nvPr/>
        </p:nvSpPr>
        <p:spPr bwMode="auto">
          <a:xfrm>
            <a:off x="6661430" y="1877965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" name="Triangle 55"/>
          <p:cNvSpPr/>
          <p:nvPr/>
        </p:nvSpPr>
        <p:spPr bwMode="auto">
          <a:xfrm>
            <a:off x="6659008" y="2328998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9" name="Triangle 58"/>
          <p:cNvSpPr/>
          <p:nvPr/>
        </p:nvSpPr>
        <p:spPr bwMode="auto">
          <a:xfrm>
            <a:off x="7604173" y="2328997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0" name="Triangle 59"/>
          <p:cNvSpPr/>
          <p:nvPr/>
        </p:nvSpPr>
        <p:spPr bwMode="auto">
          <a:xfrm>
            <a:off x="7589075" y="2805717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1" name="Triangle 60"/>
          <p:cNvSpPr/>
          <p:nvPr/>
        </p:nvSpPr>
        <p:spPr bwMode="auto">
          <a:xfrm>
            <a:off x="7133565" y="2820729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2" name="Triangle 61"/>
          <p:cNvSpPr/>
          <p:nvPr/>
        </p:nvSpPr>
        <p:spPr bwMode="auto">
          <a:xfrm>
            <a:off x="8076755" y="2807601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3" name="Triangle 62"/>
          <p:cNvSpPr/>
          <p:nvPr/>
        </p:nvSpPr>
        <p:spPr bwMode="auto">
          <a:xfrm>
            <a:off x="8076754" y="3276355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4" name="Triangle 63"/>
          <p:cNvSpPr/>
          <p:nvPr/>
        </p:nvSpPr>
        <p:spPr bwMode="auto">
          <a:xfrm>
            <a:off x="6665622" y="3304919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455" y="3788481"/>
            <a:ext cx="2897914" cy="134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3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 animBg="1"/>
      <p:bldP spid="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Candidate Storage &amp; Indexing Methods 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336" y="3378564"/>
            <a:ext cx="2434058" cy="22801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1" y="3357941"/>
            <a:ext cx="2298283" cy="215298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454" y="1543622"/>
            <a:ext cx="2897914" cy="1143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265" y="3523478"/>
            <a:ext cx="2415093" cy="2262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7" y="3348165"/>
            <a:ext cx="2290933" cy="214610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897674" y="5548870"/>
            <a:ext cx="2638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Sorting number (Z-order index)</a:t>
            </a:r>
          </a:p>
        </p:txBody>
      </p:sp>
      <p:sp>
        <p:nvSpPr>
          <p:cNvPr id="93" name="Rectangle 92"/>
          <p:cNvSpPr/>
          <p:nvPr/>
        </p:nvSpPr>
        <p:spPr bwMode="auto">
          <a:xfrm>
            <a:off x="6405376" y="3176004"/>
            <a:ext cx="245401" cy="245806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432FF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c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614047" y="2352686"/>
            <a:ext cx="2027034" cy="1069124"/>
            <a:chOff x="9785118" y="3516719"/>
            <a:chExt cx="2265907" cy="1193145"/>
          </a:xfrm>
        </p:grpSpPr>
        <p:sp>
          <p:nvSpPr>
            <p:cNvPr id="39" name="Rectangle 38"/>
            <p:cNvSpPr/>
            <p:nvPr/>
          </p:nvSpPr>
          <p:spPr bwMode="auto">
            <a:xfrm>
              <a:off x="10309517" y="3516719"/>
              <a:ext cx="731520" cy="27432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9962239" y="3967966"/>
              <a:ext cx="365760" cy="27432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a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11126965" y="3967966"/>
              <a:ext cx="365760" cy="27432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b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10004808" y="4407690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FF00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d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10364545" y="441582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7030A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e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10737241" y="4435544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00FA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f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00FA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47" name="Straight Arrow Connector 46"/>
            <p:cNvCxnSpPr>
              <a:stCxn id="39" idx="2"/>
              <a:endCxn id="41" idx="0"/>
            </p:cNvCxnSpPr>
            <p:nvPr/>
          </p:nvCxnSpPr>
          <p:spPr bwMode="auto">
            <a:xfrm flipH="1">
              <a:off x="10145119" y="3791039"/>
              <a:ext cx="530158" cy="17692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Straight Arrow Connector 48"/>
            <p:cNvCxnSpPr>
              <a:stCxn id="39" idx="2"/>
              <a:endCxn id="42" idx="0"/>
            </p:cNvCxnSpPr>
            <p:nvPr/>
          </p:nvCxnSpPr>
          <p:spPr bwMode="auto">
            <a:xfrm>
              <a:off x="10675277" y="3791039"/>
              <a:ext cx="634568" cy="17692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Arrow Connector 51"/>
            <p:cNvCxnSpPr>
              <a:stCxn id="42" idx="2"/>
              <a:endCxn id="46" idx="0"/>
            </p:cNvCxnSpPr>
            <p:nvPr/>
          </p:nvCxnSpPr>
          <p:spPr bwMode="auto">
            <a:xfrm flipH="1">
              <a:off x="10874401" y="4242286"/>
              <a:ext cx="435444" cy="19325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5" name="Straight Arrow Connector 54"/>
            <p:cNvCxnSpPr>
              <a:stCxn id="41" idx="2"/>
              <a:endCxn id="45" idx="0"/>
            </p:cNvCxnSpPr>
            <p:nvPr/>
          </p:nvCxnSpPr>
          <p:spPr bwMode="auto">
            <a:xfrm>
              <a:off x="10145119" y="4242286"/>
              <a:ext cx="356586" cy="17353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Arrow Connector 56"/>
            <p:cNvCxnSpPr>
              <a:stCxn id="41" idx="2"/>
            </p:cNvCxnSpPr>
            <p:nvPr/>
          </p:nvCxnSpPr>
          <p:spPr bwMode="auto">
            <a:xfrm>
              <a:off x="10145119" y="4242286"/>
              <a:ext cx="11542" cy="15359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Arrow Connector 57"/>
            <p:cNvCxnSpPr/>
            <p:nvPr/>
          </p:nvCxnSpPr>
          <p:spPr bwMode="auto">
            <a:xfrm flipH="1">
              <a:off x="9785118" y="4242286"/>
              <a:ext cx="258126" cy="19325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31" name="Rectangle 30"/>
            <p:cNvSpPr/>
            <p:nvPr/>
          </p:nvSpPr>
          <p:spPr bwMode="auto">
            <a:xfrm>
              <a:off x="11097712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FF40FF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g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40FF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11776705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F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err="1">
                  <a:solidFill>
                    <a:srgbClr val="FFFF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i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11458183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00FDFF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00FDFF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48" name="Straight Arrow Connector 47"/>
            <p:cNvCxnSpPr>
              <a:endCxn id="33" idx="0"/>
            </p:cNvCxnSpPr>
            <p:nvPr/>
          </p:nvCxnSpPr>
          <p:spPr bwMode="auto">
            <a:xfrm>
              <a:off x="11336145" y="4242909"/>
              <a:ext cx="577720" cy="18469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Straight Arrow Connector 49"/>
            <p:cNvCxnSpPr>
              <a:endCxn id="34" idx="0"/>
            </p:cNvCxnSpPr>
            <p:nvPr/>
          </p:nvCxnSpPr>
          <p:spPr bwMode="auto">
            <a:xfrm>
              <a:off x="11350025" y="4242286"/>
              <a:ext cx="245318" cy="18531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Arrow Connector 50"/>
            <p:cNvCxnSpPr>
              <a:stCxn id="42" idx="2"/>
              <a:endCxn id="31" idx="0"/>
            </p:cNvCxnSpPr>
            <p:nvPr/>
          </p:nvCxnSpPr>
          <p:spPr bwMode="auto">
            <a:xfrm flipH="1">
              <a:off x="11234872" y="4242286"/>
              <a:ext cx="74973" cy="18531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cxnSp>
        <p:nvCxnSpPr>
          <p:cNvPr id="12" name="Straight Connector 11"/>
          <p:cNvCxnSpPr/>
          <p:nvPr/>
        </p:nvCxnSpPr>
        <p:spPr bwMode="auto">
          <a:xfrm>
            <a:off x="1828800" y="5308951"/>
            <a:ext cx="262890" cy="8484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7" name="Oval 6"/>
          <p:cNvSpPr/>
          <p:nvPr/>
        </p:nvSpPr>
        <p:spPr bwMode="auto">
          <a:xfrm>
            <a:off x="1583904" y="5099945"/>
            <a:ext cx="209787" cy="185315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" name="5-Point Star 12"/>
          <p:cNvSpPr/>
          <p:nvPr/>
        </p:nvSpPr>
        <p:spPr bwMode="auto">
          <a:xfrm>
            <a:off x="2021530" y="360850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7" name="5-Point Star 36"/>
          <p:cNvSpPr/>
          <p:nvPr/>
        </p:nvSpPr>
        <p:spPr bwMode="auto">
          <a:xfrm>
            <a:off x="2021530" y="4071469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5-Point Star 39"/>
          <p:cNvSpPr/>
          <p:nvPr/>
        </p:nvSpPr>
        <p:spPr bwMode="auto">
          <a:xfrm>
            <a:off x="1544602" y="360850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3" name="5-Point Star 42"/>
          <p:cNvSpPr/>
          <p:nvPr/>
        </p:nvSpPr>
        <p:spPr bwMode="auto">
          <a:xfrm>
            <a:off x="1076365" y="4082899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3" name="5-Point Star 52"/>
          <p:cNvSpPr/>
          <p:nvPr/>
        </p:nvSpPr>
        <p:spPr bwMode="auto">
          <a:xfrm>
            <a:off x="1533850" y="499534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4" name="5-Point Star 53"/>
          <p:cNvSpPr/>
          <p:nvPr/>
        </p:nvSpPr>
        <p:spPr bwMode="auto">
          <a:xfrm>
            <a:off x="573730" y="4532479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" name="Triangle 13"/>
          <p:cNvSpPr/>
          <p:nvPr/>
        </p:nvSpPr>
        <p:spPr bwMode="auto">
          <a:xfrm>
            <a:off x="573730" y="3608502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" name="Triangle 55"/>
          <p:cNvSpPr/>
          <p:nvPr/>
        </p:nvSpPr>
        <p:spPr bwMode="auto">
          <a:xfrm>
            <a:off x="571308" y="4059535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9" name="Triangle 58"/>
          <p:cNvSpPr/>
          <p:nvPr/>
        </p:nvSpPr>
        <p:spPr bwMode="auto">
          <a:xfrm>
            <a:off x="1516473" y="4059534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0" name="Triangle 59"/>
          <p:cNvSpPr/>
          <p:nvPr/>
        </p:nvSpPr>
        <p:spPr bwMode="auto">
          <a:xfrm>
            <a:off x="1501375" y="4536254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1" name="Triangle 60"/>
          <p:cNvSpPr/>
          <p:nvPr/>
        </p:nvSpPr>
        <p:spPr bwMode="auto">
          <a:xfrm>
            <a:off x="1045865" y="4551266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2" name="Triangle 61"/>
          <p:cNvSpPr/>
          <p:nvPr/>
        </p:nvSpPr>
        <p:spPr bwMode="auto">
          <a:xfrm>
            <a:off x="1989055" y="4538138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3" name="Triangle 62"/>
          <p:cNvSpPr/>
          <p:nvPr/>
        </p:nvSpPr>
        <p:spPr bwMode="auto">
          <a:xfrm>
            <a:off x="1989054" y="5006892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4" name="Triangle 63"/>
          <p:cNvSpPr/>
          <p:nvPr/>
        </p:nvSpPr>
        <p:spPr bwMode="auto">
          <a:xfrm>
            <a:off x="577922" y="5035456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4699" y="2925994"/>
            <a:ext cx="1484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A. Unordered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276322" y="2971185"/>
            <a:ext cx="2111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B. Z-order (Y-major)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335698" y="1712899"/>
            <a:ext cx="2579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C. R-tree (primary index)</a:t>
            </a:r>
          </a:p>
        </p:txBody>
      </p:sp>
      <p:sp>
        <p:nvSpPr>
          <p:cNvPr id="83" name="5-Point Star 82"/>
          <p:cNvSpPr/>
          <p:nvPr/>
        </p:nvSpPr>
        <p:spPr bwMode="auto">
          <a:xfrm>
            <a:off x="4825690" y="366946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4" name="5-Point Star 83"/>
          <p:cNvSpPr/>
          <p:nvPr/>
        </p:nvSpPr>
        <p:spPr bwMode="auto">
          <a:xfrm>
            <a:off x="4825690" y="4132429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5" name="5-Point Star 84"/>
          <p:cNvSpPr/>
          <p:nvPr/>
        </p:nvSpPr>
        <p:spPr bwMode="auto">
          <a:xfrm>
            <a:off x="4348762" y="366946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6" name="5-Point Star 85"/>
          <p:cNvSpPr/>
          <p:nvPr/>
        </p:nvSpPr>
        <p:spPr bwMode="auto">
          <a:xfrm>
            <a:off x="3846235" y="4132429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7" name="5-Point Star 86"/>
          <p:cNvSpPr/>
          <p:nvPr/>
        </p:nvSpPr>
        <p:spPr bwMode="auto">
          <a:xfrm>
            <a:off x="4338010" y="511345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8" name="5-Point Star 87"/>
          <p:cNvSpPr/>
          <p:nvPr/>
        </p:nvSpPr>
        <p:spPr bwMode="auto">
          <a:xfrm>
            <a:off x="3343600" y="4604869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9" name="Triangle 88"/>
          <p:cNvSpPr/>
          <p:nvPr/>
        </p:nvSpPr>
        <p:spPr bwMode="auto">
          <a:xfrm>
            <a:off x="3309310" y="3658032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0" name="Triangle 89"/>
          <p:cNvSpPr/>
          <p:nvPr/>
        </p:nvSpPr>
        <p:spPr bwMode="auto">
          <a:xfrm>
            <a:off x="3329748" y="4131925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1" name="Triangle 90"/>
          <p:cNvSpPr/>
          <p:nvPr/>
        </p:nvSpPr>
        <p:spPr bwMode="auto">
          <a:xfrm>
            <a:off x="4320633" y="4120494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2" name="Triangle 91"/>
          <p:cNvSpPr/>
          <p:nvPr/>
        </p:nvSpPr>
        <p:spPr bwMode="auto">
          <a:xfrm>
            <a:off x="4305535" y="4597214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4" name="Triangle 93"/>
          <p:cNvSpPr/>
          <p:nvPr/>
        </p:nvSpPr>
        <p:spPr bwMode="auto">
          <a:xfrm>
            <a:off x="3850025" y="4612226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5" name="Triangle 94"/>
          <p:cNvSpPr/>
          <p:nvPr/>
        </p:nvSpPr>
        <p:spPr bwMode="auto">
          <a:xfrm>
            <a:off x="4793215" y="4599098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6" name="Triangle 95"/>
          <p:cNvSpPr/>
          <p:nvPr/>
        </p:nvSpPr>
        <p:spPr bwMode="auto">
          <a:xfrm>
            <a:off x="4827504" y="5102142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7" name="Triangle 96"/>
          <p:cNvSpPr/>
          <p:nvPr/>
        </p:nvSpPr>
        <p:spPr bwMode="auto">
          <a:xfrm>
            <a:off x="3382082" y="5096416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8" name="5-Point Star 97"/>
          <p:cNvSpPr/>
          <p:nvPr/>
        </p:nvSpPr>
        <p:spPr bwMode="auto">
          <a:xfrm>
            <a:off x="7786060" y="3783335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9" name="5-Point Star 98"/>
          <p:cNvSpPr/>
          <p:nvPr/>
        </p:nvSpPr>
        <p:spPr bwMode="auto">
          <a:xfrm>
            <a:off x="7786060" y="430345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0" name="5-Point Star 99"/>
          <p:cNvSpPr/>
          <p:nvPr/>
        </p:nvSpPr>
        <p:spPr bwMode="auto">
          <a:xfrm>
            <a:off x="7309132" y="3840485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1" name="5-Point Star 100"/>
          <p:cNvSpPr/>
          <p:nvPr/>
        </p:nvSpPr>
        <p:spPr bwMode="auto">
          <a:xfrm>
            <a:off x="6795175" y="428059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2" name="5-Point Star 101"/>
          <p:cNvSpPr/>
          <p:nvPr/>
        </p:nvSpPr>
        <p:spPr bwMode="auto">
          <a:xfrm>
            <a:off x="7286950" y="5261615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3" name="5-Point Star 102"/>
          <p:cNvSpPr/>
          <p:nvPr/>
        </p:nvSpPr>
        <p:spPr bwMode="auto">
          <a:xfrm>
            <a:off x="6292540" y="4753459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4" name="Triangle 103"/>
          <p:cNvSpPr/>
          <p:nvPr/>
        </p:nvSpPr>
        <p:spPr bwMode="auto">
          <a:xfrm>
            <a:off x="6258250" y="3794765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5" name="Triangle 104"/>
          <p:cNvSpPr/>
          <p:nvPr/>
        </p:nvSpPr>
        <p:spPr bwMode="auto">
          <a:xfrm>
            <a:off x="6278688" y="4280088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6" name="Triangle 105"/>
          <p:cNvSpPr/>
          <p:nvPr/>
        </p:nvSpPr>
        <p:spPr bwMode="auto">
          <a:xfrm>
            <a:off x="7258143" y="4246224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7" name="Triangle 106"/>
          <p:cNvSpPr/>
          <p:nvPr/>
        </p:nvSpPr>
        <p:spPr bwMode="auto">
          <a:xfrm>
            <a:off x="7265905" y="4768237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8" name="Triangle 107"/>
          <p:cNvSpPr/>
          <p:nvPr/>
        </p:nvSpPr>
        <p:spPr bwMode="auto">
          <a:xfrm>
            <a:off x="6810395" y="4760816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9" name="Triangle 108"/>
          <p:cNvSpPr/>
          <p:nvPr/>
        </p:nvSpPr>
        <p:spPr bwMode="auto">
          <a:xfrm>
            <a:off x="7753585" y="4770121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10" name="Triangle 109"/>
          <p:cNvSpPr/>
          <p:nvPr/>
        </p:nvSpPr>
        <p:spPr bwMode="auto">
          <a:xfrm>
            <a:off x="7753584" y="5238875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11" name="Triangle 110"/>
          <p:cNvSpPr/>
          <p:nvPr/>
        </p:nvSpPr>
        <p:spPr bwMode="auto">
          <a:xfrm>
            <a:off x="6273872" y="5245006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461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93" grpId="0" animBg="1"/>
      <p:bldP spid="7" grpId="0" animBg="1"/>
      <p:bldP spid="7" grpId="1" animBg="1"/>
      <p:bldP spid="16" grpId="0"/>
      <p:bldP spid="67" grpId="0"/>
      <p:bldP spid="68" grpId="0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Analogy of Automatic Transmission in Cars</a:t>
            </a:r>
            <a:r>
              <a:rPr lang="zh-CN" altLang="en-US" sz="2800" dirty="0">
                <a:latin typeface="Microsoft Sans Serif"/>
                <a:cs typeface="Microsoft Sans Serif"/>
              </a:rPr>
              <a:t> </a:t>
            </a:r>
            <a:r>
              <a:rPr lang="en-US" altLang="zh-CN" sz="2800" dirty="0">
                <a:latin typeface="Microsoft Sans Serif"/>
                <a:cs typeface="Microsoft Sans Serif"/>
              </a:rPr>
              <a:t>-1</a:t>
            </a:r>
            <a:endParaRPr lang="en-US" sz="2800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427" y="1446621"/>
            <a:ext cx="8610600" cy="3886200"/>
          </a:xfrm>
        </p:spPr>
        <p:txBody>
          <a:bodyPr/>
          <a:lstStyle/>
          <a:p>
            <a:endParaRPr lang="en-US" sz="1600" dirty="0"/>
          </a:p>
          <a:p>
            <a:endParaRPr lang="en-US" sz="1600" dirty="0">
              <a:solidFill>
                <a:srgbClr val="008000"/>
              </a:solidFill>
              <a:latin typeface="Microsoft Sans Serif"/>
              <a:cs typeface="Microsoft Sans Serif"/>
            </a:endParaRPr>
          </a:p>
          <a:p>
            <a:endParaRPr lang="en-US" altLang="zh-CN" sz="1600" dirty="0">
              <a:latin typeface="Microsoft Sans Serif"/>
              <a:cs typeface="Microsoft Sans Serif"/>
            </a:endParaRPr>
          </a:p>
          <a:p>
            <a:endParaRPr lang="en-US" altLang="zh-CN" sz="1600" dirty="0">
              <a:latin typeface="Microsoft Sans Serif"/>
              <a:cs typeface="Microsoft Sans Serif"/>
            </a:endParaRPr>
          </a:p>
          <a:p>
            <a:endParaRPr lang="en-US" altLang="zh-CN" sz="1600" dirty="0">
              <a:latin typeface="Microsoft Sans Serif"/>
              <a:cs typeface="Microsoft Sans Serif"/>
            </a:endParaRPr>
          </a:p>
          <a:p>
            <a:endParaRPr lang="en-US" altLang="zh-CN" sz="16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sz="1600" dirty="0">
                <a:latin typeface="Microsoft Sans Serif"/>
                <a:cs typeface="Microsoft Sans Serif"/>
              </a:rPr>
              <a:t>	</a:t>
            </a:r>
          </a:p>
          <a:p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46" y="1632770"/>
            <a:ext cx="1479527" cy="8623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335" y="1680146"/>
            <a:ext cx="1790293" cy="10138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96587" y="2495112"/>
            <a:ext cx="85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Manual</a:t>
            </a:r>
            <a:r>
              <a:rPr lang="en-US" sz="1600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57976" y="2694043"/>
            <a:ext cx="1704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8000"/>
                </a:solidFill>
              </a:rPr>
              <a:t>Automatic</a:t>
            </a:r>
          </a:p>
        </p:txBody>
      </p:sp>
    </p:spTree>
    <p:extLst>
      <p:ext uri="{BB962C8B-B14F-4D97-AF65-F5344CB8AC3E}">
        <p14:creationId xmlns:p14="http://schemas.microsoft.com/office/powerpoint/2010/main" val="357126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Linear Search for Point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16" y="1530929"/>
            <a:ext cx="8610600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6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points stored in data blocks with 2 points in each block</a:t>
            </a:r>
          </a:p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(Marked) </a:t>
            </a:r>
            <a:r>
              <a:rPr lang="en-US" sz="1600" u="sng" dirty="0">
                <a:latin typeface="Microsoft Sans Serif"/>
                <a:cs typeface="Microsoft Sans Serif"/>
              </a:rPr>
              <a:t>Query: </a:t>
            </a:r>
            <a:r>
              <a:rPr lang="en-US" sz="1600" u="sng" dirty="0"/>
              <a:t> </a:t>
            </a:r>
            <a:r>
              <a:rPr lang="en-US" sz="1600" dirty="0"/>
              <a:t>Return the type of crime in the location (x, y) =  (</a:t>
            </a:r>
            <a:r>
              <a:rPr lang="en-US" sz="1600" i="1" dirty="0"/>
              <a:t>2, 3) </a:t>
            </a:r>
          </a:p>
          <a:p>
            <a:pPr>
              <a:buFont typeface="Arial"/>
              <a:buChar char="•"/>
            </a:pPr>
            <a:r>
              <a:rPr lang="en-US" sz="1600" u="sng" dirty="0">
                <a:latin typeface="Microsoft Sans Serif"/>
                <a:cs typeface="Microsoft Sans Serif"/>
              </a:rPr>
              <a:t>Storage Methods:</a:t>
            </a:r>
            <a:r>
              <a:rPr lang="en-US" sz="1600" dirty="0">
                <a:latin typeface="Microsoft Sans Serif"/>
                <a:cs typeface="Microsoft Sans Serif"/>
              </a:rPr>
              <a:t> Unordered</a:t>
            </a:r>
          </a:p>
          <a:p>
            <a:pPr marL="0" indent="0">
              <a:buNone/>
            </a:pPr>
            <a:endParaRPr lang="en-US" sz="1600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346" y="3888958"/>
            <a:ext cx="2873728" cy="144077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48" y="3359196"/>
            <a:ext cx="2298283" cy="215298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1943100" y="3781871"/>
            <a:ext cx="139446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291346" y="3359196"/>
            <a:ext cx="33556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Linear Search on data blocks 0 .. 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62483" y="2464543"/>
            <a:ext cx="3757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Cost for linear search on this dataset: 7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1920240" y="3781871"/>
            <a:ext cx="1403007" cy="45025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1905927" y="4232124"/>
            <a:ext cx="146866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1943100" y="4728078"/>
            <a:ext cx="146866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1905927" y="5196054"/>
            <a:ext cx="146866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1947759" y="4266414"/>
            <a:ext cx="1403007" cy="45025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1934553" y="4734389"/>
            <a:ext cx="1403007" cy="45025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6220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Binary Search for Point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16" y="1530929"/>
            <a:ext cx="8610600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6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points stored in data blocks with 2 points in each block</a:t>
            </a:r>
          </a:p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(Marked) </a:t>
            </a:r>
            <a:r>
              <a:rPr lang="en-US" sz="1600" u="sng" dirty="0">
                <a:latin typeface="Microsoft Sans Serif"/>
                <a:cs typeface="Microsoft Sans Serif"/>
              </a:rPr>
              <a:t>Query</a:t>
            </a:r>
            <a:r>
              <a:rPr lang="en-US" sz="1600" dirty="0">
                <a:latin typeface="Microsoft Sans Serif"/>
                <a:cs typeface="Microsoft Sans Serif"/>
              </a:rPr>
              <a:t>: </a:t>
            </a:r>
            <a:r>
              <a:rPr lang="en-US" sz="1600" dirty="0"/>
              <a:t> Return the type of crime in the location (x, y) =  (</a:t>
            </a:r>
            <a:r>
              <a:rPr lang="en-US" sz="1600" i="1" dirty="0"/>
              <a:t>2, 3) </a:t>
            </a:r>
          </a:p>
          <a:p>
            <a:pPr>
              <a:buFont typeface="Arial"/>
              <a:buChar char="•"/>
            </a:pPr>
            <a:r>
              <a:rPr lang="en-US" sz="1600" u="sng" dirty="0">
                <a:latin typeface="Microsoft Sans Serif"/>
                <a:cs typeface="Microsoft Sans Serif"/>
              </a:rPr>
              <a:t>Storage Method:</a:t>
            </a:r>
            <a:r>
              <a:rPr lang="en-US" sz="1600" dirty="0">
                <a:latin typeface="Microsoft Sans Serif"/>
                <a:cs typeface="Microsoft Sans Serif"/>
              </a:rPr>
              <a:t>  Z-order (Y-major)</a:t>
            </a:r>
          </a:p>
          <a:p>
            <a:pPr lvl="1">
              <a:buFont typeface="Arial"/>
              <a:buChar char="•"/>
            </a:pPr>
            <a:r>
              <a:rPr lang="en-US" sz="1600" dirty="0"/>
              <a:t>Cost for binary search on this dataset: 3</a:t>
            </a:r>
          </a:p>
          <a:p>
            <a:pPr lvl="1"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298" y="3548617"/>
            <a:ext cx="2647097" cy="127762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81" y="3181611"/>
            <a:ext cx="2434057" cy="228018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551334" y="2808572"/>
            <a:ext cx="3332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Binary search on data blocks 0 .. 6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5974227" y="3457897"/>
            <a:ext cx="498394" cy="263508"/>
          </a:xfrm>
          <a:prstGeom prst="rect">
            <a:avLst/>
          </a:prstGeom>
          <a:noFill/>
          <a:ln w="25400" cap="flat" cmpd="sng" algn="ctr">
            <a:solidFill>
              <a:srgbClr val="00F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3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5974227" y="4009711"/>
            <a:ext cx="496224" cy="315767"/>
          </a:xfrm>
          <a:prstGeom prst="rect">
            <a:avLst/>
          </a:prstGeom>
          <a:noFill/>
          <a:ln w="25400" cap="flat" cmpd="sng" algn="ctr">
            <a:solidFill>
              <a:srgbClr val="00F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5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955070" y="4592179"/>
            <a:ext cx="515382" cy="322536"/>
          </a:xfrm>
          <a:prstGeom prst="rect">
            <a:avLst/>
          </a:prstGeom>
          <a:noFill/>
          <a:ln w="25400" cap="flat" cmpd="sng" algn="ctr">
            <a:solidFill>
              <a:srgbClr val="FFF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6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cxnSp>
        <p:nvCxnSpPr>
          <p:cNvPr id="61" name="Straight Arrow Connector 60"/>
          <p:cNvCxnSpPr/>
          <p:nvPr/>
        </p:nvCxnSpPr>
        <p:spPr bwMode="auto">
          <a:xfrm flipH="1">
            <a:off x="6219798" y="4317858"/>
            <a:ext cx="1380" cy="2743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 flipH="1">
            <a:off x="6223608" y="3727308"/>
            <a:ext cx="1380" cy="2743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6208644" y="3180653"/>
            <a:ext cx="12314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(0+6) / 2 = 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219798" y="3679748"/>
            <a:ext cx="170271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Ceil((3+6) / 2) = 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786263" y="5160406"/>
            <a:ext cx="4200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 blocks (i.e., </a:t>
            </a:r>
            <a:r>
              <a:rPr lang="en-US" sz="1600" dirty="0">
                <a:solidFill>
                  <a:srgbClr val="00B050"/>
                </a:solidFill>
              </a:rPr>
              <a:t>green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>
                <a:solidFill>
                  <a:srgbClr val="00FDFF"/>
                </a:solidFill>
              </a:rPr>
              <a:t>cyan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>
                <a:solidFill>
                  <a:srgbClr val="FFFC00"/>
                </a:solidFill>
              </a:rPr>
              <a:t>yellow</a:t>
            </a:r>
            <a:r>
              <a:rPr lang="en-US" sz="1600" dirty="0"/>
              <a:t>) accessed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23132" y="2892081"/>
            <a:ext cx="884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Y-major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40461" y="4290619"/>
            <a:ext cx="17459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/>
              <a:t>Ceil((5+6) / 2) = 6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72226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  <p:bldP spid="40" grpId="0" animBg="1"/>
      <p:bldP spid="43" grpId="0" animBg="1"/>
      <p:bldP spid="63" grpId="0"/>
      <p:bldP spid="64" grpId="0"/>
      <p:bldP spid="67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Search for Point Queries Using R-Tree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16" y="1530929"/>
            <a:ext cx="8610600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6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 data points stored in data blocks with 2 points in each block</a:t>
            </a:r>
          </a:p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(Marked) </a:t>
            </a:r>
            <a:r>
              <a:rPr lang="en-US" sz="1600" u="sng" dirty="0">
                <a:latin typeface="Microsoft Sans Serif"/>
                <a:cs typeface="Microsoft Sans Serif"/>
              </a:rPr>
              <a:t>Query: </a:t>
            </a:r>
            <a:r>
              <a:rPr lang="en-US" sz="1600" u="sng" dirty="0"/>
              <a:t> Return the type of crime in the location (x, y) =  </a:t>
            </a:r>
            <a:r>
              <a:rPr lang="en-US" sz="1600" dirty="0"/>
              <a:t>(</a:t>
            </a:r>
            <a:r>
              <a:rPr lang="en-US" sz="1600" i="1" dirty="0"/>
              <a:t>2, 3) </a:t>
            </a:r>
          </a:p>
          <a:p>
            <a:pPr>
              <a:buFont typeface="Arial"/>
              <a:buChar char="•"/>
            </a:pPr>
            <a:r>
              <a:rPr lang="en-US" sz="1600" u="sng" dirty="0">
                <a:latin typeface="Microsoft Sans Serif"/>
                <a:cs typeface="Microsoft Sans Serif"/>
              </a:rPr>
              <a:t>Storage Methods:</a:t>
            </a:r>
            <a:r>
              <a:rPr lang="en-US" sz="1600" dirty="0">
                <a:latin typeface="Microsoft Sans Serif"/>
                <a:cs typeface="Microsoft Sans Serif"/>
              </a:rPr>
              <a:t> R-tree (Primary Index), root cached in main memory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I/O cost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8740" y="399362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Root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3105633" y="4364867"/>
            <a:ext cx="1380" cy="2743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2958277" y="46272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61" name="Straight Arrow Connector 60"/>
          <p:cNvCxnSpPr/>
          <p:nvPr/>
        </p:nvCxnSpPr>
        <p:spPr bwMode="auto">
          <a:xfrm flipH="1">
            <a:off x="3095367" y="4988994"/>
            <a:ext cx="1380" cy="2743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2943539" y="52095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</a:t>
            </a:r>
            <a:endParaRPr lang="en-US" dirty="0"/>
          </a:p>
        </p:txBody>
      </p:sp>
      <p:graphicFrame>
        <p:nvGraphicFramePr>
          <p:cNvPr id="80" name="Table 79"/>
          <p:cNvGraphicFramePr>
            <a:graphicFrameLocks noGrp="1"/>
          </p:cNvGraphicFramePr>
          <p:nvPr/>
        </p:nvGraphicFramePr>
        <p:xfrm>
          <a:off x="1971213" y="2458384"/>
          <a:ext cx="2023153" cy="991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42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 this example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Index 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Data 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384" y="4231274"/>
            <a:ext cx="2502332" cy="1252235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449037" y="5064084"/>
            <a:ext cx="274320" cy="274320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432FF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c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02168" y="4178214"/>
            <a:ext cx="2265907" cy="1193145"/>
            <a:chOff x="9785118" y="3516719"/>
            <a:chExt cx="2265907" cy="1193145"/>
          </a:xfrm>
        </p:grpSpPr>
        <p:sp>
          <p:nvSpPr>
            <p:cNvPr id="50" name="Rectangle 49"/>
            <p:cNvSpPr/>
            <p:nvPr/>
          </p:nvSpPr>
          <p:spPr bwMode="auto">
            <a:xfrm>
              <a:off x="10309517" y="3516719"/>
              <a:ext cx="731520" cy="27432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9962239" y="3967966"/>
              <a:ext cx="365760" cy="27432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a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11126965" y="3967966"/>
              <a:ext cx="365760" cy="27432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b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10004808" y="4407690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FF00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d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10364545" y="441582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7030A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e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10737241" y="4435544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00FA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f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00FA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68" name="Straight Arrow Connector 67"/>
            <p:cNvCxnSpPr/>
            <p:nvPr/>
          </p:nvCxnSpPr>
          <p:spPr bwMode="auto">
            <a:xfrm flipH="1">
              <a:off x="10145119" y="3791039"/>
              <a:ext cx="530158" cy="17692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9" name="Straight Arrow Connector 68"/>
            <p:cNvCxnSpPr/>
            <p:nvPr/>
          </p:nvCxnSpPr>
          <p:spPr bwMode="auto">
            <a:xfrm>
              <a:off x="10675277" y="3791039"/>
              <a:ext cx="634568" cy="17692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 flipH="1">
              <a:off x="10874401" y="4242286"/>
              <a:ext cx="435444" cy="19325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>
              <a:off x="10145119" y="4242286"/>
              <a:ext cx="356586" cy="17353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2" name="Straight Arrow Connector 71"/>
            <p:cNvCxnSpPr/>
            <p:nvPr/>
          </p:nvCxnSpPr>
          <p:spPr bwMode="auto">
            <a:xfrm>
              <a:off x="10145119" y="4242286"/>
              <a:ext cx="11542" cy="15359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5" name="Straight Arrow Connector 74"/>
            <p:cNvCxnSpPr/>
            <p:nvPr/>
          </p:nvCxnSpPr>
          <p:spPr bwMode="auto">
            <a:xfrm flipH="1">
              <a:off x="9785118" y="4242286"/>
              <a:ext cx="258126" cy="19325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76" name="Rectangle 75"/>
            <p:cNvSpPr/>
            <p:nvPr/>
          </p:nvSpPr>
          <p:spPr bwMode="auto">
            <a:xfrm>
              <a:off x="11097712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FF40FF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g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40FF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11776705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F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err="1">
                  <a:solidFill>
                    <a:srgbClr val="FFFF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i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11458183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00FDFF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00FDFF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79" name="Straight Arrow Connector 78"/>
            <p:cNvCxnSpPr/>
            <p:nvPr/>
          </p:nvCxnSpPr>
          <p:spPr bwMode="auto">
            <a:xfrm>
              <a:off x="11336145" y="4242909"/>
              <a:ext cx="577720" cy="18469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1" name="Straight Arrow Connector 80"/>
            <p:cNvCxnSpPr/>
            <p:nvPr/>
          </p:nvCxnSpPr>
          <p:spPr bwMode="auto">
            <a:xfrm>
              <a:off x="11350025" y="4242286"/>
              <a:ext cx="245318" cy="18531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" name="Straight Arrow Connector 81"/>
            <p:cNvCxnSpPr/>
            <p:nvPr/>
          </p:nvCxnSpPr>
          <p:spPr bwMode="auto">
            <a:xfrm flipH="1">
              <a:off x="11234872" y="4242286"/>
              <a:ext cx="74973" cy="18531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3680547" y="3523478"/>
            <a:ext cx="2415093" cy="2262414"/>
            <a:chOff x="3680547" y="3523478"/>
            <a:chExt cx="2415093" cy="2262414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0547" y="3523478"/>
              <a:ext cx="2415093" cy="2262414"/>
            </a:xfrm>
            <a:prstGeom prst="rect">
              <a:avLst/>
            </a:prstGeom>
          </p:spPr>
        </p:pic>
        <p:sp>
          <p:nvSpPr>
            <p:cNvPr id="35" name="5-Point Star 34"/>
            <p:cNvSpPr/>
            <p:nvPr/>
          </p:nvSpPr>
          <p:spPr bwMode="auto">
            <a:xfrm>
              <a:off x="5467342" y="3783335"/>
              <a:ext cx="302132" cy="298595"/>
            </a:xfrm>
            <a:prstGeom prst="star5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6" name="5-Point Star 35"/>
            <p:cNvSpPr/>
            <p:nvPr/>
          </p:nvSpPr>
          <p:spPr bwMode="auto">
            <a:xfrm>
              <a:off x="5467342" y="4303452"/>
              <a:ext cx="302132" cy="298595"/>
            </a:xfrm>
            <a:prstGeom prst="star5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9" name="5-Point Star 38"/>
            <p:cNvSpPr/>
            <p:nvPr/>
          </p:nvSpPr>
          <p:spPr bwMode="auto">
            <a:xfrm>
              <a:off x="4990414" y="3840485"/>
              <a:ext cx="302132" cy="298595"/>
            </a:xfrm>
            <a:prstGeom prst="star5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1" name="5-Point Star 40"/>
            <p:cNvSpPr/>
            <p:nvPr/>
          </p:nvSpPr>
          <p:spPr bwMode="auto">
            <a:xfrm>
              <a:off x="4476457" y="4280592"/>
              <a:ext cx="302132" cy="298595"/>
            </a:xfrm>
            <a:prstGeom prst="star5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2" name="5-Point Star 41"/>
            <p:cNvSpPr/>
            <p:nvPr/>
          </p:nvSpPr>
          <p:spPr bwMode="auto">
            <a:xfrm>
              <a:off x="4968232" y="5261615"/>
              <a:ext cx="302132" cy="298595"/>
            </a:xfrm>
            <a:prstGeom prst="star5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4" name="5-Point Star 43"/>
            <p:cNvSpPr/>
            <p:nvPr/>
          </p:nvSpPr>
          <p:spPr bwMode="auto">
            <a:xfrm>
              <a:off x="3973822" y="4753459"/>
              <a:ext cx="302132" cy="298595"/>
            </a:xfrm>
            <a:prstGeom prst="star5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5" name="Triangle 103"/>
            <p:cNvSpPr/>
            <p:nvPr/>
          </p:nvSpPr>
          <p:spPr bwMode="auto">
            <a:xfrm>
              <a:off x="3939532" y="3794765"/>
              <a:ext cx="367081" cy="290753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6" name="Triangle 104"/>
            <p:cNvSpPr/>
            <p:nvPr/>
          </p:nvSpPr>
          <p:spPr bwMode="auto">
            <a:xfrm>
              <a:off x="3959970" y="4280088"/>
              <a:ext cx="367081" cy="290753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7" name="Triangle 105"/>
            <p:cNvSpPr/>
            <p:nvPr/>
          </p:nvSpPr>
          <p:spPr bwMode="auto">
            <a:xfrm>
              <a:off x="4939425" y="4246224"/>
              <a:ext cx="367081" cy="290753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9" name="Triangle 106"/>
            <p:cNvSpPr/>
            <p:nvPr/>
          </p:nvSpPr>
          <p:spPr bwMode="auto">
            <a:xfrm>
              <a:off x="4947187" y="4768237"/>
              <a:ext cx="367081" cy="290753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2" name="Triangle 107"/>
            <p:cNvSpPr/>
            <p:nvPr/>
          </p:nvSpPr>
          <p:spPr bwMode="auto">
            <a:xfrm>
              <a:off x="4491677" y="4760816"/>
              <a:ext cx="367081" cy="290753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3" name="Triangle 108"/>
            <p:cNvSpPr/>
            <p:nvPr/>
          </p:nvSpPr>
          <p:spPr bwMode="auto">
            <a:xfrm>
              <a:off x="5434867" y="4770121"/>
              <a:ext cx="367081" cy="290753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5" name="Triangle 109"/>
            <p:cNvSpPr/>
            <p:nvPr/>
          </p:nvSpPr>
          <p:spPr bwMode="auto">
            <a:xfrm>
              <a:off x="5434866" y="5238875"/>
              <a:ext cx="367081" cy="290753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6" name="Triangle 110"/>
            <p:cNvSpPr/>
            <p:nvPr/>
          </p:nvSpPr>
          <p:spPr bwMode="auto">
            <a:xfrm>
              <a:off x="3955154" y="5245006"/>
              <a:ext cx="367081" cy="290753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45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3" grpId="0"/>
      <p:bldP spid="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Comparing 3 Strategies for Point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277" y="1554961"/>
            <a:ext cx="8610600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points stored in data  blocks with 2 points in each block</a:t>
            </a:r>
          </a:p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(Marked) </a:t>
            </a:r>
            <a:r>
              <a:rPr lang="en-US" sz="1600" u="sng" dirty="0">
                <a:latin typeface="Microsoft Sans Serif"/>
                <a:cs typeface="Microsoft Sans Serif"/>
              </a:rPr>
              <a:t>Query: </a:t>
            </a:r>
            <a:r>
              <a:rPr lang="en-US" sz="1600" u="sng" dirty="0"/>
              <a:t> Return the type of crime in the location (x, y) =  </a:t>
            </a:r>
            <a:r>
              <a:rPr lang="en-US" sz="1600" dirty="0"/>
              <a:t>(</a:t>
            </a:r>
            <a:r>
              <a:rPr lang="en-US" sz="1600" i="1" dirty="0"/>
              <a:t>2, 3) 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118130" y="2880687"/>
          <a:ext cx="3983794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1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Storage Method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In this example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Linear</a:t>
                      </a:r>
                      <a:r>
                        <a:rPr lang="en-US" sz="1600" baseline="0" dirty="0"/>
                        <a:t> Search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Binary</a:t>
                      </a:r>
                      <a:r>
                        <a:rPr lang="en-US" sz="1600" baseline="0" dirty="0"/>
                        <a:t> Search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Index Search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Index</a:t>
                      </a:r>
                      <a:r>
                        <a:rPr lang="en-US" sz="1600" baseline="0" dirty="0"/>
                        <a:t> blocks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Data Blocks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81" y="2637851"/>
            <a:ext cx="2298283" cy="21529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77" y="2628075"/>
            <a:ext cx="2290933" cy="2146103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 bwMode="auto">
          <a:xfrm>
            <a:off x="1725510" y="4588861"/>
            <a:ext cx="39656" cy="477759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7" name="Oval 16"/>
          <p:cNvSpPr/>
          <p:nvPr/>
        </p:nvSpPr>
        <p:spPr bwMode="auto">
          <a:xfrm>
            <a:off x="1480614" y="4379855"/>
            <a:ext cx="209787" cy="185315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8" name="5-Point Star 17"/>
          <p:cNvSpPr/>
          <p:nvPr/>
        </p:nvSpPr>
        <p:spPr bwMode="auto">
          <a:xfrm>
            <a:off x="1918240" y="288841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" name="5-Point Star 18"/>
          <p:cNvSpPr/>
          <p:nvPr/>
        </p:nvSpPr>
        <p:spPr bwMode="auto">
          <a:xfrm>
            <a:off x="1918240" y="3351379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" name="5-Point Star 19"/>
          <p:cNvSpPr/>
          <p:nvPr/>
        </p:nvSpPr>
        <p:spPr bwMode="auto">
          <a:xfrm>
            <a:off x="1441312" y="288841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" name="5-Point Star 20"/>
          <p:cNvSpPr/>
          <p:nvPr/>
        </p:nvSpPr>
        <p:spPr bwMode="auto">
          <a:xfrm>
            <a:off x="973075" y="3362809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" name="5-Point Star 21"/>
          <p:cNvSpPr/>
          <p:nvPr/>
        </p:nvSpPr>
        <p:spPr bwMode="auto">
          <a:xfrm>
            <a:off x="1430560" y="427525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470440" y="3812389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4" name="Triangle 23"/>
          <p:cNvSpPr/>
          <p:nvPr/>
        </p:nvSpPr>
        <p:spPr bwMode="auto">
          <a:xfrm>
            <a:off x="470440" y="2888412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5" name="Triangle 24"/>
          <p:cNvSpPr/>
          <p:nvPr/>
        </p:nvSpPr>
        <p:spPr bwMode="auto">
          <a:xfrm>
            <a:off x="468018" y="3339445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6" name="Triangle 25"/>
          <p:cNvSpPr/>
          <p:nvPr/>
        </p:nvSpPr>
        <p:spPr bwMode="auto">
          <a:xfrm>
            <a:off x="1413183" y="3339444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7" name="Triangle 26"/>
          <p:cNvSpPr/>
          <p:nvPr/>
        </p:nvSpPr>
        <p:spPr bwMode="auto">
          <a:xfrm>
            <a:off x="1398085" y="3816164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8" name="Triangle 27"/>
          <p:cNvSpPr/>
          <p:nvPr/>
        </p:nvSpPr>
        <p:spPr bwMode="auto">
          <a:xfrm>
            <a:off x="942575" y="3831176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9" name="Triangle 28"/>
          <p:cNvSpPr/>
          <p:nvPr/>
        </p:nvSpPr>
        <p:spPr bwMode="auto">
          <a:xfrm>
            <a:off x="1885765" y="3818048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0" name="Triangle 29"/>
          <p:cNvSpPr/>
          <p:nvPr/>
        </p:nvSpPr>
        <p:spPr bwMode="auto">
          <a:xfrm>
            <a:off x="1885764" y="4286802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1" name="Triangle 30"/>
          <p:cNvSpPr/>
          <p:nvPr/>
        </p:nvSpPr>
        <p:spPr bwMode="auto">
          <a:xfrm>
            <a:off x="474632" y="4315366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7115" y="506662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Query point</a:t>
            </a:r>
          </a:p>
        </p:txBody>
      </p:sp>
    </p:spTree>
    <p:extLst>
      <p:ext uri="{BB962C8B-B14F-4D97-AF65-F5344CB8AC3E}">
        <p14:creationId xmlns:p14="http://schemas.microsoft.com/office/powerpoint/2010/main" val="181821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Range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6291"/>
            <a:ext cx="8610600" cy="4062509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Range Query Example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List all countries crossed by of the river Amazon.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Returns several objects within a spatial region from a table</a:t>
            </a:r>
          </a:p>
          <a:p>
            <a:pPr lvl="1"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760" y="2731519"/>
            <a:ext cx="3828240" cy="270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6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Strategies for Range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16" y="1613639"/>
            <a:ext cx="8610600" cy="3886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Microsoft Sans Serif"/>
                <a:cs typeface="Microsoft Sans Serif"/>
              </a:rPr>
              <a:t>Linear Search:</a:t>
            </a:r>
          </a:p>
          <a:p>
            <a:pPr marL="857250" lvl="1" indent="-457200"/>
            <a:r>
              <a:rPr lang="en-US" sz="1600" dirty="0">
                <a:latin typeface="Microsoft Sans Serif"/>
                <a:cs typeface="Microsoft Sans Serif"/>
              </a:rPr>
              <a:t>Scan all disk blocks of the data file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Microsoft Sans Serif"/>
                <a:cs typeface="Microsoft Sans Serif"/>
              </a:rPr>
              <a:t>Binary Search</a:t>
            </a:r>
          </a:p>
          <a:p>
            <a:pPr marL="685800" lvl="1"/>
            <a:r>
              <a:rPr lang="en-US" sz="1600" dirty="0">
                <a:latin typeface="Microsoft Sans Serif"/>
                <a:cs typeface="Microsoft Sans Serif"/>
              </a:rPr>
              <a:t>If records are ordered using space filling curve (say Z-order)</a:t>
            </a:r>
          </a:p>
          <a:p>
            <a:pPr marL="685800" lvl="1"/>
            <a:r>
              <a:rPr lang="en-US" sz="1600" dirty="0">
                <a:latin typeface="Microsoft Sans Serif"/>
                <a:cs typeface="Microsoft Sans Serif"/>
              </a:rPr>
              <a:t>Decompose into disjoint Z-order intervals </a:t>
            </a:r>
          </a:p>
          <a:p>
            <a:pPr lvl="1"/>
            <a:r>
              <a:rPr lang="en-US" sz="1600" dirty="0">
                <a:latin typeface="Microsoft Sans Serif"/>
                <a:cs typeface="Microsoft Sans Serif"/>
              </a:rPr>
              <a:t>For each Z-interval, </a:t>
            </a:r>
          </a:p>
          <a:p>
            <a:pPr lvl="2"/>
            <a:r>
              <a:rPr lang="en-US" sz="1600" dirty="0">
                <a:latin typeface="Microsoft Sans Serif"/>
                <a:cs typeface="Microsoft Sans Serif"/>
              </a:rPr>
              <a:t>a binary search to get lowest Z-order within the Z-interval </a:t>
            </a:r>
          </a:p>
          <a:p>
            <a:pPr lvl="2"/>
            <a:r>
              <a:rPr lang="en-US" sz="1600" dirty="0">
                <a:latin typeface="Microsoft Sans Serif"/>
                <a:cs typeface="Microsoft Sans Serif"/>
              </a:rPr>
              <a:t>then scan forward till end of the Z-interval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Microsoft Sans Serif"/>
                <a:cs typeface="Microsoft Sans Serif"/>
              </a:rPr>
              <a:t>Index Search</a:t>
            </a:r>
          </a:p>
          <a:p>
            <a:pPr marL="685800" lvl="1"/>
            <a:r>
              <a:rPr lang="en-US" sz="1600" dirty="0">
                <a:latin typeface="Microsoft Sans Serif"/>
                <a:cs typeface="Microsoft Sans Serif"/>
              </a:rPr>
              <a:t>If an index is available on spatial location of data objects,</a:t>
            </a:r>
          </a:p>
          <a:p>
            <a:pPr lvl="1"/>
            <a:r>
              <a:rPr lang="en-US" sz="1600" dirty="0">
                <a:latin typeface="Microsoft Sans Serif"/>
                <a:cs typeface="Microsoft Sans Serif"/>
              </a:rPr>
              <a:t>then use range-query operation on the index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42458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Range Query – Running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277" y="1554961"/>
            <a:ext cx="8610600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points stored in data blocks with 2 points each</a:t>
            </a:r>
          </a:p>
          <a:p>
            <a:pPr>
              <a:buFont typeface="Arial"/>
              <a:buChar char="•"/>
            </a:pPr>
            <a:r>
              <a:rPr lang="en-US" sz="1600" dirty="0">
                <a:solidFill>
                  <a:srgbClr val="AB7942"/>
                </a:solidFill>
                <a:latin typeface="Microsoft Sans Serif"/>
                <a:cs typeface="Microsoft Sans Serif"/>
              </a:rPr>
              <a:t>(Brown Box) </a:t>
            </a:r>
            <a:r>
              <a:rPr lang="en-US" sz="1800" b="1" u="sng" dirty="0">
                <a:latin typeface="Microsoft Sans Serif"/>
                <a:cs typeface="Microsoft Sans Serif"/>
              </a:rPr>
              <a:t>Query: </a:t>
            </a:r>
            <a:r>
              <a:rPr lang="en-US" sz="1800" b="1" u="sng" dirty="0"/>
              <a:t> </a:t>
            </a:r>
            <a:r>
              <a:rPr lang="en-US" sz="1600" dirty="0"/>
              <a:t>( </a:t>
            </a:r>
            <a:r>
              <a:rPr lang="en-US" sz="1600" i="1" dirty="0"/>
              <a:t>2 &lt;= x &lt;= 3 ) and ( 2 &lt;= y &lt;= 3 ) </a:t>
            </a:r>
          </a:p>
          <a:p>
            <a:pPr>
              <a:buFont typeface="Arial"/>
              <a:buChar char="•"/>
            </a:pPr>
            <a:r>
              <a:rPr lang="en-US" sz="1800" u="sng" dirty="0">
                <a:latin typeface="Microsoft Sans Serif"/>
                <a:cs typeface="Microsoft Sans Serif"/>
              </a:rPr>
              <a:t>Storage Methods:</a:t>
            </a:r>
            <a:r>
              <a:rPr lang="en-US" sz="1600" dirty="0">
                <a:latin typeface="Microsoft Sans Serif"/>
                <a:cs typeface="Microsoft Sans Serif"/>
              </a:rPr>
              <a:t>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7 data block with 2 points each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Unordered, Z-ordered, R-tree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144" y="1760226"/>
            <a:ext cx="2298283" cy="215299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 bwMode="auto">
          <a:xfrm>
            <a:off x="7639091" y="3057170"/>
            <a:ext cx="582930" cy="636178"/>
          </a:xfrm>
          <a:prstGeom prst="rect">
            <a:avLst/>
          </a:prstGeom>
          <a:noFill/>
          <a:ln w="25400" cap="flat" cmpd="sng" algn="ctr">
            <a:solidFill>
              <a:srgbClr val="AB79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997" y="1778605"/>
            <a:ext cx="2290934" cy="2146104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 bwMode="auto">
          <a:xfrm>
            <a:off x="7639091" y="3057170"/>
            <a:ext cx="582930" cy="636178"/>
          </a:xfrm>
          <a:prstGeom prst="rect">
            <a:avLst/>
          </a:prstGeom>
          <a:noFill/>
          <a:ln w="25400" cap="flat" cmpd="sng" algn="ctr">
            <a:solidFill>
              <a:srgbClr val="AB79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383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Range Query – Candidate Storage Methods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336" y="3288654"/>
            <a:ext cx="2434058" cy="22801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1" y="3517961"/>
            <a:ext cx="2298283" cy="215299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 bwMode="auto">
          <a:xfrm>
            <a:off x="1481668" y="4814905"/>
            <a:ext cx="582930" cy="636178"/>
          </a:xfrm>
          <a:prstGeom prst="rect">
            <a:avLst/>
          </a:prstGeom>
          <a:noFill/>
          <a:ln w="25400" cap="flat" cmpd="sng" algn="ctr">
            <a:solidFill>
              <a:srgbClr val="AB79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1" y="1554338"/>
            <a:ext cx="2897914" cy="1040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265" y="3501045"/>
            <a:ext cx="2415093" cy="226241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 bwMode="auto">
          <a:xfrm>
            <a:off x="1481668" y="4814905"/>
            <a:ext cx="582930" cy="636178"/>
          </a:xfrm>
          <a:prstGeom prst="rect">
            <a:avLst/>
          </a:prstGeom>
          <a:noFill/>
          <a:ln w="25400" cap="flat" cmpd="sng" algn="ctr">
            <a:solidFill>
              <a:srgbClr val="AB79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6157966" y="2755025"/>
            <a:ext cx="274320" cy="274320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432FF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c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311097" y="1869155"/>
            <a:ext cx="2265907" cy="1193145"/>
            <a:chOff x="9785118" y="3516719"/>
            <a:chExt cx="2265907" cy="1193145"/>
          </a:xfrm>
        </p:grpSpPr>
        <p:sp>
          <p:nvSpPr>
            <p:cNvPr id="39" name="Rectangle 38"/>
            <p:cNvSpPr/>
            <p:nvPr/>
          </p:nvSpPr>
          <p:spPr bwMode="auto">
            <a:xfrm>
              <a:off x="10309517" y="3516719"/>
              <a:ext cx="731520" cy="27432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9962239" y="3967966"/>
              <a:ext cx="365760" cy="27432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a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11126965" y="3967966"/>
              <a:ext cx="365760" cy="27432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b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10004808" y="4407690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FF00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d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10364545" y="441582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7030A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e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10737241" y="4435544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00FA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f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00FA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47" name="Straight Arrow Connector 46"/>
            <p:cNvCxnSpPr>
              <a:stCxn id="39" idx="2"/>
              <a:endCxn id="41" idx="0"/>
            </p:cNvCxnSpPr>
            <p:nvPr/>
          </p:nvCxnSpPr>
          <p:spPr bwMode="auto">
            <a:xfrm flipH="1">
              <a:off x="10145119" y="3791039"/>
              <a:ext cx="530158" cy="17692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Straight Arrow Connector 48"/>
            <p:cNvCxnSpPr>
              <a:stCxn id="39" idx="2"/>
              <a:endCxn id="42" idx="0"/>
            </p:cNvCxnSpPr>
            <p:nvPr/>
          </p:nvCxnSpPr>
          <p:spPr bwMode="auto">
            <a:xfrm>
              <a:off x="10675277" y="3791039"/>
              <a:ext cx="634568" cy="17692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Arrow Connector 51"/>
            <p:cNvCxnSpPr>
              <a:stCxn id="42" idx="2"/>
              <a:endCxn id="46" idx="0"/>
            </p:cNvCxnSpPr>
            <p:nvPr/>
          </p:nvCxnSpPr>
          <p:spPr bwMode="auto">
            <a:xfrm flipH="1">
              <a:off x="10874401" y="4242286"/>
              <a:ext cx="435444" cy="19325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5" name="Straight Arrow Connector 54"/>
            <p:cNvCxnSpPr>
              <a:stCxn id="41" idx="2"/>
              <a:endCxn id="45" idx="0"/>
            </p:cNvCxnSpPr>
            <p:nvPr/>
          </p:nvCxnSpPr>
          <p:spPr bwMode="auto">
            <a:xfrm>
              <a:off x="10145119" y="4242286"/>
              <a:ext cx="356586" cy="17353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Arrow Connector 56"/>
            <p:cNvCxnSpPr>
              <a:stCxn id="41" idx="2"/>
            </p:cNvCxnSpPr>
            <p:nvPr/>
          </p:nvCxnSpPr>
          <p:spPr bwMode="auto">
            <a:xfrm>
              <a:off x="10145119" y="4242286"/>
              <a:ext cx="11542" cy="15359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Arrow Connector 57"/>
            <p:cNvCxnSpPr/>
            <p:nvPr/>
          </p:nvCxnSpPr>
          <p:spPr bwMode="auto">
            <a:xfrm flipH="1">
              <a:off x="9785118" y="4242286"/>
              <a:ext cx="258126" cy="19325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31" name="Rectangle 30"/>
            <p:cNvSpPr/>
            <p:nvPr/>
          </p:nvSpPr>
          <p:spPr bwMode="auto">
            <a:xfrm>
              <a:off x="11097712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FF40FF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g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40FF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11776705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F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err="1">
                  <a:solidFill>
                    <a:srgbClr val="FFFF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i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11458183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00FDFF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00FDFF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48" name="Straight Arrow Connector 47"/>
            <p:cNvCxnSpPr>
              <a:endCxn id="33" idx="0"/>
            </p:cNvCxnSpPr>
            <p:nvPr/>
          </p:nvCxnSpPr>
          <p:spPr bwMode="auto">
            <a:xfrm>
              <a:off x="11336145" y="4242909"/>
              <a:ext cx="577720" cy="18469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Straight Arrow Connector 49"/>
            <p:cNvCxnSpPr>
              <a:endCxn id="34" idx="0"/>
            </p:cNvCxnSpPr>
            <p:nvPr/>
          </p:nvCxnSpPr>
          <p:spPr bwMode="auto">
            <a:xfrm>
              <a:off x="11350025" y="4242286"/>
              <a:ext cx="245318" cy="18531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Arrow Connector 50"/>
            <p:cNvCxnSpPr>
              <a:stCxn id="42" idx="2"/>
              <a:endCxn id="31" idx="0"/>
            </p:cNvCxnSpPr>
            <p:nvPr/>
          </p:nvCxnSpPr>
          <p:spPr bwMode="auto">
            <a:xfrm flipH="1">
              <a:off x="11234872" y="4242286"/>
              <a:ext cx="74973" cy="18531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35" name="Rectangle 34"/>
          <p:cNvSpPr/>
          <p:nvPr/>
        </p:nvSpPr>
        <p:spPr bwMode="auto">
          <a:xfrm>
            <a:off x="4446270" y="4689913"/>
            <a:ext cx="628650" cy="636178"/>
          </a:xfrm>
          <a:prstGeom prst="rect">
            <a:avLst/>
          </a:prstGeom>
          <a:noFill/>
          <a:ln w="25400" cap="flat" cmpd="sng" algn="ctr">
            <a:solidFill>
              <a:srgbClr val="AB79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16887" y="5534871"/>
            <a:ext cx="2729172" cy="313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Sorting order (Z-order index)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30990" y="3150687"/>
            <a:ext cx="11541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Unordered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279535" y="2913391"/>
            <a:ext cx="1812971" cy="34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Z-order (Y-major)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229061" y="3122826"/>
            <a:ext cx="2182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R-tree (primary index)</a:t>
            </a:r>
          </a:p>
        </p:txBody>
      </p:sp>
    </p:spTree>
    <p:extLst>
      <p:ext uri="{BB962C8B-B14F-4D97-AF65-F5344CB8AC3E}">
        <p14:creationId xmlns:p14="http://schemas.microsoft.com/office/powerpoint/2010/main" val="140494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0" grpId="0" animBg="1"/>
      <p:bldP spid="30" grpId="1" animBg="1"/>
      <p:bldP spid="93" grpId="0" animBg="1"/>
      <p:bldP spid="35" grpId="0" animBg="1"/>
      <p:bldP spid="40" grpId="0"/>
      <p:bldP spid="43" grpId="0"/>
      <p:bldP spid="53" grpId="0"/>
      <p:bldP spid="5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Linear Search for Range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16" y="1530929"/>
            <a:ext cx="8610600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points stored in data  blocks with 2 points each</a:t>
            </a:r>
          </a:p>
          <a:p>
            <a:pPr>
              <a:buFont typeface="Arial"/>
              <a:buChar char="•"/>
            </a:pPr>
            <a:r>
              <a:rPr lang="en-US" sz="1600" dirty="0">
                <a:solidFill>
                  <a:srgbClr val="AB7942"/>
                </a:solidFill>
                <a:latin typeface="Microsoft Sans Serif"/>
                <a:cs typeface="Microsoft Sans Serif"/>
              </a:rPr>
              <a:t>(Brown Box) </a:t>
            </a:r>
            <a:r>
              <a:rPr lang="en-US" sz="1800" b="1" u="sng" dirty="0">
                <a:latin typeface="Microsoft Sans Serif"/>
                <a:cs typeface="Microsoft Sans Serif"/>
              </a:rPr>
              <a:t>Query: </a:t>
            </a:r>
            <a:r>
              <a:rPr lang="en-US" sz="1800" b="1" u="sng" dirty="0"/>
              <a:t> </a:t>
            </a:r>
            <a:r>
              <a:rPr lang="en-US" sz="1600" dirty="0"/>
              <a:t>( </a:t>
            </a:r>
            <a:r>
              <a:rPr lang="en-US" sz="1600" i="1" dirty="0"/>
              <a:t>2 &lt;= x &lt;= 3 ) and ( 2 &lt;= y &lt;= 3 ) </a:t>
            </a:r>
          </a:p>
          <a:p>
            <a:pPr>
              <a:buFont typeface="Arial"/>
              <a:buChar char="•"/>
            </a:pPr>
            <a:r>
              <a:rPr lang="en-US" sz="1800" u="sng" dirty="0">
                <a:latin typeface="Microsoft Sans Serif"/>
                <a:cs typeface="Microsoft Sans Serif"/>
              </a:rPr>
              <a:t>Storage Method: </a:t>
            </a:r>
            <a:r>
              <a:rPr lang="en-US" sz="1800" dirty="0">
                <a:latin typeface="Microsoft Sans Serif"/>
                <a:cs typeface="Microsoft Sans Serif"/>
              </a:rPr>
              <a:t>Unordered</a:t>
            </a:r>
            <a:r>
              <a:rPr lang="en-US" sz="1600" dirty="0">
                <a:latin typeface="Microsoft Sans Serif"/>
                <a:cs typeface="Microsoft Sans Serif"/>
              </a:rPr>
              <a:t> </a:t>
            </a:r>
          </a:p>
          <a:p>
            <a:pPr>
              <a:buFont typeface="Arial"/>
              <a:buChar char="•"/>
            </a:pPr>
            <a:r>
              <a:rPr lang="en-US" sz="1600" dirty="0"/>
              <a:t>Cost for range query on unordered data: 7</a:t>
            </a:r>
          </a:p>
          <a:p>
            <a:pPr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20" y="3776761"/>
            <a:ext cx="2774595" cy="144077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15" y="3113148"/>
            <a:ext cx="2298283" cy="215299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 bwMode="auto">
          <a:xfrm>
            <a:off x="1996781" y="4368501"/>
            <a:ext cx="665742" cy="761754"/>
          </a:xfrm>
          <a:prstGeom prst="rect">
            <a:avLst/>
          </a:prstGeom>
          <a:noFill/>
          <a:ln w="25400" cap="flat" cmpd="sng" algn="ctr">
            <a:solidFill>
              <a:srgbClr val="AB79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75830" y="3438207"/>
            <a:ext cx="3430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Linear search on data blocks 0 ..6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154430" y="3544631"/>
            <a:ext cx="139446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1131570" y="3544631"/>
            <a:ext cx="1403007" cy="45025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1117257" y="3994884"/>
            <a:ext cx="146866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1154430" y="4490838"/>
            <a:ext cx="146866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1117257" y="4958814"/>
            <a:ext cx="146866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1159089" y="4029174"/>
            <a:ext cx="1403007" cy="45025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1145883" y="4497149"/>
            <a:ext cx="1403007" cy="45025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6156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Binary Search for Range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16" y="1530929"/>
            <a:ext cx="8610600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points stored in data  blocks with 2 points each</a:t>
            </a:r>
          </a:p>
          <a:p>
            <a:pPr>
              <a:buFont typeface="Arial"/>
              <a:buChar char="•"/>
            </a:pPr>
            <a:r>
              <a:rPr lang="en-US" sz="1600" dirty="0">
                <a:solidFill>
                  <a:srgbClr val="AB7942"/>
                </a:solidFill>
                <a:latin typeface="Microsoft Sans Serif"/>
                <a:cs typeface="Microsoft Sans Serif"/>
              </a:rPr>
              <a:t>(Brown Box) </a:t>
            </a:r>
            <a:r>
              <a:rPr lang="en-US" sz="1800" b="1" u="sng" dirty="0">
                <a:latin typeface="Microsoft Sans Serif"/>
                <a:cs typeface="Microsoft Sans Serif"/>
              </a:rPr>
              <a:t>Query: </a:t>
            </a:r>
            <a:r>
              <a:rPr lang="en-US" sz="1800" b="1" u="sng" dirty="0"/>
              <a:t> </a:t>
            </a:r>
            <a:r>
              <a:rPr lang="en-US" sz="1600" dirty="0"/>
              <a:t>( </a:t>
            </a:r>
            <a:r>
              <a:rPr lang="en-US" sz="1600" i="1" dirty="0"/>
              <a:t>2 &lt;= x &lt;= 3 ) and ( 2 &lt;= y &lt;= 3 ) </a:t>
            </a:r>
          </a:p>
          <a:p>
            <a:pPr>
              <a:buFont typeface="Arial"/>
              <a:buChar char="•"/>
            </a:pPr>
            <a:r>
              <a:rPr lang="en-US" sz="1800" u="sng" dirty="0">
                <a:latin typeface="Microsoft Sans Serif"/>
                <a:cs typeface="Microsoft Sans Serif"/>
              </a:rPr>
              <a:t>Storage Method:</a:t>
            </a:r>
            <a:r>
              <a:rPr lang="en-US" sz="1800" dirty="0">
                <a:latin typeface="Microsoft Sans Serif"/>
                <a:cs typeface="Microsoft Sans Serif"/>
              </a:rPr>
              <a:t> Z-order</a:t>
            </a:r>
            <a:r>
              <a:rPr lang="en-US" sz="1600" dirty="0">
                <a:latin typeface="Microsoft Sans Serif"/>
                <a:cs typeface="Microsoft Sans Serif"/>
              </a:rPr>
              <a:t>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One Z-interval 12 .. 15 =&gt; search for 12 then scan forward</a:t>
            </a:r>
          </a:p>
          <a:p>
            <a:pPr marL="457200" lvl="1" indent="0">
              <a:buNone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834" y="3500315"/>
            <a:ext cx="2594486" cy="125223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09" y="3394702"/>
            <a:ext cx="2434058" cy="228018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266921" y="2915539"/>
            <a:ext cx="19070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Binary search </a:t>
            </a:r>
          </a:p>
          <a:p>
            <a:r>
              <a:rPr lang="en-US" sz="1600" dirty="0"/>
              <a:t>on data blocks 0..6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6454317" y="3789935"/>
            <a:ext cx="498394" cy="263508"/>
          </a:xfrm>
          <a:prstGeom prst="rect">
            <a:avLst/>
          </a:prstGeom>
          <a:noFill/>
          <a:ln w="25400" cap="flat" cmpd="sng" algn="ctr">
            <a:solidFill>
              <a:srgbClr val="00F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3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435160" y="4364147"/>
            <a:ext cx="515382" cy="322536"/>
          </a:xfrm>
          <a:prstGeom prst="rect">
            <a:avLst/>
          </a:prstGeom>
          <a:noFill/>
          <a:ln w="25400" cap="flat" cmpd="sng" algn="ctr">
            <a:solidFill>
              <a:srgbClr val="00F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5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cxnSp>
        <p:nvCxnSpPr>
          <p:cNvPr id="62" name="Straight Arrow Connector 61"/>
          <p:cNvCxnSpPr/>
          <p:nvPr/>
        </p:nvCxnSpPr>
        <p:spPr bwMode="auto">
          <a:xfrm flipH="1">
            <a:off x="6703698" y="4059346"/>
            <a:ext cx="1380" cy="2743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6688734" y="3512691"/>
            <a:ext cx="12314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(0+6) / 2 = 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699888" y="4011786"/>
            <a:ext cx="164981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ceil((3+6) / 2) = 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52435" y="2761137"/>
            <a:ext cx="4200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 blocks (i.e., </a:t>
            </a:r>
            <a:r>
              <a:rPr lang="en-US" sz="1600" dirty="0">
                <a:solidFill>
                  <a:srgbClr val="00B050"/>
                </a:solidFill>
              </a:rPr>
              <a:t>green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FDFF"/>
                </a:solidFill>
              </a:rPr>
              <a:t> cyan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>
                <a:solidFill>
                  <a:srgbClr val="FFFC00"/>
                </a:solidFill>
              </a:rPr>
              <a:t>yellow</a:t>
            </a:r>
            <a:r>
              <a:rPr lang="en-US" sz="1600" dirty="0"/>
              <a:t>) accessed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947738" y="4554126"/>
            <a:ext cx="20201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Found Z = 12,</a:t>
            </a:r>
          </a:p>
          <a:p>
            <a:r>
              <a:rPr lang="en-US" sz="1500" dirty="0"/>
              <a:t>scan forward till Z=15</a:t>
            </a:r>
          </a:p>
        </p:txBody>
      </p:sp>
      <p:cxnSp>
        <p:nvCxnSpPr>
          <p:cNvPr id="25" name="Straight Arrow Connector 24"/>
          <p:cNvCxnSpPr>
            <a:endCxn id="26" idx="0"/>
          </p:cNvCxnSpPr>
          <p:nvPr/>
        </p:nvCxnSpPr>
        <p:spPr bwMode="auto">
          <a:xfrm>
            <a:off x="6690047" y="4668082"/>
            <a:ext cx="4973" cy="26590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6437329" y="4933990"/>
            <a:ext cx="515382" cy="322536"/>
          </a:xfrm>
          <a:prstGeom prst="rect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6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082757" y="4794505"/>
            <a:ext cx="582930" cy="636178"/>
          </a:xfrm>
          <a:prstGeom prst="rect">
            <a:avLst/>
          </a:prstGeom>
          <a:noFill/>
          <a:ln w="25400" cap="flat" cmpd="sng" algn="ctr">
            <a:solidFill>
              <a:srgbClr val="AB79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629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  <p:bldP spid="43" grpId="0" animBg="1"/>
      <p:bldP spid="63" grpId="0"/>
      <p:bldP spid="64" grpId="0"/>
      <p:bldP spid="67" grpId="0"/>
      <p:bldP spid="70" grpId="0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Analogy of Automatic Transmission in Cars</a:t>
            </a:r>
            <a:r>
              <a:rPr lang="zh-CN" altLang="en-US" sz="2800" dirty="0">
                <a:latin typeface="Microsoft Sans Serif"/>
                <a:cs typeface="Microsoft Sans Serif"/>
              </a:rPr>
              <a:t> </a:t>
            </a:r>
            <a:r>
              <a:rPr lang="en-US" altLang="zh-CN" sz="2800" dirty="0">
                <a:latin typeface="Microsoft Sans Serif"/>
                <a:cs typeface="Microsoft Sans Serif"/>
              </a:rPr>
              <a:t>-1</a:t>
            </a:r>
            <a:endParaRPr lang="en-US" sz="2800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427" y="1446621"/>
            <a:ext cx="8610600" cy="3886200"/>
          </a:xfrm>
        </p:spPr>
        <p:txBody>
          <a:bodyPr/>
          <a:lstStyle/>
          <a:p>
            <a:endParaRPr lang="en-US" sz="1600" dirty="0"/>
          </a:p>
          <a:p>
            <a:endParaRPr lang="en-US" sz="1600" dirty="0">
              <a:solidFill>
                <a:srgbClr val="008000"/>
              </a:solidFill>
              <a:latin typeface="Microsoft Sans Serif"/>
              <a:cs typeface="Microsoft Sans Serif"/>
            </a:endParaRPr>
          </a:p>
          <a:p>
            <a:endParaRPr lang="en-US" altLang="zh-CN" sz="1600" dirty="0">
              <a:latin typeface="Microsoft Sans Serif"/>
              <a:cs typeface="Microsoft Sans Serif"/>
            </a:endParaRPr>
          </a:p>
          <a:p>
            <a:endParaRPr lang="en-US" altLang="zh-CN" sz="1600" dirty="0">
              <a:latin typeface="Microsoft Sans Serif"/>
              <a:cs typeface="Microsoft Sans Serif"/>
            </a:endParaRPr>
          </a:p>
          <a:p>
            <a:endParaRPr lang="en-US" altLang="zh-CN" sz="1600" dirty="0">
              <a:latin typeface="Microsoft Sans Serif"/>
              <a:cs typeface="Microsoft Sans Serif"/>
            </a:endParaRPr>
          </a:p>
          <a:p>
            <a:endParaRPr lang="en-US" altLang="zh-CN" sz="16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sz="1600" dirty="0">
                <a:latin typeface="Microsoft Sans Serif"/>
                <a:cs typeface="Microsoft Sans Serif"/>
              </a:rPr>
              <a:t>	</a:t>
            </a:r>
          </a:p>
          <a:p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46" y="1632770"/>
            <a:ext cx="1479527" cy="8623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335" y="1680146"/>
            <a:ext cx="1790293" cy="10138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62075" y="2495112"/>
            <a:ext cx="2505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Manual</a:t>
            </a:r>
          </a:p>
          <a:p>
            <a:pPr algn="ctr"/>
            <a:endParaRPr lang="en-US" sz="1600" dirty="0">
              <a:solidFill>
                <a:srgbClr val="FF0000"/>
              </a:solidFill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Tell the car detailed steps so it drives well.</a:t>
            </a:r>
          </a:p>
          <a:p>
            <a:pPr algn="ctr"/>
            <a:r>
              <a:rPr lang="en-US" sz="1600" dirty="0">
                <a:highlight>
                  <a:srgbClr val="C0C0C0"/>
                </a:highlight>
              </a:rPr>
              <a:t>i.e., Tell it how to do it?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67389" y="2694043"/>
            <a:ext cx="32213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8000"/>
                </a:solidFill>
              </a:rPr>
              <a:t>Automatic</a:t>
            </a:r>
          </a:p>
          <a:p>
            <a:pPr algn="ctr"/>
            <a:endParaRPr lang="en-US" sz="1600" dirty="0">
              <a:solidFill>
                <a:srgbClr val="008000"/>
              </a:solidFill>
            </a:endParaRPr>
          </a:p>
          <a:p>
            <a:pPr algn="ctr"/>
            <a:r>
              <a:rPr lang="en-US" sz="1600" dirty="0">
                <a:solidFill>
                  <a:srgbClr val="008000"/>
                </a:solidFill>
              </a:rPr>
              <a:t>Tell the car to drive (“D”) or reverse (“R”), that’s it.</a:t>
            </a:r>
          </a:p>
          <a:p>
            <a:pPr algn="ctr"/>
            <a:r>
              <a:rPr lang="en-US" sz="1600" dirty="0">
                <a:highlight>
                  <a:srgbClr val="C0C0C0"/>
                </a:highlight>
              </a:rPr>
              <a:t>i.e., Tell it what to do?</a:t>
            </a:r>
          </a:p>
        </p:txBody>
      </p:sp>
    </p:spTree>
    <p:extLst>
      <p:ext uri="{BB962C8B-B14F-4D97-AF65-F5344CB8AC3E}">
        <p14:creationId xmlns:p14="http://schemas.microsoft.com/office/powerpoint/2010/main" val="338046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Range Query with Two Z-intervals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16" y="1530929"/>
            <a:ext cx="8610600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points stored in data  blocks with 2 points each</a:t>
            </a:r>
          </a:p>
          <a:p>
            <a:pPr>
              <a:buFont typeface="Arial"/>
              <a:buChar char="•"/>
            </a:pPr>
            <a:r>
              <a:rPr lang="en-US" sz="1600" dirty="0">
                <a:solidFill>
                  <a:srgbClr val="AB7942"/>
                </a:solidFill>
                <a:latin typeface="Microsoft Sans Serif"/>
                <a:cs typeface="Microsoft Sans Serif"/>
              </a:rPr>
              <a:t>(Brown Box) </a:t>
            </a:r>
            <a:r>
              <a:rPr lang="en-US" sz="1800" b="1" u="sng" dirty="0">
                <a:latin typeface="Microsoft Sans Serif"/>
                <a:cs typeface="Microsoft Sans Serif"/>
              </a:rPr>
              <a:t>Query: </a:t>
            </a:r>
            <a:r>
              <a:rPr lang="en-US" sz="1800" b="1" u="sng" dirty="0"/>
              <a:t> </a:t>
            </a:r>
            <a:r>
              <a:rPr lang="en-US" sz="1600" dirty="0"/>
              <a:t>( </a:t>
            </a:r>
            <a:r>
              <a:rPr lang="en-US" sz="1600" i="1" dirty="0"/>
              <a:t>2 &lt;= x &lt;= 3 ) and ( 1 &lt;= y &lt;= 2) </a:t>
            </a:r>
            <a:endParaRPr lang="en-US" sz="1600" dirty="0"/>
          </a:p>
          <a:p>
            <a:pPr lvl="1">
              <a:buFont typeface="Arial"/>
              <a:buChar char="•"/>
            </a:pPr>
            <a:r>
              <a:rPr lang="en-US" sz="1600" dirty="0"/>
              <a:t>Two Z-intervals: [5 .. 6] and [12 .. 13]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One binary search (followed by scan) for each Z-interval !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5" y="3002054"/>
            <a:ext cx="2434057" cy="228018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654174" y="4506458"/>
            <a:ext cx="28472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Binary search to find [(6), (7)]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995602" y="4911219"/>
            <a:ext cx="498394" cy="263508"/>
          </a:xfrm>
          <a:prstGeom prst="rect">
            <a:avLst/>
          </a:prstGeom>
          <a:noFill/>
          <a:ln w="25400" cap="flat" cmpd="sng" algn="ctr">
            <a:solidFill>
              <a:srgbClr val="00F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3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417255" y="4868874"/>
            <a:ext cx="12314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(0+6) / 2 = 3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377238" y="2934837"/>
            <a:ext cx="24656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 blocks </a:t>
            </a:r>
          </a:p>
          <a:p>
            <a:r>
              <a:rPr lang="en-US" sz="1600" dirty="0"/>
              <a:t>(i.e., </a:t>
            </a:r>
            <a:r>
              <a:rPr lang="en-US" sz="1600" dirty="0">
                <a:solidFill>
                  <a:srgbClr val="00FA00"/>
                </a:solidFill>
              </a:rPr>
              <a:t>green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>
                <a:solidFill>
                  <a:srgbClr val="7030A0"/>
                </a:solidFill>
              </a:rPr>
              <a:t>purple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00FDFF"/>
                </a:solidFill>
              </a:rPr>
              <a:t>cyan</a:t>
            </a:r>
            <a:r>
              <a:rPr lang="en-US" sz="1600" dirty="0"/>
              <a:t>)</a:t>
            </a:r>
          </a:p>
          <a:p>
            <a:r>
              <a:rPr lang="en-US" sz="1600" dirty="0"/>
              <a:t>accessed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10360" y="4007961"/>
            <a:ext cx="3074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Binary search to find [(12), (13)]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194" y="2982526"/>
            <a:ext cx="2594486" cy="1252235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 bwMode="auto">
          <a:xfrm flipH="1">
            <a:off x="3197466" y="5174727"/>
            <a:ext cx="1380" cy="1828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3695634" y="5295000"/>
            <a:ext cx="13019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Found Z=5 </a:t>
            </a:r>
          </a:p>
          <a:p>
            <a:r>
              <a:rPr lang="en-US" sz="1500" dirty="0"/>
              <a:t>Scan till Z= 6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2938042" y="5368506"/>
            <a:ext cx="498394" cy="263508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2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6503640" y="4565857"/>
            <a:ext cx="498394" cy="263508"/>
          </a:xfrm>
          <a:prstGeom prst="rect">
            <a:avLst/>
          </a:prstGeom>
          <a:noFill/>
          <a:ln w="25400" cap="flat" cmpd="sng" algn="ctr">
            <a:solidFill>
              <a:srgbClr val="00F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3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6467495" y="5114467"/>
            <a:ext cx="515382" cy="322536"/>
          </a:xfrm>
          <a:prstGeom prst="rect">
            <a:avLst/>
          </a:prstGeom>
          <a:noFill/>
          <a:ln w="25400" cap="flat" cmpd="sng" algn="ctr">
            <a:solidFill>
              <a:srgbClr val="00F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5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38057" y="4288613"/>
            <a:ext cx="12314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(0+6) / 2 = 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749211" y="4787708"/>
            <a:ext cx="164981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ceil((3+6) / 2) = 5</a:t>
            </a:r>
          </a:p>
        </p:txBody>
      </p:sp>
      <p:cxnSp>
        <p:nvCxnSpPr>
          <p:cNvPr id="53" name="Straight Arrow Connector 52"/>
          <p:cNvCxnSpPr/>
          <p:nvPr/>
        </p:nvCxnSpPr>
        <p:spPr bwMode="auto">
          <a:xfrm flipH="1">
            <a:off x="6749211" y="4832959"/>
            <a:ext cx="1380" cy="2743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Rectangle 28"/>
          <p:cNvSpPr/>
          <p:nvPr/>
        </p:nvSpPr>
        <p:spPr bwMode="auto">
          <a:xfrm>
            <a:off x="1581389" y="3874957"/>
            <a:ext cx="582930" cy="636178"/>
          </a:xfrm>
          <a:prstGeom prst="rect">
            <a:avLst/>
          </a:prstGeom>
          <a:noFill/>
          <a:ln w="25400" cap="flat" cmpd="sng" algn="ctr">
            <a:solidFill>
              <a:srgbClr val="AB79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96042" y="5141706"/>
            <a:ext cx="13946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Found Z=10 </a:t>
            </a:r>
          </a:p>
          <a:p>
            <a:r>
              <a:rPr lang="en-US" sz="1500" dirty="0"/>
              <a:t>Scan till Z= 11</a:t>
            </a:r>
          </a:p>
        </p:txBody>
      </p:sp>
    </p:spTree>
    <p:extLst>
      <p:ext uri="{BB962C8B-B14F-4D97-AF65-F5344CB8AC3E}">
        <p14:creationId xmlns:p14="http://schemas.microsoft.com/office/powerpoint/2010/main" val="202565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  <p:bldP spid="63" grpId="0"/>
      <p:bldP spid="67" grpId="0"/>
      <p:bldP spid="27" grpId="0"/>
      <p:bldP spid="39" grpId="0"/>
      <p:bldP spid="40" grpId="0" animBg="1"/>
      <p:bldP spid="46" grpId="0" animBg="1"/>
      <p:bldP spid="48" grpId="0" animBg="1"/>
      <p:bldP spid="49" grpId="0"/>
      <p:bldP spid="51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Search for Range Queries Using R-tree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16" y="1530929"/>
            <a:ext cx="8610600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points stored in data  blocks with 2 points each</a:t>
            </a:r>
          </a:p>
          <a:p>
            <a:pPr>
              <a:buFont typeface="Arial"/>
              <a:buChar char="•"/>
            </a:pPr>
            <a:r>
              <a:rPr lang="en-US" sz="1600" dirty="0">
                <a:solidFill>
                  <a:srgbClr val="AB7942"/>
                </a:solidFill>
                <a:latin typeface="Microsoft Sans Serif"/>
                <a:cs typeface="Microsoft Sans Serif"/>
              </a:rPr>
              <a:t>(Brown Box) </a:t>
            </a:r>
            <a:r>
              <a:rPr lang="en-US" sz="1800" b="1" u="sng" dirty="0">
                <a:latin typeface="Microsoft Sans Serif"/>
                <a:cs typeface="Microsoft Sans Serif"/>
              </a:rPr>
              <a:t>Query: </a:t>
            </a:r>
            <a:r>
              <a:rPr lang="en-US" sz="1800" b="1" u="sng" dirty="0"/>
              <a:t> </a:t>
            </a:r>
            <a:r>
              <a:rPr lang="en-US" sz="1600" dirty="0"/>
              <a:t>( </a:t>
            </a:r>
            <a:r>
              <a:rPr lang="en-US" sz="1600" i="1" dirty="0"/>
              <a:t>2 &lt;= x &lt;= 3 ) and ( 2 &lt;= y &lt;= 3 ) </a:t>
            </a:r>
          </a:p>
          <a:p>
            <a:pPr>
              <a:buFont typeface="Arial"/>
              <a:buChar char="•"/>
            </a:pPr>
            <a:r>
              <a:rPr lang="en-US" sz="1800" u="sng" dirty="0">
                <a:latin typeface="Microsoft Sans Serif"/>
                <a:cs typeface="Microsoft Sans Serif"/>
              </a:rPr>
              <a:t>Candidate Storage Methods:</a:t>
            </a:r>
            <a:r>
              <a:rPr lang="en-US" sz="1600" dirty="0">
                <a:latin typeface="Microsoft Sans Serif"/>
                <a:cs typeface="Microsoft Sans Serif"/>
              </a:rPr>
              <a:t> R-tree (Primary Index)</a:t>
            </a:r>
          </a:p>
          <a:p>
            <a:pPr marL="457200" lvl="1" indent="0">
              <a:buNone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986" y="3445443"/>
            <a:ext cx="2415093" cy="22624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44935" y="373498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Root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8371828" y="4106229"/>
            <a:ext cx="1380" cy="2743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8224472" y="43685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61" name="Straight Arrow Connector 60"/>
          <p:cNvCxnSpPr/>
          <p:nvPr/>
        </p:nvCxnSpPr>
        <p:spPr bwMode="auto">
          <a:xfrm flipH="1">
            <a:off x="8361562" y="4730356"/>
            <a:ext cx="1380" cy="2743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8106864" y="4950871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g, </a:t>
            </a:r>
            <a:r>
              <a:rPr lang="en-US" dirty="0" err="1"/>
              <a:t>i</a:t>
            </a:r>
            <a:endParaRPr lang="en-US" dirty="0"/>
          </a:p>
        </p:txBody>
      </p:sp>
      <p:graphicFrame>
        <p:nvGraphicFramePr>
          <p:cNvPr id="80" name="Table 79"/>
          <p:cNvGraphicFramePr>
            <a:graphicFrameLocks noGrp="1"/>
          </p:cNvGraphicFramePr>
          <p:nvPr/>
        </p:nvGraphicFramePr>
        <p:xfrm>
          <a:off x="6260550" y="1959790"/>
          <a:ext cx="2023153" cy="991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42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Cost in this example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Index 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Data 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16" y="4240547"/>
            <a:ext cx="2502332" cy="1252235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5498062" y="4805446"/>
            <a:ext cx="274320" cy="274320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432FF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c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651193" y="3919576"/>
            <a:ext cx="2265907" cy="1193145"/>
            <a:chOff x="9785118" y="3516719"/>
            <a:chExt cx="2265907" cy="1193145"/>
          </a:xfrm>
        </p:grpSpPr>
        <p:sp>
          <p:nvSpPr>
            <p:cNvPr id="50" name="Rectangle 49"/>
            <p:cNvSpPr/>
            <p:nvPr/>
          </p:nvSpPr>
          <p:spPr bwMode="auto">
            <a:xfrm>
              <a:off x="10309517" y="3516719"/>
              <a:ext cx="731520" cy="27432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9962239" y="3967966"/>
              <a:ext cx="365760" cy="27432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a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11126965" y="3967966"/>
              <a:ext cx="365760" cy="27432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b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10004808" y="4407690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FF00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d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10364545" y="441582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7030A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e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10737241" y="4435544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00FA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f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00FA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68" name="Straight Arrow Connector 67"/>
            <p:cNvCxnSpPr/>
            <p:nvPr/>
          </p:nvCxnSpPr>
          <p:spPr bwMode="auto">
            <a:xfrm flipH="1">
              <a:off x="10145119" y="3791039"/>
              <a:ext cx="530158" cy="17692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9" name="Straight Arrow Connector 68"/>
            <p:cNvCxnSpPr/>
            <p:nvPr/>
          </p:nvCxnSpPr>
          <p:spPr bwMode="auto">
            <a:xfrm>
              <a:off x="10675277" y="3791039"/>
              <a:ext cx="634568" cy="17692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 flipH="1">
              <a:off x="10874401" y="4242286"/>
              <a:ext cx="435444" cy="19325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>
              <a:off x="10145119" y="4242286"/>
              <a:ext cx="356586" cy="17353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2" name="Straight Arrow Connector 71"/>
            <p:cNvCxnSpPr/>
            <p:nvPr/>
          </p:nvCxnSpPr>
          <p:spPr bwMode="auto">
            <a:xfrm>
              <a:off x="10145119" y="4242286"/>
              <a:ext cx="11542" cy="15359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5" name="Straight Arrow Connector 74"/>
            <p:cNvCxnSpPr/>
            <p:nvPr/>
          </p:nvCxnSpPr>
          <p:spPr bwMode="auto">
            <a:xfrm flipH="1">
              <a:off x="9785118" y="4242286"/>
              <a:ext cx="258126" cy="19325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76" name="Rectangle 75"/>
            <p:cNvSpPr/>
            <p:nvPr/>
          </p:nvSpPr>
          <p:spPr bwMode="auto">
            <a:xfrm>
              <a:off x="11097712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FF40FF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g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40FF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11776705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F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err="1">
                  <a:solidFill>
                    <a:srgbClr val="FFFF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i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11458183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00FDFF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00FDFF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79" name="Straight Arrow Connector 78"/>
            <p:cNvCxnSpPr/>
            <p:nvPr/>
          </p:nvCxnSpPr>
          <p:spPr bwMode="auto">
            <a:xfrm>
              <a:off x="11336145" y="4242909"/>
              <a:ext cx="577720" cy="18469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1" name="Straight Arrow Connector 80"/>
            <p:cNvCxnSpPr/>
            <p:nvPr/>
          </p:nvCxnSpPr>
          <p:spPr bwMode="auto">
            <a:xfrm>
              <a:off x="11350025" y="4242286"/>
              <a:ext cx="245318" cy="18531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" name="Straight Arrow Connector 81"/>
            <p:cNvCxnSpPr/>
            <p:nvPr/>
          </p:nvCxnSpPr>
          <p:spPr bwMode="auto">
            <a:xfrm flipH="1">
              <a:off x="11234872" y="4242286"/>
              <a:ext cx="74973" cy="18531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081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3" grpId="0"/>
      <p:bldP spid="6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>
                <a:latin typeface="Microsoft Sans Serif"/>
                <a:cs typeface="Microsoft Sans Serif"/>
              </a:rPr>
              <a:t>Comparing Algorithms </a:t>
            </a:r>
            <a:r>
              <a:rPr lang="en-US" sz="2800" dirty="0">
                <a:latin typeface="Microsoft Sans Serif"/>
                <a:cs typeface="Microsoft Sans Serif"/>
              </a:rPr>
              <a:t>for Range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277" y="1554961"/>
            <a:ext cx="8610600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points stored in 7 data  blocks with 2 points each</a:t>
            </a:r>
          </a:p>
          <a:p>
            <a:pPr>
              <a:buFont typeface="Arial"/>
              <a:buChar char="•"/>
            </a:pPr>
            <a:r>
              <a:rPr lang="en-US" sz="1600" dirty="0">
                <a:solidFill>
                  <a:srgbClr val="AB7942"/>
                </a:solidFill>
                <a:latin typeface="Microsoft Sans Serif"/>
                <a:cs typeface="Microsoft Sans Serif"/>
              </a:rPr>
              <a:t>(Brown Box) </a:t>
            </a:r>
            <a:r>
              <a:rPr lang="en-US" sz="1800" b="1" u="sng" dirty="0">
                <a:latin typeface="Microsoft Sans Serif"/>
                <a:cs typeface="Microsoft Sans Serif"/>
              </a:rPr>
              <a:t>Query: </a:t>
            </a:r>
            <a:r>
              <a:rPr lang="en-US" sz="1800" b="1" u="sng" dirty="0"/>
              <a:t> </a:t>
            </a:r>
            <a:r>
              <a:rPr lang="en-US" sz="1600" dirty="0"/>
              <a:t>( </a:t>
            </a:r>
            <a:r>
              <a:rPr lang="en-US" sz="1600" i="1" dirty="0"/>
              <a:t>2 &lt;= x &lt;= 3 ) and ( 2 &lt;= y &lt;= 3 ) 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2" y="2648850"/>
            <a:ext cx="2290934" cy="2237645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 bwMode="auto">
          <a:xfrm>
            <a:off x="1472953" y="3983227"/>
            <a:ext cx="582930" cy="636178"/>
          </a:xfrm>
          <a:prstGeom prst="rect">
            <a:avLst/>
          </a:prstGeom>
          <a:noFill/>
          <a:ln w="25400" cap="flat" cmpd="sng" algn="ctr">
            <a:solidFill>
              <a:srgbClr val="AB79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519190" y="2930695"/>
          <a:ext cx="3983794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1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Storage Method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In this example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Linear</a:t>
                      </a:r>
                      <a:r>
                        <a:rPr lang="en-US" sz="1600" baseline="0" dirty="0"/>
                        <a:t> Search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Binary Searches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Index</a:t>
                      </a:r>
                      <a:r>
                        <a:rPr lang="en-US" sz="1600" baseline="0" dirty="0"/>
                        <a:t> Search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Index</a:t>
                      </a:r>
                      <a:r>
                        <a:rPr lang="en-US" sz="1600" baseline="0" dirty="0"/>
                        <a:t> blocks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Data Blocks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3322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Nearest Neighbor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2220"/>
            <a:ext cx="8610600" cy="405658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Example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Find the city closest to Chicago.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Return one spatial object from city data file C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09" y="2702513"/>
            <a:ext cx="4808996" cy="307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4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19" y="1877794"/>
            <a:ext cx="3297190" cy="35104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Nearest </a:t>
            </a:r>
            <a:r>
              <a:rPr lang="en-US" sz="2800">
                <a:latin typeface="Microsoft Sans Serif"/>
                <a:cs typeface="Microsoft Sans Serif"/>
              </a:rPr>
              <a:t>Neighbor – Running Examples</a:t>
            </a:r>
            <a:endParaRPr lang="en-US" sz="28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53864" y="5336549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Restaurants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1898554" y="240459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2233834" y="276273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2931064" y="276273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2931064" y="350568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2233834" y="350568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2588164" y="387144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1890934" y="387144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1890934" y="312849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1193704" y="276273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1193704" y="313992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1559464" y="350568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846779" y="427733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42244" y="273062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a</a:t>
            </a:r>
            <a:endParaRPr lang="en-US" sz="1600" dirty="0"/>
          </a:p>
        </p:txBody>
      </p:sp>
      <p:sp>
        <p:nvSpPr>
          <p:cNvPr id="63" name="TextBox 62"/>
          <p:cNvSpPr txBox="1"/>
          <p:nvPr/>
        </p:nvSpPr>
        <p:spPr>
          <a:xfrm>
            <a:off x="942244" y="315570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b</a:t>
            </a:r>
            <a:endParaRPr lang="en-US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1645307" y="241363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015482" y="276137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687172" y="312036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717850" y="281715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34197" y="432256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325903" y="346376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071982" y="352371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i</a:t>
            </a:r>
            <a:endParaRPr lang="en-US" sz="1600" dirty="0"/>
          </a:p>
        </p:txBody>
      </p:sp>
      <p:sp>
        <p:nvSpPr>
          <p:cNvPr id="75" name="TextBox 74"/>
          <p:cNvSpPr txBox="1"/>
          <p:nvPr/>
        </p:nvSpPr>
        <p:spPr>
          <a:xfrm>
            <a:off x="2024357" y="387933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753513" y="353289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416328" y="390572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</a:t>
            </a:r>
          </a:p>
        </p:txBody>
      </p:sp>
      <p:sp>
        <p:nvSpPr>
          <p:cNvPr id="80" name="Oval 79"/>
          <p:cNvSpPr/>
          <p:nvPr/>
        </p:nvSpPr>
        <p:spPr bwMode="auto">
          <a:xfrm>
            <a:off x="445296" y="5418510"/>
            <a:ext cx="203813" cy="1965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48528" y="1530266"/>
            <a:ext cx="56355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Each point represents location of a restaurant.</a:t>
            </a:r>
          </a:p>
          <a:p>
            <a:endParaRPr lang="en-US" sz="1600" dirty="0"/>
          </a:p>
          <a:p>
            <a:r>
              <a:rPr lang="en-US" sz="1600" b="1" dirty="0"/>
              <a:t>Query:</a:t>
            </a:r>
          </a:p>
          <a:p>
            <a:r>
              <a:rPr lang="en-US" sz="1600" dirty="0"/>
              <a:t>Given the location of a user </a:t>
            </a:r>
            <a:r>
              <a:rPr lang="en-US" sz="1600" b="1" i="1" dirty="0">
                <a:solidFill>
                  <a:srgbClr val="0432FF"/>
                </a:solidFill>
              </a:rPr>
              <a:t>p</a:t>
            </a:r>
            <a:r>
              <a:rPr lang="en-US" sz="1600" dirty="0"/>
              <a:t>, find the nearest restaurant.</a:t>
            </a:r>
          </a:p>
          <a:p>
            <a:r>
              <a:rPr lang="en-US" sz="1600" dirty="0"/>
              <a:t>(If more than one nearest neighbors, return all results)</a:t>
            </a: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1645307" y="4499097"/>
            <a:ext cx="12224" cy="29308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1154912" y="4827503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Query point</a:t>
            </a:r>
            <a:r>
              <a:rPr lang="zh-CN" altLang="en-US" sz="1400" dirty="0"/>
              <a:t> </a:t>
            </a:r>
            <a:r>
              <a:rPr lang="en-US" altLang="zh-CN" sz="1400" b="1" i="1" dirty="0">
                <a:solidFill>
                  <a:srgbClr val="0432FF"/>
                </a:solidFill>
              </a:rPr>
              <a:t>p</a:t>
            </a:r>
          </a:p>
        </p:txBody>
      </p:sp>
      <p:sp>
        <p:nvSpPr>
          <p:cNvPr id="38" name="Oval 37"/>
          <p:cNvSpPr/>
          <p:nvPr/>
        </p:nvSpPr>
        <p:spPr bwMode="auto">
          <a:xfrm>
            <a:off x="1492867" y="4225458"/>
            <a:ext cx="287624" cy="252523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7839" y="3128498"/>
            <a:ext cx="2489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Result:</a:t>
            </a:r>
          </a:p>
          <a:p>
            <a:r>
              <a:rPr lang="en-US" sz="1600" dirty="0"/>
              <a:t>Nearest neighbor of </a:t>
            </a:r>
            <a:r>
              <a:rPr lang="en-US" sz="1600" b="1" i="1" dirty="0">
                <a:solidFill>
                  <a:srgbClr val="0432FF"/>
                </a:solidFill>
              </a:rPr>
              <a:t>p</a:t>
            </a:r>
            <a:r>
              <a:rPr lang="en-US" sz="1600" dirty="0"/>
              <a:t> is </a:t>
            </a:r>
            <a:r>
              <a:rPr lang="en-US" sz="1600" b="1" i="1" dirty="0"/>
              <a:t>j</a:t>
            </a:r>
          </a:p>
        </p:txBody>
      </p:sp>
      <p:cxnSp>
        <p:nvCxnSpPr>
          <p:cNvPr id="42" name="Straight Connector 41"/>
          <p:cNvCxnSpPr>
            <a:endCxn id="70" idx="0"/>
          </p:cNvCxnSpPr>
          <p:nvPr/>
        </p:nvCxnSpPr>
        <p:spPr bwMode="auto">
          <a:xfrm flipH="1">
            <a:off x="1635505" y="4008608"/>
            <a:ext cx="297160" cy="2650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1112126" y="3831165"/>
            <a:ext cx="1008976" cy="1013987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393758" y="5315525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User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1566925" y="4273646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2251097" y="5428558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72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5" grpId="0"/>
      <p:bldP spid="11" grpId="0" animBg="1"/>
      <p:bldP spid="7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Strategies for Nearest Neighbor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Two phase approach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Fetch C’s disk sector(s) containing the query point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M = minimum distance(query point, objects in fetched leaf)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Test all cities within distance M of query point (Range Query)</a:t>
            </a:r>
          </a:p>
          <a:p>
            <a:pPr marL="457200" lvl="1" indent="0">
              <a:buNone/>
            </a:pPr>
            <a:endParaRPr lang="en-US" sz="20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Single phase approach</a:t>
            </a:r>
          </a:p>
          <a:p>
            <a:pPr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78403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26" y="452113"/>
            <a:ext cx="8610600" cy="713365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Two Phase Strategy (with a R-tree)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1525" y="4621701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endParaRPr lang="en-US" dirty="0"/>
          </a:p>
        </p:txBody>
      </p:sp>
      <p:pic>
        <p:nvPicPr>
          <p:cNvPr id="49" name="Content Placeholder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126" y="2147199"/>
            <a:ext cx="3348529" cy="353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1722763" y="2692535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1725825" y="3427488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2755273" y="3050675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2755273" y="3793625"/>
            <a:ext cx="137160" cy="13716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2058043" y="3793625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2412373" y="4159385"/>
            <a:ext cx="137160" cy="13716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1715143" y="4159385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2094156" y="3042050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1017913" y="3050675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1017913" y="3427865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1360813" y="3807595"/>
            <a:ext cx="137160" cy="13716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688983" y="4553085"/>
            <a:ext cx="137160" cy="13716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54579" y="298370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69613" y="337251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483456" y="266963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c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891610" y="307138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d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502506" y="342102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585342" y="313760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f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84133" y="451426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198468" y="383017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897637" y="384640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7A0019"/>
                </a:solidFill>
              </a:rPr>
              <a:t>i</a:t>
            </a:r>
            <a:endParaRPr lang="en-US" sz="1600" dirty="0">
              <a:solidFill>
                <a:srgbClr val="7A0019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567062" y="423789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A0019"/>
                </a:solidFill>
              </a:rPr>
              <a:t>j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585342" y="386220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k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316236" y="425178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l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1009787" y="3029936"/>
            <a:ext cx="184953" cy="538445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1717217" y="2666395"/>
            <a:ext cx="174978" cy="905370"/>
          </a:xfrm>
          <a:prstGeom prst="rect">
            <a:avLst/>
          </a:prstGeom>
          <a:noFill/>
          <a:ln w="19050" cap="flat" cmpd="sng" algn="ctr">
            <a:solidFill>
              <a:srgbClr val="00FA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2047845" y="3045181"/>
            <a:ext cx="886160" cy="157202"/>
          </a:xfrm>
          <a:prstGeom prst="rect">
            <a:avLst/>
          </a:prstGeom>
          <a:noFill/>
          <a:ln w="19050" cap="flat" cmpd="sng" algn="ctr">
            <a:solidFill>
              <a:srgbClr val="FF40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669732" y="3777881"/>
            <a:ext cx="839720" cy="93184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1734241" y="3788855"/>
            <a:ext cx="494736" cy="511046"/>
          </a:xfrm>
          <a:prstGeom prst="rect">
            <a:avLst/>
          </a:prstGeom>
          <a:noFill/>
          <a:ln w="19050" cap="flat" cmpd="sng" algn="ctr">
            <a:solidFill>
              <a:srgbClr val="7A0019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2420469" y="3801227"/>
            <a:ext cx="513536" cy="498674"/>
          </a:xfrm>
          <a:prstGeom prst="rect">
            <a:avLst/>
          </a:prstGeom>
          <a:noFill/>
          <a:ln w="19050" cap="flat" cmpd="sng" algn="ctr">
            <a:solidFill>
              <a:srgbClr val="00B0F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03418" y="5330587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Restaurants</a:t>
            </a:r>
          </a:p>
        </p:txBody>
      </p:sp>
      <p:sp>
        <p:nvSpPr>
          <p:cNvPr id="91" name="Oval 90"/>
          <p:cNvSpPr/>
          <p:nvPr/>
        </p:nvSpPr>
        <p:spPr bwMode="auto">
          <a:xfrm>
            <a:off x="650378" y="5425259"/>
            <a:ext cx="155135" cy="17275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468971" y="5355520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User</a:t>
            </a:r>
          </a:p>
        </p:txBody>
      </p:sp>
      <p:sp>
        <p:nvSpPr>
          <p:cNvPr id="99" name="Rectangle 98"/>
          <p:cNvSpPr/>
          <p:nvPr/>
        </p:nvSpPr>
        <p:spPr bwMode="auto">
          <a:xfrm>
            <a:off x="2303384" y="5460858"/>
            <a:ext cx="137160" cy="13716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1376064" y="4561824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2417" y="1597205"/>
            <a:ext cx="5740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Find the index leaf containing the query point </a:t>
            </a:r>
            <a:r>
              <a:rPr lang="en-US" sz="1600" dirty="0">
                <a:solidFill>
                  <a:srgbClr val="0432FF"/>
                </a:solidFill>
              </a:rPr>
              <a:t>p</a:t>
            </a:r>
            <a:r>
              <a:rPr lang="en-US" sz="1600" dirty="0"/>
              <a:t>: block </a:t>
            </a:r>
            <a:r>
              <a:rPr lang="en-US" sz="1600" dirty="0">
                <a:solidFill>
                  <a:srgbClr val="FF0000"/>
                </a:solidFill>
              </a:rPr>
              <a:t>red</a:t>
            </a:r>
            <a:endParaRPr lang="en-US" sz="1600" dirty="0"/>
          </a:p>
        </p:txBody>
      </p:sp>
      <p:sp>
        <p:nvSpPr>
          <p:cNvPr id="116" name="TextBox 115"/>
          <p:cNvSpPr txBox="1"/>
          <p:nvPr/>
        </p:nvSpPr>
        <p:spPr>
          <a:xfrm>
            <a:off x="1470543" y="443570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p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512417" y="2165878"/>
            <a:ext cx="6194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Create a circle </a:t>
            </a:r>
            <a:r>
              <a:rPr lang="en-US" sz="1600" dirty="0" err="1"/>
              <a:t>Circle</a:t>
            </a:r>
            <a:r>
              <a:rPr lang="en-US" sz="1600" baseline="-25000" dirty="0" err="1"/>
              <a:t>p</a:t>
            </a:r>
            <a:r>
              <a:rPr lang="en-US" sz="1600" dirty="0"/>
              <a:t> whose center is </a:t>
            </a:r>
            <a:r>
              <a:rPr lang="en-US" sz="1600" dirty="0">
                <a:solidFill>
                  <a:srgbClr val="0432FF"/>
                </a:solidFill>
              </a:rPr>
              <a:t>p</a:t>
            </a:r>
            <a:r>
              <a:rPr lang="en-US" sz="1600" dirty="0"/>
              <a:t>, and radius = d</a:t>
            </a:r>
            <a:r>
              <a:rPr lang="en-US" sz="1600" baseline="-25000" dirty="0"/>
              <a:t>B</a:t>
            </a:r>
            <a:endParaRPr lang="en-US" sz="1600" dirty="0"/>
          </a:p>
        </p:txBody>
      </p:sp>
      <p:sp>
        <p:nvSpPr>
          <p:cNvPr id="119" name="TextBox 118"/>
          <p:cNvSpPr txBox="1"/>
          <p:nvPr/>
        </p:nvSpPr>
        <p:spPr>
          <a:xfrm>
            <a:off x="3518461" y="1866788"/>
            <a:ext cx="5149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 </a:t>
            </a:r>
            <a:r>
              <a:rPr lang="en-US" sz="1600" dirty="0">
                <a:solidFill>
                  <a:srgbClr val="FF0000"/>
                </a:solidFill>
              </a:rPr>
              <a:t>red</a:t>
            </a:r>
            <a:r>
              <a:rPr lang="en-US" sz="1600" dirty="0"/>
              <a:t> leaf, Point </a:t>
            </a:r>
            <a:r>
              <a:rPr lang="en-US" sz="1600" dirty="0">
                <a:solidFill>
                  <a:srgbClr val="FF0000"/>
                </a:solidFill>
              </a:rPr>
              <a:t>g, h</a:t>
            </a:r>
            <a:r>
              <a:rPr lang="en-US" sz="1600" dirty="0"/>
              <a:t> are the closest points to </a:t>
            </a:r>
            <a:r>
              <a:rPr lang="en-US" sz="1600" dirty="0">
                <a:solidFill>
                  <a:srgbClr val="0432FF"/>
                </a:solidFill>
              </a:rPr>
              <a:t>p</a:t>
            </a:r>
            <a:r>
              <a:rPr lang="en-US" sz="1600" dirty="0"/>
              <a:t>, d</a:t>
            </a:r>
            <a:r>
              <a:rPr lang="en-US" sz="1600" baseline="-25000" dirty="0"/>
              <a:t>B</a:t>
            </a:r>
            <a:r>
              <a:rPr lang="en-US" sz="1600" dirty="0"/>
              <a:t> = 2</a:t>
            </a:r>
          </a:p>
        </p:txBody>
      </p:sp>
      <p:sp>
        <p:nvSpPr>
          <p:cNvPr id="120" name="Oval 119"/>
          <p:cNvSpPr/>
          <p:nvPr/>
        </p:nvSpPr>
        <p:spPr bwMode="auto">
          <a:xfrm>
            <a:off x="741675" y="3861313"/>
            <a:ext cx="1375831" cy="1497114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512417" y="2498972"/>
            <a:ext cx="6194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Create the MOBR of </a:t>
            </a:r>
            <a:r>
              <a:rPr lang="en-US" sz="1600" dirty="0" err="1"/>
              <a:t>Circle</a:t>
            </a:r>
            <a:r>
              <a:rPr lang="en-US" sz="1600" baseline="-25000" dirty="0" err="1"/>
              <a:t>p</a:t>
            </a:r>
            <a:r>
              <a:rPr lang="en-US" sz="1600" dirty="0"/>
              <a:t> : </a:t>
            </a:r>
            <a:r>
              <a:rPr lang="en-US" sz="1600" dirty="0" err="1"/>
              <a:t>M</a:t>
            </a:r>
            <a:r>
              <a:rPr lang="en-US" sz="1600" baseline="-25000" dirty="0" err="1"/>
              <a:t>p</a:t>
            </a:r>
            <a:endParaRPr lang="en-US" sz="1600" dirty="0"/>
          </a:p>
        </p:txBody>
      </p:sp>
      <p:sp>
        <p:nvSpPr>
          <p:cNvPr id="122" name="Rectangle 121"/>
          <p:cNvSpPr/>
          <p:nvPr/>
        </p:nvSpPr>
        <p:spPr bwMode="auto">
          <a:xfrm>
            <a:off x="734667" y="3885306"/>
            <a:ext cx="1408600" cy="1503087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528864" y="2798062"/>
            <a:ext cx="5723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Range query: </a:t>
            </a:r>
            <a:r>
              <a:rPr lang="en-US" sz="1600" dirty="0" err="1"/>
              <a:t>M</a:t>
            </a:r>
            <a:r>
              <a:rPr lang="en-US" sz="1600" baseline="-25000" dirty="0" err="1"/>
              <a:t>p</a:t>
            </a:r>
            <a:r>
              <a:rPr lang="en-US" sz="1600" dirty="0"/>
              <a:t>, and test all points in </a:t>
            </a:r>
            <a:r>
              <a:rPr lang="en-US" sz="1600" dirty="0" err="1"/>
              <a:t>M</a:t>
            </a:r>
            <a:r>
              <a:rPr lang="en-US" sz="1600" baseline="-25000" dirty="0" err="1"/>
              <a:t>p</a:t>
            </a:r>
            <a:endParaRPr lang="en-US" sz="1600" baseline="-25000" dirty="0"/>
          </a:p>
          <a:p>
            <a:r>
              <a:rPr lang="en-US" sz="1600" dirty="0"/>
              <a:t>Root -&gt; Y -&gt; Block </a:t>
            </a:r>
            <a:r>
              <a:rPr lang="en-US" sz="1600" dirty="0">
                <a:solidFill>
                  <a:srgbClr val="7A0019"/>
                </a:solidFill>
              </a:rPr>
              <a:t>brown</a:t>
            </a:r>
            <a:endParaRPr lang="en-US" sz="1600" baseline="-25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3545311" y="3320783"/>
            <a:ext cx="5723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Since </a:t>
            </a:r>
            <a:r>
              <a:rPr lang="en-US" sz="1600" dirty="0" err="1"/>
              <a:t>dist</a:t>
            </a:r>
            <a:r>
              <a:rPr lang="en-US" sz="1600" dirty="0"/>
              <a:t>(</a:t>
            </a:r>
            <a:r>
              <a:rPr lang="en-US" sz="1600" dirty="0">
                <a:solidFill>
                  <a:srgbClr val="0432FF"/>
                </a:solidFill>
              </a:rPr>
              <a:t>p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7A0019"/>
                </a:solidFill>
              </a:rPr>
              <a:t>j</a:t>
            </a:r>
            <a:r>
              <a:rPr lang="en-US" sz="1600" dirty="0"/>
              <a:t>) = 1.41 &lt; D</a:t>
            </a:r>
            <a:r>
              <a:rPr lang="en-US" sz="1600" baseline="-25000" dirty="0"/>
              <a:t>B</a:t>
            </a:r>
            <a:r>
              <a:rPr lang="en-US" sz="1600" dirty="0"/>
              <a:t>, point </a:t>
            </a:r>
            <a:r>
              <a:rPr lang="en-US" sz="1600" dirty="0">
                <a:solidFill>
                  <a:srgbClr val="7A0019"/>
                </a:solidFill>
              </a:rPr>
              <a:t>j</a:t>
            </a:r>
            <a:r>
              <a:rPr lang="en-US" sz="1600" dirty="0"/>
              <a:t> is nearest neighbor of </a:t>
            </a:r>
            <a:r>
              <a:rPr lang="en-US" sz="1600" dirty="0">
                <a:solidFill>
                  <a:srgbClr val="0432FF"/>
                </a:solidFill>
              </a:rPr>
              <a:t>p</a:t>
            </a:r>
            <a:endParaRPr lang="en-US" sz="1600" baseline="-25000" dirty="0">
              <a:solidFill>
                <a:srgbClr val="0432FF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856785" y="4347324"/>
            <a:ext cx="2064989" cy="1122081"/>
            <a:chOff x="3649951" y="3977200"/>
            <a:chExt cx="2064989" cy="1122081"/>
          </a:xfrm>
        </p:grpSpPr>
        <p:sp>
          <p:nvSpPr>
            <p:cNvPr id="125" name="Rectangle 124"/>
            <p:cNvSpPr/>
            <p:nvPr/>
          </p:nvSpPr>
          <p:spPr bwMode="auto">
            <a:xfrm>
              <a:off x="4248870" y="3977200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4384151" y="4845870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7" name="Oval 126"/>
            <p:cNvSpPr/>
            <p:nvPr/>
          </p:nvSpPr>
          <p:spPr bwMode="auto">
            <a:xfrm>
              <a:off x="4759454" y="4840130"/>
              <a:ext cx="233716" cy="23039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5132305" y="4828700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5481224" y="4850155"/>
              <a:ext cx="233716" cy="230390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4015979" y="4868891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5045981" y="4441173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Y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3953015" y="4439011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X</a:t>
              </a:r>
            </a:p>
          </p:txBody>
        </p:sp>
        <p:cxnSp>
          <p:nvCxnSpPr>
            <p:cNvPr id="133" name="Straight Connector 132"/>
            <p:cNvCxnSpPr/>
            <p:nvPr/>
          </p:nvCxnSpPr>
          <p:spPr bwMode="auto">
            <a:xfrm flipH="1">
              <a:off x="3768465" y="4714090"/>
              <a:ext cx="230405" cy="15399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Straight Connector 133"/>
            <p:cNvCxnSpPr/>
            <p:nvPr/>
          </p:nvCxnSpPr>
          <p:spPr bwMode="auto">
            <a:xfrm>
              <a:off x="4129527" y="4764517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 bwMode="auto">
            <a:xfrm>
              <a:off x="4248040" y="4698652"/>
              <a:ext cx="170338" cy="180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 bwMode="auto">
            <a:xfrm flipH="1">
              <a:off x="4876312" y="4714090"/>
              <a:ext cx="208765" cy="126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" name="Straight Connector 136"/>
            <p:cNvCxnSpPr/>
            <p:nvPr/>
          </p:nvCxnSpPr>
          <p:spPr bwMode="auto">
            <a:xfrm>
              <a:off x="5215733" y="4764517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Straight Connector 137"/>
            <p:cNvCxnSpPr/>
            <p:nvPr/>
          </p:nvCxnSpPr>
          <p:spPr bwMode="auto">
            <a:xfrm>
              <a:off x="5334246" y="4698652"/>
              <a:ext cx="216567" cy="172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Straight Connector 138"/>
            <p:cNvCxnSpPr/>
            <p:nvPr/>
          </p:nvCxnSpPr>
          <p:spPr bwMode="auto">
            <a:xfrm flipH="1">
              <a:off x="4226186" y="4313282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4764963" y="4318589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1" name="Oval 140"/>
            <p:cNvSpPr/>
            <p:nvPr/>
          </p:nvSpPr>
          <p:spPr bwMode="auto">
            <a:xfrm>
              <a:off x="3649951" y="4863672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  <p:sp>
        <p:nvSpPr>
          <p:cNvPr id="142" name="Rectangle 141"/>
          <p:cNvSpPr/>
          <p:nvPr/>
        </p:nvSpPr>
        <p:spPr bwMode="auto">
          <a:xfrm>
            <a:off x="959422" y="2617929"/>
            <a:ext cx="2044374" cy="100173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604180" y="3760999"/>
            <a:ext cx="2386426" cy="98559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4" name="Oval 143"/>
          <p:cNvSpPr/>
          <p:nvPr/>
        </p:nvSpPr>
        <p:spPr bwMode="auto">
          <a:xfrm>
            <a:off x="840087" y="3986289"/>
            <a:ext cx="233716" cy="23039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Y</a:t>
            </a:r>
          </a:p>
        </p:txBody>
      </p:sp>
      <p:sp>
        <p:nvSpPr>
          <p:cNvPr id="145" name="Oval 144"/>
          <p:cNvSpPr/>
          <p:nvPr/>
        </p:nvSpPr>
        <p:spPr bwMode="auto">
          <a:xfrm>
            <a:off x="1047779" y="2672198"/>
            <a:ext cx="233716" cy="23039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X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aphicFrame>
        <p:nvGraphicFramePr>
          <p:cNvPr id="147" name="Table 146"/>
          <p:cNvGraphicFramePr>
            <a:graphicFrameLocks noGrp="1"/>
          </p:cNvGraphicFramePr>
          <p:nvPr/>
        </p:nvGraphicFramePr>
        <p:xfrm>
          <a:off x="6027369" y="4347324"/>
          <a:ext cx="2878217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4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25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Index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blocks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Data blocks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Phase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Phase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41166" y="445238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Cost: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8807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8" grpId="0"/>
      <p:bldP spid="119" grpId="0"/>
      <p:bldP spid="120" grpId="0" animBg="1"/>
      <p:bldP spid="121" grpId="0"/>
      <p:bldP spid="121" grpId="1"/>
      <p:bldP spid="122" grpId="0" animBg="1"/>
      <p:bldP spid="123" grpId="0"/>
      <p:bldP spid="124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Strategies for Nearest Neighbor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Two phase approach</a:t>
            </a:r>
          </a:p>
          <a:p>
            <a:pPr marL="457200" lvl="1" indent="0">
              <a:buNone/>
            </a:pPr>
            <a:endParaRPr lang="en-US" sz="20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Single phase approach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Recursive algorithm for R-tree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Eliminate children dominated by some other children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Check the remaining data blocks for nearest neighbor</a:t>
            </a:r>
          </a:p>
          <a:p>
            <a:pPr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211439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One Phase Strategy with a R-</a:t>
            </a:r>
            <a:r>
              <a:rPr lang="en-US" sz="2800" dirty="0" err="1"/>
              <a:t>treee</a:t>
            </a:r>
            <a:r>
              <a:rPr lang="en-US" sz="2800" dirty="0"/>
              <a:t> </a:t>
            </a:r>
          </a:p>
        </p:txBody>
      </p:sp>
      <p:sp>
        <p:nvSpPr>
          <p:cNvPr id="171" name="Rectangle 170"/>
          <p:cNvSpPr/>
          <p:nvPr/>
        </p:nvSpPr>
        <p:spPr bwMode="auto">
          <a:xfrm>
            <a:off x="4502898" y="1529813"/>
            <a:ext cx="822960" cy="324644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Root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2" name="Oval 171"/>
          <p:cNvSpPr/>
          <p:nvPr/>
        </p:nvSpPr>
        <p:spPr bwMode="auto">
          <a:xfrm>
            <a:off x="4638179" y="2398483"/>
            <a:ext cx="233716" cy="230390"/>
          </a:xfrm>
          <a:prstGeom prst="ellipse">
            <a:avLst/>
          </a:prstGeom>
          <a:solidFill>
            <a:srgbClr val="FF40FF"/>
          </a:solidFill>
          <a:ln w="25400" cap="flat" cmpd="sng" algn="ctr">
            <a:solidFill>
              <a:srgbClr val="FF4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3" name="Oval 172"/>
          <p:cNvSpPr/>
          <p:nvPr/>
        </p:nvSpPr>
        <p:spPr bwMode="auto">
          <a:xfrm>
            <a:off x="5013482" y="2392743"/>
            <a:ext cx="233716" cy="23039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4" name="Oval 173"/>
          <p:cNvSpPr/>
          <p:nvPr/>
        </p:nvSpPr>
        <p:spPr bwMode="auto">
          <a:xfrm>
            <a:off x="5386333" y="2381313"/>
            <a:ext cx="233716" cy="230390"/>
          </a:xfrm>
          <a:prstGeom prst="ellipse">
            <a:avLst/>
          </a:prstGeom>
          <a:solidFill>
            <a:srgbClr val="7A0019"/>
          </a:solidFill>
          <a:ln w="254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5" name="Oval 174"/>
          <p:cNvSpPr/>
          <p:nvPr/>
        </p:nvSpPr>
        <p:spPr bwMode="auto">
          <a:xfrm>
            <a:off x="5735252" y="2402768"/>
            <a:ext cx="233716" cy="230390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6" name="Oval 175"/>
          <p:cNvSpPr/>
          <p:nvPr/>
        </p:nvSpPr>
        <p:spPr bwMode="auto">
          <a:xfrm>
            <a:off x="4270007" y="2421504"/>
            <a:ext cx="233716" cy="230390"/>
          </a:xfrm>
          <a:prstGeom prst="ellipse">
            <a:avLst/>
          </a:prstGeom>
          <a:solidFill>
            <a:srgbClr val="00FA00"/>
          </a:solidFill>
          <a:ln w="25400" cap="flat" cmpd="sng" algn="ctr">
            <a:solidFill>
              <a:srgbClr val="00F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7" name="Oval 176"/>
          <p:cNvSpPr/>
          <p:nvPr/>
        </p:nvSpPr>
        <p:spPr bwMode="auto">
          <a:xfrm>
            <a:off x="5300009" y="1993786"/>
            <a:ext cx="320040" cy="32004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Y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8" name="Oval 177"/>
          <p:cNvSpPr/>
          <p:nvPr/>
        </p:nvSpPr>
        <p:spPr bwMode="auto">
          <a:xfrm>
            <a:off x="4207043" y="1991624"/>
            <a:ext cx="320040" cy="32004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X</a:t>
            </a:r>
          </a:p>
        </p:txBody>
      </p:sp>
      <p:cxnSp>
        <p:nvCxnSpPr>
          <p:cNvPr id="179" name="Straight Connector 178"/>
          <p:cNvCxnSpPr/>
          <p:nvPr/>
        </p:nvCxnSpPr>
        <p:spPr bwMode="auto">
          <a:xfrm flipH="1">
            <a:off x="4022493" y="2266703"/>
            <a:ext cx="230405" cy="15399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/>
          <p:cNvCxnSpPr/>
          <p:nvPr/>
        </p:nvCxnSpPr>
        <p:spPr bwMode="auto">
          <a:xfrm>
            <a:off x="4383555" y="2317130"/>
            <a:ext cx="3310" cy="10437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Straight Connector 180"/>
          <p:cNvCxnSpPr/>
          <p:nvPr/>
        </p:nvCxnSpPr>
        <p:spPr bwMode="auto">
          <a:xfrm>
            <a:off x="4502068" y="2251265"/>
            <a:ext cx="170338" cy="1809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2" name="Straight Connector 181"/>
          <p:cNvCxnSpPr/>
          <p:nvPr/>
        </p:nvCxnSpPr>
        <p:spPr bwMode="auto">
          <a:xfrm flipH="1">
            <a:off x="5130340" y="2266703"/>
            <a:ext cx="208765" cy="1260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3" name="Straight Connector 182"/>
          <p:cNvCxnSpPr/>
          <p:nvPr/>
        </p:nvCxnSpPr>
        <p:spPr bwMode="auto">
          <a:xfrm>
            <a:off x="5469761" y="2317130"/>
            <a:ext cx="3310" cy="10437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4" name="Straight Connector 183"/>
          <p:cNvCxnSpPr/>
          <p:nvPr/>
        </p:nvCxnSpPr>
        <p:spPr bwMode="auto">
          <a:xfrm>
            <a:off x="5588274" y="2251265"/>
            <a:ext cx="216567" cy="1729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/>
          <p:cNvCxnSpPr/>
          <p:nvPr/>
        </p:nvCxnSpPr>
        <p:spPr bwMode="auto">
          <a:xfrm flipH="1">
            <a:off x="4480214" y="1865895"/>
            <a:ext cx="362930" cy="17259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Straight Connector 185"/>
          <p:cNvCxnSpPr/>
          <p:nvPr/>
        </p:nvCxnSpPr>
        <p:spPr bwMode="auto">
          <a:xfrm>
            <a:off x="5018991" y="1871202"/>
            <a:ext cx="327887" cy="16945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7" name="Oval 186"/>
          <p:cNvSpPr/>
          <p:nvPr/>
        </p:nvSpPr>
        <p:spPr bwMode="auto">
          <a:xfrm>
            <a:off x="3848034" y="2405504"/>
            <a:ext cx="233716" cy="230390"/>
          </a:xfrm>
          <a:prstGeom prst="ellipse">
            <a:avLst/>
          </a:prstGeom>
          <a:solidFill>
            <a:srgbClr val="7030A0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127464" y="1939241"/>
            <a:ext cx="470257" cy="428895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0" name="Oval 199"/>
          <p:cNvSpPr/>
          <p:nvPr/>
        </p:nvSpPr>
        <p:spPr bwMode="auto">
          <a:xfrm>
            <a:off x="5226952" y="1945652"/>
            <a:ext cx="470257" cy="428895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1" name="Oval 200"/>
          <p:cNvSpPr/>
          <p:nvPr/>
        </p:nvSpPr>
        <p:spPr bwMode="auto">
          <a:xfrm>
            <a:off x="3814506" y="2352513"/>
            <a:ext cx="312958" cy="33089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2" name="Oval 201"/>
          <p:cNvSpPr/>
          <p:nvPr/>
        </p:nvSpPr>
        <p:spPr bwMode="auto">
          <a:xfrm>
            <a:off x="4229559" y="2380080"/>
            <a:ext cx="312958" cy="33089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3" name="Oval 202"/>
          <p:cNvSpPr/>
          <p:nvPr/>
        </p:nvSpPr>
        <p:spPr bwMode="auto">
          <a:xfrm>
            <a:off x="4593999" y="2353093"/>
            <a:ext cx="312958" cy="33089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4" name="Oval 203"/>
          <p:cNvSpPr/>
          <p:nvPr/>
        </p:nvSpPr>
        <p:spPr bwMode="auto">
          <a:xfrm>
            <a:off x="4984547" y="2342488"/>
            <a:ext cx="312958" cy="33089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5" name="Oval 204"/>
          <p:cNvSpPr/>
          <p:nvPr/>
        </p:nvSpPr>
        <p:spPr bwMode="auto">
          <a:xfrm>
            <a:off x="5359899" y="2332562"/>
            <a:ext cx="312958" cy="33089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6" name="Oval 205"/>
          <p:cNvSpPr/>
          <p:nvPr/>
        </p:nvSpPr>
        <p:spPr bwMode="auto">
          <a:xfrm>
            <a:off x="5703477" y="2368650"/>
            <a:ext cx="312958" cy="33089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464230" y="2441482"/>
            <a:ext cx="523843" cy="169152"/>
            <a:chOff x="8039424" y="3845094"/>
            <a:chExt cx="523843" cy="169152"/>
          </a:xfrm>
        </p:grpSpPr>
        <p:cxnSp>
          <p:nvCxnSpPr>
            <p:cNvPr id="207" name="Straight Connector 206"/>
            <p:cNvCxnSpPr/>
            <p:nvPr/>
          </p:nvCxnSpPr>
          <p:spPr bwMode="auto">
            <a:xfrm>
              <a:off x="8039424" y="3845094"/>
              <a:ext cx="523843" cy="16915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8" name="Straight Connector 207"/>
            <p:cNvCxnSpPr/>
            <p:nvPr/>
          </p:nvCxnSpPr>
          <p:spPr bwMode="auto">
            <a:xfrm flipV="1">
              <a:off x="8065329" y="3863269"/>
              <a:ext cx="497938" cy="15097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9" name="Group 208"/>
          <p:cNvGrpSpPr/>
          <p:nvPr/>
        </p:nvGrpSpPr>
        <p:grpSpPr>
          <a:xfrm>
            <a:off x="5567274" y="2435612"/>
            <a:ext cx="523843" cy="169152"/>
            <a:chOff x="8039424" y="3845094"/>
            <a:chExt cx="523843" cy="169152"/>
          </a:xfrm>
        </p:grpSpPr>
        <p:cxnSp>
          <p:nvCxnSpPr>
            <p:cNvPr id="210" name="Straight Connector 209"/>
            <p:cNvCxnSpPr/>
            <p:nvPr/>
          </p:nvCxnSpPr>
          <p:spPr bwMode="auto">
            <a:xfrm>
              <a:off x="8039424" y="3845094"/>
              <a:ext cx="523843" cy="16915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1" name="Straight Connector 210"/>
            <p:cNvCxnSpPr/>
            <p:nvPr/>
          </p:nvCxnSpPr>
          <p:spPr bwMode="auto">
            <a:xfrm flipV="1">
              <a:off x="8065329" y="3863269"/>
              <a:ext cx="497938" cy="15097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12" name="Rectangle 211"/>
          <p:cNvSpPr/>
          <p:nvPr/>
        </p:nvSpPr>
        <p:spPr>
          <a:xfrm>
            <a:off x="6016434" y="1578901"/>
            <a:ext cx="28227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Finally, check blocks </a:t>
            </a:r>
            <a:r>
              <a:rPr lang="en-US" sz="1400" b="1" dirty="0">
                <a:solidFill>
                  <a:srgbClr val="FF0000"/>
                </a:solidFill>
              </a:rPr>
              <a:t>3</a:t>
            </a:r>
            <a:r>
              <a:rPr lang="en-US" sz="1400" b="1" dirty="0"/>
              <a:t>, </a:t>
            </a:r>
            <a:r>
              <a:rPr lang="en-US" sz="1400" b="1" dirty="0">
                <a:solidFill>
                  <a:srgbClr val="7A0019"/>
                </a:solidFill>
              </a:rPr>
              <a:t>4</a:t>
            </a:r>
            <a:r>
              <a:rPr lang="en-US" sz="1400" b="1" dirty="0"/>
              <a:t> </a:t>
            </a:r>
            <a:br>
              <a:rPr lang="en-US" sz="1400" b="1" dirty="0"/>
            </a:br>
            <a:r>
              <a:rPr lang="en-US" sz="1400" b="1" dirty="0"/>
              <a:t>for nearest neighbors</a:t>
            </a:r>
            <a:endParaRPr lang="en-US" sz="1400" dirty="0"/>
          </a:p>
        </p:txBody>
      </p:sp>
      <p:graphicFrame>
        <p:nvGraphicFramePr>
          <p:cNvPr id="109" name="Table 108"/>
          <p:cNvGraphicFramePr>
            <a:graphicFrameLocks noGrp="1"/>
          </p:cNvGraphicFramePr>
          <p:nvPr/>
        </p:nvGraphicFramePr>
        <p:xfrm>
          <a:off x="4590751" y="2804679"/>
          <a:ext cx="2878218" cy="2796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1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7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MinDist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MaxDist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0" name="Rectangle 109"/>
          <p:cNvSpPr/>
          <p:nvPr/>
        </p:nvSpPr>
        <p:spPr>
          <a:xfrm>
            <a:off x="4536215" y="3129885"/>
            <a:ext cx="2844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       X                 3               7.47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4553858" y="3475870"/>
            <a:ext cx="2844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       Y                 0               4.47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4574540" y="3762868"/>
            <a:ext cx="2844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       </a:t>
            </a:r>
            <a:r>
              <a:rPr lang="en-US" sz="1400" dirty="0">
                <a:solidFill>
                  <a:srgbClr val="7030A0"/>
                </a:solidFill>
              </a:rPr>
              <a:t>0</a:t>
            </a:r>
            <a:r>
              <a:rPr lang="en-US" sz="1400" dirty="0"/>
              <a:t>               3.16            4.12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4553858" y="4097889"/>
            <a:ext cx="2844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       </a:t>
            </a:r>
            <a:r>
              <a:rPr lang="en-US" sz="1400" dirty="0">
                <a:solidFill>
                  <a:srgbClr val="00FA00"/>
                </a:solidFill>
              </a:rPr>
              <a:t>1</a:t>
            </a:r>
            <a:r>
              <a:rPr lang="en-US" sz="1400" dirty="0"/>
              <a:t>               3.16            5.10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4557369" y="4383019"/>
            <a:ext cx="2844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       </a:t>
            </a:r>
            <a:r>
              <a:rPr lang="en-US" sz="1400" dirty="0">
                <a:solidFill>
                  <a:srgbClr val="FF40FF"/>
                </a:solidFill>
              </a:rPr>
              <a:t>2</a:t>
            </a:r>
            <a:r>
              <a:rPr lang="en-US" sz="1400" dirty="0"/>
              <a:t>               4.47            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4570069" y="4704684"/>
            <a:ext cx="2844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       </a:t>
            </a:r>
            <a:r>
              <a:rPr lang="en-US" sz="1400" dirty="0">
                <a:solidFill>
                  <a:srgbClr val="FF0000"/>
                </a:solidFill>
              </a:rPr>
              <a:t>3</a:t>
            </a:r>
            <a:r>
              <a:rPr lang="en-US" sz="1400" dirty="0"/>
              <a:t>                 0               2.83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4569731" y="5014761"/>
            <a:ext cx="2844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       </a:t>
            </a:r>
            <a:r>
              <a:rPr lang="en-US" sz="1400" dirty="0">
                <a:solidFill>
                  <a:srgbClr val="7A0019"/>
                </a:solidFill>
              </a:rPr>
              <a:t>4</a:t>
            </a:r>
            <a:r>
              <a:rPr lang="en-US" sz="1400" dirty="0"/>
              <a:t>              1.41             2.83            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4569731" y="5293535"/>
            <a:ext cx="2844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       </a:t>
            </a:r>
            <a:r>
              <a:rPr lang="en-US" sz="1400" dirty="0">
                <a:solidFill>
                  <a:srgbClr val="00B0F0"/>
                </a:solidFill>
              </a:rPr>
              <a:t>5 </a:t>
            </a:r>
            <a:r>
              <a:rPr lang="en-US" sz="1400" dirty="0"/>
              <a:t>              3.16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13821" y="3063598"/>
            <a:ext cx="652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First</a:t>
            </a:r>
          </a:p>
          <a:p>
            <a:r>
              <a:rPr lang="en-US" sz="1400" dirty="0"/>
              <a:t> level: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3768090" y="3865241"/>
            <a:ext cx="792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Second</a:t>
            </a:r>
          </a:p>
          <a:p>
            <a:r>
              <a:rPr lang="en-US" sz="1400" dirty="0"/>
              <a:t> level: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7431572" y="3455091"/>
            <a:ext cx="1667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Nothing eliminated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7451948" y="4418050"/>
            <a:ext cx="1627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Node </a:t>
            </a:r>
            <a:r>
              <a:rPr lang="en-US" sz="1400" dirty="0">
                <a:solidFill>
                  <a:srgbClr val="FF40FF"/>
                </a:solidFill>
              </a:rPr>
              <a:t>2</a:t>
            </a:r>
            <a:r>
              <a:rPr lang="en-US" sz="1400" dirty="0"/>
              <a:t> eliminated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7451610" y="5254683"/>
            <a:ext cx="1627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Node </a:t>
            </a:r>
            <a:r>
              <a:rPr lang="en-US" sz="1400" dirty="0">
                <a:solidFill>
                  <a:srgbClr val="00B0F0"/>
                </a:solidFill>
              </a:rPr>
              <a:t>5</a:t>
            </a:r>
            <a:r>
              <a:rPr lang="en-US" sz="1400" dirty="0"/>
              <a:t> eliminated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00011" y="4109571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endParaRPr lang="en-US" dirty="0"/>
          </a:p>
        </p:txBody>
      </p:sp>
      <p:pic>
        <p:nvPicPr>
          <p:cNvPr id="120" name="Content Placeholder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612" y="1635069"/>
            <a:ext cx="3348529" cy="353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" name="Oval 138"/>
          <p:cNvSpPr/>
          <p:nvPr/>
        </p:nvSpPr>
        <p:spPr bwMode="auto">
          <a:xfrm>
            <a:off x="1761249" y="2180405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0" name="Oval 139"/>
          <p:cNvSpPr/>
          <p:nvPr/>
        </p:nvSpPr>
        <p:spPr bwMode="auto">
          <a:xfrm>
            <a:off x="1764311" y="2915358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1" name="Oval 140"/>
          <p:cNvSpPr/>
          <p:nvPr/>
        </p:nvSpPr>
        <p:spPr bwMode="auto">
          <a:xfrm>
            <a:off x="2793759" y="2538545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2" name="Oval 141"/>
          <p:cNvSpPr/>
          <p:nvPr/>
        </p:nvSpPr>
        <p:spPr bwMode="auto">
          <a:xfrm>
            <a:off x="2793759" y="3281495"/>
            <a:ext cx="137160" cy="13716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3" name="Oval 142"/>
          <p:cNvSpPr/>
          <p:nvPr/>
        </p:nvSpPr>
        <p:spPr bwMode="auto">
          <a:xfrm>
            <a:off x="2096529" y="3281495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4" name="Oval 143"/>
          <p:cNvSpPr/>
          <p:nvPr/>
        </p:nvSpPr>
        <p:spPr bwMode="auto">
          <a:xfrm>
            <a:off x="2450859" y="3647255"/>
            <a:ext cx="137160" cy="13716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6" name="Oval 145"/>
          <p:cNvSpPr/>
          <p:nvPr/>
        </p:nvSpPr>
        <p:spPr bwMode="auto">
          <a:xfrm>
            <a:off x="1753629" y="3647255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8" name="Oval 147"/>
          <p:cNvSpPr/>
          <p:nvPr/>
        </p:nvSpPr>
        <p:spPr bwMode="auto">
          <a:xfrm>
            <a:off x="2132642" y="2529920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9" name="Oval 148"/>
          <p:cNvSpPr/>
          <p:nvPr/>
        </p:nvSpPr>
        <p:spPr bwMode="auto">
          <a:xfrm>
            <a:off x="1056399" y="2538545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0" name="Oval 149"/>
          <p:cNvSpPr/>
          <p:nvPr/>
        </p:nvSpPr>
        <p:spPr bwMode="auto">
          <a:xfrm>
            <a:off x="1056399" y="2915735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1" name="Oval 150"/>
          <p:cNvSpPr/>
          <p:nvPr/>
        </p:nvSpPr>
        <p:spPr bwMode="auto">
          <a:xfrm>
            <a:off x="1399299" y="3295465"/>
            <a:ext cx="137160" cy="13716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727469" y="4040955"/>
            <a:ext cx="137160" cy="13716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793065" y="247157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808099" y="286038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1521942" y="215750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c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1930096" y="255925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d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1540992" y="290889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e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2623828" y="262547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f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422619" y="400213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1236954" y="331804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1936123" y="333427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7A0019"/>
                </a:solidFill>
              </a:rPr>
              <a:t>i</a:t>
            </a:r>
            <a:endParaRPr lang="en-US" sz="1600" dirty="0">
              <a:solidFill>
                <a:srgbClr val="7A0019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1605548" y="372576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A0019"/>
                </a:solidFill>
              </a:rPr>
              <a:t>j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2623828" y="335007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k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2354722" y="373965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l</a:t>
            </a:r>
          </a:p>
        </p:txBody>
      </p:sp>
      <p:sp>
        <p:nvSpPr>
          <p:cNvPr id="194" name="Rectangle 193"/>
          <p:cNvSpPr/>
          <p:nvPr/>
        </p:nvSpPr>
        <p:spPr bwMode="auto">
          <a:xfrm>
            <a:off x="1048273" y="2517806"/>
            <a:ext cx="184953" cy="538445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5" name="Rectangle 194"/>
          <p:cNvSpPr/>
          <p:nvPr/>
        </p:nvSpPr>
        <p:spPr bwMode="auto">
          <a:xfrm>
            <a:off x="1755703" y="2154265"/>
            <a:ext cx="174978" cy="905370"/>
          </a:xfrm>
          <a:prstGeom prst="rect">
            <a:avLst/>
          </a:prstGeom>
          <a:noFill/>
          <a:ln w="19050" cap="flat" cmpd="sng" algn="ctr">
            <a:solidFill>
              <a:srgbClr val="00FA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6" name="Rectangle 195"/>
          <p:cNvSpPr/>
          <p:nvPr/>
        </p:nvSpPr>
        <p:spPr bwMode="auto">
          <a:xfrm>
            <a:off x="2086331" y="2533051"/>
            <a:ext cx="886160" cy="157202"/>
          </a:xfrm>
          <a:prstGeom prst="rect">
            <a:avLst/>
          </a:prstGeom>
          <a:noFill/>
          <a:ln w="19050" cap="flat" cmpd="sng" algn="ctr">
            <a:solidFill>
              <a:srgbClr val="FF40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7" name="Rectangle 196"/>
          <p:cNvSpPr/>
          <p:nvPr/>
        </p:nvSpPr>
        <p:spPr bwMode="auto">
          <a:xfrm>
            <a:off x="708218" y="3265751"/>
            <a:ext cx="839720" cy="93184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9" name="Rectangle 198"/>
          <p:cNvSpPr/>
          <p:nvPr/>
        </p:nvSpPr>
        <p:spPr bwMode="auto">
          <a:xfrm>
            <a:off x="1772727" y="3276725"/>
            <a:ext cx="494736" cy="511046"/>
          </a:xfrm>
          <a:prstGeom prst="rect">
            <a:avLst/>
          </a:prstGeom>
          <a:noFill/>
          <a:ln w="19050" cap="flat" cmpd="sng" algn="ctr">
            <a:solidFill>
              <a:srgbClr val="7A0019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5" name="Rectangle 214"/>
          <p:cNvSpPr/>
          <p:nvPr/>
        </p:nvSpPr>
        <p:spPr bwMode="auto">
          <a:xfrm>
            <a:off x="2496380" y="3212589"/>
            <a:ext cx="513536" cy="498674"/>
          </a:xfrm>
          <a:prstGeom prst="rect">
            <a:avLst/>
          </a:prstGeom>
          <a:noFill/>
          <a:ln w="19050" cap="flat" cmpd="sng" algn="ctr">
            <a:solidFill>
              <a:srgbClr val="00B0F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0" name="Rectangle 219"/>
          <p:cNvSpPr/>
          <p:nvPr/>
        </p:nvSpPr>
        <p:spPr bwMode="auto">
          <a:xfrm>
            <a:off x="1414550" y="4049694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1509029" y="392357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p</a:t>
            </a:r>
          </a:p>
        </p:txBody>
      </p:sp>
      <p:sp>
        <p:nvSpPr>
          <p:cNvPr id="224" name="Rectangle 223"/>
          <p:cNvSpPr/>
          <p:nvPr/>
        </p:nvSpPr>
        <p:spPr bwMode="auto">
          <a:xfrm>
            <a:off x="997908" y="2105799"/>
            <a:ext cx="2044374" cy="100173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5" name="Rectangle 224"/>
          <p:cNvSpPr/>
          <p:nvPr/>
        </p:nvSpPr>
        <p:spPr bwMode="auto">
          <a:xfrm>
            <a:off x="642666" y="3248869"/>
            <a:ext cx="2386426" cy="98559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6" name="Oval 225"/>
          <p:cNvSpPr/>
          <p:nvPr/>
        </p:nvSpPr>
        <p:spPr bwMode="auto">
          <a:xfrm>
            <a:off x="878573" y="3474159"/>
            <a:ext cx="233716" cy="23039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Y</a:t>
            </a:r>
          </a:p>
        </p:txBody>
      </p:sp>
      <p:sp>
        <p:nvSpPr>
          <p:cNvPr id="227" name="Oval 226"/>
          <p:cNvSpPr/>
          <p:nvPr/>
        </p:nvSpPr>
        <p:spPr bwMode="auto">
          <a:xfrm>
            <a:off x="1086265" y="2160068"/>
            <a:ext cx="233716" cy="23039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X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9" name="Oval 228"/>
          <p:cNvSpPr/>
          <p:nvPr/>
        </p:nvSpPr>
        <p:spPr bwMode="auto">
          <a:xfrm>
            <a:off x="2930919" y="4908193"/>
            <a:ext cx="199104" cy="178875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0" name="Oval 229"/>
          <p:cNvSpPr/>
          <p:nvPr/>
        </p:nvSpPr>
        <p:spPr bwMode="auto">
          <a:xfrm>
            <a:off x="1682611" y="4910695"/>
            <a:ext cx="199104" cy="178875"/>
          </a:xfrm>
          <a:prstGeom prst="ellipse">
            <a:avLst/>
          </a:prstGeom>
          <a:solidFill>
            <a:srgbClr val="7A0019"/>
          </a:solidFill>
          <a:ln w="254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1" name="Oval 230"/>
          <p:cNvSpPr/>
          <p:nvPr/>
        </p:nvSpPr>
        <p:spPr bwMode="auto">
          <a:xfrm>
            <a:off x="492145" y="4880385"/>
            <a:ext cx="199104" cy="17887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2" name="Oval 231"/>
          <p:cNvSpPr/>
          <p:nvPr/>
        </p:nvSpPr>
        <p:spPr bwMode="auto">
          <a:xfrm>
            <a:off x="2979415" y="4606024"/>
            <a:ext cx="199104" cy="178875"/>
          </a:xfrm>
          <a:prstGeom prst="ellipse">
            <a:avLst/>
          </a:prstGeom>
          <a:solidFill>
            <a:srgbClr val="FF40FF"/>
          </a:solidFill>
          <a:ln w="25400" cap="flat" cmpd="sng" algn="ctr">
            <a:solidFill>
              <a:srgbClr val="FF4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3" name="Oval 232"/>
          <p:cNvSpPr/>
          <p:nvPr/>
        </p:nvSpPr>
        <p:spPr bwMode="auto">
          <a:xfrm>
            <a:off x="1755930" y="4592330"/>
            <a:ext cx="199104" cy="178875"/>
          </a:xfrm>
          <a:prstGeom prst="ellipse">
            <a:avLst/>
          </a:prstGeom>
          <a:solidFill>
            <a:srgbClr val="00FA00"/>
          </a:solidFill>
          <a:ln w="25400" cap="flat" cmpd="sng" algn="ctr">
            <a:solidFill>
              <a:srgbClr val="00F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4" name="Oval 233"/>
          <p:cNvSpPr/>
          <p:nvPr/>
        </p:nvSpPr>
        <p:spPr bwMode="auto">
          <a:xfrm>
            <a:off x="491312" y="4585746"/>
            <a:ext cx="199104" cy="178875"/>
          </a:xfrm>
          <a:prstGeom prst="ellipse">
            <a:avLst/>
          </a:prstGeom>
          <a:solidFill>
            <a:srgbClr val="7030A0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698412" y="4543583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</a:rPr>
              <a:t>Data block 0</a:t>
            </a:r>
          </a:p>
        </p:txBody>
      </p:sp>
      <p:sp>
        <p:nvSpPr>
          <p:cNvPr id="236" name="TextBox 235"/>
          <p:cNvSpPr txBox="1"/>
          <p:nvPr/>
        </p:nvSpPr>
        <p:spPr>
          <a:xfrm>
            <a:off x="1975801" y="4541527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FA00"/>
                </a:solidFill>
              </a:rPr>
              <a:t>Data block 1</a:t>
            </a:r>
          </a:p>
        </p:txBody>
      </p:sp>
      <p:sp>
        <p:nvSpPr>
          <p:cNvPr id="237" name="TextBox 236"/>
          <p:cNvSpPr txBox="1"/>
          <p:nvPr/>
        </p:nvSpPr>
        <p:spPr>
          <a:xfrm>
            <a:off x="3185310" y="4550468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40FF"/>
                </a:solidFill>
              </a:rPr>
              <a:t>Data block 2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708218" y="4835022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Data block 3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1898684" y="4859132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7A0019"/>
                </a:solidFill>
              </a:rPr>
              <a:t>Data block 4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3154585" y="4897664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</a:rPr>
              <a:t>Data block 5</a:t>
            </a:r>
          </a:p>
        </p:txBody>
      </p:sp>
      <p:graphicFrame>
        <p:nvGraphicFramePr>
          <p:cNvPr id="107" name="Table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945342"/>
              </p:ext>
            </p:extLst>
          </p:nvPr>
        </p:nvGraphicFramePr>
        <p:xfrm>
          <a:off x="6110561" y="2025297"/>
          <a:ext cx="2878217" cy="698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1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2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Index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blocks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Data blocks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BA738985-1058-4D65-8F63-5BC6D8D5F913}"/>
              </a:ext>
            </a:extLst>
          </p:cNvPr>
          <p:cNvSpPr/>
          <p:nvPr/>
        </p:nvSpPr>
        <p:spPr bwMode="auto">
          <a:xfrm>
            <a:off x="7462361" y="3746022"/>
            <a:ext cx="375727" cy="341468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2" name="Multiplication Sign 101">
            <a:extLst>
              <a:ext uri="{FF2B5EF4-FFF2-40B4-BE49-F238E27FC236}">
                <a16:creationId xmlns:a16="http://schemas.microsoft.com/office/drawing/2014/main" id="{BE961925-2AFA-4A82-94D8-A305E60FA9D6}"/>
              </a:ext>
            </a:extLst>
          </p:cNvPr>
          <p:cNvSpPr/>
          <p:nvPr/>
        </p:nvSpPr>
        <p:spPr bwMode="auto">
          <a:xfrm>
            <a:off x="7486399" y="4058481"/>
            <a:ext cx="375727" cy="341468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03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00" grpId="0" animBg="1"/>
      <p:bldP spid="200" grpId="1" animBg="1"/>
      <p:bldP spid="201" grpId="0" animBg="1"/>
      <p:bldP spid="201" grpId="1" animBg="1"/>
      <p:bldP spid="202" grpId="0" animBg="1"/>
      <p:bldP spid="202" grpId="1" animBg="1"/>
      <p:bldP spid="202" grpId="2" animBg="1"/>
      <p:bldP spid="203" grpId="0" animBg="1"/>
      <p:bldP spid="203" grpId="1" animBg="1"/>
      <p:bldP spid="204" grpId="0" animBg="1"/>
      <p:bldP spid="204" grpId="1" animBg="1"/>
      <p:bldP spid="205" grpId="0" animBg="1"/>
      <p:bldP spid="205" grpId="1" animBg="1"/>
      <p:bldP spid="206" grpId="0" animBg="1"/>
      <p:bldP spid="212" grpId="0"/>
      <p:bldP spid="110" grpId="0"/>
      <p:bldP spid="118" grpId="0"/>
      <p:bldP spid="119" grpId="0"/>
      <p:bldP spid="121" grpId="0"/>
      <p:bldP spid="122" grpId="0"/>
      <p:bldP spid="123" grpId="0"/>
      <p:bldP spid="124" grpId="0"/>
      <p:bldP spid="131" grpId="0"/>
      <p:bldP spid="2" grpId="0"/>
      <p:bldP spid="132" grpId="0"/>
      <p:bldP spid="133" grpId="0"/>
      <p:bldP spid="134" grpId="0"/>
      <p:bldP spid="137" grpId="0"/>
      <p:bldP spid="3" grpId="0" animBg="1"/>
      <p:bldP spid="10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Comparing Algorithms for Nearest Neighbor Queries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668292"/>
              </p:ext>
            </p:extLst>
          </p:nvPr>
        </p:nvGraphicFramePr>
        <p:xfrm>
          <a:off x="4167121" y="3970741"/>
          <a:ext cx="4675756" cy="177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9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4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Storage Method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In this example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6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Two phase approach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Index</a:t>
                      </a:r>
                      <a:r>
                        <a:rPr lang="en-US" sz="1600" baseline="0" dirty="0"/>
                        <a:t> blocks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Data Blocks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One phase approach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Index</a:t>
                      </a:r>
                      <a:r>
                        <a:rPr lang="en-US" sz="1600" baseline="0" dirty="0"/>
                        <a:t> blocks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Data Blocks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748528" y="1530266"/>
            <a:ext cx="56355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Data:</a:t>
            </a:r>
          </a:p>
          <a:p>
            <a:r>
              <a:rPr lang="en-US" sz="1600" dirty="0"/>
              <a:t>Each point in this dataset represents the location of a restaurant.</a:t>
            </a:r>
          </a:p>
          <a:p>
            <a:endParaRPr lang="en-US" sz="1600" dirty="0"/>
          </a:p>
          <a:p>
            <a:r>
              <a:rPr lang="en-US" sz="1600" b="1" dirty="0"/>
              <a:t>Query:</a:t>
            </a:r>
          </a:p>
          <a:p>
            <a:r>
              <a:rPr lang="en-US" sz="1600" dirty="0"/>
              <a:t>Given the location of a user </a:t>
            </a:r>
            <a:r>
              <a:rPr lang="en-US" sz="1600" b="1" i="1" dirty="0">
                <a:solidFill>
                  <a:srgbClr val="0432FF"/>
                </a:solidFill>
              </a:rPr>
              <a:t>p</a:t>
            </a:r>
            <a:r>
              <a:rPr lang="en-US" sz="1600" dirty="0"/>
              <a:t>, find the nearest restaurant.</a:t>
            </a:r>
          </a:p>
          <a:p>
            <a:r>
              <a:rPr lang="en-US" sz="1600" dirty="0"/>
              <a:t>(If more than one nearest neighbors, return all results)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771397" y="3357670"/>
            <a:ext cx="2489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Result:</a:t>
            </a:r>
          </a:p>
          <a:p>
            <a:r>
              <a:rPr lang="en-US" sz="1600" dirty="0"/>
              <a:t>Nearest neighbor of </a:t>
            </a:r>
            <a:r>
              <a:rPr lang="en-US" sz="1600" b="1" i="1" dirty="0">
                <a:solidFill>
                  <a:srgbClr val="0432FF"/>
                </a:solidFill>
              </a:rPr>
              <a:t>p</a:t>
            </a:r>
            <a:r>
              <a:rPr lang="en-US" sz="1600" dirty="0"/>
              <a:t> is </a:t>
            </a:r>
            <a:r>
              <a:rPr lang="en-US" sz="1600" b="1" i="1" dirty="0"/>
              <a:t>j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77" y="1602427"/>
            <a:ext cx="3297190" cy="3510485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99022" y="5061182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Restaurants</a:t>
            </a:r>
          </a:p>
        </p:txBody>
      </p:sp>
      <p:sp>
        <p:nvSpPr>
          <p:cNvPr id="55" name="Oval 54"/>
          <p:cNvSpPr/>
          <p:nvPr/>
        </p:nvSpPr>
        <p:spPr bwMode="auto">
          <a:xfrm>
            <a:off x="1743712" y="212923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2078992" y="248737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2776222" y="248737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2776222" y="323032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2078992" y="323032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2433322" y="359608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1736092" y="359608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1736092" y="285313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1038862" y="248737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1038862" y="286456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1404622" y="323032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691937" y="400197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87402" y="245525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a</a:t>
            </a:r>
            <a:endParaRPr lang="en-US" sz="1600" dirty="0"/>
          </a:p>
        </p:txBody>
      </p:sp>
      <p:sp>
        <p:nvSpPr>
          <p:cNvPr id="68" name="TextBox 67"/>
          <p:cNvSpPr txBox="1"/>
          <p:nvPr/>
        </p:nvSpPr>
        <p:spPr>
          <a:xfrm>
            <a:off x="787402" y="288033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b</a:t>
            </a:r>
            <a:endParaRPr lang="en-US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1490465" y="213827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860640" y="248600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532330" y="284499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563008" y="254178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79355" y="404719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171061" y="318839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917140" y="324834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i</a:t>
            </a:r>
            <a:endParaRPr lang="en-US" sz="1600" dirty="0"/>
          </a:p>
        </p:txBody>
      </p:sp>
      <p:sp>
        <p:nvSpPr>
          <p:cNvPr id="76" name="TextBox 75"/>
          <p:cNvSpPr txBox="1"/>
          <p:nvPr/>
        </p:nvSpPr>
        <p:spPr>
          <a:xfrm>
            <a:off x="1869515" y="360396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598671" y="325752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261486" y="363036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</a:t>
            </a:r>
          </a:p>
        </p:txBody>
      </p:sp>
      <p:sp>
        <p:nvSpPr>
          <p:cNvPr id="79" name="Oval 78"/>
          <p:cNvSpPr/>
          <p:nvPr/>
        </p:nvSpPr>
        <p:spPr bwMode="auto">
          <a:xfrm>
            <a:off x="290454" y="5143143"/>
            <a:ext cx="203813" cy="1965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cxnSp>
        <p:nvCxnSpPr>
          <p:cNvPr id="80" name="Straight Connector 79"/>
          <p:cNvCxnSpPr/>
          <p:nvPr/>
        </p:nvCxnSpPr>
        <p:spPr bwMode="auto">
          <a:xfrm>
            <a:off x="1490465" y="4223730"/>
            <a:ext cx="12224" cy="29308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1000070" y="4552136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Query point</a:t>
            </a:r>
            <a:r>
              <a:rPr lang="zh-CN" altLang="en-US" sz="1400" dirty="0"/>
              <a:t> </a:t>
            </a:r>
            <a:r>
              <a:rPr lang="en-US" altLang="zh-CN" sz="1400" b="1" i="1" dirty="0">
                <a:solidFill>
                  <a:srgbClr val="0432FF"/>
                </a:solidFill>
              </a:rPr>
              <a:t>p</a:t>
            </a:r>
          </a:p>
        </p:txBody>
      </p:sp>
      <p:sp>
        <p:nvSpPr>
          <p:cNvPr id="82" name="Oval 81"/>
          <p:cNvSpPr/>
          <p:nvPr/>
        </p:nvSpPr>
        <p:spPr bwMode="auto">
          <a:xfrm>
            <a:off x="1338025" y="3950091"/>
            <a:ext cx="287624" cy="252523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cxnSp>
        <p:nvCxnSpPr>
          <p:cNvPr id="83" name="Straight Connector 82"/>
          <p:cNvCxnSpPr/>
          <p:nvPr/>
        </p:nvCxnSpPr>
        <p:spPr bwMode="auto">
          <a:xfrm flipH="1">
            <a:off x="1480663" y="3733241"/>
            <a:ext cx="297160" cy="2650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4" name="Oval 83"/>
          <p:cNvSpPr/>
          <p:nvPr/>
        </p:nvSpPr>
        <p:spPr bwMode="auto">
          <a:xfrm>
            <a:off x="946056" y="3564924"/>
            <a:ext cx="1008976" cy="1013987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238916" y="5040158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User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1412083" y="3998279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2096255" y="5153191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71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 animBg="1"/>
      <p:bldP spid="84" grpId="0" animBg="1"/>
      <p:bldP spid="8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Analogy of Automatic Transmission in Cars</a:t>
            </a:r>
            <a:r>
              <a:rPr lang="zh-CN" altLang="en-US" sz="2800" dirty="0">
                <a:latin typeface="Microsoft Sans Serif"/>
                <a:cs typeface="Microsoft Sans Serif"/>
              </a:rPr>
              <a:t> </a:t>
            </a:r>
            <a:r>
              <a:rPr lang="en-US" altLang="zh-CN" sz="2800" dirty="0">
                <a:latin typeface="Microsoft Sans Serif"/>
                <a:cs typeface="Microsoft Sans Serif"/>
              </a:rPr>
              <a:t>-1</a:t>
            </a:r>
            <a:endParaRPr lang="en-US" sz="2800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427" y="1446621"/>
            <a:ext cx="8610600" cy="3886200"/>
          </a:xfrm>
        </p:spPr>
        <p:txBody>
          <a:bodyPr/>
          <a:lstStyle/>
          <a:p>
            <a:endParaRPr lang="en-US" sz="1600" dirty="0"/>
          </a:p>
          <a:p>
            <a:endParaRPr lang="en-US" sz="1600" dirty="0">
              <a:solidFill>
                <a:srgbClr val="008000"/>
              </a:solidFill>
              <a:latin typeface="Microsoft Sans Serif"/>
              <a:cs typeface="Microsoft Sans Serif"/>
            </a:endParaRPr>
          </a:p>
          <a:p>
            <a:endParaRPr lang="en-US" altLang="zh-CN" sz="1600" dirty="0">
              <a:latin typeface="Microsoft Sans Serif"/>
              <a:cs typeface="Microsoft Sans Serif"/>
            </a:endParaRPr>
          </a:p>
          <a:p>
            <a:endParaRPr lang="en-US" altLang="zh-CN" sz="1600" dirty="0">
              <a:latin typeface="Microsoft Sans Serif"/>
              <a:cs typeface="Microsoft Sans Serif"/>
            </a:endParaRPr>
          </a:p>
          <a:p>
            <a:endParaRPr lang="en-US" altLang="zh-CN" sz="1600" dirty="0">
              <a:latin typeface="Microsoft Sans Serif"/>
              <a:cs typeface="Microsoft Sans Serif"/>
            </a:endParaRPr>
          </a:p>
          <a:p>
            <a:endParaRPr lang="en-US" altLang="zh-CN" sz="16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sz="1600" dirty="0">
                <a:latin typeface="Microsoft Sans Serif"/>
                <a:cs typeface="Microsoft Sans Serif"/>
              </a:rPr>
              <a:t>	</a:t>
            </a:r>
          </a:p>
          <a:p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46" y="2009014"/>
            <a:ext cx="1479527" cy="8623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335" y="2532643"/>
            <a:ext cx="1790293" cy="10138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62075" y="2871356"/>
            <a:ext cx="2505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Manual</a:t>
            </a:r>
          </a:p>
          <a:p>
            <a:pPr algn="ctr"/>
            <a:endParaRPr lang="en-US" sz="1600" dirty="0">
              <a:solidFill>
                <a:srgbClr val="FF0000"/>
              </a:solidFill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Java</a:t>
            </a:r>
          </a:p>
          <a:p>
            <a:pPr algn="ctr"/>
            <a:r>
              <a:rPr lang="en-US" sz="1600" dirty="0">
                <a:highlight>
                  <a:srgbClr val="C0C0C0"/>
                </a:highlight>
              </a:rPr>
              <a:t>i.e., Tell it how to do it?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67389" y="3546540"/>
            <a:ext cx="32213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8000"/>
                </a:solidFill>
              </a:rPr>
              <a:t>Automatic</a:t>
            </a:r>
          </a:p>
          <a:p>
            <a:pPr algn="ctr"/>
            <a:endParaRPr lang="en-US" sz="1600" dirty="0">
              <a:solidFill>
                <a:srgbClr val="008000"/>
              </a:solidFill>
            </a:endParaRPr>
          </a:p>
          <a:p>
            <a:pPr algn="ctr"/>
            <a:r>
              <a:rPr lang="en-US" sz="1600" dirty="0">
                <a:solidFill>
                  <a:srgbClr val="008000"/>
                </a:solidFill>
              </a:rPr>
              <a:t>SQL</a:t>
            </a:r>
          </a:p>
          <a:p>
            <a:pPr algn="ctr"/>
            <a:r>
              <a:rPr lang="en-US" sz="1600" dirty="0">
                <a:highlight>
                  <a:srgbClr val="C0C0C0"/>
                </a:highlight>
              </a:rPr>
              <a:t>i.e., Tell it what to do?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E89EF0-6AB6-4DBE-8E7B-000BFCE2C5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67" y="4019123"/>
            <a:ext cx="4500135" cy="2714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D4E3EF-22B8-4527-94A4-1A31A30A4F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22" y="4798668"/>
            <a:ext cx="4324013" cy="822041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1D5A692-E9DA-4FCF-AB06-0457D5C2B83F}"/>
              </a:ext>
            </a:extLst>
          </p:cNvPr>
          <p:cNvSpPr txBox="1">
            <a:spLocks/>
          </p:cNvSpPr>
          <p:nvPr/>
        </p:nvSpPr>
        <p:spPr bwMode="auto">
          <a:xfrm>
            <a:off x="432826" y="1599021"/>
            <a:ext cx="8649261" cy="78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914400">
              <a:buNone/>
            </a:pPr>
            <a:r>
              <a:rPr lang="en-US" altLang="zh-CN" sz="1600" b="1" kern="0" dirty="0">
                <a:latin typeface="Microsoft Sans Serif"/>
                <a:cs typeface="Microsoft Sans Serif"/>
              </a:rPr>
              <a:t>Query: List facilities within 10km of Minneapolis (44.978, -93.265)</a:t>
            </a:r>
            <a:endParaRPr lang="en-US" sz="1600" b="1" kern="0" dirty="0"/>
          </a:p>
        </p:txBody>
      </p:sp>
    </p:spTree>
    <p:extLst>
      <p:ext uri="{BB962C8B-B14F-4D97-AF65-F5344CB8AC3E}">
        <p14:creationId xmlns:p14="http://schemas.microsoft.com/office/powerpoint/2010/main" val="126477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Spatial Join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39310"/>
            <a:ext cx="8610600" cy="3886200"/>
          </a:xfrm>
        </p:spPr>
        <p:txBody>
          <a:bodyPr/>
          <a:lstStyle/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Pairs rivers with countries, they flow through.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Return pairs across “Rivers” and “Countries” tables satisfying “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overlap</a:t>
            </a:r>
            <a:r>
              <a:rPr lang="en-US" sz="1600" dirty="0">
                <a:latin typeface="Microsoft Sans Serif"/>
                <a:cs typeface="Microsoft Sans Serif"/>
              </a:rPr>
              <a:t>” predicate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2" y="2251658"/>
            <a:ext cx="6676430" cy="336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2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27" y="362637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Spatial Join – Example Data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68" y="3055639"/>
            <a:ext cx="2604639" cy="2419320"/>
          </a:xfrm>
        </p:spPr>
      </p:pic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3759" y="1540450"/>
            <a:ext cx="67385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Query: </a:t>
            </a:r>
            <a:r>
              <a:rPr lang="en-US" sz="1600" dirty="0"/>
              <a:t>For each fire station, find all the houses within a distance &lt;= 1</a:t>
            </a:r>
          </a:p>
          <a:p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1022723" y="5413689"/>
            <a:ext cx="1313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Fire-stations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59957" y="5442242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Houses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1158852" y="3797932"/>
            <a:ext cx="137160" cy="13716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241231" y="3519864"/>
            <a:ext cx="137160" cy="13716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155042" y="4743416"/>
            <a:ext cx="137160" cy="13716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886690" y="5514386"/>
            <a:ext cx="137160" cy="13716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6437" y="387693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893115" y="354491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764569" y="425987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40878" y="481627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</a:t>
            </a:r>
          </a:p>
        </p:txBody>
      </p:sp>
      <p:pic>
        <p:nvPicPr>
          <p:cNvPr id="49" name="Content Placeholder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2803" y="3070689"/>
            <a:ext cx="2573966" cy="242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4098800" y="351302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4377436" y="382488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4928120" y="382488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4903043" y="4453566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4368854" y="4452150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4638820" y="473827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4093049" y="475072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4100268" y="413349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3543046" y="382488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3543046" y="413349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3830358" y="4452150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3279836" y="4752144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291586" y="379277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a</a:t>
            </a:r>
            <a:endParaRPr lang="en-US" sz="1600" dirty="0"/>
          </a:p>
        </p:txBody>
      </p:sp>
      <p:sp>
        <p:nvSpPr>
          <p:cNvPr id="63" name="TextBox 62"/>
          <p:cNvSpPr txBox="1"/>
          <p:nvPr/>
        </p:nvSpPr>
        <p:spPr>
          <a:xfrm>
            <a:off x="3292335" y="409174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b</a:t>
            </a:r>
            <a:endParaRPr lang="en-US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3854175" y="349868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161629" y="381298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875130" y="411359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37481" y="389198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068700" y="475072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614471" y="444349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212315" y="447106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i</a:t>
            </a:r>
            <a:endParaRPr lang="en-US" sz="1600" dirty="0"/>
          </a:p>
        </p:txBody>
      </p:sp>
      <p:sp>
        <p:nvSpPr>
          <p:cNvPr id="75" name="TextBox 74"/>
          <p:cNvSpPr txBox="1"/>
          <p:nvPr/>
        </p:nvSpPr>
        <p:spPr>
          <a:xfrm>
            <a:off x="3908967" y="475584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695730" y="447106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471291" y="480641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</a:t>
            </a:r>
          </a:p>
        </p:txBody>
      </p:sp>
      <p:sp>
        <p:nvSpPr>
          <p:cNvPr id="80" name="Oval 79"/>
          <p:cNvSpPr/>
          <p:nvPr/>
        </p:nvSpPr>
        <p:spPr bwMode="auto">
          <a:xfrm>
            <a:off x="3856144" y="5499305"/>
            <a:ext cx="219456" cy="22098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pic>
        <p:nvPicPr>
          <p:cNvPr id="48" name="Content Placeholder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6595" y="3065329"/>
            <a:ext cx="2573966" cy="242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Oval 60"/>
          <p:cNvSpPr/>
          <p:nvPr/>
        </p:nvSpPr>
        <p:spPr bwMode="auto">
          <a:xfrm>
            <a:off x="6732592" y="350766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7011228" y="381952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7561912" y="381952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7536835" y="4448206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7002646" y="4446790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7272612" y="473291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6726841" y="474536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6734060" y="412813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6176838" y="381952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6176838" y="412813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6464150" y="4446790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5913628" y="4746784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925378" y="378741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a</a:t>
            </a:r>
            <a:endParaRPr lang="en-US" sz="1600" dirty="0"/>
          </a:p>
        </p:txBody>
      </p:sp>
      <p:sp>
        <p:nvSpPr>
          <p:cNvPr id="88" name="TextBox 87"/>
          <p:cNvSpPr txBox="1"/>
          <p:nvPr/>
        </p:nvSpPr>
        <p:spPr>
          <a:xfrm>
            <a:off x="5926127" y="408638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b</a:t>
            </a:r>
            <a:endParaRPr lang="en-US" sz="1600" dirty="0"/>
          </a:p>
        </p:txBody>
      </p:sp>
      <p:sp>
        <p:nvSpPr>
          <p:cNvPr id="89" name="TextBox 88"/>
          <p:cNvSpPr txBox="1"/>
          <p:nvPr/>
        </p:nvSpPr>
        <p:spPr>
          <a:xfrm>
            <a:off x="6487967" y="349332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795421" y="380762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508922" y="410823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371273" y="388662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702492" y="474536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248263" y="443813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846107" y="446570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i</a:t>
            </a:r>
            <a:endParaRPr lang="en-US" sz="1600" dirty="0"/>
          </a:p>
        </p:txBody>
      </p:sp>
      <p:sp>
        <p:nvSpPr>
          <p:cNvPr id="96" name="TextBox 95"/>
          <p:cNvSpPr txBox="1"/>
          <p:nvPr/>
        </p:nvSpPr>
        <p:spPr>
          <a:xfrm>
            <a:off x="6542759" y="475048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329522" y="446570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105083" y="480105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</a:t>
            </a:r>
          </a:p>
        </p:txBody>
      </p:sp>
      <p:sp>
        <p:nvSpPr>
          <p:cNvPr id="99" name="Rectangle 98"/>
          <p:cNvSpPr/>
          <p:nvPr/>
        </p:nvSpPr>
        <p:spPr bwMode="auto">
          <a:xfrm>
            <a:off x="7553471" y="3493527"/>
            <a:ext cx="137160" cy="13716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284866" y="349332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</a:t>
            </a:r>
          </a:p>
        </p:txBody>
      </p:sp>
      <p:sp>
        <p:nvSpPr>
          <p:cNvPr id="101" name="Rectangle 100"/>
          <p:cNvSpPr/>
          <p:nvPr/>
        </p:nvSpPr>
        <p:spPr bwMode="auto">
          <a:xfrm>
            <a:off x="6460295" y="3816135"/>
            <a:ext cx="137160" cy="13716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244737" y="386054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sp>
        <p:nvSpPr>
          <p:cNvPr id="103" name="Rectangle 102"/>
          <p:cNvSpPr/>
          <p:nvPr/>
        </p:nvSpPr>
        <p:spPr bwMode="auto">
          <a:xfrm>
            <a:off x="1983884" y="4107436"/>
            <a:ext cx="137160" cy="13716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070145" y="418538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105" name="Rectangle 104"/>
          <p:cNvSpPr/>
          <p:nvPr/>
        </p:nvSpPr>
        <p:spPr bwMode="auto">
          <a:xfrm>
            <a:off x="7302662" y="4125155"/>
            <a:ext cx="137160" cy="13716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165217" y="480105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</a:t>
            </a:r>
          </a:p>
        </p:txBody>
      </p:sp>
      <p:sp>
        <p:nvSpPr>
          <p:cNvPr id="107" name="Rectangle 106"/>
          <p:cNvSpPr/>
          <p:nvPr/>
        </p:nvSpPr>
        <p:spPr bwMode="auto">
          <a:xfrm>
            <a:off x="6454817" y="4761031"/>
            <a:ext cx="137160" cy="13716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82042" y="2762147"/>
            <a:ext cx="891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Overlay 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6240844" y="3869847"/>
            <a:ext cx="282553" cy="851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>
            <a:off x="7622051" y="3537858"/>
            <a:ext cx="8441" cy="3621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 flipV="1">
            <a:off x="6508808" y="4503363"/>
            <a:ext cx="3893" cy="3196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/>
          <p:nvPr/>
        </p:nvCxnSpPr>
        <p:spPr bwMode="auto">
          <a:xfrm flipH="1">
            <a:off x="6501386" y="4807763"/>
            <a:ext cx="282553" cy="851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1" name="TextBox 110"/>
          <p:cNvSpPr txBox="1"/>
          <p:nvPr/>
        </p:nvSpPr>
        <p:spPr>
          <a:xfrm>
            <a:off x="812071" y="2757506"/>
            <a:ext cx="1656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Fire station map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3780487" y="2773413"/>
            <a:ext cx="1233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House map</a:t>
            </a:r>
          </a:p>
        </p:txBody>
      </p:sp>
      <p:graphicFrame>
        <p:nvGraphicFramePr>
          <p:cNvPr id="78" name="Table 77"/>
          <p:cNvGraphicFramePr>
            <a:graphicFrameLocks noGrp="1"/>
          </p:cNvGraphicFramePr>
          <p:nvPr/>
        </p:nvGraphicFramePr>
        <p:xfrm>
          <a:off x="7459071" y="1599674"/>
          <a:ext cx="142686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63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Fire-station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House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95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95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95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95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71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1" grpId="0" animBg="1"/>
      <p:bldP spid="67" grpId="0" animBg="1"/>
      <p:bldP spid="70" grpId="0" animBg="1"/>
      <p:bldP spid="72" grpId="0" animBg="1"/>
      <p:bldP spid="74" grpId="0" animBg="1"/>
      <p:bldP spid="79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 animBg="1"/>
      <p:bldP spid="100" grpId="0"/>
      <p:bldP spid="101" grpId="0" animBg="1"/>
      <p:bldP spid="102" grpId="0"/>
      <p:bldP spid="104" grpId="0"/>
      <p:bldP spid="105" grpId="0" animBg="1"/>
      <p:bldP spid="106" grpId="0"/>
      <p:bldP spid="107" grpId="0" animBg="1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76" y="332417"/>
            <a:ext cx="8610600" cy="713365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Storage Structure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23" y="2866740"/>
            <a:ext cx="3297190" cy="2867322"/>
          </a:xfrm>
        </p:spPr>
      </p:pic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 bwMode="auto">
          <a:xfrm>
            <a:off x="1467062" y="3785456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1469417" y="4875687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526242" y="4135976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854865" y="3394631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4647" y="386445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99671" y="343532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93832" y="425598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08368" y="498352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D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16316" y="2637828"/>
            <a:ext cx="2854764" cy="296777"/>
            <a:chOff x="704360" y="5293733"/>
            <a:chExt cx="2854764" cy="296777"/>
          </a:xfrm>
        </p:grpSpPr>
        <p:sp>
          <p:nvSpPr>
            <p:cNvPr id="91" name="Rectangle 90"/>
            <p:cNvSpPr/>
            <p:nvPr/>
          </p:nvSpPr>
          <p:spPr bwMode="auto">
            <a:xfrm>
              <a:off x="704360" y="5332546"/>
              <a:ext cx="161901" cy="147383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2319786" y="5342832"/>
              <a:ext cx="161901" cy="147383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06235" y="5293733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432FF"/>
                  </a:solidFill>
                </a:rPr>
                <a:t>Data block 0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521661" y="5313511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Data block 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24741" y="2874432"/>
            <a:ext cx="3297190" cy="2867322"/>
            <a:chOff x="4024741" y="2845347"/>
            <a:chExt cx="3297190" cy="2867322"/>
          </a:xfrm>
        </p:grpSpPr>
        <p:pic>
          <p:nvPicPr>
            <p:cNvPr id="49" name="Content Placeholder 7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24741" y="2845347"/>
              <a:ext cx="3297190" cy="286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9"/>
            <p:cNvSpPr/>
            <p:nvPr/>
          </p:nvSpPr>
          <p:spPr bwMode="auto">
            <a:xfrm>
              <a:off x="5556408" y="3390683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5572051" y="4115623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6588918" y="3748823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6588918" y="4491773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5891688" y="4491773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6246018" y="4857533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5548788" y="4857533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5930342" y="3760887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4851558" y="3748823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4851558" y="4126013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5194458" y="4480343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4497228" y="4857533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588224" y="3681856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a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603258" y="4070659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b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317101" y="3367787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c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701295" y="3942162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d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325783" y="411681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e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418987" y="3835756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f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314348" y="487592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g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027819" y="4563865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h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731282" y="4544556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rgbClr val="7A0019"/>
                  </a:solidFill>
                </a:rPr>
                <a:t>i</a:t>
              </a:r>
              <a:endParaRPr lang="en-US" sz="1600" dirty="0">
                <a:solidFill>
                  <a:srgbClr val="7A0019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400707" y="4936045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A0019"/>
                  </a:solidFill>
                </a:rPr>
                <a:t>j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418987" y="4560353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k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149881" y="4949935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l</a:t>
              </a: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4116723" y="2382821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</a:rPr>
              <a:t>Data block 2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392397" y="2377421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40FF"/>
                </a:solidFill>
              </a:rPr>
              <a:t>Data block 4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957275" y="2390812"/>
            <a:ext cx="3472585" cy="547451"/>
            <a:chOff x="3957275" y="2390812"/>
            <a:chExt cx="3472585" cy="547451"/>
          </a:xfrm>
        </p:grpSpPr>
        <p:sp>
          <p:nvSpPr>
            <p:cNvPr id="93" name="Oval 92"/>
            <p:cNvSpPr/>
            <p:nvPr/>
          </p:nvSpPr>
          <p:spPr bwMode="auto">
            <a:xfrm>
              <a:off x="6270303" y="2720779"/>
              <a:ext cx="199104" cy="161796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5116885" y="2711546"/>
              <a:ext cx="199104" cy="161796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3957275" y="2694964"/>
              <a:ext cx="199104" cy="161796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6270303" y="2443427"/>
              <a:ext cx="199104" cy="161796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5113934" y="2440116"/>
              <a:ext cx="199104" cy="161796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3957275" y="2475161"/>
              <a:ext cx="199104" cy="161796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271750" y="2390812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A00"/>
                  </a:solidFill>
                </a:rPr>
                <a:t>Data block 3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136348" y="2654420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DFF"/>
                  </a:solidFill>
                </a:rPr>
                <a:t>Data block 5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284449" y="2661264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A0019"/>
                  </a:solidFill>
                </a:rPr>
                <a:t>Data block 6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392397" y="2649972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9300"/>
                  </a:solidFill>
                </a:rPr>
                <a:t>Data block 7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646781" y="1559950"/>
            <a:ext cx="247191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2 blocks for fire stations </a:t>
            </a:r>
          </a:p>
          <a:p>
            <a:r>
              <a:rPr lang="en-US" sz="1600" dirty="0"/>
              <a:t>6 blocks for houses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181024" y="1643941"/>
            <a:ext cx="1607567" cy="222403"/>
            <a:chOff x="4181024" y="1566381"/>
            <a:chExt cx="1607567" cy="222403"/>
          </a:xfrm>
        </p:grpSpPr>
        <p:sp>
          <p:nvSpPr>
            <p:cNvPr id="70" name="Rectangle 69"/>
            <p:cNvSpPr/>
            <p:nvPr/>
          </p:nvSpPr>
          <p:spPr bwMode="auto">
            <a:xfrm>
              <a:off x="4181024" y="1578918"/>
              <a:ext cx="190046" cy="209866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5598545" y="1566381"/>
              <a:ext cx="190046" cy="20986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09198" y="1964474"/>
            <a:ext cx="2678132" cy="248583"/>
            <a:chOff x="3647974" y="1983864"/>
            <a:chExt cx="2678132" cy="248583"/>
          </a:xfrm>
        </p:grpSpPr>
        <p:sp>
          <p:nvSpPr>
            <p:cNvPr id="74" name="Oval 73"/>
            <p:cNvSpPr/>
            <p:nvPr/>
          </p:nvSpPr>
          <p:spPr bwMode="auto">
            <a:xfrm>
              <a:off x="6092390" y="1983864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5638478" y="1997763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5165992" y="1997763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4674722" y="1988839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4181024" y="2002057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3647974" y="1994169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347432" y="4485124"/>
            <a:ext cx="1507200" cy="781125"/>
            <a:chOff x="7494728" y="3273457"/>
            <a:chExt cx="1507200" cy="781125"/>
          </a:xfrm>
        </p:grpSpPr>
        <p:sp>
          <p:nvSpPr>
            <p:cNvPr id="109" name="Oval 108"/>
            <p:cNvSpPr/>
            <p:nvPr/>
          </p:nvSpPr>
          <p:spPr bwMode="auto">
            <a:xfrm>
              <a:off x="7494728" y="3833602"/>
              <a:ext cx="219456" cy="22098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699969" y="3273457"/>
              <a:ext cx="13019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Fire stations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756409" y="3646717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Houses</a:t>
              </a: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7541759" y="3400000"/>
              <a:ext cx="137160" cy="13716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272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Strategy 1: Nested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515127"/>
            <a:ext cx="8747760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List of strategies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Microsoft Sans Serif"/>
                <a:cs typeface="Microsoft Sans Serif"/>
              </a:rPr>
              <a:t>Nested loop: </a:t>
            </a:r>
          </a:p>
          <a:p>
            <a:pPr lvl="2"/>
            <a:r>
              <a:rPr lang="en-US" sz="1600" dirty="0">
                <a:latin typeface="Microsoft Sans Serif"/>
                <a:cs typeface="Microsoft Sans Serif"/>
              </a:rPr>
              <a:t>Test all possible pairs for spatial predicate</a:t>
            </a:r>
          </a:p>
          <a:p>
            <a:pPr lvl="2"/>
            <a:r>
              <a:rPr lang="en-US" sz="1600" dirty="0">
                <a:latin typeface="Microsoft Sans Serif"/>
                <a:cs typeface="Microsoft Sans Serif"/>
              </a:rPr>
              <a:t>Outer loop: bring data blocks of first table in memory</a:t>
            </a:r>
          </a:p>
          <a:p>
            <a:pPr lvl="2"/>
            <a:r>
              <a:rPr lang="en-US" sz="1600" dirty="0">
                <a:latin typeface="Microsoft Sans Serif"/>
                <a:cs typeface="Microsoft Sans Serif"/>
              </a:rPr>
              <a:t>Inner loop: scan the second table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Microsoft Sans Serif"/>
                <a:cs typeface="Microsoft Sans Serif"/>
              </a:rPr>
              <a:t>Nested Loop with a spatial index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Microsoft Sans Serif"/>
                <a:cs typeface="Microsoft Sans Serif"/>
              </a:rPr>
              <a:t>Space Partitioning: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Microsoft Sans Serif"/>
                <a:cs typeface="Microsoft Sans Serif"/>
              </a:rPr>
              <a:t>Tree Matching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Microsoft Sans Serif"/>
                <a:cs typeface="Microsoft Sans Serif"/>
              </a:rPr>
              <a:t>Other, e.g. spatial-join-index based, external plane-sweep, …</a:t>
            </a:r>
          </a:p>
          <a:p>
            <a:pPr>
              <a:buFont typeface="+mj-lt"/>
              <a:buAutoNum type="arabicPeriod"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29458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76" y="386293"/>
            <a:ext cx="5096988" cy="713365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Nested loop Example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1422264" y="1581144"/>
            <a:ext cx="3861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For each block </a:t>
            </a:r>
            <a:r>
              <a:rPr lang="en-US" sz="1600" dirty="0" err="1"/>
              <a:t>B</a:t>
            </a:r>
            <a:r>
              <a:rPr lang="en-US" sz="1600" baseline="-25000" dirty="0" err="1"/>
              <a:t>fs</a:t>
            </a:r>
            <a:r>
              <a:rPr lang="en-US" sz="1600" dirty="0"/>
              <a:t> of fire stations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06396" y="1551569"/>
            <a:ext cx="1223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Algorithm: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655780" y="1897506"/>
            <a:ext cx="3586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For each block </a:t>
            </a:r>
            <a:r>
              <a:rPr lang="en-US" sz="1600" dirty="0" err="1"/>
              <a:t>B</a:t>
            </a:r>
            <a:r>
              <a:rPr lang="en-US" sz="1600" baseline="-25000" dirty="0" err="1"/>
              <a:t>h</a:t>
            </a:r>
            <a:r>
              <a:rPr lang="en-US" sz="1600" dirty="0"/>
              <a:t> of houses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889549" y="2188371"/>
            <a:ext cx="5200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Scan all pairs of fire stations in </a:t>
            </a:r>
            <a:r>
              <a:rPr lang="en-US" sz="1600" dirty="0" err="1"/>
              <a:t>B</a:t>
            </a:r>
            <a:r>
              <a:rPr lang="en-US" sz="1600" baseline="-25000" dirty="0" err="1"/>
              <a:t>fs</a:t>
            </a:r>
            <a:r>
              <a:rPr lang="en-US" sz="1600" dirty="0"/>
              <a:t> and houses in </a:t>
            </a:r>
            <a:r>
              <a:rPr lang="en-US" sz="1600" dirty="0" err="1"/>
              <a:t>B</a:t>
            </a:r>
            <a:r>
              <a:rPr lang="en-US" sz="1600" baseline="-25000" dirty="0" err="1"/>
              <a:t>h</a:t>
            </a:r>
            <a:endParaRPr lang="en-US" sz="1600" dirty="0"/>
          </a:p>
        </p:txBody>
      </p:sp>
      <p:sp>
        <p:nvSpPr>
          <p:cNvPr id="116" name="TextBox 115"/>
          <p:cNvSpPr txBox="1"/>
          <p:nvPr/>
        </p:nvSpPr>
        <p:spPr>
          <a:xfrm>
            <a:off x="197676" y="3729562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Cost:</a:t>
            </a:r>
          </a:p>
        </p:txBody>
      </p:sp>
      <p:sp>
        <p:nvSpPr>
          <p:cNvPr id="5" name="Rectangle 4"/>
          <p:cNvSpPr/>
          <p:nvPr/>
        </p:nvSpPr>
        <p:spPr>
          <a:xfrm>
            <a:off x="760057" y="4314931"/>
            <a:ext cx="55238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# blocks for fire stations * # blocks for houses = 2*6 = 12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7676" y="4934142"/>
            <a:ext cx="4966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Assume: 3 memory buffers</a:t>
            </a:r>
          </a:p>
          <a:p>
            <a:r>
              <a:rPr lang="en-US" sz="1600" dirty="0"/>
              <a:t>     (i.e., 1 for fire-station</a:t>
            </a:r>
            <a:r>
              <a:rPr lang="en-US" altLang="zh-CN" sz="1600" dirty="0"/>
              <a:t>s</a:t>
            </a:r>
            <a:r>
              <a:rPr lang="en-US" sz="1600" dirty="0"/>
              <a:t>, 1 for houses, 1 for results)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0196" y="3746650"/>
            <a:ext cx="52251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For </a:t>
            </a:r>
            <a:r>
              <a:rPr lang="en-US" sz="1600" dirty="0">
                <a:solidFill>
                  <a:srgbClr val="0000FF"/>
                </a:solidFill>
              </a:rPr>
              <a:t>Blue     </a:t>
            </a:r>
            <a:r>
              <a:rPr lang="en-US" sz="1600" dirty="0"/>
              <a:t>block, inner loop fetches all 6 (circle) blocks</a:t>
            </a:r>
          </a:p>
          <a:p>
            <a:r>
              <a:rPr lang="en-US" sz="1600" dirty="0"/>
              <a:t>For </a:t>
            </a:r>
            <a:r>
              <a:rPr lang="en-US" sz="1600" dirty="0">
                <a:solidFill>
                  <a:srgbClr val="FF0000"/>
                </a:solidFill>
              </a:rPr>
              <a:t>Red      </a:t>
            </a:r>
            <a:r>
              <a:rPr lang="en-US" sz="1600" dirty="0"/>
              <a:t>block, inner loop fetches all 6 (circle) blocks  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3383298" y="2758998"/>
            <a:ext cx="190046" cy="209866"/>
          </a:xfrm>
          <a:prstGeom prst="rect">
            <a:avLst/>
          </a:prstGeom>
          <a:solidFill>
            <a:srgbClr val="0432FF"/>
          </a:solidFill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4800819" y="2746461"/>
            <a:ext cx="190046" cy="209866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5294664" y="3163944"/>
            <a:ext cx="233716" cy="230390"/>
          </a:xfrm>
          <a:prstGeom prst="ellipse">
            <a:avLst/>
          </a:prstGeom>
          <a:solidFill>
            <a:srgbClr val="FF9300"/>
          </a:solidFill>
          <a:ln w="25400" cap="flat" cmpd="sng" algn="ctr">
            <a:solidFill>
              <a:srgbClr val="FF9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4840752" y="3177843"/>
            <a:ext cx="233716" cy="230390"/>
          </a:xfrm>
          <a:prstGeom prst="ellipse">
            <a:avLst/>
          </a:prstGeom>
          <a:solidFill>
            <a:srgbClr val="7A0019"/>
          </a:solidFill>
          <a:ln w="254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4368266" y="3177843"/>
            <a:ext cx="233716" cy="230390"/>
          </a:xfrm>
          <a:prstGeom prst="ellipse">
            <a:avLst/>
          </a:prstGeom>
          <a:solidFill>
            <a:srgbClr val="00FDFF"/>
          </a:solidFill>
          <a:ln w="25400" cap="flat" cmpd="sng" algn="ctr">
            <a:solidFill>
              <a:srgbClr val="00F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3876996" y="3168919"/>
            <a:ext cx="233716" cy="230390"/>
          </a:xfrm>
          <a:prstGeom prst="ellipse">
            <a:avLst/>
          </a:prstGeom>
          <a:solidFill>
            <a:srgbClr val="FF40FF"/>
          </a:solidFill>
          <a:ln w="25400" cap="flat" cmpd="sng" algn="ctr">
            <a:solidFill>
              <a:srgbClr val="FF4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3383298" y="3182137"/>
            <a:ext cx="233716" cy="230390"/>
          </a:xfrm>
          <a:prstGeom prst="ellipse">
            <a:avLst/>
          </a:prstGeom>
          <a:solidFill>
            <a:srgbClr val="00FA00"/>
          </a:solidFill>
          <a:ln w="25400" cap="flat" cmpd="sng" algn="ctr">
            <a:solidFill>
              <a:srgbClr val="00F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2850248" y="3174249"/>
            <a:ext cx="233716" cy="230390"/>
          </a:xfrm>
          <a:prstGeom prst="ellipse">
            <a:avLst/>
          </a:prstGeom>
          <a:solidFill>
            <a:srgbClr val="7030A0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cxnSp>
        <p:nvCxnSpPr>
          <p:cNvPr id="83" name="Straight Connector 82"/>
          <p:cNvCxnSpPr>
            <a:endCxn id="82" idx="7"/>
          </p:cNvCxnSpPr>
          <p:nvPr/>
        </p:nvCxnSpPr>
        <p:spPr bwMode="auto">
          <a:xfrm flipH="1">
            <a:off x="3049737" y="2948332"/>
            <a:ext cx="397157" cy="25965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>
            <a:endCxn id="81" idx="0"/>
          </p:cNvCxnSpPr>
          <p:nvPr/>
        </p:nvCxnSpPr>
        <p:spPr bwMode="auto">
          <a:xfrm>
            <a:off x="3482032" y="2974828"/>
            <a:ext cx="18124" cy="20730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>
            <a:stCxn id="70" idx="2"/>
            <a:endCxn id="80" idx="1"/>
          </p:cNvCxnSpPr>
          <p:nvPr/>
        </p:nvCxnSpPr>
        <p:spPr bwMode="auto">
          <a:xfrm>
            <a:off x="3478321" y="2968864"/>
            <a:ext cx="432902" cy="23379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 flipH="1">
            <a:off x="4491748" y="2951170"/>
            <a:ext cx="397157" cy="25965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>
            <a:off x="4924043" y="2977666"/>
            <a:ext cx="18124" cy="20730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>
            <a:off x="4920332" y="2971702"/>
            <a:ext cx="432902" cy="23379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>
            <a:endCxn id="82" idx="7"/>
          </p:cNvCxnSpPr>
          <p:nvPr/>
        </p:nvCxnSpPr>
        <p:spPr bwMode="auto">
          <a:xfrm flipH="1">
            <a:off x="3049737" y="2965283"/>
            <a:ext cx="1826304" cy="2427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>
            <a:endCxn id="81" idx="7"/>
          </p:cNvCxnSpPr>
          <p:nvPr/>
        </p:nvCxnSpPr>
        <p:spPr bwMode="auto">
          <a:xfrm flipH="1">
            <a:off x="3582787" y="2968864"/>
            <a:ext cx="1278015" cy="24701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>
            <a:stCxn id="72" idx="2"/>
            <a:endCxn id="80" idx="7"/>
          </p:cNvCxnSpPr>
          <p:nvPr/>
        </p:nvCxnSpPr>
        <p:spPr bwMode="auto">
          <a:xfrm flipH="1">
            <a:off x="4076485" y="2956327"/>
            <a:ext cx="819357" cy="2463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>
            <a:stCxn id="74" idx="1"/>
          </p:cNvCxnSpPr>
          <p:nvPr/>
        </p:nvCxnSpPr>
        <p:spPr bwMode="auto">
          <a:xfrm flipH="1" flipV="1">
            <a:off x="3453472" y="2983173"/>
            <a:ext cx="1875419" cy="21451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/>
          <p:cNvCxnSpPr>
            <a:stCxn id="78" idx="1"/>
          </p:cNvCxnSpPr>
          <p:nvPr/>
        </p:nvCxnSpPr>
        <p:spPr bwMode="auto">
          <a:xfrm flipH="1" flipV="1">
            <a:off x="3458165" y="2986755"/>
            <a:ext cx="1416814" cy="2248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>
            <a:stCxn id="79" idx="1"/>
          </p:cNvCxnSpPr>
          <p:nvPr/>
        </p:nvCxnSpPr>
        <p:spPr bwMode="auto">
          <a:xfrm flipH="1" flipV="1">
            <a:off x="3445615" y="2998021"/>
            <a:ext cx="956878" cy="21356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241928" y="2647168"/>
            <a:ext cx="1301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Fire stations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547736" y="3073973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Houses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1686779" y="3800079"/>
            <a:ext cx="190046" cy="209866"/>
          </a:xfrm>
          <a:prstGeom prst="rect">
            <a:avLst/>
          </a:prstGeom>
          <a:solidFill>
            <a:srgbClr val="0432FF"/>
          </a:solidFill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1686779" y="4068116"/>
            <a:ext cx="190046" cy="209866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82293" y="205740"/>
            <a:ext cx="3472585" cy="1113458"/>
            <a:chOff x="5382293" y="205740"/>
            <a:chExt cx="3472585" cy="1113458"/>
          </a:xfrm>
        </p:grpSpPr>
        <p:grpSp>
          <p:nvGrpSpPr>
            <p:cNvPr id="135" name="Group 134"/>
            <p:cNvGrpSpPr/>
            <p:nvPr/>
          </p:nvGrpSpPr>
          <p:grpSpPr>
            <a:xfrm>
              <a:off x="5944213" y="205740"/>
              <a:ext cx="2854764" cy="296777"/>
              <a:chOff x="704360" y="5293733"/>
              <a:chExt cx="2854764" cy="296777"/>
            </a:xfrm>
          </p:grpSpPr>
          <p:sp>
            <p:nvSpPr>
              <p:cNvPr id="136" name="Rectangle 135"/>
              <p:cNvSpPr/>
              <p:nvPr/>
            </p:nvSpPr>
            <p:spPr bwMode="auto">
              <a:xfrm>
                <a:off x="704360" y="5332546"/>
                <a:ext cx="161901" cy="147383"/>
              </a:xfrm>
              <a:prstGeom prst="rect">
                <a:avLst/>
              </a:prstGeom>
              <a:solidFill>
                <a:srgbClr val="0432FF"/>
              </a:solidFill>
              <a:ln w="25400" cap="flat" cmpd="sng" algn="ctr">
                <a:solidFill>
                  <a:srgbClr val="0432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2319786" y="5342832"/>
                <a:ext cx="161901" cy="147383"/>
              </a:xfrm>
              <a:prstGeom prst="rect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906235" y="5293733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432FF"/>
                    </a:solidFill>
                  </a:rPr>
                  <a:t>Data block 0</a:t>
                </a: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2521661" y="5313511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Data block 1</a:t>
                </a:r>
              </a:p>
            </p:txBody>
          </p:sp>
        </p:grpSp>
        <p:sp>
          <p:nvSpPr>
            <p:cNvPr id="140" name="TextBox 139"/>
            <p:cNvSpPr txBox="1"/>
            <p:nvPr/>
          </p:nvSpPr>
          <p:spPr>
            <a:xfrm>
              <a:off x="5541741" y="76375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Data block 2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7817415" y="75835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40FF"/>
                  </a:solidFill>
                </a:rPr>
                <a:t>Data block 4</a:t>
              </a:r>
            </a:p>
          </p:txBody>
        </p:sp>
        <p:grpSp>
          <p:nvGrpSpPr>
            <p:cNvPr id="142" name="Group 141"/>
            <p:cNvGrpSpPr/>
            <p:nvPr/>
          </p:nvGrpSpPr>
          <p:grpSpPr>
            <a:xfrm>
              <a:off x="5382293" y="771747"/>
              <a:ext cx="3472585" cy="547451"/>
              <a:chOff x="3957275" y="2390812"/>
              <a:chExt cx="3472585" cy="547451"/>
            </a:xfrm>
          </p:grpSpPr>
          <p:sp>
            <p:nvSpPr>
              <p:cNvPr id="143" name="Oval 142"/>
              <p:cNvSpPr/>
              <p:nvPr/>
            </p:nvSpPr>
            <p:spPr bwMode="auto">
              <a:xfrm>
                <a:off x="6270303" y="2720779"/>
                <a:ext cx="199104" cy="161796"/>
              </a:xfrm>
              <a:prstGeom prst="ellipse">
                <a:avLst/>
              </a:prstGeom>
              <a:solidFill>
                <a:srgbClr val="FF9300"/>
              </a:solidFill>
              <a:ln w="25400" cap="flat" cmpd="sng" algn="ctr">
                <a:solidFill>
                  <a:srgbClr val="FF9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144" name="Oval 143"/>
              <p:cNvSpPr/>
              <p:nvPr/>
            </p:nvSpPr>
            <p:spPr bwMode="auto">
              <a:xfrm>
                <a:off x="5116885" y="2711546"/>
                <a:ext cx="199104" cy="161796"/>
              </a:xfrm>
              <a:prstGeom prst="ellipse">
                <a:avLst/>
              </a:prstGeom>
              <a:solidFill>
                <a:srgbClr val="7A0019"/>
              </a:solidFill>
              <a:ln w="25400" cap="flat" cmpd="sng" algn="ctr">
                <a:solidFill>
                  <a:srgbClr val="7A001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145" name="Oval 144"/>
              <p:cNvSpPr/>
              <p:nvPr/>
            </p:nvSpPr>
            <p:spPr bwMode="auto">
              <a:xfrm>
                <a:off x="3957275" y="2694964"/>
                <a:ext cx="199104" cy="161796"/>
              </a:xfrm>
              <a:prstGeom prst="ellipse">
                <a:avLst/>
              </a:prstGeom>
              <a:solidFill>
                <a:srgbClr val="00FDFF"/>
              </a:solidFill>
              <a:ln w="25400" cap="flat" cmpd="sng" algn="ctr">
                <a:solidFill>
                  <a:srgbClr val="00FD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146" name="Oval 145"/>
              <p:cNvSpPr/>
              <p:nvPr/>
            </p:nvSpPr>
            <p:spPr bwMode="auto">
              <a:xfrm>
                <a:off x="6270303" y="2443427"/>
                <a:ext cx="199104" cy="161796"/>
              </a:xfrm>
              <a:prstGeom prst="ellipse">
                <a:avLst/>
              </a:prstGeom>
              <a:solidFill>
                <a:srgbClr val="FF40FF"/>
              </a:solidFill>
              <a:ln w="25400" cap="flat" cmpd="sng" algn="ctr">
                <a:solidFill>
                  <a:srgbClr val="FF4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147" name="Oval 146"/>
              <p:cNvSpPr/>
              <p:nvPr/>
            </p:nvSpPr>
            <p:spPr bwMode="auto">
              <a:xfrm>
                <a:off x="5113934" y="2440116"/>
                <a:ext cx="199104" cy="161796"/>
              </a:xfrm>
              <a:prstGeom prst="ellipse">
                <a:avLst/>
              </a:prstGeom>
              <a:solidFill>
                <a:srgbClr val="00FA00"/>
              </a:solidFill>
              <a:ln w="25400" cap="flat" cmpd="sng" algn="ctr">
                <a:solidFill>
                  <a:srgbClr val="00FA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148" name="Oval 147"/>
              <p:cNvSpPr/>
              <p:nvPr/>
            </p:nvSpPr>
            <p:spPr bwMode="auto">
              <a:xfrm>
                <a:off x="3957275" y="2475161"/>
                <a:ext cx="199104" cy="161796"/>
              </a:xfrm>
              <a:prstGeom prst="ellipse">
                <a:avLst/>
              </a:prstGeom>
              <a:solidFill>
                <a:srgbClr val="7030A0"/>
              </a:solidFill>
              <a:ln w="254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5271750" y="2390812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FA00"/>
                    </a:solidFill>
                  </a:rPr>
                  <a:t>Data block 3</a:t>
                </a: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4136348" y="2654420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FDFF"/>
                    </a:solidFill>
                  </a:rPr>
                  <a:t>Data block 5</a:t>
                </a: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5284449" y="2661264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7A0019"/>
                    </a:solidFill>
                  </a:rPr>
                  <a:t>Data block 6</a:t>
                </a: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6392397" y="2649972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9300"/>
                    </a:solidFill>
                  </a:rPr>
                  <a:t>Data block 7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292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12" grpId="0"/>
      <p:bldP spid="113" grpId="0"/>
      <p:bldP spid="116" grpId="0"/>
      <p:bldP spid="5" grpId="0"/>
      <p:bldP spid="11" grpId="0"/>
      <p:bldP spid="70" grpId="0" animBg="1"/>
      <p:bldP spid="72" grpId="0" animBg="1"/>
      <p:bldP spid="74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24" grpId="0"/>
      <p:bldP spid="120" grpId="0"/>
      <p:bldP spid="122" grpId="0" animBg="1"/>
      <p:bldP spid="12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Refining Nested Loop with a spatial index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9" name="Content Placeholder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2839" y="2871718"/>
            <a:ext cx="3297190" cy="286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5134506" y="3417054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469786" y="3775194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40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167016" y="3775194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167016" y="4518144"/>
            <a:ext cx="137160" cy="137160"/>
          </a:xfrm>
          <a:prstGeom prst="ellipse">
            <a:avLst/>
          </a:prstGeom>
          <a:solidFill>
            <a:srgbClr val="FF9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469786" y="4518144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824116" y="4883904"/>
            <a:ext cx="137160" cy="137160"/>
          </a:xfrm>
          <a:prstGeom prst="ellipse">
            <a:avLst/>
          </a:prstGeom>
          <a:solidFill>
            <a:srgbClr val="FF9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126886" y="4883904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126886" y="4140954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429656" y="3775194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429656" y="4152384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772556" y="4506714"/>
            <a:ext cx="137160" cy="137160"/>
          </a:xfrm>
          <a:prstGeom prst="ellipse">
            <a:avLst/>
          </a:prstGeom>
          <a:solidFill>
            <a:srgbClr val="00FD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075326" y="4883904"/>
            <a:ext cx="137160" cy="137160"/>
          </a:xfrm>
          <a:prstGeom prst="ellipse">
            <a:avLst/>
          </a:prstGeom>
          <a:solidFill>
            <a:srgbClr val="00FD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77810" y="373997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81356" y="409703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95199" y="339415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96006" y="381927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14249" y="411160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97085" y="386212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92446" y="490229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DFF"/>
                </a:solidFill>
              </a:rPr>
              <a:t>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95005" y="455571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DFF"/>
                </a:solidFill>
              </a:rPr>
              <a:t>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09380" y="457092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7A0019"/>
                </a:solidFill>
              </a:rPr>
              <a:t>i</a:t>
            </a:r>
            <a:endParaRPr lang="en-US" sz="1600" dirty="0">
              <a:solidFill>
                <a:srgbClr val="7A0019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78805" y="496241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A0019"/>
                </a:solidFill>
              </a:rPr>
              <a:t>j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97085" y="458672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9300"/>
                </a:solidFill>
              </a:rPr>
              <a:t>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27979" y="497630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9300"/>
                </a:solidFill>
              </a:rPr>
              <a:t>l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410052" y="3751099"/>
            <a:ext cx="184953" cy="538445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117482" y="3387558"/>
            <a:ext cx="174978" cy="905370"/>
          </a:xfrm>
          <a:prstGeom prst="rect">
            <a:avLst/>
          </a:prstGeom>
          <a:noFill/>
          <a:ln w="19050" cap="flat" cmpd="sng" algn="ctr">
            <a:solidFill>
              <a:srgbClr val="00FA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448110" y="3766344"/>
            <a:ext cx="886160" cy="157202"/>
          </a:xfrm>
          <a:prstGeom prst="rect">
            <a:avLst/>
          </a:prstGeom>
          <a:noFill/>
          <a:ln w="19050" cap="flat" cmpd="sng" algn="ctr">
            <a:solidFill>
              <a:srgbClr val="FF40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069997" y="4499045"/>
            <a:ext cx="839720" cy="508622"/>
          </a:xfrm>
          <a:prstGeom prst="rect">
            <a:avLst/>
          </a:prstGeom>
          <a:noFill/>
          <a:ln w="19050" cap="flat" cmpd="sng" algn="ctr">
            <a:solidFill>
              <a:srgbClr val="00FD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134506" y="4510018"/>
            <a:ext cx="494736" cy="511046"/>
          </a:xfrm>
          <a:prstGeom prst="rect">
            <a:avLst/>
          </a:prstGeom>
          <a:noFill/>
          <a:ln w="19050" cap="flat" cmpd="sng" algn="ctr">
            <a:solidFill>
              <a:srgbClr val="7A0019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820734" y="4522390"/>
            <a:ext cx="513536" cy="498674"/>
          </a:xfrm>
          <a:prstGeom prst="rect">
            <a:avLst/>
          </a:prstGeom>
          <a:noFill/>
          <a:ln w="19050" cap="flat" cmpd="sng" algn="ctr">
            <a:solidFill>
              <a:srgbClr val="FF93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4357975" y="3327171"/>
            <a:ext cx="2044374" cy="100173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4015923" y="4435584"/>
            <a:ext cx="2386426" cy="65878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pic>
        <p:nvPicPr>
          <p:cNvPr id="46" name="Content Placeholder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043" y="2866446"/>
            <a:ext cx="3297190" cy="286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46"/>
          <p:cNvSpPr/>
          <p:nvPr/>
        </p:nvSpPr>
        <p:spPr bwMode="auto">
          <a:xfrm>
            <a:off x="1412982" y="3785162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2822682" y="3411782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2472162" y="4135682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420602" y="4878632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40567" y="386416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517882" y="348036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239752" y="425568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51997" y="492658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D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1397727" y="3760921"/>
            <a:ext cx="159079" cy="1271121"/>
          </a:xfrm>
          <a:prstGeom prst="rect">
            <a:avLst/>
          </a:prstGeom>
          <a:noFill/>
          <a:ln w="19050" cap="flat" cmpd="sng" algn="ctr">
            <a:solidFill>
              <a:srgbClr val="0432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2442169" y="3418643"/>
            <a:ext cx="534544" cy="85395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4432919" y="1648993"/>
            <a:ext cx="2098695" cy="1122081"/>
            <a:chOff x="407957" y="4030278"/>
            <a:chExt cx="2098695" cy="1122081"/>
          </a:xfrm>
        </p:grpSpPr>
        <p:sp>
          <p:nvSpPr>
            <p:cNvPr id="102" name="Rectangle 101"/>
            <p:cNvSpPr/>
            <p:nvPr/>
          </p:nvSpPr>
          <p:spPr bwMode="auto">
            <a:xfrm>
              <a:off x="1005220" y="4030278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r>
                <a:rPr lang="en-US" sz="1600" baseline="-250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1140501" y="4898948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1515804" y="4893208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1888655" y="4881778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2272936" y="4890948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72329" y="4921969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407957" y="4921159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1802331" y="4494251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Y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709365" y="4492089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X</a:t>
              </a:r>
            </a:p>
          </p:txBody>
        </p:sp>
        <p:cxnSp>
          <p:nvCxnSpPr>
            <p:cNvPr id="111" name="Straight Connector 110"/>
            <p:cNvCxnSpPr>
              <a:endCxn id="108" idx="0"/>
            </p:cNvCxnSpPr>
            <p:nvPr/>
          </p:nvCxnSpPr>
          <p:spPr bwMode="auto">
            <a:xfrm flipH="1">
              <a:off x="524815" y="4767168"/>
              <a:ext cx="230405" cy="15399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>
              <a:endCxn id="107" idx="0"/>
            </p:cNvCxnSpPr>
            <p:nvPr/>
          </p:nvCxnSpPr>
          <p:spPr bwMode="auto">
            <a:xfrm>
              <a:off x="885877" y="4817595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>
              <a:endCxn id="103" idx="1"/>
            </p:cNvCxnSpPr>
            <p:nvPr/>
          </p:nvCxnSpPr>
          <p:spPr bwMode="auto">
            <a:xfrm>
              <a:off x="1004390" y="4751730"/>
              <a:ext cx="170338" cy="180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>
              <a:endCxn id="104" idx="0"/>
            </p:cNvCxnSpPr>
            <p:nvPr/>
          </p:nvCxnSpPr>
          <p:spPr bwMode="auto">
            <a:xfrm flipH="1">
              <a:off x="1632662" y="4767168"/>
              <a:ext cx="208765" cy="126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>
              <a:off x="1972083" y="4817595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>
              <a:endCxn id="106" idx="1"/>
            </p:cNvCxnSpPr>
            <p:nvPr/>
          </p:nvCxnSpPr>
          <p:spPr bwMode="auto">
            <a:xfrm>
              <a:off x="2090596" y="4751730"/>
              <a:ext cx="216567" cy="172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>
              <a:endCxn id="110" idx="7"/>
            </p:cNvCxnSpPr>
            <p:nvPr/>
          </p:nvCxnSpPr>
          <p:spPr bwMode="auto">
            <a:xfrm flipH="1">
              <a:off x="982536" y="4366360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>
              <a:endCxn id="109" idx="1"/>
            </p:cNvCxnSpPr>
            <p:nvPr/>
          </p:nvCxnSpPr>
          <p:spPr bwMode="auto">
            <a:xfrm>
              <a:off x="1521313" y="4371667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4212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Strategy 2. Nested loop with spatial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043" y="1484424"/>
            <a:ext cx="8433596" cy="94626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Outer loop: For each data blocks D of first table </a:t>
            </a:r>
          </a:p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Inner loop: Range Query second table for overlapping block</a:t>
            </a:r>
          </a:p>
          <a:p>
            <a:pPr lvl="1"/>
            <a:r>
              <a:rPr lang="en-US" sz="1600" dirty="0"/>
              <a:t>E.g., Houses within a distance &lt;= 1</a:t>
            </a:r>
          </a:p>
          <a:p>
            <a:pPr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9" name="Content Placeholder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2839" y="2871718"/>
            <a:ext cx="3297190" cy="286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5134506" y="3417054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469786" y="3775194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40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167016" y="3775194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167016" y="4518144"/>
            <a:ext cx="137160" cy="137160"/>
          </a:xfrm>
          <a:prstGeom prst="ellipse">
            <a:avLst/>
          </a:prstGeom>
          <a:solidFill>
            <a:srgbClr val="FF9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469786" y="4518144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824116" y="4883904"/>
            <a:ext cx="137160" cy="137160"/>
          </a:xfrm>
          <a:prstGeom prst="ellipse">
            <a:avLst/>
          </a:prstGeom>
          <a:solidFill>
            <a:srgbClr val="FF9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126886" y="4883904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126886" y="4140954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429656" y="3775194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429656" y="4152384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772556" y="4506714"/>
            <a:ext cx="137160" cy="137160"/>
          </a:xfrm>
          <a:prstGeom prst="ellipse">
            <a:avLst/>
          </a:prstGeom>
          <a:solidFill>
            <a:srgbClr val="00FD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075326" y="4883904"/>
            <a:ext cx="137160" cy="137160"/>
          </a:xfrm>
          <a:prstGeom prst="ellipse">
            <a:avLst/>
          </a:prstGeom>
          <a:solidFill>
            <a:srgbClr val="00FD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77810" y="373997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81356" y="409703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95199" y="339415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96006" y="381927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14249" y="411160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97085" y="386212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92446" y="490229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DFF"/>
                </a:solidFill>
              </a:rPr>
              <a:t>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95005" y="455571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DFF"/>
                </a:solidFill>
              </a:rPr>
              <a:t>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09380" y="457092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7A0019"/>
                </a:solidFill>
              </a:rPr>
              <a:t>i</a:t>
            </a:r>
            <a:endParaRPr lang="en-US" sz="1600" dirty="0">
              <a:solidFill>
                <a:srgbClr val="7A0019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78805" y="496241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A0019"/>
                </a:solidFill>
              </a:rPr>
              <a:t>j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97085" y="458672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9300"/>
                </a:solidFill>
              </a:rPr>
              <a:t>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27979" y="497630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9300"/>
                </a:solidFill>
              </a:rPr>
              <a:t>l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410052" y="3751099"/>
            <a:ext cx="184953" cy="538445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117482" y="3387558"/>
            <a:ext cx="174978" cy="905370"/>
          </a:xfrm>
          <a:prstGeom prst="rect">
            <a:avLst/>
          </a:prstGeom>
          <a:noFill/>
          <a:ln w="19050" cap="flat" cmpd="sng" algn="ctr">
            <a:solidFill>
              <a:srgbClr val="00FA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448110" y="3766344"/>
            <a:ext cx="886160" cy="157202"/>
          </a:xfrm>
          <a:prstGeom prst="rect">
            <a:avLst/>
          </a:prstGeom>
          <a:noFill/>
          <a:ln w="19050" cap="flat" cmpd="sng" algn="ctr">
            <a:solidFill>
              <a:srgbClr val="FF40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069997" y="4499045"/>
            <a:ext cx="839720" cy="508622"/>
          </a:xfrm>
          <a:prstGeom prst="rect">
            <a:avLst/>
          </a:prstGeom>
          <a:noFill/>
          <a:ln w="19050" cap="flat" cmpd="sng" algn="ctr">
            <a:solidFill>
              <a:srgbClr val="00FD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134506" y="4510018"/>
            <a:ext cx="494736" cy="511046"/>
          </a:xfrm>
          <a:prstGeom prst="rect">
            <a:avLst/>
          </a:prstGeom>
          <a:noFill/>
          <a:ln w="19050" cap="flat" cmpd="sng" algn="ctr">
            <a:solidFill>
              <a:srgbClr val="7A0019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820734" y="4522390"/>
            <a:ext cx="513536" cy="498674"/>
          </a:xfrm>
          <a:prstGeom prst="rect">
            <a:avLst/>
          </a:prstGeom>
          <a:noFill/>
          <a:ln w="19050" cap="flat" cmpd="sng" algn="ctr">
            <a:solidFill>
              <a:srgbClr val="FF93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4357975" y="3327171"/>
            <a:ext cx="2044374" cy="100173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4015923" y="4435584"/>
            <a:ext cx="2386426" cy="65878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576892" y="3118932"/>
            <a:ext cx="1054021" cy="1467792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4514544" y="3465977"/>
            <a:ext cx="699924" cy="1859647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pic>
        <p:nvPicPr>
          <p:cNvPr id="46" name="Content Placeholder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043" y="2866446"/>
            <a:ext cx="3297190" cy="286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46"/>
          <p:cNvSpPr/>
          <p:nvPr/>
        </p:nvSpPr>
        <p:spPr bwMode="auto">
          <a:xfrm>
            <a:off x="1412982" y="3785162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2822682" y="3411782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2472162" y="4135682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420602" y="4878632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40567" y="386416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517882" y="348036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239752" y="425568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51997" y="492658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D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1397727" y="3760921"/>
            <a:ext cx="159079" cy="1271121"/>
          </a:xfrm>
          <a:prstGeom prst="rect">
            <a:avLst/>
          </a:prstGeom>
          <a:noFill/>
          <a:ln w="19050" cap="flat" cmpd="sng" algn="ctr">
            <a:solidFill>
              <a:srgbClr val="0432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2442169" y="3418643"/>
            <a:ext cx="534544" cy="85395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128468" y="3468736"/>
            <a:ext cx="717284" cy="1858586"/>
          </a:xfrm>
          <a:prstGeom prst="rect">
            <a:avLst/>
          </a:prstGeom>
          <a:noFill/>
          <a:ln w="1905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184558" y="3109324"/>
            <a:ext cx="1051612" cy="148883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6697652" y="286499"/>
            <a:ext cx="2098695" cy="1122081"/>
            <a:chOff x="407957" y="4030278"/>
            <a:chExt cx="2098695" cy="1122081"/>
          </a:xfrm>
        </p:grpSpPr>
        <p:sp>
          <p:nvSpPr>
            <p:cNvPr id="102" name="Rectangle 101"/>
            <p:cNvSpPr/>
            <p:nvPr/>
          </p:nvSpPr>
          <p:spPr bwMode="auto">
            <a:xfrm>
              <a:off x="1005220" y="4030278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r>
                <a:rPr lang="en-US" sz="1600" baseline="-250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1140501" y="4898948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1515804" y="4893208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1888655" y="4881778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2272936" y="4890948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72329" y="4921969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407957" y="4921159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1802331" y="4494251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Y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709365" y="4492089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X</a:t>
              </a:r>
            </a:p>
          </p:txBody>
        </p:sp>
        <p:cxnSp>
          <p:nvCxnSpPr>
            <p:cNvPr id="111" name="Straight Connector 110"/>
            <p:cNvCxnSpPr>
              <a:endCxn id="108" idx="0"/>
            </p:cNvCxnSpPr>
            <p:nvPr/>
          </p:nvCxnSpPr>
          <p:spPr bwMode="auto">
            <a:xfrm flipH="1">
              <a:off x="524815" y="4767168"/>
              <a:ext cx="230405" cy="15399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>
              <a:endCxn id="107" idx="0"/>
            </p:cNvCxnSpPr>
            <p:nvPr/>
          </p:nvCxnSpPr>
          <p:spPr bwMode="auto">
            <a:xfrm>
              <a:off x="885877" y="4817595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>
              <a:endCxn id="103" idx="1"/>
            </p:cNvCxnSpPr>
            <p:nvPr/>
          </p:nvCxnSpPr>
          <p:spPr bwMode="auto">
            <a:xfrm>
              <a:off x="1004390" y="4751730"/>
              <a:ext cx="170338" cy="180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>
              <a:endCxn id="104" idx="0"/>
            </p:cNvCxnSpPr>
            <p:nvPr/>
          </p:nvCxnSpPr>
          <p:spPr bwMode="auto">
            <a:xfrm flipH="1">
              <a:off x="1632662" y="4767168"/>
              <a:ext cx="208765" cy="126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>
              <a:off x="1972083" y="4817595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>
              <a:endCxn id="106" idx="1"/>
            </p:cNvCxnSpPr>
            <p:nvPr/>
          </p:nvCxnSpPr>
          <p:spPr bwMode="auto">
            <a:xfrm>
              <a:off x="2090596" y="4751730"/>
              <a:ext cx="216567" cy="172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>
              <a:endCxn id="110" idx="7"/>
            </p:cNvCxnSpPr>
            <p:nvPr/>
          </p:nvCxnSpPr>
          <p:spPr bwMode="auto">
            <a:xfrm flipH="1">
              <a:off x="982536" y="4366360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>
              <a:endCxn id="109" idx="1"/>
            </p:cNvCxnSpPr>
            <p:nvPr/>
          </p:nvCxnSpPr>
          <p:spPr bwMode="auto">
            <a:xfrm>
              <a:off x="1521313" y="4371667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7952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Ex.: Nested Loop with a spatial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043" y="1484424"/>
            <a:ext cx="8433596" cy="94626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Outer loop: For each data blocks D of first table </a:t>
            </a:r>
          </a:p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Inner loop: Range Query second table for overlapping block</a:t>
            </a:r>
          </a:p>
          <a:p>
            <a:pPr lvl="1"/>
            <a:r>
              <a:rPr lang="en-US" sz="1600" dirty="0"/>
              <a:t>E.g., Houses within a distance &lt;= 1</a:t>
            </a:r>
          </a:p>
          <a:p>
            <a:pPr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9" name="Content Placeholder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043" y="2855883"/>
            <a:ext cx="3297190" cy="286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1749710" y="3401219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084990" y="3759359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40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782220" y="3759359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782220" y="4502309"/>
            <a:ext cx="137160" cy="137160"/>
          </a:xfrm>
          <a:prstGeom prst="ellipse">
            <a:avLst/>
          </a:prstGeom>
          <a:solidFill>
            <a:srgbClr val="FF9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084990" y="4502309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439320" y="4868069"/>
            <a:ext cx="137160" cy="137160"/>
          </a:xfrm>
          <a:prstGeom prst="ellipse">
            <a:avLst/>
          </a:prstGeom>
          <a:solidFill>
            <a:srgbClr val="FF9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742090" y="4868069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742090" y="4125119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044860" y="3759359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44860" y="4136549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87760" y="4490879"/>
            <a:ext cx="137160" cy="137160"/>
          </a:xfrm>
          <a:prstGeom prst="ellipse">
            <a:avLst/>
          </a:prstGeom>
          <a:solidFill>
            <a:srgbClr val="00FD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90530" y="4868069"/>
            <a:ext cx="137160" cy="137160"/>
          </a:xfrm>
          <a:prstGeom prst="ellipse">
            <a:avLst/>
          </a:prstGeom>
          <a:solidFill>
            <a:srgbClr val="00FD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3014" y="372414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6560" y="408119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10403" y="337832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11210" y="380344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29453" y="409576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12289" y="384629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7650" y="488645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DFF"/>
                </a:solidFill>
              </a:rPr>
              <a:t>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10209" y="453988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DFF"/>
                </a:solidFill>
              </a:rPr>
              <a:t>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24584" y="455509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7A0019"/>
                </a:solidFill>
              </a:rPr>
              <a:t>i</a:t>
            </a:r>
            <a:endParaRPr lang="en-US" sz="1600" dirty="0">
              <a:solidFill>
                <a:srgbClr val="7A0019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94009" y="494658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A0019"/>
                </a:solidFill>
              </a:rPr>
              <a:t>j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12289" y="457088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9300"/>
                </a:solidFill>
              </a:rPr>
              <a:t>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43183" y="496047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9300"/>
                </a:solidFill>
              </a:rPr>
              <a:t>l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1025256" y="3735264"/>
            <a:ext cx="184953" cy="538445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732686" y="3371723"/>
            <a:ext cx="174978" cy="905370"/>
          </a:xfrm>
          <a:prstGeom prst="rect">
            <a:avLst/>
          </a:prstGeom>
          <a:noFill/>
          <a:ln w="19050" cap="flat" cmpd="sng" algn="ctr">
            <a:solidFill>
              <a:srgbClr val="00FA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063314" y="3750509"/>
            <a:ext cx="886160" cy="157202"/>
          </a:xfrm>
          <a:prstGeom prst="rect">
            <a:avLst/>
          </a:prstGeom>
          <a:noFill/>
          <a:ln w="19050" cap="flat" cmpd="sng" algn="ctr">
            <a:solidFill>
              <a:srgbClr val="FF40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85201" y="4483210"/>
            <a:ext cx="839720" cy="508622"/>
          </a:xfrm>
          <a:prstGeom prst="rect">
            <a:avLst/>
          </a:prstGeom>
          <a:noFill/>
          <a:ln w="19050" cap="flat" cmpd="sng" algn="ctr">
            <a:solidFill>
              <a:srgbClr val="00FD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749710" y="4494183"/>
            <a:ext cx="494736" cy="511046"/>
          </a:xfrm>
          <a:prstGeom prst="rect">
            <a:avLst/>
          </a:prstGeom>
          <a:noFill/>
          <a:ln w="19050" cap="flat" cmpd="sng" algn="ctr">
            <a:solidFill>
              <a:srgbClr val="7A0019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435938" y="4506555"/>
            <a:ext cx="513536" cy="498674"/>
          </a:xfrm>
          <a:prstGeom prst="rect">
            <a:avLst/>
          </a:prstGeom>
          <a:noFill/>
          <a:ln w="19050" cap="flat" cmpd="sng" algn="ctr">
            <a:solidFill>
              <a:srgbClr val="FF93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973179" y="3311336"/>
            <a:ext cx="2044374" cy="100173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631127" y="4419749"/>
            <a:ext cx="2386426" cy="65878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192096" y="3103097"/>
            <a:ext cx="1054021" cy="1467792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1129748" y="3450142"/>
            <a:ext cx="699924" cy="1859647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4255120" y="4632856"/>
            <a:ext cx="2854764" cy="296777"/>
            <a:chOff x="711865" y="2530622"/>
            <a:chExt cx="2854764" cy="296777"/>
          </a:xfrm>
        </p:grpSpPr>
        <p:sp>
          <p:nvSpPr>
            <p:cNvPr id="60" name="Rectangle 59"/>
            <p:cNvSpPr/>
            <p:nvPr/>
          </p:nvSpPr>
          <p:spPr bwMode="auto">
            <a:xfrm>
              <a:off x="711865" y="2569435"/>
              <a:ext cx="161901" cy="147383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2327291" y="2579721"/>
              <a:ext cx="161901" cy="147383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913740" y="2530622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432FF"/>
                  </a:solidFill>
                </a:rPr>
                <a:t>Data block 0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529166" y="2550400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Data block 1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777978" y="5162363"/>
            <a:ext cx="3472585" cy="560842"/>
            <a:chOff x="5176219" y="397776"/>
            <a:chExt cx="3472585" cy="560842"/>
          </a:xfrm>
        </p:grpSpPr>
        <p:sp>
          <p:nvSpPr>
            <p:cNvPr id="64" name="Oval 63"/>
            <p:cNvSpPr/>
            <p:nvPr/>
          </p:nvSpPr>
          <p:spPr bwMode="auto">
            <a:xfrm>
              <a:off x="7489247" y="741134"/>
              <a:ext cx="199104" cy="161796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6335829" y="731901"/>
              <a:ext cx="199104" cy="161796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5176219" y="715319"/>
              <a:ext cx="199104" cy="161796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7489247" y="463782"/>
              <a:ext cx="199104" cy="161796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6332878" y="460471"/>
              <a:ext cx="199104" cy="161796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5176219" y="495516"/>
              <a:ext cx="199104" cy="161796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335667" y="40317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Data block 2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490694" y="411167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A00"/>
                  </a:solidFill>
                </a:rPr>
                <a:t>Data block 3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11341" y="39777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40FF"/>
                  </a:solidFill>
                </a:rPr>
                <a:t>Data block 4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343441" y="667427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DFF"/>
                  </a:solidFill>
                </a:rPr>
                <a:t>Data block 5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503393" y="681619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A0019"/>
                  </a:solidFill>
                </a:rPr>
                <a:t>Data block 6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611341" y="670327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9300"/>
                  </a:solidFill>
                </a:rPr>
                <a:t>Data block 7</a:t>
              </a:r>
            </a:p>
          </p:txBody>
        </p:sp>
      </p:grpSp>
      <p:graphicFrame>
        <p:nvGraphicFramePr>
          <p:cNvPr id="82" name="Table 81"/>
          <p:cNvGraphicFramePr>
            <a:graphicFrameLocks noGrp="1"/>
          </p:cNvGraphicFramePr>
          <p:nvPr/>
        </p:nvGraphicFramePr>
        <p:xfrm>
          <a:off x="6936268" y="2909715"/>
          <a:ext cx="1824168" cy="937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3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61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Outer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Inner blocks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9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432FF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400" dirty="0">
                          <a:solidFill>
                            <a:srgbClr val="00FA00"/>
                          </a:solidFill>
                        </a:rPr>
                        <a:t>3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400" dirty="0">
                          <a:solidFill>
                            <a:srgbClr val="00FDFF"/>
                          </a:solidFill>
                        </a:rPr>
                        <a:t>5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>
                          <a:solidFill>
                            <a:srgbClr val="7A0019"/>
                          </a:solidFill>
                        </a:rPr>
                        <a:t>6</a:t>
                      </a:r>
                      <a:r>
                        <a:rPr lang="en-US" sz="1400" dirty="0">
                          <a:solidFill>
                            <a:srgbClr val="FF9300"/>
                          </a:solidFill>
                        </a:rPr>
                        <a:t> </a:t>
                      </a:r>
                      <a:endParaRPr lang="en-US" sz="1400" dirty="0">
                        <a:solidFill>
                          <a:srgbClr val="FF4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9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40FF"/>
                          </a:solidFill>
                        </a:rPr>
                        <a:t>4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400" dirty="0">
                          <a:solidFill>
                            <a:srgbClr val="7A0019"/>
                          </a:solidFill>
                        </a:rPr>
                        <a:t>6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400" dirty="0">
                          <a:solidFill>
                            <a:srgbClr val="FF9300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4761205" y="3236744"/>
            <a:ext cx="1276749" cy="249170"/>
            <a:chOff x="4761205" y="3236744"/>
            <a:chExt cx="1276749" cy="249170"/>
          </a:xfrm>
        </p:grpSpPr>
        <p:cxnSp>
          <p:nvCxnSpPr>
            <p:cNvPr id="94" name="Straight Connector 93"/>
            <p:cNvCxnSpPr/>
            <p:nvPr/>
          </p:nvCxnSpPr>
          <p:spPr bwMode="auto">
            <a:xfrm>
              <a:off x="5608763" y="3258083"/>
              <a:ext cx="18124" cy="207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>
              <a:off x="5605052" y="3252119"/>
              <a:ext cx="432902" cy="23379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 bwMode="auto">
            <a:xfrm flipH="1">
              <a:off x="4761205" y="3236744"/>
              <a:ext cx="819357" cy="24633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3534968" y="2882484"/>
            <a:ext cx="2678132" cy="1037469"/>
            <a:chOff x="3534968" y="2882484"/>
            <a:chExt cx="2678132" cy="1037469"/>
          </a:xfrm>
        </p:grpSpPr>
        <p:grpSp>
          <p:nvGrpSpPr>
            <p:cNvPr id="8" name="Group 7"/>
            <p:cNvGrpSpPr/>
            <p:nvPr/>
          </p:nvGrpSpPr>
          <p:grpSpPr>
            <a:xfrm>
              <a:off x="3734457" y="3228749"/>
              <a:ext cx="1825242" cy="263251"/>
              <a:chOff x="3734457" y="3228749"/>
              <a:chExt cx="1825242" cy="263251"/>
            </a:xfrm>
          </p:grpSpPr>
          <p:cxnSp>
            <p:nvCxnSpPr>
              <p:cNvPr id="97" name="Straight Connector 96"/>
              <p:cNvCxnSpPr/>
              <p:nvPr/>
            </p:nvCxnSpPr>
            <p:spPr bwMode="auto">
              <a:xfrm flipH="1" flipV="1">
                <a:off x="4142885" y="3267172"/>
                <a:ext cx="1416814" cy="22482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Straight Connector 91"/>
              <p:cNvCxnSpPr/>
              <p:nvPr/>
            </p:nvCxnSpPr>
            <p:spPr bwMode="auto">
              <a:xfrm flipH="1">
                <a:off x="3734457" y="3228749"/>
                <a:ext cx="397157" cy="259657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" name="Straight Connector 92"/>
              <p:cNvCxnSpPr/>
              <p:nvPr/>
            </p:nvCxnSpPr>
            <p:spPr bwMode="auto">
              <a:xfrm>
                <a:off x="4166752" y="3255245"/>
                <a:ext cx="18124" cy="20730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Straight Connector 97"/>
              <p:cNvCxnSpPr/>
              <p:nvPr/>
            </p:nvCxnSpPr>
            <p:spPr bwMode="auto">
              <a:xfrm flipH="1" flipV="1">
                <a:off x="4130335" y="3278438"/>
                <a:ext cx="956878" cy="21356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3" name="Group 42"/>
            <p:cNvGrpSpPr/>
            <p:nvPr/>
          </p:nvGrpSpPr>
          <p:grpSpPr>
            <a:xfrm>
              <a:off x="4068018" y="2882484"/>
              <a:ext cx="1607567" cy="366797"/>
              <a:chOff x="4068018" y="2882484"/>
              <a:chExt cx="1607567" cy="366797"/>
            </a:xfrm>
          </p:grpSpPr>
          <p:sp>
            <p:nvSpPr>
              <p:cNvPr id="85" name="Rectangle 84"/>
              <p:cNvSpPr/>
              <p:nvPr/>
            </p:nvSpPr>
            <p:spPr bwMode="auto">
              <a:xfrm>
                <a:off x="5485539" y="3026878"/>
                <a:ext cx="190046" cy="209866"/>
              </a:xfrm>
              <a:prstGeom prst="rect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4068018" y="3039415"/>
                <a:ext cx="190046" cy="209866"/>
              </a:xfrm>
              <a:prstGeom prst="rect">
                <a:avLst/>
              </a:prstGeom>
              <a:solidFill>
                <a:srgbClr val="0432FF"/>
              </a:solidFill>
              <a:ln w="25400" cap="flat" cmpd="sng" algn="ctr">
                <a:solidFill>
                  <a:srgbClr val="0432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4200312" y="2882484"/>
                <a:ext cx="13019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Fire stations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3534968" y="3444361"/>
              <a:ext cx="2678132" cy="475592"/>
              <a:chOff x="3534968" y="3444361"/>
              <a:chExt cx="2678132" cy="475592"/>
            </a:xfrm>
          </p:grpSpPr>
          <p:sp>
            <p:nvSpPr>
              <p:cNvPr id="86" name="Oval 85"/>
              <p:cNvSpPr/>
              <p:nvPr/>
            </p:nvSpPr>
            <p:spPr bwMode="auto">
              <a:xfrm>
                <a:off x="5979384" y="3444361"/>
                <a:ext cx="233716" cy="230390"/>
              </a:xfrm>
              <a:prstGeom prst="ellipse">
                <a:avLst/>
              </a:prstGeom>
              <a:solidFill>
                <a:srgbClr val="FF9300"/>
              </a:solidFill>
              <a:ln w="25400" cap="flat" cmpd="sng" algn="ctr">
                <a:solidFill>
                  <a:srgbClr val="FF9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 bwMode="auto">
              <a:xfrm>
                <a:off x="5525472" y="3458260"/>
                <a:ext cx="233716" cy="230390"/>
              </a:xfrm>
              <a:prstGeom prst="ellipse">
                <a:avLst/>
              </a:prstGeom>
              <a:solidFill>
                <a:srgbClr val="7A0019"/>
              </a:solidFill>
              <a:ln w="25400" cap="flat" cmpd="sng" algn="ctr">
                <a:solidFill>
                  <a:srgbClr val="7A001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 bwMode="auto">
              <a:xfrm>
                <a:off x="5052986" y="3458260"/>
                <a:ext cx="233716" cy="230390"/>
              </a:xfrm>
              <a:prstGeom prst="ellipse">
                <a:avLst/>
              </a:prstGeom>
              <a:solidFill>
                <a:srgbClr val="00FDFF"/>
              </a:solidFill>
              <a:ln w="25400" cap="flat" cmpd="sng" algn="ctr">
                <a:solidFill>
                  <a:srgbClr val="00FD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 bwMode="auto">
              <a:xfrm>
                <a:off x="4561716" y="3449336"/>
                <a:ext cx="233716" cy="230390"/>
              </a:xfrm>
              <a:prstGeom prst="ellipse">
                <a:avLst/>
              </a:prstGeom>
              <a:solidFill>
                <a:srgbClr val="FF40FF"/>
              </a:solidFill>
              <a:ln w="25400" cap="flat" cmpd="sng" algn="ctr">
                <a:solidFill>
                  <a:srgbClr val="FF4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 bwMode="auto">
              <a:xfrm>
                <a:off x="4068018" y="3462554"/>
                <a:ext cx="233716" cy="230390"/>
              </a:xfrm>
              <a:prstGeom prst="ellipse">
                <a:avLst/>
              </a:prstGeom>
              <a:solidFill>
                <a:srgbClr val="00FA00"/>
              </a:solidFill>
              <a:ln w="25400" cap="flat" cmpd="sng" algn="ctr">
                <a:solidFill>
                  <a:srgbClr val="00FA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 bwMode="auto">
              <a:xfrm>
                <a:off x="3534968" y="3454666"/>
                <a:ext cx="233716" cy="230390"/>
              </a:xfrm>
              <a:prstGeom prst="ellipse">
                <a:avLst/>
              </a:prstGeom>
              <a:solidFill>
                <a:srgbClr val="7030A0"/>
              </a:solidFill>
              <a:ln w="254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4093615" y="3581399"/>
                <a:ext cx="8787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Houses</a:t>
                </a:r>
              </a:p>
            </p:txBody>
          </p:sp>
        </p:grpSp>
      </p:grpSp>
      <p:grpSp>
        <p:nvGrpSpPr>
          <p:cNvPr id="101" name="Group 100"/>
          <p:cNvGrpSpPr/>
          <p:nvPr/>
        </p:nvGrpSpPr>
        <p:grpSpPr>
          <a:xfrm>
            <a:off x="6740505" y="255194"/>
            <a:ext cx="2098695" cy="1122081"/>
            <a:chOff x="407957" y="4030278"/>
            <a:chExt cx="2098695" cy="1122081"/>
          </a:xfrm>
        </p:grpSpPr>
        <p:sp>
          <p:nvSpPr>
            <p:cNvPr id="102" name="Rectangle 101"/>
            <p:cNvSpPr/>
            <p:nvPr/>
          </p:nvSpPr>
          <p:spPr bwMode="auto">
            <a:xfrm>
              <a:off x="1005220" y="4030278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r>
                <a:rPr lang="en-US" sz="1600" baseline="-250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1140501" y="4898948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1515804" y="4893208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1888655" y="4881778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2272936" y="4890948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72329" y="4921969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407957" y="4921159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1802331" y="4494251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Y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709365" y="4492089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X</a:t>
              </a:r>
            </a:p>
          </p:txBody>
        </p:sp>
        <p:cxnSp>
          <p:nvCxnSpPr>
            <p:cNvPr id="111" name="Straight Connector 110"/>
            <p:cNvCxnSpPr>
              <a:endCxn id="108" idx="0"/>
            </p:cNvCxnSpPr>
            <p:nvPr/>
          </p:nvCxnSpPr>
          <p:spPr bwMode="auto">
            <a:xfrm flipH="1">
              <a:off x="524815" y="4767168"/>
              <a:ext cx="230405" cy="15399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>
              <a:endCxn id="107" idx="0"/>
            </p:cNvCxnSpPr>
            <p:nvPr/>
          </p:nvCxnSpPr>
          <p:spPr bwMode="auto">
            <a:xfrm>
              <a:off x="885877" y="4817595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>
              <a:endCxn id="103" idx="1"/>
            </p:cNvCxnSpPr>
            <p:nvPr/>
          </p:nvCxnSpPr>
          <p:spPr bwMode="auto">
            <a:xfrm>
              <a:off x="1004390" y="4751730"/>
              <a:ext cx="170338" cy="180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>
              <a:endCxn id="104" idx="0"/>
            </p:cNvCxnSpPr>
            <p:nvPr/>
          </p:nvCxnSpPr>
          <p:spPr bwMode="auto">
            <a:xfrm flipH="1">
              <a:off x="1632662" y="4767168"/>
              <a:ext cx="208765" cy="126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>
              <a:off x="1972083" y="4817595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>
              <a:endCxn id="106" idx="1"/>
            </p:cNvCxnSpPr>
            <p:nvPr/>
          </p:nvCxnSpPr>
          <p:spPr bwMode="auto">
            <a:xfrm>
              <a:off x="2090596" y="4751730"/>
              <a:ext cx="216567" cy="172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>
              <a:endCxn id="110" idx="7"/>
            </p:cNvCxnSpPr>
            <p:nvPr/>
          </p:nvCxnSpPr>
          <p:spPr bwMode="auto">
            <a:xfrm flipH="1">
              <a:off x="982536" y="4366360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>
              <a:endCxn id="109" idx="1"/>
            </p:cNvCxnSpPr>
            <p:nvPr/>
          </p:nvCxnSpPr>
          <p:spPr bwMode="auto">
            <a:xfrm>
              <a:off x="1521313" y="4371667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9124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36" y="424045"/>
            <a:ext cx="8610600" cy="713365"/>
          </a:xfrm>
        </p:spPr>
        <p:txBody>
          <a:bodyPr/>
          <a:lstStyle/>
          <a:p>
            <a:r>
              <a:rPr lang="en-US" sz="2400" dirty="0">
                <a:latin typeface="Microsoft Sans Serif"/>
                <a:cs typeface="Microsoft Sans Serif"/>
              </a:rPr>
              <a:t>Cost of Nested loop with Index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805" y="5652937"/>
            <a:ext cx="1241778" cy="108981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451528" y="171975"/>
            <a:ext cx="2098695" cy="1122081"/>
            <a:chOff x="407957" y="4030278"/>
            <a:chExt cx="2098695" cy="1122081"/>
          </a:xfrm>
        </p:grpSpPr>
        <p:sp>
          <p:nvSpPr>
            <p:cNvPr id="137" name="Rectangle 136"/>
            <p:cNvSpPr/>
            <p:nvPr/>
          </p:nvSpPr>
          <p:spPr bwMode="auto">
            <a:xfrm>
              <a:off x="1005220" y="4030278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r>
                <a:rPr lang="en-US" sz="1600" baseline="-250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1140501" y="4898948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1515804" y="4893208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1888655" y="4881778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2272936" y="4890948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772329" y="4921969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407957" y="4921159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1802331" y="4494251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Y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709365" y="4492089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X</a:t>
              </a:r>
            </a:p>
          </p:txBody>
        </p:sp>
        <p:cxnSp>
          <p:nvCxnSpPr>
            <p:cNvPr id="13" name="Straight Connector 12"/>
            <p:cNvCxnSpPr>
              <a:endCxn id="144" idx="0"/>
            </p:cNvCxnSpPr>
            <p:nvPr/>
          </p:nvCxnSpPr>
          <p:spPr bwMode="auto">
            <a:xfrm flipH="1">
              <a:off x="524815" y="4767168"/>
              <a:ext cx="230405" cy="15399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Straight Connector 148"/>
            <p:cNvCxnSpPr>
              <a:endCxn id="143" idx="0"/>
            </p:cNvCxnSpPr>
            <p:nvPr/>
          </p:nvCxnSpPr>
          <p:spPr bwMode="auto">
            <a:xfrm>
              <a:off x="885877" y="4817595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>
              <a:endCxn id="139" idx="1"/>
            </p:cNvCxnSpPr>
            <p:nvPr/>
          </p:nvCxnSpPr>
          <p:spPr bwMode="auto">
            <a:xfrm>
              <a:off x="1004390" y="4751730"/>
              <a:ext cx="170338" cy="180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/>
            <p:cNvCxnSpPr>
              <a:endCxn id="140" idx="0"/>
            </p:cNvCxnSpPr>
            <p:nvPr/>
          </p:nvCxnSpPr>
          <p:spPr bwMode="auto">
            <a:xfrm flipH="1">
              <a:off x="1632662" y="4767168"/>
              <a:ext cx="208765" cy="126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Straight Connector 151"/>
            <p:cNvCxnSpPr/>
            <p:nvPr/>
          </p:nvCxnSpPr>
          <p:spPr bwMode="auto">
            <a:xfrm>
              <a:off x="1972083" y="4817595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Straight Connector 152"/>
            <p:cNvCxnSpPr>
              <a:endCxn id="142" idx="1"/>
            </p:cNvCxnSpPr>
            <p:nvPr/>
          </p:nvCxnSpPr>
          <p:spPr bwMode="auto">
            <a:xfrm>
              <a:off x="2090596" y="4751730"/>
              <a:ext cx="216567" cy="172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>
              <a:endCxn id="148" idx="7"/>
            </p:cNvCxnSpPr>
            <p:nvPr/>
          </p:nvCxnSpPr>
          <p:spPr bwMode="auto">
            <a:xfrm flipH="1">
              <a:off x="982536" y="4366360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/>
            <p:cNvCxnSpPr>
              <a:endCxn id="146" idx="1"/>
            </p:cNvCxnSpPr>
            <p:nvPr/>
          </p:nvCxnSpPr>
          <p:spPr bwMode="auto">
            <a:xfrm>
              <a:off x="1521313" y="4371667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5969270" y="1794469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Block 0</a:t>
            </a:r>
            <a:r>
              <a:rPr lang="en-US" sz="1600" dirty="0"/>
              <a:t>: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981099" y="2391356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Block 1</a:t>
            </a:r>
            <a:r>
              <a:rPr lang="en-US" sz="1600" dirty="0"/>
              <a:t>:</a:t>
            </a:r>
          </a:p>
        </p:txBody>
      </p:sp>
      <p:graphicFrame>
        <p:nvGraphicFramePr>
          <p:cNvPr id="163" name="Table 1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186688"/>
              </p:ext>
            </p:extLst>
          </p:nvPr>
        </p:nvGraphicFramePr>
        <p:xfrm>
          <a:off x="328023" y="2878122"/>
          <a:ext cx="2874566" cy="139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2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Index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blocks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Data blocks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50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2+ 2 =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250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4+3=7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250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2" name="TextBox 111"/>
          <p:cNvSpPr txBox="1"/>
          <p:nvPr/>
        </p:nvSpPr>
        <p:spPr>
          <a:xfrm>
            <a:off x="6929448" y="1808600"/>
            <a:ext cx="17850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Root -&gt; X -&gt; </a:t>
            </a:r>
            <a:r>
              <a:rPr lang="en-US" sz="1600" dirty="0">
                <a:solidFill>
                  <a:srgbClr val="7030A0"/>
                </a:solidFill>
              </a:rPr>
              <a:t>2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00FA00"/>
                </a:solidFill>
              </a:rPr>
              <a:t>3</a:t>
            </a:r>
            <a:endParaRPr lang="en-US" sz="1600" dirty="0">
              <a:solidFill>
                <a:srgbClr val="FF40FF"/>
              </a:solidFill>
            </a:endParaRPr>
          </a:p>
          <a:p>
            <a:r>
              <a:rPr lang="en-US" sz="1600" dirty="0"/>
              <a:t>         -&gt; Y -&gt; </a:t>
            </a:r>
            <a:r>
              <a:rPr lang="en-US" sz="1600" dirty="0">
                <a:solidFill>
                  <a:srgbClr val="00FDFF"/>
                </a:solidFill>
              </a:rPr>
              <a:t>5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7A0019"/>
                </a:solidFill>
              </a:rPr>
              <a:t>6</a:t>
            </a:r>
            <a:r>
              <a:rPr lang="en-US" sz="1600" dirty="0">
                <a:solidFill>
                  <a:srgbClr val="FF9300"/>
                </a:solidFill>
              </a:rPr>
              <a:t> </a:t>
            </a:r>
          </a:p>
          <a:p>
            <a:endParaRPr lang="en-US" sz="1600" dirty="0">
              <a:solidFill>
                <a:srgbClr val="FF40FF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929448" y="2367760"/>
            <a:ext cx="2014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Root -&gt; X -&gt; </a:t>
            </a:r>
            <a:r>
              <a:rPr lang="en-US" sz="1600" dirty="0">
                <a:solidFill>
                  <a:srgbClr val="FF40FF"/>
                </a:solidFill>
              </a:rPr>
              <a:t>4</a:t>
            </a:r>
            <a:r>
              <a:rPr lang="en-US" sz="1600" dirty="0"/>
              <a:t>        </a:t>
            </a:r>
          </a:p>
          <a:p>
            <a:r>
              <a:rPr lang="en-US" sz="1600" dirty="0"/>
              <a:t>         -&gt; Y -&gt; </a:t>
            </a:r>
            <a:r>
              <a:rPr lang="en-US" sz="1600" dirty="0">
                <a:solidFill>
                  <a:srgbClr val="7A0019"/>
                </a:solidFill>
              </a:rPr>
              <a:t>6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FF9300"/>
                </a:solidFill>
              </a:rPr>
              <a:t>7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5882" y="1568678"/>
            <a:ext cx="2678132" cy="1037469"/>
            <a:chOff x="5948631" y="1918129"/>
            <a:chExt cx="2678132" cy="1037469"/>
          </a:xfrm>
        </p:grpSpPr>
        <p:sp>
          <p:nvSpPr>
            <p:cNvPr id="147" name="Rectangle 146"/>
            <p:cNvSpPr/>
            <p:nvPr/>
          </p:nvSpPr>
          <p:spPr bwMode="auto">
            <a:xfrm>
              <a:off x="6481681" y="2075060"/>
              <a:ext cx="190046" cy="209866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7899202" y="2062523"/>
              <a:ext cx="190046" cy="20986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64" name="Oval 163"/>
            <p:cNvSpPr/>
            <p:nvPr/>
          </p:nvSpPr>
          <p:spPr bwMode="auto">
            <a:xfrm>
              <a:off x="8393047" y="2480006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65" name="Oval 164"/>
            <p:cNvSpPr/>
            <p:nvPr/>
          </p:nvSpPr>
          <p:spPr bwMode="auto">
            <a:xfrm>
              <a:off x="7939135" y="2493905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66" name="Oval 165"/>
            <p:cNvSpPr/>
            <p:nvPr/>
          </p:nvSpPr>
          <p:spPr bwMode="auto">
            <a:xfrm>
              <a:off x="7466649" y="2493905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67" name="Oval 166"/>
            <p:cNvSpPr/>
            <p:nvPr/>
          </p:nvSpPr>
          <p:spPr bwMode="auto">
            <a:xfrm>
              <a:off x="6975379" y="2484981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68" name="Oval 167"/>
            <p:cNvSpPr/>
            <p:nvPr/>
          </p:nvSpPr>
          <p:spPr bwMode="auto">
            <a:xfrm>
              <a:off x="6481681" y="2498199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69" name="Oval 168"/>
            <p:cNvSpPr/>
            <p:nvPr/>
          </p:nvSpPr>
          <p:spPr bwMode="auto">
            <a:xfrm>
              <a:off x="5948631" y="2490311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170" name="Straight Connector 169"/>
            <p:cNvCxnSpPr/>
            <p:nvPr/>
          </p:nvCxnSpPr>
          <p:spPr bwMode="auto">
            <a:xfrm flipH="1">
              <a:off x="6148120" y="2264394"/>
              <a:ext cx="397157" cy="25965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" name="Straight Connector 170"/>
            <p:cNvCxnSpPr/>
            <p:nvPr/>
          </p:nvCxnSpPr>
          <p:spPr bwMode="auto">
            <a:xfrm>
              <a:off x="6580415" y="2290890"/>
              <a:ext cx="18124" cy="207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" name="Straight Connector 173"/>
            <p:cNvCxnSpPr/>
            <p:nvPr/>
          </p:nvCxnSpPr>
          <p:spPr bwMode="auto">
            <a:xfrm>
              <a:off x="8022426" y="2293728"/>
              <a:ext cx="18124" cy="207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" name="Straight Connector 174"/>
            <p:cNvCxnSpPr/>
            <p:nvPr/>
          </p:nvCxnSpPr>
          <p:spPr bwMode="auto">
            <a:xfrm>
              <a:off x="8018715" y="2287764"/>
              <a:ext cx="432902" cy="23379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/>
            <p:cNvCxnSpPr/>
            <p:nvPr/>
          </p:nvCxnSpPr>
          <p:spPr bwMode="auto">
            <a:xfrm flipH="1">
              <a:off x="7174868" y="2272389"/>
              <a:ext cx="819357" cy="24633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0" name="Straight Connector 179"/>
            <p:cNvCxnSpPr/>
            <p:nvPr/>
          </p:nvCxnSpPr>
          <p:spPr bwMode="auto">
            <a:xfrm flipH="1" flipV="1">
              <a:off x="6556548" y="2302817"/>
              <a:ext cx="1416814" cy="22482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1" name="Straight Connector 180"/>
            <p:cNvCxnSpPr/>
            <p:nvPr/>
          </p:nvCxnSpPr>
          <p:spPr bwMode="auto">
            <a:xfrm flipH="1" flipV="1">
              <a:off x="6543998" y="2314083"/>
              <a:ext cx="956878" cy="21356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2" name="TextBox 181"/>
            <p:cNvSpPr txBox="1"/>
            <p:nvPr/>
          </p:nvSpPr>
          <p:spPr>
            <a:xfrm>
              <a:off x="6613975" y="1918129"/>
              <a:ext cx="13019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Fire stations</a:t>
              </a: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6507278" y="2617044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Houses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859724" y="3953231"/>
            <a:ext cx="2854764" cy="296777"/>
            <a:chOff x="711865" y="2530622"/>
            <a:chExt cx="2854764" cy="296777"/>
          </a:xfrm>
        </p:grpSpPr>
        <p:sp>
          <p:nvSpPr>
            <p:cNvPr id="195" name="Rectangle 194"/>
            <p:cNvSpPr/>
            <p:nvPr/>
          </p:nvSpPr>
          <p:spPr bwMode="auto">
            <a:xfrm>
              <a:off x="711865" y="2569435"/>
              <a:ext cx="161901" cy="147383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96" name="Rectangle 195"/>
            <p:cNvSpPr/>
            <p:nvPr/>
          </p:nvSpPr>
          <p:spPr bwMode="auto">
            <a:xfrm>
              <a:off x="2327291" y="2579721"/>
              <a:ext cx="161901" cy="147383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913740" y="2530622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432FF"/>
                  </a:solidFill>
                </a:rPr>
                <a:t>Data block 0</a:t>
              </a: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2529166" y="2550400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Data block 1</a:t>
              </a: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5331196" y="4703561"/>
            <a:ext cx="3472585" cy="560842"/>
            <a:chOff x="5176219" y="397776"/>
            <a:chExt cx="3472585" cy="560842"/>
          </a:xfrm>
        </p:grpSpPr>
        <p:sp>
          <p:nvSpPr>
            <p:cNvPr id="200" name="Oval 199"/>
            <p:cNvSpPr/>
            <p:nvPr/>
          </p:nvSpPr>
          <p:spPr bwMode="auto">
            <a:xfrm>
              <a:off x="7489247" y="741134"/>
              <a:ext cx="199104" cy="161796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01" name="Oval 200"/>
            <p:cNvSpPr/>
            <p:nvPr/>
          </p:nvSpPr>
          <p:spPr bwMode="auto">
            <a:xfrm>
              <a:off x="6335829" y="731901"/>
              <a:ext cx="199104" cy="161796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02" name="Oval 201"/>
            <p:cNvSpPr/>
            <p:nvPr/>
          </p:nvSpPr>
          <p:spPr bwMode="auto">
            <a:xfrm>
              <a:off x="5176219" y="715319"/>
              <a:ext cx="199104" cy="161796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03" name="Oval 202"/>
            <p:cNvSpPr/>
            <p:nvPr/>
          </p:nvSpPr>
          <p:spPr bwMode="auto">
            <a:xfrm>
              <a:off x="7489247" y="463782"/>
              <a:ext cx="199104" cy="161796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04" name="Oval 203"/>
            <p:cNvSpPr/>
            <p:nvPr/>
          </p:nvSpPr>
          <p:spPr bwMode="auto">
            <a:xfrm>
              <a:off x="6332878" y="460471"/>
              <a:ext cx="199104" cy="161796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05" name="Oval 204"/>
            <p:cNvSpPr/>
            <p:nvPr/>
          </p:nvSpPr>
          <p:spPr bwMode="auto">
            <a:xfrm>
              <a:off x="5176219" y="495516"/>
              <a:ext cx="199104" cy="161796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5335667" y="40317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Data block 2</a:t>
              </a: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6490694" y="411167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A00"/>
                  </a:solidFill>
                </a:rPr>
                <a:t>Data block 3</a:t>
              </a: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7611341" y="39777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40FF"/>
                  </a:solidFill>
                </a:rPr>
                <a:t>Data block 4</a:t>
              </a: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5343441" y="667427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DFF"/>
                  </a:solidFill>
                </a:rPr>
                <a:t>Data block 5</a:t>
              </a: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6503393" y="681619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A0019"/>
                  </a:solidFill>
                </a:rPr>
                <a:t>Data block 6</a:t>
              </a: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7611341" y="670327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9300"/>
                  </a:solidFill>
                </a:rPr>
                <a:t>Data block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030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62" grpId="0"/>
      <p:bldP spid="112" grpId="0"/>
      <p:bldP spid="11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Strategy 3. Space Partitioning 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515127"/>
            <a:ext cx="8747760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Example Query: Pair rivers with countries they pass through.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Do we need to test Nile river with countries outside Africa?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Space Partitioning Idea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Rivers in Africa are tested with countries in Africa only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Test pairs of objects within common spatial regions</a:t>
            </a:r>
          </a:p>
          <a:p>
            <a:pPr lvl="1"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09" y="3399741"/>
            <a:ext cx="3814828" cy="20964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5526967" y="4036479"/>
            <a:ext cx="971550" cy="1122646"/>
          </a:xfrm>
          <a:prstGeom prst="rect">
            <a:avLst/>
          </a:prstGeom>
          <a:noFill/>
          <a:ln w="476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544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8000"/>
                </a:solidFill>
                <a:latin typeface="Microsoft Sans Serif"/>
                <a:cs typeface="Microsoft Sans Serif"/>
              </a:rPr>
              <a:t>SQL</a:t>
            </a:r>
            <a:r>
              <a:rPr lang="en-US" sz="2800" dirty="0">
                <a:latin typeface="Microsoft Sans Serif"/>
                <a:cs typeface="Microsoft Sans Serif"/>
              </a:rPr>
              <a:t> : Java :: </a:t>
            </a:r>
            <a:r>
              <a:rPr lang="en-US" sz="2800" dirty="0">
                <a:solidFill>
                  <a:srgbClr val="008000"/>
                </a:solidFill>
                <a:latin typeface="Microsoft Sans Serif"/>
                <a:cs typeface="Microsoft Sans Serif"/>
              </a:rPr>
              <a:t>Automatic Transmission </a:t>
            </a:r>
            <a:r>
              <a:rPr lang="en-US" sz="2800" dirty="0">
                <a:latin typeface="Microsoft Sans Serif"/>
                <a:cs typeface="Microsoft Sans Serif"/>
              </a:rPr>
              <a:t>: Manual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270" y="1752600"/>
            <a:ext cx="8610600" cy="3886200"/>
          </a:xfrm>
        </p:spPr>
        <p:txBody>
          <a:bodyPr/>
          <a:lstStyle/>
          <a:p>
            <a:r>
              <a:rPr lang="en-US" sz="1800" dirty="0">
                <a:latin typeface="Microsoft Sans Serif"/>
                <a:cs typeface="Microsoft Sans Serif"/>
              </a:rPr>
              <a:t>SQL queries are declarative	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Users do not specify algorithms and data-structures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Logical design and physical design are independent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No re-write needed for different users and data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DBMS needs to pick an algorithm to answer query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Analogy: automatic transmission choosing gear (1, 2, 3, …)</a:t>
            </a:r>
          </a:p>
          <a:p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895" y="4730099"/>
            <a:ext cx="3774228" cy="6861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38910" y="4340665"/>
            <a:ext cx="2304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8000"/>
                </a:solidFill>
              </a:rPr>
              <a:t>SQL </a:t>
            </a:r>
            <a:r>
              <a:rPr lang="en-US" altLang="zh-CN" dirty="0"/>
              <a:t>(Oracle Spatial)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80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43" y="366903"/>
            <a:ext cx="8610600" cy="713365"/>
          </a:xfrm>
        </p:spPr>
        <p:txBody>
          <a:bodyPr/>
          <a:lstStyle/>
          <a:p>
            <a:r>
              <a:rPr lang="en-US" sz="2400" dirty="0">
                <a:latin typeface="Microsoft Sans Serif"/>
                <a:cs typeface="Microsoft Sans Serif"/>
              </a:rPr>
              <a:t>Common Space Partitioning 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54" y="2833649"/>
            <a:ext cx="3297190" cy="2867322"/>
          </a:xfrm>
        </p:spPr>
      </p:pic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 bwMode="auto">
          <a:xfrm>
            <a:off x="1393193" y="3751574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802893" y="3378194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452373" y="4102094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400813" y="4845044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0778" y="383057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498093" y="344677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19963" y="422210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32208" y="489299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5744" y="2434063"/>
            <a:ext cx="5374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For each fire station, create MOBR with length of 1  </a:t>
            </a:r>
          </a:p>
        </p:txBody>
      </p:sp>
      <p:sp>
        <p:nvSpPr>
          <p:cNvPr id="88" name="Rectangle 87"/>
          <p:cNvSpPr/>
          <p:nvPr/>
        </p:nvSpPr>
        <p:spPr bwMode="auto">
          <a:xfrm>
            <a:off x="2525607" y="3068583"/>
            <a:ext cx="687174" cy="74872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1116731" y="4560655"/>
            <a:ext cx="713443" cy="747858"/>
          </a:xfrm>
          <a:prstGeom prst="rect">
            <a:avLst/>
          </a:prstGeom>
          <a:noFill/>
          <a:ln w="952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01905" y="1888644"/>
            <a:ext cx="3009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Four Partition</a:t>
            </a:r>
            <a:r>
              <a:rPr lang="en-US" sz="1600" dirty="0"/>
              <a:t>:</a:t>
            </a:r>
            <a:r>
              <a:rPr lang="en-US" altLang="zh-CN" sz="1600" dirty="0"/>
              <a:t> P</a:t>
            </a:r>
            <a:r>
              <a:rPr lang="en-US" altLang="zh-CN" sz="1600" baseline="-25000" dirty="0"/>
              <a:t>0</a:t>
            </a:r>
            <a:r>
              <a:rPr lang="en-US" altLang="zh-CN" sz="1600" dirty="0"/>
              <a:t>, P</a:t>
            </a:r>
            <a:r>
              <a:rPr lang="en-US" altLang="zh-CN" sz="1600" baseline="-25000" dirty="0"/>
              <a:t>1</a:t>
            </a:r>
            <a:r>
              <a:rPr lang="en-US" altLang="zh-CN" sz="1600" dirty="0"/>
              <a:t>, P</a:t>
            </a:r>
            <a:r>
              <a:rPr lang="en-US" altLang="zh-CN" sz="1600" baseline="-25000" dirty="0"/>
              <a:t>2</a:t>
            </a:r>
            <a:r>
              <a:rPr lang="en-US" altLang="zh-CN" sz="1600" dirty="0"/>
              <a:t>, P</a:t>
            </a:r>
            <a:r>
              <a:rPr lang="en-US" altLang="zh-CN" sz="1600" baseline="-25000" dirty="0"/>
              <a:t>3</a:t>
            </a:r>
            <a:r>
              <a:rPr lang="en-US" altLang="zh-CN" sz="1600" dirty="0"/>
              <a:t> </a:t>
            </a:r>
          </a:p>
        </p:txBody>
      </p:sp>
      <p:sp>
        <p:nvSpPr>
          <p:cNvPr id="107" name="Rectangle 106"/>
          <p:cNvSpPr/>
          <p:nvPr/>
        </p:nvSpPr>
        <p:spPr bwMode="auto">
          <a:xfrm>
            <a:off x="2149617" y="3811047"/>
            <a:ext cx="713443" cy="74785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1123611" y="3428370"/>
            <a:ext cx="687174" cy="748728"/>
          </a:xfrm>
          <a:prstGeom prst="rect">
            <a:avLst/>
          </a:prstGeom>
          <a:noFill/>
          <a:ln w="952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1904409" y="2835257"/>
            <a:ext cx="3267" cy="284067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 flipV="1">
            <a:off x="209097" y="4277349"/>
            <a:ext cx="3228489" cy="54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16967" y="3109056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baseline="-25000" dirty="0"/>
              <a:t>0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1851081" y="3089443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baseline="-25000" dirty="0"/>
              <a:t>1</a:t>
            </a:r>
            <a:endParaRPr lang="en-US" sz="1400" dirty="0"/>
          </a:p>
        </p:txBody>
      </p:sp>
      <p:sp>
        <p:nvSpPr>
          <p:cNvPr id="126" name="TextBox 125"/>
          <p:cNvSpPr txBox="1"/>
          <p:nvPr/>
        </p:nvSpPr>
        <p:spPr>
          <a:xfrm>
            <a:off x="435715" y="5205024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baseline="-25000" dirty="0"/>
              <a:t>2</a:t>
            </a:r>
            <a:endParaRPr lang="en-US" sz="1400" dirty="0"/>
          </a:p>
        </p:txBody>
      </p:sp>
      <p:sp>
        <p:nvSpPr>
          <p:cNvPr id="127" name="TextBox 126"/>
          <p:cNvSpPr txBox="1"/>
          <p:nvPr/>
        </p:nvSpPr>
        <p:spPr>
          <a:xfrm>
            <a:off x="1846969" y="5219701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baseline="-25000" dirty="0"/>
              <a:t>3</a:t>
            </a:r>
            <a:endParaRPr lang="en-US" sz="1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71017" y="5538260"/>
            <a:ext cx="2854764" cy="296777"/>
            <a:chOff x="5410967" y="277033"/>
            <a:chExt cx="2854764" cy="296777"/>
          </a:xfrm>
        </p:grpSpPr>
        <p:sp>
          <p:nvSpPr>
            <p:cNvPr id="81" name="Rectangle 80"/>
            <p:cNvSpPr/>
            <p:nvPr/>
          </p:nvSpPr>
          <p:spPr bwMode="auto">
            <a:xfrm>
              <a:off x="5410967" y="315846"/>
              <a:ext cx="161901" cy="147383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7026393" y="326132"/>
              <a:ext cx="161901" cy="147383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612842" y="277033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432FF"/>
                  </a:solidFill>
                </a:rPr>
                <a:t>Data block 0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228268" y="296811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Data block 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00785" y="2847568"/>
            <a:ext cx="3297190" cy="2867322"/>
            <a:chOff x="3600785" y="2847568"/>
            <a:chExt cx="3297190" cy="2867322"/>
          </a:xfrm>
        </p:grpSpPr>
        <p:pic>
          <p:nvPicPr>
            <p:cNvPr id="49" name="Content Placeholder 7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00785" y="2847568"/>
              <a:ext cx="3297190" cy="286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9"/>
            <p:cNvSpPr/>
            <p:nvPr/>
          </p:nvSpPr>
          <p:spPr bwMode="auto">
            <a:xfrm>
              <a:off x="5132452" y="3392904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5132452" y="4117468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6164962" y="3751044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6164962" y="4493994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5467732" y="4493994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5822062" y="4859754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5124832" y="4859754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5504921" y="3774953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4427602" y="3751044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4427602" y="4128234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4770502" y="4482564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4073272" y="4859754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175756" y="3738732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a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179302" y="403859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b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93145" y="3370008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c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312517" y="3829675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d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901827" y="3948248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e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995031" y="3837977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f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890392" y="487814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g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592951" y="4560563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h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307326" y="4546777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rgbClr val="7A0019"/>
                  </a:solidFill>
                </a:rPr>
                <a:t>i</a:t>
              </a:r>
              <a:endParaRPr lang="en-US" sz="1600" dirty="0">
                <a:solidFill>
                  <a:srgbClr val="7A0019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976751" y="4938266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A0019"/>
                  </a:solidFill>
                </a:rPr>
                <a:t>j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995031" y="4562574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k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725925" y="4952156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l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3801944" y="3082691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baseline="-25000" dirty="0"/>
                <a:t>0</a:t>
              </a:r>
              <a:endParaRPr lang="en-US" sz="1400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289840" y="3076197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baseline="-25000" dirty="0"/>
                <a:t>1</a:t>
              </a:r>
              <a:endParaRPr lang="en-US" sz="1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425390" y="5341355"/>
            <a:ext cx="3472585" cy="559398"/>
            <a:chOff x="5197219" y="666559"/>
            <a:chExt cx="3472585" cy="559398"/>
          </a:xfrm>
        </p:grpSpPr>
        <p:sp>
          <p:nvSpPr>
            <p:cNvPr id="85" name="Oval 84"/>
            <p:cNvSpPr/>
            <p:nvPr/>
          </p:nvSpPr>
          <p:spPr bwMode="auto">
            <a:xfrm>
              <a:off x="7510247" y="1009917"/>
              <a:ext cx="199104" cy="161796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6356829" y="1000684"/>
              <a:ext cx="199104" cy="161796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5197219" y="984102"/>
              <a:ext cx="199104" cy="161796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7510247" y="732565"/>
              <a:ext cx="199104" cy="161796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6353878" y="729254"/>
              <a:ext cx="199104" cy="161796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5197219" y="764299"/>
              <a:ext cx="199104" cy="161796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356667" y="671959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Data block 2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511694" y="679950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A00"/>
                  </a:solidFill>
                </a:rPr>
                <a:t>Data block 3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632341" y="666559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40FF"/>
                  </a:solidFill>
                </a:rPr>
                <a:t>Data block 4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362492" y="939110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DFF"/>
                  </a:solidFill>
                </a:rPr>
                <a:t>Data block 5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472784" y="948958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A0019"/>
                  </a:solidFill>
                </a:rPr>
                <a:t>Data block 6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632341" y="939110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9300"/>
                  </a:solidFill>
                </a:rPr>
                <a:t>Data block 7</a:t>
              </a:r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175152" y="1522829"/>
            <a:ext cx="867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Query: For each fire station, find houses within distance &lt;= 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624767" y="2836089"/>
            <a:ext cx="3228489" cy="2840670"/>
            <a:chOff x="3584496" y="2845979"/>
            <a:chExt cx="3228489" cy="2840670"/>
          </a:xfrm>
        </p:grpSpPr>
        <p:cxnSp>
          <p:nvCxnSpPr>
            <p:cNvPr id="128" name="Straight Connector 127"/>
            <p:cNvCxnSpPr/>
            <p:nvPr/>
          </p:nvCxnSpPr>
          <p:spPr bwMode="auto">
            <a:xfrm flipH="1">
              <a:off x="5287788" y="2845979"/>
              <a:ext cx="3267" cy="284067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 flipV="1">
              <a:off x="3584496" y="4299744"/>
              <a:ext cx="3228489" cy="54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74" name="Table 73"/>
          <p:cNvGraphicFramePr>
            <a:graphicFrameLocks noGrp="1"/>
          </p:cNvGraphicFramePr>
          <p:nvPr/>
        </p:nvGraphicFramePr>
        <p:xfrm>
          <a:off x="7057337" y="2893834"/>
          <a:ext cx="1793415" cy="2279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431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6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432FF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b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00FA00"/>
                          </a:solidFill>
                        </a:rPr>
                        <a:t>c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00FA00"/>
                          </a:solidFill>
                        </a:rPr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4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40FF"/>
                          </a:solidFill>
                        </a:rPr>
                        <a:t>d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40FF"/>
                          </a:solidFill>
                        </a:rPr>
                        <a:t>f</a:t>
                      </a:r>
                      <a:endParaRPr lang="en-US" sz="1600" dirty="0">
                        <a:solidFill>
                          <a:srgbClr val="FF93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6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432FF"/>
                          </a:solidFill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FDFF"/>
                          </a:solidFill>
                        </a:rPr>
                        <a:t>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00FDFF"/>
                          </a:solidFill>
                        </a:rPr>
                        <a:t>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7A0019"/>
                          </a:solidFill>
                        </a:rPr>
                        <a:t>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4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rgbClr val="7A0019"/>
                          </a:solidFill>
                        </a:rPr>
                        <a:t>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9300"/>
                          </a:solidFill>
                        </a:rPr>
                        <a:t>k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9300"/>
                          </a:solidFill>
                        </a:rPr>
                        <a:t>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8" name="TextBox 77"/>
          <p:cNvSpPr txBox="1"/>
          <p:nvPr/>
        </p:nvSpPr>
        <p:spPr>
          <a:xfrm>
            <a:off x="6164962" y="2434063"/>
            <a:ext cx="2758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Q? Why C in two partitions? 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6723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8" grpId="0" animBg="1"/>
      <p:bldP spid="90" grpId="0" animBg="1"/>
      <p:bldP spid="118" grpId="0"/>
      <p:bldP spid="107" grpId="0" animBg="1"/>
      <p:bldP spid="108" grpId="0" animBg="1"/>
      <p:bldP spid="17" grpId="0"/>
      <p:bldP spid="125" grpId="0"/>
      <p:bldP spid="126" grpId="0"/>
      <p:bldP spid="127" grpId="0"/>
      <p:bldP spid="7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Table 117"/>
          <p:cNvGraphicFramePr>
            <a:graphicFrameLocks noGrp="1"/>
          </p:cNvGraphicFramePr>
          <p:nvPr/>
        </p:nvGraphicFramePr>
        <p:xfrm>
          <a:off x="6159722" y="3601574"/>
          <a:ext cx="2717146" cy="1873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3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Result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MOBR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House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6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65">
                <a:tc rowSpan="2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65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6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6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64" y="452780"/>
            <a:ext cx="8610600" cy="713365"/>
          </a:xfrm>
        </p:spPr>
        <p:txBody>
          <a:bodyPr/>
          <a:lstStyle/>
          <a:p>
            <a:r>
              <a:rPr lang="en-US" sz="2400" dirty="0">
                <a:latin typeface="Microsoft Sans Serif"/>
                <a:cs typeface="Microsoft Sans Serif"/>
              </a:rPr>
              <a:t>Space Partition Join Algorithm  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160703" y="1558456"/>
            <a:ext cx="82071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   Filter: </a:t>
            </a:r>
            <a:r>
              <a:rPr lang="en-US" sz="1600" dirty="0"/>
              <a:t>For each partition P</a:t>
            </a:r>
            <a:r>
              <a:rPr lang="en-US" sz="1600" baseline="-25000" dirty="0"/>
              <a:t>i</a:t>
            </a:r>
            <a:endParaRPr lang="en-US" sz="1600" dirty="0"/>
          </a:p>
          <a:p>
            <a:r>
              <a:rPr lang="en-US" sz="1600" dirty="0"/>
              <a:t>       Bring Partition in main memory</a:t>
            </a:r>
          </a:p>
          <a:p>
            <a:r>
              <a:rPr lang="en-US" sz="1600" b="1" dirty="0"/>
              <a:t>	</a:t>
            </a:r>
            <a:r>
              <a:rPr lang="en-US" sz="1600" dirty="0"/>
              <a:t>Test all pairs of MOBR </a:t>
            </a:r>
            <a:r>
              <a:rPr lang="en-US" sz="1600" dirty="0" err="1"/>
              <a:t>M</a:t>
            </a:r>
            <a:r>
              <a:rPr lang="en-US" sz="1600" baseline="-25000" dirty="0" err="1"/>
              <a:t>fs</a:t>
            </a:r>
            <a:r>
              <a:rPr lang="en-US" sz="1600" dirty="0"/>
              <a:t> of fire-station in P</a:t>
            </a:r>
            <a:r>
              <a:rPr lang="en-US" sz="1600" baseline="-25000" dirty="0"/>
              <a:t>i</a:t>
            </a:r>
            <a:r>
              <a:rPr lang="en-US" sz="1600" dirty="0"/>
              <a:t> and all houses in P</a:t>
            </a:r>
            <a:r>
              <a:rPr lang="en-US" sz="1600" baseline="-25000" dirty="0"/>
              <a:t>i</a:t>
            </a:r>
            <a:r>
              <a:rPr lang="en-US" sz="1600" dirty="0"/>
              <a:t> </a:t>
            </a:r>
          </a:p>
          <a:p>
            <a:r>
              <a:rPr lang="en-US" sz="1600" dirty="0"/>
              <a:t>  </a:t>
            </a:r>
            <a:r>
              <a:rPr lang="en-US" sz="1600" b="1" dirty="0"/>
              <a:t> Refinement</a:t>
            </a:r>
            <a:r>
              <a:rPr lang="en-US" sz="1600" dirty="0"/>
              <a:t>: Test remaining pair with exact geometry, e.g., distance &lt;=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4735" y="4024441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baseline="-25000" dirty="0"/>
              <a:t>0</a:t>
            </a:r>
            <a:endParaRPr lang="en-US" sz="1400" dirty="0"/>
          </a:p>
        </p:txBody>
      </p:sp>
      <p:sp>
        <p:nvSpPr>
          <p:cNvPr id="86" name="TextBox 85"/>
          <p:cNvSpPr txBox="1"/>
          <p:nvPr/>
        </p:nvSpPr>
        <p:spPr>
          <a:xfrm>
            <a:off x="7190293" y="4011741"/>
            <a:ext cx="1501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432FF"/>
                </a:solidFill>
              </a:rPr>
              <a:t>A          </a:t>
            </a:r>
            <a:r>
              <a:rPr lang="en-US" sz="1400" dirty="0">
                <a:solidFill>
                  <a:srgbClr val="7030A0"/>
                </a:solidFill>
              </a:rPr>
              <a:t>a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7030A0"/>
                </a:solidFill>
              </a:rPr>
              <a:t>b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00FA00"/>
                </a:solidFill>
              </a:rPr>
              <a:t>c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00FA00"/>
                </a:solidFill>
              </a:rPr>
              <a:t>e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404735" y="4464020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P</a:t>
            </a:r>
            <a:r>
              <a:rPr lang="en-US" sz="1400" baseline="-25000"/>
              <a:t>1</a:t>
            </a:r>
            <a:endParaRPr lang="en-US" sz="1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7193711" y="4313743"/>
            <a:ext cx="17752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B</a:t>
            </a:r>
            <a:r>
              <a:rPr lang="en-US" sz="1400" dirty="0"/>
              <a:t>          </a:t>
            </a:r>
            <a:r>
              <a:rPr lang="en-US" sz="1400" dirty="0">
                <a:solidFill>
                  <a:srgbClr val="FF40FF"/>
                </a:solidFill>
              </a:rPr>
              <a:t>f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rgbClr val="FF0000"/>
                </a:solidFill>
              </a:rPr>
              <a:t>C</a:t>
            </a:r>
            <a:r>
              <a:rPr lang="en-US" sz="1400" dirty="0"/>
              <a:t>          </a:t>
            </a:r>
            <a:r>
              <a:rPr lang="en-US" sz="1400" dirty="0">
                <a:solidFill>
                  <a:srgbClr val="FF40FF"/>
                </a:solidFill>
              </a:rPr>
              <a:t>d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FF40FF"/>
                </a:solidFill>
              </a:rPr>
              <a:t>f</a:t>
            </a:r>
            <a:endParaRPr lang="en-US" sz="1400" dirty="0">
              <a:solidFill>
                <a:srgbClr val="FF93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401380" y="4899737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baseline="-25000" dirty="0"/>
              <a:t>2</a:t>
            </a:r>
            <a:endParaRPr lang="en-US" sz="1400" dirty="0"/>
          </a:p>
        </p:txBody>
      </p:sp>
      <p:sp>
        <p:nvSpPr>
          <p:cNvPr id="119" name="TextBox 118"/>
          <p:cNvSpPr txBox="1"/>
          <p:nvPr/>
        </p:nvSpPr>
        <p:spPr>
          <a:xfrm>
            <a:off x="7211201" y="4898078"/>
            <a:ext cx="1757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432FF"/>
                </a:solidFill>
              </a:rPr>
              <a:t>D</a:t>
            </a:r>
            <a:r>
              <a:rPr lang="en-US" sz="1400" dirty="0"/>
              <a:t>         </a:t>
            </a:r>
            <a:r>
              <a:rPr lang="en-US" sz="1400" dirty="0">
                <a:solidFill>
                  <a:srgbClr val="00FDFF"/>
                </a:solidFill>
              </a:rPr>
              <a:t>h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7A0019"/>
                </a:solidFill>
              </a:rPr>
              <a:t>j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395667" y="5199620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P</a:t>
            </a:r>
            <a:r>
              <a:rPr lang="en-US" sz="1400" baseline="-25000"/>
              <a:t>3</a:t>
            </a:r>
            <a:endParaRPr lang="en-US" sz="1400" dirty="0"/>
          </a:p>
        </p:txBody>
      </p:sp>
      <p:sp>
        <p:nvSpPr>
          <p:cNvPr id="121" name="TextBox 120"/>
          <p:cNvSpPr txBox="1"/>
          <p:nvPr/>
        </p:nvSpPr>
        <p:spPr>
          <a:xfrm>
            <a:off x="7208453" y="5226964"/>
            <a:ext cx="1760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FF0000"/>
                </a:solidFill>
              </a:rPr>
              <a:t>C</a:t>
            </a:r>
            <a:r>
              <a:rPr lang="en-US" sz="1400" dirty="0"/>
              <a:t>          </a:t>
            </a:r>
            <a:r>
              <a:rPr lang="en-US" sz="1400" dirty="0" err="1">
                <a:solidFill>
                  <a:srgbClr val="7A0019"/>
                </a:solidFill>
              </a:rPr>
              <a:t>i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FF9300"/>
                </a:solidFill>
              </a:rPr>
              <a:t>k</a:t>
            </a:r>
            <a:endParaRPr lang="en-US" sz="1400" dirty="0">
              <a:solidFill>
                <a:srgbClr val="7A0019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31718" y="2781362"/>
            <a:ext cx="3313479" cy="2880341"/>
            <a:chOff x="479768" y="2672584"/>
            <a:chExt cx="3313479" cy="2880341"/>
          </a:xfrm>
        </p:grpSpPr>
        <p:pic>
          <p:nvPicPr>
            <p:cNvPr id="49" name="Content Placeholder 7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6057" y="2685603"/>
              <a:ext cx="3297190" cy="286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9"/>
            <p:cNvSpPr/>
            <p:nvPr/>
          </p:nvSpPr>
          <p:spPr bwMode="auto">
            <a:xfrm>
              <a:off x="2027724" y="3219509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2034294" y="3931797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3060234" y="3577649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3060234" y="4320599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2363004" y="4320599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2717334" y="4686359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2020104" y="4686359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2385942" y="3588197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1322874" y="3577649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1322874" y="3954839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1665774" y="4309169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968544" y="4686359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060123" y="356310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a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74574" y="3865195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b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788417" y="3196613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c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150997" y="358795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d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786522" y="3740654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e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890303" y="3664582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f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85664" y="4704746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g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488223" y="4387168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h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202598" y="4373382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rgbClr val="7A0019"/>
                  </a:solidFill>
                </a:rPr>
                <a:t>i</a:t>
              </a:r>
              <a:endParaRPr lang="en-US" sz="1600" dirty="0">
                <a:solidFill>
                  <a:srgbClr val="7A0019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872023" y="476487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A0019"/>
                  </a:solidFill>
                </a:rPr>
                <a:t>j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890303" y="4389179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k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621197" y="477876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l</a:t>
              </a:r>
            </a:p>
          </p:txBody>
        </p:sp>
        <p:cxnSp>
          <p:nvCxnSpPr>
            <p:cNvPr id="128" name="Straight Connector 127"/>
            <p:cNvCxnSpPr/>
            <p:nvPr/>
          </p:nvCxnSpPr>
          <p:spPr bwMode="auto">
            <a:xfrm flipH="1">
              <a:off x="2183060" y="2672584"/>
              <a:ext cx="3267" cy="284067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 flipV="1">
              <a:off x="479768" y="4150103"/>
              <a:ext cx="3228489" cy="54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0" name="TextBox 129"/>
            <p:cNvSpPr txBox="1"/>
            <p:nvPr/>
          </p:nvSpPr>
          <p:spPr>
            <a:xfrm>
              <a:off x="697216" y="2909296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baseline="-25000" dirty="0"/>
                <a:t>0</a:t>
              </a:r>
              <a:endParaRPr lang="en-US" sz="1400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185112" y="2902802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baseline="-25000" dirty="0"/>
                <a:t>1</a:t>
              </a:r>
              <a:endParaRPr lang="en-US" sz="1400" dirty="0"/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1415700" y="3259118"/>
              <a:ext cx="687174" cy="748728"/>
            </a:xfrm>
            <a:prstGeom prst="rect">
              <a:avLst/>
            </a:prstGeom>
            <a:noFill/>
            <a:ln w="9525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2827428" y="2913725"/>
              <a:ext cx="687174" cy="748728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2440770" y="3656180"/>
              <a:ext cx="713443" cy="747858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1396198" y="4393863"/>
              <a:ext cx="713443" cy="747858"/>
            </a:xfrm>
            <a:prstGeom prst="rect">
              <a:avLst/>
            </a:prstGeom>
            <a:noFill/>
            <a:ln w="9525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594513" y="349254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432FF"/>
                  </a:solidFill>
                </a:rPr>
                <a:t>A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661729" y="386128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017041" y="3107952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594998" y="4611245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432FF"/>
                  </a:solidFill>
                </a:rPr>
                <a:t>D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808808" y="5206869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baseline="-25000" dirty="0"/>
                <a:t>2</a:t>
              </a:r>
              <a:endParaRPr lang="en-US" sz="1400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3378564" y="5206869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baseline="-25000" dirty="0"/>
                <a:t>3</a:t>
              </a:r>
              <a:endParaRPr lang="en-US" sz="1400" dirty="0"/>
            </a:p>
          </p:txBody>
        </p:sp>
      </p:grpSp>
      <p:sp>
        <p:nvSpPr>
          <p:cNvPr id="155" name="TextBox 154"/>
          <p:cNvSpPr txBox="1"/>
          <p:nvPr/>
        </p:nvSpPr>
        <p:spPr>
          <a:xfrm>
            <a:off x="5977922" y="809463"/>
            <a:ext cx="2909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Ex. For each fire station, find houses within distance &lt;= 1</a:t>
            </a:r>
          </a:p>
        </p:txBody>
      </p:sp>
      <p:graphicFrame>
        <p:nvGraphicFramePr>
          <p:cNvPr id="74" name="Table 73"/>
          <p:cNvGraphicFramePr>
            <a:graphicFrameLocks noGrp="1"/>
          </p:cNvGraphicFramePr>
          <p:nvPr/>
        </p:nvGraphicFramePr>
        <p:xfrm>
          <a:off x="3690924" y="3691894"/>
          <a:ext cx="2144797" cy="1656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0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1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432FF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b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00FA00"/>
                          </a:solidFill>
                        </a:rPr>
                        <a:t>c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00FA00"/>
                          </a:solidFill>
                        </a:rPr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51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40FF"/>
                          </a:solidFill>
                        </a:rPr>
                        <a:t>d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40FF"/>
                          </a:solidFill>
                        </a:rPr>
                        <a:t>f</a:t>
                      </a:r>
                      <a:endParaRPr lang="en-US" sz="1600" dirty="0">
                        <a:solidFill>
                          <a:srgbClr val="FF93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1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432FF"/>
                          </a:solidFill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FDFF"/>
                          </a:solidFill>
                        </a:rPr>
                        <a:t>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00FDFF"/>
                          </a:solidFill>
                        </a:rPr>
                        <a:t>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7A0019"/>
                          </a:solidFill>
                        </a:rPr>
                        <a:t>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51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rgbClr val="7A0019"/>
                          </a:solidFill>
                        </a:rPr>
                        <a:t>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9300"/>
                          </a:solidFill>
                        </a:rPr>
                        <a:t>k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9300"/>
                          </a:solidFill>
                        </a:rPr>
                        <a:t>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32258" y="3343430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Partitions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172134" y="3174153"/>
            <a:ext cx="2443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Result after Filter Phase </a:t>
            </a:r>
          </a:p>
        </p:txBody>
      </p:sp>
    </p:spTree>
    <p:extLst>
      <p:ext uri="{BB962C8B-B14F-4D97-AF65-F5344CB8AC3E}">
        <p14:creationId xmlns:p14="http://schemas.microsoft.com/office/powerpoint/2010/main" val="63856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6" grpId="0"/>
      <p:bldP spid="89" grpId="0"/>
      <p:bldP spid="114" grpId="0"/>
      <p:bldP spid="119" grpId="0"/>
      <p:bldP spid="120" grpId="0"/>
      <p:bldP spid="12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76" y="279648"/>
            <a:ext cx="8610600" cy="713365"/>
          </a:xfrm>
        </p:spPr>
        <p:txBody>
          <a:bodyPr/>
          <a:lstStyle/>
          <a:p>
            <a:r>
              <a:rPr lang="en-US" sz="2400" dirty="0">
                <a:latin typeface="Microsoft Sans Serif"/>
                <a:cs typeface="Microsoft Sans Serif"/>
              </a:rPr>
              <a:t>Cost of Space Partitioning Join 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aphicFrame>
        <p:nvGraphicFramePr>
          <p:cNvPr id="139" name="Table 138"/>
          <p:cNvGraphicFramePr>
            <a:graphicFrameLocks noGrp="1"/>
          </p:cNvGraphicFramePr>
          <p:nvPr/>
        </p:nvGraphicFramePr>
        <p:xfrm>
          <a:off x="428539" y="2197738"/>
          <a:ext cx="447915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2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Read all data blocks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Write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partitioning back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Compute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for each partition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0" name="TextBox 139"/>
          <p:cNvSpPr txBox="1"/>
          <p:nvPr/>
        </p:nvSpPr>
        <p:spPr>
          <a:xfrm>
            <a:off x="428539" y="1633109"/>
            <a:ext cx="3269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Total cost = 8+8+(3+2+3+3) = 27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8539" y="4561281"/>
            <a:ext cx="4147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About 3 “scans” of each table </a:t>
            </a:r>
          </a:p>
          <a:p>
            <a:r>
              <a:rPr lang="en-US" sz="1400" dirty="0"/>
              <a:t>If replication of objects across partitions is rare.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335691" y="2521929"/>
            <a:ext cx="3472585" cy="2944648"/>
            <a:chOff x="34000" y="3676354"/>
            <a:chExt cx="3472585" cy="2944648"/>
          </a:xfrm>
        </p:grpSpPr>
        <p:sp>
          <p:nvSpPr>
            <p:cNvPr id="6" name="TextBox 5"/>
            <p:cNvSpPr txBox="1"/>
            <p:nvPr/>
          </p:nvSpPr>
          <p:spPr>
            <a:xfrm>
              <a:off x="366887" y="6152445"/>
              <a:ext cx="564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3</a:t>
              </a:r>
              <a:endParaRPr lang="en-US" dirty="0"/>
            </a:p>
          </p:txBody>
        </p:sp>
        <p:pic>
          <p:nvPicPr>
            <p:cNvPr id="49" name="Content Placeholder 7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6458" y="3689373"/>
              <a:ext cx="3297190" cy="286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9"/>
            <p:cNvSpPr/>
            <p:nvPr/>
          </p:nvSpPr>
          <p:spPr bwMode="auto">
            <a:xfrm>
              <a:off x="1628125" y="4223279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1634695" y="4935567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2660635" y="4581419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2660635" y="5324369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1963405" y="5324369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2317735" y="5690129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1620505" y="5690129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1986343" y="4591967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923275" y="4581419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923275" y="4958609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1266175" y="5312939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568945" y="5690129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60524" y="456687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a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74975" y="4868965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b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388818" y="4200383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c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751398" y="459172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d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386923" y="4744424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e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490704" y="4668352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f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86065" y="5708516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g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088624" y="5390938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h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802999" y="5377152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rgbClr val="7A0019"/>
                  </a:solidFill>
                </a:rPr>
                <a:t>i</a:t>
              </a:r>
              <a:endParaRPr lang="en-US" sz="1600" dirty="0">
                <a:solidFill>
                  <a:srgbClr val="7A0019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472424" y="576864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A0019"/>
                  </a:solidFill>
                </a:rPr>
                <a:t>j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490704" y="5392949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k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221598" y="578253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l</a:t>
              </a:r>
            </a:p>
          </p:txBody>
        </p:sp>
        <p:cxnSp>
          <p:nvCxnSpPr>
            <p:cNvPr id="128" name="Straight Connector 127"/>
            <p:cNvCxnSpPr/>
            <p:nvPr/>
          </p:nvCxnSpPr>
          <p:spPr bwMode="auto">
            <a:xfrm flipH="1">
              <a:off x="1783461" y="3676354"/>
              <a:ext cx="3267" cy="284067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 flipV="1">
              <a:off x="80169" y="5153873"/>
              <a:ext cx="3228489" cy="54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0" name="TextBox 129"/>
            <p:cNvSpPr txBox="1"/>
            <p:nvPr/>
          </p:nvSpPr>
          <p:spPr>
            <a:xfrm>
              <a:off x="297617" y="3913066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baseline="-25000" dirty="0"/>
                <a:t>0</a:t>
              </a:r>
              <a:endParaRPr lang="en-US" sz="1400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785513" y="3906572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baseline="-25000" dirty="0"/>
                <a:t>1</a:t>
              </a:r>
              <a:endParaRPr lang="en-US" sz="1400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316365" y="6169054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baseline="-25000" dirty="0"/>
                <a:t>2</a:t>
              </a:r>
              <a:endParaRPr lang="en-US" sz="1400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1662210" y="6192843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baseline="-25000" dirty="0"/>
                <a:t>3</a:t>
              </a:r>
              <a:endParaRPr lang="en-US" sz="1400" dirty="0"/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1016101" y="4262888"/>
              <a:ext cx="687174" cy="748728"/>
            </a:xfrm>
            <a:prstGeom prst="rect">
              <a:avLst/>
            </a:prstGeom>
            <a:noFill/>
            <a:ln w="9525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2427829" y="3917495"/>
              <a:ext cx="687174" cy="748728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2041171" y="4659950"/>
              <a:ext cx="713443" cy="747858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996599" y="5397633"/>
              <a:ext cx="713443" cy="747858"/>
            </a:xfrm>
            <a:prstGeom prst="rect">
              <a:avLst/>
            </a:prstGeom>
            <a:noFill/>
            <a:ln w="9525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194914" y="449631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432FF"/>
                  </a:solidFill>
                </a:rPr>
                <a:t>A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262130" y="486505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617442" y="4111722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195399" y="5615015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432FF"/>
                  </a:solidFill>
                </a:rPr>
                <a:t>D</a:t>
              </a: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2347028" y="6403518"/>
              <a:ext cx="199104" cy="161796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1193610" y="6394285"/>
              <a:ext cx="199104" cy="161796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34000" y="6377703"/>
              <a:ext cx="199104" cy="161796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2347028" y="6126166"/>
              <a:ext cx="199104" cy="161796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1190659" y="6122855"/>
              <a:ext cx="199104" cy="161796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34000" y="6157900"/>
              <a:ext cx="199104" cy="161796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193448" y="6065560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Data block 2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348475" y="6073551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A00"/>
                  </a:solidFill>
                </a:rPr>
                <a:t>Data block 3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2469122" y="6060160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40FF"/>
                  </a:solidFill>
                </a:rPr>
                <a:t>Data block 4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99273" y="6320011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DFF"/>
                  </a:solidFill>
                </a:rPr>
                <a:t>Data block 5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361174" y="6344003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A0019"/>
                  </a:solidFill>
                </a:rPr>
                <a:t>Data block 6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2469122" y="6332711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9300"/>
                  </a:solidFill>
                </a:rPr>
                <a:t>Data block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171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Strategy 4 : Tree Matching – Basic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515127"/>
            <a:ext cx="8747760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Nested Loop with an Index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Inner loop range queries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solidFill>
                  <a:srgbClr val="0070C0"/>
                </a:solidFill>
                <a:latin typeface="Microsoft Sans Serif"/>
                <a:cs typeface="Microsoft Sans Serif"/>
              </a:rPr>
              <a:t>Eliminated pairs </a:t>
            </a:r>
            <a:r>
              <a:rPr lang="en-US" sz="1600" dirty="0">
                <a:latin typeface="Microsoft Sans Serif"/>
                <a:cs typeface="Microsoft Sans Serif"/>
              </a:rPr>
              <a:t>of 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data</a:t>
            </a:r>
            <a:r>
              <a:rPr lang="en-US" sz="1600" dirty="0">
                <a:latin typeface="Microsoft Sans Serif"/>
                <a:cs typeface="Microsoft Sans Serif"/>
              </a:rPr>
              <a:t>-blocks if disjoint MOBRs</a:t>
            </a:r>
          </a:p>
          <a:p>
            <a:pPr>
              <a:buFont typeface="Arial"/>
              <a:buChar char="•"/>
            </a:pPr>
            <a:endParaRPr lang="en-US" sz="18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Space-partitioning join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solidFill>
                  <a:srgbClr val="0070C0"/>
                </a:solidFill>
                <a:latin typeface="Microsoft Sans Serif"/>
                <a:cs typeface="Microsoft Sans Serif"/>
              </a:rPr>
              <a:t>Eliminated</a:t>
            </a:r>
            <a:r>
              <a:rPr lang="en-US" sz="1600" dirty="0">
                <a:latin typeface="Microsoft Sans Serif"/>
                <a:cs typeface="Microsoft Sans Serif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partition-</a:t>
            </a:r>
            <a:r>
              <a:rPr lang="en-US" sz="1600" dirty="0">
                <a:solidFill>
                  <a:srgbClr val="0070C0"/>
                </a:solidFill>
                <a:latin typeface="Microsoft Sans Serif"/>
                <a:cs typeface="Microsoft Sans Serif"/>
              </a:rPr>
              <a:t>pairs</a:t>
            </a:r>
            <a:r>
              <a:rPr lang="en-US" sz="1600" dirty="0">
                <a:latin typeface="Microsoft Sans Serif"/>
                <a:cs typeface="Microsoft Sans Serif"/>
              </a:rPr>
              <a:t> (( P0, P1), …) since disjoint MOBRs</a:t>
            </a:r>
          </a:p>
          <a:p>
            <a:pPr marL="457200" lvl="1" indent="0">
              <a:buNone/>
            </a:pPr>
            <a:endParaRPr lang="en-US" sz="16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Tree Matching, if both tables are indexed: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solidFill>
                  <a:srgbClr val="0070C0"/>
                </a:solidFill>
                <a:latin typeface="Microsoft Sans Serif"/>
                <a:cs typeface="Microsoft Sans Serif"/>
              </a:rPr>
              <a:t>Eliminate pairs </a:t>
            </a:r>
            <a:r>
              <a:rPr lang="en-US" sz="1600" dirty="0">
                <a:latin typeface="Microsoft Sans Serif"/>
                <a:cs typeface="Microsoft Sans Serif"/>
              </a:rPr>
              <a:t>of 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index/data</a:t>
            </a:r>
            <a:r>
              <a:rPr lang="en-US" sz="1600" dirty="0">
                <a:latin typeface="Microsoft Sans Serif"/>
                <a:cs typeface="Microsoft Sans Serif"/>
              </a:rPr>
              <a:t>-blocks if disjoint MOBRs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Start at Root level – Eliminate child-pair if irrelevant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Recursion on remaining pairs </a:t>
            </a:r>
          </a:p>
          <a:p>
            <a:pPr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27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154384" y="1515127"/>
            <a:ext cx="2678132" cy="1037469"/>
            <a:chOff x="5948631" y="1918129"/>
            <a:chExt cx="2678132" cy="1037469"/>
          </a:xfrm>
        </p:grpSpPr>
        <p:sp>
          <p:nvSpPr>
            <p:cNvPr id="8" name="Rectangle 7"/>
            <p:cNvSpPr/>
            <p:nvPr/>
          </p:nvSpPr>
          <p:spPr bwMode="auto">
            <a:xfrm>
              <a:off x="6481681" y="2075060"/>
              <a:ext cx="190046" cy="209866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7899202" y="2062523"/>
              <a:ext cx="190046" cy="20986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8393047" y="2480006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7939135" y="2493905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7466649" y="2493905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975379" y="2484981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6481681" y="2498199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948631" y="2490311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 flipH="1">
              <a:off x="6148120" y="2264394"/>
              <a:ext cx="397157" cy="25965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6580415" y="2290890"/>
              <a:ext cx="18124" cy="207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8022426" y="2293728"/>
              <a:ext cx="18124" cy="207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8018715" y="2287764"/>
              <a:ext cx="432902" cy="23379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>
              <a:off x="7174868" y="2272389"/>
              <a:ext cx="819357" cy="24633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H="1" flipV="1">
              <a:off x="6556548" y="2302817"/>
              <a:ext cx="1416814" cy="22482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 flipV="1">
              <a:off x="6543998" y="2314083"/>
              <a:ext cx="956878" cy="21356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6613975" y="1918129"/>
              <a:ext cx="13019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Fire stations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07278" y="2617044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Houses</a:t>
              </a:r>
            </a:p>
          </p:txBody>
        </p:sp>
      </p:grp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7057337" y="2667806"/>
          <a:ext cx="1793415" cy="2247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6765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6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432FF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b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00FA00"/>
                          </a:solidFill>
                        </a:rPr>
                        <a:t>c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00FA00"/>
                          </a:solidFill>
                        </a:rPr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4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40FF"/>
                          </a:solidFill>
                        </a:rPr>
                        <a:t>d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40FF"/>
                          </a:solidFill>
                        </a:rPr>
                        <a:t>f</a:t>
                      </a:r>
                      <a:endParaRPr lang="en-US" sz="1600" dirty="0">
                        <a:solidFill>
                          <a:srgbClr val="FF93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6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432FF"/>
                          </a:solidFill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FDFF"/>
                          </a:solidFill>
                        </a:rPr>
                        <a:t>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00FDFF"/>
                          </a:solidFill>
                        </a:rPr>
                        <a:t>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7A0019"/>
                          </a:solidFill>
                        </a:rPr>
                        <a:t>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4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rgbClr val="7A0019"/>
                          </a:solidFill>
                        </a:rPr>
                        <a:t>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9300"/>
                          </a:solidFill>
                        </a:rPr>
                        <a:t>k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9300"/>
                          </a:solidFill>
                        </a:rPr>
                        <a:t>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86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76" y="520916"/>
            <a:ext cx="8610600" cy="713365"/>
          </a:xfrm>
        </p:spPr>
        <p:txBody>
          <a:bodyPr/>
          <a:lstStyle/>
          <a:p>
            <a:r>
              <a:rPr lang="en-US" sz="2400" dirty="0">
                <a:latin typeface="Microsoft Sans Serif"/>
                <a:cs typeface="Microsoft Sans Serif"/>
              </a:rPr>
              <a:t>Inputs </a:t>
            </a:r>
            <a:r>
              <a:rPr lang="en-US" sz="2400" dirty="0" err="1">
                <a:latin typeface="Microsoft Sans Serif"/>
                <a:cs typeface="Microsoft Sans Serif"/>
              </a:rPr>
              <a:t>forTree</a:t>
            </a:r>
            <a:r>
              <a:rPr lang="en-US" sz="2400" dirty="0">
                <a:latin typeface="Microsoft Sans Serif"/>
                <a:cs typeface="Microsoft Sans Serif"/>
              </a:rPr>
              <a:t> Matching: Both table have spatial indexes 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22" y="2827021"/>
            <a:ext cx="3297190" cy="2867322"/>
          </a:xfrm>
        </p:spPr>
      </p:pic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 bwMode="auto">
          <a:xfrm>
            <a:off x="1479461" y="3745737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889161" y="3372357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538641" y="4096257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487081" y="4839207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7046" y="382473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84361" y="344093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306231" y="421626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18476" y="488715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D</a:t>
            </a:r>
          </a:p>
        </p:txBody>
      </p:sp>
      <p:sp>
        <p:nvSpPr>
          <p:cNvPr id="88" name="Rectangle 87"/>
          <p:cNvSpPr/>
          <p:nvPr/>
        </p:nvSpPr>
        <p:spPr bwMode="auto">
          <a:xfrm>
            <a:off x="1464206" y="3721496"/>
            <a:ext cx="159079" cy="1271121"/>
          </a:xfrm>
          <a:prstGeom prst="rect">
            <a:avLst/>
          </a:prstGeom>
          <a:noFill/>
          <a:ln w="19050" cap="flat" cmpd="sng" algn="ctr">
            <a:solidFill>
              <a:srgbClr val="0432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2508648" y="3379218"/>
            <a:ext cx="534544" cy="85395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27569" y="1568751"/>
            <a:ext cx="2098695" cy="1122081"/>
            <a:chOff x="3451990" y="3132662"/>
            <a:chExt cx="2098695" cy="1122081"/>
          </a:xfrm>
        </p:grpSpPr>
        <p:sp>
          <p:nvSpPr>
            <p:cNvPr id="137" name="Rectangle 136"/>
            <p:cNvSpPr/>
            <p:nvPr/>
          </p:nvSpPr>
          <p:spPr bwMode="auto">
            <a:xfrm>
              <a:off x="4049253" y="3132662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r>
                <a:rPr lang="en-US" sz="1400" baseline="-250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4184534" y="4001332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4559837" y="3995592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4932688" y="3984162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5316969" y="3993332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3816362" y="4024353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3451990" y="4023543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4846364" y="3596635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Y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3753398" y="3594473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X</a:t>
              </a:r>
            </a:p>
          </p:txBody>
        </p:sp>
        <p:cxnSp>
          <p:nvCxnSpPr>
            <p:cNvPr id="13" name="Straight Connector 12"/>
            <p:cNvCxnSpPr>
              <a:endCxn id="144" idx="0"/>
            </p:cNvCxnSpPr>
            <p:nvPr/>
          </p:nvCxnSpPr>
          <p:spPr bwMode="auto">
            <a:xfrm flipH="1">
              <a:off x="3568848" y="3869552"/>
              <a:ext cx="230405" cy="15399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Straight Connector 148"/>
            <p:cNvCxnSpPr>
              <a:endCxn id="143" idx="0"/>
            </p:cNvCxnSpPr>
            <p:nvPr/>
          </p:nvCxnSpPr>
          <p:spPr bwMode="auto">
            <a:xfrm>
              <a:off x="3929910" y="3919979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>
              <a:endCxn id="139" idx="1"/>
            </p:cNvCxnSpPr>
            <p:nvPr/>
          </p:nvCxnSpPr>
          <p:spPr bwMode="auto">
            <a:xfrm>
              <a:off x="4048423" y="3854114"/>
              <a:ext cx="170338" cy="180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/>
            <p:cNvCxnSpPr>
              <a:endCxn id="140" idx="0"/>
            </p:cNvCxnSpPr>
            <p:nvPr/>
          </p:nvCxnSpPr>
          <p:spPr bwMode="auto">
            <a:xfrm flipH="1">
              <a:off x="4676695" y="3869552"/>
              <a:ext cx="208765" cy="126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Straight Connector 151"/>
            <p:cNvCxnSpPr/>
            <p:nvPr/>
          </p:nvCxnSpPr>
          <p:spPr bwMode="auto">
            <a:xfrm>
              <a:off x="5016116" y="3919979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Straight Connector 152"/>
            <p:cNvCxnSpPr>
              <a:endCxn id="142" idx="1"/>
            </p:cNvCxnSpPr>
            <p:nvPr/>
          </p:nvCxnSpPr>
          <p:spPr bwMode="auto">
            <a:xfrm>
              <a:off x="5134629" y="3854114"/>
              <a:ext cx="216567" cy="172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>
              <a:endCxn id="148" idx="7"/>
            </p:cNvCxnSpPr>
            <p:nvPr/>
          </p:nvCxnSpPr>
          <p:spPr bwMode="auto">
            <a:xfrm flipH="1">
              <a:off x="4026569" y="3468744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/>
            <p:cNvCxnSpPr>
              <a:endCxn id="146" idx="1"/>
            </p:cNvCxnSpPr>
            <p:nvPr/>
          </p:nvCxnSpPr>
          <p:spPr bwMode="auto">
            <a:xfrm>
              <a:off x="4565346" y="3474051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1218782" y="1826049"/>
            <a:ext cx="1063038" cy="727904"/>
            <a:chOff x="3572996" y="2087561"/>
            <a:chExt cx="1063038" cy="727904"/>
          </a:xfrm>
        </p:grpSpPr>
        <p:sp>
          <p:nvSpPr>
            <p:cNvPr id="107" name="Rectangle 106"/>
            <p:cNvSpPr/>
            <p:nvPr/>
          </p:nvSpPr>
          <p:spPr bwMode="auto">
            <a:xfrm>
              <a:off x="3752901" y="2087561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r>
                <a:rPr lang="en-US" sz="1400" baseline="-250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fs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108" name="Straight Connector 107"/>
            <p:cNvCxnSpPr/>
            <p:nvPr/>
          </p:nvCxnSpPr>
          <p:spPr bwMode="auto">
            <a:xfrm flipH="1">
              <a:off x="3686919" y="2422739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>
              <a:off x="4225696" y="2428046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Rectangle 115"/>
            <p:cNvSpPr/>
            <p:nvPr/>
          </p:nvSpPr>
          <p:spPr bwMode="auto">
            <a:xfrm>
              <a:off x="3572996" y="2605599"/>
              <a:ext cx="190046" cy="209866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4445988" y="2596069"/>
              <a:ext cx="190046" cy="20986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  <p:sp>
        <p:nvSpPr>
          <p:cNvPr id="222" name="Rectangle 221"/>
          <p:cNvSpPr/>
          <p:nvPr/>
        </p:nvSpPr>
        <p:spPr bwMode="auto">
          <a:xfrm>
            <a:off x="666394" y="5327776"/>
            <a:ext cx="161901" cy="147383"/>
          </a:xfrm>
          <a:prstGeom prst="rect">
            <a:avLst/>
          </a:prstGeom>
          <a:solidFill>
            <a:srgbClr val="0432FF"/>
          </a:solidFill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3" name="Rectangle 222"/>
          <p:cNvSpPr/>
          <p:nvPr/>
        </p:nvSpPr>
        <p:spPr bwMode="auto">
          <a:xfrm>
            <a:off x="2281820" y="5338062"/>
            <a:ext cx="161901" cy="147383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868269" y="5288963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</a:rPr>
              <a:t>Data block 0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2483695" y="5308741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Data block 1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164296" y="2839472"/>
            <a:ext cx="3472585" cy="2943059"/>
            <a:chOff x="4164296" y="2839472"/>
            <a:chExt cx="3472585" cy="2943059"/>
          </a:xfrm>
        </p:grpSpPr>
        <p:sp>
          <p:nvSpPr>
            <p:cNvPr id="112" name="TextBox 111"/>
            <p:cNvSpPr txBox="1"/>
            <p:nvPr/>
          </p:nvSpPr>
          <p:spPr>
            <a:xfrm>
              <a:off x="4497183" y="5313974"/>
              <a:ext cx="564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3</a:t>
              </a:r>
              <a:endParaRPr lang="en-US" dirty="0"/>
            </a:p>
          </p:txBody>
        </p:sp>
        <p:pic>
          <p:nvPicPr>
            <p:cNvPr id="113" name="Content Placeholder 7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26754" y="2839472"/>
              <a:ext cx="3297190" cy="286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7" name="Oval 126"/>
            <p:cNvSpPr/>
            <p:nvPr/>
          </p:nvSpPr>
          <p:spPr bwMode="auto">
            <a:xfrm>
              <a:off x="5758421" y="3384808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6093701" y="3742948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FF40FF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6790931" y="3742948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6790931" y="4485898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6093701" y="4485898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6" name="Oval 135"/>
            <p:cNvSpPr/>
            <p:nvPr/>
          </p:nvSpPr>
          <p:spPr bwMode="auto">
            <a:xfrm>
              <a:off x="6448031" y="4851658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8" name="Oval 137"/>
            <p:cNvSpPr/>
            <p:nvPr/>
          </p:nvSpPr>
          <p:spPr bwMode="auto">
            <a:xfrm>
              <a:off x="5750801" y="4851658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5750801" y="4108708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5053571" y="3742948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6" name="Oval 155"/>
            <p:cNvSpPr/>
            <p:nvPr/>
          </p:nvSpPr>
          <p:spPr bwMode="auto">
            <a:xfrm>
              <a:off x="5053571" y="4120138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7" name="Oval 156"/>
            <p:cNvSpPr/>
            <p:nvPr/>
          </p:nvSpPr>
          <p:spPr bwMode="auto">
            <a:xfrm>
              <a:off x="5396471" y="4474468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8" name="Oval 157"/>
            <p:cNvSpPr/>
            <p:nvPr/>
          </p:nvSpPr>
          <p:spPr bwMode="auto">
            <a:xfrm>
              <a:off x="4699241" y="4851658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4801725" y="3707732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a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805271" y="4064784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b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5519114" y="3361912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c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5919921" y="3787033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d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5538164" y="4079354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e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6621000" y="382988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f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4516361" y="4870045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g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5218920" y="4523469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h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5933295" y="453868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rgbClr val="7A0019"/>
                  </a:solidFill>
                </a:rPr>
                <a:t>i</a:t>
              </a:r>
              <a:endParaRPr lang="en-US" sz="1600" dirty="0">
                <a:solidFill>
                  <a:srgbClr val="7A0019"/>
                </a:solidFill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5602720" y="493017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A0019"/>
                  </a:solidFill>
                </a:rPr>
                <a:t>j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6621000" y="4554478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k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6351894" y="494406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l</a:t>
              </a:r>
            </a:p>
          </p:txBody>
        </p:sp>
        <p:sp>
          <p:nvSpPr>
            <p:cNvPr id="173" name="Rectangle 172"/>
            <p:cNvSpPr/>
            <p:nvPr/>
          </p:nvSpPr>
          <p:spPr bwMode="auto">
            <a:xfrm>
              <a:off x="5033967" y="3718853"/>
              <a:ext cx="184953" cy="538445"/>
            </a:xfrm>
            <a:prstGeom prst="rect">
              <a:avLst/>
            </a:prstGeom>
            <a:noFill/>
            <a:ln w="19050" cap="flat" cmpd="sng" algn="ctr">
              <a:solidFill>
                <a:srgbClr val="7030A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5741397" y="3355312"/>
              <a:ext cx="174978" cy="905370"/>
            </a:xfrm>
            <a:prstGeom prst="rect">
              <a:avLst/>
            </a:prstGeom>
            <a:noFill/>
            <a:ln w="19050" cap="flat" cmpd="sng" algn="ctr">
              <a:solidFill>
                <a:srgbClr val="00FA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6072025" y="3734098"/>
              <a:ext cx="886160" cy="157202"/>
            </a:xfrm>
            <a:prstGeom prst="rect">
              <a:avLst/>
            </a:prstGeom>
            <a:noFill/>
            <a:ln w="19050" cap="flat" cmpd="sng" algn="ctr">
              <a:solidFill>
                <a:srgbClr val="FF40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4693912" y="4466799"/>
              <a:ext cx="839720" cy="508622"/>
            </a:xfrm>
            <a:prstGeom prst="rect">
              <a:avLst/>
            </a:prstGeom>
            <a:noFill/>
            <a:ln w="19050" cap="flat" cmpd="sng" algn="ctr">
              <a:solidFill>
                <a:srgbClr val="00FD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5819749" y="4477772"/>
              <a:ext cx="378538" cy="511046"/>
            </a:xfrm>
            <a:prstGeom prst="rect">
              <a:avLst/>
            </a:prstGeom>
            <a:noFill/>
            <a:ln w="19050" cap="flat" cmpd="sng" algn="ctr">
              <a:solidFill>
                <a:srgbClr val="7A0019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8" name="Rectangle 177"/>
            <p:cNvSpPr/>
            <p:nvPr/>
          </p:nvSpPr>
          <p:spPr bwMode="auto">
            <a:xfrm>
              <a:off x="6444649" y="4505974"/>
              <a:ext cx="513536" cy="482844"/>
            </a:xfrm>
            <a:prstGeom prst="rect">
              <a:avLst/>
            </a:prstGeom>
            <a:noFill/>
            <a:ln w="19050" cap="flat" cmpd="sng" algn="ctr">
              <a:solidFill>
                <a:srgbClr val="FF93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4981890" y="3294925"/>
              <a:ext cx="2044374" cy="1001733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80" name="Rectangle 179"/>
            <p:cNvSpPr/>
            <p:nvPr/>
          </p:nvSpPr>
          <p:spPr bwMode="auto">
            <a:xfrm>
              <a:off x="4639838" y="4403338"/>
              <a:ext cx="2386426" cy="658786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81" name="Oval 180"/>
            <p:cNvSpPr/>
            <p:nvPr/>
          </p:nvSpPr>
          <p:spPr bwMode="auto">
            <a:xfrm>
              <a:off x="5526438" y="4594906"/>
              <a:ext cx="233716" cy="23039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Y</a:t>
              </a:r>
            </a:p>
          </p:txBody>
        </p:sp>
        <p:sp>
          <p:nvSpPr>
            <p:cNvPr id="182" name="Oval 181"/>
            <p:cNvSpPr/>
            <p:nvPr/>
          </p:nvSpPr>
          <p:spPr bwMode="auto">
            <a:xfrm>
              <a:off x="5056834" y="3350420"/>
              <a:ext cx="233716" cy="23039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X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1" name="Oval 260"/>
            <p:cNvSpPr/>
            <p:nvPr/>
          </p:nvSpPr>
          <p:spPr bwMode="auto">
            <a:xfrm>
              <a:off x="6477324" y="5565047"/>
              <a:ext cx="199104" cy="161796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2" name="Oval 261"/>
            <p:cNvSpPr/>
            <p:nvPr/>
          </p:nvSpPr>
          <p:spPr bwMode="auto">
            <a:xfrm>
              <a:off x="5323906" y="5555814"/>
              <a:ext cx="199104" cy="161796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3" name="Oval 262"/>
            <p:cNvSpPr/>
            <p:nvPr/>
          </p:nvSpPr>
          <p:spPr bwMode="auto">
            <a:xfrm>
              <a:off x="4164296" y="5539232"/>
              <a:ext cx="199104" cy="161796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4" name="Oval 263"/>
            <p:cNvSpPr/>
            <p:nvPr/>
          </p:nvSpPr>
          <p:spPr bwMode="auto">
            <a:xfrm>
              <a:off x="6477324" y="5287695"/>
              <a:ext cx="199104" cy="161796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5" name="Oval 264"/>
            <p:cNvSpPr/>
            <p:nvPr/>
          </p:nvSpPr>
          <p:spPr bwMode="auto">
            <a:xfrm>
              <a:off x="5320955" y="5284384"/>
              <a:ext cx="199104" cy="161796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6" name="Oval 265"/>
            <p:cNvSpPr/>
            <p:nvPr/>
          </p:nvSpPr>
          <p:spPr bwMode="auto">
            <a:xfrm>
              <a:off x="4164296" y="5319429"/>
              <a:ext cx="199104" cy="161796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4323744" y="5227089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Data block 2</a:t>
              </a: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5478771" y="5235080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A00"/>
                  </a:solidFill>
                </a:rPr>
                <a:t>Data block 3</a:t>
              </a: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6599418" y="5221689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40FF"/>
                  </a:solidFill>
                </a:rPr>
                <a:t>Data block 4</a:t>
              </a:r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4359008" y="5475159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DFF"/>
                  </a:solidFill>
                </a:rPr>
                <a:t>Data block 5</a:t>
              </a: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5491470" y="5505532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A0019"/>
                  </a:solidFill>
                </a:rPr>
                <a:t>Data block 6</a:t>
              </a:r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6599418" y="5494240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9300"/>
                  </a:solidFill>
                </a:rPr>
                <a:t>Data block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31548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76" y="520916"/>
            <a:ext cx="8610600" cy="713365"/>
          </a:xfrm>
        </p:spPr>
        <p:txBody>
          <a:bodyPr/>
          <a:lstStyle/>
          <a:p>
            <a:r>
              <a:rPr lang="en-US" sz="2400" dirty="0">
                <a:latin typeface="Microsoft Sans Serif"/>
                <a:cs typeface="Microsoft Sans Serif"/>
              </a:rPr>
              <a:t>Example Spatial Join Query 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04" y="2827021"/>
            <a:ext cx="3297190" cy="2867322"/>
          </a:xfrm>
        </p:spPr>
      </p:pic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 bwMode="auto">
          <a:xfrm>
            <a:off x="1407543" y="3745737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817243" y="3372357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466723" y="4096257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415163" y="4839207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5128" y="382473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12443" y="344093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34313" y="421626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46558" y="488715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D</a:t>
            </a:r>
          </a:p>
        </p:txBody>
      </p:sp>
      <p:sp>
        <p:nvSpPr>
          <p:cNvPr id="88" name="Rectangle 87"/>
          <p:cNvSpPr/>
          <p:nvPr/>
        </p:nvSpPr>
        <p:spPr bwMode="auto">
          <a:xfrm>
            <a:off x="1392288" y="3721496"/>
            <a:ext cx="159079" cy="1271121"/>
          </a:xfrm>
          <a:prstGeom prst="rect">
            <a:avLst/>
          </a:prstGeom>
          <a:noFill/>
          <a:ln w="19050" cap="flat" cmpd="sng" algn="ctr">
            <a:solidFill>
              <a:srgbClr val="0432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2436730" y="3379218"/>
            <a:ext cx="534544" cy="85395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33482" y="3837939"/>
            <a:ext cx="2098695" cy="1122081"/>
            <a:chOff x="3451990" y="3132662"/>
            <a:chExt cx="2098695" cy="1122081"/>
          </a:xfrm>
        </p:grpSpPr>
        <p:sp>
          <p:nvSpPr>
            <p:cNvPr id="137" name="Rectangle 136"/>
            <p:cNvSpPr/>
            <p:nvPr/>
          </p:nvSpPr>
          <p:spPr bwMode="auto">
            <a:xfrm>
              <a:off x="4049253" y="3132662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r>
                <a:rPr lang="en-US" sz="1400" baseline="-250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4184534" y="4001332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4559837" y="3995592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4932688" y="3984162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5316969" y="3993332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3816362" y="4024353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3451990" y="4023543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4846364" y="3596635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Y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3753398" y="3594473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X</a:t>
              </a:r>
            </a:p>
          </p:txBody>
        </p:sp>
        <p:cxnSp>
          <p:nvCxnSpPr>
            <p:cNvPr id="13" name="Straight Connector 12"/>
            <p:cNvCxnSpPr>
              <a:endCxn id="144" idx="0"/>
            </p:cNvCxnSpPr>
            <p:nvPr/>
          </p:nvCxnSpPr>
          <p:spPr bwMode="auto">
            <a:xfrm flipH="1">
              <a:off x="3568848" y="3869552"/>
              <a:ext cx="230405" cy="15399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Straight Connector 148"/>
            <p:cNvCxnSpPr>
              <a:endCxn id="143" idx="0"/>
            </p:cNvCxnSpPr>
            <p:nvPr/>
          </p:nvCxnSpPr>
          <p:spPr bwMode="auto">
            <a:xfrm>
              <a:off x="3929910" y="3919979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>
              <a:endCxn id="139" idx="1"/>
            </p:cNvCxnSpPr>
            <p:nvPr/>
          </p:nvCxnSpPr>
          <p:spPr bwMode="auto">
            <a:xfrm>
              <a:off x="4048423" y="3854114"/>
              <a:ext cx="170338" cy="180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/>
            <p:cNvCxnSpPr>
              <a:endCxn id="140" idx="0"/>
            </p:cNvCxnSpPr>
            <p:nvPr/>
          </p:nvCxnSpPr>
          <p:spPr bwMode="auto">
            <a:xfrm flipH="1">
              <a:off x="4676695" y="3869552"/>
              <a:ext cx="208765" cy="126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Straight Connector 151"/>
            <p:cNvCxnSpPr/>
            <p:nvPr/>
          </p:nvCxnSpPr>
          <p:spPr bwMode="auto">
            <a:xfrm>
              <a:off x="5016116" y="3919979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Straight Connector 152"/>
            <p:cNvCxnSpPr>
              <a:endCxn id="142" idx="1"/>
            </p:cNvCxnSpPr>
            <p:nvPr/>
          </p:nvCxnSpPr>
          <p:spPr bwMode="auto">
            <a:xfrm>
              <a:off x="5134629" y="3854114"/>
              <a:ext cx="216567" cy="172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>
              <a:endCxn id="148" idx="7"/>
            </p:cNvCxnSpPr>
            <p:nvPr/>
          </p:nvCxnSpPr>
          <p:spPr bwMode="auto">
            <a:xfrm flipH="1">
              <a:off x="4026569" y="3468744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/>
            <p:cNvCxnSpPr>
              <a:endCxn id="146" idx="1"/>
            </p:cNvCxnSpPr>
            <p:nvPr/>
          </p:nvCxnSpPr>
          <p:spPr bwMode="auto">
            <a:xfrm>
              <a:off x="4565346" y="3474051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4011402" y="2907399"/>
            <a:ext cx="1063038" cy="727904"/>
            <a:chOff x="3572996" y="2087561"/>
            <a:chExt cx="1063038" cy="727904"/>
          </a:xfrm>
        </p:grpSpPr>
        <p:sp>
          <p:nvSpPr>
            <p:cNvPr id="107" name="Rectangle 106"/>
            <p:cNvSpPr/>
            <p:nvPr/>
          </p:nvSpPr>
          <p:spPr bwMode="auto">
            <a:xfrm>
              <a:off x="3752901" y="2087561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r>
                <a:rPr lang="en-US" sz="1400" baseline="-250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fs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108" name="Straight Connector 107"/>
            <p:cNvCxnSpPr/>
            <p:nvPr/>
          </p:nvCxnSpPr>
          <p:spPr bwMode="auto">
            <a:xfrm flipH="1">
              <a:off x="3686919" y="2422739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>
              <a:off x="4225696" y="2428046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Rectangle 115"/>
            <p:cNvSpPr/>
            <p:nvPr/>
          </p:nvSpPr>
          <p:spPr bwMode="auto">
            <a:xfrm>
              <a:off x="3572996" y="2605599"/>
              <a:ext cx="190046" cy="209866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4445988" y="2596069"/>
              <a:ext cx="190046" cy="20986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  <p:sp>
        <p:nvSpPr>
          <p:cNvPr id="188" name="Rectangle 187"/>
          <p:cNvSpPr/>
          <p:nvPr/>
        </p:nvSpPr>
        <p:spPr bwMode="auto">
          <a:xfrm>
            <a:off x="1123029" y="3429311"/>
            <a:ext cx="717284" cy="1858586"/>
          </a:xfrm>
          <a:prstGeom prst="rect">
            <a:avLst/>
          </a:prstGeom>
          <a:noFill/>
          <a:ln w="1905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41" name="Rectangle 240"/>
          <p:cNvSpPr/>
          <p:nvPr/>
        </p:nvSpPr>
        <p:spPr bwMode="auto">
          <a:xfrm>
            <a:off x="2179119" y="3069899"/>
            <a:ext cx="1051612" cy="148883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2" name="Rectangle 221"/>
          <p:cNvSpPr/>
          <p:nvPr/>
        </p:nvSpPr>
        <p:spPr bwMode="auto">
          <a:xfrm>
            <a:off x="594476" y="5368872"/>
            <a:ext cx="161901" cy="147383"/>
          </a:xfrm>
          <a:prstGeom prst="rect">
            <a:avLst/>
          </a:prstGeom>
          <a:solidFill>
            <a:srgbClr val="0432FF"/>
          </a:solidFill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3" name="Rectangle 222"/>
          <p:cNvSpPr/>
          <p:nvPr/>
        </p:nvSpPr>
        <p:spPr bwMode="auto">
          <a:xfrm>
            <a:off x="2127710" y="5338062"/>
            <a:ext cx="161901" cy="147383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734707" y="5288963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Data block 0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2216571" y="5257371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Data block 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573410" y="2815898"/>
            <a:ext cx="3472585" cy="2947234"/>
            <a:chOff x="5573410" y="2815898"/>
            <a:chExt cx="3472585" cy="2947234"/>
          </a:xfrm>
        </p:grpSpPr>
        <p:sp>
          <p:nvSpPr>
            <p:cNvPr id="112" name="TextBox 111"/>
            <p:cNvSpPr txBox="1"/>
            <p:nvPr/>
          </p:nvSpPr>
          <p:spPr>
            <a:xfrm>
              <a:off x="5906297" y="5290400"/>
              <a:ext cx="564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3</a:t>
              </a:r>
              <a:endParaRPr lang="en-US" dirty="0"/>
            </a:p>
          </p:txBody>
        </p:sp>
        <p:pic>
          <p:nvPicPr>
            <p:cNvPr id="113" name="Content Placeholder 7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35868" y="2815898"/>
              <a:ext cx="3297190" cy="286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7" name="Oval 126"/>
            <p:cNvSpPr/>
            <p:nvPr/>
          </p:nvSpPr>
          <p:spPr bwMode="auto">
            <a:xfrm>
              <a:off x="7167535" y="3361234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7502815" y="3719374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FF40FF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8200045" y="3719374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8200045" y="4462324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7502815" y="4462324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6" name="Oval 135"/>
            <p:cNvSpPr/>
            <p:nvPr/>
          </p:nvSpPr>
          <p:spPr bwMode="auto">
            <a:xfrm>
              <a:off x="7857145" y="4828084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8" name="Oval 137"/>
            <p:cNvSpPr/>
            <p:nvPr/>
          </p:nvSpPr>
          <p:spPr bwMode="auto">
            <a:xfrm>
              <a:off x="7159915" y="4828084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7159915" y="4085134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6462685" y="3719374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6" name="Oval 155"/>
            <p:cNvSpPr/>
            <p:nvPr/>
          </p:nvSpPr>
          <p:spPr bwMode="auto">
            <a:xfrm>
              <a:off x="6462685" y="4096564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7" name="Oval 156"/>
            <p:cNvSpPr/>
            <p:nvPr/>
          </p:nvSpPr>
          <p:spPr bwMode="auto">
            <a:xfrm>
              <a:off x="6805585" y="4450894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8" name="Oval 157"/>
            <p:cNvSpPr/>
            <p:nvPr/>
          </p:nvSpPr>
          <p:spPr bwMode="auto">
            <a:xfrm>
              <a:off x="6108355" y="4828084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6210839" y="3684158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a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6214385" y="404121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b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928228" y="3338338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c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7329035" y="3763459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d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6947278" y="405578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e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8030114" y="3806307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f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5925475" y="484647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g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6628034" y="4499895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h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7342409" y="4515107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rgbClr val="7A0019"/>
                  </a:solidFill>
                </a:rPr>
                <a:t>i</a:t>
              </a:r>
              <a:endParaRPr lang="en-US" sz="1600" dirty="0">
                <a:solidFill>
                  <a:srgbClr val="7A0019"/>
                </a:solidFill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7011834" y="4906596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A0019"/>
                  </a:solidFill>
                </a:rPr>
                <a:t>j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8030114" y="4530904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k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7761008" y="4920486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l</a:t>
              </a:r>
            </a:p>
          </p:txBody>
        </p:sp>
        <p:sp>
          <p:nvSpPr>
            <p:cNvPr id="173" name="Rectangle 172"/>
            <p:cNvSpPr/>
            <p:nvPr/>
          </p:nvSpPr>
          <p:spPr bwMode="auto">
            <a:xfrm>
              <a:off x="6443081" y="3695279"/>
              <a:ext cx="184953" cy="538445"/>
            </a:xfrm>
            <a:prstGeom prst="rect">
              <a:avLst/>
            </a:prstGeom>
            <a:noFill/>
            <a:ln w="19050" cap="flat" cmpd="sng" algn="ctr">
              <a:solidFill>
                <a:srgbClr val="7030A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7150511" y="3331738"/>
              <a:ext cx="174978" cy="905370"/>
            </a:xfrm>
            <a:prstGeom prst="rect">
              <a:avLst/>
            </a:prstGeom>
            <a:noFill/>
            <a:ln w="19050" cap="flat" cmpd="sng" algn="ctr">
              <a:solidFill>
                <a:srgbClr val="00FA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7481139" y="3710524"/>
              <a:ext cx="886160" cy="157202"/>
            </a:xfrm>
            <a:prstGeom prst="rect">
              <a:avLst/>
            </a:prstGeom>
            <a:noFill/>
            <a:ln w="19050" cap="flat" cmpd="sng" algn="ctr">
              <a:solidFill>
                <a:srgbClr val="FF40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6103026" y="4443225"/>
              <a:ext cx="839720" cy="508622"/>
            </a:xfrm>
            <a:prstGeom prst="rect">
              <a:avLst/>
            </a:prstGeom>
            <a:noFill/>
            <a:ln w="19050" cap="flat" cmpd="sng" algn="ctr">
              <a:solidFill>
                <a:srgbClr val="00FD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7228863" y="4454198"/>
              <a:ext cx="378538" cy="511046"/>
            </a:xfrm>
            <a:prstGeom prst="rect">
              <a:avLst/>
            </a:prstGeom>
            <a:noFill/>
            <a:ln w="19050" cap="flat" cmpd="sng" algn="ctr">
              <a:solidFill>
                <a:srgbClr val="7A0019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8" name="Rectangle 177"/>
            <p:cNvSpPr/>
            <p:nvPr/>
          </p:nvSpPr>
          <p:spPr bwMode="auto">
            <a:xfrm>
              <a:off x="7853763" y="4482400"/>
              <a:ext cx="513536" cy="482844"/>
            </a:xfrm>
            <a:prstGeom prst="rect">
              <a:avLst/>
            </a:prstGeom>
            <a:noFill/>
            <a:ln w="19050" cap="flat" cmpd="sng" algn="ctr">
              <a:solidFill>
                <a:srgbClr val="FF93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6391004" y="3271351"/>
              <a:ext cx="2044374" cy="1001733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80" name="Rectangle 179"/>
            <p:cNvSpPr/>
            <p:nvPr/>
          </p:nvSpPr>
          <p:spPr bwMode="auto">
            <a:xfrm>
              <a:off x="6048952" y="4379764"/>
              <a:ext cx="2386426" cy="658786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81" name="Oval 180"/>
            <p:cNvSpPr/>
            <p:nvPr/>
          </p:nvSpPr>
          <p:spPr bwMode="auto">
            <a:xfrm>
              <a:off x="6935552" y="4571332"/>
              <a:ext cx="233716" cy="23039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Y</a:t>
              </a:r>
            </a:p>
          </p:txBody>
        </p:sp>
        <p:sp>
          <p:nvSpPr>
            <p:cNvPr id="182" name="Oval 181"/>
            <p:cNvSpPr/>
            <p:nvPr/>
          </p:nvSpPr>
          <p:spPr bwMode="auto">
            <a:xfrm>
              <a:off x="6465948" y="3326846"/>
              <a:ext cx="233716" cy="23039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X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1" name="Oval 260"/>
            <p:cNvSpPr/>
            <p:nvPr/>
          </p:nvSpPr>
          <p:spPr bwMode="auto">
            <a:xfrm>
              <a:off x="7886438" y="5541473"/>
              <a:ext cx="199104" cy="161796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2" name="Oval 261"/>
            <p:cNvSpPr/>
            <p:nvPr/>
          </p:nvSpPr>
          <p:spPr bwMode="auto">
            <a:xfrm>
              <a:off x="6733020" y="5532240"/>
              <a:ext cx="199104" cy="161796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3" name="Oval 262"/>
            <p:cNvSpPr/>
            <p:nvPr/>
          </p:nvSpPr>
          <p:spPr bwMode="auto">
            <a:xfrm>
              <a:off x="5573410" y="5515658"/>
              <a:ext cx="199104" cy="161796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4" name="Oval 263"/>
            <p:cNvSpPr/>
            <p:nvPr/>
          </p:nvSpPr>
          <p:spPr bwMode="auto">
            <a:xfrm>
              <a:off x="7886438" y="5264121"/>
              <a:ext cx="199104" cy="161796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5" name="Oval 264"/>
            <p:cNvSpPr/>
            <p:nvPr/>
          </p:nvSpPr>
          <p:spPr bwMode="auto">
            <a:xfrm>
              <a:off x="6730069" y="5260810"/>
              <a:ext cx="199104" cy="161796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6" name="Oval 265"/>
            <p:cNvSpPr/>
            <p:nvPr/>
          </p:nvSpPr>
          <p:spPr bwMode="auto">
            <a:xfrm>
              <a:off x="5573410" y="5295855"/>
              <a:ext cx="199104" cy="161796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5732858" y="5203515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Data block 2</a:t>
              </a: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6887885" y="521150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A00"/>
                  </a:solidFill>
                </a:rPr>
                <a:t>Data block 3</a:t>
              </a: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8008532" y="5198115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40FF"/>
                  </a:solidFill>
                </a:rPr>
                <a:t>Data block 4</a:t>
              </a:r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5780450" y="5486133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DFF"/>
                  </a:solidFill>
                </a:rPr>
                <a:t>Data block 5</a:t>
              </a: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6900584" y="5481958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A0019"/>
                  </a:solidFill>
                </a:rPr>
                <a:t>Data block 6</a:t>
              </a:r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8008532" y="547066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9300"/>
                  </a:solidFill>
                </a:rPr>
                <a:t>Data block 7</a:t>
              </a: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232682" y="1520445"/>
            <a:ext cx="8575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Query: For each fire station, find houses within distance &lt;=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MOBR buffer of size 1 to mimic spatial join predicate, i.e. distance &lt;= 1</a:t>
            </a:r>
            <a:endParaRPr lang="en-US" sz="1600" dirty="0">
              <a:latin typeface="Microsoft Sans Serif"/>
              <a:cs typeface="Microsoft Sans Serif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Root level – no child-pair is eliminated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Recursion on remaining pairs, i.e., (X,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0</a:t>
            </a:r>
            <a:r>
              <a:rPr lang="en-US" sz="1600" dirty="0">
                <a:latin typeface="Microsoft Sans Serif"/>
                <a:cs typeface="Microsoft Sans Serif"/>
              </a:rPr>
              <a:t>), (Y,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0</a:t>
            </a:r>
            <a:r>
              <a:rPr lang="en-US" sz="1600" dirty="0">
                <a:latin typeface="Microsoft Sans Serif"/>
                <a:cs typeface="Microsoft Sans Serif"/>
              </a:rPr>
              <a:t>), (X, 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1</a:t>
            </a:r>
            <a:r>
              <a:rPr lang="en-US" sz="1600" dirty="0">
                <a:latin typeface="Microsoft Sans Serif"/>
                <a:cs typeface="Microsoft Sans Serif"/>
              </a:rPr>
              <a:t>), (Y, 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1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  <a:endParaRPr lang="en-US" sz="1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549190" y="3039531"/>
            <a:ext cx="2140172" cy="2228365"/>
            <a:chOff x="6559454" y="3062035"/>
            <a:chExt cx="2140172" cy="2228365"/>
          </a:xfrm>
        </p:grpSpPr>
        <p:sp>
          <p:nvSpPr>
            <p:cNvPr id="189" name="Rectangle 188"/>
            <p:cNvSpPr/>
            <p:nvPr/>
          </p:nvSpPr>
          <p:spPr bwMode="auto">
            <a:xfrm>
              <a:off x="6559454" y="3422902"/>
              <a:ext cx="708136" cy="1867498"/>
            </a:xfrm>
            <a:prstGeom prst="rect">
              <a:avLst/>
            </a:prstGeom>
            <a:noFill/>
            <a:ln w="1905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42" name="Rectangle 241"/>
            <p:cNvSpPr/>
            <p:nvPr/>
          </p:nvSpPr>
          <p:spPr bwMode="auto">
            <a:xfrm>
              <a:off x="7594184" y="3062035"/>
              <a:ext cx="1105442" cy="1461200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37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animBg="1"/>
      <p:bldP spid="24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997" y="415064"/>
            <a:ext cx="5184617" cy="713365"/>
          </a:xfrm>
        </p:spPr>
        <p:txBody>
          <a:bodyPr/>
          <a:lstStyle/>
          <a:p>
            <a:r>
              <a:rPr lang="en-US" sz="2400" dirty="0">
                <a:latin typeface="Microsoft Sans Serif"/>
                <a:cs typeface="Microsoft Sans Serif"/>
              </a:rPr>
              <a:t>Tree Matching Algorithm –</a:t>
            </a:r>
            <a:br>
              <a:rPr lang="en-US" sz="2400" dirty="0">
                <a:latin typeface="Microsoft Sans Serif"/>
                <a:cs typeface="Microsoft Sans Serif"/>
              </a:rPr>
            </a:br>
            <a:r>
              <a:rPr lang="en-US" sz="2400" dirty="0">
                <a:latin typeface="Microsoft Sans Serif"/>
                <a:cs typeface="Microsoft Sans Serif"/>
              </a:rPr>
              <a:t>Next Iteration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96163" y="1964618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MOBR of </a:t>
            </a:r>
            <a:endParaRPr lang="en-US" sz="1400" dirty="0">
              <a:solidFill>
                <a:srgbClr val="FF40FF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96571" y="1541739"/>
            <a:ext cx="5832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Recursion on (X,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0</a:t>
            </a:r>
            <a:r>
              <a:rPr lang="en-US" sz="1600" dirty="0">
                <a:latin typeface="Microsoft Sans Serif"/>
                <a:cs typeface="Microsoft Sans Serif"/>
              </a:rPr>
              <a:t>) =&gt; remaining pairs: (</a:t>
            </a:r>
            <a:r>
              <a:rPr lang="en-US" sz="1600" dirty="0">
                <a:solidFill>
                  <a:srgbClr val="7030A0"/>
                </a:solidFill>
              </a:rPr>
              <a:t>2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 0</a:t>
            </a:r>
            <a:r>
              <a:rPr lang="en-US" sz="1600" dirty="0">
                <a:latin typeface="Microsoft Sans Serif"/>
                <a:cs typeface="Microsoft Sans Serif"/>
              </a:rPr>
              <a:t>), (</a:t>
            </a:r>
            <a:r>
              <a:rPr lang="en-US" sz="1600" dirty="0">
                <a:solidFill>
                  <a:srgbClr val="00FA00"/>
                </a:solidFill>
              </a:rPr>
              <a:t>3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 0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Recursion on (Y,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0</a:t>
            </a:r>
            <a:r>
              <a:rPr lang="en-US" sz="1600" dirty="0">
                <a:latin typeface="Microsoft Sans Serif"/>
                <a:cs typeface="Microsoft Sans Serif"/>
              </a:rPr>
              <a:t>) =&gt; remaining pairs: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(</a:t>
            </a:r>
            <a:r>
              <a:rPr lang="en-US" sz="1600" dirty="0">
                <a:solidFill>
                  <a:srgbClr val="00FDFF"/>
                </a:solidFill>
              </a:rPr>
              <a:t>5,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0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  <a:r>
              <a:rPr lang="en-US" sz="1600" dirty="0"/>
              <a:t>, (</a:t>
            </a:r>
            <a:r>
              <a:rPr lang="en-US" sz="1600" dirty="0">
                <a:solidFill>
                  <a:srgbClr val="7A0019"/>
                </a:solidFill>
              </a:rPr>
              <a:t>6,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 0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Recursion on (X, 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1</a:t>
            </a:r>
            <a:r>
              <a:rPr lang="en-US" sz="1600" dirty="0">
                <a:latin typeface="Microsoft Sans Serif"/>
                <a:cs typeface="Microsoft Sans Serif"/>
              </a:rPr>
              <a:t>) =&gt; remaining pairs: (</a:t>
            </a:r>
            <a:r>
              <a:rPr lang="en-US" sz="1600" dirty="0">
                <a:solidFill>
                  <a:srgbClr val="FF40FF"/>
                </a:solidFill>
              </a:rPr>
              <a:t>4,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 1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  <a:r>
              <a:rPr lang="en-US" sz="1600" dirty="0"/>
              <a:t>, </a:t>
            </a:r>
            <a:endParaRPr lang="en-US" sz="1600" dirty="0">
              <a:solidFill>
                <a:srgbClr val="FF93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Recursion on (Y, 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1</a:t>
            </a:r>
            <a:r>
              <a:rPr lang="en-US" sz="1600" dirty="0">
                <a:latin typeface="Microsoft Sans Serif"/>
                <a:cs typeface="Microsoft Sans Serif"/>
              </a:rPr>
              <a:t>) =&gt; remaining pairs: </a:t>
            </a:r>
            <a:r>
              <a:rPr lang="en-US" sz="1600" dirty="0"/>
              <a:t>(</a:t>
            </a:r>
            <a:r>
              <a:rPr lang="en-US" sz="1600" dirty="0">
                <a:solidFill>
                  <a:srgbClr val="7A0019"/>
                </a:solidFill>
              </a:rPr>
              <a:t>6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 1</a:t>
            </a:r>
            <a:r>
              <a:rPr lang="en-US" sz="1600" dirty="0">
                <a:latin typeface="Microsoft Sans Serif"/>
                <a:cs typeface="Microsoft Sans Serif"/>
              </a:rPr>
              <a:t>), (</a:t>
            </a:r>
            <a:r>
              <a:rPr lang="en-US" sz="1600" dirty="0">
                <a:solidFill>
                  <a:srgbClr val="FF9300"/>
                </a:solidFill>
              </a:rPr>
              <a:t>7,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 1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  <a:endParaRPr lang="en-US" sz="1600" dirty="0"/>
          </a:p>
          <a:p>
            <a:endParaRPr lang="en-US" sz="1600" dirty="0">
              <a:latin typeface="Microsoft Sans Serif"/>
              <a:cs typeface="Microsoft Sans Serif"/>
            </a:endParaRPr>
          </a:p>
          <a:p>
            <a:endParaRPr lang="en-US" sz="1600" dirty="0"/>
          </a:p>
        </p:txBody>
      </p:sp>
      <p:sp>
        <p:nvSpPr>
          <p:cNvPr id="190" name="Rectangle 189"/>
          <p:cNvSpPr/>
          <p:nvPr/>
        </p:nvSpPr>
        <p:spPr bwMode="auto">
          <a:xfrm>
            <a:off x="6115320" y="2241596"/>
            <a:ext cx="190047" cy="209866"/>
          </a:xfrm>
          <a:prstGeom prst="rect">
            <a:avLst/>
          </a:prstGeom>
          <a:solidFill>
            <a:srgbClr val="0432FF"/>
          </a:solidFill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1" name="Rectangle 190"/>
          <p:cNvSpPr/>
          <p:nvPr/>
        </p:nvSpPr>
        <p:spPr bwMode="auto">
          <a:xfrm>
            <a:off x="7369642" y="1706572"/>
            <a:ext cx="822960" cy="324644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Root</a:t>
            </a:r>
            <a:r>
              <a:rPr lang="en-US" sz="1400" baseline="-25000" dirty="0" err="1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h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2" name="Oval 191"/>
          <p:cNvSpPr/>
          <p:nvPr/>
        </p:nvSpPr>
        <p:spPr bwMode="auto">
          <a:xfrm>
            <a:off x="7504923" y="2575242"/>
            <a:ext cx="233716" cy="230390"/>
          </a:xfrm>
          <a:prstGeom prst="ellipse">
            <a:avLst/>
          </a:prstGeom>
          <a:solidFill>
            <a:srgbClr val="FF40FF"/>
          </a:solidFill>
          <a:ln w="25400" cap="flat" cmpd="sng" algn="ctr">
            <a:solidFill>
              <a:srgbClr val="FF4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6" name="Oval 195"/>
          <p:cNvSpPr/>
          <p:nvPr/>
        </p:nvSpPr>
        <p:spPr bwMode="auto">
          <a:xfrm>
            <a:off x="7136751" y="2598263"/>
            <a:ext cx="233716" cy="230390"/>
          </a:xfrm>
          <a:prstGeom prst="ellipse">
            <a:avLst/>
          </a:prstGeom>
          <a:solidFill>
            <a:srgbClr val="00FA00"/>
          </a:solidFill>
          <a:ln w="25400" cap="flat" cmpd="sng" algn="ctr">
            <a:solidFill>
              <a:srgbClr val="00F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7" name="Oval 196"/>
          <p:cNvSpPr/>
          <p:nvPr/>
        </p:nvSpPr>
        <p:spPr bwMode="auto">
          <a:xfrm>
            <a:off x="6772379" y="2597453"/>
            <a:ext cx="233716" cy="230390"/>
          </a:xfrm>
          <a:prstGeom prst="ellipse">
            <a:avLst/>
          </a:prstGeom>
          <a:solidFill>
            <a:srgbClr val="7030A0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8" name="Oval 197"/>
          <p:cNvSpPr/>
          <p:nvPr/>
        </p:nvSpPr>
        <p:spPr bwMode="auto">
          <a:xfrm>
            <a:off x="8166753" y="2170545"/>
            <a:ext cx="320040" cy="32004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Y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9" name="Oval 198"/>
          <p:cNvSpPr/>
          <p:nvPr/>
        </p:nvSpPr>
        <p:spPr bwMode="auto">
          <a:xfrm>
            <a:off x="7073787" y="2168383"/>
            <a:ext cx="320040" cy="32004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X</a:t>
            </a:r>
          </a:p>
        </p:txBody>
      </p:sp>
      <p:cxnSp>
        <p:nvCxnSpPr>
          <p:cNvPr id="200" name="Straight Connector 199"/>
          <p:cNvCxnSpPr/>
          <p:nvPr/>
        </p:nvCxnSpPr>
        <p:spPr bwMode="auto">
          <a:xfrm flipH="1">
            <a:off x="6889237" y="2443462"/>
            <a:ext cx="230405" cy="15399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/>
          <p:cNvCxnSpPr/>
          <p:nvPr/>
        </p:nvCxnSpPr>
        <p:spPr bwMode="auto">
          <a:xfrm>
            <a:off x="7250299" y="2493889"/>
            <a:ext cx="3310" cy="10437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Straight Connector 201"/>
          <p:cNvCxnSpPr/>
          <p:nvPr/>
        </p:nvCxnSpPr>
        <p:spPr bwMode="auto">
          <a:xfrm>
            <a:off x="7368812" y="2428024"/>
            <a:ext cx="170338" cy="1809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" name="Straight Connector 205"/>
          <p:cNvCxnSpPr/>
          <p:nvPr/>
        </p:nvCxnSpPr>
        <p:spPr bwMode="auto">
          <a:xfrm flipH="1">
            <a:off x="7346958" y="2042654"/>
            <a:ext cx="362930" cy="17259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7" name="Straight Connector 206"/>
          <p:cNvCxnSpPr/>
          <p:nvPr/>
        </p:nvCxnSpPr>
        <p:spPr bwMode="auto">
          <a:xfrm>
            <a:off x="7885735" y="2047961"/>
            <a:ext cx="327887" cy="16945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7339080" y="2590126"/>
            <a:ext cx="523843" cy="16915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8" name="Straight Connector 207"/>
          <p:cNvCxnSpPr/>
          <p:nvPr/>
        </p:nvCxnSpPr>
        <p:spPr bwMode="auto">
          <a:xfrm flipV="1">
            <a:off x="7364985" y="2608301"/>
            <a:ext cx="497938" cy="15097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0" name="TextBox 209"/>
          <p:cNvSpPr txBox="1"/>
          <p:nvPr/>
        </p:nvSpPr>
        <p:spPr>
          <a:xfrm>
            <a:off x="5674883" y="3443684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MOBR of </a:t>
            </a:r>
            <a:endParaRPr lang="en-US" sz="1400" dirty="0">
              <a:solidFill>
                <a:srgbClr val="FF40FF"/>
              </a:solidFill>
            </a:endParaRPr>
          </a:p>
        </p:txBody>
      </p:sp>
      <p:sp>
        <p:nvSpPr>
          <p:cNvPr id="211" name="Rectangle 210"/>
          <p:cNvSpPr/>
          <p:nvPr/>
        </p:nvSpPr>
        <p:spPr bwMode="auto">
          <a:xfrm>
            <a:off x="6070911" y="3777582"/>
            <a:ext cx="190046" cy="209866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2" name="Rectangle 211"/>
          <p:cNvSpPr/>
          <p:nvPr/>
        </p:nvSpPr>
        <p:spPr bwMode="auto">
          <a:xfrm>
            <a:off x="7459082" y="3143189"/>
            <a:ext cx="822960" cy="324644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Root</a:t>
            </a:r>
            <a:r>
              <a:rPr lang="en-US" sz="1400" baseline="-25000" dirty="0" err="1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h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5" name="Oval 224"/>
          <p:cNvSpPr/>
          <p:nvPr/>
        </p:nvSpPr>
        <p:spPr bwMode="auto">
          <a:xfrm>
            <a:off x="7533888" y="4029733"/>
            <a:ext cx="233716" cy="230390"/>
          </a:xfrm>
          <a:prstGeom prst="ellipse">
            <a:avLst/>
          </a:prstGeom>
          <a:solidFill>
            <a:srgbClr val="FF40FF"/>
          </a:solidFill>
          <a:ln w="25400" cap="flat" cmpd="sng" algn="ctr">
            <a:solidFill>
              <a:srgbClr val="FF4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6" name="Oval 225"/>
          <p:cNvSpPr/>
          <p:nvPr/>
        </p:nvSpPr>
        <p:spPr bwMode="auto">
          <a:xfrm>
            <a:off x="7909191" y="4023993"/>
            <a:ext cx="233716" cy="230390"/>
          </a:xfrm>
          <a:prstGeom prst="ellipse">
            <a:avLst/>
          </a:prstGeom>
          <a:solidFill>
            <a:srgbClr val="00FDFF"/>
          </a:solidFill>
          <a:ln w="25400" cap="flat" cmpd="sng" algn="ctr">
            <a:solidFill>
              <a:srgbClr val="00F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7" name="Oval 226"/>
          <p:cNvSpPr/>
          <p:nvPr/>
        </p:nvSpPr>
        <p:spPr bwMode="auto">
          <a:xfrm>
            <a:off x="8282042" y="4012563"/>
            <a:ext cx="233716" cy="230390"/>
          </a:xfrm>
          <a:prstGeom prst="ellipse">
            <a:avLst/>
          </a:prstGeom>
          <a:solidFill>
            <a:srgbClr val="7A0019"/>
          </a:solidFill>
          <a:ln w="254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8" name="Oval 227"/>
          <p:cNvSpPr/>
          <p:nvPr/>
        </p:nvSpPr>
        <p:spPr bwMode="auto">
          <a:xfrm>
            <a:off x="8666323" y="4021733"/>
            <a:ext cx="233716" cy="230390"/>
          </a:xfrm>
          <a:prstGeom prst="ellipse">
            <a:avLst/>
          </a:prstGeom>
          <a:solidFill>
            <a:srgbClr val="FF9300"/>
          </a:solidFill>
          <a:ln w="25400" cap="flat" cmpd="sng" algn="ctr">
            <a:solidFill>
              <a:srgbClr val="FF9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9" name="Oval 228"/>
          <p:cNvSpPr/>
          <p:nvPr/>
        </p:nvSpPr>
        <p:spPr bwMode="auto">
          <a:xfrm>
            <a:off x="7165716" y="4052754"/>
            <a:ext cx="233716" cy="230390"/>
          </a:xfrm>
          <a:prstGeom prst="ellipse">
            <a:avLst/>
          </a:prstGeom>
          <a:solidFill>
            <a:srgbClr val="00FA00"/>
          </a:solidFill>
          <a:ln w="25400" cap="flat" cmpd="sng" algn="ctr">
            <a:solidFill>
              <a:srgbClr val="00F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0" name="Oval 229"/>
          <p:cNvSpPr/>
          <p:nvPr/>
        </p:nvSpPr>
        <p:spPr bwMode="auto">
          <a:xfrm>
            <a:off x="6774709" y="4075564"/>
            <a:ext cx="233716" cy="230390"/>
          </a:xfrm>
          <a:prstGeom prst="ellipse">
            <a:avLst/>
          </a:prstGeom>
          <a:solidFill>
            <a:srgbClr val="7030A0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1" name="Oval 230"/>
          <p:cNvSpPr/>
          <p:nvPr/>
        </p:nvSpPr>
        <p:spPr bwMode="auto">
          <a:xfrm>
            <a:off x="8195718" y="3625036"/>
            <a:ext cx="320040" cy="32004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Y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2" name="Oval 231"/>
          <p:cNvSpPr/>
          <p:nvPr/>
        </p:nvSpPr>
        <p:spPr bwMode="auto">
          <a:xfrm>
            <a:off x="7102752" y="3622874"/>
            <a:ext cx="320040" cy="32004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X</a:t>
            </a:r>
          </a:p>
        </p:txBody>
      </p:sp>
      <p:cxnSp>
        <p:nvCxnSpPr>
          <p:cNvPr id="233" name="Straight Connector 232"/>
          <p:cNvCxnSpPr/>
          <p:nvPr/>
        </p:nvCxnSpPr>
        <p:spPr bwMode="auto">
          <a:xfrm flipH="1">
            <a:off x="6918202" y="3897953"/>
            <a:ext cx="230405" cy="15399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/>
          <p:cNvCxnSpPr/>
          <p:nvPr/>
        </p:nvCxnSpPr>
        <p:spPr bwMode="auto">
          <a:xfrm>
            <a:off x="7279264" y="3948380"/>
            <a:ext cx="3310" cy="10437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/>
          <p:cNvCxnSpPr/>
          <p:nvPr/>
        </p:nvCxnSpPr>
        <p:spPr bwMode="auto">
          <a:xfrm>
            <a:off x="7397777" y="3882515"/>
            <a:ext cx="170338" cy="1809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6" name="Straight Connector 235"/>
          <p:cNvCxnSpPr/>
          <p:nvPr/>
        </p:nvCxnSpPr>
        <p:spPr bwMode="auto">
          <a:xfrm flipH="1">
            <a:off x="8026049" y="3897953"/>
            <a:ext cx="208765" cy="1260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7" name="Straight Connector 236"/>
          <p:cNvCxnSpPr/>
          <p:nvPr/>
        </p:nvCxnSpPr>
        <p:spPr bwMode="auto">
          <a:xfrm>
            <a:off x="8365470" y="3948380"/>
            <a:ext cx="3310" cy="10437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8" name="Straight Connector 237"/>
          <p:cNvCxnSpPr/>
          <p:nvPr/>
        </p:nvCxnSpPr>
        <p:spPr bwMode="auto">
          <a:xfrm>
            <a:off x="8483983" y="3882515"/>
            <a:ext cx="216567" cy="1729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9" name="Straight Connector 238"/>
          <p:cNvCxnSpPr/>
          <p:nvPr/>
        </p:nvCxnSpPr>
        <p:spPr bwMode="auto">
          <a:xfrm flipH="1">
            <a:off x="7375923" y="3497145"/>
            <a:ext cx="362930" cy="17259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0" name="Straight Connector 239"/>
          <p:cNvCxnSpPr/>
          <p:nvPr/>
        </p:nvCxnSpPr>
        <p:spPr bwMode="auto">
          <a:xfrm>
            <a:off x="7914700" y="3502452"/>
            <a:ext cx="327887" cy="16945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6" name="Oval 245"/>
          <p:cNvSpPr/>
          <p:nvPr/>
        </p:nvSpPr>
        <p:spPr bwMode="auto">
          <a:xfrm>
            <a:off x="7876829" y="2577502"/>
            <a:ext cx="233716" cy="230390"/>
          </a:xfrm>
          <a:prstGeom prst="ellipse">
            <a:avLst/>
          </a:prstGeom>
          <a:solidFill>
            <a:srgbClr val="00FDFF"/>
          </a:solidFill>
          <a:ln w="25400" cap="flat" cmpd="sng" algn="ctr">
            <a:solidFill>
              <a:srgbClr val="00F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47" name="Oval 246"/>
          <p:cNvSpPr/>
          <p:nvPr/>
        </p:nvSpPr>
        <p:spPr bwMode="auto">
          <a:xfrm>
            <a:off x="8249680" y="2566072"/>
            <a:ext cx="233716" cy="230390"/>
          </a:xfrm>
          <a:prstGeom prst="ellipse">
            <a:avLst/>
          </a:prstGeom>
          <a:solidFill>
            <a:srgbClr val="7A0019"/>
          </a:solidFill>
          <a:ln w="254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48" name="Oval 247"/>
          <p:cNvSpPr/>
          <p:nvPr/>
        </p:nvSpPr>
        <p:spPr bwMode="auto">
          <a:xfrm>
            <a:off x="8633961" y="2575242"/>
            <a:ext cx="233716" cy="230390"/>
          </a:xfrm>
          <a:prstGeom prst="ellipse">
            <a:avLst/>
          </a:prstGeom>
          <a:solidFill>
            <a:srgbClr val="FF9300"/>
          </a:solidFill>
          <a:ln w="25400" cap="flat" cmpd="sng" algn="ctr">
            <a:solidFill>
              <a:srgbClr val="FF9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cxnSp>
        <p:nvCxnSpPr>
          <p:cNvPr id="249" name="Straight Connector 248"/>
          <p:cNvCxnSpPr/>
          <p:nvPr/>
        </p:nvCxnSpPr>
        <p:spPr bwMode="auto">
          <a:xfrm flipH="1">
            <a:off x="7993687" y="2451462"/>
            <a:ext cx="208765" cy="1260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0" name="Straight Connector 249"/>
          <p:cNvCxnSpPr/>
          <p:nvPr/>
        </p:nvCxnSpPr>
        <p:spPr bwMode="auto">
          <a:xfrm>
            <a:off x="8333108" y="2501889"/>
            <a:ext cx="3310" cy="10437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1" name="Straight Connector 250"/>
          <p:cNvCxnSpPr/>
          <p:nvPr/>
        </p:nvCxnSpPr>
        <p:spPr bwMode="auto">
          <a:xfrm>
            <a:off x="8451621" y="2436024"/>
            <a:ext cx="216567" cy="1729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/>
          <p:nvPr/>
        </p:nvCxnSpPr>
        <p:spPr bwMode="auto">
          <a:xfrm>
            <a:off x="8485026" y="2604556"/>
            <a:ext cx="523843" cy="16915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3" name="Straight Connector 252"/>
          <p:cNvCxnSpPr/>
          <p:nvPr/>
        </p:nvCxnSpPr>
        <p:spPr bwMode="auto">
          <a:xfrm flipV="1">
            <a:off x="8510931" y="2622731"/>
            <a:ext cx="497938" cy="15097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/>
          <p:nvPr/>
        </p:nvCxnSpPr>
        <p:spPr bwMode="auto">
          <a:xfrm>
            <a:off x="6652103" y="4122749"/>
            <a:ext cx="523843" cy="16915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5" name="Straight Connector 254"/>
          <p:cNvCxnSpPr/>
          <p:nvPr/>
        </p:nvCxnSpPr>
        <p:spPr bwMode="auto">
          <a:xfrm flipV="1">
            <a:off x="6622062" y="4118622"/>
            <a:ext cx="497938" cy="15097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6" name="Straight Connector 255"/>
          <p:cNvCxnSpPr/>
          <p:nvPr/>
        </p:nvCxnSpPr>
        <p:spPr bwMode="auto">
          <a:xfrm>
            <a:off x="6987481" y="4097096"/>
            <a:ext cx="523843" cy="16915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7" name="Straight Connector 256"/>
          <p:cNvCxnSpPr/>
          <p:nvPr/>
        </p:nvCxnSpPr>
        <p:spPr bwMode="auto">
          <a:xfrm flipV="1">
            <a:off x="7013386" y="4115271"/>
            <a:ext cx="497938" cy="15097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8" name="Straight Connector 257"/>
          <p:cNvCxnSpPr/>
          <p:nvPr/>
        </p:nvCxnSpPr>
        <p:spPr bwMode="auto">
          <a:xfrm>
            <a:off x="7740883" y="4052108"/>
            <a:ext cx="523843" cy="16915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9" name="Straight Connector 258"/>
          <p:cNvCxnSpPr/>
          <p:nvPr/>
        </p:nvCxnSpPr>
        <p:spPr bwMode="auto">
          <a:xfrm flipV="1">
            <a:off x="7766788" y="4070283"/>
            <a:ext cx="497938" cy="15097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2" name="TextBox 111"/>
          <p:cNvSpPr txBox="1"/>
          <p:nvPr/>
        </p:nvSpPr>
        <p:spPr>
          <a:xfrm>
            <a:off x="614072" y="5315660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endParaRPr lang="en-US" dirty="0"/>
          </a:p>
        </p:txBody>
      </p:sp>
      <p:pic>
        <p:nvPicPr>
          <p:cNvPr id="113" name="Content Placeholder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643" y="2841158"/>
            <a:ext cx="3297190" cy="286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" name="Oval 126"/>
          <p:cNvSpPr/>
          <p:nvPr/>
        </p:nvSpPr>
        <p:spPr bwMode="auto">
          <a:xfrm>
            <a:off x="1875310" y="3386494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2210590" y="3744634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40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2907820" y="3744634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0" name="Oval 129"/>
          <p:cNvSpPr/>
          <p:nvPr/>
        </p:nvSpPr>
        <p:spPr bwMode="auto">
          <a:xfrm>
            <a:off x="2907820" y="4487584"/>
            <a:ext cx="137160" cy="137160"/>
          </a:xfrm>
          <a:prstGeom prst="ellipse">
            <a:avLst/>
          </a:prstGeom>
          <a:solidFill>
            <a:srgbClr val="FF9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5" name="Oval 134"/>
          <p:cNvSpPr/>
          <p:nvPr/>
        </p:nvSpPr>
        <p:spPr bwMode="auto">
          <a:xfrm>
            <a:off x="2210590" y="4487584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6" name="Oval 135"/>
          <p:cNvSpPr/>
          <p:nvPr/>
        </p:nvSpPr>
        <p:spPr bwMode="auto">
          <a:xfrm>
            <a:off x="2564920" y="4853344"/>
            <a:ext cx="137160" cy="137160"/>
          </a:xfrm>
          <a:prstGeom prst="ellipse">
            <a:avLst/>
          </a:prstGeom>
          <a:solidFill>
            <a:srgbClr val="FF9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8" name="Oval 137"/>
          <p:cNvSpPr/>
          <p:nvPr/>
        </p:nvSpPr>
        <p:spPr bwMode="auto">
          <a:xfrm>
            <a:off x="1867690" y="4853344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5" name="Oval 144"/>
          <p:cNvSpPr/>
          <p:nvPr/>
        </p:nvSpPr>
        <p:spPr bwMode="auto">
          <a:xfrm>
            <a:off x="1867690" y="4110394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7" name="Oval 146"/>
          <p:cNvSpPr/>
          <p:nvPr/>
        </p:nvSpPr>
        <p:spPr bwMode="auto">
          <a:xfrm>
            <a:off x="1170460" y="3744634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6" name="Oval 155"/>
          <p:cNvSpPr/>
          <p:nvPr/>
        </p:nvSpPr>
        <p:spPr bwMode="auto">
          <a:xfrm>
            <a:off x="1170460" y="4121824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7" name="Oval 156"/>
          <p:cNvSpPr/>
          <p:nvPr/>
        </p:nvSpPr>
        <p:spPr bwMode="auto">
          <a:xfrm>
            <a:off x="1513360" y="4476154"/>
            <a:ext cx="137160" cy="137160"/>
          </a:xfrm>
          <a:prstGeom prst="ellipse">
            <a:avLst/>
          </a:prstGeom>
          <a:solidFill>
            <a:srgbClr val="00FD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8" name="Oval 157"/>
          <p:cNvSpPr/>
          <p:nvPr/>
        </p:nvSpPr>
        <p:spPr bwMode="auto">
          <a:xfrm>
            <a:off x="816130" y="4853344"/>
            <a:ext cx="137160" cy="137160"/>
          </a:xfrm>
          <a:prstGeom prst="ellipse">
            <a:avLst/>
          </a:prstGeom>
          <a:solidFill>
            <a:srgbClr val="00FD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918614" y="370941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922160" y="406647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1636003" y="336359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c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2036810" y="378871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d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1655053" y="408104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e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2737889" y="383156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f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633250" y="487173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DFF"/>
                </a:solidFill>
              </a:rPr>
              <a:t>g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1335809" y="452515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DFF"/>
                </a:solidFill>
              </a:rPr>
              <a:t>h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2050184" y="454036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7A0019"/>
                </a:solidFill>
              </a:rPr>
              <a:t>i</a:t>
            </a:r>
            <a:endParaRPr lang="en-US" sz="1600" dirty="0">
              <a:solidFill>
                <a:srgbClr val="7A0019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1719609" y="493185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A0019"/>
                </a:solidFill>
              </a:rPr>
              <a:t>j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2737889" y="455616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9300"/>
                </a:solidFill>
              </a:rPr>
              <a:t>k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2468783" y="494574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9300"/>
                </a:solidFill>
              </a:rPr>
              <a:t>l</a:t>
            </a:r>
          </a:p>
        </p:txBody>
      </p:sp>
      <p:sp>
        <p:nvSpPr>
          <p:cNvPr id="173" name="Rectangle 172"/>
          <p:cNvSpPr/>
          <p:nvPr/>
        </p:nvSpPr>
        <p:spPr bwMode="auto">
          <a:xfrm>
            <a:off x="1150856" y="3720539"/>
            <a:ext cx="184953" cy="538445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1858286" y="3356998"/>
            <a:ext cx="174978" cy="905370"/>
          </a:xfrm>
          <a:prstGeom prst="rect">
            <a:avLst/>
          </a:prstGeom>
          <a:noFill/>
          <a:ln w="19050" cap="flat" cmpd="sng" algn="ctr">
            <a:solidFill>
              <a:srgbClr val="00FA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2188914" y="3735784"/>
            <a:ext cx="886160" cy="157202"/>
          </a:xfrm>
          <a:prstGeom prst="rect">
            <a:avLst/>
          </a:prstGeom>
          <a:noFill/>
          <a:ln w="19050" cap="flat" cmpd="sng" algn="ctr">
            <a:solidFill>
              <a:srgbClr val="FF40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6" name="Rectangle 175"/>
          <p:cNvSpPr/>
          <p:nvPr/>
        </p:nvSpPr>
        <p:spPr bwMode="auto">
          <a:xfrm>
            <a:off x="810801" y="4468485"/>
            <a:ext cx="839720" cy="508622"/>
          </a:xfrm>
          <a:prstGeom prst="rect">
            <a:avLst/>
          </a:prstGeom>
          <a:noFill/>
          <a:ln w="19050" cap="flat" cmpd="sng" algn="ctr">
            <a:solidFill>
              <a:srgbClr val="00FD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7" name="Rectangle 176"/>
          <p:cNvSpPr/>
          <p:nvPr/>
        </p:nvSpPr>
        <p:spPr bwMode="auto">
          <a:xfrm>
            <a:off x="1936638" y="4479458"/>
            <a:ext cx="378538" cy="511046"/>
          </a:xfrm>
          <a:prstGeom prst="rect">
            <a:avLst/>
          </a:prstGeom>
          <a:noFill/>
          <a:ln w="19050" cap="flat" cmpd="sng" algn="ctr">
            <a:solidFill>
              <a:srgbClr val="7A0019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8" name="Rectangle 177"/>
          <p:cNvSpPr/>
          <p:nvPr/>
        </p:nvSpPr>
        <p:spPr bwMode="auto">
          <a:xfrm>
            <a:off x="2561538" y="4507660"/>
            <a:ext cx="513536" cy="482844"/>
          </a:xfrm>
          <a:prstGeom prst="rect">
            <a:avLst/>
          </a:prstGeom>
          <a:noFill/>
          <a:ln w="19050" cap="flat" cmpd="sng" algn="ctr">
            <a:solidFill>
              <a:srgbClr val="FF93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9" name="Rectangle 178"/>
          <p:cNvSpPr/>
          <p:nvPr/>
        </p:nvSpPr>
        <p:spPr bwMode="auto">
          <a:xfrm>
            <a:off x="1098779" y="3296611"/>
            <a:ext cx="2044374" cy="100173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80" name="Rectangle 179"/>
          <p:cNvSpPr/>
          <p:nvPr/>
        </p:nvSpPr>
        <p:spPr bwMode="auto">
          <a:xfrm>
            <a:off x="756727" y="4405024"/>
            <a:ext cx="2386426" cy="65878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81" name="Oval 180"/>
          <p:cNvSpPr/>
          <p:nvPr/>
        </p:nvSpPr>
        <p:spPr bwMode="auto">
          <a:xfrm>
            <a:off x="1643327" y="4596592"/>
            <a:ext cx="233716" cy="23039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Y</a:t>
            </a:r>
          </a:p>
        </p:txBody>
      </p:sp>
      <p:sp>
        <p:nvSpPr>
          <p:cNvPr id="182" name="Oval 181"/>
          <p:cNvSpPr/>
          <p:nvPr/>
        </p:nvSpPr>
        <p:spPr bwMode="auto">
          <a:xfrm>
            <a:off x="1173723" y="3352106"/>
            <a:ext cx="233716" cy="23039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X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89" name="Rectangle 188"/>
          <p:cNvSpPr/>
          <p:nvPr/>
        </p:nvSpPr>
        <p:spPr bwMode="auto">
          <a:xfrm>
            <a:off x="1267229" y="3448162"/>
            <a:ext cx="708136" cy="1867498"/>
          </a:xfrm>
          <a:prstGeom prst="rect">
            <a:avLst/>
          </a:prstGeom>
          <a:noFill/>
          <a:ln w="1905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42" name="Rectangle 241"/>
          <p:cNvSpPr/>
          <p:nvPr/>
        </p:nvSpPr>
        <p:spPr bwMode="auto">
          <a:xfrm>
            <a:off x="2259427" y="3087295"/>
            <a:ext cx="1105442" cy="14612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61" name="Oval 260"/>
          <p:cNvSpPr/>
          <p:nvPr/>
        </p:nvSpPr>
        <p:spPr bwMode="auto">
          <a:xfrm>
            <a:off x="2594213" y="5566733"/>
            <a:ext cx="199104" cy="161796"/>
          </a:xfrm>
          <a:prstGeom prst="ellipse">
            <a:avLst/>
          </a:prstGeom>
          <a:solidFill>
            <a:srgbClr val="FF9300"/>
          </a:solidFill>
          <a:ln w="25400" cap="flat" cmpd="sng" algn="ctr">
            <a:solidFill>
              <a:srgbClr val="FF9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62" name="Oval 261"/>
          <p:cNvSpPr/>
          <p:nvPr/>
        </p:nvSpPr>
        <p:spPr bwMode="auto">
          <a:xfrm>
            <a:off x="1440795" y="5557500"/>
            <a:ext cx="199104" cy="161796"/>
          </a:xfrm>
          <a:prstGeom prst="ellipse">
            <a:avLst/>
          </a:prstGeom>
          <a:solidFill>
            <a:srgbClr val="7A0019"/>
          </a:solidFill>
          <a:ln w="254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63" name="Oval 262"/>
          <p:cNvSpPr/>
          <p:nvPr/>
        </p:nvSpPr>
        <p:spPr bwMode="auto">
          <a:xfrm>
            <a:off x="281185" y="5540918"/>
            <a:ext cx="199104" cy="161796"/>
          </a:xfrm>
          <a:prstGeom prst="ellipse">
            <a:avLst/>
          </a:prstGeom>
          <a:solidFill>
            <a:srgbClr val="00FDFF"/>
          </a:solidFill>
          <a:ln w="25400" cap="flat" cmpd="sng" algn="ctr">
            <a:solidFill>
              <a:srgbClr val="00F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64" name="Oval 263"/>
          <p:cNvSpPr/>
          <p:nvPr/>
        </p:nvSpPr>
        <p:spPr bwMode="auto">
          <a:xfrm>
            <a:off x="2594213" y="5289381"/>
            <a:ext cx="199104" cy="161796"/>
          </a:xfrm>
          <a:prstGeom prst="ellipse">
            <a:avLst/>
          </a:prstGeom>
          <a:solidFill>
            <a:srgbClr val="FF40FF"/>
          </a:solidFill>
          <a:ln w="25400" cap="flat" cmpd="sng" algn="ctr">
            <a:solidFill>
              <a:srgbClr val="FF4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65" name="Oval 264"/>
          <p:cNvSpPr/>
          <p:nvPr/>
        </p:nvSpPr>
        <p:spPr bwMode="auto">
          <a:xfrm>
            <a:off x="1437844" y="5286070"/>
            <a:ext cx="199104" cy="161796"/>
          </a:xfrm>
          <a:prstGeom prst="ellipse">
            <a:avLst/>
          </a:prstGeom>
          <a:solidFill>
            <a:srgbClr val="00FA00"/>
          </a:solidFill>
          <a:ln w="25400" cap="flat" cmpd="sng" algn="ctr">
            <a:solidFill>
              <a:srgbClr val="00F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66" name="Oval 265"/>
          <p:cNvSpPr/>
          <p:nvPr/>
        </p:nvSpPr>
        <p:spPr bwMode="auto">
          <a:xfrm>
            <a:off x="281185" y="5321115"/>
            <a:ext cx="199104" cy="161796"/>
          </a:xfrm>
          <a:prstGeom prst="ellipse">
            <a:avLst/>
          </a:prstGeom>
          <a:solidFill>
            <a:srgbClr val="7030A0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440633" y="5228775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</a:rPr>
              <a:t>Data block 2</a:t>
            </a:r>
          </a:p>
        </p:txBody>
      </p:sp>
      <p:sp>
        <p:nvSpPr>
          <p:cNvPr id="268" name="TextBox 267"/>
          <p:cNvSpPr txBox="1"/>
          <p:nvPr/>
        </p:nvSpPr>
        <p:spPr>
          <a:xfrm>
            <a:off x="1595660" y="5236766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FA00"/>
                </a:solidFill>
              </a:rPr>
              <a:t>Data block 3</a:t>
            </a:r>
          </a:p>
        </p:txBody>
      </p:sp>
      <p:sp>
        <p:nvSpPr>
          <p:cNvPr id="269" name="TextBox 268"/>
          <p:cNvSpPr txBox="1"/>
          <p:nvPr/>
        </p:nvSpPr>
        <p:spPr>
          <a:xfrm>
            <a:off x="2716307" y="5223375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40FF"/>
                </a:solidFill>
              </a:rPr>
              <a:t>Data block 4</a:t>
            </a:r>
          </a:p>
        </p:txBody>
      </p:sp>
      <p:sp>
        <p:nvSpPr>
          <p:cNvPr id="270" name="TextBox 269"/>
          <p:cNvSpPr txBox="1"/>
          <p:nvPr/>
        </p:nvSpPr>
        <p:spPr>
          <a:xfrm>
            <a:off x="444861" y="5505774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FDFF"/>
                </a:solidFill>
              </a:rPr>
              <a:t>Data block 5</a:t>
            </a:r>
          </a:p>
        </p:txBody>
      </p:sp>
      <p:sp>
        <p:nvSpPr>
          <p:cNvPr id="271" name="TextBox 270"/>
          <p:cNvSpPr txBox="1"/>
          <p:nvPr/>
        </p:nvSpPr>
        <p:spPr>
          <a:xfrm>
            <a:off x="1608359" y="5507218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7A0019"/>
                </a:solidFill>
              </a:rPr>
              <a:t>Data block 6</a:t>
            </a:r>
          </a:p>
        </p:txBody>
      </p:sp>
      <p:sp>
        <p:nvSpPr>
          <p:cNvPr id="272" name="TextBox 271"/>
          <p:cNvSpPr txBox="1"/>
          <p:nvPr/>
        </p:nvSpPr>
        <p:spPr>
          <a:xfrm>
            <a:off x="2716307" y="5495926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9300"/>
                </a:solidFill>
              </a:rPr>
              <a:t>Data block 7</a:t>
            </a:r>
          </a:p>
        </p:txBody>
      </p:sp>
      <p:grpSp>
        <p:nvGrpSpPr>
          <p:cNvPr id="278" name="Group 277"/>
          <p:cNvGrpSpPr/>
          <p:nvPr/>
        </p:nvGrpSpPr>
        <p:grpSpPr>
          <a:xfrm>
            <a:off x="5382293" y="205740"/>
            <a:ext cx="3472585" cy="1113458"/>
            <a:chOff x="5382293" y="205740"/>
            <a:chExt cx="3472585" cy="1113458"/>
          </a:xfrm>
        </p:grpSpPr>
        <p:grpSp>
          <p:nvGrpSpPr>
            <p:cNvPr id="279" name="Group 278"/>
            <p:cNvGrpSpPr/>
            <p:nvPr/>
          </p:nvGrpSpPr>
          <p:grpSpPr>
            <a:xfrm>
              <a:off x="5944213" y="205740"/>
              <a:ext cx="2854764" cy="296777"/>
              <a:chOff x="704360" y="5293733"/>
              <a:chExt cx="2854764" cy="296777"/>
            </a:xfrm>
          </p:grpSpPr>
          <p:sp>
            <p:nvSpPr>
              <p:cNvPr id="293" name="Rectangle 292"/>
              <p:cNvSpPr/>
              <p:nvPr/>
            </p:nvSpPr>
            <p:spPr bwMode="auto">
              <a:xfrm>
                <a:off x="704360" y="5332546"/>
                <a:ext cx="161901" cy="147383"/>
              </a:xfrm>
              <a:prstGeom prst="rect">
                <a:avLst/>
              </a:prstGeom>
              <a:solidFill>
                <a:srgbClr val="0432FF"/>
              </a:solidFill>
              <a:ln w="25400" cap="flat" cmpd="sng" algn="ctr">
                <a:solidFill>
                  <a:srgbClr val="0432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94" name="Rectangle 293"/>
              <p:cNvSpPr/>
              <p:nvPr/>
            </p:nvSpPr>
            <p:spPr bwMode="auto">
              <a:xfrm>
                <a:off x="2319786" y="5342832"/>
                <a:ext cx="161901" cy="147383"/>
              </a:xfrm>
              <a:prstGeom prst="rect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95" name="TextBox 294"/>
              <p:cNvSpPr txBox="1"/>
              <p:nvPr/>
            </p:nvSpPr>
            <p:spPr>
              <a:xfrm>
                <a:off x="906235" y="5293733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432FF"/>
                    </a:solidFill>
                  </a:rPr>
                  <a:t>Data block 0</a:t>
                </a:r>
              </a:p>
            </p:txBody>
          </p:sp>
          <p:sp>
            <p:nvSpPr>
              <p:cNvPr id="296" name="TextBox 295"/>
              <p:cNvSpPr txBox="1"/>
              <p:nvPr/>
            </p:nvSpPr>
            <p:spPr>
              <a:xfrm>
                <a:off x="2521661" y="5313511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Data block 1</a:t>
                </a:r>
              </a:p>
            </p:txBody>
          </p:sp>
        </p:grpSp>
        <p:sp>
          <p:nvSpPr>
            <p:cNvPr id="280" name="TextBox 279"/>
            <p:cNvSpPr txBox="1"/>
            <p:nvPr/>
          </p:nvSpPr>
          <p:spPr>
            <a:xfrm>
              <a:off x="5541741" y="76375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Data block 2</a:t>
              </a:r>
            </a:p>
          </p:txBody>
        </p:sp>
        <p:sp>
          <p:nvSpPr>
            <p:cNvPr id="281" name="TextBox 280"/>
            <p:cNvSpPr txBox="1"/>
            <p:nvPr/>
          </p:nvSpPr>
          <p:spPr>
            <a:xfrm>
              <a:off x="7817415" y="75835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40FF"/>
                  </a:solidFill>
                </a:rPr>
                <a:t>Data block 4</a:t>
              </a:r>
            </a:p>
          </p:txBody>
        </p:sp>
        <p:grpSp>
          <p:nvGrpSpPr>
            <p:cNvPr id="282" name="Group 281"/>
            <p:cNvGrpSpPr/>
            <p:nvPr/>
          </p:nvGrpSpPr>
          <p:grpSpPr>
            <a:xfrm>
              <a:off x="5382293" y="771747"/>
              <a:ext cx="3472585" cy="547451"/>
              <a:chOff x="3957275" y="2390812"/>
              <a:chExt cx="3472585" cy="547451"/>
            </a:xfrm>
          </p:grpSpPr>
          <p:sp>
            <p:nvSpPr>
              <p:cNvPr id="283" name="Oval 282"/>
              <p:cNvSpPr/>
              <p:nvPr/>
            </p:nvSpPr>
            <p:spPr bwMode="auto">
              <a:xfrm>
                <a:off x="6270303" y="2720779"/>
                <a:ext cx="199104" cy="161796"/>
              </a:xfrm>
              <a:prstGeom prst="ellipse">
                <a:avLst/>
              </a:prstGeom>
              <a:solidFill>
                <a:srgbClr val="FF9300"/>
              </a:solidFill>
              <a:ln w="25400" cap="flat" cmpd="sng" algn="ctr">
                <a:solidFill>
                  <a:srgbClr val="FF9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4" name="Oval 283"/>
              <p:cNvSpPr/>
              <p:nvPr/>
            </p:nvSpPr>
            <p:spPr bwMode="auto">
              <a:xfrm>
                <a:off x="5116885" y="2711546"/>
                <a:ext cx="199104" cy="161796"/>
              </a:xfrm>
              <a:prstGeom prst="ellipse">
                <a:avLst/>
              </a:prstGeom>
              <a:solidFill>
                <a:srgbClr val="7A0019"/>
              </a:solidFill>
              <a:ln w="25400" cap="flat" cmpd="sng" algn="ctr">
                <a:solidFill>
                  <a:srgbClr val="7A001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5" name="Oval 284"/>
              <p:cNvSpPr/>
              <p:nvPr/>
            </p:nvSpPr>
            <p:spPr bwMode="auto">
              <a:xfrm>
                <a:off x="3957275" y="2694964"/>
                <a:ext cx="199104" cy="161796"/>
              </a:xfrm>
              <a:prstGeom prst="ellipse">
                <a:avLst/>
              </a:prstGeom>
              <a:solidFill>
                <a:srgbClr val="00FDFF"/>
              </a:solidFill>
              <a:ln w="25400" cap="flat" cmpd="sng" algn="ctr">
                <a:solidFill>
                  <a:srgbClr val="00FD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6" name="Oval 285"/>
              <p:cNvSpPr/>
              <p:nvPr/>
            </p:nvSpPr>
            <p:spPr bwMode="auto">
              <a:xfrm>
                <a:off x="6270303" y="2443427"/>
                <a:ext cx="199104" cy="161796"/>
              </a:xfrm>
              <a:prstGeom prst="ellipse">
                <a:avLst/>
              </a:prstGeom>
              <a:solidFill>
                <a:srgbClr val="FF40FF"/>
              </a:solidFill>
              <a:ln w="25400" cap="flat" cmpd="sng" algn="ctr">
                <a:solidFill>
                  <a:srgbClr val="FF4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7" name="Oval 286"/>
              <p:cNvSpPr/>
              <p:nvPr/>
            </p:nvSpPr>
            <p:spPr bwMode="auto">
              <a:xfrm>
                <a:off x="5113934" y="2440116"/>
                <a:ext cx="199104" cy="161796"/>
              </a:xfrm>
              <a:prstGeom prst="ellipse">
                <a:avLst/>
              </a:prstGeom>
              <a:solidFill>
                <a:srgbClr val="00FA00"/>
              </a:solidFill>
              <a:ln w="25400" cap="flat" cmpd="sng" algn="ctr">
                <a:solidFill>
                  <a:srgbClr val="00FA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8" name="Oval 287"/>
              <p:cNvSpPr/>
              <p:nvPr/>
            </p:nvSpPr>
            <p:spPr bwMode="auto">
              <a:xfrm>
                <a:off x="3957275" y="2475161"/>
                <a:ext cx="199104" cy="161796"/>
              </a:xfrm>
              <a:prstGeom prst="ellipse">
                <a:avLst/>
              </a:prstGeom>
              <a:solidFill>
                <a:srgbClr val="7030A0"/>
              </a:solidFill>
              <a:ln w="254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9" name="TextBox 288"/>
              <p:cNvSpPr txBox="1"/>
              <p:nvPr/>
            </p:nvSpPr>
            <p:spPr>
              <a:xfrm>
                <a:off x="5271750" y="2390812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FA00"/>
                    </a:solidFill>
                  </a:rPr>
                  <a:t>Data block 3</a:t>
                </a:r>
              </a:p>
            </p:txBody>
          </p:sp>
          <p:sp>
            <p:nvSpPr>
              <p:cNvPr id="290" name="TextBox 289"/>
              <p:cNvSpPr txBox="1"/>
              <p:nvPr/>
            </p:nvSpPr>
            <p:spPr>
              <a:xfrm>
                <a:off x="4136348" y="2654420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FDFF"/>
                    </a:solidFill>
                  </a:rPr>
                  <a:t>Data block 5</a:t>
                </a:r>
              </a:p>
            </p:txBody>
          </p:sp>
          <p:sp>
            <p:nvSpPr>
              <p:cNvPr id="291" name="TextBox 290"/>
              <p:cNvSpPr txBox="1"/>
              <p:nvPr/>
            </p:nvSpPr>
            <p:spPr>
              <a:xfrm>
                <a:off x="5284449" y="2661264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7A0019"/>
                    </a:solidFill>
                  </a:rPr>
                  <a:t>Data block 6</a:t>
                </a:r>
              </a:p>
            </p:txBody>
          </p:sp>
          <p:sp>
            <p:nvSpPr>
              <p:cNvPr id="292" name="TextBox 291"/>
              <p:cNvSpPr txBox="1"/>
              <p:nvPr/>
            </p:nvSpPr>
            <p:spPr>
              <a:xfrm>
                <a:off x="6392397" y="2649972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9300"/>
                    </a:solidFill>
                  </a:rPr>
                  <a:t>Data block 7</a:t>
                </a: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6734452" y="4509606"/>
            <a:ext cx="2072221" cy="1230965"/>
            <a:chOff x="6734452" y="4509606"/>
            <a:chExt cx="2072221" cy="1230965"/>
          </a:xfrm>
        </p:grpSpPr>
        <p:sp>
          <p:nvSpPr>
            <p:cNvPr id="298" name="Rectangle 297"/>
            <p:cNvSpPr/>
            <p:nvPr/>
          </p:nvSpPr>
          <p:spPr bwMode="auto">
            <a:xfrm>
              <a:off x="7109396" y="4779301"/>
              <a:ext cx="190046" cy="209866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99" name="Rectangle 298"/>
            <p:cNvSpPr/>
            <p:nvPr/>
          </p:nvSpPr>
          <p:spPr bwMode="auto">
            <a:xfrm>
              <a:off x="8181754" y="4813560"/>
              <a:ext cx="190046" cy="20986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0" name="Oval 299"/>
            <p:cNvSpPr/>
            <p:nvPr/>
          </p:nvSpPr>
          <p:spPr bwMode="auto">
            <a:xfrm>
              <a:off x="8572957" y="5208807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1" name="Oval 300"/>
            <p:cNvSpPr/>
            <p:nvPr/>
          </p:nvSpPr>
          <p:spPr bwMode="auto">
            <a:xfrm>
              <a:off x="8189033" y="5208807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2" name="Oval 301"/>
            <p:cNvSpPr/>
            <p:nvPr/>
          </p:nvSpPr>
          <p:spPr bwMode="auto">
            <a:xfrm>
              <a:off x="7808258" y="5190940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3" name="Oval 302"/>
            <p:cNvSpPr/>
            <p:nvPr/>
          </p:nvSpPr>
          <p:spPr bwMode="auto">
            <a:xfrm>
              <a:off x="7431850" y="5225545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4" name="Oval 303"/>
            <p:cNvSpPr/>
            <p:nvPr/>
          </p:nvSpPr>
          <p:spPr bwMode="auto">
            <a:xfrm>
              <a:off x="7095999" y="5213782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5" name="Oval 304"/>
            <p:cNvSpPr/>
            <p:nvPr/>
          </p:nvSpPr>
          <p:spPr bwMode="auto">
            <a:xfrm>
              <a:off x="6734452" y="5219112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306" name="Straight Connector 305"/>
            <p:cNvCxnSpPr>
              <a:stCxn id="298" idx="2"/>
            </p:cNvCxnSpPr>
            <p:nvPr/>
          </p:nvCxnSpPr>
          <p:spPr bwMode="auto">
            <a:xfrm flipH="1">
              <a:off x="6923284" y="4989167"/>
              <a:ext cx="281135" cy="26375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7" name="Straight Connector 306"/>
            <p:cNvCxnSpPr/>
            <p:nvPr/>
          </p:nvCxnSpPr>
          <p:spPr bwMode="auto">
            <a:xfrm>
              <a:off x="7229225" y="4986520"/>
              <a:ext cx="18124" cy="207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8" name="Straight Connector 307"/>
            <p:cNvCxnSpPr/>
            <p:nvPr/>
          </p:nvCxnSpPr>
          <p:spPr bwMode="auto">
            <a:xfrm>
              <a:off x="8294478" y="4976915"/>
              <a:ext cx="18124" cy="207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9" name="Straight Connector 308"/>
            <p:cNvCxnSpPr>
              <a:endCxn id="300" idx="1"/>
            </p:cNvCxnSpPr>
            <p:nvPr/>
          </p:nvCxnSpPr>
          <p:spPr bwMode="auto">
            <a:xfrm>
              <a:off x="8301183" y="5028782"/>
              <a:ext cx="306001" cy="21376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0" name="Straight Connector 309"/>
            <p:cNvCxnSpPr>
              <a:stCxn id="299" idx="2"/>
              <a:endCxn id="303" idx="0"/>
            </p:cNvCxnSpPr>
            <p:nvPr/>
          </p:nvCxnSpPr>
          <p:spPr bwMode="auto">
            <a:xfrm flipH="1">
              <a:off x="7548708" y="5023426"/>
              <a:ext cx="728069" cy="20211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1" name="Straight Connector 310"/>
            <p:cNvCxnSpPr>
              <a:stCxn id="300" idx="1"/>
            </p:cNvCxnSpPr>
            <p:nvPr/>
          </p:nvCxnSpPr>
          <p:spPr bwMode="auto">
            <a:xfrm flipH="1" flipV="1">
              <a:off x="7342369" y="5031618"/>
              <a:ext cx="1264815" cy="21092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2" name="Straight Connector 311"/>
            <p:cNvCxnSpPr>
              <a:endCxn id="298" idx="2"/>
            </p:cNvCxnSpPr>
            <p:nvPr/>
          </p:nvCxnSpPr>
          <p:spPr bwMode="auto">
            <a:xfrm flipH="1" flipV="1">
              <a:off x="7204419" y="4989167"/>
              <a:ext cx="1082278" cy="26727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3" name="TextBox 312"/>
            <p:cNvSpPr txBox="1"/>
            <p:nvPr/>
          </p:nvSpPr>
          <p:spPr>
            <a:xfrm>
              <a:off x="7266914" y="5402017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Houses</a:t>
              </a:r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7171878" y="4509606"/>
              <a:ext cx="13019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Fire stations</a:t>
              </a:r>
            </a:p>
          </p:txBody>
        </p:sp>
      </p:grpSp>
      <p:graphicFrame>
        <p:nvGraphicFramePr>
          <p:cNvPr id="315" name="Table 3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056328"/>
              </p:ext>
            </p:extLst>
          </p:nvPr>
        </p:nvGraphicFramePr>
        <p:xfrm>
          <a:off x="3743845" y="4311480"/>
          <a:ext cx="2878217" cy="139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2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Index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blocks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Data blocks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50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 + 2 + 1 =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250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4+3=7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250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92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6" grpId="0"/>
      <p:bldP spid="190" grpId="0" animBg="1"/>
      <p:bldP spid="191" grpId="0" animBg="1"/>
      <p:bldP spid="192" grpId="0" animBg="1"/>
      <p:bldP spid="196" grpId="0" animBg="1"/>
      <p:bldP spid="197" grpId="0" animBg="1"/>
      <p:bldP spid="198" grpId="0" animBg="1"/>
      <p:bldP spid="199" grpId="0" animBg="1"/>
      <p:bldP spid="210" grpId="0"/>
      <p:bldP spid="211" grpId="0" animBg="1"/>
      <p:bldP spid="212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46" grpId="0" animBg="1"/>
      <p:bldP spid="247" grpId="0" animBg="1"/>
      <p:bldP spid="248" grpId="0" animBg="1"/>
      <p:bldP spid="189" grpId="0" animBg="1"/>
      <p:bldP spid="24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997" y="415064"/>
            <a:ext cx="5184617" cy="713365"/>
          </a:xfrm>
        </p:spPr>
        <p:txBody>
          <a:bodyPr/>
          <a:lstStyle/>
          <a:p>
            <a:r>
              <a:rPr lang="en-US" sz="2400" dirty="0">
                <a:latin typeface="Microsoft Sans Serif"/>
                <a:cs typeface="Microsoft Sans Serif"/>
              </a:rPr>
              <a:t>Cost of Tree Matching Algorithm </a:t>
            </a:r>
            <a:br>
              <a:rPr lang="en-US" sz="2400" dirty="0">
                <a:latin typeface="Microsoft Sans Serif"/>
                <a:cs typeface="Microsoft Sans Serif"/>
              </a:rPr>
            </a:br>
            <a:endParaRPr lang="en-US" sz="24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186" name="TextBox 185"/>
          <p:cNvSpPr txBox="1"/>
          <p:nvPr/>
        </p:nvSpPr>
        <p:spPr>
          <a:xfrm>
            <a:off x="96571" y="1541739"/>
            <a:ext cx="583238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icrosoft Sans Serif"/>
                <a:cs typeface="Microsoft Sans Serif"/>
              </a:rPr>
              <a:t>Pairs examined: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 (X,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0</a:t>
            </a:r>
            <a:r>
              <a:rPr lang="en-US" sz="1600" dirty="0">
                <a:latin typeface="Microsoft Sans Serif"/>
                <a:cs typeface="Microsoft Sans Serif"/>
              </a:rPr>
              <a:t>), (Y,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0</a:t>
            </a:r>
            <a:r>
              <a:rPr lang="en-US" sz="1600" dirty="0">
                <a:latin typeface="Microsoft Sans Serif"/>
                <a:cs typeface="Microsoft Sans Serif"/>
              </a:rPr>
              <a:t>), (X, 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1</a:t>
            </a:r>
            <a:r>
              <a:rPr lang="en-US" sz="1600" dirty="0">
                <a:latin typeface="Microsoft Sans Serif"/>
                <a:cs typeface="Microsoft Sans Serif"/>
              </a:rPr>
              <a:t>), (Y, 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1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(</a:t>
            </a:r>
            <a:r>
              <a:rPr lang="en-US" sz="1600" dirty="0">
                <a:solidFill>
                  <a:srgbClr val="7030A0"/>
                </a:solidFill>
              </a:rPr>
              <a:t>2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 0</a:t>
            </a:r>
            <a:r>
              <a:rPr lang="en-US" sz="1600" dirty="0">
                <a:latin typeface="Microsoft Sans Serif"/>
                <a:cs typeface="Microsoft Sans Serif"/>
              </a:rPr>
              <a:t>), (</a:t>
            </a:r>
            <a:r>
              <a:rPr lang="en-US" sz="1600" dirty="0">
                <a:solidFill>
                  <a:srgbClr val="00FA00"/>
                </a:solidFill>
              </a:rPr>
              <a:t>3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 0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,</a:t>
            </a:r>
            <a:r>
              <a:rPr lang="en-US" sz="1600" dirty="0">
                <a:latin typeface="Microsoft Sans Serif"/>
                <a:cs typeface="Microsoft Sans Serif"/>
              </a:rPr>
              <a:t>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(</a:t>
            </a:r>
            <a:r>
              <a:rPr lang="en-US" sz="1600" dirty="0">
                <a:solidFill>
                  <a:srgbClr val="00FDFF"/>
                </a:solidFill>
              </a:rPr>
              <a:t>5,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0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  <a:r>
              <a:rPr lang="en-US" sz="1600" dirty="0"/>
              <a:t>, (</a:t>
            </a:r>
            <a:r>
              <a:rPr lang="en-US" sz="1600" dirty="0">
                <a:solidFill>
                  <a:srgbClr val="7A0019"/>
                </a:solidFill>
              </a:rPr>
              <a:t>6,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 0</a:t>
            </a:r>
            <a:r>
              <a:rPr lang="en-US" sz="1600" dirty="0">
                <a:latin typeface="Microsoft Sans Serif"/>
                <a:cs typeface="Microsoft Sans Serif"/>
              </a:rPr>
              <a:t>), (</a:t>
            </a:r>
            <a:r>
              <a:rPr lang="en-US" sz="1600" dirty="0">
                <a:solidFill>
                  <a:srgbClr val="FF40FF"/>
                </a:solidFill>
              </a:rPr>
              <a:t>4,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 1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  <a:r>
              <a:rPr lang="en-US" sz="1600" dirty="0"/>
              <a:t>, (</a:t>
            </a:r>
            <a:r>
              <a:rPr lang="en-US" sz="1600" dirty="0">
                <a:solidFill>
                  <a:srgbClr val="7A0019"/>
                </a:solidFill>
              </a:rPr>
              <a:t>6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 1</a:t>
            </a:r>
            <a:r>
              <a:rPr lang="en-US" sz="1600" dirty="0">
                <a:latin typeface="Microsoft Sans Serif"/>
                <a:cs typeface="Microsoft Sans Serif"/>
              </a:rPr>
              <a:t>), (</a:t>
            </a:r>
            <a:r>
              <a:rPr lang="en-US" sz="1600" dirty="0">
                <a:solidFill>
                  <a:srgbClr val="FF9300"/>
                </a:solidFill>
              </a:rPr>
              <a:t>7,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 1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Microsoft Sans Serif"/>
              <a:cs typeface="Microsoft Sans Serif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icrosoft Sans Serif"/>
                <a:cs typeface="Microsoft Sans Serif"/>
              </a:rPr>
              <a:t>Blocks accessed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Index blocks besides roots: X, 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Data blocks: all with 6 accessed twice</a:t>
            </a:r>
          </a:p>
          <a:p>
            <a:endParaRPr lang="en-US" sz="1600" dirty="0"/>
          </a:p>
        </p:txBody>
      </p:sp>
      <p:grpSp>
        <p:nvGrpSpPr>
          <p:cNvPr id="278" name="Group 277"/>
          <p:cNvGrpSpPr/>
          <p:nvPr/>
        </p:nvGrpSpPr>
        <p:grpSpPr>
          <a:xfrm>
            <a:off x="5382293" y="205740"/>
            <a:ext cx="3472585" cy="1113458"/>
            <a:chOff x="5382293" y="205740"/>
            <a:chExt cx="3472585" cy="1113458"/>
          </a:xfrm>
        </p:grpSpPr>
        <p:grpSp>
          <p:nvGrpSpPr>
            <p:cNvPr id="279" name="Group 278"/>
            <p:cNvGrpSpPr/>
            <p:nvPr/>
          </p:nvGrpSpPr>
          <p:grpSpPr>
            <a:xfrm>
              <a:off x="5944213" y="205740"/>
              <a:ext cx="2854764" cy="296777"/>
              <a:chOff x="704360" y="5293733"/>
              <a:chExt cx="2854764" cy="296777"/>
            </a:xfrm>
          </p:grpSpPr>
          <p:sp>
            <p:nvSpPr>
              <p:cNvPr id="293" name="Rectangle 292"/>
              <p:cNvSpPr/>
              <p:nvPr/>
            </p:nvSpPr>
            <p:spPr bwMode="auto">
              <a:xfrm>
                <a:off x="704360" y="5332546"/>
                <a:ext cx="161901" cy="147383"/>
              </a:xfrm>
              <a:prstGeom prst="rect">
                <a:avLst/>
              </a:prstGeom>
              <a:solidFill>
                <a:srgbClr val="0432FF"/>
              </a:solidFill>
              <a:ln w="25400" cap="flat" cmpd="sng" algn="ctr">
                <a:solidFill>
                  <a:srgbClr val="0432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94" name="Rectangle 293"/>
              <p:cNvSpPr/>
              <p:nvPr/>
            </p:nvSpPr>
            <p:spPr bwMode="auto">
              <a:xfrm>
                <a:off x="2319786" y="5342832"/>
                <a:ext cx="161901" cy="147383"/>
              </a:xfrm>
              <a:prstGeom prst="rect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95" name="TextBox 294"/>
              <p:cNvSpPr txBox="1"/>
              <p:nvPr/>
            </p:nvSpPr>
            <p:spPr>
              <a:xfrm>
                <a:off x="906235" y="5293733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432FF"/>
                    </a:solidFill>
                  </a:rPr>
                  <a:t>Data block 0</a:t>
                </a:r>
              </a:p>
            </p:txBody>
          </p:sp>
          <p:sp>
            <p:nvSpPr>
              <p:cNvPr id="296" name="TextBox 295"/>
              <p:cNvSpPr txBox="1"/>
              <p:nvPr/>
            </p:nvSpPr>
            <p:spPr>
              <a:xfrm>
                <a:off x="2521661" y="5313511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Data block 1</a:t>
                </a:r>
              </a:p>
            </p:txBody>
          </p:sp>
        </p:grpSp>
        <p:sp>
          <p:nvSpPr>
            <p:cNvPr id="280" name="TextBox 279"/>
            <p:cNvSpPr txBox="1"/>
            <p:nvPr/>
          </p:nvSpPr>
          <p:spPr>
            <a:xfrm>
              <a:off x="5541741" y="76375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Data block 2</a:t>
              </a:r>
            </a:p>
          </p:txBody>
        </p:sp>
        <p:sp>
          <p:nvSpPr>
            <p:cNvPr id="281" name="TextBox 280"/>
            <p:cNvSpPr txBox="1"/>
            <p:nvPr/>
          </p:nvSpPr>
          <p:spPr>
            <a:xfrm>
              <a:off x="7817415" y="75835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40FF"/>
                  </a:solidFill>
                </a:rPr>
                <a:t>Data block 4</a:t>
              </a:r>
            </a:p>
          </p:txBody>
        </p:sp>
        <p:grpSp>
          <p:nvGrpSpPr>
            <p:cNvPr id="282" name="Group 281"/>
            <p:cNvGrpSpPr/>
            <p:nvPr/>
          </p:nvGrpSpPr>
          <p:grpSpPr>
            <a:xfrm>
              <a:off x="5382293" y="771747"/>
              <a:ext cx="3472585" cy="547451"/>
              <a:chOff x="3957275" y="2390812"/>
              <a:chExt cx="3472585" cy="547451"/>
            </a:xfrm>
          </p:grpSpPr>
          <p:sp>
            <p:nvSpPr>
              <p:cNvPr id="283" name="Oval 282"/>
              <p:cNvSpPr/>
              <p:nvPr/>
            </p:nvSpPr>
            <p:spPr bwMode="auto">
              <a:xfrm>
                <a:off x="6270303" y="2720779"/>
                <a:ext cx="199104" cy="161796"/>
              </a:xfrm>
              <a:prstGeom prst="ellipse">
                <a:avLst/>
              </a:prstGeom>
              <a:solidFill>
                <a:srgbClr val="FF9300"/>
              </a:solidFill>
              <a:ln w="25400" cap="flat" cmpd="sng" algn="ctr">
                <a:solidFill>
                  <a:srgbClr val="FF9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4" name="Oval 283"/>
              <p:cNvSpPr/>
              <p:nvPr/>
            </p:nvSpPr>
            <p:spPr bwMode="auto">
              <a:xfrm>
                <a:off x="5116885" y="2711546"/>
                <a:ext cx="199104" cy="161796"/>
              </a:xfrm>
              <a:prstGeom prst="ellipse">
                <a:avLst/>
              </a:prstGeom>
              <a:solidFill>
                <a:srgbClr val="7A0019"/>
              </a:solidFill>
              <a:ln w="25400" cap="flat" cmpd="sng" algn="ctr">
                <a:solidFill>
                  <a:srgbClr val="7A001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5" name="Oval 284"/>
              <p:cNvSpPr/>
              <p:nvPr/>
            </p:nvSpPr>
            <p:spPr bwMode="auto">
              <a:xfrm>
                <a:off x="3957275" y="2694964"/>
                <a:ext cx="199104" cy="161796"/>
              </a:xfrm>
              <a:prstGeom prst="ellipse">
                <a:avLst/>
              </a:prstGeom>
              <a:solidFill>
                <a:srgbClr val="00FDFF"/>
              </a:solidFill>
              <a:ln w="25400" cap="flat" cmpd="sng" algn="ctr">
                <a:solidFill>
                  <a:srgbClr val="00FD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6" name="Oval 285"/>
              <p:cNvSpPr/>
              <p:nvPr/>
            </p:nvSpPr>
            <p:spPr bwMode="auto">
              <a:xfrm>
                <a:off x="6270303" y="2443427"/>
                <a:ext cx="199104" cy="161796"/>
              </a:xfrm>
              <a:prstGeom prst="ellipse">
                <a:avLst/>
              </a:prstGeom>
              <a:solidFill>
                <a:srgbClr val="FF40FF"/>
              </a:solidFill>
              <a:ln w="25400" cap="flat" cmpd="sng" algn="ctr">
                <a:solidFill>
                  <a:srgbClr val="FF4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7" name="Oval 286"/>
              <p:cNvSpPr/>
              <p:nvPr/>
            </p:nvSpPr>
            <p:spPr bwMode="auto">
              <a:xfrm>
                <a:off x="5113934" y="2440116"/>
                <a:ext cx="199104" cy="161796"/>
              </a:xfrm>
              <a:prstGeom prst="ellipse">
                <a:avLst/>
              </a:prstGeom>
              <a:solidFill>
                <a:srgbClr val="00FA00"/>
              </a:solidFill>
              <a:ln w="25400" cap="flat" cmpd="sng" algn="ctr">
                <a:solidFill>
                  <a:srgbClr val="00FA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8" name="Oval 287"/>
              <p:cNvSpPr/>
              <p:nvPr/>
            </p:nvSpPr>
            <p:spPr bwMode="auto">
              <a:xfrm>
                <a:off x="3957275" y="2475161"/>
                <a:ext cx="199104" cy="161796"/>
              </a:xfrm>
              <a:prstGeom prst="ellipse">
                <a:avLst/>
              </a:prstGeom>
              <a:solidFill>
                <a:srgbClr val="7030A0"/>
              </a:solidFill>
              <a:ln w="254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9" name="TextBox 288"/>
              <p:cNvSpPr txBox="1"/>
              <p:nvPr/>
            </p:nvSpPr>
            <p:spPr>
              <a:xfrm>
                <a:off x="5271750" y="2390812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FA00"/>
                    </a:solidFill>
                  </a:rPr>
                  <a:t>Data block 3</a:t>
                </a:r>
              </a:p>
            </p:txBody>
          </p:sp>
          <p:sp>
            <p:nvSpPr>
              <p:cNvPr id="290" name="TextBox 289"/>
              <p:cNvSpPr txBox="1"/>
              <p:nvPr/>
            </p:nvSpPr>
            <p:spPr>
              <a:xfrm>
                <a:off x="4136348" y="2654420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FDFF"/>
                    </a:solidFill>
                  </a:rPr>
                  <a:t>Data block 5</a:t>
                </a:r>
              </a:p>
            </p:txBody>
          </p:sp>
          <p:sp>
            <p:nvSpPr>
              <p:cNvPr id="291" name="TextBox 290"/>
              <p:cNvSpPr txBox="1"/>
              <p:nvPr/>
            </p:nvSpPr>
            <p:spPr>
              <a:xfrm>
                <a:off x="5284449" y="2661264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7A0019"/>
                    </a:solidFill>
                  </a:rPr>
                  <a:t>Data block 6</a:t>
                </a:r>
              </a:p>
            </p:txBody>
          </p:sp>
          <p:sp>
            <p:nvSpPr>
              <p:cNvPr id="292" name="TextBox 291"/>
              <p:cNvSpPr txBox="1"/>
              <p:nvPr/>
            </p:nvSpPr>
            <p:spPr>
              <a:xfrm>
                <a:off x="6392397" y="2649972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9300"/>
                    </a:solidFill>
                  </a:rPr>
                  <a:t>Data block 7</a:t>
                </a: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6817261" y="4305631"/>
            <a:ext cx="2072221" cy="1230965"/>
            <a:chOff x="6734452" y="4509606"/>
            <a:chExt cx="2072221" cy="1230965"/>
          </a:xfrm>
        </p:grpSpPr>
        <p:sp>
          <p:nvSpPr>
            <p:cNvPr id="298" name="Rectangle 297"/>
            <p:cNvSpPr/>
            <p:nvPr/>
          </p:nvSpPr>
          <p:spPr bwMode="auto">
            <a:xfrm>
              <a:off x="7109396" y="4779301"/>
              <a:ext cx="190046" cy="209866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99" name="Rectangle 298"/>
            <p:cNvSpPr/>
            <p:nvPr/>
          </p:nvSpPr>
          <p:spPr bwMode="auto">
            <a:xfrm>
              <a:off x="8181754" y="4813560"/>
              <a:ext cx="190046" cy="20986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0" name="Oval 299"/>
            <p:cNvSpPr/>
            <p:nvPr/>
          </p:nvSpPr>
          <p:spPr bwMode="auto">
            <a:xfrm>
              <a:off x="8572957" y="5208807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1" name="Oval 300"/>
            <p:cNvSpPr/>
            <p:nvPr/>
          </p:nvSpPr>
          <p:spPr bwMode="auto">
            <a:xfrm>
              <a:off x="8189033" y="5208807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2" name="Oval 301"/>
            <p:cNvSpPr/>
            <p:nvPr/>
          </p:nvSpPr>
          <p:spPr bwMode="auto">
            <a:xfrm>
              <a:off x="7808258" y="5190940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3" name="Oval 302"/>
            <p:cNvSpPr/>
            <p:nvPr/>
          </p:nvSpPr>
          <p:spPr bwMode="auto">
            <a:xfrm>
              <a:off x="7431850" y="5225545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4" name="Oval 303"/>
            <p:cNvSpPr/>
            <p:nvPr/>
          </p:nvSpPr>
          <p:spPr bwMode="auto">
            <a:xfrm>
              <a:off x="7095999" y="5213782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5" name="Oval 304"/>
            <p:cNvSpPr/>
            <p:nvPr/>
          </p:nvSpPr>
          <p:spPr bwMode="auto">
            <a:xfrm>
              <a:off x="6734452" y="5219112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306" name="Straight Connector 305"/>
            <p:cNvCxnSpPr>
              <a:stCxn id="298" idx="2"/>
            </p:cNvCxnSpPr>
            <p:nvPr/>
          </p:nvCxnSpPr>
          <p:spPr bwMode="auto">
            <a:xfrm flipH="1">
              <a:off x="6923284" y="4989167"/>
              <a:ext cx="281135" cy="26375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7" name="Straight Connector 306"/>
            <p:cNvCxnSpPr/>
            <p:nvPr/>
          </p:nvCxnSpPr>
          <p:spPr bwMode="auto">
            <a:xfrm>
              <a:off x="7229225" y="4986520"/>
              <a:ext cx="18124" cy="207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8" name="Straight Connector 307"/>
            <p:cNvCxnSpPr/>
            <p:nvPr/>
          </p:nvCxnSpPr>
          <p:spPr bwMode="auto">
            <a:xfrm>
              <a:off x="8294478" y="4976915"/>
              <a:ext cx="18124" cy="207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9" name="Straight Connector 308"/>
            <p:cNvCxnSpPr>
              <a:endCxn id="300" idx="1"/>
            </p:cNvCxnSpPr>
            <p:nvPr/>
          </p:nvCxnSpPr>
          <p:spPr bwMode="auto">
            <a:xfrm>
              <a:off x="8301183" y="5028782"/>
              <a:ext cx="306001" cy="21376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0" name="Straight Connector 309"/>
            <p:cNvCxnSpPr>
              <a:stCxn id="299" idx="2"/>
              <a:endCxn id="303" idx="0"/>
            </p:cNvCxnSpPr>
            <p:nvPr/>
          </p:nvCxnSpPr>
          <p:spPr bwMode="auto">
            <a:xfrm flipH="1">
              <a:off x="7548708" y="5023426"/>
              <a:ext cx="728069" cy="20211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1" name="Straight Connector 310"/>
            <p:cNvCxnSpPr>
              <a:stCxn id="300" idx="1"/>
            </p:cNvCxnSpPr>
            <p:nvPr/>
          </p:nvCxnSpPr>
          <p:spPr bwMode="auto">
            <a:xfrm flipH="1" flipV="1">
              <a:off x="7342369" y="5031618"/>
              <a:ext cx="1264815" cy="21092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2" name="Straight Connector 311"/>
            <p:cNvCxnSpPr>
              <a:endCxn id="298" idx="2"/>
            </p:cNvCxnSpPr>
            <p:nvPr/>
          </p:nvCxnSpPr>
          <p:spPr bwMode="auto">
            <a:xfrm flipH="1" flipV="1">
              <a:off x="7204419" y="4989167"/>
              <a:ext cx="1082278" cy="26727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3" name="TextBox 312"/>
            <p:cNvSpPr txBox="1"/>
            <p:nvPr/>
          </p:nvSpPr>
          <p:spPr>
            <a:xfrm>
              <a:off x="7266914" y="5402017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Houses</a:t>
              </a:r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7171878" y="4509606"/>
              <a:ext cx="13019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Fire stations</a:t>
              </a:r>
            </a:p>
          </p:txBody>
        </p:sp>
      </p:grpSp>
      <p:graphicFrame>
        <p:nvGraphicFramePr>
          <p:cNvPr id="315" name="Table 3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31276"/>
              </p:ext>
            </p:extLst>
          </p:nvPr>
        </p:nvGraphicFramePr>
        <p:xfrm>
          <a:off x="1150065" y="4184046"/>
          <a:ext cx="2878217" cy="1352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15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Index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blocks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Data blocks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50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 + 2 + 1 =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250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4+3=7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250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41" name="Group 140"/>
          <p:cNvGrpSpPr/>
          <p:nvPr/>
        </p:nvGrpSpPr>
        <p:grpSpPr>
          <a:xfrm>
            <a:off x="6745525" y="1825928"/>
            <a:ext cx="2098695" cy="1122081"/>
            <a:chOff x="3451990" y="3132662"/>
            <a:chExt cx="2098695" cy="1122081"/>
          </a:xfrm>
        </p:grpSpPr>
        <p:sp>
          <p:nvSpPr>
            <p:cNvPr id="142" name="Rectangle 141"/>
            <p:cNvSpPr/>
            <p:nvPr/>
          </p:nvSpPr>
          <p:spPr bwMode="auto">
            <a:xfrm>
              <a:off x="4049253" y="3132662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r>
                <a:rPr lang="en-US" sz="1400" baseline="-250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4184534" y="4001332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4559837" y="3995592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4932688" y="3984162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5316969" y="3993332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3816362" y="4024353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0" name="Oval 149"/>
            <p:cNvSpPr/>
            <p:nvPr/>
          </p:nvSpPr>
          <p:spPr bwMode="auto">
            <a:xfrm>
              <a:off x="3451990" y="4023543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1" name="Oval 150"/>
            <p:cNvSpPr/>
            <p:nvPr/>
          </p:nvSpPr>
          <p:spPr bwMode="auto">
            <a:xfrm>
              <a:off x="4846364" y="3596635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Y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2" name="Oval 151"/>
            <p:cNvSpPr/>
            <p:nvPr/>
          </p:nvSpPr>
          <p:spPr bwMode="auto">
            <a:xfrm>
              <a:off x="3753398" y="3594473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X</a:t>
              </a:r>
            </a:p>
          </p:txBody>
        </p:sp>
        <p:cxnSp>
          <p:nvCxnSpPr>
            <p:cNvPr id="153" name="Straight Connector 152"/>
            <p:cNvCxnSpPr>
              <a:endCxn id="150" idx="0"/>
            </p:cNvCxnSpPr>
            <p:nvPr/>
          </p:nvCxnSpPr>
          <p:spPr bwMode="auto">
            <a:xfrm flipH="1">
              <a:off x="3568848" y="3869552"/>
              <a:ext cx="230405" cy="15399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>
              <a:endCxn id="149" idx="0"/>
            </p:cNvCxnSpPr>
            <p:nvPr/>
          </p:nvCxnSpPr>
          <p:spPr bwMode="auto">
            <a:xfrm>
              <a:off x="3929910" y="3919979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/>
            <p:cNvCxnSpPr>
              <a:endCxn id="143" idx="1"/>
            </p:cNvCxnSpPr>
            <p:nvPr/>
          </p:nvCxnSpPr>
          <p:spPr bwMode="auto">
            <a:xfrm>
              <a:off x="4048423" y="3854114"/>
              <a:ext cx="170338" cy="180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" name="Straight Connector 170"/>
            <p:cNvCxnSpPr>
              <a:endCxn id="144" idx="0"/>
            </p:cNvCxnSpPr>
            <p:nvPr/>
          </p:nvCxnSpPr>
          <p:spPr bwMode="auto">
            <a:xfrm flipH="1">
              <a:off x="4676695" y="3869552"/>
              <a:ext cx="208765" cy="126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" name="Straight Connector 171"/>
            <p:cNvCxnSpPr/>
            <p:nvPr/>
          </p:nvCxnSpPr>
          <p:spPr bwMode="auto">
            <a:xfrm>
              <a:off x="5016116" y="3919979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3" name="Straight Connector 182"/>
            <p:cNvCxnSpPr>
              <a:endCxn id="148" idx="1"/>
            </p:cNvCxnSpPr>
            <p:nvPr/>
          </p:nvCxnSpPr>
          <p:spPr bwMode="auto">
            <a:xfrm>
              <a:off x="5134629" y="3854114"/>
              <a:ext cx="216567" cy="172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4" name="Straight Connector 183"/>
            <p:cNvCxnSpPr>
              <a:endCxn id="152" idx="7"/>
            </p:cNvCxnSpPr>
            <p:nvPr/>
          </p:nvCxnSpPr>
          <p:spPr bwMode="auto">
            <a:xfrm flipH="1">
              <a:off x="4026569" y="3468744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5" name="Straight Connector 184"/>
            <p:cNvCxnSpPr>
              <a:endCxn id="151" idx="1"/>
            </p:cNvCxnSpPr>
            <p:nvPr/>
          </p:nvCxnSpPr>
          <p:spPr bwMode="auto">
            <a:xfrm>
              <a:off x="4565346" y="3474051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7" name="Group 186"/>
          <p:cNvGrpSpPr/>
          <p:nvPr/>
        </p:nvGrpSpPr>
        <p:grpSpPr>
          <a:xfrm>
            <a:off x="7272198" y="3251963"/>
            <a:ext cx="1063038" cy="727904"/>
            <a:chOff x="3572996" y="2087561"/>
            <a:chExt cx="1063038" cy="727904"/>
          </a:xfrm>
        </p:grpSpPr>
        <p:sp>
          <p:nvSpPr>
            <p:cNvPr id="188" name="Rectangle 187"/>
            <p:cNvSpPr/>
            <p:nvPr/>
          </p:nvSpPr>
          <p:spPr bwMode="auto">
            <a:xfrm>
              <a:off x="3752901" y="2087561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r>
                <a:rPr lang="en-US" sz="1400" baseline="-250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fs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193" name="Straight Connector 192"/>
            <p:cNvCxnSpPr/>
            <p:nvPr/>
          </p:nvCxnSpPr>
          <p:spPr bwMode="auto">
            <a:xfrm flipH="1">
              <a:off x="3686919" y="2422739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4" name="Straight Connector 193"/>
            <p:cNvCxnSpPr/>
            <p:nvPr/>
          </p:nvCxnSpPr>
          <p:spPr bwMode="auto">
            <a:xfrm>
              <a:off x="4225696" y="2428046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5" name="Rectangle 194"/>
            <p:cNvSpPr/>
            <p:nvPr/>
          </p:nvSpPr>
          <p:spPr bwMode="auto">
            <a:xfrm>
              <a:off x="3572996" y="2605599"/>
              <a:ext cx="190046" cy="209866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03" name="Rectangle 202"/>
            <p:cNvSpPr/>
            <p:nvPr/>
          </p:nvSpPr>
          <p:spPr bwMode="auto">
            <a:xfrm>
              <a:off x="4445988" y="2596069"/>
              <a:ext cx="190046" cy="20986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762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27" y="362637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Comparing Algorithms for Spatial Join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7000" y="1544045"/>
            <a:ext cx="8610600" cy="3886200"/>
          </a:xfrm>
        </p:spPr>
        <p:txBody>
          <a:bodyPr/>
          <a:lstStyle/>
          <a:p>
            <a:pPr marL="400050" fontAlgn="auto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US" sz="1800" dirty="0"/>
              <a:t>Default choice is Nested loop</a:t>
            </a:r>
          </a:p>
          <a:p>
            <a:pPr marL="400050" fontAlgn="auto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endParaRPr lang="en-US" sz="2000" dirty="0"/>
          </a:p>
          <a:p>
            <a:pPr marL="400050" fontAlgn="auto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US" sz="1800" dirty="0"/>
              <a:t>Neither table has spatial index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sz="1800" dirty="0"/>
              <a:t>Space partitioning if spatial-join predicate is selective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sz="2000" dirty="0"/>
          </a:p>
          <a:p>
            <a:pPr marL="400050" fontAlgn="auto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US" sz="1800" dirty="0"/>
              <a:t>One table has a spatial index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sz="1800" dirty="0"/>
              <a:t>nested loop with index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sz="1800" dirty="0"/>
          </a:p>
          <a:p>
            <a:pPr marL="400050" fontAlgn="auto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US" sz="1800" dirty="0"/>
              <a:t>Both table have spatial tree indexes &amp; selective spatial join predicate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sz="1800" dirty="0"/>
              <a:t>Tree matching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80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How does SQL choose algorithms &amp; data-structures?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74470"/>
            <a:ext cx="8610600" cy="3886200"/>
          </a:xfrm>
        </p:spPr>
        <p:txBody>
          <a:bodyPr/>
          <a:lstStyle/>
          <a:p>
            <a:pPr lvl="1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Query processing and optimization (QPO)</a:t>
            </a:r>
          </a:p>
          <a:p>
            <a:pPr lvl="2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Picks algorithms to process a SQL query</a:t>
            </a:r>
          </a:p>
          <a:p>
            <a:pPr lvl="1">
              <a:buFont typeface="Arial"/>
              <a:buChar char="•"/>
            </a:pPr>
            <a:r>
              <a:rPr lang="en-US" altLang="zh-CN" sz="1800" dirty="0">
                <a:latin typeface="Microsoft Sans Serif"/>
                <a:cs typeface="Microsoft Sans Serif"/>
              </a:rPr>
              <a:t>QPO</a:t>
            </a:r>
            <a:r>
              <a:rPr lang="zh-CN" altLang="en-US" sz="1800" dirty="0">
                <a:latin typeface="Microsoft Sans Serif"/>
                <a:cs typeface="Microsoft Sans Serif"/>
              </a:rPr>
              <a:t> </a:t>
            </a:r>
            <a:r>
              <a:rPr lang="en-US" altLang="zh-CN" sz="1800" dirty="0">
                <a:latin typeface="Microsoft Sans Serif"/>
                <a:cs typeface="Microsoft Sans Serif"/>
              </a:rPr>
              <a:t>:</a:t>
            </a:r>
            <a:r>
              <a:rPr lang="en-US" sz="1800" dirty="0">
                <a:latin typeface="Microsoft Sans Serif"/>
                <a:cs typeface="Microsoft Sans Serif"/>
              </a:rPr>
              <a:t> Physical data model  :: </a:t>
            </a:r>
            <a:r>
              <a:rPr lang="zh-CN" altLang="en-US" sz="1800" dirty="0">
                <a:latin typeface="Microsoft Sans Serif"/>
                <a:cs typeface="Microsoft Sans Serif"/>
              </a:rPr>
              <a:t> </a:t>
            </a:r>
            <a:r>
              <a:rPr lang="en-US" sz="1800" dirty="0">
                <a:latin typeface="Microsoft Sans Serif"/>
                <a:cs typeface="Microsoft Sans Serif"/>
              </a:rPr>
              <a:t>automatic transmission</a:t>
            </a:r>
            <a:r>
              <a:rPr lang="zh-CN" altLang="en-US" sz="1800" dirty="0">
                <a:latin typeface="Microsoft Sans Serif"/>
                <a:cs typeface="Microsoft Sans Serif"/>
              </a:rPr>
              <a:t> ： </a:t>
            </a:r>
            <a:r>
              <a:rPr lang="en-US" altLang="zh-CN" sz="1800" dirty="0">
                <a:latin typeface="Microsoft Sans Serif"/>
                <a:cs typeface="Microsoft Sans Serif"/>
              </a:rPr>
              <a:t>engine</a:t>
            </a:r>
            <a:endParaRPr lang="en-US" sz="1800" dirty="0">
              <a:latin typeface="Microsoft Sans Serif"/>
              <a:cs typeface="Microsoft Sans Serif"/>
            </a:endParaRPr>
          </a:p>
          <a:p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37" y="3406357"/>
            <a:ext cx="2242911" cy="2310423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2234" y="2508796"/>
            <a:ext cx="4786966" cy="317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728836" y="3863685"/>
            <a:ext cx="2242911" cy="6578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28836" y="4421977"/>
            <a:ext cx="2242911" cy="6034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28836" y="5002595"/>
            <a:ext cx="2242911" cy="6343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28836" y="3395783"/>
            <a:ext cx="2242911" cy="4793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87" y="2486293"/>
            <a:ext cx="3332083" cy="8615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90520" y="3055858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Query tree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44160" y="4858820"/>
            <a:ext cx="62388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Scan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43730" y="4875327"/>
            <a:ext cx="6559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Index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47315" y="3853050"/>
            <a:ext cx="21242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Nested loop with index</a:t>
            </a:r>
          </a:p>
        </p:txBody>
      </p:sp>
    </p:spTree>
    <p:extLst>
      <p:ext uri="{BB962C8B-B14F-4D97-AF65-F5344CB8AC3E}">
        <p14:creationId xmlns:p14="http://schemas.microsoft.com/office/powerpoint/2010/main" val="414622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What is Query Processing and Optimization (QPO)?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" y="1644134"/>
            <a:ext cx="5464708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Translate a SQL query to an execution plan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using operations on file-structures, indices</a:t>
            </a:r>
          </a:p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Goal: reduce run-time of execution plan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answers query in as little time as possible </a:t>
            </a:r>
          </a:p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Constraints: QPO overheads are small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Optimization time &lt;&lt; plan execution time</a:t>
            </a:r>
          </a:p>
          <a:p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80" y="1562901"/>
            <a:ext cx="3890998" cy="1053313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3758" y="2883716"/>
            <a:ext cx="3575020" cy="255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13758" y="3354788"/>
            <a:ext cx="1764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Query tree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23240" y="4705975"/>
            <a:ext cx="62388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Scan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47000" y="4763155"/>
            <a:ext cx="6559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Index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72402" y="3960844"/>
            <a:ext cx="20938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Space-partitioning join</a:t>
            </a:r>
          </a:p>
        </p:txBody>
      </p:sp>
    </p:spTree>
    <p:extLst>
      <p:ext uri="{BB962C8B-B14F-4D97-AF65-F5344CB8AC3E}">
        <p14:creationId xmlns:p14="http://schemas.microsoft.com/office/powerpoint/2010/main" val="358750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Why learn about QPO?</a:t>
            </a:r>
            <a:r>
              <a:rPr lang="zh-CN" altLang="en-US" sz="2800" dirty="0">
                <a:latin typeface="Microsoft Sans Serif"/>
                <a:cs typeface="Microsoft Sans Serif"/>
              </a:rPr>
              <a:t> </a:t>
            </a:r>
            <a:r>
              <a:rPr lang="en-US" altLang="zh-CN" sz="2800" dirty="0">
                <a:latin typeface="Microsoft Sans Serif"/>
                <a:cs typeface="Microsoft Sans Serif"/>
              </a:rPr>
              <a:t>-</a:t>
            </a:r>
            <a:r>
              <a:rPr lang="zh-CN" altLang="en-US" sz="2800" dirty="0">
                <a:latin typeface="Microsoft Sans Serif"/>
                <a:cs typeface="Microsoft Sans Serif"/>
              </a:rPr>
              <a:t> </a:t>
            </a:r>
            <a:r>
              <a:rPr lang="en-US" altLang="zh-CN" sz="2800" dirty="0">
                <a:latin typeface="Microsoft Sans Serif"/>
                <a:cs typeface="Microsoft Sans Serif"/>
              </a:rPr>
              <a:t>Continued</a:t>
            </a:r>
            <a:endParaRPr lang="en-US" sz="2800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15127"/>
            <a:ext cx="8610600" cy="3886200"/>
          </a:xfrm>
        </p:spPr>
        <p:txBody>
          <a:bodyPr/>
          <a:lstStyle/>
          <a:p>
            <a:r>
              <a:rPr lang="en-US" sz="1800" dirty="0">
                <a:latin typeface="Microsoft Sans Serif"/>
                <a:cs typeface="Microsoft Sans Serif"/>
              </a:rPr>
              <a:t>Why learn about QPO in a SDBMS?	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Identify performance bottleneck for a query 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Is it the physical data model or QPO ?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How to help QPO speed up processing of a query ? 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Providing hints, rewriting query, etc.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How to enhance physical data model to speed up queries?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Add indices (e.g., R-tree), change file-structures (e.g., ordered files), …</a:t>
            </a:r>
          </a:p>
          <a:p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7</a:t>
            </a:r>
            <a:endParaRPr lang="en-US" dirty="0"/>
          </a:p>
        </p:txBody>
      </p:sp>
      <p:pic>
        <p:nvPicPr>
          <p:cNvPr id="8" name="Picture 7" descr="sdo_i11a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335" y="3772879"/>
            <a:ext cx="3926443" cy="14023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58943"/>
            <a:ext cx="4767187" cy="112169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1172845" y="4097742"/>
            <a:ext cx="3739912" cy="257088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2845" y="5170794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Hints of using Index (Oracle)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43065" y="514793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R-tree</a:t>
            </a:r>
          </a:p>
        </p:txBody>
      </p:sp>
    </p:spTree>
    <p:extLst>
      <p:ext uri="{BB962C8B-B14F-4D97-AF65-F5344CB8AC3E}">
        <p14:creationId xmlns:p14="http://schemas.microsoft.com/office/powerpoint/2010/main" val="272279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QPO Key Concepts:1. Building Blocks, 2.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86" y="1526557"/>
            <a:ext cx="5681651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1. Building blocks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Most cars have few motions, e.g. forward, reverse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Similar most DBMS have few building blocks: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select (point query, range query), join, sorting, ...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A SQL queries is decomposed in building blocks</a:t>
            </a:r>
          </a:p>
          <a:p>
            <a:pPr marL="457200" lvl="1" indent="0">
              <a:buNone/>
            </a:pPr>
            <a:endParaRPr lang="en-US" sz="16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2. Query processing strategies for building blocks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Cars: few gears for forward motion: 1st, 2nd, 3rd, …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DBMS: a few strategies for each building block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e.g. a point query: an index, linear search </a:t>
            </a:r>
          </a:p>
          <a:p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8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650" y="1725642"/>
            <a:ext cx="3318418" cy="34880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955971" y="1725642"/>
            <a:ext cx="2032807" cy="34880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191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D2D-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4" charset="0"/>
            <a:ea typeface="ＭＳ Ｐゴシック" pitchFamily="-104" charset="-128"/>
            <a:cs typeface="ＭＳ Ｐゴシック" pitchFamily="-10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4" charset="0"/>
            <a:ea typeface="ＭＳ Ｐゴシック" pitchFamily="-104" charset="-128"/>
            <a:cs typeface="ＭＳ Ｐゴシック" pitchFamily="-10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D2D-2.pot</Template>
  <TotalTime>30686</TotalTime>
  <Words>4171</Words>
  <Application>Microsoft Office PowerPoint</Application>
  <PresentationFormat>On-screen Show (4:3)</PresentationFormat>
  <Paragraphs>1203</Paragraphs>
  <Slides>58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Arial</vt:lpstr>
      <vt:lpstr>Calibri</vt:lpstr>
      <vt:lpstr>Microsoft Sans Serif</vt:lpstr>
      <vt:lpstr>D2D-2</vt:lpstr>
      <vt:lpstr>Query Processing and Optimization</vt:lpstr>
      <vt:lpstr>Analogy of Automatic Transmission in Cars -1</vt:lpstr>
      <vt:lpstr>Analogy of Automatic Transmission in Cars -1</vt:lpstr>
      <vt:lpstr>Analogy of Automatic Transmission in Cars -1</vt:lpstr>
      <vt:lpstr>SQL : Java :: Automatic Transmission : Manual</vt:lpstr>
      <vt:lpstr>How does SQL choose algorithms &amp; data-structures?</vt:lpstr>
      <vt:lpstr>What is Query Processing and Optimization (QPO)?</vt:lpstr>
      <vt:lpstr>Why learn about QPO? - Continued</vt:lpstr>
      <vt:lpstr>QPO Key Concepts:1. Building Blocks, 2. Strategies</vt:lpstr>
      <vt:lpstr>Strategies for Point Queries</vt:lpstr>
      <vt:lpstr>The Filter-Refine Paradigm</vt:lpstr>
      <vt:lpstr>The Filter-Refine Paradigm: Example</vt:lpstr>
      <vt:lpstr>The Filter-Refine Paradigm: Example</vt:lpstr>
      <vt:lpstr>Simplifying Choices for Building</vt:lpstr>
      <vt:lpstr>Approximating Spatial Data Types</vt:lpstr>
      <vt:lpstr>Approximating Spatial Operations</vt:lpstr>
      <vt:lpstr>Strategies for Point Queries</vt:lpstr>
      <vt:lpstr>An Example Dataset </vt:lpstr>
      <vt:lpstr>Candidate Storage &amp; Indexing Methods </vt:lpstr>
      <vt:lpstr>Linear Search for Point Queries</vt:lpstr>
      <vt:lpstr>Binary Search for Point Queries</vt:lpstr>
      <vt:lpstr>Search for Point Queries Using R-Tree</vt:lpstr>
      <vt:lpstr>Comparing 3 Strategies for Point Queries</vt:lpstr>
      <vt:lpstr>Range Queries</vt:lpstr>
      <vt:lpstr>Strategies for Range Queries</vt:lpstr>
      <vt:lpstr>Range Query – Running Example</vt:lpstr>
      <vt:lpstr>Range Query – Candidate Storage Methods</vt:lpstr>
      <vt:lpstr>Linear Search for Range Queries</vt:lpstr>
      <vt:lpstr>Binary Search for Range Queries</vt:lpstr>
      <vt:lpstr>Range Query with Two Z-intervals</vt:lpstr>
      <vt:lpstr>Search for Range Queries Using R-tree Index</vt:lpstr>
      <vt:lpstr>Comparing Algorithms for Range Queries</vt:lpstr>
      <vt:lpstr>Nearest Neighbor Queries</vt:lpstr>
      <vt:lpstr>Nearest Neighbor – Running Examples</vt:lpstr>
      <vt:lpstr>Strategies for Nearest Neighbor Queries</vt:lpstr>
      <vt:lpstr>Two Phase Strategy (with a R-tree)</vt:lpstr>
      <vt:lpstr>Strategies for Nearest Neighbor Queries</vt:lpstr>
      <vt:lpstr>One Phase Strategy with a R-treee </vt:lpstr>
      <vt:lpstr>Comparing Algorithms for Nearest Neighbor Queries</vt:lpstr>
      <vt:lpstr>Spatial Join Example</vt:lpstr>
      <vt:lpstr>Spatial Join – Example Data</vt:lpstr>
      <vt:lpstr>Storage Structure</vt:lpstr>
      <vt:lpstr>Strategy 1: Nested Loop</vt:lpstr>
      <vt:lpstr>Nested loop Example</vt:lpstr>
      <vt:lpstr>Refining Nested Loop with a spatial index</vt:lpstr>
      <vt:lpstr>Strategy 2. Nested loop with spatial index</vt:lpstr>
      <vt:lpstr>Ex.: Nested Loop with a spatial index</vt:lpstr>
      <vt:lpstr>Cost of Nested loop with Index</vt:lpstr>
      <vt:lpstr>Strategy 3. Space Partitioning Join</vt:lpstr>
      <vt:lpstr>Common Space Partitioning </vt:lpstr>
      <vt:lpstr>Space Partition Join Algorithm  </vt:lpstr>
      <vt:lpstr>Cost of Space Partitioning Join </vt:lpstr>
      <vt:lpstr>Strategy 4 : Tree Matching – Basic Idea</vt:lpstr>
      <vt:lpstr>Inputs forTree Matching: Both table have spatial indexes </vt:lpstr>
      <vt:lpstr>Example Spatial Join Query </vt:lpstr>
      <vt:lpstr>Tree Matching Algorithm – Next Iteration</vt:lpstr>
      <vt:lpstr>Cost of Tree Matching Algorithm  </vt:lpstr>
      <vt:lpstr>Comparing Algorithms for Spatial Join</vt:lpstr>
    </vt:vector>
  </TitlesOfParts>
  <Company>U of MN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oitadmin</dc:creator>
  <cp:lastModifiedBy>Amr Magdy</cp:lastModifiedBy>
  <cp:revision>1685</cp:revision>
  <cp:lastPrinted>2016-09-27T18:22:22Z</cp:lastPrinted>
  <dcterms:created xsi:type="dcterms:W3CDTF">2014-06-17T15:17:15Z</dcterms:created>
  <dcterms:modified xsi:type="dcterms:W3CDTF">2021-10-12T15:43:44Z</dcterms:modified>
</cp:coreProperties>
</file>