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56" r:id="rId2"/>
    <p:sldId id="366" r:id="rId3"/>
    <p:sldId id="259" r:id="rId4"/>
    <p:sldId id="385" r:id="rId5"/>
    <p:sldId id="388" r:id="rId6"/>
    <p:sldId id="389" r:id="rId7"/>
    <p:sldId id="386" r:id="rId8"/>
    <p:sldId id="38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6" r:id="rId21"/>
    <p:sldId id="277" r:id="rId22"/>
    <p:sldId id="284" r:id="rId23"/>
    <p:sldId id="285" r:id="rId24"/>
    <p:sldId id="286" r:id="rId25"/>
    <p:sldId id="291" r:id="rId26"/>
    <p:sldId id="378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352" r:id="rId36"/>
    <p:sldId id="391" r:id="rId37"/>
    <p:sldId id="392" r:id="rId38"/>
    <p:sldId id="395" r:id="rId39"/>
    <p:sldId id="394" r:id="rId40"/>
    <p:sldId id="393" r:id="rId41"/>
    <p:sldId id="390" r:id="rId42"/>
    <p:sldId id="368" r:id="rId43"/>
    <p:sldId id="370" r:id="rId44"/>
    <p:sldId id="371" r:id="rId45"/>
    <p:sldId id="369" r:id="rId46"/>
    <p:sldId id="372" r:id="rId47"/>
    <p:sldId id="373" r:id="rId48"/>
    <p:sldId id="374" r:id="rId49"/>
    <p:sldId id="353" r:id="rId50"/>
    <p:sldId id="375" r:id="rId51"/>
    <p:sldId id="354" r:id="rId52"/>
    <p:sldId id="355" r:id="rId53"/>
    <p:sldId id="356" r:id="rId54"/>
    <p:sldId id="357" r:id="rId55"/>
    <p:sldId id="376" r:id="rId56"/>
    <p:sldId id="377" r:id="rId57"/>
    <p:sldId id="310" r:id="rId58"/>
    <p:sldId id="311" r:id="rId59"/>
    <p:sldId id="320" r:id="rId60"/>
    <p:sldId id="358" r:id="rId61"/>
    <p:sldId id="312" r:id="rId62"/>
    <p:sldId id="345" r:id="rId63"/>
    <p:sldId id="346" r:id="rId64"/>
    <p:sldId id="348" r:id="rId65"/>
    <p:sldId id="318" r:id="rId66"/>
    <p:sldId id="334" r:id="rId67"/>
    <p:sldId id="335" r:id="rId68"/>
    <p:sldId id="379" r:id="rId69"/>
    <p:sldId id="322" r:id="rId70"/>
    <p:sldId id="319" r:id="rId71"/>
    <p:sldId id="323" r:id="rId72"/>
    <p:sldId id="339" r:id="rId73"/>
    <p:sldId id="340" r:id="rId74"/>
    <p:sldId id="341" r:id="rId75"/>
    <p:sldId id="342" r:id="rId76"/>
    <p:sldId id="359" r:id="rId77"/>
    <p:sldId id="360" r:id="rId78"/>
    <p:sldId id="361" r:id="rId79"/>
    <p:sldId id="381" r:id="rId80"/>
    <p:sldId id="382" r:id="rId81"/>
    <p:sldId id="383" r:id="rId82"/>
    <p:sldId id="380" r:id="rId83"/>
    <p:sldId id="362" r:id="rId84"/>
    <p:sldId id="363" r:id="rId85"/>
    <p:sldId id="364" r:id="rId86"/>
    <p:sldId id="365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 autoAdjust="0"/>
    <p:restoredTop sz="94330" autoAdjust="0"/>
  </p:normalViewPr>
  <p:slideViewPr>
    <p:cSldViewPr snapToGrid="0" snapToObjects="1">
      <p:cViewPr varScale="1">
        <p:scale>
          <a:sx n="82" d="100"/>
          <a:sy n="82" d="100"/>
        </p:scale>
        <p:origin x="1255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0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wustl.edu/~taoju/cse554/lectures/lect05_Contouring_II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Storage and Indexing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Learn Physical Data Model Concepts?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choose between DBMS brand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Some brand names do not have spatial indices!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use DBMS facilities for performance tuning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a query is running slow,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create an index to speed it up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loading of a large number of tuples takes for 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drop indices on the table before the inserts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And recreate index after inserts are done!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23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0" y="1752600"/>
            <a:ext cx="91440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Database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Conceptual data model - entity, (multi-valued) attributes, relationship,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Logical model - relations, atomic attributes, primary and foreign 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Physical model - secondary storage hardware, file structures, indices,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0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from Relational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Secondary storage hardware: Disk drives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File structures - 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Auxiliary search structure -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trees (hierarchical collections of one-dimensional ranges)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data model design is a trade-off between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Efficiently support a small set of basic operations of a few data types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Simplicity of overall system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Each DBMS physical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Choose a few physical DM techniques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Choice depends chosen sets of operations and data types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68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Relational DBMS Physical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Data types: numbers, strings, date, currency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One-dimensional, totally ordered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Operations: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on one-dimensional totally order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Insert, delete, ...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978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61" y="1752600"/>
            <a:ext cx="88392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Is relational DBMS physical data model suitable for spatial data?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Relational DBMS has simple values like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Sorting, search trees are efficient for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These concepts are not natural for Spatial data (e.g. points in a plane)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Reusing relational physical data model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Space filling curves define a total order for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This total order helps in using ordered files, search trees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lead to computational inefficiency!</a:t>
            </a:r>
          </a:p>
          <a:p>
            <a:endParaRPr lang="en-US" alt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879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Spatial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indices, e.g. grids, hierarchical collection of rectangles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Provide better computational performance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2346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312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03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dirty="0">
                <a:latin typeface="Microsoft Sans Serif"/>
                <a:cs typeface="Microsoft Sans Serif"/>
              </a:rPr>
              <a:t>Common operations across spatial queries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 : retrieve records satisfying a condition  on attribute(s)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: retrieve next record in a dataset with total order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After the last one retrieved via previous find or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Nearest neighbor of a given object in a spatial dataset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983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4304-B9E9-493D-B7C6-6069676A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F4D4-5B57-4D26-950A-32773F17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Physical data model</a:t>
            </a:r>
          </a:p>
          <a:p>
            <a:r>
              <a:rPr lang="en-US" sz="2400" dirty="0"/>
              <a:t>Physical data organization (file structures)</a:t>
            </a:r>
          </a:p>
          <a:p>
            <a:r>
              <a:rPr lang="en-US" sz="2400" dirty="0"/>
              <a:t>Space filling curves, e.g., Z-curve and Hilbert curve</a:t>
            </a:r>
          </a:p>
          <a:p>
            <a:r>
              <a:rPr lang="en-US" sz="2400" dirty="0"/>
              <a:t>Spatial index structures, e.g., grid, R-tree, and quad-tree</a:t>
            </a:r>
          </a:p>
        </p:txBody>
      </p:sp>
    </p:spTree>
    <p:extLst>
      <p:ext uri="{BB962C8B-B14F-4D97-AF65-F5344CB8AC3E}">
        <p14:creationId xmlns:p14="http://schemas.microsoft.com/office/powerpoint/2010/main" val="381050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Types of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memories - fast but content is lost when power is off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Secondary storage - slower, retains content without power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Tertiary storage - very slow, retains content, very large capacity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909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Usually Manage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secondary storage, e.g. disks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main memory to improve performance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User tertiary storage (e.g. tapes) for backup, archival etc.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212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4032"/>
            <a:ext cx="8810461" cy="990600"/>
          </a:xfrm>
        </p:spPr>
        <p:txBody>
          <a:bodyPr/>
          <a:lstStyle/>
          <a:p>
            <a:r>
              <a:rPr lang="en-US" sz="3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Views of secondary storage (e.g. disks)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on disks is organized into fields, records, files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92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6" y="1734854"/>
            <a:ext cx="9090835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Field presents a property or attribute of a relation  or an entity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Records represent a row in a relational table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Collection of fields for attributes in relational schema of the table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Files are collections of records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Homogeneous collection of records may represent a relation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Heterogeneous collections may be a union of related relations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647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Records and Files to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Often smaller than a 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records in a sector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Files with many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sectors per file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 of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Organized into directories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tables to disk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City table takes 2 sectors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Others take 1 sector each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8" name="Picture 7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23" y="1548744"/>
            <a:ext cx="4316847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5353" y="1928933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877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What is a file structure?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method of organizing records in a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efficient implementation of common file operations on disks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Example: ordered files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of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I/O cost: Number of  disk sectors retrieved from secondary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CPU cost: Number of CPU instruction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See Table 4.1 for relative importance of cost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Total cost = sum of I/O cost and CPU cost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423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36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Common File Operations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key value --&gt; record matching key values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--&gt; Return next record after find if records were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 --&gt; Add a new record to file without changing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of a object in a spatial dataset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3903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Examples Using Figure 4.1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15" y="1541117"/>
            <a:ext cx="4717290" cy="421088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Find(Name = Canada) on Country table returns record about Canada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() on Country table returns record about Cuba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Since Cuba is next value after Canada in sorted order of Name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Insert(record about Panama) into Country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Adds a new record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of record in Country file depends on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Argentina in country table is Brazil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</a:t>
            </a:r>
          </a:p>
        </p:txBody>
      </p:sp>
      <p:pic>
        <p:nvPicPr>
          <p:cNvPr id="7" name="Picture 6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9" y="1416377"/>
            <a:ext cx="4438051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296" y="1627289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23824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94456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Analogy with Vehicles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accelerator pedal, steering wheel, brake pedal,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pedal forward to move, turn handle, pull brakes on handle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engine, transmission, master cylinder, break lines, brake pads,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chain from pedal to wheels, gears, wire from handle to brake pads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We now go, so to speak, “under the hood”</a:t>
            </a: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29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 Comparison of 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Heap file is efficient for inserts and used for log</a:t>
            </a:r>
            <a:r>
              <a:rPr lang="ar-EG" altLang="en-US" sz="2400" dirty="0">
                <a:latin typeface="Microsoft Sans Serif"/>
                <a:cs typeface="Microsoft Sans Serif"/>
              </a:rPr>
              <a:t> </a:t>
            </a:r>
            <a:r>
              <a:rPr lang="en-US" altLang="en-US" sz="2400" dirty="0">
                <a:latin typeface="Microsoft Sans Serif"/>
                <a:cs typeface="Microsoft Sans Serif"/>
              </a:rPr>
              <a:t>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find,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etc. are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 files are efficient for find, insert, delete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 file organization are very fast for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findnext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pretty competent for find, insert,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88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48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Records are in no particular order (Example: Figure 4.1)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Insert can simple add record to  the last sector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Find,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scan the entire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</a:t>
            </a:r>
          </a:p>
        </p:txBody>
      </p:sp>
      <p:pic>
        <p:nvPicPr>
          <p:cNvPr id="6" name="Picture 5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047045"/>
            <a:ext cx="4438051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2192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5498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Ordered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Records are sorted by a selected field (Example Fig. 4.3 below)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can simply pick up physically next record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Find, insert, delete may use binary search, is very efficient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Nearest neighbor processed as a range query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pic>
        <p:nvPicPr>
          <p:cNvPr id="9" name="Picture 8" descr="Screen Shot 2016-08-06 at 5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92" y="3292126"/>
            <a:ext cx="6951198" cy="2895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317662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16375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6"/>
            <a:ext cx="5180407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 set of buckets (sectors)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function : key value --&gt; bucket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directory: bucket --&gt; sector</a:t>
            </a: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86" y="2687922"/>
            <a:ext cx="6639241" cy="402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4906" y="28450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1523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" y="1673218"/>
            <a:ext cx="8610600" cy="406493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Find, insert, delete are fast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hash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Lookup directory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Fetch relevant sector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are slow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order among records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07" y="1510311"/>
            <a:ext cx="4528794" cy="4227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207" y="1842495"/>
            <a:ext cx="12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628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27396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644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786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linear order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total order</a:t>
            </a:r>
          </a:p>
          <a:p>
            <a:pPr marL="0" lvl="1" indent="0">
              <a:buNone/>
            </a:pPr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98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linear order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total order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Why do we need to order?</a:t>
            </a:r>
          </a:p>
          <a:p>
            <a:pPr marL="742950" lvl="2" indent="-342900"/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150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Given: (1) my location L,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000" dirty="0">
                <a:latin typeface="Microsoft Sans Serif"/>
                <a:cs typeface="Microsoft Sans Serif"/>
              </a:rPr>
              <a:t>	    (2) 100 millions spatial facilities (restaurants, schools, hotels,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etc</a:t>
            </a:r>
            <a:r>
              <a:rPr lang="en-US" altLang="en-US" sz="2000" dirty="0">
                <a:latin typeface="Microsoft Sans Serif"/>
                <a:cs typeface="Microsoft Sans Serif"/>
              </a:rPr>
              <a:t>) </a:t>
            </a:r>
          </a:p>
          <a:p>
            <a:pPr marL="400050" lvl="2" indent="0">
              <a:buNone/>
            </a:pPr>
            <a:r>
              <a:rPr lang="en-US" altLang="en-US" dirty="0">
                <a:latin typeface="Microsoft Sans Serif"/>
                <a:cs typeface="Microsoft Sans Serif"/>
              </a:rPr>
              <a:t>Output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Find the nearest 3 facilities to my location L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72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linear order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total order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Why do we need to order?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Speed-up searching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Use binary search, which is faster than linear search</a:t>
            </a:r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2414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Space Filling Curves (Geo-hashing)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Discretized two-dimensional space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Suggest a sorting order on points </a:t>
            </a:r>
          </a:p>
          <a:p>
            <a:pPr marL="1200150" lvl="3" indent="-342900"/>
            <a:r>
              <a:rPr lang="en-US" altLang="en-US" sz="1600" dirty="0">
                <a:latin typeface="Microsoft Sans Serif"/>
                <a:cs typeface="Microsoft Sans Serif"/>
              </a:rPr>
              <a:t>Ex.: row-major, column-major, Z-curve,</a:t>
            </a:r>
            <a:r>
              <a:rPr lang="en-US" altLang="en-US" dirty="0">
                <a:latin typeface="Microsoft Sans Serif"/>
                <a:cs typeface="Microsoft Sans Serif"/>
              </a:rPr>
              <a:t> </a:t>
            </a:r>
            <a:r>
              <a:rPr lang="en-US" altLang="en-US" sz="1600" dirty="0">
                <a:latin typeface="Microsoft Sans Serif"/>
                <a:cs typeface="Microsoft Sans Serif"/>
              </a:rPr>
              <a:t>Hilbert-curve, …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943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96867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9817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6863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83402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8110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61411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128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8359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20253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8777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Z-curve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3020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 –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Computing Z-value of a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Generated from interleaving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 y coordinate (see Fig. 4.6)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Connecting points by z-order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Looks like Ns or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pointed sorted by Z-order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Z-order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1548535"/>
            <a:ext cx="4110285" cy="134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3651" y="1126123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883" y="5619852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3020248"/>
            <a:ext cx="4114157" cy="304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22986" y="543903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22986" y="1959429"/>
            <a:ext cx="4008548" cy="935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32502" y="4726912"/>
            <a:ext cx="750619" cy="712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322841" y="4648200"/>
            <a:ext cx="1410429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F68E8-68C1-47AD-B8A9-9DA3B9173971}"/>
              </a:ext>
            </a:extLst>
          </p:cNvPr>
          <p:cNvSpPr/>
          <p:nvPr/>
        </p:nvSpPr>
        <p:spPr bwMode="auto">
          <a:xfrm>
            <a:off x="5367083" y="3076192"/>
            <a:ext cx="3264451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9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Given: (1) my location L,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000" dirty="0">
                <a:latin typeface="Microsoft Sans Serif"/>
                <a:cs typeface="Microsoft Sans Serif"/>
              </a:rPr>
              <a:t>	    (2) 100 millions spatial facilities (restaurants, schools, hotels,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etc</a:t>
            </a:r>
            <a:r>
              <a:rPr lang="en-US" altLang="en-US" sz="2000" dirty="0">
                <a:latin typeface="Microsoft Sans Serif"/>
                <a:cs typeface="Microsoft Sans Serif"/>
              </a:rPr>
              <a:t>) </a:t>
            </a:r>
          </a:p>
          <a:p>
            <a:pPr marL="400050" lvl="2" indent="0">
              <a:buNone/>
            </a:pPr>
            <a:r>
              <a:rPr lang="en-US" altLang="en-US" dirty="0">
                <a:latin typeface="Microsoft Sans Serif"/>
                <a:cs typeface="Microsoft Sans Serif"/>
              </a:rPr>
              <a:t>Output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Find the nearest 3 facilities to my location L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Express query in a high-level language, what are the operators?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Ex.: SELECT * FROM Facilities F WHERE 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Nearest( 3, </a:t>
            </a:r>
            <a:r>
              <a:rPr lang="en-US" altLang="en-US" sz="1900" b="1" u="sng" dirty="0" err="1">
                <a:latin typeface="Microsoft Sans Serif"/>
                <a:cs typeface="Microsoft Sans Serif"/>
              </a:rPr>
              <a:t>F.Loc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, L)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56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An alternative order: Hilbert 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83334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58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Hilbert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47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More complex to generate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rotations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ordered pointed 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Hilbert-order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015" y="4943470"/>
            <a:ext cx="131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607" y="1295399"/>
            <a:ext cx="4910374" cy="422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41983" y="3600343"/>
            <a:ext cx="1043617" cy="1112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22840" y="3600342"/>
            <a:ext cx="1765141" cy="1838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63603" y="1281190"/>
            <a:ext cx="4324378" cy="19845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Calculating Hilbert Values (Optional Topic)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5383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4.8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411" y="1148442"/>
            <a:ext cx="6439186" cy="50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10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Handling Regions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91" y="2210801"/>
            <a:ext cx="6606805" cy="3525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8600" y="159183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Challenge: </a:t>
            </a:r>
            <a:r>
              <a:rPr lang="en-US" sz="2000" dirty="0"/>
              <a:t>non-unique values!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4506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4.9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625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Z-order and Extended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7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Figure 4.7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Left part shows a map with spatial object A, B, 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Right part and Left bottom part Z-values within A, B and 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Note C gets z-values of 2 and 8, which are not close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299" y="2898872"/>
            <a:ext cx="7281806" cy="3253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3258" y="256031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4.7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99727" y="2898872"/>
            <a:ext cx="4484378" cy="25584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9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84101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84583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an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11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Concept of an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Auxiliary file to search  a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have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value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Address of relevant data sector</a:t>
            </a:r>
          </a:p>
          <a:p>
            <a:pPr marL="400050" lvl="2" indent="0">
              <a:lnSpc>
                <a:spcPct val="90000"/>
              </a:lnSpc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      (see arrows in Fig. 4.10)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are ordered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Find,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1800" dirty="0">
                <a:latin typeface="Microsoft Sans Serif"/>
                <a:cs typeface="Microsoft Sans Serif"/>
              </a:rPr>
              <a:t>, insert are fast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Note assumption of total order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On values of indexed attributes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289" y="1408802"/>
            <a:ext cx="4572711" cy="4616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211" y="1156703"/>
            <a:ext cx="4572711" cy="4755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7262" y="1383268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4.10</a:t>
            </a:r>
          </a:p>
        </p:txBody>
      </p:sp>
    </p:spTree>
    <p:extLst>
      <p:ext uri="{BB962C8B-B14F-4D97-AF65-F5344CB8AC3E}">
        <p14:creationId xmlns:p14="http://schemas.microsoft.com/office/powerpoint/2010/main" val="5537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Classifying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4" y="174106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Classification criteria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Data-file-structure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data type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Others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Secondary index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Heap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record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Primary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 file ordered by indexed attribute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sector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4.11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206" y="1510760"/>
            <a:ext cx="4355544" cy="4127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87978" y="1741060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4.11</a:t>
            </a:r>
          </a:p>
        </p:txBody>
      </p:sp>
    </p:spTree>
    <p:extLst>
      <p:ext uri="{BB962C8B-B14F-4D97-AF65-F5344CB8AC3E}">
        <p14:creationId xmlns:p14="http://schemas.microsoft.com/office/powerpoint/2010/main" val="19782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2447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Given: (1) my location L,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000" dirty="0">
                <a:latin typeface="Microsoft Sans Serif"/>
                <a:cs typeface="Microsoft Sans Serif"/>
              </a:rPr>
              <a:t>	    (2) 100 millions spatial facilities (restaurants, schools, hotels,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etc</a:t>
            </a:r>
            <a:r>
              <a:rPr lang="en-US" altLang="en-US" sz="2000" dirty="0">
                <a:latin typeface="Microsoft Sans Serif"/>
                <a:cs typeface="Microsoft Sans Serif"/>
              </a:rPr>
              <a:t>) </a:t>
            </a:r>
          </a:p>
          <a:p>
            <a:pPr marL="400050" lvl="2" indent="0">
              <a:buNone/>
            </a:pPr>
            <a:r>
              <a:rPr lang="en-US" altLang="en-US" dirty="0">
                <a:latin typeface="Microsoft Sans Serif"/>
                <a:cs typeface="Microsoft Sans Serif"/>
              </a:rPr>
              <a:t>Output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Find the nearest 3 facilities to my location L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Express query in a high-level language, what are the operators?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Ex.: SELECT * FROM Facilities F WHERE 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Nearest( 3, </a:t>
            </a:r>
            <a:r>
              <a:rPr lang="en-US" altLang="en-US" sz="1900" b="1" u="sng" dirty="0" err="1">
                <a:latin typeface="Microsoft Sans Serif"/>
                <a:cs typeface="Microsoft Sans Serif"/>
              </a:rPr>
              <a:t>F.Loc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, L)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How spatial objects are physically stored and organized in files?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How spatial objects are retrieved from files?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1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Reduce the ambiguity for users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Data file is physically ordered by the primary index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Save the storage space 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(d) Make query faster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08633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 Data Types and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 Index file structure depends on data type of indexed attribute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Attributes with total 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Example, numbers, points ordered by space filling curves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B-tree is a popular index organization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Spatial objects (e.g. polygons)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Spatial organization are more efficient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Hundreds of organizations are proposed in literature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Two main families are Grid Files and R-trees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1572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4247"/>
            <a:ext cx="8610600" cy="400455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Basic Idea: Divide geographic space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Example: latitude-longitude, ESRI Arc/SDE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Store data in each cell in distinct disk sector(s)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 for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uniformly distributed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Operations: find, insert, nearest neighbor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waste disk sectors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>
                <a:latin typeface="Microsoft Sans Serif"/>
                <a:cs typeface="Microsoft Sans Serif"/>
              </a:rPr>
              <a:t>Empty cells</a:t>
            </a:r>
            <a:endParaRPr lang="en-US" altLang="en-US" sz="16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Non-uniform data distribution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3900" y="525172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931" y="3209845"/>
            <a:ext cx="3187847" cy="2698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Grids to Grid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6698"/>
            <a:ext cx="6144276" cy="409210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1. Use non-uniform grids (Fig. 4.14)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Linear scale store row and column boundaries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409" y="5104771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4.14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537" y="2171426"/>
            <a:ext cx="4468716" cy="3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158257" y="2599540"/>
            <a:ext cx="342900" cy="1789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7767" y="2627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8257" y="3051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9102" y="356350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257" y="404319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75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Grid Files – Search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566153"/>
            <a:ext cx="8610600" cy="407264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Steps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Search linear scales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Identify selected grid directory cells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Retrieve selected disk sectors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altLang="en-US" sz="2200" dirty="0">
                <a:latin typeface="Microsoft Sans Serif"/>
                <a:cs typeface="Microsoft Sans Serif"/>
              </a:rPr>
              <a:t> Optimization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Scales &amp; grid directory in main memory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Efficient in terms of I/O costs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 Needs large main memory for  grid directory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586" y="506865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4.13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275" y="1521104"/>
            <a:ext cx="3366868" cy="4202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33975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R-tree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605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0135" y="494825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6" y="3749591"/>
            <a:ext cx="2366341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82757" y="4209412"/>
            <a:ext cx="1457326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97228" y="4414178"/>
            <a:ext cx="112445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12981" y="4414178"/>
            <a:ext cx="109220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3257" y="3076079"/>
            <a:ext cx="2905824" cy="1338099"/>
            <a:chOff x="5353257" y="3076079"/>
            <a:chExt cx="2905824" cy="1338099"/>
          </a:xfrm>
        </p:grpSpPr>
        <p:sp>
          <p:nvSpPr>
            <p:cNvPr id="29" name="Oval 28"/>
            <p:cNvSpPr/>
            <p:nvPr/>
          </p:nvSpPr>
          <p:spPr>
            <a:xfrm>
              <a:off x="6533789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21685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645893" y="3085488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D1</a:t>
              </a:r>
            </a:p>
          </p:txBody>
        </p:sp>
        <p:cxnSp>
          <p:nvCxnSpPr>
            <p:cNvPr id="37" name="Straight Arrow Connector 36"/>
            <p:cNvCxnSpPr>
              <a:stCxn id="31" idx="3"/>
            </p:cNvCxnSpPr>
            <p:nvPr/>
          </p:nvCxnSpPr>
          <p:spPr>
            <a:xfrm flipH="1">
              <a:off x="5353257" y="3594501"/>
              <a:ext cx="386762" cy="819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5"/>
              <a:endCxn id="35" idx="0"/>
            </p:cNvCxnSpPr>
            <p:nvPr/>
          </p:nvCxnSpPr>
          <p:spPr>
            <a:xfrm>
              <a:off x="7970289" y="3585092"/>
              <a:ext cx="288792" cy="8290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4"/>
              <a:endCxn id="34" idx="0"/>
            </p:cNvCxnSpPr>
            <p:nvPr/>
          </p:nvCxnSpPr>
          <p:spPr>
            <a:xfrm>
              <a:off x="6855154" y="3672425"/>
              <a:ext cx="4303" cy="741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1070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R+ 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58" y="5976871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739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955" y="4433968"/>
            <a:ext cx="69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7" y="3749591"/>
            <a:ext cx="1961322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29335" y="4209412"/>
            <a:ext cx="1510748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29" name="Oval 28"/>
          <p:cNvSpPr/>
          <p:nvPr/>
        </p:nvSpPr>
        <p:spPr>
          <a:xfrm>
            <a:off x="6533789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30" name="Oval 29"/>
          <p:cNvSpPr/>
          <p:nvPr/>
        </p:nvSpPr>
        <p:spPr>
          <a:xfrm>
            <a:off x="7421685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31" name="Oval 30"/>
          <p:cNvSpPr/>
          <p:nvPr/>
        </p:nvSpPr>
        <p:spPr>
          <a:xfrm>
            <a:off x="5645893" y="3085488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6640" y="4414178"/>
            <a:ext cx="135702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57758" y="4414178"/>
            <a:ext cx="133102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R5, 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5353257" y="3594501"/>
            <a:ext cx="386762" cy="819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5"/>
            <a:endCxn id="35" idx="0"/>
          </p:cNvCxnSpPr>
          <p:nvPr/>
        </p:nvCxnSpPr>
        <p:spPr>
          <a:xfrm>
            <a:off x="7970289" y="3585092"/>
            <a:ext cx="352979" cy="829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4"/>
            <a:endCxn id="34" idx="0"/>
          </p:cNvCxnSpPr>
          <p:nvPr/>
        </p:nvCxnSpPr>
        <p:spPr>
          <a:xfrm>
            <a:off x="6855154" y="3672425"/>
            <a:ext cx="0" cy="741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4149007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Properties of R-trees 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Possible overlap among rectangle!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255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Operation with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4951"/>
            <a:ext cx="8610600" cy="4073849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root to identify relevant children</a:t>
            </a:r>
          </a:p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selected children recursively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Ex. 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record for rectangle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 search identifies child 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x identifies children b and c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b does not find object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c find object 5</a:t>
            </a:r>
          </a:p>
          <a:p>
            <a:pPr marL="0" indent="0">
              <a:buNone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589" y="2322176"/>
            <a:ext cx="3586027" cy="32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96" y="3719595"/>
            <a:ext cx="3980539" cy="200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6833" y="3778764"/>
            <a:ext cx="899924" cy="3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4.16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47000" y="1870222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4.15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417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Input: </a:t>
            </a:r>
            <a:r>
              <a:rPr lang="en-US" altLang="en-US" sz="2000" dirty="0">
                <a:latin typeface="Microsoft Sans Serif"/>
                <a:cs typeface="Microsoft Sans Serif"/>
              </a:rPr>
              <a:t>Given my location L, and 100 millions spatial facilities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400" dirty="0">
                <a:latin typeface="Microsoft Sans Serif"/>
                <a:cs typeface="Microsoft Sans Serif"/>
              </a:rPr>
              <a:t>Output:</a:t>
            </a:r>
            <a:r>
              <a:rPr lang="en-US" altLang="en-US" sz="2000" dirty="0">
                <a:latin typeface="Microsoft Sans Serif"/>
                <a:cs typeface="Microsoft Sans Serif"/>
              </a:rPr>
              <a:t> Find the nearest 3 facilities to my location L</a:t>
            </a:r>
          </a:p>
          <a:p>
            <a:pPr marL="342900" lvl="1" indent="-342900">
              <a:buFontTx/>
              <a:buChar char="•"/>
            </a:pPr>
            <a:endParaRPr lang="en-US" altLang="en-US" sz="1000" b="1" u="sng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examples: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One way: </a:t>
            </a:r>
            <a:br>
              <a:rPr lang="en-US" altLang="en-US" sz="1900" dirty="0">
                <a:latin typeface="Microsoft Sans Serif"/>
                <a:cs typeface="Microsoft Sans Serif"/>
              </a:rPr>
            </a:br>
            <a:r>
              <a:rPr lang="en-US" altLang="en-US" sz="1900" dirty="0">
                <a:latin typeface="Microsoft Sans Serif"/>
                <a:cs typeface="Microsoft Sans Serif"/>
              </a:rPr>
              <a:t>store all objects in one file in random order, then scan all objects to get the nearest 3 objects to L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18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Classifying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Handling of large spatial objects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Allow interior node rectangles to overlap  -  R-tree, R*-Tree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Duplicate objects but keep interior node rectangles disjoint -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Selection of rectangles for interior nodes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Greedy procedures - R-tree,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Procedure to minimize coverage, overlap – R* tree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Other criteria exist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961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R+tree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84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Properties of </a:t>
            </a:r>
            <a:r>
              <a:rPr lang="en-US" altLang="en-US" sz="2200" dirty="0" err="1">
                <a:latin typeface="Microsoft Sans Serif"/>
                <a:cs typeface="Microsoft Sans Serif"/>
              </a:rPr>
              <a:t>R+trees</a:t>
            </a:r>
            <a:r>
              <a:rPr lang="en-US" altLang="en-US" sz="2200" dirty="0">
                <a:latin typeface="Microsoft Sans Serif"/>
                <a:cs typeface="Microsoft Sans Serif"/>
              </a:rPr>
              <a:t> </a:t>
            </a:r>
            <a:endParaRPr lang="en-US" sz="22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Interior 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Disjoint rectangles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Leaf nodes – MOBR of polygons or lines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Leaf’s rectangle overlaps with parent’s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Data objects may be duplicated across leafs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Find operation – same as R-tree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only one child is followed down in point queries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2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7581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Comparison of Family of R trees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8600" y="2312089"/>
          <a:ext cx="86106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+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* 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Allowed at leaf</a:t>
                      </a:r>
                      <a:r>
                        <a:rPr lang="en-US" baseline="0" dirty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May 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Applicable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965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Comparison (Insert)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488274" y="1750292"/>
            <a:ext cx="9058631" cy="3870762"/>
            <a:chOff x="0" y="0"/>
            <a:chExt cx="5990087" cy="195709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999583" cy="680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0425" y="285503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691005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2601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6751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41263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 flipH="1">
              <a:off x="1173446" y="1506489"/>
              <a:ext cx="656614" cy="1402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12730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1622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3838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8622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7514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29730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6" name="Straight Arrow Connector 45"/>
            <p:cNvCxnSpPr>
              <a:stCxn id="37" idx="2"/>
            </p:cNvCxnSpPr>
            <p:nvPr/>
          </p:nvCxnSpPr>
          <p:spPr>
            <a:xfrm>
              <a:off x="2304977" y="1506489"/>
              <a:ext cx="14457" cy="178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2"/>
            </p:cNvCxnSpPr>
            <p:nvPr/>
          </p:nvCxnSpPr>
          <p:spPr>
            <a:xfrm>
              <a:off x="2778722" y="1506489"/>
              <a:ext cx="694114" cy="156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150797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91905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Text Box 474"/>
            <p:cNvSpPr txBox="1"/>
            <p:nvPr/>
          </p:nvSpPr>
          <p:spPr>
            <a:xfrm>
              <a:off x="1716992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1" name="Text Box 475"/>
            <p:cNvSpPr txBox="1"/>
            <p:nvPr/>
          </p:nvSpPr>
          <p:spPr>
            <a:xfrm>
              <a:off x="214729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2" name="Text Box 477"/>
            <p:cNvSpPr txBox="1"/>
            <p:nvPr/>
          </p:nvSpPr>
          <p:spPr>
            <a:xfrm>
              <a:off x="263414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3" name="Text Box 478"/>
            <p:cNvSpPr txBox="1"/>
            <p:nvPr/>
          </p:nvSpPr>
          <p:spPr>
            <a:xfrm>
              <a:off x="206950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4" name="Text Box 479"/>
            <p:cNvSpPr txBox="1"/>
            <p:nvPr/>
          </p:nvSpPr>
          <p:spPr>
            <a:xfrm>
              <a:off x="545048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5" name="Text Box 480"/>
            <p:cNvSpPr txBox="1"/>
            <p:nvPr/>
          </p:nvSpPr>
          <p:spPr>
            <a:xfrm>
              <a:off x="890829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6" name="Text Box 481"/>
            <p:cNvSpPr txBox="1"/>
            <p:nvPr/>
          </p:nvSpPr>
          <p:spPr>
            <a:xfrm>
              <a:off x="1685551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7" name="Text Box 482"/>
            <p:cNvSpPr txBox="1"/>
            <p:nvPr/>
          </p:nvSpPr>
          <p:spPr>
            <a:xfrm>
              <a:off x="2023648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8" name="Text Box 483"/>
            <p:cNvSpPr txBox="1"/>
            <p:nvPr/>
          </p:nvSpPr>
          <p:spPr>
            <a:xfrm>
              <a:off x="2369430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9" name="Text Box 484"/>
            <p:cNvSpPr txBox="1"/>
            <p:nvPr/>
          </p:nvSpPr>
          <p:spPr>
            <a:xfrm>
              <a:off x="3193448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0" name="Text Box 485"/>
            <p:cNvSpPr txBox="1"/>
            <p:nvPr/>
          </p:nvSpPr>
          <p:spPr>
            <a:xfrm>
              <a:off x="3523861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4946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Text Box 491"/>
            <p:cNvSpPr txBox="1"/>
            <p:nvPr/>
          </p:nvSpPr>
          <p:spPr>
            <a:xfrm>
              <a:off x="1230274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68487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33013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174089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9348" y="1129371"/>
              <a:ext cx="55023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287"/>
            <p:cNvSpPr txBox="1"/>
            <p:nvPr/>
          </p:nvSpPr>
          <p:spPr>
            <a:xfrm>
              <a:off x="3647651" y="1230235"/>
              <a:ext cx="142148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Initial R-tree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1698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9803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R-Tree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1605276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02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R+ 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7" y="75672"/>
              <a:ext cx="1043428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973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553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Hierarchical index</a:t>
            </a:r>
          </a:p>
          <a:p>
            <a:r>
              <a:rPr lang="en-US" sz="2000" dirty="0"/>
              <a:t>Partition boundaries depend only on parent’s boundaries and not data</a:t>
            </a:r>
          </a:p>
          <a:p>
            <a:pPr lvl="1"/>
            <a:r>
              <a:rPr lang="en-US" sz="1800" dirty="0"/>
              <a:t>space-partitioning index</a:t>
            </a:r>
            <a:br>
              <a:rPr lang="en-US" sz="1800" dirty="0"/>
            </a:br>
            <a:r>
              <a:rPr lang="en-US" sz="1800" dirty="0"/>
              <a:t>vs. data-partitioning index</a:t>
            </a:r>
          </a:p>
          <a:p>
            <a:r>
              <a:rPr lang="en-US" sz="2000" dirty="0"/>
              <a:t>More efficient in dynamic insertions</a:t>
            </a:r>
          </a:p>
          <a:p>
            <a:r>
              <a:rPr lang="en-US" sz="2000" dirty="0"/>
              <a:t>Memory-friendly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0A1A9-4668-4F2E-B280-8DB1BA41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0083" y="2537827"/>
            <a:ext cx="560911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1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 be seen as a multi-level </a:t>
            </a:r>
            <a:br>
              <a:rPr lang="en-US" sz="2000" dirty="0"/>
            </a:br>
            <a:r>
              <a:rPr lang="en-US" sz="2000" dirty="0"/>
              <a:t>grid structure</a:t>
            </a:r>
          </a:p>
          <a:p>
            <a:r>
              <a:rPr lang="en-US" sz="2000" dirty="0"/>
              <a:t>Different types:</a:t>
            </a:r>
          </a:p>
          <a:p>
            <a:pPr lvl="1"/>
            <a:r>
              <a:rPr lang="en-US" sz="1600" dirty="0"/>
              <a:t>Complete quadtree vs. </a:t>
            </a:r>
            <a:br>
              <a:rPr lang="en-US" sz="1600" dirty="0"/>
            </a:br>
            <a:r>
              <a:rPr lang="en-US" sz="1600" dirty="0"/>
              <a:t>partial quadtree</a:t>
            </a:r>
          </a:p>
          <a:p>
            <a:pPr lvl="1"/>
            <a:r>
              <a:rPr lang="en-US" sz="1600" dirty="0"/>
              <a:t>Region, point, point-region, edge, </a:t>
            </a:r>
            <a:br>
              <a:rPr lang="en-US" sz="1600" dirty="0"/>
            </a:br>
            <a:r>
              <a:rPr lang="en-US" sz="1600" dirty="0"/>
              <a:t>and polygon quad tree.</a:t>
            </a:r>
          </a:p>
          <a:p>
            <a:r>
              <a:rPr lang="en-US" sz="2000" dirty="0"/>
              <a:t>Used in raster and vector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1B292-2C09-4E07-A571-6D12F603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17" y="1398491"/>
            <a:ext cx="4690405" cy="47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95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91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Input: </a:t>
            </a:r>
            <a:r>
              <a:rPr lang="en-US" altLang="en-US" sz="2000" dirty="0">
                <a:latin typeface="Microsoft Sans Serif"/>
                <a:cs typeface="Microsoft Sans Serif"/>
              </a:rPr>
              <a:t>Given my location L, and 100 millions spatial facilities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400" dirty="0">
                <a:latin typeface="Microsoft Sans Serif"/>
                <a:cs typeface="Microsoft Sans Serif"/>
              </a:rPr>
              <a:t>Output:</a:t>
            </a:r>
            <a:r>
              <a:rPr lang="en-US" altLang="en-US" sz="2000" dirty="0">
                <a:latin typeface="Microsoft Sans Serif"/>
                <a:cs typeface="Microsoft Sans Serif"/>
              </a:rPr>
              <a:t> Find the nearest 3 facilities to my location L</a:t>
            </a:r>
          </a:p>
          <a:p>
            <a:pPr marL="342900" lvl="1" indent="-342900">
              <a:buFontTx/>
              <a:buChar char="•"/>
            </a:pPr>
            <a:endParaRPr lang="en-US" altLang="en-US" sz="1000" b="1" u="sng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examples: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One way: </a:t>
            </a:r>
            <a:br>
              <a:rPr lang="en-US" altLang="en-US" sz="1900" dirty="0">
                <a:latin typeface="Microsoft Sans Serif"/>
                <a:cs typeface="Microsoft Sans Serif"/>
              </a:rPr>
            </a:br>
            <a:r>
              <a:rPr lang="en-US" altLang="en-US" sz="1900" dirty="0">
                <a:latin typeface="Microsoft Sans Serif"/>
                <a:cs typeface="Microsoft Sans Serif"/>
              </a:rPr>
              <a:t>store all objects in one file in random order, then scan all objects to get the nearest 3 objects to 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9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Another way:</a:t>
            </a:r>
            <a:br>
              <a:rPr lang="en-US" altLang="en-US" sz="1900" dirty="0">
                <a:latin typeface="Microsoft Sans Serif"/>
                <a:cs typeface="Microsoft Sans Serif"/>
              </a:rPr>
            </a:br>
            <a:r>
              <a:rPr lang="en-US" altLang="en-US" sz="1900" dirty="0">
                <a:latin typeface="Microsoft Sans Serif"/>
                <a:cs typeface="Microsoft Sans Serif"/>
              </a:rPr>
              <a:t>store multiple files, each file contains portion of data, then locate files relevant to L to retrieve objects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81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5DCAE4-829C-4C59-9F9D-98666B19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4819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412B9D-AFF9-49B2-A06E-B46F8DB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81945"/>
            <a:ext cx="21336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BFE8EE1-27D9-41E3-AF2C-F01992D5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21336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A2CA875-B27D-4D82-A32F-33241068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20637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2E07ED49-9EA5-4953-8218-DF2928A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81945"/>
            <a:ext cx="20637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F9FA190-DE18-44E7-AED5-CA79923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8931F57-625C-4AD8-9D1A-F9A4FFC5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819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EF12439E-D094-4CD7-A805-A1E27D9F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1865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15AD245-F8C3-4910-A248-26282896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0727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92AA64E1-27DE-4DE9-A894-31AEAC7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490B9FF-6174-4CF0-B6F9-0C92E91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E9D0C29-4768-4F99-A021-BE5B9DAD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7773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F8B8F5A5-3AF7-404B-A40B-62559D4D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72745"/>
            <a:ext cx="20574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836D3C-5E2F-4273-A812-9420EBA5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72A4E733-17C4-4652-AD0D-2F86E990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6D7F36C-2813-420D-8E8B-F626E66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77345"/>
            <a:ext cx="20574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5DCAE4-829C-4C59-9F9D-98666B19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4819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412B9D-AFF9-49B2-A06E-B46F8DB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81945"/>
            <a:ext cx="21336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BFE8EE1-27D9-41E3-AF2C-F01992D5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21336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A2CA875-B27D-4D82-A32F-33241068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20637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2E07ED49-9EA5-4953-8218-DF2928A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81945"/>
            <a:ext cx="20637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F9FA190-DE18-44E7-AED5-CA79923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8931F57-625C-4AD8-9D1A-F9A4FFC5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819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EF12439E-D094-4CD7-A805-A1E27D9F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1865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4E56AD39-F86B-41C2-9BB6-628B6724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1033463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9185E0C6-E47F-48A2-B5AE-C2BCFFC9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832658"/>
            <a:ext cx="1033463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DC2092F7-9410-4655-A4C3-6E7B4956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186545"/>
            <a:ext cx="10160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B383B58F-5CC8-4C5E-899F-862B5455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832658"/>
            <a:ext cx="10160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15AD245-F8C3-4910-A248-26282896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0727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92AA64E1-27DE-4DE9-A894-31AEAC7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490B9FF-6174-4CF0-B6F9-0C92E91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E9D0C29-4768-4F99-A021-BE5B9DAD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7773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F8B8F5A5-3AF7-404B-A40B-62559D4D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72745"/>
            <a:ext cx="20574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836D3C-5E2F-4273-A812-9420EBA5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72A4E733-17C4-4652-AD0D-2F86E990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6D7F36C-2813-420D-8E8B-F626E66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77345"/>
            <a:ext cx="20574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29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31DE0C-B2E2-4D7F-ADAC-038187C5F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8015891E-0D2F-47AD-85CC-C375635A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58291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C50F1022-D0A5-4575-8D52-D99C3DED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74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284532D-716D-41AE-8D61-6BD59826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582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913E223-2B84-4F0A-B008-257970B0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774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11">
            <a:extLst>
              <a:ext uri="{FF2B5EF4-FFF2-40B4-BE49-F238E27FC236}">
                <a16:creationId xmlns:a16="http://schemas.microsoft.com/office/drawing/2014/main" id="{D7E2464B-AFEA-40DC-AECC-F0CD88E7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82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27">
            <a:extLst>
              <a:ext uri="{FF2B5EF4-FFF2-40B4-BE49-F238E27FC236}">
                <a16:creationId xmlns:a16="http://schemas.microsoft.com/office/drawing/2014/main" id="{9308F2DB-D4E2-4B9D-A767-966BFAD8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0041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28">
            <a:extLst>
              <a:ext uri="{FF2B5EF4-FFF2-40B4-BE49-F238E27FC236}">
                <a16:creationId xmlns:a16="http://schemas.microsoft.com/office/drawing/2014/main" id="{5262A183-F3D7-4B82-BC41-1790811A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75854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Text Box 29">
            <a:extLst>
              <a:ext uri="{FF2B5EF4-FFF2-40B4-BE49-F238E27FC236}">
                <a16:creationId xmlns:a16="http://schemas.microsoft.com/office/drawing/2014/main" id="{0083B0B0-ADF7-4238-A912-D5E2D8F5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1154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2300" name="Text Box 30">
            <a:extLst>
              <a:ext uri="{FF2B5EF4-FFF2-40B4-BE49-F238E27FC236}">
                <a16:creationId xmlns:a16="http://schemas.microsoft.com/office/drawing/2014/main" id="{921DCD04-E357-417C-A486-35C3CFB0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59979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5450546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A32A5E-7B39-4FEA-8A82-C46C6094F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6FB3D3-88CA-47F7-8512-41F5DBB5F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9BFBC9C-C786-45CF-916C-65B458C9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63193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21">
            <a:extLst>
              <a:ext uri="{FF2B5EF4-FFF2-40B4-BE49-F238E27FC236}">
                <a16:creationId xmlns:a16="http://schemas.microsoft.com/office/drawing/2014/main" id="{A40B095F-0F63-474C-A06D-5B40F6FA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37">
            <a:extLst>
              <a:ext uri="{FF2B5EF4-FFF2-40B4-BE49-F238E27FC236}">
                <a16:creationId xmlns:a16="http://schemas.microsoft.com/office/drawing/2014/main" id="{C49A8708-C0B2-4DCD-A403-1352AE58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631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38">
            <a:extLst>
              <a:ext uri="{FF2B5EF4-FFF2-40B4-BE49-F238E27FC236}">
                <a16:creationId xmlns:a16="http://schemas.microsoft.com/office/drawing/2014/main" id="{A2956685-FF95-4860-BA11-BF2C3428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823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39">
            <a:extLst>
              <a:ext uri="{FF2B5EF4-FFF2-40B4-BE49-F238E27FC236}">
                <a16:creationId xmlns:a16="http://schemas.microsoft.com/office/drawing/2014/main" id="{8D70C21C-7930-4438-843B-4030FD18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40">
            <a:extLst>
              <a:ext uri="{FF2B5EF4-FFF2-40B4-BE49-F238E27FC236}">
                <a16:creationId xmlns:a16="http://schemas.microsoft.com/office/drawing/2014/main" id="{7ECB8F43-9AF9-4E82-9AFC-DE106538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41">
            <a:extLst>
              <a:ext uri="{FF2B5EF4-FFF2-40B4-BE49-F238E27FC236}">
                <a16:creationId xmlns:a16="http://schemas.microsoft.com/office/drawing/2014/main" id="{11654931-A530-4B94-AFA9-C74AC519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42">
            <a:extLst>
              <a:ext uri="{FF2B5EF4-FFF2-40B4-BE49-F238E27FC236}">
                <a16:creationId xmlns:a16="http://schemas.microsoft.com/office/drawing/2014/main" id="{9A1B313F-640F-4C3C-9C62-FA97C5CE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43">
            <a:extLst>
              <a:ext uri="{FF2B5EF4-FFF2-40B4-BE49-F238E27FC236}">
                <a16:creationId xmlns:a16="http://schemas.microsoft.com/office/drawing/2014/main" id="{AADD84BE-C425-4C38-95E9-A2EF01B4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4AAFEA53-26FD-4841-A646-4281384B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45">
            <a:extLst>
              <a:ext uri="{FF2B5EF4-FFF2-40B4-BE49-F238E27FC236}">
                <a16:creationId xmlns:a16="http://schemas.microsoft.com/office/drawing/2014/main" id="{CDEBF672-4D10-4F33-AA75-E24B9A62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Rectangle 60">
            <a:extLst>
              <a:ext uri="{FF2B5EF4-FFF2-40B4-BE49-F238E27FC236}">
                <a16:creationId xmlns:a16="http://schemas.microsoft.com/office/drawing/2014/main" id="{ADB0622F-E36B-4D8D-A97E-CD64F5F9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4943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Rectangle 61">
            <a:extLst>
              <a:ext uri="{FF2B5EF4-FFF2-40B4-BE49-F238E27FC236}">
                <a16:creationId xmlns:a16="http://schemas.microsoft.com/office/drawing/2014/main" id="{3CDC1FB5-F07C-4CA5-95FD-89A0F7C4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8075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Text Box 62">
            <a:extLst>
              <a:ext uri="{FF2B5EF4-FFF2-40B4-BE49-F238E27FC236}">
                <a16:creationId xmlns:a16="http://schemas.microsoft.com/office/drawing/2014/main" id="{D653F183-805F-4610-A13A-9F8FAED6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6056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3330" name="Text Box 63">
            <a:extLst>
              <a:ext uri="{FF2B5EF4-FFF2-40B4-BE49-F238E27FC236}">
                <a16:creationId xmlns:a16="http://schemas.microsoft.com/office/drawing/2014/main" id="{55A5E582-A454-43E9-A07F-8E0D661B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64881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0154879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3EA27F7-89F1-4668-866C-B042A6003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4AAEC2-8182-43C8-9A6E-49E0BC211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074ED983-06B1-4DD4-8B0A-D7479480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297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86">
            <a:extLst>
              <a:ext uri="{FF2B5EF4-FFF2-40B4-BE49-F238E27FC236}">
                <a16:creationId xmlns:a16="http://schemas.microsoft.com/office/drawing/2014/main" id="{B4E66F2F-A789-4BF3-858E-327F29AC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87">
            <a:extLst>
              <a:ext uri="{FF2B5EF4-FFF2-40B4-BE49-F238E27FC236}">
                <a16:creationId xmlns:a16="http://schemas.microsoft.com/office/drawing/2014/main" id="{77A81899-8BC0-4187-B209-BDB328DD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88">
            <a:extLst>
              <a:ext uri="{FF2B5EF4-FFF2-40B4-BE49-F238E27FC236}">
                <a16:creationId xmlns:a16="http://schemas.microsoft.com/office/drawing/2014/main" id="{C032D341-0928-4B1C-B604-B1EEA6AC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9">
            <a:extLst>
              <a:ext uri="{FF2B5EF4-FFF2-40B4-BE49-F238E27FC236}">
                <a16:creationId xmlns:a16="http://schemas.microsoft.com/office/drawing/2014/main" id="{31BD94AD-18B6-4A6D-A624-4DBF599B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90">
            <a:extLst>
              <a:ext uri="{FF2B5EF4-FFF2-40B4-BE49-F238E27FC236}">
                <a16:creationId xmlns:a16="http://schemas.microsoft.com/office/drawing/2014/main" id="{E2283937-D8F3-4618-8AB8-B2FDDD7C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91">
            <a:extLst>
              <a:ext uri="{FF2B5EF4-FFF2-40B4-BE49-F238E27FC236}">
                <a16:creationId xmlns:a16="http://schemas.microsoft.com/office/drawing/2014/main" id="{893C631A-2ACC-4486-B39A-95BA80DB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92">
            <a:extLst>
              <a:ext uri="{FF2B5EF4-FFF2-40B4-BE49-F238E27FC236}">
                <a16:creationId xmlns:a16="http://schemas.microsoft.com/office/drawing/2014/main" id="{C0C88E98-1D6F-472A-B02E-2772BF5E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93">
            <a:extLst>
              <a:ext uri="{FF2B5EF4-FFF2-40B4-BE49-F238E27FC236}">
                <a16:creationId xmlns:a16="http://schemas.microsoft.com/office/drawing/2014/main" id="{5D789D24-FE8F-46DA-8C12-82E36DBA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94">
            <a:extLst>
              <a:ext uri="{FF2B5EF4-FFF2-40B4-BE49-F238E27FC236}">
                <a16:creationId xmlns:a16="http://schemas.microsoft.com/office/drawing/2014/main" id="{B0FBAD3B-E5B5-4D2E-9964-323C5D1E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95">
            <a:extLst>
              <a:ext uri="{FF2B5EF4-FFF2-40B4-BE49-F238E27FC236}">
                <a16:creationId xmlns:a16="http://schemas.microsoft.com/office/drawing/2014/main" id="{9C3C051E-9ABA-4702-BEB1-EDC2CDEA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96">
            <a:extLst>
              <a:ext uri="{FF2B5EF4-FFF2-40B4-BE49-F238E27FC236}">
                <a16:creationId xmlns:a16="http://schemas.microsoft.com/office/drawing/2014/main" id="{75EFE43E-8362-4238-B0F1-58A9E97F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97">
            <a:extLst>
              <a:ext uri="{FF2B5EF4-FFF2-40B4-BE49-F238E27FC236}">
                <a16:creationId xmlns:a16="http://schemas.microsoft.com/office/drawing/2014/main" id="{E1AC7880-FB72-471D-9D73-7FB1573F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98">
            <a:extLst>
              <a:ext uri="{FF2B5EF4-FFF2-40B4-BE49-F238E27FC236}">
                <a16:creationId xmlns:a16="http://schemas.microsoft.com/office/drawing/2014/main" id="{23DBBB9D-5A42-4643-BB5C-75D6D5C5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99">
            <a:extLst>
              <a:ext uri="{FF2B5EF4-FFF2-40B4-BE49-F238E27FC236}">
                <a16:creationId xmlns:a16="http://schemas.microsoft.com/office/drawing/2014/main" id="{94641525-0DAC-401E-90D6-7F74234A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00">
            <a:extLst>
              <a:ext uri="{FF2B5EF4-FFF2-40B4-BE49-F238E27FC236}">
                <a16:creationId xmlns:a16="http://schemas.microsoft.com/office/drawing/2014/main" id="{1EC860A5-BA28-4C1D-912E-15FE7604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01">
            <a:extLst>
              <a:ext uri="{FF2B5EF4-FFF2-40B4-BE49-F238E27FC236}">
                <a16:creationId xmlns:a16="http://schemas.microsoft.com/office/drawing/2014/main" id="{B11CD4D8-4CA7-4E41-9E35-0DB0EA64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Rectangle 102">
            <a:extLst>
              <a:ext uri="{FF2B5EF4-FFF2-40B4-BE49-F238E27FC236}">
                <a16:creationId xmlns:a16="http://schemas.microsoft.com/office/drawing/2014/main" id="{9C3DAD57-1D1F-42DC-8CC1-6B62B786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Rectangle 103">
            <a:extLst>
              <a:ext uri="{FF2B5EF4-FFF2-40B4-BE49-F238E27FC236}">
                <a16:creationId xmlns:a16="http://schemas.microsoft.com/office/drawing/2014/main" id="{4F7488B4-E089-4B25-91FF-0711CFA4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Rectangle 104">
            <a:extLst>
              <a:ext uri="{FF2B5EF4-FFF2-40B4-BE49-F238E27FC236}">
                <a16:creationId xmlns:a16="http://schemas.microsoft.com/office/drawing/2014/main" id="{C5DCDEA5-2D46-4782-B95B-7A99E4EF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Rectangle 105">
            <a:extLst>
              <a:ext uri="{FF2B5EF4-FFF2-40B4-BE49-F238E27FC236}">
                <a16:creationId xmlns:a16="http://schemas.microsoft.com/office/drawing/2014/main" id="{A5EA4CB7-9111-4114-B549-A3965ED4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106">
            <a:extLst>
              <a:ext uri="{FF2B5EF4-FFF2-40B4-BE49-F238E27FC236}">
                <a16:creationId xmlns:a16="http://schemas.microsoft.com/office/drawing/2014/main" id="{EF16BDF5-3BCE-4368-B866-9E8869BB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Rectangle 107">
            <a:extLst>
              <a:ext uri="{FF2B5EF4-FFF2-40B4-BE49-F238E27FC236}">
                <a16:creationId xmlns:a16="http://schemas.microsoft.com/office/drawing/2014/main" id="{DC6B323B-D18F-4605-9959-D9209C29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108">
            <a:extLst>
              <a:ext uri="{FF2B5EF4-FFF2-40B4-BE49-F238E27FC236}">
                <a16:creationId xmlns:a16="http://schemas.microsoft.com/office/drawing/2014/main" id="{B8ADF45C-813F-471E-AE36-140A36D4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Rectangle 109">
            <a:extLst>
              <a:ext uri="{FF2B5EF4-FFF2-40B4-BE49-F238E27FC236}">
                <a16:creationId xmlns:a16="http://schemas.microsoft.com/office/drawing/2014/main" id="{05BC750C-C3D7-45EB-9B6A-437BD9A5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Rectangle 110">
            <a:extLst>
              <a:ext uri="{FF2B5EF4-FFF2-40B4-BE49-F238E27FC236}">
                <a16:creationId xmlns:a16="http://schemas.microsoft.com/office/drawing/2014/main" id="{566946B6-635A-4FC4-86B7-DC5D7EBB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111">
            <a:extLst>
              <a:ext uri="{FF2B5EF4-FFF2-40B4-BE49-F238E27FC236}">
                <a16:creationId xmlns:a16="http://schemas.microsoft.com/office/drawing/2014/main" id="{600554EA-1ABF-4020-AE69-11BB52E6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Rectangle 112">
            <a:extLst>
              <a:ext uri="{FF2B5EF4-FFF2-40B4-BE49-F238E27FC236}">
                <a16:creationId xmlns:a16="http://schemas.microsoft.com/office/drawing/2014/main" id="{FAC8C0A0-653D-41CB-9BEB-6CF090A0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Rectangle 113">
            <a:extLst>
              <a:ext uri="{FF2B5EF4-FFF2-40B4-BE49-F238E27FC236}">
                <a16:creationId xmlns:a16="http://schemas.microsoft.com/office/drawing/2014/main" id="{6284820C-0ECA-4A89-B199-FC16B4E1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Rectangle 114">
            <a:extLst>
              <a:ext uri="{FF2B5EF4-FFF2-40B4-BE49-F238E27FC236}">
                <a16:creationId xmlns:a16="http://schemas.microsoft.com/office/drawing/2014/main" id="{CF1C455A-4F34-49FE-A784-ECABF87F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Rectangle 115">
            <a:extLst>
              <a:ext uri="{FF2B5EF4-FFF2-40B4-BE49-F238E27FC236}">
                <a16:creationId xmlns:a16="http://schemas.microsoft.com/office/drawing/2014/main" id="{A16C230F-0B0A-44F0-90E1-5495C4B9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Rectangle 116">
            <a:extLst>
              <a:ext uri="{FF2B5EF4-FFF2-40B4-BE49-F238E27FC236}">
                <a16:creationId xmlns:a16="http://schemas.microsoft.com/office/drawing/2014/main" id="{33B4D1A5-F607-42AF-846C-462D8AA7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2" name="Rectangle 117">
            <a:extLst>
              <a:ext uri="{FF2B5EF4-FFF2-40B4-BE49-F238E27FC236}">
                <a16:creationId xmlns:a16="http://schemas.microsoft.com/office/drawing/2014/main" id="{890B9665-CDDC-4D75-A5AE-F81C0E26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3" name="Rectangle 134">
            <a:extLst>
              <a:ext uri="{FF2B5EF4-FFF2-40B4-BE49-F238E27FC236}">
                <a16:creationId xmlns:a16="http://schemas.microsoft.com/office/drawing/2014/main" id="{DD49D59D-9366-4053-BE76-160CED1C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29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4" name="Rectangle 135">
            <a:extLst>
              <a:ext uri="{FF2B5EF4-FFF2-40B4-BE49-F238E27FC236}">
                <a16:creationId xmlns:a16="http://schemas.microsoft.com/office/drawing/2014/main" id="{A2A801D3-5BB2-44BB-B5A9-E0BE2189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21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5" name="Rectangle 150">
            <a:extLst>
              <a:ext uri="{FF2B5EF4-FFF2-40B4-BE49-F238E27FC236}">
                <a16:creationId xmlns:a16="http://schemas.microsoft.com/office/drawing/2014/main" id="{6CC173B8-77B8-4367-9CA0-8DA85AF3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472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6" name="Rectangle 151">
            <a:extLst>
              <a:ext uri="{FF2B5EF4-FFF2-40B4-BE49-F238E27FC236}">
                <a16:creationId xmlns:a16="http://schemas.microsoft.com/office/drawing/2014/main" id="{129AF277-E1D2-4EE2-AA7C-5001D650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053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Text Box 152">
            <a:extLst>
              <a:ext uri="{FF2B5EF4-FFF2-40B4-BE49-F238E27FC236}">
                <a16:creationId xmlns:a16="http://schemas.microsoft.com/office/drawing/2014/main" id="{240932C0-4993-497C-B01F-08AD9A13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8583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4378" name="Text Box 153">
            <a:extLst>
              <a:ext uri="{FF2B5EF4-FFF2-40B4-BE49-F238E27FC236}">
                <a16:creationId xmlns:a16="http://schemas.microsoft.com/office/drawing/2014/main" id="{45387EB6-8B2E-424F-9E26-EBAA028E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466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5009428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D20F2B-AF09-442E-8A76-FFA3B4CF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5B2FB0-51A3-4890-882C-7BE218BE2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C2A13F3-CFE1-49AC-B705-38599795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786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21">
            <a:extLst>
              <a:ext uri="{FF2B5EF4-FFF2-40B4-BE49-F238E27FC236}">
                <a16:creationId xmlns:a16="http://schemas.microsoft.com/office/drawing/2014/main" id="{C73AE36E-EEDE-4EE0-876F-5302EAC6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37">
            <a:extLst>
              <a:ext uri="{FF2B5EF4-FFF2-40B4-BE49-F238E27FC236}">
                <a16:creationId xmlns:a16="http://schemas.microsoft.com/office/drawing/2014/main" id="{775DAE8D-328C-4970-8D55-C636E839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78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38">
            <a:extLst>
              <a:ext uri="{FF2B5EF4-FFF2-40B4-BE49-F238E27FC236}">
                <a16:creationId xmlns:a16="http://schemas.microsoft.com/office/drawing/2014/main" id="{ADB839FD-3C45-4974-9C6A-700270A3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70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43">
            <a:extLst>
              <a:ext uri="{FF2B5EF4-FFF2-40B4-BE49-F238E27FC236}">
                <a16:creationId xmlns:a16="http://schemas.microsoft.com/office/drawing/2014/main" id="{A123EE27-FBC0-4B2C-A2D5-EB6CAB1B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44">
            <a:extLst>
              <a:ext uri="{FF2B5EF4-FFF2-40B4-BE49-F238E27FC236}">
                <a16:creationId xmlns:a16="http://schemas.microsoft.com/office/drawing/2014/main" id="{A7FF25E3-E150-4345-8E91-6812495C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Rectangle 45">
            <a:extLst>
              <a:ext uri="{FF2B5EF4-FFF2-40B4-BE49-F238E27FC236}">
                <a16:creationId xmlns:a16="http://schemas.microsoft.com/office/drawing/2014/main" id="{524C6B98-92C8-4C36-B781-0FAEE443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Rectangle 46">
            <a:extLst>
              <a:ext uri="{FF2B5EF4-FFF2-40B4-BE49-F238E27FC236}">
                <a16:creationId xmlns:a16="http://schemas.microsoft.com/office/drawing/2014/main" id="{1E651C9E-8536-4709-93F2-B377DB02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47">
            <a:extLst>
              <a:ext uri="{FF2B5EF4-FFF2-40B4-BE49-F238E27FC236}">
                <a16:creationId xmlns:a16="http://schemas.microsoft.com/office/drawing/2014/main" id="{309600C7-C1A4-40D7-95FC-17C261D6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48">
            <a:extLst>
              <a:ext uri="{FF2B5EF4-FFF2-40B4-BE49-F238E27FC236}">
                <a16:creationId xmlns:a16="http://schemas.microsoft.com/office/drawing/2014/main" id="{69FC848C-A5FD-443F-8056-5BD81CC1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49">
            <a:extLst>
              <a:ext uri="{FF2B5EF4-FFF2-40B4-BE49-F238E27FC236}">
                <a16:creationId xmlns:a16="http://schemas.microsoft.com/office/drawing/2014/main" id="{9FE2C188-2C45-44D1-9819-067BDDE1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50">
            <a:extLst>
              <a:ext uri="{FF2B5EF4-FFF2-40B4-BE49-F238E27FC236}">
                <a16:creationId xmlns:a16="http://schemas.microsoft.com/office/drawing/2014/main" id="{244FADC0-E62E-4656-BA89-D7AAB3F2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51">
            <a:extLst>
              <a:ext uri="{FF2B5EF4-FFF2-40B4-BE49-F238E27FC236}">
                <a16:creationId xmlns:a16="http://schemas.microsoft.com/office/drawing/2014/main" id="{9ECA6F46-8641-4EA5-925A-0D43B869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Rectangle 52">
            <a:extLst>
              <a:ext uri="{FF2B5EF4-FFF2-40B4-BE49-F238E27FC236}">
                <a16:creationId xmlns:a16="http://schemas.microsoft.com/office/drawing/2014/main" id="{98AA5B94-26A0-46F3-A637-2381B00E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8" name="Rectangle 53">
            <a:extLst>
              <a:ext uri="{FF2B5EF4-FFF2-40B4-BE49-F238E27FC236}">
                <a16:creationId xmlns:a16="http://schemas.microsoft.com/office/drawing/2014/main" id="{9EE00C74-19A4-4A6F-AFB1-749D1061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Rectangle 54">
            <a:extLst>
              <a:ext uri="{FF2B5EF4-FFF2-40B4-BE49-F238E27FC236}">
                <a16:creationId xmlns:a16="http://schemas.microsoft.com/office/drawing/2014/main" id="{05072532-0984-43B4-8F8D-91E023BA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0" name="Rectangle 55">
            <a:extLst>
              <a:ext uri="{FF2B5EF4-FFF2-40B4-BE49-F238E27FC236}">
                <a16:creationId xmlns:a16="http://schemas.microsoft.com/office/drawing/2014/main" id="{A0D150C0-7CE4-4FF5-8EFD-B9B61275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Rectangle 56">
            <a:extLst>
              <a:ext uri="{FF2B5EF4-FFF2-40B4-BE49-F238E27FC236}">
                <a16:creationId xmlns:a16="http://schemas.microsoft.com/office/drawing/2014/main" id="{1E5B082B-AE8F-4A6C-ADBD-9B671265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Rectangle 57">
            <a:extLst>
              <a:ext uri="{FF2B5EF4-FFF2-40B4-BE49-F238E27FC236}">
                <a16:creationId xmlns:a16="http://schemas.microsoft.com/office/drawing/2014/main" id="{5569566F-0BDB-4D73-8A15-CF812269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3" name="Rectangle 58">
            <a:extLst>
              <a:ext uri="{FF2B5EF4-FFF2-40B4-BE49-F238E27FC236}">
                <a16:creationId xmlns:a16="http://schemas.microsoft.com/office/drawing/2014/main" id="{FA4CDF07-DBCF-49C1-B68C-03CFA3B9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Rectangle 59">
            <a:extLst>
              <a:ext uri="{FF2B5EF4-FFF2-40B4-BE49-F238E27FC236}">
                <a16:creationId xmlns:a16="http://schemas.microsoft.com/office/drawing/2014/main" id="{EA9D3F24-4BDE-4B4F-9B1C-EDD3BEAD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5" name="Rectangle 60">
            <a:extLst>
              <a:ext uri="{FF2B5EF4-FFF2-40B4-BE49-F238E27FC236}">
                <a16:creationId xmlns:a16="http://schemas.microsoft.com/office/drawing/2014/main" id="{88A1E499-AC6F-4FB0-8C36-F4F89717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Rectangle 61">
            <a:extLst>
              <a:ext uri="{FF2B5EF4-FFF2-40B4-BE49-F238E27FC236}">
                <a16:creationId xmlns:a16="http://schemas.microsoft.com/office/drawing/2014/main" id="{5434B59A-DFB6-44CB-89EB-1C67F010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Rectangle 62">
            <a:extLst>
              <a:ext uri="{FF2B5EF4-FFF2-40B4-BE49-F238E27FC236}">
                <a16:creationId xmlns:a16="http://schemas.microsoft.com/office/drawing/2014/main" id="{DD98D763-3796-43F1-96C7-269C2D8A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Rectangle 63">
            <a:extLst>
              <a:ext uri="{FF2B5EF4-FFF2-40B4-BE49-F238E27FC236}">
                <a16:creationId xmlns:a16="http://schemas.microsoft.com/office/drawing/2014/main" id="{8A2D2C12-B8E3-41F1-BC01-B20B21D81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64">
            <a:extLst>
              <a:ext uri="{FF2B5EF4-FFF2-40B4-BE49-F238E27FC236}">
                <a16:creationId xmlns:a16="http://schemas.microsoft.com/office/drawing/2014/main" id="{E9F83BE6-02B2-4B81-9771-E4DEBEF4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Rectangle 65">
            <a:extLst>
              <a:ext uri="{FF2B5EF4-FFF2-40B4-BE49-F238E27FC236}">
                <a16:creationId xmlns:a16="http://schemas.microsoft.com/office/drawing/2014/main" id="{6AC2F81C-BECD-4C33-A8B0-86AB8A71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Rectangle 66">
            <a:extLst>
              <a:ext uri="{FF2B5EF4-FFF2-40B4-BE49-F238E27FC236}">
                <a16:creationId xmlns:a16="http://schemas.microsoft.com/office/drawing/2014/main" id="{FE35E10A-3D47-4334-AE52-B2E7E9BD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67">
            <a:extLst>
              <a:ext uri="{FF2B5EF4-FFF2-40B4-BE49-F238E27FC236}">
                <a16:creationId xmlns:a16="http://schemas.microsoft.com/office/drawing/2014/main" id="{4A4F1B39-63D6-4F8A-8B6D-C08EB164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68">
            <a:extLst>
              <a:ext uri="{FF2B5EF4-FFF2-40B4-BE49-F238E27FC236}">
                <a16:creationId xmlns:a16="http://schemas.microsoft.com/office/drawing/2014/main" id="{6FF2723E-837D-460D-B69A-80BB2A600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69">
            <a:extLst>
              <a:ext uri="{FF2B5EF4-FFF2-40B4-BE49-F238E27FC236}">
                <a16:creationId xmlns:a16="http://schemas.microsoft.com/office/drawing/2014/main" id="{1F6E66C2-859D-4204-987F-3CCFC7B9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5" name="Rectangle 70">
            <a:extLst>
              <a:ext uri="{FF2B5EF4-FFF2-40B4-BE49-F238E27FC236}">
                <a16:creationId xmlns:a16="http://schemas.microsoft.com/office/drawing/2014/main" id="{E1E97870-6891-42ED-9984-05795BA5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6" name="Rectangle 71">
            <a:extLst>
              <a:ext uri="{FF2B5EF4-FFF2-40B4-BE49-F238E27FC236}">
                <a16:creationId xmlns:a16="http://schemas.microsoft.com/office/drawing/2014/main" id="{03DEF6DA-35B7-4D97-86F8-6320C38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7" name="Rectangle 72">
            <a:extLst>
              <a:ext uri="{FF2B5EF4-FFF2-40B4-BE49-F238E27FC236}">
                <a16:creationId xmlns:a16="http://schemas.microsoft.com/office/drawing/2014/main" id="{A93440C1-0860-43E2-B760-1A0F0B09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8" name="Rectangle 73">
            <a:extLst>
              <a:ext uri="{FF2B5EF4-FFF2-40B4-BE49-F238E27FC236}">
                <a16:creationId xmlns:a16="http://schemas.microsoft.com/office/drawing/2014/main" id="{106740C9-5591-400C-B96E-41158ED7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9" name="Rectangle 74">
            <a:extLst>
              <a:ext uri="{FF2B5EF4-FFF2-40B4-BE49-F238E27FC236}">
                <a16:creationId xmlns:a16="http://schemas.microsoft.com/office/drawing/2014/main" id="{7486AFC8-C749-4DCE-A6CF-5E09F46F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Rectangle 75">
            <a:extLst>
              <a:ext uri="{FF2B5EF4-FFF2-40B4-BE49-F238E27FC236}">
                <a16:creationId xmlns:a16="http://schemas.microsoft.com/office/drawing/2014/main" id="{AF5329AC-03DF-4FF8-BAB2-5C438B76D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Rectangle 76">
            <a:extLst>
              <a:ext uri="{FF2B5EF4-FFF2-40B4-BE49-F238E27FC236}">
                <a16:creationId xmlns:a16="http://schemas.microsoft.com/office/drawing/2014/main" id="{B33C8FBA-ED8C-4600-B366-E601806F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Rectangle 77">
            <a:extLst>
              <a:ext uri="{FF2B5EF4-FFF2-40B4-BE49-F238E27FC236}">
                <a16:creationId xmlns:a16="http://schemas.microsoft.com/office/drawing/2014/main" id="{00B719E5-E33B-42E6-B4B9-81EDFB4D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Rectangle 78">
            <a:extLst>
              <a:ext uri="{FF2B5EF4-FFF2-40B4-BE49-F238E27FC236}">
                <a16:creationId xmlns:a16="http://schemas.microsoft.com/office/drawing/2014/main" id="{343D14D6-E31F-45DB-BFC1-9A605784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Rectangle 79">
            <a:extLst>
              <a:ext uri="{FF2B5EF4-FFF2-40B4-BE49-F238E27FC236}">
                <a16:creationId xmlns:a16="http://schemas.microsoft.com/office/drawing/2014/main" id="{EE1D1A95-FC26-4795-BA03-F3E5DDF1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Rectangle 80">
            <a:extLst>
              <a:ext uri="{FF2B5EF4-FFF2-40B4-BE49-F238E27FC236}">
                <a16:creationId xmlns:a16="http://schemas.microsoft.com/office/drawing/2014/main" id="{0FAB6F9F-7666-46C9-BABD-58A57C6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Rectangle 81">
            <a:extLst>
              <a:ext uri="{FF2B5EF4-FFF2-40B4-BE49-F238E27FC236}">
                <a16:creationId xmlns:a16="http://schemas.microsoft.com/office/drawing/2014/main" id="{A2E277E4-2952-4F32-8039-3AFE3FBC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Rectangle 82">
            <a:extLst>
              <a:ext uri="{FF2B5EF4-FFF2-40B4-BE49-F238E27FC236}">
                <a16:creationId xmlns:a16="http://schemas.microsoft.com/office/drawing/2014/main" id="{2480F424-1CAA-4F25-A82C-8FB47308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Rectangle 83">
            <a:extLst>
              <a:ext uri="{FF2B5EF4-FFF2-40B4-BE49-F238E27FC236}">
                <a16:creationId xmlns:a16="http://schemas.microsoft.com/office/drawing/2014/main" id="{C076A14D-97C6-4F22-8EE3-4BD64B40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Rectangle 84">
            <a:extLst>
              <a:ext uri="{FF2B5EF4-FFF2-40B4-BE49-F238E27FC236}">
                <a16:creationId xmlns:a16="http://schemas.microsoft.com/office/drawing/2014/main" id="{39DA942B-ECAF-416C-8B3F-A663E2D7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Rectangle 85">
            <a:extLst>
              <a:ext uri="{FF2B5EF4-FFF2-40B4-BE49-F238E27FC236}">
                <a16:creationId xmlns:a16="http://schemas.microsoft.com/office/drawing/2014/main" id="{37DC91FC-8480-4B40-A736-BCBBD79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Rectangle 86">
            <a:extLst>
              <a:ext uri="{FF2B5EF4-FFF2-40B4-BE49-F238E27FC236}">
                <a16:creationId xmlns:a16="http://schemas.microsoft.com/office/drawing/2014/main" id="{DC96A543-7142-4B42-926E-15BEE31C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2" name="Rectangle 87">
            <a:extLst>
              <a:ext uri="{FF2B5EF4-FFF2-40B4-BE49-F238E27FC236}">
                <a16:creationId xmlns:a16="http://schemas.microsoft.com/office/drawing/2014/main" id="{C5A89ECF-E6E6-4646-8DFE-9AB323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Rectangle 88">
            <a:extLst>
              <a:ext uri="{FF2B5EF4-FFF2-40B4-BE49-F238E27FC236}">
                <a16:creationId xmlns:a16="http://schemas.microsoft.com/office/drawing/2014/main" id="{25E2B522-EDBF-446F-AC55-2AF80CBE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4" name="Rectangle 89">
            <a:extLst>
              <a:ext uri="{FF2B5EF4-FFF2-40B4-BE49-F238E27FC236}">
                <a16:creationId xmlns:a16="http://schemas.microsoft.com/office/drawing/2014/main" id="{275A6200-EC4F-4A14-BC8E-2AD6AE8F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5" name="Rectangle 90">
            <a:extLst>
              <a:ext uri="{FF2B5EF4-FFF2-40B4-BE49-F238E27FC236}">
                <a16:creationId xmlns:a16="http://schemas.microsoft.com/office/drawing/2014/main" id="{2B019B9D-0AC6-4F5E-89F8-DE5B0BC2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6" name="Rectangle 91">
            <a:extLst>
              <a:ext uri="{FF2B5EF4-FFF2-40B4-BE49-F238E27FC236}">
                <a16:creationId xmlns:a16="http://schemas.microsoft.com/office/drawing/2014/main" id="{E896387C-DE90-4164-B1F2-11DF4C22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7" name="Rectangle 92">
            <a:extLst>
              <a:ext uri="{FF2B5EF4-FFF2-40B4-BE49-F238E27FC236}">
                <a16:creationId xmlns:a16="http://schemas.microsoft.com/office/drawing/2014/main" id="{360A7178-894D-4D87-8514-D7147F3D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8" name="Rectangle 93">
            <a:extLst>
              <a:ext uri="{FF2B5EF4-FFF2-40B4-BE49-F238E27FC236}">
                <a16:creationId xmlns:a16="http://schemas.microsoft.com/office/drawing/2014/main" id="{75F0C0EC-DD39-4628-B193-E8806E25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9" name="Rectangle 94">
            <a:extLst>
              <a:ext uri="{FF2B5EF4-FFF2-40B4-BE49-F238E27FC236}">
                <a16:creationId xmlns:a16="http://schemas.microsoft.com/office/drawing/2014/main" id="{E436EB4E-EA65-482C-824D-F5751568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0" name="Rectangle 95">
            <a:extLst>
              <a:ext uri="{FF2B5EF4-FFF2-40B4-BE49-F238E27FC236}">
                <a16:creationId xmlns:a16="http://schemas.microsoft.com/office/drawing/2014/main" id="{74A6863B-C493-486D-A971-A9988E9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1" name="Rectangle 96">
            <a:extLst>
              <a:ext uri="{FF2B5EF4-FFF2-40B4-BE49-F238E27FC236}">
                <a16:creationId xmlns:a16="http://schemas.microsoft.com/office/drawing/2014/main" id="{8FD372E6-31A7-47DD-9A38-56482656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2" name="Rectangle 97">
            <a:extLst>
              <a:ext uri="{FF2B5EF4-FFF2-40B4-BE49-F238E27FC236}">
                <a16:creationId xmlns:a16="http://schemas.microsoft.com/office/drawing/2014/main" id="{59645811-3503-4867-9C2F-913255FA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3" name="Rectangle 98">
            <a:extLst>
              <a:ext uri="{FF2B5EF4-FFF2-40B4-BE49-F238E27FC236}">
                <a16:creationId xmlns:a16="http://schemas.microsoft.com/office/drawing/2014/main" id="{1E842697-A82D-4415-9C02-BF849584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4" name="Rectangle 99">
            <a:extLst>
              <a:ext uri="{FF2B5EF4-FFF2-40B4-BE49-F238E27FC236}">
                <a16:creationId xmlns:a16="http://schemas.microsoft.com/office/drawing/2014/main" id="{5F86E91C-557B-4B69-9382-FC33D72C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5" name="Rectangle 100">
            <a:extLst>
              <a:ext uri="{FF2B5EF4-FFF2-40B4-BE49-F238E27FC236}">
                <a16:creationId xmlns:a16="http://schemas.microsoft.com/office/drawing/2014/main" id="{E25A2FC3-ECBF-42BB-9784-765F896D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6" name="Rectangle 101">
            <a:extLst>
              <a:ext uri="{FF2B5EF4-FFF2-40B4-BE49-F238E27FC236}">
                <a16:creationId xmlns:a16="http://schemas.microsoft.com/office/drawing/2014/main" id="{884F50A6-A1B5-4DD0-87F7-412D4187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7" name="Rectangle 102">
            <a:extLst>
              <a:ext uri="{FF2B5EF4-FFF2-40B4-BE49-F238E27FC236}">
                <a16:creationId xmlns:a16="http://schemas.microsoft.com/office/drawing/2014/main" id="{658E645A-10F0-4881-A821-3FB7982A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8" name="Rectangle 103">
            <a:extLst>
              <a:ext uri="{FF2B5EF4-FFF2-40B4-BE49-F238E27FC236}">
                <a16:creationId xmlns:a16="http://schemas.microsoft.com/office/drawing/2014/main" id="{01371CA8-163E-4727-8624-171F16C6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9" name="Rectangle 104">
            <a:extLst>
              <a:ext uri="{FF2B5EF4-FFF2-40B4-BE49-F238E27FC236}">
                <a16:creationId xmlns:a16="http://schemas.microsoft.com/office/drawing/2014/main" id="{88D7C36F-B47B-4A35-BB4D-3937A1E6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0" name="Rectangle 105">
            <a:extLst>
              <a:ext uri="{FF2B5EF4-FFF2-40B4-BE49-F238E27FC236}">
                <a16:creationId xmlns:a16="http://schemas.microsoft.com/office/drawing/2014/main" id="{DC750E47-6487-40CD-A8F2-D9AD070A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1" name="Rectangle 106">
            <a:extLst>
              <a:ext uri="{FF2B5EF4-FFF2-40B4-BE49-F238E27FC236}">
                <a16:creationId xmlns:a16="http://schemas.microsoft.com/office/drawing/2014/main" id="{F0C4009C-E286-4A3C-9688-522A1340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2" name="Rectangle 107">
            <a:extLst>
              <a:ext uri="{FF2B5EF4-FFF2-40B4-BE49-F238E27FC236}">
                <a16:creationId xmlns:a16="http://schemas.microsoft.com/office/drawing/2014/main" id="{54627B9D-22EE-49F8-A45F-8375028A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3" name="Rectangle 108">
            <a:extLst>
              <a:ext uri="{FF2B5EF4-FFF2-40B4-BE49-F238E27FC236}">
                <a16:creationId xmlns:a16="http://schemas.microsoft.com/office/drawing/2014/main" id="{D0950716-0C5F-4DB2-9BBF-837A8F50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4" name="Rectangle 109">
            <a:extLst>
              <a:ext uri="{FF2B5EF4-FFF2-40B4-BE49-F238E27FC236}">
                <a16:creationId xmlns:a16="http://schemas.microsoft.com/office/drawing/2014/main" id="{D766FB23-22C0-4409-8F88-B5710224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5" name="Rectangle 110">
            <a:extLst>
              <a:ext uri="{FF2B5EF4-FFF2-40B4-BE49-F238E27FC236}">
                <a16:creationId xmlns:a16="http://schemas.microsoft.com/office/drawing/2014/main" id="{076805E2-C06B-45F8-8057-DC130BF97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6" name="Rectangle 111">
            <a:extLst>
              <a:ext uri="{FF2B5EF4-FFF2-40B4-BE49-F238E27FC236}">
                <a16:creationId xmlns:a16="http://schemas.microsoft.com/office/drawing/2014/main" id="{04FE0346-A2B2-4D9F-BA7C-2D3F7CD7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7" name="Rectangle 112">
            <a:extLst>
              <a:ext uri="{FF2B5EF4-FFF2-40B4-BE49-F238E27FC236}">
                <a16:creationId xmlns:a16="http://schemas.microsoft.com/office/drawing/2014/main" id="{BD019E0E-C57D-419C-AB5C-E308A16A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8" name="Rectangle 113">
            <a:extLst>
              <a:ext uri="{FF2B5EF4-FFF2-40B4-BE49-F238E27FC236}">
                <a16:creationId xmlns:a16="http://schemas.microsoft.com/office/drawing/2014/main" id="{E1040809-BA74-4D06-8AB8-BC6C2057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9" name="Rectangle 114">
            <a:extLst>
              <a:ext uri="{FF2B5EF4-FFF2-40B4-BE49-F238E27FC236}">
                <a16:creationId xmlns:a16="http://schemas.microsoft.com/office/drawing/2014/main" id="{3C530F37-073E-4B6B-8A8F-F0620754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0" name="Rectangle 115">
            <a:extLst>
              <a:ext uri="{FF2B5EF4-FFF2-40B4-BE49-F238E27FC236}">
                <a16:creationId xmlns:a16="http://schemas.microsoft.com/office/drawing/2014/main" id="{AF207913-FA29-4C24-BCD3-BABB7B8F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1" name="Rectangle 116">
            <a:extLst>
              <a:ext uri="{FF2B5EF4-FFF2-40B4-BE49-F238E27FC236}">
                <a16:creationId xmlns:a16="http://schemas.microsoft.com/office/drawing/2014/main" id="{831189D1-D1AF-42A8-9A23-CEA54463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2" name="Rectangle 117">
            <a:extLst>
              <a:ext uri="{FF2B5EF4-FFF2-40B4-BE49-F238E27FC236}">
                <a16:creationId xmlns:a16="http://schemas.microsoft.com/office/drawing/2014/main" id="{EBECF547-F716-40C8-AA0B-CBA9AE05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3" name="Rectangle 118">
            <a:extLst>
              <a:ext uri="{FF2B5EF4-FFF2-40B4-BE49-F238E27FC236}">
                <a16:creationId xmlns:a16="http://schemas.microsoft.com/office/drawing/2014/main" id="{4C15AC8C-A3A4-4C9B-A25C-2125BD9A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4" name="Rectangle 119">
            <a:extLst>
              <a:ext uri="{FF2B5EF4-FFF2-40B4-BE49-F238E27FC236}">
                <a16:creationId xmlns:a16="http://schemas.microsoft.com/office/drawing/2014/main" id="{5E5780FD-3A2D-411B-AE9D-95DA7D7A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5" name="Rectangle 120">
            <a:extLst>
              <a:ext uri="{FF2B5EF4-FFF2-40B4-BE49-F238E27FC236}">
                <a16:creationId xmlns:a16="http://schemas.microsoft.com/office/drawing/2014/main" id="{00219C7E-6B33-45D5-881B-BF36241C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6" name="Rectangle 121">
            <a:extLst>
              <a:ext uri="{FF2B5EF4-FFF2-40B4-BE49-F238E27FC236}">
                <a16:creationId xmlns:a16="http://schemas.microsoft.com/office/drawing/2014/main" id="{DA8CAFC8-7907-47E7-8475-845BF69B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7" name="Rectangle 122">
            <a:extLst>
              <a:ext uri="{FF2B5EF4-FFF2-40B4-BE49-F238E27FC236}">
                <a16:creationId xmlns:a16="http://schemas.microsoft.com/office/drawing/2014/main" id="{F3EC46F5-BECB-4EE6-B592-E733FD3B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8" name="Rectangle 123">
            <a:extLst>
              <a:ext uri="{FF2B5EF4-FFF2-40B4-BE49-F238E27FC236}">
                <a16:creationId xmlns:a16="http://schemas.microsoft.com/office/drawing/2014/main" id="{177206C2-46B8-4284-8948-79489355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9" name="Rectangle 124">
            <a:extLst>
              <a:ext uri="{FF2B5EF4-FFF2-40B4-BE49-F238E27FC236}">
                <a16:creationId xmlns:a16="http://schemas.microsoft.com/office/drawing/2014/main" id="{B1B31F76-A944-4EC9-8608-4721AEED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0" name="Rectangle 125">
            <a:extLst>
              <a:ext uri="{FF2B5EF4-FFF2-40B4-BE49-F238E27FC236}">
                <a16:creationId xmlns:a16="http://schemas.microsoft.com/office/drawing/2014/main" id="{70EA6F90-5449-4D9C-AC63-F4B81AC2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1" name="Rectangle 126">
            <a:extLst>
              <a:ext uri="{FF2B5EF4-FFF2-40B4-BE49-F238E27FC236}">
                <a16:creationId xmlns:a16="http://schemas.microsoft.com/office/drawing/2014/main" id="{6BF62E40-B6B0-452C-B8AE-5273EA6F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2" name="Rectangle 127">
            <a:extLst>
              <a:ext uri="{FF2B5EF4-FFF2-40B4-BE49-F238E27FC236}">
                <a16:creationId xmlns:a16="http://schemas.microsoft.com/office/drawing/2014/main" id="{126785BA-C334-4D32-A7F0-3824AC3D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3" name="Rectangle 128">
            <a:extLst>
              <a:ext uri="{FF2B5EF4-FFF2-40B4-BE49-F238E27FC236}">
                <a16:creationId xmlns:a16="http://schemas.microsoft.com/office/drawing/2014/main" id="{FAF231AB-C504-4255-89B5-F5440A2B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4" name="Rectangle 129">
            <a:extLst>
              <a:ext uri="{FF2B5EF4-FFF2-40B4-BE49-F238E27FC236}">
                <a16:creationId xmlns:a16="http://schemas.microsoft.com/office/drawing/2014/main" id="{60C0D61A-494E-4413-8717-46EF1D487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5" name="Rectangle 130">
            <a:extLst>
              <a:ext uri="{FF2B5EF4-FFF2-40B4-BE49-F238E27FC236}">
                <a16:creationId xmlns:a16="http://schemas.microsoft.com/office/drawing/2014/main" id="{D365B4B2-EB5F-496F-9449-B0CF3120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6" name="Rectangle 131">
            <a:extLst>
              <a:ext uri="{FF2B5EF4-FFF2-40B4-BE49-F238E27FC236}">
                <a16:creationId xmlns:a16="http://schemas.microsoft.com/office/drawing/2014/main" id="{7834C558-6A8A-44EE-81C5-7995110D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7" name="Rectangle 132">
            <a:extLst>
              <a:ext uri="{FF2B5EF4-FFF2-40B4-BE49-F238E27FC236}">
                <a16:creationId xmlns:a16="http://schemas.microsoft.com/office/drawing/2014/main" id="{D4381B5F-92F6-4CD4-B9EA-D80C8622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8" name="Rectangle 133">
            <a:extLst>
              <a:ext uri="{FF2B5EF4-FFF2-40B4-BE49-F238E27FC236}">
                <a16:creationId xmlns:a16="http://schemas.microsoft.com/office/drawing/2014/main" id="{DCBF210F-E168-4339-905C-08ACD62B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9" name="Rectangle 134">
            <a:extLst>
              <a:ext uri="{FF2B5EF4-FFF2-40B4-BE49-F238E27FC236}">
                <a16:creationId xmlns:a16="http://schemas.microsoft.com/office/drawing/2014/main" id="{D25B92C6-855A-46D6-96D0-599A2FE1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0" name="Rectangle 135">
            <a:extLst>
              <a:ext uri="{FF2B5EF4-FFF2-40B4-BE49-F238E27FC236}">
                <a16:creationId xmlns:a16="http://schemas.microsoft.com/office/drawing/2014/main" id="{E5D16272-1D75-4E7C-99C4-BA1DAFD2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1" name="Rectangle 136">
            <a:extLst>
              <a:ext uri="{FF2B5EF4-FFF2-40B4-BE49-F238E27FC236}">
                <a16:creationId xmlns:a16="http://schemas.microsoft.com/office/drawing/2014/main" id="{CEF4D019-4456-4D8F-85DC-6A79FCC4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2" name="Rectangle 137">
            <a:extLst>
              <a:ext uri="{FF2B5EF4-FFF2-40B4-BE49-F238E27FC236}">
                <a16:creationId xmlns:a16="http://schemas.microsoft.com/office/drawing/2014/main" id="{246D6842-7BB8-4F52-A0C6-DE88B545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3" name="Rectangle 138">
            <a:extLst>
              <a:ext uri="{FF2B5EF4-FFF2-40B4-BE49-F238E27FC236}">
                <a16:creationId xmlns:a16="http://schemas.microsoft.com/office/drawing/2014/main" id="{16769D1B-13D2-451E-902C-CBB36D1E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4" name="Rectangle 139">
            <a:extLst>
              <a:ext uri="{FF2B5EF4-FFF2-40B4-BE49-F238E27FC236}">
                <a16:creationId xmlns:a16="http://schemas.microsoft.com/office/drawing/2014/main" id="{5B98016E-F192-4AF3-B23F-6DEBE1B4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5" name="Rectangle 140">
            <a:extLst>
              <a:ext uri="{FF2B5EF4-FFF2-40B4-BE49-F238E27FC236}">
                <a16:creationId xmlns:a16="http://schemas.microsoft.com/office/drawing/2014/main" id="{1CF9965E-50F9-42B1-B9DD-726313368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6" name="Rectangle 141">
            <a:extLst>
              <a:ext uri="{FF2B5EF4-FFF2-40B4-BE49-F238E27FC236}">
                <a16:creationId xmlns:a16="http://schemas.microsoft.com/office/drawing/2014/main" id="{28746B77-5988-4F2A-8656-A5DC63BA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7" name="Rectangle 142">
            <a:extLst>
              <a:ext uri="{FF2B5EF4-FFF2-40B4-BE49-F238E27FC236}">
                <a16:creationId xmlns:a16="http://schemas.microsoft.com/office/drawing/2014/main" id="{C7136005-F7D2-4FAD-85AE-892482C5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8" name="Rectangle 143">
            <a:extLst>
              <a:ext uri="{FF2B5EF4-FFF2-40B4-BE49-F238E27FC236}">
                <a16:creationId xmlns:a16="http://schemas.microsoft.com/office/drawing/2014/main" id="{47004058-A90A-4BFA-B6D5-B547DB4A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9" name="Rectangle 144">
            <a:extLst>
              <a:ext uri="{FF2B5EF4-FFF2-40B4-BE49-F238E27FC236}">
                <a16:creationId xmlns:a16="http://schemas.microsoft.com/office/drawing/2014/main" id="{E6946F60-2760-4F9F-BA52-82AFF554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0" name="Rectangle 145">
            <a:extLst>
              <a:ext uri="{FF2B5EF4-FFF2-40B4-BE49-F238E27FC236}">
                <a16:creationId xmlns:a16="http://schemas.microsoft.com/office/drawing/2014/main" id="{A6C749AE-2A81-40CC-8B80-0EAAD52F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1" name="Rectangle 156">
            <a:extLst>
              <a:ext uri="{FF2B5EF4-FFF2-40B4-BE49-F238E27FC236}">
                <a16:creationId xmlns:a16="http://schemas.microsoft.com/office/drawing/2014/main" id="{0A859162-B4D1-4F1A-8592-683AE580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961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2" name="Rectangle 157">
            <a:extLst>
              <a:ext uri="{FF2B5EF4-FFF2-40B4-BE49-F238E27FC236}">
                <a16:creationId xmlns:a16="http://schemas.microsoft.com/office/drawing/2014/main" id="{A6BB62E4-9139-4359-8542-C239D5F7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542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3" name="Text Box 158">
            <a:extLst>
              <a:ext uri="{FF2B5EF4-FFF2-40B4-BE49-F238E27FC236}">
                <a16:creationId xmlns:a16="http://schemas.microsoft.com/office/drawing/2014/main" id="{8C2CD9AD-26CA-4333-876B-AD64EB1B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9072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5474" name="Text Box 159">
            <a:extLst>
              <a:ext uri="{FF2B5EF4-FFF2-40B4-BE49-F238E27FC236}">
                <a16:creationId xmlns:a16="http://schemas.microsoft.com/office/drawing/2014/main" id="{32DA878F-8C83-4B32-8247-5BCC0E8E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955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3472556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9309-6610-4DBD-B81E-0034689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478A-6FC0-4657-9101-1F2FAC64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Prof. Tao Ju slides</a:t>
            </a:r>
          </a:p>
          <a:p>
            <a:pPr lvl="1"/>
            <a:r>
              <a:rPr lang="en-US" sz="2000" dirty="0">
                <a:hlinkClick r:id="rId2"/>
              </a:rPr>
              <a:t>http://www.cse.wustl.edu/~taoju/cse554/lectures/lect05_Contouring_II.ppt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5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 Physical Data Model of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Concepts to implement logical data model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Using current components, e.g. computer hardware, operating systems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 an efficient and fault-tolerant manner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14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12555</TotalTime>
  <Words>3570</Words>
  <Application>Microsoft Office PowerPoint</Application>
  <PresentationFormat>On-screen Show (4:3)</PresentationFormat>
  <Paragraphs>832</Paragraphs>
  <Slides>86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Microsoft Sans Serif</vt:lpstr>
      <vt:lpstr>Times New Roman</vt:lpstr>
      <vt:lpstr>D2D-2</vt:lpstr>
      <vt:lpstr>Spatial Storage and Indexing</vt:lpstr>
      <vt:lpstr>Outline</vt:lpstr>
      <vt:lpstr>Physical Model – Analogy with Vehicles</vt:lpstr>
      <vt:lpstr>Physical Model – Motivational Query</vt:lpstr>
      <vt:lpstr>Physical Model – Motivational Query</vt:lpstr>
      <vt:lpstr>Physical Model – Motivational Query</vt:lpstr>
      <vt:lpstr>Physical Model – Motivational Query</vt:lpstr>
      <vt:lpstr>Physical Model – Motivational Query</vt:lpstr>
      <vt:lpstr>What is a Physical Data Model of a Database?</vt:lpstr>
      <vt:lpstr>Why Learn Physical Data Model Concepts?</vt:lpstr>
      <vt:lpstr>Concepts in a Physical Data Model</vt:lpstr>
      <vt:lpstr>Concepts in a Physical Data Model –  Examples from Relational DBMS</vt:lpstr>
      <vt:lpstr>An Interesting Fact about Physical Data Model</vt:lpstr>
      <vt:lpstr>An Interesting Fact about Relational DBMS Physical Model</vt:lpstr>
      <vt:lpstr>Physical Data Model for SDBMS</vt:lpstr>
      <vt:lpstr>Physical Data Model for SDBMS –  New Spatial Techniques</vt:lpstr>
      <vt:lpstr>Common assumptions for SDBMS physical model – Spatial Data</vt:lpstr>
      <vt:lpstr>Common Spatial Queries</vt:lpstr>
      <vt:lpstr>Common Spatial Operations</vt:lpstr>
      <vt:lpstr>Storage Hierarchy in Computers –  Types of Storage Devices</vt:lpstr>
      <vt:lpstr>Storage Hierarchy in Computers –  DBMS Usually Manage Data</vt:lpstr>
      <vt:lpstr>Software View of Disks:  Fields, Records and File</vt:lpstr>
      <vt:lpstr>Software View of Disks:  Fields, Records and File – Concepts </vt:lpstr>
      <vt:lpstr>Mapping Records and Files to Disk</vt:lpstr>
      <vt:lpstr>File Structures</vt:lpstr>
      <vt:lpstr>Common File Structures</vt:lpstr>
      <vt:lpstr>File Structures – Common File Operations</vt:lpstr>
      <vt:lpstr>File Structures – Examples Using Figure 4.1</vt:lpstr>
      <vt:lpstr>Common File Structures</vt:lpstr>
      <vt:lpstr>Basic Comparison of Common File Structures</vt:lpstr>
      <vt:lpstr>File Structures: Heap</vt:lpstr>
      <vt:lpstr>File Structures: Ordered</vt:lpstr>
      <vt:lpstr>File Structures: Hash - Components</vt:lpstr>
      <vt:lpstr>File Structures: Hash - Operations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Z – Curve </vt:lpstr>
      <vt:lpstr>Space Filling Curves</vt:lpstr>
      <vt:lpstr>Hilbert Curve</vt:lpstr>
      <vt:lpstr>Calculating Hilbert Values (Optional Topic)</vt:lpstr>
      <vt:lpstr>Handling Regions </vt:lpstr>
      <vt:lpstr>Z-order and Extended Objects</vt:lpstr>
      <vt:lpstr>Common assumptions for SDBMS physical model – Spatial Data</vt:lpstr>
      <vt:lpstr>Common Spatial Queries</vt:lpstr>
      <vt:lpstr>What is an index?</vt:lpstr>
      <vt:lpstr>Classifying indexes</vt:lpstr>
      <vt:lpstr>Question</vt:lpstr>
      <vt:lpstr>Question</vt:lpstr>
      <vt:lpstr>Attribute Data Types and Indexes</vt:lpstr>
      <vt:lpstr>Spatial Grids</vt:lpstr>
      <vt:lpstr>From Grids to Grid Files</vt:lpstr>
      <vt:lpstr>Grid Files – Search Operation</vt:lpstr>
      <vt:lpstr>R–Tree Family – Basic Idea</vt:lpstr>
      <vt:lpstr>Example: R-tree</vt:lpstr>
      <vt:lpstr>Example: R+ tree</vt:lpstr>
      <vt:lpstr>R–Tree Family – Basic Idea</vt:lpstr>
      <vt:lpstr>Find Operation with R-tree</vt:lpstr>
      <vt:lpstr>R–Tree Family – Classifying Members</vt:lpstr>
      <vt:lpstr>R+tree</vt:lpstr>
      <vt:lpstr>Comparison of Family of R trees</vt:lpstr>
      <vt:lpstr>Dynamic Comparison (Insert)</vt:lpstr>
      <vt:lpstr>Insert in R-Tree</vt:lpstr>
      <vt:lpstr>Insert in R+ Tree</vt:lpstr>
      <vt:lpstr>Quadtree</vt:lpstr>
      <vt:lpstr>Quadtree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Credits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838</cp:revision>
  <dcterms:created xsi:type="dcterms:W3CDTF">2014-06-17T15:17:15Z</dcterms:created>
  <dcterms:modified xsi:type="dcterms:W3CDTF">2021-10-05T16:09:43Z</dcterms:modified>
</cp:coreProperties>
</file>