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2" r:id="rId1"/>
  </p:sldMasterIdLst>
  <p:notesMasterIdLst>
    <p:notesMasterId r:id="rId23"/>
  </p:notesMasterIdLst>
  <p:handoutMasterIdLst>
    <p:handoutMasterId r:id="rId24"/>
  </p:handoutMasterIdLst>
  <p:sldIdLst>
    <p:sldId id="495" r:id="rId2"/>
    <p:sldId id="870" r:id="rId3"/>
    <p:sldId id="871" r:id="rId4"/>
    <p:sldId id="872" r:id="rId5"/>
    <p:sldId id="873" r:id="rId6"/>
    <p:sldId id="874" r:id="rId7"/>
    <p:sldId id="875" r:id="rId8"/>
    <p:sldId id="876" r:id="rId9"/>
    <p:sldId id="892" r:id="rId10"/>
    <p:sldId id="877" r:id="rId11"/>
    <p:sldId id="878" r:id="rId12"/>
    <p:sldId id="879" r:id="rId13"/>
    <p:sldId id="880" r:id="rId14"/>
    <p:sldId id="881" r:id="rId15"/>
    <p:sldId id="884" r:id="rId16"/>
    <p:sldId id="885" r:id="rId17"/>
    <p:sldId id="887" r:id="rId18"/>
    <p:sldId id="886" r:id="rId19"/>
    <p:sldId id="891" r:id="rId20"/>
    <p:sldId id="893" r:id="rId21"/>
    <p:sldId id="904" r:id="rId22"/>
  </p:sldIdLst>
  <p:sldSz cx="12192000" cy="6858000"/>
  <p:notesSz cx="9601200" cy="7315200"/>
  <p:defaultTextStyle>
    <a:defPPr>
      <a:defRPr lang="zh-CN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1" pos="7296" userDrawn="1">
          <p15:clr>
            <a:srgbClr val="A4A3A4"/>
          </p15:clr>
        </p15:guide>
        <p15:guide id="1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3300"/>
    <a:srgbClr val="DAE3F3"/>
    <a:srgbClr val="D0CECE"/>
    <a:srgbClr val="616161"/>
    <a:srgbClr val="BA97FF"/>
    <a:srgbClr val="595959"/>
    <a:srgbClr val="7C7C7C"/>
    <a:srgbClr val="4D5061"/>
    <a:srgbClr val="373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78496" autoAdjust="0"/>
  </p:normalViewPr>
  <p:slideViewPr>
    <p:cSldViewPr>
      <p:cViewPr varScale="1">
        <p:scale>
          <a:sx n="89" d="100"/>
          <a:sy n="89" d="100"/>
        </p:scale>
        <p:origin x="642" y="54"/>
      </p:cViewPr>
      <p:guideLst>
        <p:guide pos="7296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-273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83C12A0-A07F-438D-8289-D652357D529F}" type="datetimeFigureOut">
              <a:rPr lang="en-US" smtClean="0"/>
              <a:t>3/1/2020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9186AF7-5FB6-46CE-BED9-CB4B73D9C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3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8B34558-CDED-45D4-9126-F174BE920661}" type="datetimeFigureOut">
              <a:rPr lang="en-US" smtClean="0"/>
              <a:t>3/1/2020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549275"/>
            <a:ext cx="48768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0E025E3-E6C5-49B1-9E2E-63B79957E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27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62200" y="549275"/>
            <a:ext cx="4876800" cy="27432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025E3-E6C5-49B1-9E2E-63B79957EF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73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04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64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40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37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15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b="0" dirty="0"/>
                  <a:t>For completeness, here I will formally define what I mean by a write.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b="0" dirty="0"/>
                  <a:t>I do it briefly since this is not important in understanding the algorithm.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altLang="zh-CN" b="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b="0" dirty="0"/>
                  <a:t>In this talk, we consider the simplest model I proposed in SPAA16, that h</a:t>
                </a:r>
                <a:r>
                  <a:rPr lang="en-US" b="0" dirty="0"/>
                  <a:t>as a large asymmetric memory, which is the NVRAM, and a small symmetric memory which is the DRAM.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The CPU can have operations to the data in small memory, read from and write to the large asymmetric memory, all in the unit of a log n-bit words.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You can go to my PhD thesis to see how the more advanced measures can be modeled, such as cache-lines, parallelism.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But here, let’s just focus on the simplest model, and count reads, writes, and operations explicitly.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(</a:t>
                </a:r>
                <a:r>
                  <a:rPr lang="en-US" altLang="zh-CN" dirty="0"/>
                  <a:t>Given a graph with n vertices and m edges.</a:t>
                </a:r>
                <a:r>
                  <a:rPr lang="en-US" b="0" dirty="0"/>
                  <a:t>)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754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b="0" dirty="0"/>
                  <a:t>For completeness, here I will formally define what I mean by a write.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b="0" dirty="0"/>
                  <a:t>I do it briefly since this is not important in understanding the algorithm.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altLang="zh-CN" b="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b="0" dirty="0"/>
                  <a:t>In this talk, we consider the simplest model I proposed in SPAA16, that h</a:t>
                </a:r>
                <a:r>
                  <a:rPr lang="en-US" b="0" dirty="0"/>
                  <a:t>as a large asymmetric memory, which is the NVRAM, and a small symmetric memory which is the DRAM.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The CPU can have operations to the data in small memory, read from and write to the large asymmetric memory, all in the unit of a log n-bit words.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You can go to my PhD thesis to see how the more advanced measures can be modeled, such as cache-lines, parallelism.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But here, let’s just focus on the simplest model, and count reads, writes, and operations explicitly.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(</a:t>
                </a:r>
                <a:r>
                  <a:rPr lang="en-US" altLang="zh-CN" dirty="0"/>
                  <a:t>Given a graph with n vertices and m edges.</a:t>
                </a:r>
                <a:r>
                  <a:rPr lang="en-US" b="0" dirty="0"/>
                  <a:t>)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69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b="0" dirty="0"/>
                  <a:t>For completeness, here I will formally define what I mean by a write.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b="0" dirty="0"/>
                  <a:t>I do it briefly since this is not important in understanding the algorithm.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altLang="zh-CN" b="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b="0" dirty="0"/>
                  <a:t>In this talk, we consider the simplest model I proposed in SPAA16, that h</a:t>
                </a:r>
                <a:r>
                  <a:rPr lang="en-US" b="0" dirty="0"/>
                  <a:t>as a large asymmetric memory, which is the NVRAM, and a small symmetric memory which is the DRAM.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The CPU can have operations to the data in small memory, read from and write to the large asymmetric memory, all in the unit of a log n-bit words.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You can go to my PhD thesis to see how the more advanced measures can be modeled, such as cache-lines, parallelism.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But here, let’s just focus on the simplest model, and count reads, writes, and operations explicitly.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(</a:t>
                </a:r>
                <a:r>
                  <a:rPr lang="en-US" altLang="zh-CN" dirty="0"/>
                  <a:t>Given a graph with n vertices and m edges.</a:t>
                </a:r>
                <a:r>
                  <a:rPr lang="en-US" b="0" dirty="0"/>
                  <a:t>)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57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56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84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27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49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5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97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We know that when </a:t>
                </a:r>
                <a:r>
                  <a:rPr lang="en-US" dirty="0" smtClean="0"/>
                  <a:t>comparison sorting </a:t>
                </a:r>
                <a:r>
                  <a:rPr lang="en-US" b="0" i="0" smtClean="0">
                    <a:latin typeface="Cambria Math"/>
                  </a:rPr>
                  <a:t>𝑛</a:t>
                </a:r>
                <a:r>
                  <a:rPr lang="en-US" dirty="0" smtClean="0"/>
                  <a:t> </a:t>
                </a:r>
                <a:r>
                  <a:rPr lang="en-US" dirty="0" smtClean="0"/>
                  <a:t>elements,</a:t>
                </a:r>
                <a:r>
                  <a:rPr lang="en-US" baseline="0" dirty="0" smtClean="0"/>
                  <a:t> the lower bound of time complexity is n log n. Meanwhile, the number of writes requires is at least n since the sorted array need to be return.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aseline="0" dirty="0" smtClean="0"/>
                  <a:t>The algorithm </a:t>
                </a:r>
                <a:r>
                  <a:rPr lang="en-US" altLang="zh-CN" baseline="0" dirty="0" smtClean="0"/>
                  <a:t>is pretty simple. First we insert every key into a balanced BST. It might requires some rotations to keep the tree balance, but an appropriate tree, like AVL, only needs no more than 1 rotation per insertion. Lastly, f</a:t>
                </a:r>
                <a:r>
                  <a:rPr lang="en-US" dirty="0" smtClean="0"/>
                  <a:t>lattening the tree gives the sorted array. The overall</a:t>
                </a:r>
                <a:r>
                  <a:rPr lang="en-US" baseline="0" dirty="0" smtClean="0"/>
                  <a:t> number of writes are O(n), since we inserted n leaves, no more than n rotation, and n final writes to the destination array. The number of reads is O(n log n), since we need to trace down O(log n) levels for each insertion.</a:t>
                </a:r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2CD71-4C13-41B9-920E-2E2ACE9F1F8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11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>
            <a:extLst>
              <a:ext uri="{FF2B5EF4-FFF2-40B4-BE49-F238E27FC236}">
                <a16:creationId xmlns:a16="http://schemas.microsoft.com/office/drawing/2014/main" id="{961DB138-D19D-40CC-94D0-AA403745BEA7}"/>
              </a:ext>
            </a:extLst>
          </p:cNvPr>
          <p:cNvSpPr/>
          <p:nvPr userDrawn="1"/>
        </p:nvSpPr>
        <p:spPr>
          <a:xfrm>
            <a:off x="0" y="3"/>
            <a:ext cx="12192000" cy="4790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CD1D7E-02E7-40B9-8A98-55C24CED48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0F20CB-3E20-483F-AE36-A6F854851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8C35710-FAA1-4A35-9FDE-C883E3AF4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13304" y="6492876"/>
            <a:ext cx="787400" cy="365125"/>
          </a:xfrm>
          <a:prstGeom prst="rect">
            <a:avLst/>
          </a:prstGeom>
        </p:spPr>
        <p:txBody>
          <a:bodyPr/>
          <a:lstStyle/>
          <a:p>
            <a:fld id="{B710F26B-4563-4765-9A91-E0CC99FE32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11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0AF72-396B-49EA-8B34-2C26BD880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000" y="152400"/>
            <a:ext cx="104648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721890-00B8-4764-B63A-66A84F5C2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2971800"/>
            <a:ext cx="54864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dirty="0"/>
              <a:t>Click to edit Master subtitle style</a:t>
            </a:r>
            <a:endParaRPr lang="zh-CN" alt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7DAD01-92A2-4B92-A755-9DB406784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13304" y="6492876"/>
            <a:ext cx="787400" cy="365125"/>
          </a:xfrm>
          <a:prstGeom prst="rect">
            <a:avLst/>
          </a:prstGeom>
        </p:spPr>
        <p:txBody>
          <a:bodyPr/>
          <a:lstStyle/>
          <a:p>
            <a:fld id="{B710F26B-4563-4765-9A91-E0CC99FE32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410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64C62-E771-4E47-A419-29CFB4757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11277600" cy="685800"/>
          </a:xfrm>
        </p:spPr>
        <p:txBody>
          <a:bodyPr>
            <a:noAutofit/>
          </a:bodyPr>
          <a:lstStyle>
            <a:lvl1pPr>
              <a:defRPr sz="4000" b="0">
                <a:latin typeface="Bahnschrift SemiBold SemiConden" panose="020B0502040204020203" pitchFamily="34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B23CF-C212-4CC1-A195-3BB535F45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71600"/>
            <a:ext cx="11277600" cy="5257800"/>
          </a:xfrm>
        </p:spPr>
        <p:txBody>
          <a:bodyPr/>
          <a:lstStyle>
            <a:lvl1pPr>
              <a:spcBef>
                <a:spcPts val="600"/>
              </a:spcBef>
              <a:defRPr sz="2800" b="1">
                <a:solidFill>
                  <a:srgbClr val="59595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defRPr sz="2400">
                <a:solidFill>
                  <a:srgbClr val="59595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 sz="2000">
                <a:solidFill>
                  <a:srgbClr val="59595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 sz="1800">
                <a:solidFill>
                  <a:srgbClr val="59595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 sz="1800">
                <a:solidFill>
                  <a:srgbClr val="595959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F995CB5-7FF6-4A9E-8D2E-958D1DAEB4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13304" y="6492876"/>
            <a:ext cx="787400" cy="365125"/>
          </a:xfrm>
          <a:prstGeom prst="rect">
            <a:avLst/>
          </a:prstGeom>
        </p:spPr>
        <p:txBody>
          <a:bodyPr/>
          <a:lstStyle/>
          <a:p>
            <a:fld id="{B710F26B-4563-4765-9A91-E0CC99FE32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283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2">
            <a:extLst>
              <a:ext uri="{FF2B5EF4-FFF2-40B4-BE49-F238E27FC236}">
                <a16:creationId xmlns:a16="http://schemas.microsoft.com/office/drawing/2014/main" id="{D4097F0F-4317-4E1D-BA75-033AC36356FD}"/>
              </a:ext>
            </a:extLst>
          </p:cNvPr>
          <p:cNvSpPr/>
          <p:nvPr userDrawn="1"/>
        </p:nvSpPr>
        <p:spPr>
          <a:xfrm>
            <a:off x="3" y="3"/>
            <a:ext cx="11858443" cy="685799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 dirty="0">
              <a:solidFill>
                <a:schemeClr val="tx2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6E9D3B-1C24-4415-A174-E0DA46859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28601"/>
            <a:ext cx="11277600" cy="473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83433-FFD9-4468-9715-B5A707A65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990600"/>
            <a:ext cx="112776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AB291D7-C275-4AF5-A8FF-773072AD1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13304" y="6492876"/>
            <a:ext cx="787400" cy="365125"/>
          </a:xfrm>
          <a:prstGeom prst="rect">
            <a:avLst/>
          </a:prstGeom>
        </p:spPr>
        <p:txBody>
          <a:bodyPr/>
          <a:lstStyle/>
          <a:p>
            <a:fld id="{B710F26B-4563-4765-9A91-E0CC99FE32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930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6" r:id="rId2"/>
    <p:sldLayoutId id="2147483714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lang="zh-CN" altLang="en-US" sz="4000" b="1" kern="1200" dirty="0">
          <a:solidFill>
            <a:schemeClr val="accent1"/>
          </a:solidFill>
          <a:latin typeface="Bahnschrift SemiBold SemiConden" panose="020B0502040204020203" pitchFamily="34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1" kern="1200">
          <a:solidFill>
            <a:srgbClr val="595959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95959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cw.mit.edu/courses/electrical-engineering-and-computer-science/6-172-performance-engineering-of-software-systems-fall-2018/lecture-slides/MIT6_172F18_lec13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1">
            <a:extLst>
              <a:ext uri="{FF2B5EF4-FFF2-40B4-BE49-F238E27FC236}">
                <a16:creationId xmlns:a16="http://schemas.microsoft.com/office/drawing/2014/main" id="{6F9EB9F2-07E2-4D64-BBD8-BB5B217F1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2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214445A-2122-47F5-8B08-AC619614F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87" y="965199"/>
            <a:ext cx="7201801" cy="4927601"/>
          </a:xfrm>
        </p:spPr>
        <p:txBody>
          <a:bodyPr anchor="ctr">
            <a:normAutofit/>
          </a:bodyPr>
          <a:lstStyle/>
          <a:p>
            <a:pPr algn="l"/>
            <a:r>
              <a:rPr lang="en-US" altLang="zh-CN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Parallel Algorithms: </a:t>
            </a:r>
            <a:br>
              <a:rPr lang="en-US" altLang="zh-CN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altLang="zh-CN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Theory and Practice</a:t>
            </a:r>
            <a:br>
              <a:rPr lang="en-US" altLang="zh-CN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n-US" altLang="zh-CN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altLang="en-US" sz="5600" b="0" dirty="0"/>
              <a:t>Scheduling Parallel Computation</a:t>
            </a:r>
            <a:endParaRPr lang="zh-CN" altLang="en-US" sz="5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3257" y="965198"/>
            <a:ext cx="2707937" cy="4927602"/>
          </a:xfrm>
        </p:spPr>
        <p:txBody>
          <a:bodyPr anchor="ctr">
            <a:normAutofit/>
          </a:bodyPr>
          <a:lstStyle/>
          <a:p>
            <a:pPr algn="r"/>
            <a:r>
              <a:rPr lang="en-US" sz="2000" dirty="0">
                <a:solidFill>
                  <a:schemeClr val="accent1"/>
                </a:solidFill>
              </a:rPr>
              <a:t>CS260 – </a:t>
            </a:r>
            <a:r>
              <a:rPr lang="en-US" sz="2000">
                <a:solidFill>
                  <a:schemeClr val="accent1"/>
                </a:solidFill>
              </a:rPr>
              <a:t>Lecture 13</a:t>
            </a:r>
            <a:endParaRPr lang="en-US" sz="2000" dirty="0">
              <a:solidFill>
                <a:schemeClr val="accent1"/>
              </a:solidFill>
            </a:endParaRPr>
          </a:p>
          <a:p>
            <a:pPr algn="r"/>
            <a:r>
              <a:rPr lang="en-US" sz="2000" dirty="0">
                <a:solidFill>
                  <a:schemeClr val="accent1"/>
                </a:solidFill>
              </a:rPr>
              <a:t>Yan Gu</a:t>
            </a:r>
          </a:p>
          <a:p>
            <a:pPr algn="r"/>
            <a:endParaRPr lang="en-US" sz="2000" dirty="0">
              <a:solidFill>
                <a:schemeClr val="accent1"/>
              </a:solidFill>
            </a:endParaRPr>
          </a:p>
        </p:txBody>
      </p:sp>
      <p:cxnSp>
        <p:nvCxnSpPr>
          <p:cNvPr id="19" name="Straight Connector 13">
            <a:extLst>
              <a:ext uri="{FF2B5EF4-FFF2-40B4-BE49-F238E27FC236}">
                <a16:creationId xmlns:a16="http://schemas.microsoft.com/office/drawing/2014/main" id="{F0C57C7C-DFE9-4A1E-B7A9-DF40E633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911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8686800" y="1946275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8794750" y="2489200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8729663" y="2989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85677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8686800" y="4162425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8686800" y="4705350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8794750" y="5203825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900" y="16859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9400" y="54863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9434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9747250" y="1946274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8077200" y="2489200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</p:cNvCxnSpPr>
          <p:nvPr/>
        </p:nvCxnSpPr>
        <p:spPr bwMode="auto">
          <a:xfrm rot="5400000">
            <a:off x="7686675" y="3467099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9294625" y="3008125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endCxn id="73" idx="1"/>
          </p:cNvCxnSpPr>
          <p:nvPr/>
        </p:nvCxnSpPr>
        <p:spPr bwMode="auto">
          <a:xfrm rot="16200000" flipH="1">
            <a:off x="8218302" y="4084449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11180575" y="2989075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8794750" y="4117975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9482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10553700" y="3032125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10553700" y="3619499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1387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10699750" y="4162425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10553700" y="4705349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108" name="Rectangle 62">
            <a:extLst>
              <a:ext uri="{FF2B5EF4-FFF2-40B4-BE49-F238E27FC236}">
                <a16:creationId xmlns:a16="http://schemas.microsoft.com/office/drawing/2014/main" id="{B6151AF6-95E3-4C8D-BE36-F8DEF3A92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2238" y="1371600"/>
            <a:ext cx="988822" cy="46166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  <a:latin typeface="Lucida Sans Unicode" pitchFamily="34" charset="0"/>
                <a:sym typeface="Times New Roman" pitchFamily="18" charset="0"/>
              </a:rPr>
              <a:t>P = 3</a:t>
            </a:r>
          </a:p>
        </p:txBody>
      </p:sp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Work-stealing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4" name="内容占位符 4">
            <a:extLst>
              <a:ext uri="{FF2B5EF4-FFF2-40B4-BE49-F238E27FC236}">
                <a16:creationId xmlns:a16="http://schemas.microsoft.com/office/drawing/2014/main" id="{6677FAEF-A546-463B-814E-C43CA778830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66559"/>
            <a:ext cx="7423150" cy="5370210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b="0" dirty="0"/>
              <a:t>Full details in </a:t>
            </a:r>
            <a:r>
              <a:rPr lang="en-US" altLang="zh-CN" b="0" dirty="0">
                <a:hlinkClick r:id="rId3"/>
              </a:rPr>
              <a:t>6.172: Performance Engineering of Software Systems (</a:t>
            </a:r>
            <a:r>
              <a:rPr lang="en-US" altLang="zh-CN" b="0" dirty="0" err="1">
                <a:hlinkClick r:id="rId3"/>
              </a:rPr>
              <a:t>Cilk</a:t>
            </a:r>
            <a:r>
              <a:rPr lang="en-US" altLang="zh-CN" b="0" dirty="0">
                <a:hlinkClick r:id="rId3"/>
              </a:rPr>
              <a:t> implementation)</a:t>
            </a:r>
            <a:endParaRPr lang="en-US" altLang="zh-CN" b="0" dirty="0"/>
          </a:p>
          <a:p>
            <a:endParaRPr lang="en-US" altLang="zh-CN" b="0" dirty="0"/>
          </a:p>
          <a:p>
            <a:r>
              <a:rPr lang="en-US" b="0" dirty="0"/>
              <a:t>If a processor spawns two tasks at a FORK, it continues execution with one of the spawned subtasks, and push the other subtask to the front its queue</a:t>
            </a:r>
          </a:p>
          <a:p>
            <a:endParaRPr lang="en-US" sz="600" b="0" dirty="0"/>
          </a:p>
          <a:p>
            <a:r>
              <a:rPr lang="en-US" b="0" dirty="0"/>
              <a:t>If a processor completes a task, it tries to pull a task from the front of its own queue</a:t>
            </a:r>
          </a:p>
          <a:p>
            <a:endParaRPr lang="en-US" sz="600" b="0" dirty="0"/>
          </a:p>
          <a:p>
            <a:r>
              <a:rPr lang="en-US" b="0" dirty="0"/>
              <a:t>If a processor finishes all tasks in its own queue, it randomly selects another processor, and steals a task from the end of the victim queue (retry if failed)</a:t>
            </a:r>
            <a:endParaRPr lang="zh-CN" altLang="en-US" b="0" dirty="0"/>
          </a:p>
        </p:txBody>
      </p:sp>
      <p:sp>
        <p:nvSpPr>
          <p:cNvPr id="65" name="Oval 28">
            <a:extLst>
              <a:ext uri="{FF2B5EF4-FFF2-40B4-BE49-F238E27FC236}">
                <a16:creationId xmlns:a16="http://schemas.microsoft.com/office/drawing/2014/main" id="{3BA0D0BB-3686-433F-BEFC-47D831899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08" y="3847276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03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8686800" y="1946275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8794750" y="2489200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8729663" y="2989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85677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8686800" y="4162425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8686800" y="4705350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8794750" y="5203825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900" y="16859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9400" y="54863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9434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9747250" y="1946274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8077200" y="2489200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</p:cNvCxnSpPr>
          <p:nvPr/>
        </p:nvCxnSpPr>
        <p:spPr bwMode="auto">
          <a:xfrm rot="5400000">
            <a:off x="7686675" y="3467099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9294625" y="3008125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endCxn id="73" idx="1"/>
          </p:cNvCxnSpPr>
          <p:nvPr/>
        </p:nvCxnSpPr>
        <p:spPr bwMode="auto">
          <a:xfrm rot="16200000" flipH="1">
            <a:off x="8218302" y="4084449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11180575" y="2989075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8794750" y="4117975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9482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10553700" y="3032125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10553700" y="3619499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1387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10699750" y="4162425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10553700" y="4705349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108" name="Rectangle 62">
            <a:extLst>
              <a:ext uri="{FF2B5EF4-FFF2-40B4-BE49-F238E27FC236}">
                <a16:creationId xmlns:a16="http://schemas.microsoft.com/office/drawing/2014/main" id="{B6151AF6-95E3-4C8D-BE36-F8DEF3A92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2238" y="1371600"/>
            <a:ext cx="988822" cy="46166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  <a:latin typeface="Lucida Sans Unicode" pitchFamily="34" charset="0"/>
                <a:sym typeface="Times New Roman" pitchFamily="18" charset="0"/>
              </a:rPr>
              <a:t>P = 3</a:t>
            </a:r>
          </a:p>
        </p:txBody>
      </p:sp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Work-stealing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Oval 28">
            <a:extLst>
              <a:ext uri="{FF2B5EF4-FFF2-40B4-BE49-F238E27FC236}">
                <a16:creationId xmlns:a16="http://schemas.microsoft.com/office/drawing/2014/main" id="{3BA0D0BB-3686-433F-BEFC-47D831899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08" y="3847276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2" name="Oval 2">
            <a:extLst>
              <a:ext uri="{FF2B5EF4-FFF2-40B4-BE49-F238E27FC236}">
                <a16:creationId xmlns:a16="http://schemas.microsoft.com/office/drawing/2014/main" id="{D16535B9-684C-4DAC-B9EA-D1EBB57A3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76800"/>
            <a:ext cx="838200" cy="838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480">
            <a:solidFill>
              <a:srgbClr val="0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0000" tIns="46800" rIns="90000" bIns="46800" anchor="ctr"/>
          <a:lstStyle/>
          <a:p>
            <a:pPr algn="ctr" defTabSz="457200" eaLnBrk="0" hangingPunct="0">
              <a:buClr>
                <a:srgbClr val="000000"/>
              </a:buClr>
              <a:buSzPct val="100000"/>
              <a:buFont typeface="Lucida Sans Unicode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>
                <a:solidFill>
                  <a:srgbClr val="0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</a:t>
            </a:r>
          </a:p>
        </p:txBody>
      </p:sp>
      <p:sp>
        <p:nvSpPr>
          <p:cNvPr id="53" name="Oval 8">
            <a:extLst>
              <a:ext uri="{FF2B5EF4-FFF2-40B4-BE49-F238E27FC236}">
                <a16:creationId xmlns:a16="http://schemas.microsoft.com/office/drawing/2014/main" id="{D76EF7C3-03FA-4E48-8BC2-A4896527D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876800"/>
            <a:ext cx="838200" cy="838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480">
            <a:solidFill>
              <a:srgbClr val="0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0000" tIns="46800" rIns="90000" bIns="46800" anchor="ctr"/>
          <a:lstStyle/>
          <a:p>
            <a:pPr algn="ctr" defTabSz="457200" eaLnBrk="0" hangingPunct="0">
              <a:buClr>
                <a:srgbClr val="000000"/>
              </a:buClr>
              <a:buSzPct val="100000"/>
              <a:buFont typeface="Lucida Sans Unicode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>
                <a:solidFill>
                  <a:srgbClr val="0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</a:t>
            </a:r>
          </a:p>
        </p:txBody>
      </p:sp>
      <p:sp>
        <p:nvSpPr>
          <p:cNvPr id="54" name="Oval 12">
            <a:extLst>
              <a:ext uri="{FF2B5EF4-FFF2-40B4-BE49-F238E27FC236}">
                <a16:creationId xmlns:a16="http://schemas.microsoft.com/office/drawing/2014/main" id="{3B95BE43-4D2A-4EFA-A12B-870C7EC83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876800"/>
            <a:ext cx="838200" cy="838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480">
            <a:solidFill>
              <a:srgbClr val="0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0000" tIns="46800" rIns="90000" bIns="46800" anchor="ctr"/>
          <a:lstStyle/>
          <a:p>
            <a:pPr algn="ctr" defTabSz="457200" eaLnBrk="0" hangingPunct="0">
              <a:buClr>
                <a:srgbClr val="000000"/>
              </a:buClr>
              <a:buSzPct val="100000"/>
              <a:buFont typeface="Lucida Sans Unicode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 dirty="0">
                <a:solidFill>
                  <a:srgbClr val="0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</a:t>
            </a:r>
          </a:p>
        </p:txBody>
      </p:sp>
      <p:sp>
        <p:nvSpPr>
          <p:cNvPr id="55" name="Oval 10">
            <a:extLst>
              <a:ext uri="{FF2B5EF4-FFF2-40B4-BE49-F238E27FC236}">
                <a16:creationId xmlns:a16="http://schemas.microsoft.com/office/drawing/2014/main" id="{11C223D4-138F-48A0-8A86-6301CA7C4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5789" y="1685131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6" name="Oval 10">
            <a:extLst>
              <a:ext uri="{FF2B5EF4-FFF2-40B4-BE49-F238E27FC236}">
                <a16:creationId xmlns:a16="http://schemas.microsoft.com/office/drawing/2014/main" id="{EA4AD090-D52A-4E70-B906-D3587A694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7" name="Oval 5">
            <a:extLst>
              <a:ext uri="{FF2B5EF4-FFF2-40B4-BE49-F238E27FC236}">
                <a16:creationId xmlns:a16="http://schemas.microsoft.com/office/drawing/2014/main" id="{CDEA7589-E7A4-4552-B8C2-71ED4D21D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8" name="Oval 5">
            <a:extLst>
              <a:ext uri="{FF2B5EF4-FFF2-40B4-BE49-F238E27FC236}">
                <a16:creationId xmlns:a16="http://schemas.microsoft.com/office/drawing/2014/main" id="{35479C42-813F-49EC-A1C0-2BC3E3854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2100" y="4281486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C566819-C10A-4E19-BF56-D95BEB615CD9}"/>
              </a:ext>
            </a:extLst>
          </p:cNvPr>
          <p:cNvCxnSpPr>
            <a:stCxn id="53" idx="1"/>
            <a:endCxn id="58" idx="5"/>
          </p:cNvCxnSpPr>
          <p:nvPr/>
        </p:nvCxnSpPr>
        <p:spPr>
          <a:xfrm flipH="1" flipV="1">
            <a:off x="1822263" y="4541649"/>
            <a:ext cx="1500889" cy="4579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895FC924-C115-44D1-A769-EF26179AE16B}"/>
              </a:ext>
            </a:extLst>
          </p:cNvPr>
          <p:cNvCxnSpPr>
            <a:cxnSpLocks/>
            <a:stCxn id="54" idx="1"/>
          </p:cNvCxnSpPr>
          <p:nvPr/>
        </p:nvCxnSpPr>
        <p:spPr>
          <a:xfrm flipH="1" flipV="1">
            <a:off x="3657601" y="4445000"/>
            <a:ext cx="1570551" cy="5545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185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8686800" y="1946275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8794750" y="2489200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8729663" y="2989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85677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8686800" y="4162425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8686800" y="4705350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8794750" y="5203825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900" y="16859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9400" y="54863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9434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9747250" y="1946274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8077200" y="2489200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</p:cNvCxnSpPr>
          <p:nvPr/>
        </p:nvCxnSpPr>
        <p:spPr bwMode="auto">
          <a:xfrm rot="5400000">
            <a:off x="7686675" y="3467099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9294625" y="3008125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endCxn id="73" idx="1"/>
          </p:cNvCxnSpPr>
          <p:nvPr/>
        </p:nvCxnSpPr>
        <p:spPr bwMode="auto">
          <a:xfrm rot="16200000" flipH="1">
            <a:off x="8218302" y="4084449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11180575" y="2989075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8794750" y="4117975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9482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10553700" y="3032125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10553700" y="3619499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1387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10699750" y="4162425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10553700" y="4705349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108" name="Rectangle 62">
            <a:extLst>
              <a:ext uri="{FF2B5EF4-FFF2-40B4-BE49-F238E27FC236}">
                <a16:creationId xmlns:a16="http://schemas.microsoft.com/office/drawing/2014/main" id="{B6151AF6-95E3-4C8D-BE36-F8DEF3A92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2238" y="1371600"/>
            <a:ext cx="988822" cy="46166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  <a:latin typeface="Lucida Sans Unicode" pitchFamily="34" charset="0"/>
                <a:sym typeface="Times New Roman" pitchFamily="18" charset="0"/>
              </a:rPr>
              <a:t>P = 3</a:t>
            </a:r>
          </a:p>
        </p:txBody>
      </p:sp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Work-stealing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Oval 28">
            <a:extLst>
              <a:ext uri="{FF2B5EF4-FFF2-40B4-BE49-F238E27FC236}">
                <a16:creationId xmlns:a16="http://schemas.microsoft.com/office/drawing/2014/main" id="{3BA0D0BB-3686-433F-BEFC-47D831899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08" y="3847276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2" name="Oval 2">
            <a:extLst>
              <a:ext uri="{FF2B5EF4-FFF2-40B4-BE49-F238E27FC236}">
                <a16:creationId xmlns:a16="http://schemas.microsoft.com/office/drawing/2014/main" id="{D16535B9-684C-4DAC-B9EA-D1EBB57A3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76800"/>
            <a:ext cx="838200" cy="838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480">
            <a:solidFill>
              <a:srgbClr val="0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0000" tIns="46800" rIns="90000" bIns="46800" anchor="ctr"/>
          <a:lstStyle/>
          <a:p>
            <a:pPr algn="ctr" defTabSz="457200" eaLnBrk="0" hangingPunct="0">
              <a:buClr>
                <a:srgbClr val="000000"/>
              </a:buClr>
              <a:buSzPct val="100000"/>
              <a:buFont typeface="Lucida Sans Unicode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>
                <a:solidFill>
                  <a:srgbClr val="0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</a:t>
            </a:r>
          </a:p>
        </p:txBody>
      </p:sp>
      <p:sp>
        <p:nvSpPr>
          <p:cNvPr id="53" name="Oval 8">
            <a:extLst>
              <a:ext uri="{FF2B5EF4-FFF2-40B4-BE49-F238E27FC236}">
                <a16:creationId xmlns:a16="http://schemas.microsoft.com/office/drawing/2014/main" id="{D76EF7C3-03FA-4E48-8BC2-A4896527D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876800"/>
            <a:ext cx="838200" cy="838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480">
            <a:solidFill>
              <a:srgbClr val="0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0000" tIns="46800" rIns="90000" bIns="46800" anchor="ctr"/>
          <a:lstStyle/>
          <a:p>
            <a:pPr algn="ctr" defTabSz="457200" eaLnBrk="0" hangingPunct="0">
              <a:buClr>
                <a:srgbClr val="000000"/>
              </a:buClr>
              <a:buSzPct val="100000"/>
              <a:buFont typeface="Lucida Sans Unicode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>
                <a:solidFill>
                  <a:srgbClr val="0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</a:t>
            </a:r>
          </a:p>
        </p:txBody>
      </p:sp>
      <p:sp>
        <p:nvSpPr>
          <p:cNvPr id="54" name="Oval 12">
            <a:extLst>
              <a:ext uri="{FF2B5EF4-FFF2-40B4-BE49-F238E27FC236}">
                <a16:creationId xmlns:a16="http://schemas.microsoft.com/office/drawing/2014/main" id="{3B95BE43-4D2A-4EFA-A12B-870C7EC83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876800"/>
            <a:ext cx="838200" cy="838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480">
            <a:solidFill>
              <a:srgbClr val="0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0000" tIns="46800" rIns="90000" bIns="46800" anchor="ctr"/>
          <a:lstStyle/>
          <a:p>
            <a:pPr algn="ctr" defTabSz="457200" eaLnBrk="0" hangingPunct="0">
              <a:buClr>
                <a:srgbClr val="000000"/>
              </a:buClr>
              <a:buSzPct val="100000"/>
              <a:buFont typeface="Lucida Sans Unicode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 dirty="0">
                <a:solidFill>
                  <a:srgbClr val="0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</a:t>
            </a:r>
          </a:p>
        </p:txBody>
      </p:sp>
      <p:sp>
        <p:nvSpPr>
          <p:cNvPr id="55" name="Oval 10">
            <a:extLst>
              <a:ext uri="{FF2B5EF4-FFF2-40B4-BE49-F238E27FC236}">
                <a16:creationId xmlns:a16="http://schemas.microsoft.com/office/drawing/2014/main" id="{11C223D4-138F-48A0-8A86-6301CA7C4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5789" y="1685131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6" name="Oval 10">
            <a:extLst>
              <a:ext uri="{FF2B5EF4-FFF2-40B4-BE49-F238E27FC236}">
                <a16:creationId xmlns:a16="http://schemas.microsoft.com/office/drawing/2014/main" id="{EA4AD090-D52A-4E70-B906-D3587A694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7" name="Oval 5">
            <a:extLst>
              <a:ext uri="{FF2B5EF4-FFF2-40B4-BE49-F238E27FC236}">
                <a16:creationId xmlns:a16="http://schemas.microsoft.com/office/drawing/2014/main" id="{CDEA7589-E7A4-4552-B8C2-71ED4D21D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0" name="Oval 10">
            <a:extLst>
              <a:ext uri="{FF2B5EF4-FFF2-40B4-BE49-F238E27FC236}">
                <a16:creationId xmlns:a16="http://schemas.microsoft.com/office/drawing/2014/main" id="{24E797BC-2956-42CE-9879-F3E6FEDA8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006" y="277256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1" name="Oval 5">
            <a:extLst>
              <a:ext uri="{FF2B5EF4-FFF2-40B4-BE49-F238E27FC236}">
                <a16:creationId xmlns:a16="http://schemas.microsoft.com/office/drawing/2014/main" id="{52201584-6063-46B3-A555-398CDE8A6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25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2" name="Oval 10">
            <a:extLst>
              <a:ext uri="{FF2B5EF4-FFF2-40B4-BE49-F238E27FC236}">
                <a16:creationId xmlns:a16="http://schemas.microsoft.com/office/drawing/2014/main" id="{6266373D-D7B3-4615-83A6-DBC7F283B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5353" y="276671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3" name="Oval 10">
            <a:extLst>
              <a:ext uri="{FF2B5EF4-FFF2-40B4-BE49-F238E27FC236}">
                <a16:creationId xmlns:a16="http://schemas.microsoft.com/office/drawing/2014/main" id="{B1A46DB9-79AA-4148-8D00-02310973C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0865" y="330358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4" name="Oval 5">
            <a:extLst>
              <a:ext uri="{FF2B5EF4-FFF2-40B4-BE49-F238E27FC236}">
                <a16:creationId xmlns:a16="http://schemas.microsoft.com/office/drawing/2014/main" id="{B78C254A-E4D3-4E16-A179-12EE89080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007" y="3303586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7" name="Oval 5">
            <a:extLst>
              <a:ext uri="{FF2B5EF4-FFF2-40B4-BE49-F238E27FC236}">
                <a16:creationId xmlns:a16="http://schemas.microsoft.com/office/drawing/2014/main" id="{4B8222E0-2571-4FC0-8D84-EAD941999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105400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8" name="Oval 5">
            <a:extLst>
              <a:ext uri="{FF2B5EF4-FFF2-40B4-BE49-F238E27FC236}">
                <a16:creationId xmlns:a16="http://schemas.microsoft.com/office/drawing/2014/main" id="{86D238D5-186F-41F8-AC58-AA9116698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6471" y="4292600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7249BE2A-AB48-4A62-A0C1-3A35CF6ABC6D}"/>
              </a:ext>
            </a:extLst>
          </p:cNvPr>
          <p:cNvCxnSpPr>
            <a:cxnSpLocks/>
            <a:endCxn id="68" idx="6"/>
          </p:cNvCxnSpPr>
          <p:nvPr/>
        </p:nvCxnSpPr>
        <p:spPr>
          <a:xfrm flipH="1" flipV="1">
            <a:off x="3811271" y="4445000"/>
            <a:ext cx="1416882" cy="5545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9" name="Oval 5">
            <a:extLst>
              <a:ext uri="{FF2B5EF4-FFF2-40B4-BE49-F238E27FC236}">
                <a16:creationId xmlns:a16="http://schemas.microsoft.com/office/drawing/2014/main" id="{1204F0CD-C1AF-4F01-A7BA-7B87504AD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2100" y="4281486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386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3" grpId="0" animBg="1"/>
      <p:bldP spid="64" grpId="0" animBg="1"/>
      <p:bldP spid="67" grpId="0" animBg="1"/>
      <p:bldP spid="68" grpId="0" animBg="1"/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46"/>
          <p:cNvSpPr txBox="1"/>
          <p:nvPr/>
        </p:nvSpPr>
        <p:spPr>
          <a:xfrm>
            <a:off x="1066800" y="304800"/>
            <a:ext cx="960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parallel_for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(int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=0;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&lt;n;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++)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a[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] = f(a[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]);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0EDDA4-0BCD-4517-978C-E9882FEAEA50}"/>
              </a:ext>
            </a:extLst>
          </p:cNvPr>
          <p:cNvSpPr/>
          <p:nvPr/>
        </p:nvSpPr>
        <p:spPr>
          <a:xfrm>
            <a:off x="965200" y="4953000"/>
            <a:ext cx="100076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97B8E1C-A661-4E5E-9D2B-BB13CC28FB29}"/>
              </a:ext>
            </a:extLst>
          </p:cNvPr>
          <p:cNvGrpSpPr/>
          <p:nvPr/>
        </p:nvGrpSpPr>
        <p:grpSpPr>
          <a:xfrm>
            <a:off x="1339850" y="1989845"/>
            <a:ext cx="9258300" cy="2429755"/>
            <a:chOff x="1828800" y="155448"/>
            <a:chExt cx="5486400" cy="76200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F993DAF-50E6-4642-8DB8-BC820CF111C2}"/>
                </a:ext>
              </a:extLst>
            </p:cNvPr>
            <p:cNvCxnSpPr/>
            <p:nvPr/>
          </p:nvCxnSpPr>
          <p:spPr>
            <a:xfrm flipV="1">
              <a:off x="1828800" y="688848"/>
              <a:ext cx="381000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EEB2BE5-674A-4695-A244-D1D6F37C4F6E}"/>
                </a:ext>
              </a:extLst>
            </p:cNvPr>
            <p:cNvCxnSpPr/>
            <p:nvPr/>
          </p:nvCxnSpPr>
          <p:spPr>
            <a:xfrm flipH="1" flipV="1">
              <a:off x="2209800" y="688848"/>
              <a:ext cx="381000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3A90E8-687E-4391-A5E5-673D997CDB8A}"/>
                </a:ext>
              </a:extLst>
            </p:cNvPr>
            <p:cNvCxnSpPr/>
            <p:nvPr/>
          </p:nvCxnSpPr>
          <p:spPr>
            <a:xfrm flipV="1">
              <a:off x="3429000" y="688848"/>
              <a:ext cx="381000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406F457-673B-44AE-95A8-32D02E163493}"/>
                </a:ext>
              </a:extLst>
            </p:cNvPr>
            <p:cNvCxnSpPr/>
            <p:nvPr/>
          </p:nvCxnSpPr>
          <p:spPr>
            <a:xfrm flipH="1" flipV="1">
              <a:off x="3810000" y="688848"/>
              <a:ext cx="381000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80ED401-1542-4CFC-B585-A7AFD91D5730}"/>
                </a:ext>
              </a:extLst>
            </p:cNvPr>
            <p:cNvCxnSpPr/>
            <p:nvPr/>
          </p:nvCxnSpPr>
          <p:spPr>
            <a:xfrm flipV="1">
              <a:off x="4953000" y="688848"/>
              <a:ext cx="381000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E933DB0-E74D-49FA-8D71-5CC7FAAD06FC}"/>
                </a:ext>
              </a:extLst>
            </p:cNvPr>
            <p:cNvCxnSpPr/>
            <p:nvPr/>
          </p:nvCxnSpPr>
          <p:spPr>
            <a:xfrm flipH="1" flipV="1">
              <a:off x="5334000" y="688848"/>
              <a:ext cx="381000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CB3CB7C-5205-4C93-AEA5-4F3BBDD910EA}"/>
                </a:ext>
              </a:extLst>
            </p:cNvPr>
            <p:cNvCxnSpPr/>
            <p:nvPr/>
          </p:nvCxnSpPr>
          <p:spPr>
            <a:xfrm flipV="1">
              <a:off x="6553200" y="688848"/>
              <a:ext cx="381000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98047D8-22E0-46DB-B64B-1B26C5CEBC60}"/>
                </a:ext>
              </a:extLst>
            </p:cNvPr>
            <p:cNvCxnSpPr/>
            <p:nvPr/>
          </p:nvCxnSpPr>
          <p:spPr>
            <a:xfrm flipH="1" flipV="1">
              <a:off x="6934200" y="688848"/>
              <a:ext cx="381000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6E6E11D-E950-4B55-A655-8B835B255B22}"/>
                </a:ext>
              </a:extLst>
            </p:cNvPr>
            <p:cNvCxnSpPr/>
            <p:nvPr/>
          </p:nvCxnSpPr>
          <p:spPr>
            <a:xfrm flipV="1">
              <a:off x="2209800" y="460248"/>
              <a:ext cx="804672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E7C4984-43B8-470D-AC06-D438B9769B3C}"/>
                </a:ext>
              </a:extLst>
            </p:cNvPr>
            <p:cNvCxnSpPr/>
            <p:nvPr/>
          </p:nvCxnSpPr>
          <p:spPr>
            <a:xfrm flipH="1" flipV="1">
              <a:off x="3005328" y="460248"/>
              <a:ext cx="804672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63665CA-5956-4840-BBD8-0F1C2E770E68}"/>
                </a:ext>
              </a:extLst>
            </p:cNvPr>
            <p:cNvCxnSpPr/>
            <p:nvPr/>
          </p:nvCxnSpPr>
          <p:spPr>
            <a:xfrm flipV="1">
              <a:off x="5334000" y="460248"/>
              <a:ext cx="804672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1CE0497-1D12-4875-84A3-3EBB73C8D55A}"/>
                </a:ext>
              </a:extLst>
            </p:cNvPr>
            <p:cNvCxnSpPr/>
            <p:nvPr/>
          </p:nvCxnSpPr>
          <p:spPr>
            <a:xfrm flipH="1" flipV="1">
              <a:off x="6129528" y="460248"/>
              <a:ext cx="804672" cy="228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63EB860-3C26-4D63-AD05-80D649E7A1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472" y="155448"/>
              <a:ext cx="1557528" cy="3048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C339C59-CC22-4C9E-825F-84B09D486E6F}"/>
                </a:ext>
              </a:extLst>
            </p:cNvPr>
            <p:cNvCxnSpPr/>
            <p:nvPr/>
          </p:nvCxnSpPr>
          <p:spPr>
            <a:xfrm>
              <a:off x="4572000" y="155448"/>
              <a:ext cx="1557528" cy="3048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437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8686800" y="1946275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8794750" y="2489200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8729663" y="2989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85677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8686800" y="4162425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8686800" y="4705350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8794750" y="5203825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900" y="16859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9400" y="54863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9434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9747250" y="1946274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8077200" y="2489200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</p:cNvCxnSpPr>
          <p:nvPr/>
        </p:nvCxnSpPr>
        <p:spPr bwMode="auto">
          <a:xfrm rot="5400000">
            <a:off x="7686675" y="3467099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9294625" y="3008125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endCxn id="73" idx="1"/>
          </p:cNvCxnSpPr>
          <p:nvPr/>
        </p:nvCxnSpPr>
        <p:spPr bwMode="auto">
          <a:xfrm rot="16200000" flipH="1">
            <a:off x="8218302" y="4084449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11180575" y="2989075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8794750" y="4117975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9482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10553700" y="3032125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10553700" y="3619499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1387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10699750" y="4162425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10553700" y="4705349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108" name="Rectangle 62">
            <a:extLst>
              <a:ext uri="{FF2B5EF4-FFF2-40B4-BE49-F238E27FC236}">
                <a16:creationId xmlns:a16="http://schemas.microsoft.com/office/drawing/2014/main" id="{B6151AF6-95E3-4C8D-BE36-F8DEF3A92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2238" y="1371600"/>
            <a:ext cx="988822" cy="46166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  <a:latin typeface="Lucida Sans Unicode" pitchFamily="34" charset="0"/>
                <a:sym typeface="Times New Roman" pitchFamily="18" charset="0"/>
              </a:rPr>
              <a:t>P = 3</a:t>
            </a:r>
          </a:p>
        </p:txBody>
      </p:sp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Overhead of work-stealing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Oval 28">
            <a:extLst>
              <a:ext uri="{FF2B5EF4-FFF2-40B4-BE49-F238E27FC236}">
                <a16:creationId xmlns:a16="http://schemas.microsoft.com/office/drawing/2014/main" id="{3BA0D0BB-3686-433F-BEFC-47D831899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08" y="3847276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2" name="Oval 2">
            <a:extLst>
              <a:ext uri="{FF2B5EF4-FFF2-40B4-BE49-F238E27FC236}">
                <a16:creationId xmlns:a16="http://schemas.microsoft.com/office/drawing/2014/main" id="{D16535B9-684C-4DAC-B9EA-D1EBB57A3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791200"/>
            <a:ext cx="838200" cy="838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480">
            <a:solidFill>
              <a:srgbClr val="0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0000" tIns="46800" rIns="90000" bIns="46800" anchor="ctr"/>
          <a:lstStyle/>
          <a:p>
            <a:pPr algn="ctr" defTabSz="457200" eaLnBrk="0" hangingPunct="0">
              <a:buClr>
                <a:srgbClr val="000000"/>
              </a:buClr>
              <a:buSzPct val="100000"/>
              <a:buFont typeface="Lucida Sans Unicode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>
                <a:solidFill>
                  <a:srgbClr val="0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</a:t>
            </a:r>
          </a:p>
        </p:txBody>
      </p:sp>
      <p:sp>
        <p:nvSpPr>
          <p:cNvPr id="53" name="Oval 8">
            <a:extLst>
              <a:ext uri="{FF2B5EF4-FFF2-40B4-BE49-F238E27FC236}">
                <a16:creationId xmlns:a16="http://schemas.microsoft.com/office/drawing/2014/main" id="{D76EF7C3-03FA-4E48-8BC2-A4896527D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791200"/>
            <a:ext cx="838200" cy="838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480">
            <a:solidFill>
              <a:srgbClr val="0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0000" tIns="46800" rIns="90000" bIns="46800" anchor="ctr"/>
          <a:lstStyle/>
          <a:p>
            <a:pPr algn="ctr" defTabSz="457200" eaLnBrk="0" hangingPunct="0">
              <a:buClr>
                <a:srgbClr val="000000"/>
              </a:buClr>
              <a:buSzPct val="100000"/>
              <a:buFont typeface="Lucida Sans Unicode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>
                <a:solidFill>
                  <a:srgbClr val="0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</a:t>
            </a:r>
          </a:p>
        </p:txBody>
      </p:sp>
      <p:sp>
        <p:nvSpPr>
          <p:cNvPr id="54" name="Oval 12">
            <a:extLst>
              <a:ext uri="{FF2B5EF4-FFF2-40B4-BE49-F238E27FC236}">
                <a16:creationId xmlns:a16="http://schemas.microsoft.com/office/drawing/2014/main" id="{3B95BE43-4D2A-4EFA-A12B-870C7EC83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5791200"/>
            <a:ext cx="838200" cy="838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6480">
            <a:solidFill>
              <a:srgbClr val="000000"/>
            </a:solidFill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0000" tIns="46800" rIns="90000" bIns="46800" anchor="ctr"/>
          <a:lstStyle/>
          <a:p>
            <a:pPr algn="ctr" defTabSz="457200" eaLnBrk="0" hangingPunct="0">
              <a:buClr>
                <a:srgbClr val="000000"/>
              </a:buClr>
              <a:buSzPct val="100000"/>
              <a:buFont typeface="Lucida Sans Unicode" pitchFamily="34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 dirty="0">
                <a:solidFill>
                  <a:srgbClr val="0000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</a:t>
            </a:r>
          </a:p>
        </p:txBody>
      </p:sp>
      <p:sp>
        <p:nvSpPr>
          <p:cNvPr id="55" name="Oval 10">
            <a:extLst>
              <a:ext uri="{FF2B5EF4-FFF2-40B4-BE49-F238E27FC236}">
                <a16:creationId xmlns:a16="http://schemas.microsoft.com/office/drawing/2014/main" id="{11C223D4-138F-48A0-8A86-6301CA7C4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5789" y="1685131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6" name="Oval 10">
            <a:extLst>
              <a:ext uri="{FF2B5EF4-FFF2-40B4-BE49-F238E27FC236}">
                <a16:creationId xmlns:a16="http://schemas.microsoft.com/office/drawing/2014/main" id="{EA4AD090-D52A-4E70-B906-D3587A694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7" name="Oval 5">
            <a:extLst>
              <a:ext uri="{FF2B5EF4-FFF2-40B4-BE49-F238E27FC236}">
                <a16:creationId xmlns:a16="http://schemas.microsoft.com/office/drawing/2014/main" id="{CDEA7589-E7A4-4552-B8C2-71ED4D21D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8" name="Oval 5">
            <a:extLst>
              <a:ext uri="{FF2B5EF4-FFF2-40B4-BE49-F238E27FC236}">
                <a16:creationId xmlns:a16="http://schemas.microsoft.com/office/drawing/2014/main" id="{35479C42-813F-49EC-A1C0-2BC3E3854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195886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0" name="Oval 10">
            <a:extLst>
              <a:ext uri="{FF2B5EF4-FFF2-40B4-BE49-F238E27FC236}">
                <a16:creationId xmlns:a16="http://schemas.microsoft.com/office/drawing/2014/main" id="{24E797BC-2956-42CE-9879-F3E6FEDA8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006" y="277256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1" name="Oval 5">
            <a:extLst>
              <a:ext uri="{FF2B5EF4-FFF2-40B4-BE49-F238E27FC236}">
                <a16:creationId xmlns:a16="http://schemas.microsoft.com/office/drawing/2014/main" id="{52201584-6063-46B3-A555-398CDE8A6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25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2" name="Oval 10">
            <a:extLst>
              <a:ext uri="{FF2B5EF4-FFF2-40B4-BE49-F238E27FC236}">
                <a16:creationId xmlns:a16="http://schemas.microsoft.com/office/drawing/2014/main" id="{6266373D-D7B3-4615-83A6-DBC7F283B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5353" y="276671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3" name="Oval 10">
            <a:extLst>
              <a:ext uri="{FF2B5EF4-FFF2-40B4-BE49-F238E27FC236}">
                <a16:creationId xmlns:a16="http://schemas.microsoft.com/office/drawing/2014/main" id="{B1A46DB9-79AA-4148-8D00-02310973C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0865" y="330358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4" name="Oval 5">
            <a:extLst>
              <a:ext uri="{FF2B5EF4-FFF2-40B4-BE49-F238E27FC236}">
                <a16:creationId xmlns:a16="http://schemas.microsoft.com/office/drawing/2014/main" id="{B78C254A-E4D3-4E16-A179-12EE89080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007" y="3303586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8" name="Oval 5">
            <a:extLst>
              <a:ext uri="{FF2B5EF4-FFF2-40B4-BE49-F238E27FC236}">
                <a16:creationId xmlns:a16="http://schemas.microsoft.com/office/drawing/2014/main" id="{86D238D5-186F-41F8-AC58-AA9116698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6471" y="5207000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7249BE2A-AB48-4A62-A0C1-3A35CF6ABC6D}"/>
              </a:ext>
            </a:extLst>
          </p:cNvPr>
          <p:cNvCxnSpPr>
            <a:cxnSpLocks/>
            <a:endCxn id="68" idx="6"/>
          </p:cNvCxnSpPr>
          <p:nvPr/>
        </p:nvCxnSpPr>
        <p:spPr>
          <a:xfrm flipH="1" flipV="1">
            <a:off x="3811271" y="5359400"/>
            <a:ext cx="1416882" cy="5545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DDAA56F-E979-49CF-941E-0325A1D4FB4C}"/>
                  </a:ext>
                </a:extLst>
              </p:cNvPr>
              <p:cNvSpPr txBox="1"/>
              <p:nvPr/>
            </p:nvSpPr>
            <p:spPr>
              <a:xfrm>
                <a:off x="457200" y="1282058"/>
                <a:ext cx="7237879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Bound the number of steals (</a:t>
                </a:r>
                <a:r>
                  <a:rPr lang="en-US" sz="3600" dirty="0" err="1">
                    <a:solidFill>
                      <a:srgbClr val="FF0000"/>
                    </a:solidFill>
                  </a:rPr>
                  <a:t>whp</a:t>
                </a:r>
                <a:r>
                  <a:rPr lang="en-US" sz="3600" dirty="0">
                    <a:solidFill>
                      <a:srgbClr val="FF0000"/>
                    </a:solidFill>
                  </a:rPr>
                  <a:t>):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𝑝𝐷</m:t>
                          </m:r>
                        </m:e>
                      </m:d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DDAA56F-E979-49CF-941E-0325A1D4F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82058"/>
                <a:ext cx="7237879" cy="1569660"/>
              </a:xfrm>
              <a:prstGeom prst="rect">
                <a:avLst/>
              </a:prstGeom>
              <a:blipFill>
                <a:blip r:embed="rId3"/>
                <a:stretch>
                  <a:fillRect l="-2527" t="-5814" r="-1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561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8686800" y="1946275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8794750" y="2489200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8729663" y="2989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85677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8686800" y="4162425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8686800" y="4705350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8794750" y="5203825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900" y="16859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9400" y="54863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9434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9747250" y="1946274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8077200" y="2489200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</p:cNvCxnSpPr>
          <p:nvPr/>
        </p:nvCxnSpPr>
        <p:spPr bwMode="auto">
          <a:xfrm rot="5400000">
            <a:off x="7686675" y="3467099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9294625" y="3008125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endCxn id="73" idx="1"/>
          </p:cNvCxnSpPr>
          <p:nvPr/>
        </p:nvCxnSpPr>
        <p:spPr bwMode="auto">
          <a:xfrm rot="16200000" flipH="1">
            <a:off x="8218302" y="4084449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11180575" y="2989075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8794750" y="4117975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9482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10553700" y="3032125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10553700" y="3619499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1387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10699750" y="4162425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10553700" y="4705349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Overhead of work-stealing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Oval 28">
            <a:extLst>
              <a:ext uri="{FF2B5EF4-FFF2-40B4-BE49-F238E27FC236}">
                <a16:creationId xmlns:a16="http://schemas.microsoft.com/office/drawing/2014/main" id="{3BA0D0BB-3686-433F-BEFC-47D831899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08" y="3847276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5" name="Oval 10">
            <a:extLst>
              <a:ext uri="{FF2B5EF4-FFF2-40B4-BE49-F238E27FC236}">
                <a16:creationId xmlns:a16="http://schemas.microsoft.com/office/drawing/2014/main" id="{11C223D4-138F-48A0-8A86-6301CA7C4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5789" y="1685131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6" name="Oval 10">
            <a:extLst>
              <a:ext uri="{FF2B5EF4-FFF2-40B4-BE49-F238E27FC236}">
                <a16:creationId xmlns:a16="http://schemas.microsoft.com/office/drawing/2014/main" id="{EA4AD090-D52A-4E70-B906-D3587A694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7" name="Oval 5">
            <a:extLst>
              <a:ext uri="{FF2B5EF4-FFF2-40B4-BE49-F238E27FC236}">
                <a16:creationId xmlns:a16="http://schemas.microsoft.com/office/drawing/2014/main" id="{CDEA7589-E7A4-4552-B8C2-71ED4D21D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0" name="Oval 10">
            <a:extLst>
              <a:ext uri="{FF2B5EF4-FFF2-40B4-BE49-F238E27FC236}">
                <a16:creationId xmlns:a16="http://schemas.microsoft.com/office/drawing/2014/main" id="{24E797BC-2956-42CE-9879-F3E6FEDA8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006" y="277256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1" name="Oval 5">
            <a:extLst>
              <a:ext uri="{FF2B5EF4-FFF2-40B4-BE49-F238E27FC236}">
                <a16:creationId xmlns:a16="http://schemas.microsoft.com/office/drawing/2014/main" id="{52201584-6063-46B3-A555-398CDE8A6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25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2" name="Oval 10">
            <a:extLst>
              <a:ext uri="{FF2B5EF4-FFF2-40B4-BE49-F238E27FC236}">
                <a16:creationId xmlns:a16="http://schemas.microsoft.com/office/drawing/2014/main" id="{6266373D-D7B3-4615-83A6-DBC7F283B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5353" y="276671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3" name="Oval 10">
            <a:extLst>
              <a:ext uri="{FF2B5EF4-FFF2-40B4-BE49-F238E27FC236}">
                <a16:creationId xmlns:a16="http://schemas.microsoft.com/office/drawing/2014/main" id="{B1A46DB9-79AA-4148-8D00-02310973C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0865" y="330358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4" name="Oval 5">
            <a:extLst>
              <a:ext uri="{FF2B5EF4-FFF2-40B4-BE49-F238E27FC236}">
                <a16:creationId xmlns:a16="http://schemas.microsoft.com/office/drawing/2014/main" id="{B78C254A-E4D3-4E16-A179-12EE89080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007" y="3303586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DDAA56F-E979-49CF-941E-0325A1D4FB4C}"/>
                  </a:ext>
                </a:extLst>
              </p:cNvPr>
              <p:cNvSpPr txBox="1"/>
              <p:nvPr/>
            </p:nvSpPr>
            <p:spPr>
              <a:xfrm>
                <a:off x="457200" y="1282058"/>
                <a:ext cx="7237879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Bound the number of steals (</a:t>
                </a:r>
                <a:r>
                  <a:rPr lang="en-US" sz="3600" dirty="0" err="1">
                    <a:solidFill>
                      <a:srgbClr val="FF0000"/>
                    </a:solidFill>
                  </a:rPr>
                  <a:t>whp</a:t>
                </a:r>
                <a:r>
                  <a:rPr lang="en-US" sz="3600" dirty="0">
                    <a:solidFill>
                      <a:srgbClr val="FF0000"/>
                    </a:solidFill>
                  </a:rPr>
                  <a:t>):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𝑝𝐷</m:t>
                          </m:r>
                        </m:e>
                      </m:d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DDAA56F-E979-49CF-941E-0325A1D4F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82058"/>
                <a:ext cx="7237879" cy="1569660"/>
              </a:xfrm>
              <a:prstGeom prst="rect">
                <a:avLst/>
              </a:prstGeom>
              <a:blipFill>
                <a:blip r:embed="rId3"/>
                <a:stretch>
                  <a:fillRect l="-2527" t="-5814" r="-1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22032889-74B9-4C83-8480-3FB3B3C97D3B}"/>
                  </a:ext>
                </a:extLst>
              </p:cNvPr>
              <p:cNvSpPr txBox="1"/>
              <p:nvPr/>
            </p:nvSpPr>
            <p:spPr>
              <a:xfrm>
                <a:off x="519459" y="3302189"/>
                <a:ext cx="6323206" cy="18147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schemeClr val="tx1"/>
                    </a:solidFill>
                  </a:rPr>
                  <a:t>Running time (</a:t>
                </a:r>
                <a:r>
                  <a:rPr lang="en-US" sz="3600" dirty="0" err="1">
                    <a:solidFill>
                      <a:schemeClr val="tx1"/>
                    </a:solidFill>
                  </a:rPr>
                  <a:t>whp</a:t>
                </a:r>
                <a:r>
                  <a:rPr lang="en-US" sz="3600" dirty="0">
                    <a:solidFill>
                      <a:schemeClr val="tx1"/>
                    </a:solidFill>
                  </a:rPr>
                  <a:t>):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𝑝𝐷</m:t>
                              </m:r>
                            </m:e>
                          </m:d>
                        </m:num>
                        <m:den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</m:oMath>
                  </m:oMathPara>
                </a14:m>
                <a:endParaRPr 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22032889-74B9-4C83-8480-3FB3B3C97D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459" y="3302189"/>
                <a:ext cx="6323206" cy="1814728"/>
              </a:xfrm>
              <a:prstGeom prst="rect">
                <a:avLst/>
              </a:prstGeom>
              <a:blipFill>
                <a:blip r:embed="rId4"/>
                <a:stretch>
                  <a:fillRect l="-2893" t="-53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493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8686800" y="1946275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8794750" y="2489200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8729663" y="2989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85677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8686800" y="4162425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8686800" y="4705350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8794750" y="5203825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C0C0C0">
              <a:alpha val="20000"/>
            </a:srgbClr>
          </a:solidFill>
          <a:ln w="6350">
            <a:solidFill>
              <a:schemeClr val="tx1">
                <a:alpha val="1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3314699"/>
            <a:ext cx="304800" cy="304800"/>
          </a:xfrm>
          <a:prstGeom prst="ellipse">
            <a:avLst/>
          </a:prstGeom>
          <a:solidFill>
            <a:srgbClr val="C0C0C0">
              <a:alpha val="20000"/>
            </a:srgbClr>
          </a:solidFill>
          <a:ln w="6350">
            <a:solidFill>
              <a:schemeClr val="tx1">
                <a:alpha val="1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4400549"/>
            <a:ext cx="304800" cy="304800"/>
          </a:xfrm>
          <a:prstGeom prst="ellipse">
            <a:avLst/>
          </a:prstGeom>
          <a:solidFill>
            <a:srgbClr val="C0C0C0">
              <a:alpha val="20000"/>
            </a:srgbClr>
          </a:solidFill>
          <a:ln w="6350">
            <a:solidFill>
              <a:schemeClr val="tx1">
                <a:alpha val="1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771774"/>
            <a:ext cx="304800" cy="304800"/>
          </a:xfrm>
          <a:prstGeom prst="ellipse">
            <a:avLst/>
          </a:prstGeom>
          <a:solidFill>
            <a:srgbClr val="C0C0C0">
              <a:alpha val="20000"/>
            </a:srgbClr>
          </a:solidFill>
          <a:ln w="6350">
            <a:solidFill>
              <a:schemeClr val="tx1">
                <a:alpha val="1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900" y="16859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9400" y="54863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9434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314699"/>
            <a:ext cx="304800" cy="304800"/>
          </a:xfrm>
          <a:prstGeom prst="ellipse">
            <a:avLst/>
          </a:prstGeom>
          <a:solidFill>
            <a:srgbClr val="C0C0C0">
              <a:alpha val="20000"/>
            </a:srgbClr>
          </a:solidFill>
          <a:ln w="6350">
            <a:solidFill>
              <a:schemeClr val="tx1">
                <a:alpha val="1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314699"/>
            <a:ext cx="304800" cy="304800"/>
          </a:xfrm>
          <a:prstGeom prst="ellipse">
            <a:avLst/>
          </a:prstGeom>
          <a:solidFill>
            <a:srgbClr val="C0C0C0">
              <a:alpha val="20000"/>
            </a:srgbClr>
          </a:solidFill>
          <a:ln w="6350">
            <a:solidFill>
              <a:schemeClr val="tx1">
                <a:alpha val="10000"/>
              </a:schemeClr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857624"/>
            <a:ext cx="304800" cy="304800"/>
          </a:xfrm>
          <a:prstGeom prst="ellipse">
            <a:avLst/>
          </a:prstGeom>
          <a:solidFill>
            <a:srgbClr val="C0C0C0">
              <a:alpha val="20000"/>
            </a:srgbClr>
          </a:solidFill>
          <a:ln w="6350">
            <a:solidFill>
              <a:schemeClr val="tx1">
                <a:alpha val="1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857624"/>
            <a:ext cx="304800" cy="304800"/>
          </a:xfrm>
          <a:prstGeom prst="ellipse">
            <a:avLst/>
          </a:prstGeom>
          <a:solidFill>
            <a:srgbClr val="C0C0C0">
              <a:alpha val="20000"/>
            </a:srgbClr>
          </a:solidFill>
          <a:ln w="6350">
            <a:solidFill>
              <a:schemeClr val="tx1">
                <a:alpha val="1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9747250" y="1946274"/>
            <a:ext cx="1282700" cy="825500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8077200" y="2489200"/>
            <a:ext cx="501650" cy="282575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</p:cNvCxnSpPr>
          <p:nvPr/>
        </p:nvCxnSpPr>
        <p:spPr bwMode="auto">
          <a:xfrm rot="5400000">
            <a:off x="7686675" y="3467099"/>
            <a:ext cx="781050" cy="1588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9294625" y="3008125"/>
            <a:ext cx="282762" cy="330387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endCxn id="73" idx="1"/>
          </p:cNvCxnSpPr>
          <p:nvPr/>
        </p:nvCxnSpPr>
        <p:spPr bwMode="auto">
          <a:xfrm rot="16200000" flipH="1">
            <a:off x="8218302" y="4084449"/>
            <a:ext cx="327399" cy="394074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11180575" y="2989075"/>
            <a:ext cx="282762" cy="368487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8794750" y="4117975"/>
            <a:ext cx="698500" cy="327025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9482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10553700" y="3032125"/>
            <a:ext cx="368300" cy="282575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10553700" y="3619499"/>
            <a:ext cx="0" cy="781050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1387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10699750" y="4162425"/>
            <a:ext cx="806450" cy="1368425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10553700" y="4705349"/>
            <a:ext cx="38100" cy="781050"/>
          </a:xfrm>
          <a:prstGeom prst="straightConnector1">
            <a:avLst/>
          </a:prstGeom>
          <a:noFill/>
          <a:ln w="25400">
            <a:solidFill>
              <a:schemeClr val="tx1">
                <a:alpha val="10000"/>
              </a:schemeClr>
            </a:solidFill>
            <a:round/>
            <a:headEnd/>
            <a:tailEnd type="stealth" w="med" len="med"/>
          </a:ln>
          <a:effectLst/>
        </p:spPr>
      </p:cxnSp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Proof sketch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Oval 28">
            <a:extLst>
              <a:ext uri="{FF2B5EF4-FFF2-40B4-BE49-F238E27FC236}">
                <a16:creationId xmlns:a16="http://schemas.microsoft.com/office/drawing/2014/main" id="{3BA0D0BB-3686-433F-BEFC-47D831899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08" y="3847276"/>
            <a:ext cx="304800" cy="304800"/>
          </a:xfrm>
          <a:prstGeom prst="ellipse">
            <a:avLst/>
          </a:prstGeom>
          <a:solidFill>
            <a:srgbClr val="C0C0C0">
              <a:alpha val="20000"/>
            </a:srgbClr>
          </a:solidFill>
          <a:ln w="6350">
            <a:solidFill>
              <a:schemeClr val="tx1">
                <a:alpha val="10000"/>
              </a:schemeClr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B3CAB8-3B4C-44E9-AB8B-40596833FD19}"/>
              </a:ext>
            </a:extLst>
          </p:cNvPr>
          <p:cNvSpPr txBox="1"/>
          <p:nvPr/>
        </p:nvSpPr>
        <p:spPr>
          <a:xfrm>
            <a:off x="533400" y="1219200"/>
            <a:ext cx="653434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Consider one specific path</a:t>
            </a:r>
          </a:p>
          <a:p>
            <a:endParaRPr lang="en-US" sz="32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en-US" sz="3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How many steals do we need to “help” to finish this path?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43CC520-E94E-4E78-AEEB-93912E12465A}"/>
              </a:ext>
            </a:extLst>
          </p:cNvPr>
          <p:cNvSpPr/>
          <p:nvPr/>
        </p:nvSpPr>
        <p:spPr>
          <a:xfrm>
            <a:off x="6121400" y="5235387"/>
            <a:ext cx="184731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en-US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BB9056B-33A7-4D65-8BF7-41DDA8D049F2}"/>
                  </a:ext>
                </a:extLst>
              </p:cNvPr>
              <p:cNvSpPr/>
              <p:nvPr/>
            </p:nvSpPr>
            <p:spPr>
              <a:xfrm>
                <a:off x="533400" y="5038634"/>
                <a:ext cx="7940663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  <a:latin typeface="Lucida Sans Unicode" panose="020B0602030504020204" pitchFamily="34" charset="0"/>
                    <a:cs typeface="Lucida Sans Unicode" panose="020B0602030504020204" pitchFamily="34" charset="0"/>
                  </a:rPr>
                  <a:t>We want to show that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𝑝𝐷</m:t>
                        </m:r>
                      </m:e>
                    </m:d>
                  </m:oMath>
                </a14:m>
                <a:r>
                  <a:rPr lang="en-US" sz="3600" dirty="0">
                    <a:solidFill>
                      <a:srgbClr val="FF0000"/>
                    </a:solidFill>
                    <a:latin typeface="Lucida Sans Unicode" panose="020B0602030504020204" pitchFamily="34" charset="0"/>
                    <a:cs typeface="Lucida Sans Unicode" panose="020B0602030504020204" pitchFamily="34" charset="0"/>
                  </a:rPr>
                  <a:t> steals are sufficient to steal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600" dirty="0">
                    <a:solidFill>
                      <a:srgbClr val="FF0000"/>
                    </a:solidFill>
                    <a:latin typeface="Lucida Sans Unicode" panose="020B0602030504020204" pitchFamily="34" charset="0"/>
                    <a:cs typeface="Lucida Sans Unicode" panose="020B0602030504020204" pitchFamily="34" charset="0"/>
                  </a:rPr>
                  <a:t> tasks </a:t>
                </a:r>
                <a:r>
                  <a:rPr lang="en-US" sz="3600" i="1" dirty="0" err="1">
                    <a:solidFill>
                      <a:srgbClr val="FF0000"/>
                    </a:solidFill>
                    <a:latin typeface="Lucida Sans Unicode" panose="020B0602030504020204" pitchFamily="34" charset="0"/>
                    <a:cs typeface="Lucida Sans Unicode" panose="020B0602030504020204" pitchFamily="34" charset="0"/>
                  </a:rPr>
                  <a:t>whp</a:t>
                </a:r>
                <a:endParaRPr lang="en-US" sz="3600" i="1" dirty="0">
                  <a:solidFill>
                    <a:srgbClr val="FF0000"/>
                  </a:solidFill>
                  <a:latin typeface="Lucida Sans Unicode" panose="020B0602030504020204" pitchFamily="34" charset="0"/>
                  <a:cs typeface="Lucida Sans Unicode" panose="020B0602030504020204" pitchFamily="34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BB9056B-33A7-4D65-8BF7-41DDA8D049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038634"/>
                <a:ext cx="7940663" cy="1200329"/>
              </a:xfrm>
              <a:prstGeom prst="rect">
                <a:avLst/>
              </a:prstGeom>
              <a:blipFill>
                <a:blip r:embed="rId3"/>
                <a:stretch>
                  <a:fillRect l="-2381" t="-7143" r="-2381" b="-198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673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B3CAB8-3B4C-44E9-AB8B-40596833FD19}"/>
                  </a:ext>
                </a:extLst>
              </p:cNvPr>
              <p:cNvSpPr txBox="1"/>
              <p:nvPr/>
            </p:nvSpPr>
            <p:spPr>
              <a:xfrm>
                <a:off x="609600" y="1219200"/>
                <a:ext cx="10591800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600" dirty="0"/>
              </a:p>
              <a:p>
                <a:r>
                  <a:rPr lang="en-US" sz="3200" dirty="0"/>
                  <a:t>Each steal has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1/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sz="3200" dirty="0"/>
                  <a:t> probability to steal one task</a:t>
                </a:r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B3CAB8-3B4C-44E9-AB8B-40596833FD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219200"/>
                <a:ext cx="10591800" cy="1169551"/>
              </a:xfrm>
              <a:prstGeom prst="rect">
                <a:avLst/>
              </a:prstGeom>
              <a:blipFill>
                <a:blip r:embed="rId3"/>
                <a:stretch>
                  <a:fillRect l="-1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843CC520-E94E-4E78-AEEB-93912E12465A}"/>
              </a:ext>
            </a:extLst>
          </p:cNvPr>
          <p:cNvSpPr/>
          <p:nvPr/>
        </p:nvSpPr>
        <p:spPr>
          <a:xfrm>
            <a:off x="6121400" y="5235387"/>
            <a:ext cx="184731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en-US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8FBD25-D4E9-4010-A9CA-C87C980FF1C7}"/>
                  </a:ext>
                </a:extLst>
              </p:cNvPr>
              <p:cNvSpPr txBox="1"/>
              <p:nvPr/>
            </p:nvSpPr>
            <p:spPr>
              <a:xfrm>
                <a:off x="396879" y="4775810"/>
                <a:ext cx="11398242" cy="18609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</a:rPr>
                  <a:t>Chernoff bound: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 independent random variables in 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{0, 1}</m:t>
                    </m:r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, 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 be the sum,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3200" b="0" i="0" smtClean="0">
                        <a:solidFill>
                          <a:srgbClr val="FF0000"/>
                        </a:solidFill>
                        <a:latin typeface="Felix Titling" panose="04060505060202020A04" pitchFamily="82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, then for any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US" sz="3200" dirty="0">
                    <a:solidFill>
                      <a:srgbClr val="FF0000"/>
                    </a:solidFill>
                  </a:rPr>
                  <a:t>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</m:d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8FBD25-D4E9-4010-A9CA-C87C980FF1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879" y="4775810"/>
                <a:ext cx="11398242" cy="1860959"/>
              </a:xfrm>
              <a:prstGeom prst="rect">
                <a:avLst/>
              </a:prstGeom>
              <a:blipFill>
                <a:blip r:embed="rId4"/>
                <a:stretch>
                  <a:fillRect l="-1337" t="-4248" r="-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itle 2">
            <a:extLst>
              <a:ext uri="{FF2B5EF4-FFF2-40B4-BE49-F238E27FC236}">
                <a16:creationId xmlns:a16="http://schemas.microsoft.com/office/drawing/2014/main" id="{D0D77420-9F97-450A-B184-DA523EF69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11277600" cy="685800"/>
          </a:xfrm>
        </p:spPr>
        <p:txBody>
          <a:bodyPr>
            <a:normAutofit/>
          </a:bodyPr>
          <a:lstStyle/>
          <a:p>
            <a:r>
              <a:rPr lang="en-US" altLang="zh-CN" dirty="0"/>
              <a:t>Simplest case: steals attempted one by one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969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B3CAB8-3B4C-44E9-AB8B-40596833FD19}"/>
                  </a:ext>
                </a:extLst>
              </p:cNvPr>
              <p:cNvSpPr txBox="1"/>
              <p:nvPr/>
            </p:nvSpPr>
            <p:spPr>
              <a:xfrm>
                <a:off x="609600" y="1320492"/>
                <a:ext cx="11398242" cy="3708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Each steal has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1/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sz="3200" dirty="0"/>
                  <a:t> probability to steal one task</a:t>
                </a:r>
              </a:p>
              <a:p>
                <a:endParaRPr lang="en-US" sz="1200" dirty="0"/>
              </a:p>
              <a:p>
                <a:r>
                  <a:rPr lang="en-US" sz="3200" dirty="0"/>
                  <a:t>Let’s say we have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>
                                <a:latin typeface="Cambria Math" panose="02040503050406030204" pitchFamily="18" charset="0"/>
                              </a:rPr>
                              <m:t>l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</m:d>
                          </m:e>
                        </m:func>
                      </m:e>
                    </m:d>
                  </m:oMath>
                </a14:m>
                <a:r>
                  <a:rPr lang="en-US" sz="3200" dirty="0"/>
                  <a:t> steal attempts</a:t>
                </a:r>
              </a:p>
              <a:p>
                <a:endParaRPr lang="en-US" sz="1200" dirty="0"/>
              </a:p>
              <a:p>
                <a:r>
                  <a:rPr lang="en-US" sz="3200" dirty="0"/>
                  <a:t>Expected steals: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>
                                <a:latin typeface="Cambria Math" panose="02040503050406030204" pitchFamily="18" charset="0"/>
                              </a:rPr>
                              <m:t>l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</m:d>
                          </m:e>
                        </m:func>
                      </m:e>
                    </m:d>
                  </m:oMath>
                </a14:m>
                <a:endParaRPr lang="en-US" sz="3200" dirty="0"/>
              </a:p>
              <a:p>
                <a:endParaRPr lang="en-US" sz="1200" dirty="0"/>
              </a:p>
              <a:p>
                <a:r>
                  <a:rPr lang="en-US" sz="3200" dirty="0"/>
                  <a:t>If we have less than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200" dirty="0"/>
                  <a:t> steals, then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3200" dirty="0"/>
                  <a:t>, and</a:t>
                </a:r>
              </a:p>
              <a:p>
                <a:endParaRPr lang="en-US" sz="1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d>
                                        <m:d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𝜇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𝐷</m:t>
                                          </m:r>
                                        </m:e>
                                      </m:d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/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/2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1/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𝜖</m:t>
                                  </m:r>
                                </m:e>
                              </m:d>
                            </m:e>
                          </m:func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𝜖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B3CAB8-3B4C-44E9-AB8B-40596833FD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320492"/>
                <a:ext cx="11398242" cy="3708708"/>
              </a:xfrm>
              <a:prstGeom prst="rect">
                <a:avLst/>
              </a:prstGeom>
              <a:blipFill>
                <a:blip r:embed="rId3"/>
                <a:stretch>
                  <a:fillRect l="-1337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843CC520-E94E-4E78-AEEB-93912E12465A}"/>
              </a:ext>
            </a:extLst>
          </p:cNvPr>
          <p:cNvSpPr/>
          <p:nvPr/>
        </p:nvSpPr>
        <p:spPr>
          <a:xfrm>
            <a:off x="6121400" y="5235387"/>
            <a:ext cx="184731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en-US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8FBD25-D4E9-4010-A9CA-C87C980FF1C7}"/>
                  </a:ext>
                </a:extLst>
              </p:cNvPr>
              <p:cNvSpPr txBox="1"/>
              <p:nvPr/>
            </p:nvSpPr>
            <p:spPr>
              <a:xfrm>
                <a:off x="396879" y="5753326"/>
                <a:ext cx="11398242" cy="876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</m:d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8FBD25-D4E9-4010-A9CA-C87C980FF1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879" y="5753326"/>
                <a:ext cx="11398242" cy="8760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35B2C418-ADBD-4207-8A2D-EED9E761EC78}"/>
                  </a:ext>
                </a:extLst>
              </p:cNvPr>
              <p:cNvSpPr/>
              <p:nvPr/>
            </p:nvSpPr>
            <p:spPr>
              <a:xfrm>
                <a:off x="574876" y="3027632"/>
                <a:ext cx="10744201" cy="1371600"/>
              </a:xfrm>
              <a:prstGeom prst="roundRect">
                <a:avLst>
                  <a:gd name="adj" fmla="val 28481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762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/>
                  <a:t>The probability that we have at least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3600" dirty="0"/>
                  <a:t> successful steals from </a:t>
                </a:r>
                <a14:m>
                  <m:oMath xmlns:m="http://schemas.openxmlformats.org/officeDocument/2006/math">
                    <m:r>
                      <a:rPr lang="en-US" sz="360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60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</m:d>
                          </m:e>
                        </m:func>
                      </m:e>
                    </m:d>
                  </m:oMath>
                </a14:m>
                <a:r>
                  <a:rPr lang="en-US" sz="3600" dirty="0"/>
                  <a:t> attempts is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3600" dirty="0"/>
                  <a:t> </a:t>
                </a:r>
              </a:p>
            </p:txBody>
          </p:sp>
        </mc:Choice>
        <mc:Fallback xmlns="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35B2C418-ADBD-4207-8A2D-EED9E761EC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76" y="3027632"/>
                <a:ext cx="10744201" cy="1371600"/>
              </a:xfrm>
              <a:prstGeom prst="roundRect">
                <a:avLst>
                  <a:gd name="adj" fmla="val 28481"/>
                </a:avLst>
              </a:prstGeom>
              <a:blipFill>
                <a:blip r:embed="rId5"/>
                <a:stretch>
                  <a:fillRect b="-6723"/>
                </a:stretch>
              </a:blipFill>
              <a:ln w="7620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itle 2">
            <a:extLst>
              <a:ext uri="{FF2B5EF4-FFF2-40B4-BE49-F238E27FC236}">
                <a16:creationId xmlns:a16="http://schemas.microsoft.com/office/drawing/2014/main" id="{BDC98D34-1410-457F-A965-670EB107F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11277600" cy="685800"/>
          </a:xfrm>
        </p:spPr>
        <p:txBody>
          <a:bodyPr>
            <a:normAutofit/>
          </a:bodyPr>
          <a:lstStyle/>
          <a:p>
            <a:r>
              <a:rPr lang="en-US" altLang="zh-CN" dirty="0"/>
              <a:t>Simplest case: steals attempted one by one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9033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8686800" y="1946275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8794750" y="2489200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8729663" y="2989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85677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8686800" y="4162425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8686800" y="4705350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8794750" y="5203825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900" y="16859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9400" y="54863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9434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9747250" y="1946274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8077200" y="2489200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</p:cNvCxnSpPr>
          <p:nvPr/>
        </p:nvCxnSpPr>
        <p:spPr bwMode="auto">
          <a:xfrm rot="5400000">
            <a:off x="7686675" y="3467099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9294625" y="3008125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endCxn id="73" idx="1"/>
          </p:cNvCxnSpPr>
          <p:nvPr/>
        </p:nvCxnSpPr>
        <p:spPr bwMode="auto">
          <a:xfrm rot="16200000" flipH="1">
            <a:off x="8218302" y="4084449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11180575" y="2989075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8794750" y="4117975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9482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10553700" y="3032125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10553700" y="3619499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1387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10699750" y="4162425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10553700" y="4705349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Overhead of work-stealing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Oval 28">
            <a:extLst>
              <a:ext uri="{FF2B5EF4-FFF2-40B4-BE49-F238E27FC236}">
                <a16:creationId xmlns:a16="http://schemas.microsoft.com/office/drawing/2014/main" id="{3BA0D0BB-3686-433F-BEFC-47D831899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08" y="3847276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5" name="Oval 10">
            <a:extLst>
              <a:ext uri="{FF2B5EF4-FFF2-40B4-BE49-F238E27FC236}">
                <a16:creationId xmlns:a16="http://schemas.microsoft.com/office/drawing/2014/main" id="{11C223D4-138F-48A0-8A86-6301CA7C4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5789" y="1685131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6" name="Oval 10">
            <a:extLst>
              <a:ext uri="{FF2B5EF4-FFF2-40B4-BE49-F238E27FC236}">
                <a16:creationId xmlns:a16="http://schemas.microsoft.com/office/drawing/2014/main" id="{EA4AD090-D52A-4E70-B906-D3587A694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7" name="Oval 5">
            <a:extLst>
              <a:ext uri="{FF2B5EF4-FFF2-40B4-BE49-F238E27FC236}">
                <a16:creationId xmlns:a16="http://schemas.microsoft.com/office/drawing/2014/main" id="{CDEA7589-E7A4-4552-B8C2-71ED4D21D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0" name="Oval 10">
            <a:extLst>
              <a:ext uri="{FF2B5EF4-FFF2-40B4-BE49-F238E27FC236}">
                <a16:creationId xmlns:a16="http://schemas.microsoft.com/office/drawing/2014/main" id="{24E797BC-2956-42CE-9879-F3E6FEDA8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006" y="277256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1" name="Oval 5">
            <a:extLst>
              <a:ext uri="{FF2B5EF4-FFF2-40B4-BE49-F238E27FC236}">
                <a16:creationId xmlns:a16="http://schemas.microsoft.com/office/drawing/2014/main" id="{52201584-6063-46B3-A555-398CDE8A6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25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2" name="Oval 10">
            <a:extLst>
              <a:ext uri="{FF2B5EF4-FFF2-40B4-BE49-F238E27FC236}">
                <a16:creationId xmlns:a16="http://schemas.microsoft.com/office/drawing/2014/main" id="{6266373D-D7B3-4615-83A6-DBC7F283B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5353" y="276671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3" name="Oval 10">
            <a:extLst>
              <a:ext uri="{FF2B5EF4-FFF2-40B4-BE49-F238E27FC236}">
                <a16:creationId xmlns:a16="http://schemas.microsoft.com/office/drawing/2014/main" id="{B1A46DB9-79AA-4148-8D00-02310973C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0865" y="330358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4" name="Oval 5">
            <a:extLst>
              <a:ext uri="{FF2B5EF4-FFF2-40B4-BE49-F238E27FC236}">
                <a16:creationId xmlns:a16="http://schemas.microsoft.com/office/drawing/2014/main" id="{B78C254A-E4D3-4E16-A179-12EE89080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007" y="3303586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DDAA56F-E979-49CF-941E-0325A1D4FB4C}"/>
                  </a:ext>
                </a:extLst>
              </p:cNvPr>
              <p:cNvSpPr txBox="1"/>
              <p:nvPr/>
            </p:nvSpPr>
            <p:spPr>
              <a:xfrm>
                <a:off x="457200" y="1282058"/>
                <a:ext cx="5929828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The number of steals (</a:t>
                </a:r>
                <a:r>
                  <a:rPr lang="en-US" sz="3600" dirty="0" err="1">
                    <a:solidFill>
                      <a:srgbClr val="FF0000"/>
                    </a:solidFill>
                  </a:rPr>
                  <a:t>whp</a:t>
                </a:r>
                <a:r>
                  <a:rPr lang="en-US" sz="3600" dirty="0">
                    <a:solidFill>
                      <a:srgbClr val="FF0000"/>
                    </a:solidFill>
                  </a:rPr>
                  <a:t>):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𝑝𝐷</m:t>
                          </m:r>
                        </m:e>
                      </m:d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DDAA56F-E979-49CF-941E-0325A1D4F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82058"/>
                <a:ext cx="5929828" cy="1569660"/>
              </a:xfrm>
              <a:prstGeom prst="rect">
                <a:avLst/>
              </a:prstGeom>
              <a:blipFill>
                <a:blip r:embed="rId3"/>
                <a:stretch>
                  <a:fillRect l="-3083" t="-5814" r="-2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22032889-74B9-4C83-8480-3FB3B3C97D3B}"/>
                  </a:ext>
                </a:extLst>
              </p:cNvPr>
              <p:cNvSpPr txBox="1"/>
              <p:nvPr/>
            </p:nvSpPr>
            <p:spPr>
              <a:xfrm>
                <a:off x="519459" y="3302189"/>
                <a:ext cx="6323206" cy="18147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schemeClr val="tx1"/>
                    </a:solidFill>
                  </a:rPr>
                  <a:t>Running time (</a:t>
                </a:r>
                <a:r>
                  <a:rPr lang="en-US" sz="3600" dirty="0" err="1">
                    <a:solidFill>
                      <a:schemeClr val="tx1"/>
                    </a:solidFill>
                  </a:rPr>
                  <a:t>whp</a:t>
                </a:r>
                <a:r>
                  <a:rPr lang="en-US" sz="3600" dirty="0">
                    <a:solidFill>
                      <a:schemeClr val="tx1"/>
                    </a:solidFill>
                  </a:rPr>
                  <a:t>):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𝑝𝐷</m:t>
                              </m:r>
                            </m:e>
                          </m:d>
                        </m:num>
                        <m:den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</m:oMath>
                  </m:oMathPara>
                </a14:m>
                <a:endParaRPr 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22032889-74B9-4C83-8480-3FB3B3C97D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459" y="3302189"/>
                <a:ext cx="6323206" cy="1814728"/>
              </a:xfrm>
              <a:prstGeom prst="rect">
                <a:avLst/>
              </a:prstGeom>
              <a:blipFill>
                <a:blip r:embed="rId4"/>
                <a:stretch>
                  <a:fillRect l="-2893" t="-53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6702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46"/>
          <p:cNvSpPr txBox="1"/>
          <p:nvPr/>
        </p:nvSpPr>
        <p:spPr>
          <a:xfrm>
            <a:off x="1066800" y="304800"/>
            <a:ext cx="960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parallel_for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(int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=0;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&lt;n;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++)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a[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] = f(a[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]);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933C85-84B7-4B3E-969B-06816289AC4D}"/>
              </a:ext>
            </a:extLst>
          </p:cNvPr>
          <p:cNvSpPr txBox="1"/>
          <p:nvPr/>
        </p:nvSpPr>
        <p:spPr>
          <a:xfrm>
            <a:off x="362662" y="3351074"/>
            <a:ext cx="112197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How is your code actually executed on hardware?</a:t>
            </a:r>
          </a:p>
          <a:p>
            <a:endParaRPr lang="en-US" sz="3600" dirty="0">
              <a:solidFill>
                <a:srgbClr val="FF000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en-US" sz="36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Why analyzing work and span?</a:t>
            </a:r>
          </a:p>
        </p:txBody>
      </p:sp>
    </p:spTree>
    <p:extLst>
      <p:ext uri="{BB962C8B-B14F-4D97-AF65-F5344CB8AC3E}">
        <p14:creationId xmlns:p14="http://schemas.microsoft.com/office/powerpoint/2010/main" val="85591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8686800" y="1946275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8794750" y="2489200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8729663" y="2989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85677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8686800" y="4162425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8686800" y="4705350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8794750" y="5203825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13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900" y="16859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9400" y="54863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40054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9434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314699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85762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50" y="2771774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9747250" y="1946274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8077200" y="2489200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</p:cNvCxnSpPr>
          <p:nvPr/>
        </p:nvCxnSpPr>
        <p:spPr bwMode="auto">
          <a:xfrm rot="5400000">
            <a:off x="7686675" y="3467099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9294625" y="3008125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endCxn id="73" idx="1"/>
          </p:cNvCxnSpPr>
          <p:nvPr/>
        </p:nvCxnSpPr>
        <p:spPr bwMode="auto">
          <a:xfrm rot="16200000" flipH="1">
            <a:off x="8218302" y="4084449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11180575" y="2989075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8794750" y="4117975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9482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10553700" y="3032125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10553700" y="3619499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1387139" y="3738561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10699750" y="4162425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10553700" y="4705349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Successful steals can be expensive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Oval 28">
            <a:extLst>
              <a:ext uri="{FF2B5EF4-FFF2-40B4-BE49-F238E27FC236}">
                <a16:creationId xmlns:a16="http://schemas.microsoft.com/office/drawing/2014/main" id="{3BA0D0BB-3686-433F-BEFC-47D831899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08" y="3847276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5" name="Oval 10">
            <a:extLst>
              <a:ext uri="{FF2B5EF4-FFF2-40B4-BE49-F238E27FC236}">
                <a16:creationId xmlns:a16="http://schemas.microsoft.com/office/drawing/2014/main" id="{11C223D4-138F-48A0-8A86-6301CA7C4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5789" y="1685131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6" name="Oval 10">
            <a:extLst>
              <a:ext uri="{FF2B5EF4-FFF2-40B4-BE49-F238E27FC236}">
                <a16:creationId xmlns:a16="http://schemas.microsoft.com/office/drawing/2014/main" id="{EA4AD090-D52A-4E70-B906-D3587A694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2884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7" name="Oval 5">
            <a:extLst>
              <a:ext uri="{FF2B5EF4-FFF2-40B4-BE49-F238E27FC236}">
                <a16:creationId xmlns:a16="http://schemas.microsoft.com/office/drawing/2014/main" id="{CDEA7589-E7A4-4552-B8C2-71ED4D21D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7550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0" name="Oval 10">
            <a:extLst>
              <a:ext uri="{FF2B5EF4-FFF2-40B4-BE49-F238E27FC236}">
                <a16:creationId xmlns:a16="http://schemas.microsoft.com/office/drawing/2014/main" id="{24E797BC-2956-42CE-9879-F3E6FEDA8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006" y="2772569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1" name="Oval 5">
            <a:extLst>
              <a:ext uri="{FF2B5EF4-FFF2-40B4-BE49-F238E27FC236}">
                <a16:creationId xmlns:a16="http://schemas.microsoft.com/office/drawing/2014/main" id="{52201584-6063-46B3-A555-398CDE8A6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25" y="2771774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2" name="Oval 10">
            <a:extLst>
              <a:ext uri="{FF2B5EF4-FFF2-40B4-BE49-F238E27FC236}">
                <a16:creationId xmlns:a16="http://schemas.microsoft.com/office/drawing/2014/main" id="{6266373D-D7B3-4615-83A6-DBC7F283B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5353" y="276671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3" name="Oval 10">
            <a:extLst>
              <a:ext uri="{FF2B5EF4-FFF2-40B4-BE49-F238E27FC236}">
                <a16:creationId xmlns:a16="http://schemas.microsoft.com/office/drawing/2014/main" id="{B1A46DB9-79AA-4148-8D00-02310973C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0865" y="3303586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4" name="Oval 5">
            <a:extLst>
              <a:ext uri="{FF2B5EF4-FFF2-40B4-BE49-F238E27FC236}">
                <a16:creationId xmlns:a16="http://schemas.microsoft.com/office/drawing/2014/main" id="{B78C254A-E4D3-4E16-A179-12EE89080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007" y="3303586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DDAA56F-E979-49CF-941E-0325A1D4FB4C}"/>
                  </a:ext>
                </a:extLst>
              </p:cNvPr>
              <p:cNvSpPr txBox="1"/>
              <p:nvPr/>
            </p:nvSpPr>
            <p:spPr>
              <a:xfrm>
                <a:off x="457200" y="1282058"/>
                <a:ext cx="5929828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The number of steals (</a:t>
                </a:r>
                <a:r>
                  <a:rPr lang="en-US" sz="3600" dirty="0" err="1">
                    <a:solidFill>
                      <a:srgbClr val="FF0000"/>
                    </a:solidFill>
                  </a:rPr>
                  <a:t>whp</a:t>
                </a:r>
                <a:r>
                  <a:rPr lang="en-US" sz="3600" dirty="0">
                    <a:solidFill>
                      <a:srgbClr val="FF0000"/>
                    </a:solidFill>
                  </a:rPr>
                  <a:t>):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𝑝𝐷</m:t>
                          </m:r>
                        </m:e>
                      </m:d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DDAA56F-E979-49CF-941E-0325A1D4F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82058"/>
                <a:ext cx="5929828" cy="1569660"/>
              </a:xfrm>
              <a:prstGeom prst="rect">
                <a:avLst/>
              </a:prstGeom>
              <a:blipFill>
                <a:blip r:embed="rId3"/>
                <a:stretch>
                  <a:fillRect l="-3083" t="-5814" r="-2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内容占位符 4">
            <a:extLst>
              <a:ext uri="{FF2B5EF4-FFF2-40B4-BE49-F238E27FC236}">
                <a16:creationId xmlns:a16="http://schemas.microsoft.com/office/drawing/2014/main" id="{C754C1E3-57A8-4CF1-8538-3D169A68B4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8925" y="3089792"/>
            <a:ext cx="7292975" cy="3546977"/>
          </a:xfrm>
        </p:spPr>
        <p:txBody>
          <a:bodyPr>
            <a:normAutofit/>
          </a:bodyPr>
          <a:lstStyle/>
          <a:p>
            <a:r>
              <a:rPr lang="en-US" dirty="0"/>
              <a:t>Physical communication between two processors</a:t>
            </a:r>
          </a:p>
          <a:p>
            <a:r>
              <a:rPr lang="en-US" dirty="0"/>
              <a:t>Can lead to considerably more cache misses</a:t>
            </a:r>
          </a:p>
          <a:p>
            <a:endParaRPr lang="en-US" altLang="zh-CN" b="0" dirty="0"/>
          </a:p>
          <a:p>
            <a:r>
              <a:rPr lang="en-US" altLang="zh-CN" b="0" dirty="0"/>
              <a:t>Coarsening will not increase #</a:t>
            </a:r>
            <a:r>
              <a:rPr lang="en-US" altLang="zh-CN" b="0" dirty="0" err="1"/>
              <a:t>SuccSteal</a:t>
            </a:r>
            <a:endParaRPr lang="en-US" altLang="zh-CN" b="0" dirty="0"/>
          </a:p>
        </p:txBody>
      </p:sp>
    </p:spTree>
    <p:extLst>
      <p:ext uri="{BB962C8B-B14F-4D97-AF65-F5344CB8AC3E}">
        <p14:creationId xmlns:p14="http://schemas.microsoft.com/office/powerpoint/2010/main" val="199533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DD6C69-5F61-41BD-AEE0-AB711229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Design and Analysis of Parallel Algorithms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74E0E57-8EF2-4230-B887-A9D7BF9A8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710F26B-4563-4765-9A91-E0CC99FE32F0}" type="slidenum">
              <a:rPr lang="zh-CN" altLang="en-US" smtClean="0"/>
              <a:t>21</a:t>
            </a:fld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235E09FD-81DF-4108-B533-7D5C9B284E3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4800" y="1447800"/>
                <a:ext cx="11430000" cy="5257800"/>
              </a:xfrm>
            </p:spPr>
            <p:txBody>
              <a:bodyPr>
                <a:normAutofit/>
              </a:bodyPr>
              <a:lstStyle/>
              <a:p>
                <a:r>
                  <a:rPr lang="en-US" sz="3400" dirty="0"/>
                  <a:t>Work </a:t>
                </a:r>
                <a14:m>
                  <m:oMath xmlns:m="http://schemas.openxmlformats.org/officeDocument/2006/math">
                    <m:r>
                      <a:rPr lang="en-US" sz="3400">
                        <a:latin typeface="Cambria Math" panose="02040503050406030204" pitchFamily="18" charset="0"/>
                      </a:rPr>
                      <m:t>𝑾</m:t>
                    </m:r>
                  </m:oMath>
                </a14:m>
                <a:r>
                  <a:rPr lang="en-US" sz="3400" dirty="0"/>
                  <a:t>, depth </a:t>
                </a:r>
                <a14:m>
                  <m:oMath xmlns:m="http://schemas.openxmlformats.org/officeDocument/2006/math">
                    <m:r>
                      <a:rPr lang="en-US" sz="3400">
                        <a:latin typeface="Cambria Math" panose="02040503050406030204" pitchFamily="18" charset="0"/>
                      </a:rPr>
                      <m:t>𝑫</m:t>
                    </m:r>
                  </m:oMath>
                </a14:m>
                <a:r>
                  <a:rPr lang="en-US" sz="3400" dirty="0"/>
                  <a:t>, I/O cost </a:t>
                </a:r>
                <a14:m>
                  <m:oMath xmlns:m="http://schemas.openxmlformats.org/officeDocument/2006/math">
                    <m:r>
                      <a:rPr lang="en-US" sz="3400">
                        <a:latin typeface="Cambria Math" panose="02040503050406030204" pitchFamily="18" charset="0"/>
                      </a:rPr>
                      <m:t>𝑸</m:t>
                    </m:r>
                  </m:oMath>
                </a14:m>
                <a:r>
                  <a:rPr lang="en-US" sz="3400" dirty="0"/>
                  <a:t> (sequential / random)</a:t>
                </a:r>
              </a:p>
              <a:p>
                <a:endParaRPr lang="en-US" sz="600" dirty="0"/>
              </a:p>
              <a:p>
                <a:r>
                  <a:rPr lang="en-US" sz="3400" dirty="0"/>
                  <a:t>Parallelism for work: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</m:num>
                      <m:den>
                        <m: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den>
                    </m:f>
                  </m:oMath>
                </a14:m>
                <a:endParaRPr lang="en-US" sz="3400" dirty="0"/>
              </a:p>
              <a:p>
                <a:endParaRPr lang="en-US" sz="600" dirty="0"/>
              </a:p>
              <a:p>
                <a:r>
                  <a:rPr lang="en-US" sz="3400" dirty="0"/>
                  <a:t>Time for I/O: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5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max</m:t>
                    </m:r>
                    <m:d>
                      <m:dPr>
                        <m:ctrlPr>
                          <a:rPr lang="en-US" sz="5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𝑸</m:t>
                            </m:r>
                          </m:num>
                          <m:den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den>
                        </m:f>
                        <m:r>
                          <a:rPr lang="en-US" sz="5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𝑸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5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5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e>
                              <m:sub>
                                <m:r>
                                  <a:rPr lang="en-US" sz="5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𝒎𝒂𝒙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 sz="3400" dirty="0"/>
              </a:p>
              <a:p>
                <a:endParaRPr lang="en-US" sz="600" dirty="0"/>
              </a:p>
              <a:p>
                <a:r>
                  <a:rPr lang="en-US" sz="3400" dirty="0"/>
                  <a:t>Number of steals: 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sz="5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5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𝑷𝑫</m:t>
                    </m:r>
                    <m:r>
                      <a:rPr lang="en-US" sz="5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5400" dirty="0">
                  <a:solidFill>
                    <a:srgbClr val="FF0000"/>
                  </a:solidFill>
                </a:endParaRPr>
              </a:p>
              <a:p>
                <a:endParaRPr lang="en-US" sz="600" dirty="0">
                  <a:solidFill>
                    <a:srgbClr val="FF0000"/>
                  </a:solidFill>
                </a:endParaRPr>
              </a:p>
              <a:p>
                <a:r>
                  <a:rPr lang="en-US" sz="3400" dirty="0"/>
                  <a:t>Most combinatorial algorithms are I/O bottlenecked</a:t>
                </a:r>
              </a:p>
            </p:txBody>
          </p:sp>
        </mc:Choice>
        <mc:Fallback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235E09FD-81DF-4108-B533-7D5C9B284E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447800"/>
                <a:ext cx="11430000" cy="5257800"/>
              </a:xfrm>
              <a:blipFill>
                <a:blip r:embed="rId2"/>
                <a:stretch>
                  <a:fillRect l="-1333" t="-2436" r="-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7422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46"/>
          <p:cNvSpPr txBox="1"/>
          <p:nvPr/>
        </p:nvSpPr>
        <p:spPr>
          <a:xfrm>
            <a:off x="1066800" y="304800"/>
            <a:ext cx="960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parallel_for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(int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=0;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&lt;n;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++)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a[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] = f(a[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]);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0EDDA4-0BCD-4517-978C-E9882FEAEA50}"/>
              </a:ext>
            </a:extLst>
          </p:cNvPr>
          <p:cNvSpPr/>
          <p:nvPr/>
        </p:nvSpPr>
        <p:spPr>
          <a:xfrm>
            <a:off x="965200" y="2514600"/>
            <a:ext cx="100076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A90C82-C97A-44D5-B4BF-C93CBECF837B}"/>
              </a:ext>
            </a:extLst>
          </p:cNvPr>
          <p:cNvSpPr/>
          <p:nvPr/>
        </p:nvSpPr>
        <p:spPr>
          <a:xfrm>
            <a:off x="965200" y="2514600"/>
            <a:ext cx="20066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5ED59A-D15E-47CA-A92E-0AD4EAE7D606}"/>
              </a:ext>
            </a:extLst>
          </p:cNvPr>
          <p:cNvSpPr/>
          <p:nvPr/>
        </p:nvSpPr>
        <p:spPr>
          <a:xfrm>
            <a:off x="2971800" y="2514600"/>
            <a:ext cx="20066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A032E5-32F8-4DF5-9219-844123BDBA63}"/>
              </a:ext>
            </a:extLst>
          </p:cNvPr>
          <p:cNvSpPr/>
          <p:nvPr/>
        </p:nvSpPr>
        <p:spPr>
          <a:xfrm>
            <a:off x="4953000" y="2514600"/>
            <a:ext cx="20066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08B231-39D5-4507-BC5B-AA7171AD5515}"/>
              </a:ext>
            </a:extLst>
          </p:cNvPr>
          <p:cNvSpPr/>
          <p:nvPr/>
        </p:nvSpPr>
        <p:spPr>
          <a:xfrm>
            <a:off x="6959600" y="2514600"/>
            <a:ext cx="20066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CBACC5C-1D20-45E8-9889-874CE6113C21}"/>
              </a:ext>
            </a:extLst>
          </p:cNvPr>
          <p:cNvSpPr/>
          <p:nvPr/>
        </p:nvSpPr>
        <p:spPr>
          <a:xfrm>
            <a:off x="8966200" y="2511706"/>
            <a:ext cx="20066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24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46"/>
          <p:cNvSpPr txBox="1"/>
          <p:nvPr/>
        </p:nvSpPr>
        <p:spPr>
          <a:xfrm>
            <a:off x="1066800" y="304800"/>
            <a:ext cx="960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parallel_for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(int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=0;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&lt;n;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++)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a[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] = f(a[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]);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0EDDA4-0BCD-4517-978C-E9882FEAEA50}"/>
              </a:ext>
            </a:extLst>
          </p:cNvPr>
          <p:cNvSpPr/>
          <p:nvPr/>
        </p:nvSpPr>
        <p:spPr>
          <a:xfrm>
            <a:off x="965200" y="2514600"/>
            <a:ext cx="100076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A90C82-C97A-44D5-B4BF-C93CBECF837B}"/>
              </a:ext>
            </a:extLst>
          </p:cNvPr>
          <p:cNvSpPr/>
          <p:nvPr/>
        </p:nvSpPr>
        <p:spPr>
          <a:xfrm>
            <a:off x="96520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C25FA0-1DB7-43BE-A3FB-F99677DDF3CC}"/>
              </a:ext>
            </a:extLst>
          </p:cNvPr>
          <p:cNvSpPr/>
          <p:nvPr/>
        </p:nvSpPr>
        <p:spPr>
          <a:xfrm>
            <a:off x="137160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89D12C-82B3-40DC-8D24-F13C132B2906}"/>
              </a:ext>
            </a:extLst>
          </p:cNvPr>
          <p:cNvSpPr/>
          <p:nvPr/>
        </p:nvSpPr>
        <p:spPr>
          <a:xfrm>
            <a:off x="175514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299FA3-9C2F-495F-B39A-40EF26DED90C}"/>
              </a:ext>
            </a:extLst>
          </p:cNvPr>
          <p:cNvSpPr/>
          <p:nvPr/>
        </p:nvSpPr>
        <p:spPr>
          <a:xfrm>
            <a:off x="216154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E9230BB-69F0-4E8A-BC73-171155EF9D82}"/>
              </a:ext>
            </a:extLst>
          </p:cNvPr>
          <p:cNvSpPr/>
          <p:nvPr/>
        </p:nvSpPr>
        <p:spPr>
          <a:xfrm>
            <a:off x="255270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0F8A21-F08B-4257-8794-B89ADB177737}"/>
              </a:ext>
            </a:extLst>
          </p:cNvPr>
          <p:cNvSpPr/>
          <p:nvPr/>
        </p:nvSpPr>
        <p:spPr>
          <a:xfrm>
            <a:off x="295910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7C5DDE-CC9E-4FD8-96E5-4E050FC6099C}"/>
              </a:ext>
            </a:extLst>
          </p:cNvPr>
          <p:cNvSpPr/>
          <p:nvPr/>
        </p:nvSpPr>
        <p:spPr>
          <a:xfrm>
            <a:off x="334264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93FF02-F664-43CA-9ED8-3DB364A5A8DB}"/>
              </a:ext>
            </a:extLst>
          </p:cNvPr>
          <p:cNvSpPr/>
          <p:nvPr/>
        </p:nvSpPr>
        <p:spPr>
          <a:xfrm>
            <a:off x="374904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653AC0F-3E8E-48FF-9032-62EC6A55DCA7}"/>
              </a:ext>
            </a:extLst>
          </p:cNvPr>
          <p:cNvSpPr/>
          <p:nvPr/>
        </p:nvSpPr>
        <p:spPr>
          <a:xfrm>
            <a:off x="414274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1B50E47-EF10-4E31-BAB0-3D1817FC2239}"/>
              </a:ext>
            </a:extLst>
          </p:cNvPr>
          <p:cNvSpPr/>
          <p:nvPr/>
        </p:nvSpPr>
        <p:spPr>
          <a:xfrm>
            <a:off x="454914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4511C7-C1DB-4AE0-9F3D-C2872832958E}"/>
              </a:ext>
            </a:extLst>
          </p:cNvPr>
          <p:cNvSpPr/>
          <p:nvPr/>
        </p:nvSpPr>
        <p:spPr>
          <a:xfrm>
            <a:off x="493268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9AF7A9D-7D65-4F47-8879-BA0A1B96162A}"/>
              </a:ext>
            </a:extLst>
          </p:cNvPr>
          <p:cNvSpPr/>
          <p:nvPr/>
        </p:nvSpPr>
        <p:spPr>
          <a:xfrm>
            <a:off x="533908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A9CB057-DCD6-46D8-B013-B7C1FC9B1592}"/>
              </a:ext>
            </a:extLst>
          </p:cNvPr>
          <p:cNvSpPr/>
          <p:nvPr/>
        </p:nvSpPr>
        <p:spPr>
          <a:xfrm>
            <a:off x="573024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C1441E1-E9F4-473B-9623-45B36CE03A7D}"/>
              </a:ext>
            </a:extLst>
          </p:cNvPr>
          <p:cNvSpPr/>
          <p:nvPr/>
        </p:nvSpPr>
        <p:spPr>
          <a:xfrm>
            <a:off x="613664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BAE73C-8B29-4067-8E48-4D20AA7CE017}"/>
              </a:ext>
            </a:extLst>
          </p:cNvPr>
          <p:cNvSpPr/>
          <p:nvPr/>
        </p:nvSpPr>
        <p:spPr>
          <a:xfrm>
            <a:off x="652018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9912648-A537-495F-AE9A-BB2030CE0D1E}"/>
              </a:ext>
            </a:extLst>
          </p:cNvPr>
          <p:cNvSpPr/>
          <p:nvPr/>
        </p:nvSpPr>
        <p:spPr>
          <a:xfrm>
            <a:off x="6926580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B936C42-EC79-4165-B824-51827D7603F7}"/>
              </a:ext>
            </a:extLst>
          </p:cNvPr>
          <p:cNvSpPr/>
          <p:nvPr/>
        </p:nvSpPr>
        <p:spPr>
          <a:xfrm>
            <a:off x="7317742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659247-AC9D-4A2D-9E02-2DDCA0E5D14A}"/>
              </a:ext>
            </a:extLst>
          </p:cNvPr>
          <p:cNvSpPr/>
          <p:nvPr/>
        </p:nvSpPr>
        <p:spPr>
          <a:xfrm>
            <a:off x="7724142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A43F812-E374-4C9D-AC80-D316158679DB}"/>
              </a:ext>
            </a:extLst>
          </p:cNvPr>
          <p:cNvSpPr/>
          <p:nvPr/>
        </p:nvSpPr>
        <p:spPr>
          <a:xfrm>
            <a:off x="8107682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5E4E258-80E4-4C89-89A9-E1081FC08F38}"/>
              </a:ext>
            </a:extLst>
          </p:cNvPr>
          <p:cNvSpPr/>
          <p:nvPr/>
        </p:nvSpPr>
        <p:spPr>
          <a:xfrm>
            <a:off x="8514082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7B6DE6C-8CB6-48DA-AF99-DFC5EA616137}"/>
              </a:ext>
            </a:extLst>
          </p:cNvPr>
          <p:cNvSpPr/>
          <p:nvPr/>
        </p:nvSpPr>
        <p:spPr>
          <a:xfrm>
            <a:off x="8905242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A06ADBD-7A0D-4FBB-82AE-05545F11B422}"/>
              </a:ext>
            </a:extLst>
          </p:cNvPr>
          <p:cNvSpPr/>
          <p:nvPr/>
        </p:nvSpPr>
        <p:spPr>
          <a:xfrm>
            <a:off x="9311642" y="2514600"/>
            <a:ext cx="40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5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Treat the computation as a DAG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8" name="AutoShape 36">
            <a:extLst>
              <a:ext uri="{FF2B5EF4-FFF2-40B4-BE49-F238E27FC236}">
                <a16:creationId xmlns:a16="http://schemas.microsoft.com/office/drawing/2014/main" id="{60A49C4C-CBF5-42E0-99AB-5F88A6A9C3A9}"/>
              </a:ext>
            </a:extLst>
          </p:cNvPr>
          <p:cNvCxnSpPr>
            <a:cxnSpLocks noChangeShapeType="1"/>
            <a:stCxn id="30" idx="3"/>
            <a:endCxn id="32" idx="0"/>
          </p:cNvCxnSpPr>
          <p:nvPr/>
        </p:nvCxnSpPr>
        <p:spPr bwMode="auto">
          <a:xfrm flipH="1">
            <a:off x="7473950" y="2708276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19" name="AutoShape 37">
            <a:extLst>
              <a:ext uri="{FF2B5EF4-FFF2-40B4-BE49-F238E27FC236}">
                <a16:creationId xmlns:a16="http://schemas.microsoft.com/office/drawing/2014/main" id="{72CBE396-694F-4648-B748-747F6D61A4F6}"/>
              </a:ext>
            </a:extLst>
          </p:cNvPr>
          <p:cNvCxnSpPr>
            <a:cxnSpLocks noChangeShapeType="1"/>
            <a:stCxn id="32" idx="5"/>
            <a:endCxn id="52" idx="0"/>
          </p:cNvCxnSpPr>
          <p:nvPr/>
        </p:nvCxnSpPr>
        <p:spPr bwMode="auto">
          <a:xfrm>
            <a:off x="7581900" y="3251201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20" name="AutoShape 38">
            <a:extLst>
              <a:ext uri="{FF2B5EF4-FFF2-40B4-BE49-F238E27FC236}">
                <a16:creationId xmlns:a16="http://schemas.microsoft.com/office/drawing/2014/main" id="{9144EC5D-4555-4C1C-A6E4-5E5ED4728D1C}"/>
              </a:ext>
            </a:extLst>
          </p:cNvPr>
          <p:cNvCxnSpPr>
            <a:cxnSpLocks noChangeShapeType="1"/>
            <a:stCxn id="52" idx="3"/>
            <a:endCxn id="33" idx="0"/>
          </p:cNvCxnSpPr>
          <p:nvPr/>
        </p:nvCxnSpPr>
        <p:spPr bwMode="auto">
          <a:xfrm rot="5400000">
            <a:off x="7516813" y="3751077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21" name="AutoShape 39">
            <a:extLst>
              <a:ext uri="{FF2B5EF4-FFF2-40B4-BE49-F238E27FC236}">
                <a16:creationId xmlns:a16="http://schemas.microsoft.com/office/drawing/2014/main" id="{3B7D0DEB-A423-46ED-AC8D-8A701FD0CEC7}"/>
              </a:ext>
            </a:extLst>
          </p:cNvPr>
          <p:cNvCxnSpPr>
            <a:cxnSpLocks noChangeShapeType="1"/>
            <a:stCxn id="33" idx="4"/>
            <a:endCxn id="36" idx="0"/>
          </p:cNvCxnSpPr>
          <p:nvPr/>
        </p:nvCxnSpPr>
        <p:spPr bwMode="auto">
          <a:xfrm rot="5400000">
            <a:off x="73548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22" name="AutoShape 40">
            <a:extLst>
              <a:ext uri="{FF2B5EF4-FFF2-40B4-BE49-F238E27FC236}">
                <a16:creationId xmlns:a16="http://schemas.microsoft.com/office/drawing/2014/main" id="{95689567-6BBA-43B7-8D33-CC21231E3F61}"/>
              </a:ext>
            </a:extLst>
          </p:cNvPr>
          <p:cNvCxnSpPr>
            <a:cxnSpLocks noChangeShapeType="1"/>
            <a:stCxn id="36" idx="4"/>
            <a:endCxn id="34" idx="0"/>
          </p:cNvCxnSpPr>
          <p:nvPr/>
        </p:nvCxnSpPr>
        <p:spPr bwMode="auto">
          <a:xfrm>
            <a:off x="7473950" y="4924426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23" name="AutoShape 41">
            <a:extLst>
              <a:ext uri="{FF2B5EF4-FFF2-40B4-BE49-F238E27FC236}">
                <a16:creationId xmlns:a16="http://schemas.microsoft.com/office/drawing/2014/main" id="{170B1FFB-92AE-4CC7-B17B-E5ADEB5CD5BE}"/>
              </a:ext>
            </a:extLst>
          </p:cNvPr>
          <p:cNvCxnSpPr>
            <a:cxnSpLocks noChangeShapeType="1"/>
            <a:stCxn id="34" idx="4"/>
            <a:endCxn id="35" idx="0"/>
          </p:cNvCxnSpPr>
          <p:nvPr/>
        </p:nvCxnSpPr>
        <p:spPr bwMode="auto">
          <a:xfrm>
            <a:off x="7473950" y="5467351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24" name="AutoShape 42">
            <a:extLst>
              <a:ext uri="{FF2B5EF4-FFF2-40B4-BE49-F238E27FC236}">
                <a16:creationId xmlns:a16="http://schemas.microsoft.com/office/drawing/2014/main" id="{AA54992B-FE4C-4C55-A18F-79DB5B056C0C}"/>
              </a:ext>
            </a:extLst>
          </p:cNvPr>
          <p:cNvCxnSpPr>
            <a:cxnSpLocks noChangeShapeType="1"/>
            <a:stCxn id="35" idx="5"/>
            <a:endCxn id="31" idx="1"/>
          </p:cNvCxnSpPr>
          <p:nvPr/>
        </p:nvCxnSpPr>
        <p:spPr bwMode="auto">
          <a:xfrm>
            <a:off x="7581900" y="5965826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25" name="Oval 4">
            <a:extLst>
              <a:ext uri="{FF2B5EF4-FFF2-40B4-BE49-F238E27FC236}">
                <a16:creationId xmlns:a16="http://schemas.microsoft.com/office/drawing/2014/main" id="{AE9FB691-5D36-4D98-91A3-979C1E55C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47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26" name="Oval 5">
            <a:extLst>
              <a:ext uri="{FF2B5EF4-FFF2-40B4-BE49-F238E27FC236}">
                <a16:creationId xmlns:a16="http://schemas.microsoft.com/office/drawing/2014/main" id="{592AE3B1-A9B8-4621-8948-147385558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27" name="Oval 6">
            <a:extLst>
              <a:ext uri="{FF2B5EF4-FFF2-40B4-BE49-F238E27FC236}">
                <a16:creationId xmlns:a16="http://schemas.microsoft.com/office/drawing/2014/main" id="{C2E230DD-423F-447F-AE6D-8766C4CF8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28" name="Oval 7">
            <a:extLst>
              <a:ext uri="{FF2B5EF4-FFF2-40B4-BE49-F238E27FC236}">
                <a16:creationId xmlns:a16="http://schemas.microsoft.com/office/drawing/2014/main" id="{0BACC967-DD10-492B-A3D4-87BD552BC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29" name="Oval 8">
            <a:extLst>
              <a:ext uri="{FF2B5EF4-FFF2-40B4-BE49-F238E27FC236}">
                <a16:creationId xmlns:a16="http://schemas.microsoft.com/office/drawing/2014/main" id="{921027BA-BC2B-4929-B883-8C1B3BC2A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0" name="Oval 10">
            <a:extLst>
              <a:ext uri="{FF2B5EF4-FFF2-40B4-BE49-F238E27FC236}">
                <a16:creationId xmlns:a16="http://schemas.microsoft.com/office/drawing/2014/main" id="{BD5BD69D-A4DF-4BCC-8AAF-50A7353E5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050" y="24479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1" name="Oval 12">
            <a:extLst>
              <a:ext uri="{FF2B5EF4-FFF2-40B4-BE49-F238E27FC236}">
                <a16:creationId xmlns:a16="http://schemas.microsoft.com/office/drawing/2014/main" id="{EDD67468-3EB3-42BF-A482-768C0B4F4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6550" y="62484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2" name="Oval 13">
            <a:extLst>
              <a:ext uri="{FF2B5EF4-FFF2-40B4-BE49-F238E27FC236}">
                <a16:creationId xmlns:a16="http://schemas.microsoft.com/office/drawing/2014/main" id="{14716095-7512-4CB6-90ED-9F4BA54AE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29908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3" name="Oval 14">
            <a:extLst>
              <a:ext uri="{FF2B5EF4-FFF2-40B4-BE49-F238E27FC236}">
                <a16:creationId xmlns:a16="http://schemas.microsoft.com/office/drawing/2014/main" id="{0E236D62-B2DC-43C8-900A-BC39A63D5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4" name="Oval 15">
            <a:extLst>
              <a:ext uri="{FF2B5EF4-FFF2-40B4-BE49-F238E27FC236}">
                <a16:creationId xmlns:a16="http://schemas.microsoft.com/office/drawing/2014/main" id="{7171A41F-BB36-49E3-9D2C-A73CDCA81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5" name="Oval 16">
            <a:extLst>
              <a:ext uri="{FF2B5EF4-FFF2-40B4-BE49-F238E27FC236}">
                <a16:creationId xmlns:a16="http://schemas.microsoft.com/office/drawing/2014/main" id="{FE5FFC36-1C9D-434D-91BC-FD4820695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7054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6" name="Oval 17">
            <a:extLst>
              <a:ext uri="{FF2B5EF4-FFF2-40B4-BE49-F238E27FC236}">
                <a16:creationId xmlns:a16="http://schemas.microsoft.com/office/drawing/2014/main" id="{6AB22632-6A88-4EC6-990C-D1704CF91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7" name="Oval 18">
            <a:extLst>
              <a:ext uri="{FF2B5EF4-FFF2-40B4-BE49-F238E27FC236}">
                <a16:creationId xmlns:a16="http://schemas.microsoft.com/office/drawing/2014/main" id="{C993F766-D0B1-4803-8065-EF2A3AEF4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8" name="Oval 19">
            <a:extLst>
              <a:ext uri="{FF2B5EF4-FFF2-40B4-BE49-F238E27FC236}">
                <a16:creationId xmlns:a16="http://schemas.microsoft.com/office/drawing/2014/main" id="{AB5FE1F0-3F50-4CBF-BE18-447FF4BF2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39" name="Oval 20">
            <a:extLst>
              <a:ext uri="{FF2B5EF4-FFF2-40B4-BE49-F238E27FC236}">
                <a16:creationId xmlns:a16="http://schemas.microsoft.com/office/drawing/2014/main" id="{7C587855-86B3-460C-A29A-87777545A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40" name="Oval 28">
            <a:extLst>
              <a:ext uri="{FF2B5EF4-FFF2-40B4-BE49-F238E27FC236}">
                <a16:creationId xmlns:a16="http://schemas.microsoft.com/office/drawing/2014/main" id="{0BBAA2B6-1014-428B-9004-3DC9D7668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2" name="Oval 11">
            <a:extLst>
              <a:ext uri="{FF2B5EF4-FFF2-40B4-BE49-F238E27FC236}">
                <a16:creationId xmlns:a16="http://schemas.microsoft.com/office/drawing/2014/main" id="{FF24D6CB-4F13-4FC7-A1AE-260F43861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8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53" name="AutoShape 21">
            <a:extLst>
              <a:ext uri="{FF2B5EF4-FFF2-40B4-BE49-F238E27FC236}">
                <a16:creationId xmlns:a16="http://schemas.microsoft.com/office/drawing/2014/main" id="{66B74059-DEF4-46E7-8EAD-D81A2CAEA0D2}"/>
              </a:ext>
            </a:extLst>
          </p:cNvPr>
          <p:cNvCxnSpPr>
            <a:cxnSpLocks noChangeShapeType="1"/>
            <a:stCxn id="30" idx="5"/>
            <a:endCxn id="25" idx="0"/>
          </p:cNvCxnSpPr>
          <p:nvPr/>
        </p:nvCxnSpPr>
        <p:spPr bwMode="auto">
          <a:xfrm>
            <a:off x="8534400" y="2708275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54" name="AutoShape 22">
            <a:extLst>
              <a:ext uri="{FF2B5EF4-FFF2-40B4-BE49-F238E27FC236}">
                <a16:creationId xmlns:a16="http://schemas.microsoft.com/office/drawing/2014/main" id="{CFE0F151-D90A-4278-BCC4-E0E7F79838A6}"/>
              </a:ext>
            </a:extLst>
          </p:cNvPr>
          <p:cNvCxnSpPr>
            <a:cxnSpLocks noChangeShapeType="1"/>
            <a:stCxn id="32" idx="3"/>
            <a:endCxn id="28" idx="0"/>
          </p:cNvCxnSpPr>
          <p:nvPr/>
        </p:nvCxnSpPr>
        <p:spPr bwMode="auto">
          <a:xfrm flipH="1">
            <a:off x="6864350" y="3251201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55" name="AutoShape 23">
            <a:extLst>
              <a:ext uri="{FF2B5EF4-FFF2-40B4-BE49-F238E27FC236}">
                <a16:creationId xmlns:a16="http://schemas.microsoft.com/office/drawing/2014/main" id="{B2AAC9D9-AD0B-4802-80B9-67268700274F}"/>
              </a:ext>
            </a:extLst>
          </p:cNvPr>
          <p:cNvCxnSpPr>
            <a:cxnSpLocks noChangeShapeType="1"/>
            <a:stCxn id="28" idx="4"/>
            <a:endCxn id="29" idx="0"/>
          </p:cNvCxnSpPr>
          <p:nvPr/>
        </p:nvCxnSpPr>
        <p:spPr bwMode="auto">
          <a:xfrm rot="5400000">
            <a:off x="6473825" y="4229100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56" name="AutoShape 24">
            <a:extLst>
              <a:ext uri="{FF2B5EF4-FFF2-40B4-BE49-F238E27FC236}">
                <a16:creationId xmlns:a16="http://schemas.microsoft.com/office/drawing/2014/main" id="{6791B6FC-4A84-427A-BAF7-04AC07A4D6CB}"/>
              </a:ext>
            </a:extLst>
          </p:cNvPr>
          <p:cNvCxnSpPr>
            <a:cxnSpLocks noChangeShapeType="1"/>
            <a:stCxn id="52" idx="5"/>
            <a:endCxn id="37" idx="0"/>
          </p:cNvCxnSpPr>
          <p:nvPr/>
        </p:nvCxnSpPr>
        <p:spPr bwMode="auto">
          <a:xfrm rot="16200000" flipH="1">
            <a:off x="8081775" y="3770126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57" name="AutoShape 25">
            <a:extLst>
              <a:ext uri="{FF2B5EF4-FFF2-40B4-BE49-F238E27FC236}">
                <a16:creationId xmlns:a16="http://schemas.microsoft.com/office/drawing/2014/main" id="{EFCBFC93-EF93-4B99-BE76-66FDECE63F44}"/>
              </a:ext>
            </a:extLst>
          </p:cNvPr>
          <p:cNvCxnSpPr>
            <a:cxnSpLocks noChangeShapeType="1"/>
            <a:stCxn id="29" idx="5"/>
            <a:endCxn id="34" idx="1"/>
          </p:cNvCxnSpPr>
          <p:nvPr/>
        </p:nvCxnSpPr>
        <p:spPr bwMode="auto">
          <a:xfrm rot="16200000" flipH="1">
            <a:off x="7005452" y="4846450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58" name="AutoShape 26">
            <a:extLst>
              <a:ext uri="{FF2B5EF4-FFF2-40B4-BE49-F238E27FC236}">
                <a16:creationId xmlns:a16="http://schemas.microsoft.com/office/drawing/2014/main" id="{96B6DC71-7A71-45B9-B11B-1620F64FEA21}"/>
              </a:ext>
            </a:extLst>
          </p:cNvPr>
          <p:cNvCxnSpPr>
            <a:cxnSpLocks noChangeShapeType="1"/>
            <a:stCxn id="25" idx="5"/>
            <a:endCxn id="38" idx="0"/>
          </p:cNvCxnSpPr>
          <p:nvPr/>
        </p:nvCxnSpPr>
        <p:spPr bwMode="auto">
          <a:xfrm rot="16200000" flipH="1">
            <a:off x="9967725" y="3751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59" name="AutoShape 27">
            <a:extLst>
              <a:ext uri="{FF2B5EF4-FFF2-40B4-BE49-F238E27FC236}">
                <a16:creationId xmlns:a16="http://schemas.microsoft.com/office/drawing/2014/main" id="{172C536E-72B9-4E7F-B39F-B6C88FCF4721}"/>
              </a:ext>
            </a:extLst>
          </p:cNvPr>
          <p:cNvCxnSpPr>
            <a:cxnSpLocks noChangeShapeType="1"/>
            <a:stCxn id="40" idx="3"/>
            <a:endCxn id="34" idx="7"/>
          </p:cNvCxnSpPr>
          <p:nvPr/>
        </p:nvCxnSpPr>
        <p:spPr bwMode="auto">
          <a:xfrm flipH="1">
            <a:off x="7581900" y="4879976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60" name="AutoShape 29">
            <a:extLst>
              <a:ext uri="{FF2B5EF4-FFF2-40B4-BE49-F238E27FC236}">
                <a16:creationId xmlns:a16="http://schemas.microsoft.com/office/drawing/2014/main" id="{1FE4AA9D-2474-4AD2-A3F9-AB79298BC90C}"/>
              </a:ext>
            </a:extLst>
          </p:cNvPr>
          <p:cNvCxnSpPr>
            <a:cxnSpLocks noChangeShapeType="1"/>
            <a:stCxn id="37" idx="4"/>
            <a:endCxn id="40" idx="0"/>
          </p:cNvCxnSpPr>
          <p:nvPr/>
        </p:nvCxnSpPr>
        <p:spPr bwMode="auto">
          <a:xfrm rot="5400000">
            <a:off x="8269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61" name="AutoShape 30">
            <a:extLst>
              <a:ext uri="{FF2B5EF4-FFF2-40B4-BE49-F238E27FC236}">
                <a16:creationId xmlns:a16="http://schemas.microsoft.com/office/drawing/2014/main" id="{3C54B682-236D-48AE-A698-53880BE5578C}"/>
              </a:ext>
            </a:extLst>
          </p:cNvPr>
          <p:cNvCxnSpPr>
            <a:cxnSpLocks noChangeShapeType="1"/>
            <a:stCxn id="25" idx="3"/>
            <a:endCxn id="26" idx="0"/>
          </p:cNvCxnSpPr>
          <p:nvPr/>
        </p:nvCxnSpPr>
        <p:spPr bwMode="auto">
          <a:xfrm flipH="1">
            <a:off x="9340850" y="3794126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62" name="AutoShape 31">
            <a:extLst>
              <a:ext uri="{FF2B5EF4-FFF2-40B4-BE49-F238E27FC236}">
                <a16:creationId xmlns:a16="http://schemas.microsoft.com/office/drawing/2014/main" id="{45D89A69-4512-4FC0-B911-BC2637B776B9}"/>
              </a:ext>
            </a:extLst>
          </p:cNvPr>
          <p:cNvCxnSpPr>
            <a:cxnSpLocks noChangeShapeType="1"/>
            <a:stCxn id="26" idx="4"/>
            <a:endCxn id="27" idx="0"/>
          </p:cNvCxnSpPr>
          <p:nvPr/>
        </p:nvCxnSpPr>
        <p:spPr bwMode="auto">
          <a:xfrm>
            <a:off x="9340850" y="4381500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63" name="AutoShape 32">
            <a:extLst>
              <a:ext uri="{FF2B5EF4-FFF2-40B4-BE49-F238E27FC236}">
                <a16:creationId xmlns:a16="http://schemas.microsoft.com/office/drawing/2014/main" id="{F8CE180E-C165-43B7-B341-B6DB2B1F32C0}"/>
              </a:ext>
            </a:extLst>
          </p:cNvPr>
          <p:cNvCxnSpPr>
            <a:cxnSpLocks noChangeShapeType="1"/>
            <a:stCxn id="38" idx="4"/>
            <a:endCxn id="39" idx="0"/>
          </p:cNvCxnSpPr>
          <p:nvPr/>
        </p:nvCxnSpPr>
        <p:spPr bwMode="auto">
          <a:xfrm rot="5400000">
            <a:off x="10174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64" name="AutoShape 33">
            <a:extLst>
              <a:ext uri="{FF2B5EF4-FFF2-40B4-BE49-F238E27FC236}">
                <a16:creationId xmlns:a16="http://schemas.microsoft.com/office/drawing/2014/main" id="{6F823359-BDB5-437C-B2D5-141A4EF4B391}"/>
              </a:ext>
            </a:extLst>
          </p:cNvPr>
          <p:cNvCxnSpPr>
            <a:cxnSpLocks noChangeShapeType="1"/>
            <a:stCxn id="39" idx="4"/>
            <a:endCxn id="31" idx="7"/>
          </p:cNvCxnSpPr>
          <p:nvPr/>
        </p:nvCxnSpPr>
        <p:spPr bwMode="auto">
          <a:xfrm flipH="1">
            <a:off x="9486900" y="4924426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65" name="AutoShape 34">
            <a:extLst>
              <a:ext uri="{FF2B5EF4-FFF2-40B4-BE49-F238E27FC236}">
                <a16:creationId xmlns:a16="http://schemas.microsoft.com/office/drawing/2014/main" id="{41D04625-CF77-424F-9EAD-AA6EBE045A1D}"/>
              </a:ext>
            </a:extLst>
          </p:cNvPr>
          <p:cNvCxnSpPr>
            <a:cxnSpLocks noChangeShapeType="1"/>
            <a:stCxn id="27" idx="4"/>
            <a:endCxn id="31" idx="0"/>
          </p:cNvCxnSpPr>
          <p:nvPr/>
        </p:nvCxnSpPr>
        <p:spPr bwMode="auto">
          <a:xfrm>
            <a:off x="9340850" y="5467350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8C9C17E-2222-49DA-8E1F-7439930A9871}"/>
              </a:ext>
            </a:extLst>
          </p:cNvPr>
          <p:cNvSpPr txBox="1"/>
          <p:nvPr/>
        </p:nvSpPr>
        <p:spPr>
          <a:xfrm>
            <a:off x="308371" y="3686175"/>
            <a:ext cx="628313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Function SUM(A)</a:t>
            </a:r>
          </a:p>
          <a:p>
            <a:r>
              <a:rPr lang="en-US" sz="3200" dirty="0"/>
              <a:t>    If  |A| = 1  then return  A(1)</a:t>
            </a:r>
          </a:p>
          <a:p>
            <a:r>
              <a:rPr lang="en-US" sz="3200" dirty="0"/>
              <a:t>    In Parallel</a:t>
            </a:r>
          </a:p>
          <a:p>
            <a:r>
              <a:rPr lang="en-US" sz="3200" dirty="0"/>
              <a:t>        a = SUM(first half of A)</a:t>
            </a:r>
          </a:p>
          <a:p>
            <a:r>
              <a:rPr lang="en-US" sz="3200" dirty="0"/>
              <a:t>        b = SUM(second half of A)</a:t>
            </a:r>
          </a:p>
          <a:p>
            <a:r>
              <a:rPr lang="en-US" sz="3200" dirty="0"/>
              <a:t>    return a + b</a:t>
            </a:r>
          </a:p>
        </p:txBody>
      </p:sp>
    </p:spTree>
    <p:extLst>
      <p:ext uri="{BB962C8B-B14F-4D97-AF65-F5344CB8AC3E}">
        <p14:creationId xmlns:p14="http://schemas.microsoft.com/office/powerpoint/2010/main" val="379996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Greedy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41" name="AutoShape 36">
            <a:extLst>
              <a:ext uri="{FF2B5EF4-FFF2-40B4-BE49-F238E27FC236}">
                <a16:creationId xmlns:a16="http://schemas.microsoft.com/office/drawing/2014/main" id="{54F092A3-9B4B-4C24-BC16-8DCFC0FA587A}"/>
              </a:ext>
            </a:extLst>
          </p:cNvPr>
          <p:cNvCxnSpPr>
            <a:cxnSpLocks noChangeShapeType="1"/>
            <a:stCxn id="67" idx="3"/>
            <a:endCxn id="69" idx="0"/>
          </p:cNvCxnSpPr>
          <p:nvPr/>
        </p:nvCxnSpPr>
        <p:spPr bwMode="auto">
          <a:xfrm flipH="1">
            <a:off x="7473950" y="2708276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2" name="AutoShape 37">
            <a:extLst>
              <a:ext uri="{FF2B5EF4-FFF2-40B4-BE49-F238E27FC236}">
                <a16:creationId xmlns:a16="http://schemas.microsoft.com/office/drawing/2014/main" id="{D9218A52-44F5-4A15-A48B-E1374B8690E1}"/>
              </a:ext>
            </a:extLst>
          </p:cNvPr>
          <p:cNvCxnSpPr>
            <a:cxnSpLocks noChangeShapeType="1"/>
            <a:stCxn id="69" idx="5"/>
            <a:endCxn id="78" idx="0"/>
          </p:cNvCxnSpPr>
          <p:nvPr/>
        </p:nvCxnSpPr>
        <p:spPr bwMode="auto">
          <a:xfrm>
            <a:off x="7581900" y="3251201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8">
            <a:extLst>
              <a:ext uri="{FF2B5EF4-FFF2-40B4-BE49-F238E27FC236}">
                <a16:creationId xmlns:a16="http://schemas.microsoft.com/office/drawing/2014/main" id="{B8A9642A-5854-467D-A3C4-EE577B575FCD}"/>
              </a:ext>
            </a:extLst>
          </p:cNvPr>
          <p:cNvCxnSpPr>
            <a:cxnSpLocks noChangeShapeType="1"/>
            <a:stCxn id="78" idx="3"/>
            <a:endCxn id="70" idx="0"/>
          </p:cNvCxnSpPr>
          <p:nvPr/>
        </p:nvCxnSpPr>
        <p:spPr bwMode="auto">
          <a:xfrm rot="5400000">
            <a:off x="7516813" y="3751077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9">
            <a:extLst>
              <a:ext uri="{FF2B5EF4-FFF2-40B4-BE49-F238E27FC236}">
                <a16:creationId xmlns:a16="http://schemas.microsoft.com/office/drawing/2014/main" id="{58E8F69B-E2DB-43E5-A712-94C88DD27583}"/>
              </a:ext>
            </a:extLst>
          </p:cNvPr>
          <p:cNvCxnSpPr>
            <a:cxnSpLocks noChangeShapeType="1"/>
            <a:stCxn id="70" idx="4"/>
            <a:endCxn id="73" idx="0"/>
          </p:cNvCxnSpPr>
          <p:nvPr/>
        </p:nvCxnSpPr>
        <p:spPr bwMode="auto">
          <a:xfrm rot="5400000">
            <a:off x="73548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40">
            <a:extLst>
              <a:ext uri="{FF2B5EF4-FFF2-40B4-BE49-F238E27FC236}">
                <a16:creationId xmlns:a16="http://schemas.microsoft.com/office/drawing/2014/main" id="{039E5D82-F270-468F-A8FB-16CD4FBD6788}"/>
              </a:ext>
            </a:extLst>
          </p:cNvPr>
          <p:cNvCxnSpPr>
            <a:cxnSpLocks noChangeShapeType="1"/>
            <a:stCxn id="73" idx="4"/>
            <a:endCxn id="71" idx="0"/>
          </p:cNvCxnSpPr>
          <p:nvPr/>
        </p:nvCxnSpPr>
        <p:spPr bwMode="auto">
          <a:xfrm>
            <a:off x="7473950" y="4924426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1">
            <a:extLst>
              <a:ext uri="{FF2B5EF4-FFF2-40B4-BE49-F238E27FC236}">
                <a16:creationId xmlns:a16="http://schemas.microsoft.com/office/drawing/2014/main" id="{D7F7437B-B0D5-4398-8413-9F0B90F2CD30}"/>
              </a:ext>
            </a:extLst>
          </p:cNvPr>
          <p:cNvCxnSpPr>
            <a:cxnSpLocks noChangeShapeType="1"/>
            <a:stCxn id="71" idx="4"/>
            <a:endCxn id="72" idx="0"/>
          </p:cNvCxnSpPr>
          <p:nvPr/>
        </p:nvCxnSpPr>
        <p:spPr bwMode="auto">
          <a:xfrm>
            <a:off x="7473950" y="5467351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2">
            <a:extLst>
              <a:ext uri="{FF2B5EF4-FFF2-40B4-BE49-F238E27FC236}">
                <a16:creationId xmlns:a16="http://schemas.microsoft.com/office/drawing/2014/main" id="{389FD723-0F0E-4C33-BC5C-AB5908E96B43}"/>
              </a:ext>
            </a:extLst>
          </p:cNvPr>
          <p:cNvCxnSpPr>
            <a:cxnSpLocks noChangeShapeType="1"/>
            <a:stCxn id="72" idx="5"/>
            <a:endCxn id="68" idx="1"/>
          </p:cNvCxnSpPr>
          <p:nvPr/>
        </p:nvCxnSpPr>
        <p:spPr bwMode="auto">
          <a:xfrm>
            <a:off x="7581900" y="5965826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8" name="Oval 4">
            <a:extLst>
              <a:ext uri="{FF2B5EF4-FFF2-40B4-BE49-F238E27FC236}">
                <a16:creationId xmlns:a16="http://schemas.microsoft.com/office/drawing/2014/main" id="{2566E2EA-8B79-4CFF-99C5-906E4E956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47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49" name="Oval 5">
            <a:extLst>
              <a:ext uri="{FF2B5EF4-FFF2-40B4-BE49-F238E27FC236}">
                <a16:creationId xmlns:a16="http://schemas.microsoft.com/office/drawing/2014/main" id="{A3235A55-A612-4906-81B2-77DDE72CB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6">
            <a:extLst>
              <a:ext uri="{FF2B5EF4-FFF2-40B4-BE49-F238E27FC236}">
                <a16:creationId xmlns:a16="http://schemas.microsoft.com/office/drawing/2014/main" id="{FA6DFC0B-5C96-41ED-85F2-FF9EBFB27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7">
            <a:extLst>
              <a:ext uri="{FF2B5EF4-FFF2-40B4-BE49-F238E27FC236}">
                <a16:creationId xmlns:a16="http://schemas.microsoft.com/office/drawing/2014/main" id="{C12976E5-5651-4EE8-BBF9-D5664D345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8">
            <a:extLst>
              <a:ext uri="{FF2B5EF4-FFF2-40B4-BE49-F238E27FC236}">
                <a16:creationId xmlns:a16="http://schemas.microsoft.com/office/drawing/2014/main" id="{A9A0B543-303D-40C0-B5FD-CC851362E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7" name="Oval 10">
            <a:extLst>
              <a:ext uri="{FF2B5EF4-FFF2-40B4-BE49-F238E27FC236}">
                <a16:creationId xmlns:a16="http://schemas.microsoft.com/office/drawing/2014/main" id="{D27FD990-1631-4EF1-92BB-9629303D2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050" y="24479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8" name="Oval 12">
            <a:extLst>
              <a:ext uri="{FF2B5EF4-FFF2-40B4-BE49-F238E27FC236}">
                <a16:creationId xmlns:a16="http://schemas.microsoft.com/office/drawing/2014/main" id="{969D9ADD-A01B-4C3E-8B52-4F33BC348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6550" y="62484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3">
            <a:extLst>
              <a:ext uri="{FF2B5EF4-FFF2-40B4-BE49-F238E27FC236}">
                <a16:creationId xmlns:a16="http://schemas.microsoft.com/office/drawing/2014/main" id="{08B54E3E-3FBC-4BB4-8C5D-4B9DB6E37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29908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4">
            <a:extLst>
              <a:ext uri="{FF2B5EF4-FFF2-40B4-BE49-F238E27FC236}">
                <a16:creationId xmlns:a16="http://schemas.microsoft.com/office/drawing/2014/main" id="{8FFCA4BC-F619-4A9B-AFD0-D4B296F54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5">
            <a:extLst>
              <a:ext uri="{FF2B5EF4-FFF2-40B4-BE49-F238E27FC236}">
                <a16:creationId xmlns:a16="http://schemas.microsoft.com/office/drawing/2014/main" id="{93DBEE4B-FC3F-4D53-8CFC-C10A0FF17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6">
            <a:extLst>
              <a:ext uri="{FF2B5EF4-FFF2-40B4-BE49-F238E27FC236}">
                <a16:creationId xmlns:a16="http://schemas.microsoft.com/office/drawing/2014/main" id="{698F87C3-FB74-416A-A670-BB42687EA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7054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7">
            <a:extLst>
              <a:ext uri="{FF2B5EF4-FFF2-40B4-BE49-F238E27FC236}">
                <a16:creationId xmlns:a16="http://schemas.microsoft.com/office/drawing/2014/main" id="{1CCFC143-7108-4AED-A9EC-C03F68B68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8">
            <a:extLst>
              <a:ext uri="{FF2B5EF4-FFF2-40B4-BE49-F238E27FC236}">
                <a16:creationId xmlns:a16="http://schemas.microsoft.com/office/drawing/2014/main" id="{D6553974-5BFE-4A00-80F4-FC12E507A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9">
            <a:extLst>
              <a:ext uri="{FF2B5EF4-FFF2-40B4-BE49-F238E27FC236}">
                <a16:creationId xmlns:a16="http://schemas.microsoft.com/office/drawing/2014/main" id="{D8A06B55-9B15-4FCB-8901-85527D7C3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20">
            <a:extLst>
              <a:ext uri="{FF2B5EF4-FFF2-40B4-BE49-F238E27FC236}">
                <a16:creationId xmlns:a16="http://schemas.microsoft.com/office/drawing/2014/main" id="{0444D385-3A1B-4FB6-B9E8-1CE286CB5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28">
            <a:extLst>
              <a:ext uri="{FF2B5EF4-FFF2-40B4-BE49-F238E27FC236}">
                <a16:creationId xmlns:a16="http://schemas.microsoft.com/office/drawing/2014/main" id="{41E558FA-0765-4864-9020-F4B5B3EF4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11">
            <a:extLst>
              <a:ext uri="{FF2B5EF4-FFF2-40B4-BE49-F238E27FC236}">
                <a16:creationId xmlns:a16="http://schemas.microsoft.com/office/drawing/2014/main" id="{47E5AF65-7D83-47A8-A98D-D63CB788E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8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79" name="AutoShape 21">
            <a:extLst>
              <a:ext uri="{FF2B5EF4-FFF2-40B4-BE49-F238E27FC236}">
                <a16:creationId xmlns:a16="http://schemas.microsoft.com/office/drawing/2014/main" id="{ABAA4349-33E3-4E27-B6F6-1F4A78A5E7F0}"/>
              </a:ext>
            </a:extLst>
          </p:cNvPr>
          <p:cNvCxnSpPr>
            <a:cxnSpLocks noChangeShapeType="1"/>
            <a:stCxn id="67" idx="5"/>
            <a:endCxn id="48" idx="0"/>
          </p:cNvCxnSpPr>
          <p:nvPr/>
        </p:nvCxnSpPr>
        <p:spPr bwMode="auto">
          <a:xfrm>
            <a:off x="8534400" y="2708275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0" name="AutoShape 22">
            <a:extLst>
              <a:ext uri="{FF2B5EF4-FFF2-40B4-BE49-F238E27FC236}">
                <a16:creationId xmlns:a16="http://schemas.microsoft.com/office/drawing/2014/main" id="{C5E900A5-08B5-4296-ACEF-A84448C602FC}"/>
              </a:ext>
            </a:extLst>
          </p:cNvPr>
          <p:cNvCxnSpPr>
            <a:cxnSpLocks noChangeShapeType="1"/>
            <a:stCxn id="69" idx="3"/>
            <a:endCxn id="51" idx="0"/>
          </p:cNvCxnSpPr>
          <p:nvPr/>
        </p:nvCxnSpPr>
        <p:spPr bwMode="auto">
          <a:xfrm flipH="1">
            <a:off x="6864350" y="3251201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1" name="AutoShape 23">
            <a:extLst>
              <a:ext uri="{FF2B5EF4-FFF2-40B4-BE49-F238E27FC236}">
                <a16:creationId xmlns:a16="http://schemas.microsoft.com/office/drawing/2014/main" id="{C517BE9A-9302-42AD-B27B-983927E1D95B}"/>
              </a:ext>
            </a:extLst>
          </p:cNvPr>
          <p:cNvCxnSpPr>
            <a:cxnSpLocks noChangeShapeType="1"/>
            <a:stCxn id="51" idx="4"/>
            <a:endCxn id="66" idx="0"/>
          </p:cNvCxnSpPr>
          <p:nvPr/>
        </p:nvCxnSpPr>
        <p:spPr bwMode="auto">
          <a:xfrm rot="5400000">
            <a:off x="6473825" y="4229100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4">
            <a:extLst>
              <a:ext uri="{FF2B5EF4-FFF2-40B4-BE49-F238E27FC236}">
                <a16:creationId xmlns:a16="http://schemas.microsoft.com/office/drawing/2014/main" id="{8702E508-48E1-45C1-8B15-BB5905446F2E}"/>
              </a:ext>
            </a:extLst>
          </p:cNvPr>
          <p:cNvCxnSpPr>
            <a:cxnSpLocks noChangeShapeType="1"/>
            <a:stCxn id="78" idx="5"/>
            <a:endCxn id="74" idx="0"/>
          </p:cNvCxnSpPr>
          <p:nvPr/>
        </p:nvCxnSpPr>
        <p:spPr bwMode="auto">
          <a:xfrm rot="16200000" flipH="1">
            <a:off x="8081775" y="3770126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5">
            <a:extLst>
              <a:ext uri="{FF2B5EF4-FFF2-40B4-BE49-F238E27FC236}">
                <a16:creationId xmlns:a16="http://schemas.microsoft.com/office/drawing/2014/main" id="{AD8AEBEC-F4FD-46A4-8C59-4F6AEC7C3E3F}"/>
              </a:ext>
            </a:extLst>
          </p:cNvPr>
          <p:cNvCxnSpPr>
            <a:cxnSpLocks noChangeShapeType="1"/>
            <a:stCxn id="66" idx="5"/>
            <a:endCxn id="71" idx="1"/>
          </p:cNvCxnSpPr>
          <p:nvPr/>
        </p:nvCxnSpPr>
        <p:spPr bwMode="auto">
          <a:xfrm rot="16200000" flipH="1">
            <a:off x="7005452" y="4846450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6">
            <a:extLst>
              <a:ext uri="{FF2B5EF4-FFF2-40B4-BE49-F238E27FC236}">
                <a16:creationId xmlns:a16="http://schemas.microsoft.com/office/drawing/2014/main" id="{5D2633A6-4645-41BE-90D9-0B888B717369}"/>
              </a:ext>
            </a:extLst>
          </p:cNvPr>
          <p:cNvCxnSpPr>
            <a:cxnSpLocks noChangeShapeType="1"/>
            <a:stCxn id="48" idx="5"/>
            <a:endCxn id="75" idx="0"/>
          </p:cNvCxnSpPr>
          <p:nvPr/>
        </p:nvCxnSpPr>
        <p:spPr bwMode="auto">
          <a:xfrm rot="16200000" flipH="1">
            <a:off x="9967725" y="3751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7">
            <a:extLst>
              <a:ext uri="{FF2B5EF4-FFF2-40B4-BE49-F238E27FC236}">
                <a16:creationId xmlns:a16="http://schemas.microsoft.com/office/drawing/2014/main" id="{15961A14-8EC4-4CA6-B2D1-871AD5D00096}"/>
              </a:ext>
            </a:extLst>
          </p:cNvPr>
          <p:cNvCxnSpPr>
            <a:cxnSpLocks noChangeShapeType="1"/>
            <a:stCxn id="77" idx="3"/>
            <a:endCxn id="71" idx="7"/>
          </p:cNvCxnSpPr>
          <p:nvPr/>
        </p:nvCxnSpPr>
        <p:spPr bwMode="auto">
          <a:xfrm flipH="1">
            <a:off x="7581900" y="4879976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9">
            <a:extLst>
              <a:ext uri="{FF2B5EF4-FFF2-40B4-BE49-F238E27FC236}">
                <a16:creationId xmlns:a16="http://schemas.microsoft.com/office/drawing/2014/main" id="{95D73AF5-4F80-4911-A19E-5300582FD3CA}"/>
              </a:ext>
            </a:extLst>
          </p:cNvPr>
          <p:cNvCxnSpPr>
            <a:cxnSpLocks noChangeShapeType="1"/>
            <a:stCxn id="74" idx="4"/>
            <a:endCxn id="77" idx="0"/>
          </p:cNvCxnSpPr>
          <p:nvPr/>
        </p:nvCxnSpPr>
        <p:spPr bwMode="auto">
          <a:xfrm rot="5400000">
            <a:off x="8269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30">
            <a:extLst>
              <a:ext uri="{FF2B5EF4-FFF2-40B4-BE49-F238E27FC236}">
                <a16:creationId xmlns:a16="http://schemas.microsoft.com/office/drawing/2014/main" id="{F75BA4C4-EFE5-4D63-A572-2F1896AE4D3B}"/>
              </a:ext>
            </a:extLst>
          </p:cNvPr>
          <p:cNvCxnSpPr>
            <a:cxnSpLocks noChangeShapeType="1"/>
            <a:stCxn id="48" idx="3"/>
            <a:endCxn id="49" idx="0"/>
          </p:cNvCxnSpPr>
          <p:nvPr/>
        </p:nvCxnSpPr>
        <p:spPr bwMode="auto">
          <a:xfrm flipH="1">
            <a:off x="9340850" y="3794126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31">
            <a:extLst>
              <a:ext uri="{FF2B5EF4-FFF2-40B4-BE49-F238E27FC236}">
                <a16:creationId xmlns:a16="http://schemas.microsoft.com/office/drawing/2014/main" id="{23064ACD-15FB-4C3C-A3D8-C0AD35F97185}"/>
              </a:ext>
            </a:extLst>
          </p:cNvPr>
          <p:cNvCxnSpPr>
            <a:cxnSpLocks noChangeShapeType="1"/>
            <a:stCxn id="49" idx="4"/>
            <a:endCxn id="50" idx="0"/>
          </p:cNvCxnSpPr>
          <p:nvPr/>
        </p:nvCxnSpPr>
        <p:spPr bwMode="auto">
          <a:xfrm>
            <a:off x="9340850" y="4381500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2">
            <a:extLst>
              <a:ext uri="{FF2B5EF4-FFF2-40B4-BE49-F238E27FC236}">
                <a16:creationId xmlns:a16="http://schemas.microsoft.com/office/drawing/2014/main" id="{9BCB774D-71E7-41DF-A728-38DEFA0B7168}"/>
              </a:ext>
            </a:extLst>
          </p:cNvPr>
          <p:cNvCxnSpPr>
            <a:cxnSpLocks noChangeShapeType="1"/>
            <a:stCxn id="75" idx="4"/>
            <a:endCxn id="76" idx="0"/>
          </p:cNvCxnSpPr>
          <p:nvPr/>
        </p:nvCxnSpPr>
        <p:spPr bwMode="auto">
          <a:xfrm rot="5400000">
            <a:off x="10174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3">
            <a:extLst>
              <a:ext uri="{FF2B5EF4-FFF2-40B4-BE49-F238E27FC236}">
                <a16:creationId xmlns:a16="http://schemas.microsoft.com/office/drawing/2014/main" id="{A49892F1-0D99-4371-AB41-3048CDF3217A}"/>
              </a:ext>
            </a:extLst>
          </p:cNvPr>
          <p:cNvCxnSpPr>
            <a:cxnSpLocks noChangeShapeType="1"/>
            <a:stCxn id="76" idx="4"/>
            <a:endCxn id="68" idx="7"/>
          </p:cNvCxnSpPr>
          <p:nvPr/>
        </p:nvCxnSpPr>
        <p:spPr bwMode="auto">
          <a:xfrm flipH="1">
            <a:off x="9486900" y="4924426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4">
            <a:extLst>
              <a:ext uri="{FF2B5EF4-FFF2-40B4-BE49-F238E27FC236}">
                <a16:creationId xmlns:a16="http://schemas.microsoft.com/office/drawing/2014/main" id="{71CA2AD6-1DE0-4680-8A52-A9BF287FC6BB}"/>
              </a:ext>
            </a:extLst>
          </p:cNvPr>
          <p:cNvCxnSpPr>
            <a:cxnSpLocks noChangeShapeType="1"/>
            <a:stCxn id="50" idx="4"/>
            <a:endCxn id="68" idx="0"/>
          </p:cNvCxnSpPr>
          <p:nvPr/>
        </p:nvCxnSpPr>
        <p:spPr bwMode="auto">
          <a:xfrm>
            <a:off x="9340850" y="5467350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92" name="Oval 4">
            <a:extLst>
              <a:ext uri="{FF2B5EF4-FFF2-40B4-BE49-F238E27FC236}">
                <a16:creationId xmlns:a16="http://schemas.microsoft.com/office/drawing/2014/main" id="{B42C50B6-70E3-4820-83F7-EC3AE6E4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835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3" name="Oval 7">
            <a:extLst>
              <a:ext uri="{FF2B5EF4-FFF2-40B4-BE49-F238E27FC236}">
                <a16:creationId xmlns:a16="http://schemas.microsoft.com/office/drawing/2014/main" id="{E679292E-BE3E-450D-98F4-E34104E46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4" name="Oval 10">
            <a:extLst>
              <a:ext uri="{FF2B5EF4-FFF2-40B4-BE49-F238E27FC236}">
                <a16:creationId xmlns:a16="http://schemas.microsoft.com/office/drawing/2014/main" id="{085DA303-CB9E-4D3E-81DE-342BE1D57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7700" y="244792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5" name="Oval 13">
            <a:extLst>
              <a:ext uri="{FF2B5EF4-FFF2-40B4-BE49-F238E27FC236}">
                <a16:creationId xmlns:a16="http://schemas.microsoft.com/office/drawing/2014/main" id="{246D038A-2B7B-4D9E-9C5A-9D6355CA0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99085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6" name="Oval 11">
            <a:extLst>
              <a:ext uri="{FF2B5EF4-FFF2-40B4-BE49-F238E27FC236}">
                <a16:creationId xmlns:a16="http://schemas.microsoft.com/office/drawing/2014/main" id="{E48E73C3-6F39-4D42-A197-3D70E3181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7" name="Oval 18">
            <a:extLst>
              <a:ext uri="{FF2B5EF4-FFF2-40B4-BE49-F238E27FC236}">
                <a16:creationId xmlns:a16="http://schemas.microsoft.com/office/drawing/2014/main" id="{6E4DDC9E-2ADA-4EF1-A94E-2318F4BE8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07670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8" name="Oval 19">
            <a:extLst>
              <a:ext uri="{FF2B5EF4-FFF2-40B4-BE49-F238E27FC236}">
                <a16:creationId xmlns:a16="http://schemas.microsoft.com/office/drawing/2014/main" id="{01C91998-CA17-4C49-9ACA-F63D80526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07670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grpSp>
        <p:nvGrpSpPr>
          <p:cNvPr id="99" name="Group 111">
            <a:extLst>
              <a:ext uri="{FF2B5EF4-FFF2-40B4-BE49-F238E27FC236}">
                <a16:creationId xmlns:a16="http://schemas.microsoft.com/office/drawing/2014/main" id="{38B605E9-856F-4AD9-8F48-64AC575E0377}"/>
              </a:ext>
            </a:extLst>
          </p:cNvPr>
          <p:cNvGrpSpPr/>
          <p:nvPr/>
        </p:nvGrpSpPr>
        <p:grpSpPr>
          <a:xfrm>
            <a:off x="6711950" y="4076701"/>
            <a:ext cx="3733800" cy="847725"/>
            <a:chOff x="5334000" y="4181475"/>
            <a:chExt cx="3733800" cy="847725"/>
          </a:xfrm>
          <a:solidFill>
            <a:srgbClr val="FFC000"/>
          </a:solidFill>
          <a:effectLst/>
        </p:grpSpPr>
        <p:sp>
          <p:nvSpPr>
            <p:cNvPr id="100" name="Oval 5">
              <a:extLst>
                <a:ext uri="{FF2B5EF4-FFF2-40B4-BE49-F238E27FC236}">
                  <a16:creationId xmlns:a16="http://schemas.microsoft.com/office/drawing/2014/main" id="{1ECB572A-B150-444F-B87C-4FE059363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0500" y="418147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1" name="Oval 8">
              <a:extLst>
                <a:ext uri="{FF2B5EF4-FFF2-40B4-BE49-F238E27FC236}">
                  <a16:creationId xmlns:a16="http://schemas.microsoft.com/office/drawing/2014/main" id="{B544DE76-474B-4422-88BD-12824376F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0" y="4724400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2" name="Oval 14">
              <a:extLst>
                <a:ext uri="{FF2B5EF4-FFF2-40B4-BE49-F238E27FC236}">
                  <a16:creationId xmlns:a16="http://schemas.microsoft.com/office/drawing/2014/main" id="{D646136B-CBB0-490A-86E3-78D376176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3600" y="418147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3" name="Oval 20">
              <a:extLst>
                <a:ext uri="{FF2B5EF4-FFF2-40B4-BE49-F238E27FC236}">
                  <a16:creationId xmlns:a16="http://schemas.microsoft.com/office/drawing/2014/main" id="{5DDADFD5-A0A6-4669-9B9F-33B9C08AA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00" y="4724400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4" name="Oval 28">
              <a:extLst>
                <a:ext uri="{FF2B5EF4-FFF2-40B4-BE49-F238E27FC236}">
                  <a16:creationId xmlns:a16="http://schemas.microsoft.com/office/drawing/2014/main" id="{9332CBF2-9193-42B4-BAEB-7F4ECBA63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4724400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</p:grpSp>
      <p:sp>
        <p:nvSpPr>
          <p:cNvPr id="105" name="Rectangle 3">
            <a:extLst>
              <a:ext uri="{FF2B5EF4-FFF2-40B4-BE49-F238E27FC236}">
                <a16:creationId xmlns:a16="http://schemas.microsoft.com/office/drawing/2014/main" id="{66826BAF-66E0-4B2E-B692-FD4C7A49EEC8}"/>
              </a:ext>
            </a:extLst>
          </p:cNvPr>
          <p:cNvSpPr txBox="1">
            <a:spLocks noChangeArrowheads="1"/>
          </p:cNvSpPr>
          <p:nvPr/>
        </p:nvSpPr>
        <p:spPr>
          <a:xfrm>
            <a:off x="667544" y="1993104"/>
            <a:ext cx="8153400" cy="43338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b="1" cap="small" dirty="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Idea:</a:t>
            </a:r>
            <a:r>
              <a:rPr lang="en-US" cap="small" dirty="0">
                <a:solidFill>
                  <a:schemeClr val="accent6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Do as much as possible on every step</a:t>
            </a:r>
          </a:p>
        </p:txBody>
      </p:sp>
    </p:spTree>
    <p:extLst>
      <p:ext uri="{BB962C8B-B14F-4D97-AF65-F5344CB8AC3E}">
        <p14:creationId xmlns:p14="http://schemas.microsoft.com/office/powerpoint/2010/main" val="347075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331CE1A4-4B13-4245-9067-B12EE623FCA1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7473950" y="2708276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91AADD56-33F1-4838-AC4D-6CC099095C87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7581900" y="3251201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AB9A2B86-8057-4DA3-9BC3-487998F0909A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7516813" y="3751077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6D5CCBAC-DC3A-49C9-9E6D-1CF6E8892E05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73548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47B2BE5E-966F-4D60-A05B-1E3E066D58FE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7473950" y="4924426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996EF6B1-03A5-4951-9B2F-4D46D805C288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7473950" y="5467351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BC8B1115-9E7A-49BE-BC34-40B458FC08C5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7581900" y="5965826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138A56FE-CE1D-4D27-8C68-2E8151E3B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47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B3C5873F-CAF4-4766-B04B-A0B17F303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317F3DC4-E745-459E-99CF-15F9E8DCC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D4CDF21E-D55D-4E48-949D-85D00C77D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7" name="Oval 8">
            <a:extLst>
              <a:ext uri="{FF2B5EF4-FFF2-40B4-BE49-F238E27FC236}">
                <a16:creationId xmlns:a16="http://schemas.microsoft.com/office/drawing/2014/main" id="{55BAAF27-7D7D-458F-92FD-168ED7B7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461962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2335E001-9060-425D-8364-D0382B16A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050" y="24479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223FC45E-E9C4-4C2C-9D93-096B9C8DC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6550" y="62484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39858874-626B-4687-A034-476032049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29908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89693F4B-CDFA-4510-AC3B-38F4D4420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46C292E3-DF6F-431F-907E-952C3136B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9B25C86C-DE85-4FB1-B1B5-578A13EBD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7054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841504A9-2BEA-4A89-B5DA-ECAB6AD99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B7D64C0A-69B4-427C-9C38-1EA3AF337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48C976D5-09A3-46E7-B094-A1EA92FBE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2AF5B441-9010-4B27-9672-9B91F7440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AC726CAA-B8AC-4BE0-83F8-3D73798AB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900D9B6A-4273-4196-9D47-DAC95394B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8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02758A44-254D-4594-8943-864E2675369F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8534400" y="2708275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5BA67C17-239E-4D4D-8038-BA3120FBBB93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6864350" y="3251201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ACD8F687-AFD5-423E-99DE-E61F3EEB3388}"/>
              </a:ext>
            </a:extLst>
          </p:cNvPr>
          <p:cNvCxnSpPr>
            <a:cxnSpLocks noChangeShapeType="1"/>
            <a:stCxn id="66" idx="4"/>
            <a:endCxn id="67" idx="0"/>
          </p:cNvCxnSpPr>
          <p:nvPr/>
        </p:nvCxnSpPr>
        <p:spPr bwMode="auto">
          <a:xfrm rot="5400000">
            <a:off x="6473825" y="4229100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F49D0DA0-FA9B-4F8E-8F87-07900665F683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8081775" y="3770126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EC8A23BC-3FAD-4070-9304-EA77D6401FA9}"/>
              </a:ext>
            </a:extLst>
          </p:cNvPr>
          <p:cNvCxnSpPr>
            <a:cxnSpLocks noChangeShapeType="1"/>
            <a:stCxn id="67" idx="5"/>
            <a:endCxn id="73" idx="1"/>
          </p:cNvCxnSpPr>
          <p:nvPr/>
        </p:nvCxnSpPr>
        <p:spPr bwMode="auto">
          <a:xfrm rot="16200000" flipH="1">
            <a:off x="7005452" y="4846450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44BECFF4-7D98-4F8B-96EF-E5D1087EE1A4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9967725" y="3751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C7243744-60D8-41C7-AF4D-100120485A45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7581900" y="4879976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33633E9D-D600-47F9-9D2F-43505375D690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8269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D3BE5EB1-08A9-46BA-82C2-534A02F9F342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9340850" y="3794126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62F7AAFD-75A2-4C4B-B7E0-58FC043ED340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9340850" y="4381500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809F9C72-AFBE-479A-9611-DE8F3C64501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0174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F95EDFB2-437E-4E1B-90A6-E6DD988791CD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9486900" y="4924426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E5B981B9-D3AE-4F93-8917-2B8DAC898E9C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9340850" y="5467350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94" name="Oval 4">
            <a:extLst>
              <a:ext uri="{FF2B5EF4-FFF2-40B4-BE49-F238E27FC236}">
                <a16:creationId xmlns:a16="http://schemas.microsoft.com/office/drawing/2014/main" id="{5B8D56D5-C21E-4339-AF6B-6F38B1D89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835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5" name="Oval 7">
            <a:extLst>
              <a:ext uri="{FF2B5EF4-FFF2-40B4-BE49-F238E27FC236}">
                <a16:creationId xmlns:a16="http://schemas.microsoft.com/office/drawing/2014/main" id="{84368D43-BA1E-4C78-93A3-9C07A6568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7" name="Oval 10">
            <a:extLst>
              <a:ext uri="{FF2B5EF4-FFF2-40B4-BE49-F238E27FC236}">
                <a16:creationId xmlns:a16="http://schemas.microsoft.com/office/drawing/2014/main" id="{1EF800DB-40DA-4EE8-A4E9-5288C8F2E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7700" y="244792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8" name="Oval 13">
            <a:extLst>
              <a:ext uri="{FF2B5EF4-FFF2-40B4-BE49-F238E27FC236}">
                <a16:creationId xmlns:a16="http://schemas.microsoft.com/office/drawing/2014/main" id="{EB7DE62A-732A-4C80-985F-94F4218CF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99085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9" name="Oval 11">
            <a:extLst>
              <a:ext uri="{FF2B5EF4-FFF2-40B4-BE49-F238E27FC236}">
                <a16:creationId xmlns:a16="http://schemas.microsoft.com/office/drawing/2014/main" id="{BD455725-ED56-49F9-8386-FBB07FF37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0" name="Oval 18">
            <a:extLst>
              <a:ext uri="{FF2B5EF4-FFF2-40B4-BE49-F238E27FC236}">
                <a16:creationId xmlns:a16="http://schemas.microsoft.com/office/drawing/2014/main" id="{C101F397-4B81-403D-B747-CB6BBA403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07670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1" name="Oval 19">
            <a:extLst>
              <a:ext uri="{FF2B5EF4-FFF2-40B4-BE49-F238E27FC236}">
                <a16:creationId xmlns:a16="http://schemas.microsoft.com/office/drawing/2014/main" id="{06671D24-C612-412D-8400-40E447FE9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07670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2" name="Oval 5">
            <a:extLst>
              <a:ext uri="{FF2B5EF4-FFF2-40B4-BE49-F238E27FC236}">
                <a16:creationId xmlns:a16="http://schemas.microsoft.com/office/drawing/2014/main" id="{3884B52E-3B75-41C0-B688-5E59758EC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4076700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3" name="Oval 14">
            <a:extLst>
              <a:ext uri="{FF2B5EF4-FFF2-40B4-BE49-F238E27FC236}">
                <a16:creationId xmlns:a16="http://schemas.microsoft.com/office/drawing/2014/main" id="{523D9C32-E41B-4A0F-9236-3CBAFC0EE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076700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grpSp>
        <p:nvGrpSpPr>
          <p:cNvPr id="104" name="Group 111">
            <a:extLst>
              <a:ext uri="{FF2B5EF4-FFF2-40B4-BE49-F238E27FC236}">
                <a16:creationId xmlns:a16="http://schemas.microsoft.com/office/drawing/2014/main" id="{0F5B107D-E4FE-49B5-87BE-E28E036CAE73}"/>
              </a:ext>
            </a:extLst>
          </p:cNvPr>
          <p:cNvGrpSpPr/>
          <p:nvPr/>
        </p:nvGrpSpPr>
        <p:grpSpPr>
          <a:xfrm>
            <a:off x="6711950" y="4619625"/>
            <a:ext cx="3733800" cy="304800"/>
            <a:chOff x="5187950" y="4619625"/>
            <a:chExt cx="3733800" cy="304800"/>
          </a:xfrm>
        </p:grpSpPr>
        <p:sp>
          <p:nvSpPr>
            <p:cNvPr id="105" name="Oval 8">
              <a:extLst>
                <a:ext uri="{FF2B5EF4-FFF2-40B4-BE49-F238E27FC236}">
                  <a16:creationId xmlns:a16="http://schemas.microsoft.com/office/drawing/2014/main" id="{531D013D-4510-4441-8E32-D809779E4A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7950" y="4619625"/>
              <a:ext cx="304800" cy="304800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6" name="Oval 20">
              <a:extLst>
                <a:ext uri="{FF2B5EF4-FFF2-40B4-BE49-F238E27FC236}">
                  <a16:creationId xmlns:a16="http://schemas.microsoft.com/office/drawing/2014/main" id="{615C2D9E-8BFD-467D-8A25-E91186A64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6950" y="4619625"/>
              <a:ext cx="304800" cy="304800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7" name="Oval 28">
              <a:extLst>
                <a:ext uri="{FF2B5EF4-FFF2-40B4-BE49-F238E27FC236}">
                  <a16:creationId xmlns:a16="http://schemas.microsoft.com/office/drawing/2014/main" id="{D40B904E-2D1C-44F4-B2AC-B67A7C2B5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1950" y="4619625"/>
              <a:ext cx="304800" cy="304800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</p:grpSp>
      <p:grpSp>
        <p:nvGrpSpPr>
          <p:cNvPr id="108" name="Group 112">
            <a:extLst>
              <a:ext uri="{FF2B5EF4-FFF2-40B4-BE49-F238E27FC236}">
                <a16:creationId xmlns:a16="http://schemas.microsoft.com/office/drawing/2014/main" id="{69CBD3A5-CC89-46C6-9CE9-586A441A2088}"/>
              </a:ext>
            </a:extLst>
          </p:cNvPr>
          <p:cNvGrpSpPr/>
          <p:nvPr/>
        </p:nvGrpSpPr>
        <p:grpSpPr>
          <a:xfrm>
            <a:off x="6711950" y="4619625"/>
            <a:ext cx="3733800" cy="304800"/>
            <a:chOff x="5187950" y="4619625"/>
            <a:chExt cx="3733800" cy="304800"/>
          </a:xfrm>
          <a:solidFill>
            <a:schemeClr val="tx2"/>
          </a:solidFill>
        </p:grpSpPr>
        <p:sp>
          <p:nvSpPr>
            <p:cNvPr id="109" name="Oval 8">
              <a:extLst>
                <a:ext uri="{FF2B5EF4-FFF2-40B4-BE49-F238E27FC236}">
                  <a16:creationId xmlns:a16="http://schemas.microsoft.com/office/drawing/2014/main" id="{2F0D9D49-4CFA-47D7-99A5-45558E36C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7950" y="461962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10" name="Oval 20">
              <a:extLst>
                <a:ext uri="{FF2B5EF4-FFF2-40B4-BE49-F238E27FC236}">
                  <a16:creationId xmlns:a16="http://schemas.microsoft.com/office/drawing/2014/main" id="{3AFE1EE5-09A3-49BB-B554-ABD0C823F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6950" y="461962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11" name="Oval 28">
              <a:extLst>
                <a:ext uri="{FF2B5EF4-FFF2-40B4-BE49-F238E27FC236}">
                  <a16:creationId xmlns:a16="http://schemas.microsoft.com/office/drawing/2014/main" id="{CA0547C4-EC29-4B3B-BAD8-CEE7F81CA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1950" y="461962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</p:grpSp>
      <p:sp>
        <p:nvSpPr>
          <p:cNvPr id="112" name="Rectangle 62">
            <a:extLst>
              <a:ext uri="{FF2B5EF4-FFF2-40B4-BE49-F238E27FC236}">
                <a16:creationId xmlns:a16="http://schemas.microsoft.com/office/drawing/2014/main" id="{60D0268D-9754-47A3-8A4A-9643B7AEB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9388" y="2133601"/>
            <a:ext cx="988822" cy="46166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  <a:latin typeface="Lucida Sans Unicode" pitchFamily="34" charset="0"/>
                <a:sym typeface="Times New Roman" pitchFamily="18" charset="0"/>
              </a:rPr>
              <a:t>P = 3</a:t>
            </a:r>
          </a:p>
        </p:txBody>
      </p:sp>
      <p:sp>
        <p:nvSpPr>
          <p:cNvPr id="114" name="Title 2">
            <a:extLst>
              <a:ext uri="{FF2B5EF4-FFF2-40B4-BE49-F238E27FC236}">
                <a16:creationId xmlns:a16="http://schemas.microsoft.com/office/drawing/2014/main" id="{D5C4081E-41BC-462D-B0FF-78E0E8BB6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Greedy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5" name="Rectangle 3">
            <a:extLst>
              <a:ext uri="{FF2B5EF4-FFF2-40B4-BE49-F238E27FC236}">
                <a16:creationId xmlns:a16="http://schemas.microsoft.com/office/drawing/2014/main" id="{89D5569F-799F-449E-AD68-7073E5DC6A28}"/>
              </a:ext>
            </a:extLst>
          </p:cNvPr>
          <p:cNvSpPr txBox="1">
            <a:spLocks noChangeArrowheads="1"/>
          </p:cNvSpPr>
          <p:nvPr/>
        </p:nvSpPr>
        <p:spPr>
          <a:xfrm>
            <a:off x="667544" y="1993104"/>
            <a:ext cx="8153400" cy="43338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b="1" cap="small" dirty="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Idea:</a:t>
            </a:r>
            <a:r>
              <a:rPr lang="en-US" cap="small" dirty="0">
                <a:solidFill>
                  <a:schemeClr val="accent6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Do as much as possible on every step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FB1F93B8-8E24-4EEF-BA34-CED0E40D8501}"/>
                  </a:ext>
                </a:extLst>
              </p:cNvPr>
              <p:cNvSpPr txBox="1"/>
              <p:nvPr/>
            </p:nvSpPr>
            <p:spPr>
              <a:xfrm>
                <a:off x="667544" y="3124200"/>
                <a:ext cx="495635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latin typeface="Lucida Sans Unicode" panose="020B0602030504020204" pitchFamily="34" charset="0"/>
                    <a:cs typeface="Lucida Sans Unicode" panose="020B0602030504020204" pitchFamily="34" charset="0"/>
                  </a:rPr>
                  <a:t>Either execute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>
                    <a:latin typeface="Lucida Sans Unicode" panose="020B0602030504020204" pitchFamily="34" charset="0"/>
                    <a:cs typeface="Lucida Sans Unicode" panose="020B0602030504020204" pitchFamily="34" charset="0"/>
                  </a:rPr>
                  <a:t> operations</a:t>
                </a:r>
              </a:p>
            </p:txBody>
          </p:sp>
        </mc:Choice>
        <mc:Fallback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FB1F93B8-8E24-4EEF-BA34-CED0E40D85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44" y="3124200"/>
                <a:ext cx="4956357" cy="523220"/>
              </a:xfrm>
              <a:prstGeom prst="rect">
                <a:avLst/>
              </a:prstGeom>
              <a:blipFill>
                <a:blip r:embed="rId3"/>
                <a:stretch>
                  <a:fillRect l="-2583" t="-11765" r="-1476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056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7473950" y="2708276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7581900" y="3251201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7516813" y="3751077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73548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7473950" y="4924426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7473950" y="5467351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7581900" y="5965826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47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67" name="Oval 8">
            <a:extLst>
              <a:ext uri="{FF2B5EF4-FFF2-40B4-BE49-F238E27FC236}">
                <a16:creationId xmlns:a16="http://schemas.microsoft.com/office/drawing/2014/main" id="{9061D829-85BB-43C6-9023-D9C82435B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461962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050" y="24479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6550" y="62484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29908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7054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8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8534400" y="2708275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6864350" y="3251201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  <a:endCxn id="67" idx="0"/>
          </p:cNvCxnSpPr>
          <p:nvPr/>
        </p:nvCxnSpPr>
        <p:spPr bwMode="auto">
          <a:xfrm rot="5400000">
            <a:off x="6473825" y="4229100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8081775" y="3770126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stCxn id="67" idx="5"/>
            <a:endCxn id="73" idx="1"/>
          </p:cNvCxnSpPr>
          <p:nvPr/>
        </p:nvCxnSpPr>
        <p:spPr bwMode="auto">
          <a:xfrm rot="16200000" flipH="1">
            <a:off x="7005452" y="4846450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9967725" y="3751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7581900" y="4879976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8269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9340850" y="3794126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9340850" y="4381500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0174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9486900" y="4924426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9340850" y="5467350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94" name="Oval 4">
            <a:extLst>
              <a:ext uri="{FF2B5EF4-FFF2-40B4-BE49-F238E27FC236}">
                <a16:creationId xmlns:a16="http://schemas.microsoft.com/office/drawing/2014/main" id="{0B648EDF-ACED-4F99-92A1-0C32242C5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835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5" name="Oval 7">
            <a:extLst>
              <a:ext uri="{FF2B5EF4-FFF2-40B4-BE49-F238E27FC236}">
                <a16:creationId xmlns:a16="http://schemas.microsoft.com/office/drawing/2014/main" id="{41CD8F45-DBA4-4E26-A673-5AA6858EB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97" name="Oval 10">
            <a:extLst>
              <a:ext uri="{FF2B5EF4-FFF2-40B4-BE49-F238E27FC236}">
                <a16:creationId xmlns:a16="http://schemas.microsoft.com/office/drawing/2014/main" id="{DE050C24-4AE6-48B3-915E-4ADDAC0BE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7700" y="244792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8" name="Oval 13">
            <a:extLst>
              <a:ext uri="{FF2B5EF4-FFF2-40B4-BE49-F238E27FC236}">
                <a16:creationId xmlns:a16="http://schemas.microsoft.com/office/drawing/2014/main" id="{1EE48163-3B42-4FD1-8CF0-A43DF1A34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99085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9" name="Oval 11">
            <a:extLst>
              <a:ext uri="{FF2B5EF4-FFF2-40B4-BE49-F238E27FC236}">
                <a16:creationId xmlns:a16="http://schemas.microsoft.com/office/drawing/2014/main" id="{2EE9A307-E6DB-4FCB-B893-7B3B753A7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0" name="Oval 18">
            <a:extLst>
              <a:ext uri="{FF2B5EF4-FFF2-40B4-BE49-F238E27FC236}">
                <a16:creationId xmlns:a16="http://schemas.microsoft.com/office/drawing/2014/main" id="{9DAEEFDF-FFBE-463F-BB70-9FBD21497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07670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1" name="Oval 19">
            <a:extLst>
              <a:ext uri="{FF2B5EF4-FFF2-40B4-BE49-F238E27FC236}">
                <a16:creationId xmlns:a16="http://schemas.microsoft.com/office/drawing/2014/main" id="{B558A601-761C-4469-BB39-EEEA12B90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07670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2" name="Oval 5">
            <a:extLst>
              <a:ext uri="{FF2B5EF4-FFF2-40B4-BE49-F238E27FC236}">
                <a16:creationId xmlns:a16="http://schemas.microsoft.com/office/drawing/2014/main" id="{216810C5-C77C-4564-9A25-7E11FC15C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4076700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3" name="Oval 14">
            <a:extLst>
              <a:ext uri="{FF2B5EF4-FFF2-40B4-BE49-F238E27FC236}">
                <a16:creationId xmlns:a16="http://schemas.microsoft.com/office/drawing/2014/main" id="{883E931B-DB38-4995-A5C9-524EF02BD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076700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grpSp>
        <p:nvGrpSpPr>
          <p:cNvPr id="104" name="Group 111">
            <a:extLst>
              <a:ext uri="{FF2B5EF4-FFF2-40B4-BE49-F238E27FC236}">
                <a16:creationId xmlns:a16="http://schemas.microsoft.com/office/drawing/2014/main" id="{44AC87BE-9EC7-4724-AA03-64C9F2881286}"/>
              </a:ext>
            </a:extLst>
          </p:cNvPr>
          <p:cNvGrpSpPr/>
          <p:nvPr/>
        </p:nvGrpSpPr>
        <p:grpSpPr>
          <a:xfrm>
            <a:off x="6711950" y="4619625"/>
            <a:ext cx="3733800" cy="304800"/>
            <a:chOff x="5187950" y="4619625"/>
            <a:chExt cx="3733800" cy="304800"/>
          </a:xfrm>
        </p:grpSpPr>
        <p:sp>
          <p:nvSpPr>
            <p:cNvPr id="105" name="Oval 8">
              <a:extLst>
                <a:ext uri="{FF2B5EF4-FFF2-40B4-BE49-F238E27FC236}">
                  <a16:creationId xmlns:a16="http://schemas.microsoft.com/office/drawing/2014/main" id="{DFAAA4B2-0671-450B-BD04-63080D73E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7950" y="4619625"/>
              <a:ext cx="304800" cy="304800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6" name="Oval 20">
              <a:extLst>
                <a:ext uri="{FF2B5EF4-FFF2-40B4-BE49-F238E27FC236}">
                  <a16:creationId xmlns:a16="http://schemas.microsoft.com/office/drawing/2014/main" id="{C9FF164D-D5ED-431C-B158-BDDAF7EC24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6950" y="4619625"/>
              <a:ext cx="304800" cy="304800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7" name="Oval 28">
              <a:extLst>
                <a:ext uri="{FF2B5EF4-FFF2-40B4-BE49-F238E27FC236}">
                  <a16:creationId xmlns:a16="http://schemas.microsoft.com/office/drawing/2014/main" id="{7E1B8B0D-B7B3-41BB-A5FD-DD85FF5B2A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1950" y="4619625"/>
              <a:ext cx="304800" cy="304800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</p:grpSp>
      <p:sp>
        <p:nvSpPr>
          <p:cNvPr id="108" name="Rectangle 62">
            <a:extLst>
              <a:ext uri="{FF2B5EF4-FFF2-40B4-BE49-F238E27FC236}">
                <a16:creationId xmlns:a16="http://schemas.microsoft.com/office/drawing/2014/main" id="{B6151AF6-95E3-4C8D-BE36-F8DEF3A92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9388" y="2133601"/>
            <a:ext cx="988822" cy="46166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  <a:latin typeface="Lucida Sans Unicode" pitchFamily="34" charset="0"/>
                <a:sym typeface="Times New Roman" pitchFamily="18" charset="0"/>
              </a:rPr>
              <a:t>P = 3</a:t>
            </a:r>
          </a:p>
        </p:txBody>
      </p:sp>
      <p:grpSp>
        <p:nvGrpSpPr>
          <p:cNvPr id="109" name="Group 112">
            <a:extLst>
              <a:ext uri="{FF2B5EF4-FFF2-40B4-BE49-F238E27FC236}">
                <a16:creationId xmlns:a16="http://schemas.microsoft.com/office/drawing/2014/main" id="{920FAD65-3A12-418A-A19E-1DB85D8BF862}"/>
              </a:ext>
            </a:extLst>
          </p:cNvPr>
          <p:cNvGrpSpPr/>
          <p:nvPr/>
        </p:nvGrpSpPr>
        <p:grpSpPr>
          <a:xfrm>
            <a:off x="6711950" y="4619625"/>
            <a:ext cx="3733800" cy="304800"/>
            <a:chOff x="5187950" y="4619625"/>
            <a:chExt cx="3733800" cy="304800"/>
          </a:xfrm>
          <a:solidFill>
            <a:schemeClr val="tx2"/>
          </a:solidFill>
        </p:grpSpPr>
        <p:sp>
          <p:nvSpPr>
            <p:cNvPr id="110" name="Oval 8">
              <a:extLst>
                <a:ext uri="{FF2B5EF4-FFF2-40B4-BE49-F238E27FC236}">
                  <a16:creationId xmlns:a16="http://schemas.microsoft.com/office/drawing/2014/main" id="{657DE14E-918E-4621-BC38-32D44E139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7950" y="461962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11" name="Oval 20">
              <a:extLst>
                <a:ext uri="{FF2B5EF4-FFF2-40B4-BE49-F238E27FC236}">
                  <a16:creationId xmlns:a16="http://schemas.microsoft.com/office/drawing/2014/main" id="{EA430F29-C981-4FFC-BC73-BB51FC11A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6950" y="461962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12" name="Oval 28">
              <a:extLst>
                <a:ext uri="{FF2B5EF4-FFF2-40B4-BE49-F238E27FC236}">
                  <a16:creationId xmlns:a16="http://schemas.microsoft.com/office/drawing/2014/main" id="{E438125C-5883-41FE-9396-615EE82F8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1950" y="461962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</p:grpSp>
      <p:grpSp>
        <p:nvGrpSpPr>
          <p:cNvPr id="113" name="Group 117">
            <a:extLst>
              <a:ext uri="{FF2B5EF4-FFF2-40B4-BE49-F238E27FC236}">
                <a16:creationId xmlns:a16="http://schemas.microsoft.com/office/drawing/2014/main" id="{928FA798-47C4-4F11-8A0B-233B7F6A0B3C}"/>
              </a:ext>
            </a:extLst>
          </p:cNvPr>
          <p:cNvGrpSpPr/>
          <p:nvPr/>
        </p:nvGrpSpPr>
        <p:grpSpPr>
          <a:xfrm>
            <a:off x="7321550" y="4076700"/>
            <a:ext cx="2171700" cy="304800"/>
            <a:chOff x="5905500" y="4191000"/>
            <a:chExt cx="2171700" cy="304800"/>
          </a:xfrm>
          <a:solidFill>
            <a:schemeClr val="tx2"/>
          </a:solidFill>
        </p:grpSpPr>
        <p:sp>
          <p:nvSpPr>
            <p:cNvPr id="114" name="Oval 5">
              <a:extLst>
                <a:ext uri="{FF2B5EF4-FFF2-40B4-BE49-F238E27FC236}">
                  <a16:creationId xmlns:a16="http://schemas.microsoft.com/office/drawing/2014/main" id="{C9495560-CF46-449C-A608-E3B31FA96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2400" y="4191000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15" name="Oval 14">
              <a:extLst>
                <a:ext uri="{FF2B5EF4-FFF2-40B4-BE49-F238E27FC236}">
                  <a16:creationId xmlns:a16="http://schemas.microsoft.com/office/drawing/2014/main" id="{A86C813E-C4CE-4E8D-B806-362C0650C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5500" y="4191000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</p:grpSp>
      <p:sp>
        <p:nvSpPr>
          <p:cNvPr id="116" name="Rectangle 3">
            <a:extLst>
              <a:ext uri="{FF2B5EF4-FFF2-40B4-BE49-F238E27FC236}">
                <a16:creationId xmlns:a16="http://schemas.microsoft.com/office/drawing/2014/main" id="{7E892C0E-0F94-4892-B37C-02D08BD863CF}"/>
              </a:ext>
            </a:extLst>
          </p:cNvPr>
          <p:cNvSpPr txBox="1">
            <a:spLocks noChangeArrowheads="1"/>
          </p:cNvSpPr>
          <p:nvPr/>
        </p:nvSpPr>
        <p:spPr>
          <a:xfrm>
            <a:off x="667544" y="1993104"/>
            <a:ext cx="8153400" cy="43338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b="1" cap="small" dirty="0">
                <a:solidFill>
                  <a:schemeClr val="accent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Idea:</a:t>
            </a:r>
            <a:r>
              <a:rPr lang="en-US" cap="small" dirty="0">
                <a:solidFill>
                  <a:schemeClr val="accent6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Do as much as possible on every step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3FF663-C810-43A4-A1CF-E09D96CE3ED1}"/>
                  </a:ext>
                </a:extLst>
              </p:cNvPr>
              <p:cNvSpPr txBox="1"/>
              <p:nvPr/>
            </p:nvSpPr>
            <p:spPr>
              <a:xfrm>
                <a:off x="667544" y="3124200"/>
                <a:ext cx="4956357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latin typeface="Lucida Sans Unicode" panose="020B0602030504020204" pitchFamily="34" charset="0"/>
                    <a:cs typeface="Lucida Sans Unicode" panose="020B0602030504020204" pitchFamily="34" charset="0"/>
                  </a:rPr>
                  <a:t>Either execute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>
                    <a:latin typeface="Lucida Sans Unicode" panose="020B0602030504020204" pitchFamily="34" charset="0"/>
                    <a:cs typeface="Lucida Sans Unicode" panose="020B0602030504020204" pitchFamily="34" charset="0"/>
                  </a:rPr>
                  <a:t> operations</a:t>
                </a:r>
              </a:p>
              <a:p>
                <a:r>
                  <a:rPr lang="en-US" sz="2800" dirty="0">
                    <a:latin typeface="Lucida Sans Unicode" panose="020B0602030504020204" pitchFamily="34" charset="0"/>
                    <a:cs typeface="Lucida Sans Unicode" panose="020B0602030504020204" pitchFamily="34" charset="0"/>
                  </a:rPr>
                  <a:t>Or reduce the span by 1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3FF663-C810-43A4-A1CF-E09D96CE3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44" y="3124200"/>
                <a:ext cx="4956357" cy="954107"/>
              </a:xfrm>
              <a:prstGeom prst="rect">
                <a:avLst/>
              </a:prstGeom>
              <a:blipFill>
                <a:blip r:embed="rId3"/>
                <a:stretch>
                  <a:fillRect l="-2583" t="-6410" r="-1476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Greedy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DD82DD-99A9-45E0-9EFF-83C35BAB986B}"/>
                  </a:ext>
                </a:extLst>
              </p:cNvPr>
              <p:cNvSpPr txBox="1"/>
              <p:nvPr/>
            </p:nvSpPr>
            <p:spPr>
              <a:xfrm>
                <a:off x="1583894" y="4803775"/>
                <a:ext cx="2847959" cy="12407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DD82DD-99A9-45E0-9EFF-83C35BAB98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894" y="4803775"/>
                <a:ext cx="2847959" cy="12407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28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AutoShape 36">
            <a:extLst>
              <a:ext uri="{FF2B5EF4-FFF2-40B4-BE49-F238E27FC236}">
                <a16:creationId xmlns:a16="http://schemas.microsoft.com/office/drawing/2014/main" id="{76CCEF47-E4DC-4300-A7DF-4CC42F5487D2}"/>
              </a:ext>
            </a:extLst>
          </p:cNvPr>
          <p:cNvCxnSpPr>
            <a:cxnSpLocks noChangeShapeType="1"/>
            <a:stCxn id="69" idx="3"/>
            <a:endCxn id="71" idx="0"/>
          </p:cNvCxnSpPr>
          <p:nvPr/>
        </p:nvCxnSpPr>
        <p:spPr bwMode="auto">
          <a:xfrm flipH="1">
            <a:off x="7473950" y="2708276"/>
            <a:ext cx="8445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3" name="AutoShape 37">
            <a:extLst>
              <a:ext uri="{FF2B5EF4-FFF2-40B4-BE49-F238E27FC236}">
                <a16:creationId xmlns:a16="http://schemas.microsoft.com/office/drawing/2014/main" id="{1D6A2449-208D-4C4F-AC74-C69EC9FB5A60}"/>
              </a:ext>
            </a:extLst>
          </p:cNvPr>
          <p:cNvCxnSpPr>
            <a:cxnSpLocks noChangeShapeType="1"/>
            <a:stCxn id="71" idx="5"/>
            <a:endCxn id="80" idx="0"/>
          </p:cNvCxnSpPr>
          <p:nvPr/>
        </p:nvCxnSpPr>
        <p:spPr bwMode="auto">
          <a:xfrm>
            <a:off x="7581900" y="3251201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4" name="AutoShape 38">
            <a:extLst>
              <a:ext uri="{FF2B5EF4-FFF2-40B4-BE49-F238E27FC236}">
                <a16:creationId xmlns:a16="http://schemas.microsoft.com/office/drawing/2014/main" id="{C505D2F1-286E-466A-AF98-CE8B765334E1}"/>
              </a:ext>
            </a:extLst>
          </p:cNvPr>
          <p:cNvCxnSpPr>
            <a:cxnSpLocks noChangeShapeType="1"/>
            <a:stCxn id="80" idx="3"/>
            <a:endCxn id="72" idx="0"/>
          </p:cNvCxnSpPr>
          <p:nvPr/>
        </p:nvCxnSpPr>
        <p:spPr bwMode="auto">
          <a:xfrm rot="5400000">
            <a:off x="7516813" y="3751077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5" name="AutoShape 39">
            <a:extLst>
              <a:ext uri="{FF2B5EF4-FFF2-40B4-BE49-F238E27FC236}">
                <a16:creationId xmlns:a16="http://schemas.microsoft.com/office/drawing/2014/main" id="{092BF8B2-87E3-4903-9A51-D579E7BE04FF}"/>
              </a:ext>
            </a:extLst>
          </p:cNvPr>
          <p:cNvCxnSpPr>
            <a:cxnSpLocks noChangeShapeType="1"/>
            <a:stCxn id="72" idx="4"/>
            <a:endCxn id="75" idx="0"/>
          </p:cNvCxnSpPr>
          <p:nvPr/>
        </p:nvCxnSpPr>
        <p:spPr bwMode="auto">
          <a:xfrm rot="5400000">
            <a:off x="73548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6" name="AutoShape 40">
            <a:extLst>
              <a:ext uri="{FF2B5EF4-FFF2-40B4-BE49-F238E27FC236}">
                <a16:creationId xmlns:a16="http://schemas.microsoft.com/office/drawing/2014/main" id="{C93C99F6-DCB4-4446-9620-4CD4BC8DA4AB}"/>
              </a:ext>
            </a:extLst>
          </p:cNvPr>
          <p:cNvCxnSpPr>
            <a:cxnSpLocks noChangeShapeType="1"/>
            <a:stCxn id="75" idx="4"/>
            <a:endCxn id="73" idx="0"/>
          </p:cNvCxnSpPr>
          <p:nvPr/>
        </p:nvCxnSpPr>
        <p:spPr bwMode="auto">
          <a:xfrm>
            <a:off x="7473950" y="4924426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7" name="AutoShape 41">
            <a:extLst>
              <a:ext uri="{FF2B5EF4-FFF2-40B4-BE49-F238E27FC236}">
                <a16:creationId xmlns:a16="http://schemas.microsoft.com/office/drawing/2014/main" id="{6CBCCBC7-A414-4C3C-A00D-0E180B06EBF9}"/>
              </a:ext>
            </a:extLst>
          </p:cNvPr>
          <p:cNvCxnSpPr>
            <a:cxnSpLocks noChangeShapeType="1"/>
            <a:stCxn id="73" idx="4"/>
            <a:endCxn id="74" idx="0"/>
          </p:cNvCxnSpPr>
          <p:nvPr/>
        </p:nvCxnSpPr>
        <p:spPr bwMode="auto">
          <a:xfrm>
            <a:off x="7473950" y="5467351"/>
            <a:ext cx="0" cy="2381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48" name="AutoShape 42">
            <a:extLst>
              <a:ext uri="{FF2B5EF4-FFF2-40B4-BE49-F238E27FC236}">
                <a16:creationId xmlns:a16="http://schemas.microsoft.com/office/drawing/2014/main" id="{0E62ECBE-E14C-4C4F-A74F-493CB95B7711}"/>
              </a:ext>
            </a:extLst>
          </p:cNvPr>
          <p:cNvCxnSpPr>
            <a:cxnSpLocks noChangeShapeType="1"/>
            <a:stCxn id="74" idx="5"/>
            <a:endCxn id="70" idx="1"/>
          </p:cNvCxnSpPr>
          <p:nvPr/>
        </p:nvCxnSpPr>
        <p:spPr bwMode="auto">
          <a:xfrm>
            <a:off x="7581900" y="5965826"/>
            <a:ext cx="16891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49" name="Oval 4">
            <a:extLst>
              <a:ext uri="{FF2B5EF4-FFF2-40B4-BE49-F238E27FC236}">
                <a16:creationId xmlns:a16="http://schemas.microsoft.com/office/drawing/2014/main" id="{680E325F-1218-44B1-B51C-150F9661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47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0" name="Oval 5">
            <a:extLst>
              <a:ext uri="{FF2B5EF4-FFF2-40B4-BE49-F238E27FC236}">
                <a16:creationId xmlns:a16="http://schemas.microsoft.com/office/drawing/2014/main" id="{D4E35ADA-67E6-4958-87A9-F7F902593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7BB63376-5513-4B83-967D-109720845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6" name="Oval 7">
            <a:extLst>
              <a:ext uri="{FF2B5EF4-FFF2-40B4-BE49-F238E27FC236}">
                <a16:creationId xmlns:a16="http://schemas.microsoft.com/office/drawing/2014/main" id="{A89E83F9-E74B-4FF1-92C1-C27467F85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7" name="Oval 8">
            <a:extLst>
              <a:ext uri="{FF2B5EF4-FFF2-40B4-BE49-F238E27FC236}">
                <a16:creationId xmlns:a16="http://schemas.microsoft.com/office/drawing/2014/main" id="{9061D829-85BB-43C6-9023-D9C82435B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461962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69" name="Oval 10">
            <a:extLst>
              <a:ext uri="{FF2B5EF4-FFF2-40B4-BE49-F238E27FC236}">
                <a16:creationId xmlns:a16="http://schemas.microsoft.com/office/drawing/2014/main" id="{C45C861A-99A3-4690-9C9B-5123B79A1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050" y="24479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0" name="Oval 12">
            <a:extLst>
              <a:ext uri="{FF2B5EF4-FFF2-40B4-BE49-F238E27FC236}">
                <a16:creationId xmlns:a16="http://schemas.microsoft.com/office/drawing/2014/main" id="{5A9C4E1C-97E7-4A12-9453-BE063D1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6550" y="62484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1" name="Oval 13">
            <a:extLst>
              <a:ext uri="{FF2B5EF4-FFF2-40B4-BE49-F238E27FC236}">
                <a16:creationId xmlns:a16="http://schemas.microsoft.com/office/drawing/2014/main" id="{5D973057-A65B-490A-9E81-06DD607B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29908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E746EA6A-23C1-457D-96E7-CF46C4B66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3" name="Oval 15">
            <a:extLst>
              <a:ext uri="{FF2B5EF4-FFF2-40B4-BE49-F238E27FC236}">
                <a16:creationId xmlns:a16="http://schemas.microsoft.com/office/drawing/2014/main" id="{19C38D92-B069-463A-8A74-498C5070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16255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4" name="Oval 16">
            <a:extLst>
              <a:ext uri="{FF2B5EF4-FFF2-40B4-BE49-F238E27FC236}">
                <a16:creationId xmlns:a16="http://schemas.microsoft.com/office/drawing/2014/main" id="{6E7A8838-B072-451A-A035-FB585C33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57054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5" name="Oval 17">
            <a:extLst>
              <a:ext uri="{FF2B5EF4-FFF2-40B4-BE49-F238E27FC236}">
                <a16:creationId xmlns:a16="http://schemas.microsoft.com/office/drawing/2014/main" id="{67662522-F2DE-4A43-8394-31AFC680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6" name="Oval 18">
            <a:extLst>
              <a:ext uri="{FF2B5EF4-FFF2-40B4-BE49-F238E27FC236}">
                <a16:creationId xmlns:a16="http://schemas.microsoft.com/office/drawing/2014/main" id="{1BFE9D7C-E028-4D03-B299-B82E3836D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7" name="Oval 19">
            <a:extLst>
              <a:ext uri="{FF2B5EF4-FFF2-40B4-BE49-F238E27FC236}">
                <a16:creationId xmlns:a16="http://schemas.microsoft.com/office/drawing/2014/main" id="{56FCD47E-C26A-4FEB-887B-FEA872A33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076700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8" name="Oval 20">
            <a:extLst>
              <a:ext uri="{FF2B5EF4-FFF2-40B4-BE49-F238E27FC236}">
                <a16:creationId xmlns:a16="http://schemas.microsoft.com/office/drawing/2014/main" id="{5573A443-2D2E-4124-8412-1A763F69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79" name="Oval 28">
            <a:extLst>
              <a:ext uri="{FF2B5EF4-FFF2-40B4-BE49-F238E27FC236}">
                <a16:creationId xmlns:a16="http://schemas.microsoft.com/office/drawing/2014/main" id="{D2FEE6B7-C2CE-4483-8722-69B7AE57A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61962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80" name="Oval 11">
            <a:extLst>
              <a:ext uri="{FF2B5EF4-FFF2-40B4-BE49-F238E27FC236}">
                <a16:creationId xmlns:a16="http://schemas.microsoft.com/office/drawing/2014/main" id="{822CD280-D467-45FA-8433-6033CEE4A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800" y="3533775"/>
            <a:ext cx="304800" cy="304800"/>
          </a:xfrm>
          <a:prstGeom prst="ellipse">
            <a:avLst/>
          </a:prstGeom>
          <a:solidFill>
            <a:srgbClr val="C0C0C0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cxnSp>
        <p:nvCxnSpPr>
          <p:cNvPr id="81" name="AutoShape 21">
            <a:extLst>
              <a:ext uri="{FF2B5EF4-FFF2-40B4-BE49-F238E27FC236}">
                <a16:creationId xmlns:a16="http://schemas.microsoft.com/office/drawing/2014/main" id="{2070F826-6E3A-44DD-A9C9-E05AC6064DB0}"/>
              </a:ext>
            </a:extLst>
          </p:cNvPr>
          <p:cNvCxnSpPr>
            <a:cxnSpLocks noChangeShapeType="1"/>
            <a:stCxn id="69" idx="5"/>
            <a:endCxn id="49" idx="0"/>
          </p:cNvCxnSpPr>
          <p:nvPr/>
        </p:nvCxnSpPr>
        <p:spPr bwMode="auto">
          <a:xfrm>
            <a:off x="8534400" y="2708275"/>
            <a:ext cx="1282700" cy="825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2" name="AutoShape 22">
            <a:extLst>
              <a:ext uri="{FF2B5EF4-FFF2-40B4-BE49-F238E27FC236}">
                <a16:creationId xmlns:a16="http://schemas.microsoft.com/office/drawing/2014/main" id="{B4A04D06-1145-4DAE-9315-EB08906370A2}"/>
              </a:ext>
            </a:extLst>
          </p:cNvPr>
          <p:cNvCxnSpPr>
            <a:cxnSpLocks noChangeShapeType="1"/>
            <a:stCxn id="71" idx="3"/>
            <a:endCxn id="66" idx="0"/>
          </p:cNvCxnSpPr>
          <p:nvPr/>
        </p:nvCxnSpPr>
        <p:spPr bwMode="auto">
          <a:xfrm flipH="1">
            <a:off x="6864350" y="3251201"/>
            <a:ext cx="50165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31194371-E174-4F46-A2DD-57FE30F19BEF}"/>
              </a:ext>
            </a:extLst>
          </p:cNvPr>
          <p:cNvCxnSpPr>
            <a:cxnSpLocks noChangeShapeType="1"/>
            <a:stCxn id="66" idx="4"/>
            <a:endCxn id="67" idx="0"/>
          </p:cNvCxnSpPr>
          <p:nvPr/>
        </p:nvCxnSpPr>
        <p:spPr bwMode="auto">
          <a:xfrm rot="5400000">
            <a:off x="6473825" y="4229100"/>
            <a:ext cx="78105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4" name="AutoShape 24">
            <a:extLst>
              <a:ext uri="{FF2B5EF4-FFF2-40B4-BE49-F238E27FC236}">
                <a16:creationId xmlns:a16="http://schemas.microsoft.com/office/drawing/2014/main" id="{4FD254A5-5D1B-413D-AFA5-2A8845EBAD3D}"/>
              </a:ext>
            </a:extLst>
          </p:cNvPr>
          <p:cNvCxnSpPr>
            <a:cxnSpLocks noChangeShapeType="1"/>
            <a:stCxn id="80" idx="5"/>
            <a:endCxn id="76" idx="0"/>
          </p:cNvCxnSpPr>
          <p:nvPr/>
        </p:nvCxnSpPr>
        <p:spPr bwMode="auto">
          <a:xfrm rot="16200000" flipH="1">
            <a:off x="8081775" y="3770126"/>
            <a:ext cx="282762" cy="3303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5" name="AutoShape 25">
            <a:extLst>
              <a:ext uri="{FF2B5EF4-FFF2-40B4-BE49-F238E27FC236}">
                <a16:creationId xmlns:a16="http://schemas.microsoft.com/office/drawing/2014/main" id="{5140762F-BBD3-4BAB-91EE-6BC2A95F03BE}"/>
              </a:ext>
            </a:extLst>
          </p:cNvPr>
          <p:cNvCxnSpPr>
            <a:cxnSpLocks noChangeShapeType="1"/>
            <a:stCxn id="67" idx="5"/>
            <a:endCxn id="73" idx="1"/>
          </p:cNvCxnSpPr>
          <p:nvPr/>
        </p:nvCxnSpPr>
        <p:spPr bwMode="auto">
          <a:xfrm rot="16200000" flipH="1">
            <a:off x="7005452" y="4846450"/>
            <a:ext cx="327399" cy="39407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6" name="AutoShape 26">
            <a:extLst>
              <a:ext uri="{FF2B5EF4-FFF2-40B4-BE49-F238E27FC236}">
                <a16:creationId xmlns:a16="http://schemas.microsoft.com/office/drawing/2014/main" id="{36946A10-B29A-473A-AFD5-B7A05EDD4D82}"/>
              </a:ext>
            </a:extLst>
          </p:cNvPr>
          <p:cNvCxnSpPr>
            <a:cxnSpLocks noChangeShapeType="1"/>
            <a:stCxn id="49" idx="5"/>
            <a:endCxn id="77" idx="0"/>
          </p:cNvCxnSpPr>
          <p:nvPr/>
        </p:nvCxnSpPr>
        <p:spPr bwMode="auto">
          <a:xfrm rot="16200000" flipH="1">
            <a:off x="9967725" y="3751076"/>
            <a:ext cx="282762" cy="368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7" name="AutoShape 27">
            <a:extLst>
              <a:ext uri="{FF2B5EF4-FFF2-40B4-BE49-F238E27FC236}">
                <a16:creationId xmlns:a16="http://schemas.microsoft.com/office/drawing/2014/main" id="{DB63F147-B43E-43E7-8970-C399A5D05880}"/>
              </a:ext>
            </a:extLst>
          </p:cNvPr>
          <p:cNvCxnSpPr>
            <a:cxnSpLocks noChangeShapeType="1"/>
            <a:stCxn id="79" idx="3"/>
            <a:endCxn id="73" idx="7"/>
          </p:cNvCxnSpPr>
          <p:nvPr/>
        </p:nvCxnSpPr>
        <p:spPr bwMode="auto">
          <a:xfrm flipH="1">
            <a:off x="7581900" y="4879976"/>
            <a:ext cx="69850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8" name="AutoShape 29">
            <a:extLst>
              <a:ext uri="{FF2B5EF4-FFF2-40B4-BE49-F238E27FC236}">
                <a16:creationId xmlns:a16="http://schemas.microsoft.com/office/drawing/2014/main" id="{C3EFE788-26CB-4B21-B653-85882D7F9ED1}"/>
              </a:ext>
            </a:extLst>
          </p:cNvPr>
          <p:cNvCxnSpPr>
            <a:cxnSpLocks noChangeShapeType="1"/>
            <a:stCxn id="76" idx="4"/>
            <a:endCxn id="79" idx="0"/>
          </p:cNvCxnSpPr>
          <p:nvPr/>
        </p:nvCxnSpPr>
        <p:spPr bwMode="auto">
          <a:xfrm rot="5400000">
            <a:off x="8269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89" name="AutoShape 30">
            <a:extLst>
              <a:ext uri="{FF2B5EF4-FFF2-40B4-BE49-F238E27FC236}">
                <a16:creationId xmlns:a16="http://schemas.microsoft.com/office/drawing/2014/main" id="{00C7F49E-5E56-4E69-84E7-D261ADE4E00D}"/>
              </a:ext>
            </a:extLst>
          </p:cNvPr>
          <p:cNvCxnSpPr>
            <a:cxnSpLocks noChangeShapeType="1"/>
            <a:stCxn id="49" idx="3"/>
            <a:endCxn id="50" idx="0"/>
          </p:cNvCxnSpPr>
          <p:nvPr/>
        </p:nvCxnSpPr>
        <p:spPr bwMode="auto">
          <a:xfrm flipH="1">
            <a:off x="9340850" y="3794126"/>
            <a:ext cx="368300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0" name="AutoShape 31">
            <a:extLst>
              <a:ext uri="{FF2B5EF4-FFF2-40B4-BE49-F238E27FC236}">
                <a16:creationId xmlns:a16="http://schemas.microsoft.com/office/drawing/2014/main" id="{B32D18A6-279F-4130-AE56-3E950DFBE66B}"/>
              </a:ext>
            </a:extLst>
          </p:cNvPr>
          <p:cNvCxnSpPr>
            <a:cxnSpLocks noChangeShapeType="1"/>
            <a:stCxn id="50" idx="4"/>
            <a:endCxn id="51" idx="0"/>
          </p:cNvCxnSpPr>
          <p:nvPr/>
        </p:nvCxnSpPr>
        <p:spPr bwMode="auto">
          <a:xfrm>
            <a:off x="9340850" y="4381500"/>
            <a:ext cx="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1" name="AutoShape 32">
            <a:extLst>
              <a:ext uri="{FF2B5EF4-FFF2-40B4-BE49-F238E27FC236}">
                <a16:creationId xmlns:a16="http://schemas.microsoft.com/office/drawing/2014/main" id="{7D172597-A231-4683-A546-17752F0F68EF}"/>
              </a:ext>
            </a:extLst>
          </p:cNvPr>
          <p:cNvCxnSpPr>
            <a:cxnSpLocks noChangeShapeType="1"/>
            <a:stCxn id="77" idx="4"/>
            <a:endCxn id="78" idx="0"/>
          </p:cNvCxnSpPr>
          <p:nvPr/>
        </p:nvCxnSpPr>
        <p:spPr bwMode="auto">
          <a:xfrm rot="5400000">
            <a:off x="10174289" y="4500562"/>
            <a:ext cx="238125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2" name="AutoShape 33">
            <a:extLst>
              <a:ext uri="{FF2B5EF4-FFF2-40B4-BE49-F238E27FC236}">
                <a16:creationId xmlns:a16="http://schemas.microsoft.com/office/drawing/2014/main" id="{BC5BF4E6-7595-4B08-8A9A-7B2046DF3C3F}"/>
              </a:ext>
            </a:extLst>
          </p:cNvPr>
          <p:cNvCxnSpPr>
            <a:cxnSpLocks noChangeShapeType="1"/>
            <a:stCxn id="78" idx="4"/>
            <a:endCxn id="70" idx="7"/>
          </p:cNvCxnSpPr>
          <p:nvPr/>
        </p:nvCxnSpPr>
        <p:spPr bwMode="auto">
          <a:xfrm flipH="1">
            <a:off x="9486900" y="4924426"/>
            <a:ext cx="806450" cy="13684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cxnSp>
        <p:nvCxnSpPr>
          <p:cNvPr id="93" name="AutoShape 34">
            <a:extLst>
              <a:ext uri="{FF2B5EF4-FFF2-40B4-BE49-F238E27FC236}">
                <a16:creationId xmlns:a16="http://schemas.microsoft.com/office/drawing/2014/main" id="{FAF07D49-301E-4448-A13D-AE920CE12F3F}"/>
              </a:ext>
            </a:extLst>
          </p:cNvPr>
          <p:cNvCxnSpPr>
            <a:cxnSpLocks noChangeShapeType="1"/>
            <a:stCxn id="51" idx="4"/>
            <a:endCxn id="70" idx="0"/>
          </p:cNvCxnSpPr>
          <p:nvPr/>
        </p:nvCxnSpPr>
        <p:spPr bwMode="auto">
          <a:xfrm>
            <a:off x="9340850" y="5467350"/>
            <a:ext cx="38100" cy="781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</p:cxnSp>
      <p:sp>
        <p:nvSpPr>
          <p:cNvPr id="94" name="Oval 4">
            <a:extLst>
              <a:ext uri="{FF2B5EF4-FFF2-40B4-BE49-F238E27FC236}">
                <a16:creationId xmlns:a16="http://schemas.microsoft.com/office/drawing/2014/main" id="{0B648EDF-ACED-4F99-92A1-0C32242C5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835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5" name="Oval 7">
            <a:extLst>
              <a:ext uri="{FF2B5EF4-FFF2-40B4-BE49-F238E27FC236}">
                <a16:creationId xmlns:a16="http://schemas.microsoft.com/office/drawing/2014/main" id="{41CD8F45-DBA4-4E26-A673-5AA6858EB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7" name="Oval 10">
            <a:extLst>
              <a:ext uri="{FF2B5EF4-FFF2-40B4-BE49-F238E27FC236}">
                <a16:creationId xmlns:a16="http://schemas.microsoft.com/office/drawing/2014/main" id="{DE050C24-4AE6-48B3-915E-4ADDAC0BE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7700" y="244792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8" name="Oval 13">
            <a:extLst>
              <a:ext uri="{FF2B5EF4-FFF2-40B4-BE49-F238E27FC236}">
                <a16:creationId xmlns:a16="http://schemas.microsoft.com/office/drawing/2014/main" id="{1EE48163-3B42-4FD1-8CF0-A43DF1A34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99085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99" name="Oval 11">
            <a:extLst>
              <a:ext uri="{FF2B5EF4-FFF2-40B4-BE49-F238E27FC236}">
                <a16:creationId xmlns:a16="http://schemas.microsoft.com/office/drawing/2014/main" id="{2EE9A307-E6DB-4FCB-B893-7B3B753A7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3533775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0" name="Oval 18">
            <a:extLst>
              <a:ext uri="{FF2B5EF4-FFF2-40B4-BE49-F238E27FC236}">
                <a16:creationId xmlns:a16="http://schemas.microsoft.com/office/drawing/2014/main" id="{9DAEEFDF-FFBE-463F-BB70-9FBD21497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0" y="407670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1" name="Oval 19">
            <a:extLst>
              <a:ext uri="{FF2B5EF4-FFF2-40B4-BE49-F238E27FC236}">
                <a16:creationId xmlns:a16="http://schemas.microsoft.com/office/drawing/2014/main" id="{B558A601-761C-4469-BB39-EEEA12B90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0950" y="4076700"/>
            <a:ext cx="304800" cy="304800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2" name="Oval 5">
            <a:extLst>
              <a:ext uri="{FF2B5EF4-FFF2-40B4-BE49-F238E27FC236}">
                <a16:creationId xmlns:a16="http://schemas.microsoft.com/office/drawing/2014/main" id="{216810C5-C77C-4564-9A25-7E11FC15C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450" y="4076700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sp>
        <p:nvSpPr>
          <p:cNvPr id="103" name="Oval 14">
            <a:extLst>
              <a:ext uri="{FF2B5EF4-FFF2-40B4-BE49-F238E27FC236}">
                <a16:creationId xmlns:a16="http://schemas.microsoft.com/office/drawing/2014/main" id="{883E931B-DB38-4995-A5C9-524EF02BD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1550" y="4076700"/>
            <a:ext cx="304800" cy="304800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en-US" dirty="0">
              <a:latin typeface="Lucida Sans Unicode" pitchFamily="34" charset="0"/>
            </a:endParaRPr>
          </a:p>
        </p:txBody>
      </p:sp>
      <p:grpSp>
        <p:nvGrpSpPr>
          <p:cNvPr id="104" name="Group 111">
            <a:extLst>
              <a:ext uri="{FF2B5EF4-FFF2-40B4-BE49-F238E27FC236}">
                <a16:creationId xmlns:a16="http://schemas.microsoft.com/office/drawing/2014/main" id="{44AC87BE-9EC7-4724-AA03-64C9F2881286}"/>
              </a:ext>
            </a:extLst>
          </p:cNvPr>
          <p:cNvGrpSpPr/>
          <p:nvPr/>
        </p:nvGrpSpPr>
        <p:grpSpPr>
          <a:xfrm>
            <a:off x="6711950" y="4619625"/>
            <a:ext cx="3733800" cy="304800"/>
            <a:chOff x="5187950" y="4619625"/>
            <a:chExt cx="3733800" cy="304800"/>
          </a:xfrm>
        </p:grpSpPr>
        <p:sp>
          <p:nvSpPr>
            <p:cNvPr id="105" name="Oval 8">
              <a:extLst>
                <a:ext uri="{FF2B5EF4-FFF2-40B4-BE49-F238E27FC236}">
                  <a16:creationId xmlns:a16="http://schemas.microsoft.com/office/drawing/2014/main" id="{DFAAA4B2-0671-450B-BD04-63080D73E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7950" y="4619625"/>
              <a:ext cx="304800" cy="304800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6" name="Oval 20">
              <a:extLst>
                <a:ext uri="{FF2B5EF4-FFF2-40B4-BE49-F238E27FC236}">
                  <a16:creationId xmlns:a16="http://schemas.microsoft.com/office/drawing/2014/main" id="{C9FF164D-D5ED-431C-B158-BDDAF7EC24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6950" y="4619625"/>
              <a:ext cx="304800" cy="304800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07" name="Oval 28">
              <a:extLst>
                <a:ext uri="{FF2B5EF4-FFF2-40B4-BE49-F238E27FC236}">
                  <a16:creationId xmlns:a16="http://schemas.microsoft.com/office/drawing/2014/main" id="{7E1B8B0D-B7B3-41BB-A5FD-DD85FF5B2A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1950" y="4619625"/>
              <a:ext cx="304800" cy="304800"/>
            </a:xfrm>
            <a:prstGeom prst="ellipse">
              <a:avLst/>
            </a:prstGeom>
            <a:solidFill>
              <a:srgbClr val="FFC000"/>
            </a:solidFill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</p:grpSp>
      <p:sp>
        <p:nvSpPr>
          <p:cNvPr id="108" name="Rectangle 62">
            <a:extLst>
              <a:ext uri="{FF2B5EF4-FFF2-40B4-BE49-F238E27FC236}">
                <a16:creationId xmlns:a16="http://schemas.microsoft.com/office/drawing/2014/main" id="{B6151AF6-95E3-4C8D-BE36-F8DEF3A92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9388" y="2133601"/>
            <a:ext cx="988822" cy="46166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  <a:latin typeface="Lucida Sans Unicode" pitchFamily="34" charset="0"/>
                <a:sym typeface="Times New Roman" pitchFamily="18" charset="0"/>
              </a:rPr>
              <a:t>P = 3</a:t>
            </a:r>
          </a:p>
        </p:txBody>
      </p:sp>
      <p:grpSp>
        <p:nvGrpSpPr>
          <p:cNvPr id="109" name="Group 112">
            <a:extLst>
              <a:ext uri="{FF2B5EF4-FFF2-40B4-BE49-F238E27FC236}">
                <a16:creationId xmlns:a16="http://schemas.microsoft.com/office/drawing/2014/main" id="{920FAD65-3A12-418A-A19E-1DB85D8BF862}"/>
              </a:ext>
            </a:extLst>
          </p:cNvPr>
          <p:cNvGrpSpPr/>
          <p:nvPr/>
        </p:nvGrpSpPr>
        <p:grpSpPr>
          <a:xfrm>
            <a:off x="6711950" y="4619625"/>
            <a:ext cx="3733800" cy="304800"/>
            <a:chOff x="5187950" y="4619625"/>
            <a:chExt cx="3733800" cy="304800"/>
          </a:xfrm>
          <a:solidFill>
            <a:schemeClr val="tx2"/>
          </a:solidFill>
        </p:grpSpPr>
        <p:sp>
          <p:nvSpPr>
            <p:cNvPr id="110" name="Oval 8">
              <a:extLst>
                <a:ext uri="{FF2B5EF4-FFF2-40B4-BE49-F238E27FC236}">
                  <a16:creationId xmlns:a16="http://schemas.microsoft.com/office/drawing/2014/main" id="{657DE14E-918E-4621-BC38-32D44E139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7950" y="461962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11" name="Oval 20">
              <a:extLst>
                <a:ext uri="{FF2B5EF4-FFF2-40B4-BE49-F238E27FC236}">
                  <a16:creationId xmlns:a16="http://schemas.microsoft.com/office/drawing/2014/main" id="{EA430F29-C981-4FFC-BC73-BB51FC11A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6950" y="461962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12" name="Oval 28">
              <a:extLst>
                <a:ext uri="{FF2B5EF4-FFF2-40B4-BE49-F238E27FC236}">
                  <a16:creationId xmlns:a16="http://schemas.microsoft.com/office/drawing/2014/main" id="{E438125C-5883-41FE-9396-615EE82F8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1950" y="4619625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</p:grpSp>
      <p:grpSp>
        <p:nvGrpSpPr>
          <p:cNvPr id="113" name="Group 117">
            <a:extLst>
              <a:ext uri="{FF2B5EF4-FFF2-40B4-BE49-F238E27FC236}">
                <a16:creationId xmlns:a16="http://schemas.microsoft.com/office/drawing/2014/main" id="{928FA798-47C4-4F11-8A0B-233B7F6A0B3C}"/>
              </a:ext>
            </a:extLst>
          </p:cNvPr>
          <p:cNvGrpSpPr/>
          <p:nvPr/>
        </p:nvGrpSpPr>
        <p:grpSpPr>
          <a:xfrm>
            <a:off x="7321550" y="4076700"/>
            <a:ext cx="2171700" cy="304800"/>
            <a:chOff x="5905500" y="4191000"/>
            <a:chExt cx="2171700" cy="304800"/>
          </a:xfrm>
          <a:solidFill>
            <a:schemeClr val="tx2"/>
          </a:solidFill>
        </p:grpSpPr>
        <p:sp>
          <p:nvSpPr>
            <p:cNvPr id="114" name="Oval 5">
              <a:extLst>
                <a:ext uri="{FF2B5EF4-FFF2-40B4-BE49-F238E27FC236}">
                  <a16:creationId xmlns:a16="http://schemas.microsoft.com/office/drawing/2014/main" id="{C9495560-CF46-449C-A608-E3B31FA96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2400" y="4191000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  <p:sp>
          <p:nvSpPr>
            <p:cNvPr id="115" name="Oval 14">
              <a:extLst>
                <a:ext uri="{FF2B5EF4-FFF2-40B4-BE49-F238E27FC236}">
                  <a16:creationId xmlns:a16="http://schemas.microsoft.com/office/drawing/2014/main" id="{A86C813E-C4CE-4E8D-B806-362C0650C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5500" y="4191000"/>
              <a:ext cx="304800" cy="304800"/>
            </a:xfrm>
            <a:prstGeom prst="ellipse">
              <a:avLst/>
            </a:prstGeom>
            <a:grpFill/>
            <a:ln w="6350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en-US" dirty="0">
                <a:latin typeface="Lucida Sans Unicode" pitchFamily="34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23FF663-C810-43A4-A1CF-E09D96CE3ED1}"/>
              </a:ext>
            </a:extLst>
          </p:cNvPr>
          <p:cNvSpPr txBox="1"/>
          <p:nvPr/>
        </p:nvSpPr>
        <p:spPr>
          <a:xfrm>
            <a:off x="533400" y="1571377"/>
            <a:ext cx="567055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Impractical: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Assumes processors/threads run in lockstep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Big overhead in context switching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Different operations have very different costs</a:t>
            </a:r>
          </a:p>
        </p:txBody>
      </p:sp>
      <p:sp>
        <p:nvSpPr>
          <p:cNvPr id="117" name="Title 2">
            <a:extLst>
              <a:ext uri="{FF2B5EF4-FFF2-40B4-BE49-F238E27FC236}">
                <a16:creationId xmlns:a16="http://schemas.microsoft.com/office/drawing/2014/main" id="{B50571B5-C551-46FB-98EC-C7A63A9F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8" y="221231"/>
            <a:ext cx="10306041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Greedy scheduler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3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Custom Design">
  <a:themeElements>
    <a:clrScheme name="Mao">
      <a:dk1>
        <a:sysClr val="windowText" lastClr="000000"/>
      </a:dk1>
      <a:lt1>
        <a:sysClr val="window" lastClr="FFFFFF"/>
      </a:lt1>
      <a:dk2>
        <a:srgbClr val="4D5061"/>
      </a:dk2>
      <a:lt2>
        <a:srgbClr val="E7E6E6"/>
      </a:lt2>
      <a:accent1>
        <a:srgbClr val="4472C4"/>
      </a:accent1>
      <a:accent2>
        <a:srgbClr val="ED7D31"/>
      </a:accent2>
      <a:accent3>
        <a:srgbClr val="FFBF00"/>
      </a:accent3>
      <a:accent4>
        <a:srgbClr val="F93943"/>
      </a:accent4>
      <a:accent5>
        <a:srgbClr val="9000B3"/>
      </a:accent5>
      <a:accent6>
        <a:srgbClr val="70AD47"/>
      </a:accent6>
      <a:hlink>
        <a:srgbClr val="E8436F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31155</TotalTime>
  <Words>1208</Words>
  <Application>Microsoft Office PowerPoint</Application>
  <PresentationFormat>Widescreen</PresentationFormat>
  <Paragraphs>161</Paragraphs>
  <Slides>21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等线</vt:lpstr>
      <vt:lpstr>Arial</vt:lpstr>
      <vt:lpstr>Bahnschrift SemiBold SemiConden</vt:lpstr>
      <vt:lpstr>Calibri</vt:lpstr>
      <vt:lpstr>Cambria Math</vt:lpstr>
      <vt:lpstr>Felix Titling</vt:lpstr>
      <vt:lpstr>Lucida Sans Unicode</vt:lpstr>
      <vt:lpstr>Wingdings</vt:lpstr>
      <vt:lpstr>1_Custom Design</vt:lpstr>
      <vt:lpstr>Parallel Algorithms:  Theory and Practice  Scheduling Parallel Computation</vt:lpstr>
      <vt:lpstr>PowerPoint Presentation</vt:lpstr>
      <vt:lpstr>PowerPoint Presentation</vt:lpstr>
      <vt:lpstr>PowerPoint Presentation</vt:lpstr>
      <vt:lpstr>Treat the computation as a DAG</vt:lpstr>
      <vt:lpstr>Greedy scheduler</vt:lpstr>
      <vt:lpstr>Greedy scheduler</vt:lpstr>
      <vt:lpstr>Greedy scheduler</vt:lpstr>
      <vt:lpstr>Greedy scheduler</vt:lpstr>
      <vt:lpstr>Work-stealing scheduler</vt:lpstr>
      <vt:lpstr>Work-stealing scheduler</vt:lpstr>
      <vt:lpstr>Work-stealing scheduler</vt:lpstr>
      <vt:lpstr>PowerPoint Presentation</vt:lpstr>
      <vt:lpstr>Overhead of work-stealing scheduler</vt:lpstr>
      <vt:lpstr>Overhead of work-stealing scheduler</vt:lpstr>
      <vt:lpstr>Proof sketch</vt:lpstr>
      <vt:lpstr>Simplest case: steals attempted one by one</vt:lpstr>
      <vt:lpstr>Simplest case: steals attempted one by one</vt:lpstr>
      <vt:lpstr>Overhead of work-stealing scheduler</vt:lpstr>
      <vt:lpstr>Successful steals can be expensive</vt:lpstr>
      <vt:lpstr>Design and Analysis of Parallel Algorithms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Algorithms:  Theory and Practice</dc:title>
  <dc:creator>Yan Gu</dc:creator>
  <cp:lastModifiedBy>Yan Gu</cp:lastModifiedBy>
  <cp:revision>449</cp:revision>
  <dcterms:created xsi:type="dcterms:W3CDTF">2019-09-30T01:50:09Z</dcterms:created>
  <dcterms:modified xsi:type="dcterms:W3CDTF">2020-03-02T06:07:22Z</dcterms:modified>
</cp:coreProperties>
</file>