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2" r:id="rId1"/>
  </p:sldMasterIdLst>
  <p:notesMasterIdLst>
    <p:notesMasterId r:id="rId27"/>
  </p:notesMasterIdLst>
  <p:handoutMasterIdLst>
    <p:handoutMasterId r:id="rId28"/>
  </p:handoutMasterIdLst>
  <p:sldIdLst>
    <p:sldId id="495" r:id="rId2"/>
    <p:sldId id="731" r:id="rId3"/>
    <p:sldId id="678" r:id="rId4"/>
    <p:sldId id="697" r:id="rId5"/>
    <p:sldId id="720" r:id="rId6"/>
    <p:sldId id="719" r:id="rId7"/>
    <p:sldId id="728" r:id="rId8"/>
    <p:sldId id="721" r:id="rId9"/>
    <p:sldId id="722" r:id="rId10"/>
    <p:sldId id="723" r:id="rId11"/>
    <p:sldId id="734" r:id="rId12"/>
    <p:sldId id="724" r:id="rId13"/>
    <p:sldId id="725" r:id="rId14"/>
    <p:sldId id="726" r:id="rId15"/>
    <p:sldId id="727" r:id="rId16"/>
    <p:sldId id="732" r:id="rId17"/>
    <p:sldId id="733" r:id="rId18"/>
    <p:sldId id="729" r:id="rId19"/>
    <p:sldId id="730" r:id="rId20"/>
    <p:sldId id="711" r:id="rId21"/>
    <p:sldId id="736" r:id="rId22"/>
    <p:sldId id="737" r:id="rId23"/>
    <p:sldId id="735" r:id="rId24"/>
    <p:sldId id="738" r:id="rId25"/>
    <p:sldId id="739" r:id="rId26"/>
  </p:sldIdLst>
  <p:sldSz cx="12192000" cy="6858000"/>
  <p:notesSz cx="9601200" cy="7315200"/>
  <p:defaultTextStyle>
    <a:defPPr>
      <a:defRPr lang="zh-CN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5" orient="horz" pos="3264" userDrawn="1">
          <p15:clr>
            <a:srgbClr val="A4A3A4"/>
          </p15:clr>
        </p15:guide>
        <p15:guide id="6" orient="horz" pos="3408" userDrawn="1">
          <p15:clr>
            <a:srgbClr val="A4A3A4"/>
          </p15:clr>
        </p15:guide>
        <p15:guide id="9" pos="7200" userDrawn="1">
          <p15:clr>
            <a:srgbClr val="A4A3A4"/>
          </p15:clr>
        </p15:guide>
        <p15:guide id="11" pos="72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E3F3"/>
    <a:srgbClr val="D0CECE"/>
    <a:srgbClr val="616161"/>
    <a:srgbClr val="BA97FF"/>
    <a:srgbClr val="595959"/>
    <a:srgbClr val="7C7C7C"/>
    <a:srgbClr val="4D5061"/>
    <a:srgbClr val="373F3D"/>
    <a:srgbClr val="393D3F"/>
    <a:srgbClr val="6065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171" autoAdjust="0"/>
  </p:normalViewPr>
  <p:slideViewPr>
    <p:cSldViewPr>
      <p:cViewPr varScale="1">
        <p:scale>
          <a:sx n="165" d="100"/>
          <a:sy n="165" d="100"/>
        </p:scale>
        <p:origin x="148" y="-4"/>
      </p:cViewPr>
      <p:guideLst>
        <p:guide orient="horz" pos="3264"/>
        <p:guide orient="horz" pos="3408"/>
        <p:guide pos="7200"/>
        <p:guide pos="7296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-273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520" cy="36703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5438458" y="0"/>
            <a:ext cx="4160520" cy="36703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E83C12A0-A07F-438D-8289-D652357D529F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948171"/>
            <a:ext cx="4160520" cy="367029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B9186AF7-5FB6-46CE-BED9-CB4B73D9C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733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458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8B34558-CDED-45D4-9126-F174BE920661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2200" y="549275"/>
            <a:ext cx="4876800" cy="2743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120" y="3474720"/>
            <a:ext cx="7680960" cy="32918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458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70E025E3-E6C5-49B1-9E2E-63B79957E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027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362200" y="549275"/>
            <a:ext cx="4876800" cy="27432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25E3-E6C5-49B1-9E2E-63B79957EF9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873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1">
            <a:extLst>
              <a:ext uri="{FF2B5EF4-FFF2-40B4-BE49-F238E27FC236}">
                <a16:creationId xmlns:a16="http://schemas.microsoft.com/office/drawing/2014/main" id="{961DB138-D19D-40CC-94D0-AA403745BEA7}"/>
              </a:ext>
            </a:extLst>
          </p:cNvPr>
          <p:cNvSpPr/>
          <p:nvPr userDrawn="1"/>
        </p:nvSpPr>
        <p:spPr>
          <a:xfrm>
            <a:off x="0" y="3"/>
            <a:ext cx="12192000" cy="4790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24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CD1D7E-02E7-40B9-8A98-55C24CED48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0F20CB-3E20-483F-AE36-A6F854851B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8C35710-FAA1-4A35-9FDE-C883E3AF4F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13304" y="6492876"/>
            <a:ext cx="787400" cy="365125"/>
          </a:xfrm>
          <a:prstGeom prst="rect">
            <a:avLst/>
          </a:prstGeom>
        </p:spPr>
        <p:txBody>
          <a:bodyPr/>
          <a:lstStyle/>
          <a:p>
            <a:fld id="{B710F26B-4563-4765-9A91-E0CC99FE32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1112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0AF72-396B-49EA-8B34-2C26BD8806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8000" y="152400"/>
            <a:ext cx="104648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721890-00B8-4764-B63A-66A84F5C26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6400" y="2971800"/>
            <a:ext cx="54864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dirty="0"/>
              <a:t>Click to edit Master subtitle style</a:t>
            </a:r>
            <a:endParaRPr lang="zh-CN" alt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77DAD01-92A2-4B92-A755-9DB406784B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13304" y="6492876"/>
            <a:ext cx="787400" cy="365125"/>
          </a:xfrm>
          <a:prstGeom prst="rect">
            <a:avLst/>
          </a:prstGeom>
        </p:spPr>
        <p:txBody>
          <a:bodyPr/>
          <a:lstStyle/>
          <a:p>
            <a:fld id="{B710F26B-4563-4765-9A91-E0CC99FE32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4108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64C62-E771-4E47-A419-29CFB4757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457200"/>
            <a:ext cx="11277600" cy="685800"/>
          </a:xfrm>
        </p:spPr>
        <p:txBody>
          <a:bodyPr>
            <a:noAutofit/>
          </a:bodyPr>
          <a:lstStyle>
            <a:lvl1pPr>
              <a:defRPr sz="4000" b="0">
                <a:latin typeface="Bahnschrift SemiBold SemiConden" panose="020B0502040204020203" pitchFamily="34" charset="0"/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5B23CF-C212-4CC1-A195-3BB535F456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71600"/>
            <a:ext cx="11277600" cy="5257800"/>
          </a:xfrm>
        </p:spPr>
        <p:txBody>
          <a:bodyPr/>
          <a:lstStyle>
            <a:lvl1pPr>
              <a:spcBef>
                <a:spcPts val="600"/>
              </a:spcBef>
              <a:defRPr sz="28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altLang="zh-CN" dirty="0"/>
              <a:t>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F995CB5-7FF6-4A9E-8D2E-958D1DAEB4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13304" y="6492876"/>
            <a:ext cx="787400" cy="365125"/>
          </a:xfrm>
          <a:prstGeom prst="rect">
            <a:avLst/>
          </a:prstGeom>
        </p:spPr>
        <p:txBody>
          <a:bodyPr/>
          <a:lstStyle/>
          <a:p>
            <a:fld id="{B710F26B-4563-4765-9A91-E0CC99FE32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2835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2">
            <a:extLst>
              <a:ext uri="{FF2B5EF4-FFF2-40B4-BE49-F238E27FC236}">
                <a16:creationId xmlns:a16="http://schemas.microsoft.com/office/drawing/2014/main" id="{D4097F0F-4317-4E1D-BA75-033AC36356FD}"/>
              </a:ext>
            </a:extLst>
          </p:cNvPr>
          <p:cNvSpPr/>
          <p:nvPr userDrawn="1"/>
        </p:nvSpPr>
        <p:spPr>
          <a:xfrm>
            <a:off x="3" y="3"/>
            <a:ext cx="11858443" cy="685799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2400">
              <a:solidFill>
                <a:schemeClr val="tx2"/>
              </a:solidFill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6E9D3B-1C24-4415-A174-E0DA46859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28601"/>
            <a:ext cx="11277600" cy="4730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183433-FFD9-4468-9715-B5A707A65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4800" y="990600"/>
            <a:ext cx="11277600" cy="563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dirty="0"/>
              <a:t>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AB291D7-C275-4AF5-A8FF-773072AD1B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13304" y="6492876"/>
            <a:ext cx="787400" cy="365125"/>
          </a:xfrm>
          <a:prstGeom prst="rect">
            <a:avLst/>
          </a:prstGeom>
        </p:spPr>
        <p:txBody>
          <a:bodyPr/>
          <a:lstStyle/>
          <a:p>
            <a:fld id="{B710F26B-4563-4765-9A91-E0CC99FE32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9305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6" r:id="rId2"/>
    <p:sldLayoutId id="2147483714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lang="zh-CN" altLang="en-US" sz="4000" b="1" kern="1200" dirty="0">
          <a:solidFill>
            <a:schemeClr val="accent1"/>
          </a:solidFill>
          <a:latin typeface="Bahnschrift SemiBold SemiConden" panose="020B0502040204020203" pitchFamily="34" charset="0"/>
          <a:ea typeface="+mn-ea"/>
          <a:cs typeface="+mn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b="1" kern="1200">
          <a:solidFill>
            <a:srgbClr val="59595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59595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9595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59595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59595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1">
            <a:extLst>
              <a:ext uri="{FF2B5EF4-FFF2-40B4-BE49-F238E27FC236}">
                <a16:creationId xmlns:a16="http://schemas.microsoft.com/office/drawing/2014/main" id="{6F9EB9F2-07E2-4D64-BBD8-BB5B217F1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2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6214445A-2122-47F5-8B08-AC619614F6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0588" y="965199"/>
            <a:ext cx="6766078" cy="4927601"/>
          </a:xfrm>
        </p:spPr>
        <p:txBody>
          <a:bodyPr anchor="ctr">
            <a:normAutofit/>
          </a:bodyPr>
          <a:lstStyle/>
          <a:p>
            <a:pPr algn="l"/>
            <a:r>
              <a:rPr lang="en-US" altLang="zh-CN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Review and Summary</a:t>
            </a:r>
            <a:endParaRPr lang="zh-CN" altLang="en-US" sz="5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3257" y="965198"/>
            <a:ext cx="2707937" cy="4927602"/>
          </a:xfrm>
        </p:spPr>
        <p:txBody>
          <a:bodyPr anchor="ctr">
            <a:normAutofit/>
          </a:bodyPr>
          <a:lstStyle/>
          <a:p>
            <a:pPr algn="r"/>
            <a:r>
              <a:rPr lang="en-US" sz="2000" dirty="0">
                <a:solidFill>
                  <a:schemeClr val="accent1"/>
                </a:solidFill>
              </a:rPr>
              <a:t>CS260 – Parallel Algorithms: </a:t>
            </a:r>
            <a:br>
              <a:rPr lang="en-US" sz="2000" dirty="0">
                <a:solidFill>
                  <a:schemeClr val="accent1"/>
                </a:solidFill>
              </a:rPr>
            </a:br>
            <a:r>
              <a:rPr lang="en-US" sz="2000" dirty="0">
                <a:solidFill>
                  <a:schemeClr val="accent1"/>
                </a:solidFill>
              </a:rPr>
              <a:t>Theory and Practice</a:t>
            </a:r>
          </a:p>
          <a:p>
            <a:pPr algn="r"/>
            <a:r>
              <a:rPr lang="en-US" sz="2000" dirty="0">
                <a:solidFill>
                  <a:schemeClr val="accent1"/>
                </a:solidFill>
              </a:rPr>
              <a:t>Yihan Sun</a:t>
            </a:r>
          </a:p>
          <a:p>
            <a:pPr algn="r"/>
            <a:endParaRPr lang="en-US" sz="2000" dirty="0">
              <a:solidFill>
                <a:schemeClr val="accent1"/>
              </a:solidFill>
            </a:endParaRPr>
          </a:p>
        </p:txBody>
      </p:sp>
      <p:cxnSp>
        <p:nvCxnSpPr>
          <p:cNvPr id="19" name="Straight Connector 13">
            <a:extLst>
              <a:ext uri="{FF2B5EF4-FFF2-40B4-BE49-F238E27FC236}">
                <a16:creationId xmlns:a16="http://schemas.microsoft.com/office/drawing/2014/main" id="{F0C57C7C-DFE9-4A1E-B7A9-DF40E6336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5891" y="2057399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9911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721CA83-0A68-4ED3-8620-2DF60E904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Sorting algorithms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FB6190C-ACD8-4E51-BF9A-32612DC872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Quicksort</a:t>
            </a:r>
          </a:p>
          <a:p>
            <a:pPr lvl="1"/>
            <a:r>
              <a:rPr lang="en-US" altLang="zh-CN" dirty="0"/>
              <a:t>Filter/partitioning/packing in parallel</a:t>
            </a:r>
          </a:p>
          <a:p>
            <a:pPr lvl="1"/>
            <a:r>
              <a:rPr lang="en-US" altLang="zh-CN" dirty="0"/>
              <a:t>Also useful in a number of other algorithms (e.g., BFS)</a:t>
            </a:r>
          </a:p>
          <a:p>
            <a:pPr lvl="1"/>
            <a:endParaRPr lang="en-US" altLang="zh-CN" dirty="0"/>
          </a:p>
          <a:p>
            <a:r>
              <a:rPr lang="en-US" altLang="zh-CN" dirty="0" err="1"/>
              <a:t>Mergesort</a:t>
            </a:r>
            <a:endParaRPr lang="en-US" altLang="zh-CN" dirty="0"/>
          </a:p>
          <a:p>
            <a:pPr lvl="1"/>
            <a:r>
              <a:rPr lang="en-US" altLang="zh-CN" dirty="0"/>
              <a:t>Parallel merging</a:t>
            </a:r>
          </a:p>
          <a:p>
            <a:pPr lvl="1"/>
            <a:r>
              <a:rPr lang="en-US" altLang="zh-CN" dirty="0"/>
              <a:t>Also useful in sample sort algorithm</a:t>
            </a:r>
          </a:p>
          <a:p>
            <a:pPr lvl="1"/>
            <a:endParaRPr lang="en-US" altLang="zh-CN" dirty="0"/>
          </a:p>
          <a:p>
            <a:r>
              <a:rPr lang="en-US" altLang="zh-CN" dirty="0"/>
              <a:t>Connecting to the sample sort algorithm mentioned in the I/O efficient algorithm lecture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EA8EAEE-E7F6-472E-A958-C3E2C84D8B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95882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1EDAB-B9FF-4535-966F-5BFBD2856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Deterministic parallelism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81AF54-E869-4AC8-8E5E-2EF1D0D5F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Race</a:t>
            </a:r>
          </a:p>
          <a:p>
            <a:endParaRPr lang="en-US" altLang="zh-CN" dirty="0"/>
          </a:p>
          <a:p>
            <a:r>
              <a:rPr lang="en-US" altLang="zh-CN" dirty="0"/>
              <a:t>How to avoid race</a:t>
            </a:r>
          </a:p>
          <a:p>
            <a:endParaRPr lang="en-US" altLang="zh-CN" dirty="0"/>
          </a:p>
          <a:p>
            <a:r>
              <a:rPr lang="en-US" altLang="zh-CN" dirty="0"/>
              <a:t>Let algorithm behave exactly the same as the sequential version</a:t>
            </a:r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441F40-DE54-4963-8E80-E2CF19BC9B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8828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3943A0-F244-47FF-A69A-14428544B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Graph algorithms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621BFB4-7D1E-485F-848F-9D98E94EE5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BFS – frontier-based algorithms</a:t>
            </a:r>
          </a:p>
          <a:p>
            <a:pPr lvl="1"/>
            <a:r>
              <a:rPr lang="en-US" altLang="zh-CN" dirty="0"/>
              <a:t>Consider adding shortcuts for high-diameter graphs</a:t>
            </a:r>
          </a:p>
          <a:p>
            <a:r>
              <a:rPr lang="en-US" altLang="zh-CN" dirty="0"/>
              <a:t>Connected component</a:t>
            </a:r>
          </a:p>
          <a:p>
            <a:pPr lvl="1"/>
            <a:r>
              <a:rPr lang="en-US" altLang="zh-CN" dirty="0"/>
              <a:t>Random mate</a:t>
            </a:r>
          </a:p>
          <a:p>
            <a:pPr lvl="1"/>
            <a:endParaRPr lang="en-US" altLang="zh-CN" dirty="0"/>
          </a:p>
          <a:p>
            <a:r>
              <a:rPr lang="en-US" altLang="zh-CN" dirty="0"/>
              <a:t>Strongly connected component</a:t>
            </a:r>
          </a:p>
          <a:p>
            <a:pPr lvl="1"/>
            <a:r>
              <a:rPr lang="en-US" altLang="zh-CN" dirty="0"/>
              <a:t>Using reachability to decide connectivity</a:t>
            </a:r>
          </a:p>
          <a:p>
            <a:pPr lvl="1"/>
            <a:r>
              <a:rPr lang="en-US" altLang="zh-CN" dirty="0"/>
              <a:t>Prefix doubling</a:t>
            </a:r>
          </a:p>
          <a:p>
            <a:pPr lvl="1"/>
            <a:endParaRPr lang="en-US" altLang="zh-CN" dirty="0"/>
          </a:p>
          <a:p>
            <a:r>
              <a:rPr lang="en-US" altLang="zh-CN" dirty="0"/>
              <a:t>SSSP</a:t>
            </a:r>
          </a:p>
          <a:p>
            <a:pPr lvl="1"/>
            <a:r>
              <a:rPr lang="en-US" altLang="zh-CN" dirty="0"/>
              <a:t>Find frontier, process neighbors, move to the next round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E518E68-BC23-4553-AFC9-05CA53A06C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83766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479AC1A-FA46-46F7-B8BC-73DEE022A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Tree algorithms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B9B9888-64AF-44E1-8A11-3C767FBC1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Join-based tree algorithms</a:t>
            </a:r>
          </a:p>
          <a:p>
            <a:pPr lvl="1"/>
            <a:r>
              <a:rPr lang="en-US" altLang="zh-CN" dirty="0"/>
              <a:t>Process two subtrees recursively in parallel</a:t>
            </a:r>
          </a:p>
          <a:p>
            <a:pPr lvl="1"/>
            <a:r>
              <a:rPr lang="en-US" altLang="zh-CN" dirty="0"/>
              <a:t>Join them back</a:t>
            </a:r>
          </a:p>
          <a:p>
            <a:endParaRPr lang="en-US" altLang="zh-CN" dirty="0"/>
          </a:p>
          <a:p>
            <a:r>
              <a:rPr lang="en-US" altLang="zh-CN" dirty="0"/>
              <a:t>Augmentation</a:t>
            </a:r>
          </a:p>
          <a:p>
            <a:pPr lvl="1"/>
            <a:r>
              <a:rPr lang="en-US" altLang="zh-CN" dirty="0"/>
              <a:t>Store some extra info in tree nodes for fast range query</a:t>
            </a:r>
          </a:p>
          <a:p>
            <a:pPr lvl="1"/>
            <a:endParaRPr lang="en-US" altLang="zh-CN" dirty="0"/>
          </a:p>
          <a:p>
            <a:r>
              <a:rPr lang="en-US" altLang="zh-CN" dirty="0"/>
              <a:t>Persistence &amp; multi-versioning</a:t>
            </a:r>
          </a:p>
          <a:p>
            <a:pPr lvl="1"/>
            <a:r>
              <a:rPr lang="en-US" altLang="zh-CN" dirty="0"/>
              <a:t>Copy nodes on the path to preserve the previous version</a:t>
            </a:r>
          </a:p>
          <a:p>
            <a:pPr lvl="1"/>
            <a:r>
              <a:rPr lang="en-US" altLang="zh-CN" dirty="0"/>
              <a:t>Let each thread work on a snapshot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B076E6C-FADD-4DD2-8ADB-809E5EF622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40323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187FD16-791D-4555-8140-805A56499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I/O efficient algorithms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99A4CD5-B1D9-4507-8BD2-51ED69EE5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Consider the cost of moving blocks into/out of your memory</a:t>
            </a:r>
          </a:p>
          <a:p>
            <a:pPr lvl="1"/>
            <a:r>
              <a:rPr lang="en-US" altLang="zh-CN" dirty="0"/>
              <a:t>B at a time, M as the total capacity to hold for free computation</a:t>
            </a:r>
          </a:p>
          <a:p>
            <a:pPr lvl="1"/>
            <a:r>
              <a:rPr lang="en-US" altLang="zh-CN" dirty="0"/>
              <a:t>E.g., B = cache line size, M = cache size</a:t>
            </a:r>
          </a:p>
          <a:p>
            <a:r>
              <a:rPr lang="en-US" altLang="zh-CN" dirty="0"/>
              <a:t>Cache-oblivious algorithms</a:t>
            </a:r>
          </a:p>
          <a:p>
            <a:pPr lvl="1"/>
            <a:r>
              <a:rPr lang="en-US" altLang="zh-CN" dirty="0"/>
              <a:t>Algorithms does not need to know B or M</a:t>
            </a:r>
          </a:p>
          <a:p>
            <a:pPr lvl="1"/>
            <a:r>
              <a:rPr lang="en-US" altLang="zh-CN" dirty="0"/>
              <a:t>But analysis will use B and M</a:t>
            </a:r>
          </a:p>
          <a:p>
            <a:pPr lvl="1"/>
            <a:r>
              <a:rPr lang="en-US" altLang="zh-CN" dirty="0"/>
              <a:t>Divide and conquer until the subproblem fits in the small memory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C402EA0-AC5F-4276-9ED3-FDA3B991EB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61659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14FD0A1-39E1-409A-BD1D-D44739034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Scheduling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240FC65D-1A40-4959-BDD7-1E6B2627033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Work-stealing scheduler</a:t>
                </a:r>
              </a:p>
              <a:p>
                <a:r>
                  <a:rPr lang="en-US" altLang="zh-CN" dirty="0"/>
                  <a:t># steals: 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𝑶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𝑷𝑫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dirty="0"/>
              </a:p>
              <a:p>
                <a:pPr lvl="1"/>
                <a:r>
                  <a:rPr lang="en-US" altLang="zh-CN" dirty="0"/>
                  <a:t>Binary-forking</a:t>
                </a:r>
              </a:p>
              <a:p>
                <a:pPr lvl="1"/>
                <a:r>
                  <a:rPr lang="en-US" altLang="zh-CN" b="0" dirty="0"/>
                  <a:t>Depth =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endParaRPr lang="en-US" altLang="zh-CN" dirty="0"/>
              </a:p>
              <a:p>
                <a:pPr lvl="1"/>
                <a:r>
                  <a:rPr lang="en-US" altLang="zh-CN" b="0" dirty="0"/>
                  <a:t>#processors =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US" altLang="zh-CN" dirty="0"/>
              </a:p>
              <a:p>
                <a:r>
                  <a:rPr lang="en-US" altLang="zh-CN" dirty="0"/>
                  <a:t>Practical and used in many real-world systems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240FC65D-1A40-4959-BDD7-1E6B2627033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73" t="-197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EA17B74-4B99-4654-A63C-B349E61826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90458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D9364-7EC6-4FFF-99AC-6687C24C0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Algorithm techniques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8F5F0-7ABB-4A27-9DF7-CEADA281D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Divide-and-conquer</a:t>
            </a:r>
          </a:p>
          <a:p>
            <a:pPr lvl="1"/>
            <a:r>
              <a:rPr lang="en-US" altLang="zh-CN" dirty="0"/>
              <a:t>Solve subproblems in parallel</a:t>
            </a:r>
          </a:p>
          <a:p>
            <a:endParaRPr lang="en-US" altLang="zh-CN" dirty="0"/>
          </a:p>
          <a:p>
            <a:r>
              <a:rPr lang="en-US" altLang="zh-CN" dirty="0"/>
              <a:t>Shrink problem sizes</a:t>
            </a:r>
          </a:p>
          <a:p>
            <a:pPr lvl="1"/>
            <a:r>
              <a:rPr lang="en-US" altLang="zh-CN" dirty="0"/>
              <a:t>Recurse on smaller problems</a:t>
            </a:r>
          </a:p>
          <a:p>
            <a:endParaRPr lang="en-US" altLang="zh-CN" dirty="0"/>
          </a:p>
          <a:p>
            <a:r>
              <a:rPr lang="en-US" altLang="zh-CN" dirty="0"/>
              <a:t>Randomization</a:t>
            </a:r>
          </a:p>
          <a:p>
            <a:pPr lvl="1"/>
            <a:r>
              <a:rPr lang="en-US" altLang="zh-CN" dirty="0"/>
              <a:t>Random mate</a:t>
            </a:r>
          </a:p>
          <a:p>
            <a:pPr lvl="1"/>
            <a:r>
              <a:rPr lang="en-US" altLang="zh-CN" dirty="0"/>
              <a:t>Quicksort </a:t>
            </a:r>
          </a:p>
          <a:p>
            <a:pPr lvl="1"/>
            <a:r>
              <a:rPr lang="en-US" altLang="zh-CN" dirty="0"/>
              <a:t>Random priorities</a:t>
            </a:r>
          </a:p>
          <a:p>
            <a:pPr lvl="2"/>
            <a:r>
              <a:rPr lang="en-US" altLang="zh-CN" dirty="0"/>
              <a:t>Deterministic parallelism, prefix doubling, </a:t>
            </a:r>
            <a:r>
              <a:rPr lang="en-US" altLang="zh-CN" dirty="0" err="1"/>
              <a:t>treaps</a:t>
            </a:r>
            <a:r>
              <a:rPr lang="en-US" altLang="zh-CN" dirty="0"/>
              <a:t>, …</a:t>
            </a:r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D0FF0E-4BD1-402D-8BED-0584A59D31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45307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FFDAE-D134-43A1-A171-5671D8CFB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Algorithm techniques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C03090C-E43C-4FF5-A24E-6A62F78EB68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Round-based algorithms</a:t>
                </a:r>
              </a:p>
              <a:p>
                <a:pPr lvl="1"/>
                <a:r>
                  <a:rPr lang="en-US" altLang="zh-CN" dirty="0"/>
                  <a:t>Perform all computations that do not conflict with each other in a round</a:t>
                </a:r>
              </a:p>
              <a:p>
                <a:pPr lvl="1"/>
                <a:r>
                  <a:rPr lang="en-US" altLang="zh-CN" dirty="0"/>
                  <a:t>Until all required work has been done</a:t>
                </a:r>
              </a:p>
              <a:p>
                <a:pPr lvl="1"/>
                <a:endParaRPr lang="en-US" altLang="zh-CN" dirty="0"/>
              </a:p>
              <a:p>
                <a:r>
                  <a:rPr lang="en-US" altLang="zh-CN" dirty="0"/>
                  <a:t>Prefix doubling</a:t>
                </a:r>
              </a:p>
              <a:p>
                <a:pPr lvl="1"/>
                <a:r>
                  <a:rPr lang="en-US" altLang="zh-CN" dirty="0"/>
                  <a:t>In round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altLang="zh-CN" dirty="0"/>
                  <a:t>, process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elements</a:t>
                </a:r>
              </a:p>
              <a:p>
                <a:pPr lvl="1"/>
                <a:endParaRPr lang="en-US" altLang="zh-CN" dirty="0"/>
              </a:p>
              <a:p>
                <a:r>
                  <a:rPr lang="en-US" altLang="zh-CN" dirty="0"/>
                  <a:t>Augmented trees</a:t>
                </a:r>
              </a:p>
              <a:p>
                <a:pPr lvl="1"/>
                <a:r>
                  <a:rPr lang="en-US" altLang="zh-CN" dirty="0"/>
                  <a:t>For range-based sum</a:t>
                </a:r>
              </a:p>
              <a:p>
                <a:endParaRPr lang="en-US" altLang="zh-CN" dirty="0"/>
              </a:p>
              <a:p>
                <a:r>
                  <a:rPr lang="en-US" altLang="zh-CN" dirty="0"/>
                  <a:t>Path-copying</a:t>
                </a:r>
              </a:p>
              <a:p>
                <a:pPr lvl="1"/>
                <a:r>
                  <a:rPr lang="en-US" altLang="zh-CN" dirty="0"/>
                  <a:t>Achieve multi-versioning</a:t>
                </a:r>
              </a:p>
              <a:p>
                <a:pPr lvl="1"/>
                <a:endParaRPr lang="zh-CN" alt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C03090C-E43C-4FF5-A24E-6A62F78EB68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73" t="-197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F6A517-476D-49C1-8897-53550A131C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02294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AF141-51EA-444E-819D-C8CF50A6C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Implementation tricks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6132A6-F43E-4EB4-BDBF-1BE0469E09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Coarsening</a:t>
            </a:r>
          </a:p>
          <a:p>
            <a:pPr lvl="1"/>
            <a:r>
              <a:rPr lang="en-US" dirty="0"/>
              <a:t>Helps to avoid overhead of invoking parallel tasks</a:t>
            </a:r>
          </a:p>
          <a:p>
            <a:pPr lvl="1"/>
            <a:r>
              <a:rPr lang="en-US" dirty="0"/>
              <a:t>The threshold depends on the amount of work of base case</a:t>
            </a:r>
          </a:p>
          <a:p>
            <a:pPr lvl="1"/>
            <a:endParaRPr lang="en-US" dirty="0"/>
          </a:p>
          <a:p>
            <a:r>
              <a:rPr lang="en-US" dirty="0"/>
              <a:t>Nested parallel for loops</a:t>
            </a:r>
          </a:p>
          <a:p>
            <a:pPr lvl="1"/>
            <a:r>
              <a:rPr lang="en-US" dirty="0"/>
              <a:t>Usually only need to parallelize the outmost one</a:t>
            </a:r>
          </a:p>
          <a:p>
            <a:pPr lvl="1"/>
            <a:r>
              <a:rPr lang="en-US" dirty="0"/>
              <a:t>Make each parallel task large enough</a:t>
            </a:r>
          </a:p>
          <a:p>
            <a:pPr lvl="1"/>
            <a:endParaRPr lang="en-US" dirty="0"/>
          </a:p>
          <a:p>
            <a:r>
              <a:rPr lang="en-US" dirty="0"/>
              <a:t>I/O efficiency</a:t>
            </a:r>
          </a:p>
          <a:p>
            <a:pPr lvl="1"/>
            <a:r>
              <a:rPr lang="en-US" dirty="0"/>
              <a:t>How many cache misses your algorithm will cause?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04D63C-8099-400D-B1D0-622843D46C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95802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DDA24-A9D2-48F5-82C9-570E6E84D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tricks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86516A-41B1-4633-86B9-3ADF7E811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Always avoid</a:t>
            </a:r>
          </a:p>
          <a:p>
            <a:pPr lvl="1"/>
            <a:r>
              <a:rPr lang="en-US" dirty="0"/>
              <a:t>Allocating new space during parallel execution</a:t>
            </a:r>
          </a:p>
          <a:p>
            <a:pPr lvl="2"/>
            <a:r>
              <a:rPr lang="en-US" dirty="0"/>
              <a:t>E.g., not using std::vector (or reserve enough space)</a:t>
            </a:r>
          </a:p>
          <a:p>
            <a:pPr lvl="1"/>
            <a:r>
              <a:rPr lang="en-US" dirty="0"/>
              <a:t>Using (the default) random number generator</a:t>
            </a:r>
          </a:p>
          <a:p>
            <a:pPr lvl="2"/>
            <a:r>
              <a:rPr lang="en-US" dirty="0"/>
              <a:t>Write a hash function instead</a:t>
            </a:r>
          </a:p>
          <a:p>
            <a:pPr lvl="1"/>
            <a:r>
              <a:rPr lang="en-US" dirty="0"/>
              <a:t>Heavy conflicts</a:t>
            </a:r>
          </a:p>
          <a:p>
            <a:pPr lvl="2"/>
            <a:r>
              <a:rPr lang="en-US" dirty="0"/>
              <a:t>Avoid race</a:t>
            </a:r>
          </a:p>
          <a:p>
            <a:pPr lvl="2"/>
            <a:r>
              <a:rPr lang="en-US" dirty="0"/>
              <a:t>Avoid concurrent write (try to use atomic primitives)</a:t>
            </a:r>
          </a:p>
          <a:p>
            <a:pPr lvl="2"/>
            <a:r>
              <a:rPr lang="en-US" dirty="0"/>
              <a:t>Avoid atomic primitives</a:t>
            </a:r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73A2C5-22F8-4134-B0E3-2A45B12BB5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19</a:t>
            </a:fld>
            <a:endParaRPr lang="zh-CN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33DEA44-055A-4C64-86BB-71A83220E8FE}"/>
              </a:ext>
            </a:extLst>
          </p:cNvPr>
          <p:cNvSpPr txBox="1"/>
          <p:nvPr/>
        </p:nvSpPr>
        <p:spPr>
          <a:xfrm>
            <a:off x="7421135" y="381000"/>
            <a:ext cx="3865161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// a 32-bit hash function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inline uint32_t hash32(uint32_t a) {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a = (a+0x7ed55d16) + (a&lt;&lt;12);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a = (a^0xc761c23c) ^ (a&gt;&gt;19);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a = (a+0x165667b1) + (a&lt;&lt;5);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a = (a+0xd3a2646c) ^ (a&lt;&lt;9);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a = (a+0xfd7046c5) + (a&lt;&lt;3);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a = (a^0xb55a4f09) ^ (a&gt;&gt;16);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return a;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}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for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= 1 to n) random[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]=hash(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480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1F0EF-87AB-4C39-9760-D6547CB12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Takeaway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92033E-9110-4D99-BFF4-3990912240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You won’t remember all the algorithms and bounds, but some</a:t>
            </a:r>
          </a:p>
          <a:p>
            <a:pPr lvl="1"/>
            <a:r>
              <a:rPr lang="en-US" altLang="zh-CN" dirty="0"/>
              <a:t>General techniques</a:t>
            </a:r>
          </a:p>
          <a:p>
            <a:pPr lvl="1"/>
            <a:r>
              <a:rPr lang="en-US" altLang="zh-CN" dirty="0"/>
              <a:t>How you get the implementation faster</a:t>
            </a:r>
          </a:p>
          <a:p>
            <a:pPr lvl="1"/>
            <a:r>
              <a:rPr lang="en-US" altLang="zh-CN" dirty="0"/>
              <a:t>Where to find an algorithm in the course material</a:t>
            </a:r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867B8D-9A64-4A38-9140-38954F0B22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44504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39F6084-BDCE-412F-AAFE-6AD2C90630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8000" y="152400"/>
            <a:ext cx="10464800" cy="4343400"/>
          </a:xfrm>
        </p:spPr>
        <p:txBody>
          <a:bodyPr/>
          <a:lstStyle/>
          <a:p>
            <a:r>
              <a:rPr lang="en-US" altLang="zh-CN" dirty="0"/>
              <a:t>FINAL EXAM</a:t>
            </a:r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010AC9-5302-471E-8C85-BAFEFB32B4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87317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1CCB0-31F3-48F8-94AB-F9C0FD176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AB57D-16EA-4D54-A09D-E31DB8756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48-hour take-home exam</a:t>
            </a:r>
          </a:p>
          <a:p>
            <a:pPr lvl="1"/>
            <a:r>
              <a:rPr lang="en-US" altLang="zh-CN" dirty="0"/>
              <a:t>You are free to use any sources or references but absolutely must cite them. </a:t>
            </a:r>
          </a:p>
          <a:p>
            <a:pPr lvl="1"/>
            <a:r>
              <a:rPr lang="en-US" altLang="zh-CN" dirty="0"/>
              <a:t>You </a:t>
            </a:r>
            <a:r>
              <a:rPr lang="en-US" altLang="zh-CN" b="1" dirty="0">
                <a:solidFill>
                  <a:srgbClr val="FF0000"/>
                </a:solidFill>
              </a:rPr>
              <a:t>must not </a:t>
            </a:r>
            <a:r>
              <a:rPr lang="en-US" altLang="zh-CN" dirty="0"/>
              <a:t>communicate with anyone else other than me</a:t>
            </a:r>
          </a:p>
          <a:p>
            <a:pPr lvl="1"/>
            <a:r>
              <a:rPr lang="en-US" altLang="zh-CN" dirty="0"/>
              <a:t>Hand-writing is acceptable for the final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Deadline: 5pm March 17th </a:t>
            </a:r>
          </a:p>
          <a:p>
            <a:r>
              <a:rPr lang="en-US" altLang="zh-CN" dirty="0"/>
              <a:t>Pickup:</a:t>
            </a:r>
          </a:p>
          <a:p>
            <a:pPr lvl="1"/>
            <a:r>
              <a:rPr lang="en-US" altLang="zh-CN" dirty="0"/>
              <a:t>WCH308</a:t>
            </a:r>
          </a:p>
          <a:p>
            <a:pPr lvl="1"/>
            <a:r>
              <a:rPr lang="en-US" altLang="zh-CN" dirty="0"/>
              <a:t>Send an email to me to ask for an electronic version</a:t>
            </a:r>
          </a:p>
          <a:p>
            <a:r>
              <a:rPr lang="en-US" altLang="zh-CN" dirty="0"/>
              <a:t>Submission:</a:t>
            </a:r>
          </a:p>
          <a:p>
            <a:pPr lvl="1"/>
            <a:r>
              <a:rPr lang="en-US" altLang="zh-CN" dirty="0"/>
              <a:t>Drop off at Yihan’s office, WCH308. If I’m not in, you can write the time on the front page, sign it, and slide it under the door. </a:t>
            </a:r>
          </a:p>
          <a:p>
            <a:pPr lvl="1"/>
            <a:r>
              <a:rPr lang="en-US" altLang="zh-CN" dirty="0"/>
              <a:t>Send via email, but </a:t>
            </a:r>
            <a:r>
              <a:rPr lang="en-US" altLang="zh-CN" b="1" dirty="0">
                <a:solidFill>
                  <a:srgbClr val="FF0000"/>
                </a:solidFill>
              </a:rPr>
              <a:t>only if it’s an electronic version</a:t>
            </a:r>
            <a:r>
              <a:rPr lang="en-US" altLang="zh-CN" dirty="0"/>
              <a:t>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BE3C99-6443-46F4-AD17-2871A698C5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696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97274-A7AB-440C-9B9C-4425DDCB4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F21DBA0-E527-43C8-A275-B494B1D818E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6 problems, 130 points</a:t>
                </a:r>
              </a:p>
              <a:p>
                <a:r>
                  <a:rPr lang="en-US" altLang="zh-CN" dirty="0"/>
                  <a:t>Choose up to 110 points, and earn up to 100 points</a:t>
                </a:r>
              </a:p>
              <a:p>
                <a:r>
                  <a:rPr lang="en-US" altLang="zh-CN" dirty="0">
                    <a:solidFill>
                      <a:srgbClr val="FF0000"/>
                    </a:solidFill>
                  </a:rPr>
                  <a:t>Explicitly mark the problems you choose </a:t>
                </a:r>
                <a:r>
                  <a:rPr lang="en-US" altLang="zh-CN" dirty="0"/>
                  <a:t>– otherwise the first 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altLang="zh-CN" dirty="0"/>
                  <a:t>110 points you work on will be considered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F21DBA0-E527-43C8-A275-B494B1D818E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73" t="-197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50F445-3E2E-47F5-B2E8-5B2492C45A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07982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10FD0-D232-4B34-886A-9E20A5EA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Quick suggestions for the exam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9C7CEE-DD42-46A7-8CFF-B4E2A316D6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If you can model the problem as an algorithm we’ve seen in class, you can directly use the result in the lectures</a:t>
            </a:r>
          </a:p>
          <a:p>
            <a:pPr lvl="1"/>
            <a:r>
              <a:rPr lang="en-US" altLang="zh-CN" dirty="0"/>
              <a:t>E.g., “call prefix sum algorithm on </a:t>
            </a:r>
            <a:r>
              <a:rPr lang="en-US" altLang="zh-CN" dirty="0" err="1"/>
              <a:t>xxxx</a:t>
            </a:r>
            <a:r>
              <a:rPr lang="en-US" altLang="zh-CN" dirty="0"/>
              <a:t>, which needs xx work and xx depth”, “call graph connectivity algorithm on </a:t>
            </a:r>
            <a:r>
              <a:rPr lang="en-US" altLang="zh-CN" dirty="0" err="1"/>
              <a:t>xxxx</a:t>
            </a:r>
            <a:r>
              <a:rPr lang="en-US" altLang="zh-CN" dirty="0"/>
              <a:t>, which needs xx work and xx depth”</a:t>
            </a:r>
          </a:p>
          <a:p>
            <a:pPr lvl="1"/>
            <a:endParaRPr lang="en-US" altLang="zh-CN" dirty="0"/>
          </a:p>
          <a:p>
            <a:r>
              <a:rPr lang="en-US" altLang="zh-CN" dirty="0"/>
              <a:t>For any algorithm you design</a:t>
            </a:r>
          </a:p>
          <a:p>
            <a:pPr lvl="1"/>
            <a:r>
              <a:rPr lang="en-US" altLang="zh-CN" dirty="0"/>
              <a:t>Explain correctness (unless it is very, very, very straightforward)!</a:t>
            </a:r>
          </a:p>
          <a:p>
            <a:pPr lvl="1"/>
            <a:r>
              <a:rPr lang="en-US" altLang="zh-CN" dirty="0"/>
              <a:t>Usually only a few sentences is enough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DCBD47-495A-4D6B-BADE-149EB4BAC9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98291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6DDE5-B82F-4171-AD86-2D181A297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Some other things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1E2F59-9A91-44D5-AC1F-036E804FD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No class on Wednesday</a:t>
            </a:r>
          </a:p>
          <a:p>
            <a:pPr lvl="1"/>
            <a:r>
              <a:rPr lang="en-US" altLang="zh-CN" dirty="0"/>
              <a:t>Prepare for your project presentation</a:t>
            </a:r>
          </a:p>
          <a:p>
            <a:pPr lvl="1"/>
            <a:endParaRPr lang="en-US" altLang="zh-CN" dirty="0"/>
          </a:p>
          <a:p>
            <a:r>
              <a:rPr lang="en-US" altLang="zh-CN" dirty="0"/>
              <a:t>HW2 grading ready</a:t>
            </a:r>
          </a:p>
          <a:p>
            <a:pPr lvl="1"/>
            <a:r>
              <a:rPr lang="en-US" altLang="zh-CN" dirty="0"/>
              <a:t>Average &amp; median about 72/80</a:t>
            </a:r>
          </a:p>
          <a:p>
            <a:endParaRPr lang="en-US" altLang="zh-CN" dirty="0"/>
          </a:p>
          <a:p>
            <a:r>
              <a:rPr lang="en-US" altLang="zh-CN" dirty="0"/>
              <a:t>Use </a:t>
            </a:r>
            <a:r>
              <a:rPr lang="en-US" altLang="zh-CN" dirty="0" err="1"/>
              <a:t>iEval</a:t>
            </a:r>
            <a:r>
              <a:rPr lang="en-US" altLang="zh-CN" dirty="0"/>
              <a:t> (today – 13</a:t>
            </a:r>
            <a:r>
              <a:rPr lang="en-US" altLang="zh-CN" baseline="30000" dirty="0"/>
              <a:t>th</a:t>
            </a:r>
            <a:r>
              <a:rPr lang="en-US" altLang="zh-CN" dirty="0"/>
              <a:t>)</a:t>
            </a:r>
          </a:p>
          <a:p>
            <a:endParaRPr lang="en-US" altLang="zh-CN" dirty="0"/>
          </a:p>
          <a:p>
            <a:pPr lvl="1"/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44C919-FA4F-4D92-93EF-18C0985221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48572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6DDE5-B82F-4171-AD86-2D181A297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Some other things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1E2F59-9A91-44D5-AC1F-036E804FD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Presentation</a:t>
            </a:r>
          </a:p>
          <a:p>
            <a:pPr lvl="1"/>
            <a:r>
              <a:rPr lang="en-US" altLang="zh-CN" dirty="0"/>
              <a:t>Audience is your classmates: give background</a:t>
            </a:r>
          </a:p>
          <a:p>
            <a:pPr lvl="1"/>
            <a:r>
              <a:rPr lang="en-US" altLang="zh-CN" dirty="0"/>
              <a:t>Preliminary results</a:t>
            </a:r>
          </a:p>
          <a:p>
            <a:endParaRPr lang="en-US" altLang="zh-CN" dirty="0"/>
          </a:p>
          <a:p>
            <a:r>
              <a:rPr lang="en-US" altLang="zh-CN" dirty="0"/>
              <a:t>Reserve presentation slot</a:t>
            </a:r>
          </a:p>
          <a:p>
            <a:endParaRPr lang="en-US" altLang="zh-CN" dirty="0"/>
          </a:p>
          <a:p>
            <a:r>
              <a:rPr lang="en-US" altLang="zh-CN" dirty="0"/>
              <a:t>Paper review hints:</a:t>
            </a:r>
          </a:p>
          <a:p>
            <a:pPr lvl="1"/>
            <a:r>
              <a:rPr lang="en-US" altLang="zh-CN" dirty="0"/>
              <a:t>Slides of lecture 2</a:t>
            </a:r>
          </a:p>
          <a:p>
            <a:pPr lvl="1"/>
            <a:r>
              <a:rPr lang="en-US" altLang="zh-CN" dirty="0"/>
              <a:t>Summary + evaluation + conclusion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44C919-FA4F-4D92-93EF-18C0985221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1393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>
            <a:extLst>
              <a:ext uri="{FF2B5EF4-FFF2-40B4-BE49-F238E27FC236}">
                <a16:creationId xmlns:a16="http://schemas.microsoft.com/office/drawing/2014/main" id="{41705676-5489-4030-9F6C-9643BEF99E3B}"/>
              </a:ext>
            </a:extLst>
          </p:cNvPr>
          <p:cNvSpPr/>
          <p:nvPr/>
        </p:nvSpPr>
        <p:spPr>
          <a:xfrm>
            <a:off x="4705310" y="457200"/>
            <a:ext cx="7029490" cy="2172299"/>
          </a:xfrm>
          <a:custGeom>
            <a:avLst/>
            <a:gdLst>
              <a:gd name="connsiteX0" fmla="*/ 0 w 7029490"/>
              <a:gd name="connsiteY0" fmla="*/ 0 h 2172299"/>
              <a:gd name="connsiteX1" fmla="*/ 445201 w 7029490"/>
              <a:gd name="connsiteY1" fmla="*/ 0 h 2172299"/>
              <a:gd name="connsiteX2" fmla="*/ 820107 w 7029490"/>
              <a:gd name="connsiteY2" fmla="*/ 0 h 2172299"/>
              <a:gd name="connsiteX3" fmla="*/ 1546488 w 7029490"/>
              <a:gd name="connsiteY3" fmla="*/ 0 h 2172299"/>
              <a:gd name="connsiteX4" fmla="*/ 2272868 w 7029490"/>
              <a:gd name="connsiteY4" fmla="*/ 0 h 2172299"/>
              <a:gd name="connsiteX5" fmla="*/ 2858659 w 7029490"/>
              <a:gd name="connsiteY5" fmla="*/ 0 h 2172299"/>
              <a:gd name="connsiteX6" fmla="*/ 3444450 w 7029490"/>
              <a:gd name="connsiteY6" fmla="*/ 0 h 2172299"/>
              <a:gd name="connsiteX7" fmla="*/ 3819356 w 7029490"/>
              <a:gd name="connsiteY7" fmla="*/ 0 h 2172299"/>
              <a:gd name="connsiteX8" fmla="*/ 4405147 w 7029490"/>
              <a:gd name="connsiteY8" fmla="*/ 0 h 2172299"/>
              <a:gd name="connsiteX9" fmla="*/ 5131528 w 7029490"/>
              <a:gd name="connsiteY9" fmla="*/ 0 h 2172299"/>
              <a:gd name="connsiteX10" fmla="*/ 5647024 w 7029490"/>
              <a:gd name="connsiteY10" fmla="*/ 0 h 2172299"/>
              <a:gd name="connsiteX11" fmla="*/ 6162520 w 7029490"/>
              <a:gd name="connsiteY11" fmla="*/ 0 h 2172299"/>
              <a:gd name="connsiteX12" fmla="*/ 7029490 w 7029490"/>
              <a:gd name="connsiteY12" fmla="*/ 0 h 2172299"/>
              <a:gd name="connsiteX13" fmla="*/ 7029490 w 7029490"/>
              <a:gd name="connsiteY13" fmla="*/ 564798 h 2172299"/>
              <a:gd name="connsiteX14" fmla="*/ 7029490 w 7029490"/>
              <a:gd name="connsiteY14" fmla="*/ 1086150 h 2172299"/>
              <a:gd name="connsiteX15" fmla="*/ 7029490 w 7029490"/>
              <a:gd name="connsiteY15" fmla="*/ 1650947 h 2172299"/>
              <a:gd name="connsiteX16" fmla="*/ 7029490 w 7029490"/>
              <a:gd name="connsiteY16" fmla="*/ 2172299 h 2172299"/>
              <a:gd name="connsiteX17" fmla="*/ 6443699 w 7029490"/>
              <a:gd name="connsiteY17" fmla="*/ 2172299 h 2172299"/>
              <a:gd name="connsiteX18" fmla="*/ 5717319 w 7029490"/>
              <a:gd name="connsiteY18" fmla="*/ 2172299 h 2172299"/>
              <a:gd name="connsiteX19" fmla="*/ 5061233 w 7029490"/>
              <a:gd name="connsiteY19" fmla="*/ 2172299 h 2172299"/>
              <a:gd name="connsiteX20" fmla="*/ 4545737 w 7029490"/>
              <a:gd name="connsiteY20" fmla="*/ 2172299 h 2172299"/>
              <a:gd name="connsiteX21" fmla="*/ 3889651 w 7029490"/>
              <a:gd name="connsiteY21" fmla="*/ 2172299 h 2172299"/>
              <a:gd name="connsiteX22" fmla="*/ 3514745 w 7029490"/>
              <a:gd name="connsiteY22" fmla="*/ 2172299 h 2172299"/>
              <a:gd name="connsiteX23" fmla="*/ 3139839 w 7029490"/>
              <a:gd name="connsiteY23" fmla="*/ 2172299 h 2172299"/>
              <a:gd name="connsiteX24" fmla="*/ 2694638 w 7029490"/>
              <a:gd name="connsiteY24" fmla="*/ 2172299 h 2172299"/>
              <a:gd name="connsiteX25" fmla="*/ 2038552 w 7029490"/>
              <a:gd name="connsiteY25" fmla="*/ 2172299 h 2172299"/>
              <a:gd name="connsiteX26" fmla="*/ 1593351 w 7029490"/>
              <a:gd name="connsiteY26" fmla="*/ 2172299 h 2172299"/>
              <a:gd name="connsiteX27" fmla="*/ 937265 w 7029490"/>
              <a:gd name="connsiteY27" fmla="*/ 2172299 h 2172299"/>
              <a:gd name="connsiteX28" fmla="*/ 0 w 7029490"/>
              <a:gd name="connsiteY28" fmla="*/ 2172299 h 2172299"/>
              <a:gd name="connsiteX29" fmla="*/ 0 w 7029490"/>
              <a:gd name="connsiteY29" fmla="*/ 1629224 h 2172299"/>
              <a:gd name="connsiteX30" fmla="*/ 0 w 7029490"/>
              <a:gd name="connsiteY30" fmla="*/ 1151318 h 2172299"/>
              <a:gd name="connsiteX31" fmla="*/ 0 w 7029490"/>
              <a:gd name="connsiteY31" fmla="*/ 564798 h 2172299"/>
              <a:gd name="connsiteX32" fmla="*/ 0 w 7029490"/>
              <a:gd name="connsiteY32" fmla="*/ 0 h 2172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7029490" h="2172299" extrusionOk="0">
                <a:moveTo>
                  <a:pt x="0" y="0"/>
                </a:moveTo>
                <a:cubicBezTo>
                  <a:pt x="199619" y="-10011"/>
                  <a:pt x="344299" y="10580"/>
                  <a:pt x="445201" y="0"/>
                </a:cubicBezTo>
                <a:cubicBezTo>
                  <a:pt x="546103" y="-10580"/>
                  <a:pt x="723336" y="11110"/>
                  <a:pt x="820107" y="0"/>
                </a:cubicBezTo>
                <a:cubicBezTo>
                  <a:pt x="916878" y="-11110"/>
                  <a:pt x="1352628" y="6848"/>
                  <a:pt x="1546488" y="0"/>
                </a:cubicBezTo>
                <a:cubicBezTo>
                  <a:pt x="1740348" y="-6848"/>
                  <a:pt x="2124506" y="46724"/>
                  <a:pt x="2272868" y="0"/>
                </a:cubicBezTo>
                <a:cubicBezTo>
                  <a:pt x="2421230" y="-46724"/>
                  <a:pt x="2677563" y="56221"/>
                  <a:pt x="2858659" y="0"/>
                </a:cubicBezTo>
                <a:cubicBezTo>
                  <a:pt x="3039755" y="-56221"/>
                  <a:pt x="3261730" y="38696"/>
                  <a:pt x="3444450" y="0"/>
                </a:cubicBezTo>
                <a:cubicBezTo>
                  <a:pt x="3627170" y="-38696"/>
                  <a:pt x="3734181" y="33640"/>
                  <a:pt x="3819356" y="0"/>
                </a:cubicBezTo>
                <a:cubicBezTo>
                  <a:pt x="3904531" y="-33640"/>
                  <a:pt x="4157659" y="42045"/>
                  <a:pt x="4405147" y="0"/>
                </a:cubicBezTo>
                <a:cubicBezTo>
                  <a:pt x="4652635" y="-42045"/>
                  <a:pt x="4826878" y="12827"/>
                  <a:pt x="5131528" y="0"/>
                </a:cubicBezTo>
                <a:cubicBezTo>
                  <a:pt x="5436178" y="-12827"/>
                  <a:pt x="5505274" y="28335"/>
                  <a:pt x="5647024" y="0"/>
                </a:cubicBezTo>
                <a:cubicBezTo>
                  <a:pt x="5788774" y="-28335"/>
                  <a:pt x="5961942" y="131"/>
                  <a:pt x="6162520" y="0"/>
                </a:cubicBezTo>
                <a:cubicBezTo>
                  <a:pt x="6363098" y="-131"/>
                  <a:pt x="6818332" y="2587"/>
                  <a:pt x="7029490" y="0"/>
                </a:cubicBezTo>
                <a:cubicBezTo>
                  <a:pt x="7097036" y="201507"/>
                  <a:pt x="6985950" y="335348"/>
                  <a:pt x="7029490" y="564798"/>
                </a:cubicBezTo>
                <a:cubicBezTo>
                  <a:pt x="7073030" y="794248"/>
                  <a:pt x="7003215" y="913568"/>
                  <a:pt x="7029490" y="1086150"/>
                </a:cubicBezTo>
                <a:cubicBezTo>
                  <a:pt x="7055765" y="1258732"/>
                  <a:pt x="7004924" y="1469411"/>
                  <a:pt x="7029490" y="1650947"/>
                </a:cubicBezTo>
                <a:cubicBezTo>
                  <a:pt x="7054056" y="1832483"/>
                  <a:pt x="6984264" y="1925535"/>
                  <a:pt x="7029490" y="2172299"/>
                </a:cubicBezTo>
                <a:cubicBezTo>
                  <a:pt x="6832723" y="2197812"/>
                  <a:pt x="6665018" y="2170155"/>
                  <a:pt x="6443699" y="2172299"/>
                </a:cubicBezTo>
                <a:cubicBezTo>
                  <a:pt x="6222380" y="2174443"/>
                  <a:pt x="6054035" y="2087938"/>
                  <a:pt x="5717319" y="2172299"/>
                </a:cubicBezTo>
                <a:cubicBezTo>
                  <a:pt x="5380603" y="2256660"/>
                  <a:pt x="5302440" y="2101353"/>
                  <a:pt x="5061233" y="2172299"/>
                </a:cubicBezTo>
                <a:cubicBezTo>
                  <a:pt x="4820026" y="2243245"/>
                  <a:pt x="4734998" y="2111428"/>
                  <a:pt x="4545737" y="2172299"/>
                </a:cubicBezTo>
                <a:cubicBezTo>
                  <a:pt x="4356476" y="2233170"/>
                  <a:pt x="4049530" y="2141863"/>
                  <a:pt x="3889651" y="2172299"/>
                </a:cubicBezTo>
                <a:cubicBezTo>
                  <a:pt x="3729772" y="2202735"/>
                  <a:pt x="3677868" y="2159044"/>
                  <a:pt x="3514745" y="2172299"/>
                </a:cubicBezTo>
                <a:cubicBezTo>
                  <a:pt x="3351622" y="2185554"/>
                  <a:pt x="3313560" y="2143237"/>
                  <a:pt x="3139839" y="2172299"/>
                </a:cubicBezTo>
                <a:cubicBezTo>
                  <a:pt x="2966118" y="2201361"/>
                  <a:pt x="2815536" y="2125396"/>
                  <a:pt x="2694638" y="2172299"/>
                </a:cubicBezTo>
                <a:cubicBezTo>
                  <a:pt x="2573740" y="2219202"/>
                  <a:pt x="2273217" y="2097257"/>
                  <a:pt x="2038552" y="2172299"/>
                </a:cubicBezTo>
                <a:cubicBezTo>
                  <a:pt x="1803887" y="2247341"/>
                  <a:pt x="1748034" y="2152689"/>
                  <a:pt x="1593351" y="2172299"/>
                </a:cubicBezTo>
                <a:cubicBezTo>
                  <a:pt x="1438668" y="2191909"/>
                  <a:pt x="1172531" y="2142930"/>
                  <a:pt x="937265" y="2172299"/>
                </a:cubicBezTo>
                <a:cubicBezTo>
                  <a:pt x="701999" y="2201668"/>
                  <a:pt x="298930" y="2063771"/>
                  <a:pt x="0" y="2172299"/>
                </a:cubicBezTo>
                <a:cubicBezTo>
                  <a:pt x="-36004" y="1930494"/>
                  <a:pt x="38624" y="1779164"/>
                  <a:pt x="0" y="1629224"/>
                </a:cubicBezTo>
                <a:cubicBezTo>
                  <a:pt x="-38624" y="1479284"/>
                  <a:pt x="15389" y="1266705"/>
                  <a:pt x="0" y="1151318"/>
                </a:cubicBezTo>
                <a:cubicBezTo>
                  <a:pt x="-15389" y="1035931"/>
                  <a:pt x="1290" y="800297"/>
                  <a:pt x="0" y="564798"/>
                </a:cubicBezTo>
                <a:cubicBezTo>
                  <a:pt x="-1290" y="329299"/>
                  <a:pt x="28423" y="251550"/>
                  <a:pt x="0" y="0"/>
                </a:cubicBezTo>
                <a:close/>
              </a:path>
            </a:pathLst>
          </a:custGeom>
          <a:noFill/>
          <a:ln w="38100">
            <a:extLst>
              <a:ext uri="{C807C97D-BFC1-408E-A445-0C87EB9F89A2}">
                <ask:lineSketchStyleProps xmlns:ask="http://schemas.microsoft.com/office/drawing/2018/sketchyshapes" sd="316297551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8" name="图片 5">
            <a:extLst>
              <a:ext uri="{FF2B5EF4-FFF2-40B4-BE49-F238E27FC236}">
                <a16:creationId xmlns:a16="http://schemas.microsoft.com/office/drawing/2014/main" id="{CED9CBCC-ED34-4200-9A53-E76C582887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502" b="97998" l="1800" r="98800">
                        <a14:foregroundMark x1="29600" y1="11712" x2="29600" y2="11712"/>
                        <a14:foregroundMark x1="32900" y1="3303" x2="32900" y2="3303"/>
                        <a14:foregroundMark x1="29600" y1="1502" x2="29600" y2="1502"/>
                        <a14:foregroundMark x1="47900" y1="14615" x2="47900" y2="14615"/>
                        <a14:foregroundMark x1="42800" y1="13514" x2="42800" y2="13514"/>
                        <a14:foregroundMark x1="55300" y1="2903" x2="55300" y2="2903"/>
                        <a14:foregroundMark x1="69900" y1="4404" x2="69900" y2="4404"/>
                        <a14:foregroundMark x1="86700" y1="29630" x2="86700" y2="29630"/>
                        <a14:foregroundMark x1="96200" y1="27828" x2="96200" y2="27828"/>
                        <a14:foregroundMark x1="98800" y1="30430" x2="98800" y2="30430"/>
                        <a14:foregroundMark x1="95500" y1="30430" x2="95500" y2="30430"/>
                        <a14:foregroundMark x1="90800" y1="42843" x2="90800" y2="42843"/>
                        <a14:foregroundMark x1="97700" y1="53854" x2="97700" y2="53854"/>
                        <a14:foregroundMark x1="98100" y1="67367" x2="98100" y2="67367"/>
                        <a14:foregroundMark x1="67300" y1="98198" x2="67300" y2="98198"/>
                        <a14:foregroundMark x1="59300" y1="97798" x2="59300" y2="97798"/>
                        <a14:foregroundMark x1="45400" y1="97798" x2="45400" y2="97798"/>
                        <a14:foregroundMark x1="31500" y1="97798" x2="31500" y2="97798"/>
                        <a14:foregroundMark x1="2900" y1="67768" x2="2900" y2="67768"/>
                        <a14:foregroundMark x1="2900" y1="55355" x2="2900" y2="55355"/>
                        <a14:foregroundMark x1="1800" y1="41441" x2="1800" y2="41441"/>
                        <a14:foregroundMark x1="2900" y1="27427" x2="2900" y2="2742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019735" y="4735398"/>
            <a:ext cx="1056859" cy="1055802"/>
          </a:xfrm>
          <a:prstGeom prst="rect">
            <a:avLst/>
          </a:prstGeom>
        </p:spPr>
      </p:pic>
      <p:pic>
        <p:nvPicPr>
          <p:cNvPr id="19" name="图片 5">
            <a:extLst>
              <a:ext uri="{FF2B5EF4-FFF2-40B4-BE49-F238E27FC236}">
                <a16:creationId xmlns:a16="http://schemas.microsoft.com/office/drawing/2014/main" id="{86E3EA81-ABC5-42FD-AB9D-4DA5D1A3A2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502" b="97998" l="1800" r="98800">
                        <a14:foregroundMark x1="29600" y1="11712" x2="29600" y2="11712"/>
                        <a14:foregroundMark x1="32900" y1="3303" x2="32900" y2="3303"/>
                        <a14:foregroundMark x1="29600" y1="1502" x2="29600" y2="1502"/>
                        <a14:foregroundMark x1="47900" y1="14615" x2="47900" y2="14615"/>
                        <a14:foregroundMark x1="42800" y1="13514" x2="42800" y2="13514"/>
                        <a14:foregroundMark x1="55300" y1="2903" x2="55300" y2="2903"/>
                        <a14:foregroundMark x1="69900" y1="4404" x2="69900" y2="4404"/>
                        <a14:foregroundMark x1="86700" y1="29630" x2="86700" y2="29630"/>
                        <a14:foregroundMark x1="96200" y1="27828" x2="96200" y2="27828"/>
                        <a14:foregroundMark x1="98800" y1="30430" x2="98800" y2="30430"/>
                        <a14:foregroundMark x1="95500" y1="30430" x2="95500" y2="30430"/>
                        <a14:foregroundMark x1="90800" y1="42843" x2="90800" y2="42843"/>
                        <a14:foregroundMark x1="97700" y1="53854" x2="97700" y2="53854"/>
                        <a14:foregroundMark x1="98100" y1="67367" x2="98100" y2="67367"/>
                        <a14:foregroundMark x1="67300" y1="98198" x2="67300" y2="98198"/>
                        <a14:foregroundMark x1="59300" y1="97798" x2="59300" y2="97798"/>
                        <a14:foregroundMark x1="45400" y1="97798" x2="45400" y2="97798"/>
                        <a14:foregroundMark x1="31500" y1="97798" x2="31500" y2="97798"/>
                        <a14:foregroundMark x1="2900" y1="67768" x2="2900" y2="67768"/>
                        <a14:foregroundMark x1="2900" y1="55355" x2="2900" y2="55355"/>
                        <a14:foregroundMark x1="1800" y1="41441" x2="1800" y2="41441"/>
                        <a14:foregroundMark x1="2900" y1="27427" x2="2900" y2="2742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676729" y="4735398"/>
            <a:ext cx="1056859" cy="1055802"/>
          </a:xfrm>
          <a:prstGeom prst="rect">
            <a:avLst/>
          </a:prstGeom>
        </p:spPr>
      </p:pic>
      <p:pic>
        <p:nvPicPr>
          <p:cNvPr id="20" name="图片 5">
            <a:extLst>
              <a:ext uri="{FF2B5EF4-FFF2-40B4-BE49-F238E27FC236}">
                <a16:creationId xmlns:a16="http://schemas.microsoft.com/office/drawing/2014/main" id="{3B59F4BB-0AC9-4FE0-91D7-DF06ADCD56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502" b="97998" l="1800" r="98800">
                        <a14:foregroundMark x1="29600" y1="11712" x2="29600" y2="11712"/>
                        <a14:foregroundMark x1="32900" y1="3303" x2="32900" y2="3303"/>
                        <a14:foregroundMark x1="29600" y1="1502" x2="29600" y2="1502"/>
                        <a14:foregroundMark x1="47900" y1="14615" x2="47900" y2="14615"/>
                        <a14:foregroundMark x1="42800" y1="13514" x2="42800" y2="13514"/>
                        <a14:foregroundMark x1="55300" y1="2903" x2="55300" y2="2903"/>
                        <a14:foregroundMark x1="69900" y1="4404" x2="69900" y2="4404"/>
                        <a14:foregroundMark x1="86700" y1="29630" x2="86700" y2="29630"/>
                        <a14:foregroundMark x1="96200" y1="27828" x2="96200" y2="27828"/>
                        <a14:foregroundMark x1="98800" y1="30430" x2="98800" y2="30430"/>
                        <a14:foregroundMark x1="95500" y1="30430" x2="95500" y2="30430"/>
                        <a14:foregroundMark x1="90800" y1="42843" x2="90800" y2="42843"/>
                        <a14:foregroundMark x1="97700" y1="53854" x2="97700" y2="53854"/>
                        <a14:foregroundMark x1="98100" y1="67367" x2="98100" y2="67367"/>
                        <a14:foregroundMark x1="67300" y1="98198" x2="67300" y2="98198"/>
                        <a14:foregroundMark x1="59300" y1="97798" x2="59300" y2="97798"/>
                        <a14:foregroundMark x1="45400" y1="97798" x2="45400" y2="97798"/>
                        <a14:foregroundMark x1="31500" y1="97798" x2="31500" y2="97798"/>
                        <a14:foregroundMark x1="2900" y1="67768" x2="2900" y2="67768"/>
                        <a14:foregroundMark x1="2900" y1="55355" x2="2900" y2="55355"/>
                        <a14:foregroundMark x1="1800" y1="41441" x2="1800" y2="41441"/>
                        <a14:foregroundMark x1="2900" y1="27427" x2="2900" y2="2742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333723" y="4735398"/>
            <a:ext cx="1056859" cy="1055802"/>
          </a:xfrm>
          <a:prstGeom prst="rect">
            <a:avLst/>
          </a:prstGeom>
        </p:spPr>
      </p:pic>
      <p:pic>
        <p:nvPicPr>
          <p:cNvPr id="21" name="图片 5">
            <a:extLst>
              <a:ext uri="{FF2B5EF4-FFF2-40B4-BE49-F238E27FC236}">
                <a16:creationId xmlns:a16="http://schemas.microsoft.com/office/drawing/2014/main" id="{3FCAEF11-C76E-4F60-A907-438B360842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502" b="97998" l="1800" r="98800">
                        <a14:foregroundMark x1="29600" y1="11712" x2="29600" y2="11712"/>
                        <a14:foregroundMark x1="32900" y1="3303" x2="32900" y2="3303"/>
                        <a14:foregroundMark x1="29600" y1="1502" x2="29600" y2="1502"/>
                        <a14:foregroundMark x1="47900" y1="14615" x2="47900" y2="14615"/>
                        <a14:foregroundMark x1="42800" y1="13514" x2="42800" y2="13514"/>
                        <a14:foregroundMark x1="55300" y1="2903" x2="55300" y2="2903"/>
                        <a14:foregroundMark x1="69900" y1="4404" x2="69900" y2="4404"/>
                        <a14:foregroundMark x1="86700" y1="29630" x2="86700" y2="29630"/>
                        <a14:foregroundMark x1="96200" y1="27828" x2="96200" y2="27828"/>
                        <a14:foregroundMark x1="98800" y1="30430" x2="98800" y2="30430"/>
                        <a14:foregroundMark x1="95500" y1="30430" x2="95500" y2="30430"/>
                        <a14:foregroundMark x1="90800" y1="42843" x2="90800" y2="42843"/>
                        <a14:foregroundMark x1="97700" y1="53854" x2="97700" y2="53854"/>
                        <a14:foregroundMark x1="98100" y1="67367" x2="98100" y2="67367"/>
                        <a14:foregroundMark x1="67300" y1="98198" x2="67300" y2="98198"/>
                        <a14:foregroundMark x1="59300" y1="97798" x2="59300" y2="97798"/>
                        <a14:foregroundMark x1="45400" y1="97798" x2="45400" y2="97798"/>
                        <a14:foregroundMark x1="31500" y1="97798" x2="31500" y2="97798"/>
                        <a14:foregroundMark x1="2900" y1="67768" x2="2900" y2="67768"/>
                        <a14:foregroundMark x1="2900" y1="55355" x2="2900" y2="55355"/>
                        <a14:foregroundMark x1="1800" y1="41441" x2="1800" y2="41441"/>
                        <a14:foregroundMark x1="2900" y1="27427" x2="2900" y2="2742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990717" y="4735398"/>
            <a:ext cx="1056859" cy="1055802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24B3117A-5444-4C67-8E08-E39A34BBA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457200"/>
            <a:ext cx="11277600" cy="685800"/>
          </a:xfrm>
        </p:spPr>
        <p:txBody>
          <a:bodyPr/>
          <a:lstStyle/>
          <a:p>
            <a:r>
              <a:rPr lang="en-US" altLang="zh-CN" dirty="0"/>
              <a:t>Scheduler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87152DC-B3BB-4BA6-82B7-8A90F64EC9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3</a:t>
            </a:fld>
            <a:endParaRPr lang="zh-CN" altLang="en-US"/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id="{BB5DE8AF-5A31-4F66-92FA-FE61564CBCD6}"/>
              </a:ext>
            </a:extLst>
          </p:cNvPr>
          <p:cNvSpPr/>
          <p:nvPr/>
        </p:nvSpPr>
        <p:spPr>
          <a:xfrm>
            <a:off x="4705310" y="2858099"/>
            <a:ext cx="69342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400" dirty="0">
                <a:latin typeface="Arial Black" panose="020B0A04020102020204" pitchFamily="34" charset="0"/>
                <a:cs typeface="Arial" panose="020B0604020202020204" pitchFamily="34" charset="0"/>
              </a:rPr>
              <a:t>Scheduler</a:t>
            </a:r>
            <a:endParaRPr lang="zh-CN" altLang="en-US" sz="44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1">
            <a:extLst>
              <a:ext uri="{FF2B5EF4-FFF2-40B4-BE49-F238E27FC236}">
                <a16:creationId xmlns:a16="http://schemas.microsoft.com/office/drawing/2014/main" id="{2ABAA877-D8A4-4C20-B924-0F1A3CD25554}"/>
              </a:ext>
            </a:extLst>
          </p:cNvPr>
          <p:cNvSpPr/>
          <p:nvPr/>
        </p:nvSpPr>
        <p:spPr>
          <a:xfrm>
            <a:off x="4876840" y="1519722"/>
            <a:ext cx="285790" cy="828858"/>
          </a:xfrm>
          <a:custGeom>
            <a:avLst/>
            <a:gdLst>
              <a:gd name="connsiteX0" fmla="*/ 276238 w 285790"/>
              <a:gd name="connsiteY0" fmla="*/ 0 h 828858"/>
              <a:gd name="connsiteX1" fmla="*/ 13 w 285790"/>
              <a:gd name="connsiteY1" fmla="*/ 104775 h 828858"/>
              <a:gd name="connsiteX2" fmla="*/ 285763 w 285790"/>
              <a:gd name="connsiteY2" fmla="*/ 228600 h 828858"/>
              <a:gd name="connsiteX3" fmla="*/ 19063 w 285790"/>
              <a:gd name="connsiteY3" fmla="*/ 304800 h 828858"/>
              <a:gd name="connsiteX4" fmla="*/ 276238 w 285790"/>
              <a:gd name="connsiteY4" fmla="*/ 447675 h 828858"/>
              <a:gd name="connsiteX5" fmla="*/ 19063 w 285790"/>
              <a:gd name="connsiteY5" fmla="*/ 533400 h 828858"/>
              <a:gd name="connsiteX6" fmla="*/ 266713 w 285790"/>
              <a:gd name="connsiteY6" fmla="*/ 695325 h 828858"/>
              <a:gd name="connsiteX7" fmla="*/ 38113 w 285790"/>
              <a:gd name="connsiteY7" fmla="*/ 828675 h 828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5790" h="828858">
                <a:moveTo>
                  <a:pt x="276238" y="0"/>
                </a:moveTo>
                <a:cubicBezTo>
                  <a:pt x="137331" y="33337"/>
                  <a:pt x="-1575" y="66675"/>
                  <a:pt x="13" y="104775"/>
                </a:cubicBezTo>
                <a:cubicBezTo>
                  <a:pt x="1601" y="142875"/>
                  <a:pt x="282588" y="195263"/>
                  <a:pt x="285763" y="228600"/>
                </a:cubicBezTo>
                <a:cubicBezTo>
                  <a:pt x="288938" y="261937"/>
                  <a:pt x="20650" y="268288"/>
                  <a:pt x="19063" y="304800"/>
                </a:cubicBezTo>
                <a:cubicBezTo>
                  <a:pt x="17476" y="341312"/>
                  <a:pt x="276238" y="409575"/>
                  <a:pt x="276238" y="447675"/>
                </a:cubicBezTo>
                <a:cubicBezTo>
                  <a:pt x="276238" y="485775"/>
                  <a:pt x="20650" y="492125"/>
                  <a:pt x="19063" y="533400"/>
                </a:cubicBezTo>
                <a:cubicBezTo>
                  <a:pt x="17476" y="574675"/>
                  <a:pt x="263538" y="646113"/>
                  <a:pt x="266713" y="695325"/>
                </a:cubicBezTo>
                <a:cubicBezTo>
                  <a:pt x="269888" y="744537"/>
                  <a:pt x="60338" y="833438"/>
                  <a:pt x="38113" y="828675"/>
                </a:cubicBezTo>
              </a:path>
            </a:pathLst>
          </a:cu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内容占位符 15">
            <a:extLst>
              <a:ext uri="{FF2B5EF4-FFF2-40B4-BE49-F238E27FC236}">
                <a16:creationId xmlns:a16="http://schemas.microsoft.com/office/drawing/2014/main" id="{769A7760-5BE8-4A3A-B3DA-2BFC222A05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71600"/>
            <a:ext cx="4400510" cy="5257800"/>
          </a:xfrm>
        </p:spPr>
        <p:txBody>
          <a:bodyPr/>
          <a:lstStyle/>
          <a:p>
            <a:r>
              <a:rPr lang="en-US" altLang="zh-CN" dirty="0"/>
              <a:t>The program generate threads (</a:t>
            </a:r>
            <a:r>
              <a:rPr lang="en-US" altLang="zh-CN"/>
              <a:t>tasks)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The scheduler maps each thread to a processor (e.g., whenever a processor is available)</a:t>
            </a:r>
            <a:endParaRPr lang="zh-CN" altLang="en-US" dirty="0"/>
          </a:p>
        </p:txBody>
      </p:sp>
      <p:sp>
        <p:nvSpPr>
          <p:cNvPr id="25" name="2">
            <a:extLst>
              <a:ext uri="{FF2B5EF4-FFF2-40B4-BE49-F238E27FC236}">
                <a16:creationId xmlns:a16="http://schemas.microsoft.com/office/drawing/2014/main" id="{622C85ED-2C8E-40D1-8974-A531F323CFAA}"/>
              </a:ext>
            </a:extLst>
          </p:cNvPr>
          <p:cNvSpPr/>
          <p:nvPr/>
        </p:nvSpPr>
        <p:spPr>
          <a:xfrm>
            <a:off x="5802109" y="1519722"/>
            <a:ext cx="285790" cy="828858"/>
          </a:xfrm>
          <a:custGeom>
            <a:avLst/>
            <a:gdLst>
              <a:gd name="connsiteX0" fmla="*/ 276238 w 285790"/>
              <a:gd name="connsiteY0" fmla="*/ 0 h 828858"/>
              <a:gd name="connsiteX1" fmla="*/ 13 w 285790"/>
              <a:gd name="connsiteY1" fmla="*/ 104775 h 828858"/>
              <a:gd name="connsiteX2" fmla="*/ 285763 w 285790"/>
              <a:gd name="connsiteY2" fmla="*/ 228600 h 828858"/>
              <a:gd name="connsiteX3" fmla="*/ 19063 w 285790"/>
              <a:gd name="connsiteY3" fmla="*/ 304800 h 828858"/>
              <a:gd name="connsiteX4" fmla="*/ 276238 w 285790"/>
              <a:gd name="connsiteY4" fmla="*/ 447675 h 828858"/>
              <a:gd name="connsiteX5" fmla="*/ 19063 w 285790"/>
              <a:gd name="connsiteY5" fmla="*/ 533400 h 828858"/>
              <a:gd name="connsiteX6" fmla="*/ 266713 w 285790"/>
              <a:gd name="connsiteY6" fmla="*/ 695325 h 828858"/>
              <a:gd name="connsiteX7" fmla="*/ 38113 w 285790"/>
              <a:gd name="connsiteY7" fmla="*/ 828675 h 828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5790" h="828858">
                <a:moveTo>
                  <a:pt x="276238" y="0"/>
                </a:moveTo>
                <a:cubicBezTo>
                  <a:pt x="137331" y="33337"/>
                  <a:pt x="-1575" y="66675"/>
                  <a:pt x="13" y="104775"/>
                </a:cubicBezTo>
                <a:cubicBezTo>
                  <a:pt x="1601" y="142875"/>
                  <a:pt x="282588" y="195263"/>
                  <a:pt x="285763" y="228600"/>
                </a:cubicBezTo>
                <a:cubicBezTo>
                  <a:pt x="288938" y="261937"/>
                  <a:pt x="20650" y="268288"/>
                  <a:pt x="19063" y="304800"/>
                </a:cubicBezTo>
                <a:cubicBezTo>
                  <a:pt x="17476" y="341312"/>
                  <a:pt x="276238" y="409575"/>
                  <a:pt x="276238" y="447675"/>
                </a:cubicBezTo>
                <a:cubicBezTo>
                  <a:pt x="276238" y="485775"/>
                  <a:pt x="20650" y="492125"/>
                  <a:pt x="19063" y="533400"/>
                </a:cubicBezTo>
                <a:cubicBezTo>
                  <a:pt x="17476" y="574675"/>
                  <a:pt x="263538" y="646113"/>
                  <a:pt x="266713" y="695325"/>
                </a:cubicBezTo>
                <a:cubicBezTo>
                  <a:pt x="269888" y="744537"/>
                  <a:pt x="60338" y="833438"/>
                  <a:pt x="38113" y="828675"/>
                </a:cubicBezTo>
              </a:path>
            </a:pathLst>
          </a:cu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3">
            <a:extLst>
              <a:ext uri="{FF2B5EF4-FFF2-40B4-BE49-F238E27FC236}">
                <a16:creationId xmlns:a16="http://schemas.microsoft.com/office/drawing/2014/main" id="{F6A988C0-7DDC-40E9-B6DB-7CB4B89A76BF}"/>
              </a:ext>
            </a:extLst>
          </p:cNvPr>
          <p:cNvSpPr/>
          <p:nvPr/>
        </p:nvSpPr>
        <p:spPr>
          <a:xfrm>
            <a:off x="6727378" y="1519722"/>
            <a:ext cx="285790" cy="828858"/>
          </a:xfrm>
          <a:custGeom>
            <a:avLst/>
            <a:gdLst>
              <a:gd name="connsiteX0" fmla="*/ 276238 w 285790"/>
              <a:gd name="connsiteY0" fmla="*/ 0 h 828858"/>
              <a:gd name="connsiteX1" fmla="*/ 13 w 285790"/>
              <a:gd name="connsiteY1" fmla="*/ 104775 h 828858"/>
              <a:gd name="connsiteX2" fmla="*/ 285763 w 285790"/>
              <a:gd name="connsiteY2" fmla="*/ 228600 h 828858"/>
              <a:gd name="connsiteX3" fmla="*/ 19063 w 285790"/>
              <a:gd name="connsiteY3" fmla="*/ 304800 h 828858"/>
              <a:gd name="connsiteX4" fmla="*/ 276238 w 285790"/>
              <a:gd name="connsiteY4" fmla="*/ 447675 h 828858"/>
              <a:gd name="connsiteX5" fmla="*/ 19063 w 285790"/>
              <a:gd name="connsiteY5" fmla="*/ 533400 h 828858"/>
              <a:gd name="connsiteX6" fmla="*/ 266713 w 285790"/>
              <a:gd name="connsiteY6" fmla="*/ 695325 h 828858"/>
              <a:gd name="connsiteX7" fmla="*/ 38113 w 285790"/>
              <a:gd name="connsiteY7" fmla="*/ 828675 h 828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5790" h="828858">
                <a:moveTo>
                  <a:pt x="276238" y="0"/>
                </a:moveTo>
                <a:cubicBezTo>
                  <a:pt x="137331" y="33337"/>
                  <a:pt x="-1575" y="66675"/>
                  <a:pt x="13" y="104775"/>
                </a:cubicBezTo>
                <a:cubicBezTo>
                  <a:pt x="1601" y="142875"/>
                  <a:pt x="282588" y="195263"/>
                  <a:pt x="285763" y="228600"/>
                </a:cubicBezTo>
                <a:cubicBezTo>
                  <a:pt x="288938" y="261937"/>
                  <a:pt x="20650" y="268288"/>
                  <a:pt x="19063" y="304800"/>
                </a:cubicBezTo>
                <a:cubicBezTo>
                  <a:pt x="17476" y="341312"/>
                  <a:pt x="276238" y="409575"/>
                  <a:pt x="276238" y="447675"/>
                </a:cubicBezTo>
                <a:cubicBezTo>
                  <a:pt x="276238" y="485775"/>
                  <a:pt x="20650" y="492125"/>
                  <a:pt x="19063" y="533400"/>
                </a:cubicBezTo>
                <a:cubicBezTo>
                  <a:pt x="17476" y="574675"/>
                  <a:pt x="263538" y="646113"/>
                  <a:pt x="266713" y="695325"/>
                </a:cubicBezTo>
                <a:cubicBezTo>
                  <a:pt x="269888" y="744537"/>
                  <a:pt x="60338" y="833438"/>
                  <a:pt x="38113" y="828675"/>
                </a:cubicBezTo>
              </a:path>
            </a:pathLst>
          </a:cu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4">
            <a:extLst>
              <a:ext uri="{FF2B5EF4-FFF2-40B4-BE49-F238E27FC236}">
                <a16:creationId xmlns:a16="http://schemas.microsoft.com/office/drawing/2014/main" id="{15A1BE25-5DB8-4556-809D-3EEBD323FA3E}"/>
              </a:ext>
            </a:extLst>
          </p:cNvPr>
          <p:cNvSpPr/>
          <p:nvPr/>
        </p:nvSpPr>
        <p:spPr>
          <a:xfrm>
            <a:off x="7652647" y="1519722"/>
            <a:ext cx="285790" cy="828858"/>
          </a:xfrm>
          <a:custGeom>
            <a:avLst/>
            <a:gdLst>
              <a:gd name="connsiteX0" fmla="*/ 276238 w 285790"/>
              <a:gd name="connsiteY0" fmla="*/ 0 h 828858"/>
              <a:gd name="connsiteX1" fmla="*/ 13 w 285790"/>
              <a:gd name="connsiteY1" fmla="*/ 104775 h 828858"/>
              <a:gd name="connsiteX2" fmla="*/ 285763 w 285790"/>
              <a:gd name="connsiteY2" fmla="*/ 228600 h 828858"/>
              <a:gd name="connsiteX3" fmla="*/ 19063 w 285790"/>
              <a:gd name="connsiteY3" fmla="*/ 304800 h 828858"/>
              <a:gd name="connsiteX4" fmla="*/ 276238 w 285790"/>
              <a:gd name="connsiteY4" fmla="*/ 447675 h 828858"/>
              <a:gd name="connsiteX5" fmla="*/ 19063 w 285790"/>
              <a:gd name="connsiteY5" fmla="*/ 533400 h 828858"/>
              <a:gd name="connsiteX6" fmla="*/ 266713 w 285790"/>
              <a:gd name="connsiteY6" fmla="*/ 695325 h 828858"/>
              <a:gd name="connsiteX7" fmla="*/ 38113 w 285790"/>
              <a:gd name="connsiteY7" fmla="*/ 828675 h 828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5790" h="828858">
                <a:moveTo>
                  <a:pt x="276238" y="0"/>
                </a:moveTo>
                <a:cubicBezTo>
                  <a:pt x="137331" y="33337"/>
                  <a:pt x="-1575" y="66675"/>
                  <a:pt x="13" y="104775"/>
                </a:cubicBezTo>
                <a:cubicBezTo>
                  <a:pt x="1601" y="142875"/>
                  <a:pt x="282588" y="195263"/>
                  <a:pt x="285763" y="228600"/>
                </a:cubicBezTo>
                <a:cubicBezTo>
                  <a:pt x="288938" y="261937"/>
                  <a:pt x="20650" y="268288"/>
                  <a:pt x="19063" y="304800"/>
                </a:cubicBezTo>
                <a:cubicBezTo>
                  <a:pt x="17476" y="341312"/>
                  <a:pt x="276238" y="409575"/>
                  <a:pt x="276238" y="447675"/>
                </a:cubicBezTo>
                <a:cubicBezTo>
                  <a:pt x="276238" y="485775"/>
                  <a:pt x="20650" y="492125"/>
                  <a:pt x="19063" y="533400"/>
                </a:cubicBezTo>
                <a:cubicBezTo>
                  <a:pt x="17476" y="574675"/>
                  <a:pt x="263538" y="646113"/>
                  <a:pt x="266713" y="695325"/>
                </a:cubicBezTo>
                <a:cubicBezTo>
                  <a:pt x="269888" y="744537"/>
                  <a:pt x="60338" y="833438"/>
                  <a:pt x="38113" y="828675"/>
                </a:cubicBezTo>
              </a:path>
            </a:pathLst>
          </a:cu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5">
            <a:extLst>
              <a:ext uri="{FF2B5EF4-FFF2-40B4-BE49-F238E27FC236}">
                <a16:creationId xmlns:a16="http://schemas.microsoft.com/office/drawing/2014/main" id="{49CD0A71-0F95-4D62-A16D-17A71ABD790F}"/>
              </a:ext>
            </a:extLst>
          </p:cNvPr>
          <p:cNvSpPr/>
          <p:nvPr/>
        </p:nvSpPr>
        <p:spPr>
          <a:xfrm>
            <a:off x="8577916" y="1519722"/>
            <a:ext cx="285790" cy="828858"/>
          </a:xfrm>
          <a:custGeom>
            <a:avLst/>
            <a:gdLst>
              <a:gd name="connsiteX0" fmla="*/ 276238 w 285790"/>
              <a:gd name="connsiteY0" fmla="*/ 0 h 828858"/>
              <a:gd name="connsiteX1" fmla="*/ 13 w 285790"/>
              <a:gd name="connsiteY1" fmla="*/ 104775 h 828858"/>
              <a:gd name="connsiteX2" fmla="*/ 285763 w 285790"/>
              <a:gd name="connsiteY2" fmla="*/ 228600 h 828858"/>
              <a:gd name="connsiteX3" fmla="*/ 19063 w 285790"/>
              <a:gd name="connsiteY3" fmla="*/ 304800 h 828858"/>
              <a:gd name="connsiteX4" fmla="*/ 276238 w 285790"/>
              <a:gd name="connsiteY4" fmla="*/ 447675 h 828858"/>
              <a:gd name="connsiteX5" fmla="*/ 19063 w 285790"/>
              <a:gd name="connsiteY5" fmla="*/ 533400 h 828858"/>
              <a:gd name="connsiteX6" fmla="*/ 266713 w 285790"/>
              <a:gd name="connsiteY6" fmla="*/ 695325 h 828858"/>
              <a:gd name="connsiteX7" fmla="*/ 38113 w 285790"/>
              <a:gd name="connsiteY7" fmla="*/ 828675 h 828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5790" h="828858">
                <a:moveTo>
                  <a:pt x="276238" y="0"/>
                </a:moveTo>
                <a:cubicBezTo>
                  <a:pt x="137331" y="33337"/>
                  <a:pt x="-1575" y="66675"/>
                  <a:pt x="13" y="104775"/>
                </a:cubicBezTo>
                <a:cubicBezTo>
                  <a:pt x="1601" y="142875"/>
                  <a:pt x="282588" y="195263"/>
                  <a:pt x="285763" y="228600"/>
                </a:cubicBezTo>
                <a:cubicBezTo>
                  <a:pt x="288938" y="261937"/>
                  <a:pt x="20650" y="268288"/>
                  <a:pt x="19063" y="304800"/>
                </a:cubicBezTo>
                <a:cubicBezTo>
                  <a:pt x="17476" y="341312"/>
                  <a:pt x="276238" y="409575"/>
                  <a:pt x="276238" y="447675"/>
                </a:cubicBezTo>
                <a:cubicBezTo>
                  <a:pt x="276238" y="485775"/>
                  <a:pt x="20650" y="492125"/>
                  <a:pt x="19063" y="533400"/>
                </a:cubicBezTo>
                <a:cubicBezTo>
                  <a:pt x="17476" y="574675"/>
                  <a:pt x="263538" y="646113"/>
                  <a:pt x="266713" y="695325"/>
                </a:cubicBezTo>
                <a:cubicBezTo>
                  <a:pt x="269888" y="744537"/>
                  <a:pt x="60338" y="833438"/>
                  <a:pt x="38113" y="828675"/>
                </a:cubicBezTo>
              </a:path>
            </a:pathLst>
          </a:cu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6">
            <a:extLst>
              <a:ext uri="{FF2B5EF4-FFF2-40B4-BE49-F238E27FC236}">
                <a16:creationId xmlns:a16="http://schemas.microsoft.com/office/drawing/2014/main" id="{BD7C7745-FCE7-4BE2-B1FE-33428955DBBC}"/>
              </a:ext>
            </a:extLst>
          </p:cNvPr>
          <p:cNvSpPr/>
          <p:nvPr/>
        </p:nvSpPr>
        <p:spPr>
          <a:xfrm>
            <a:off x="9503185" y="1519722"/>
            <a:ext cx="285790" cy="828858"/>
          </a:xfrm>
          <a:custGeom>
            <a:avLst/>
            <a:gdLst>
              <a:gd name="connsiteX0" fmla="*/ 276238 w 285790"/>
              <a:gd name="connsiteY0" fmla="*/ 0 h 828858"/>
              <a:gd name="connsiteX1" fmla="*/ 13 w 285790"/>
              <a:gd name="connsiteY1" fmla="*/ 104775 h 828858"/>
              <a:gd name="connsiteX2" fmla="*/ 285763 w 285790"/>
              <a:gd name="connsiteY2" fmla="*/ 228600 h 828858"/>
              <a:gd name="connsiteX3" fmla="*/ 19063 w 285790"/>
              <a:gd name="connsiteY3" fmla="*/ 304800 h 828858"/>
              <a:gd name="connsiteX4" fmla="*/ 276238 w 285790"/>
              <a:gd name="connsiteY4" fmla="*/ 447675 h 828858"/>
              <a:gd name="connsiteX5" fmla="*/ 19063 w 285790"/>
              <a:gd name="connsiteY5" fmla="*/ 533400 h 828858"/>
              <a:gd name="connsiteX6" fmla="*/ 266713 w 285790"/>
              <a:gd name="connsiteY6" fmla="*/ 695325 h 828858"/>
              <a:gd name="connsiteX7" fmla="*/ 38113 w 285790"/>
              <a:gd name="connsiteY7" fmla="*/ 828675 h 828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5790" h="828858">
                <a:moveTo>
                  <a:pt x="276238" y="0"/>
                </a:moveTo>
                <a:cubicBezTo>
                  <a:pt x="137331" y="33337"/>
                  <a:pt x="-1575" y="66675"/>
                  <a:pt x="13" y="104775"/>
                </a:cubicBezTo>
                <a:cubicBezTo>
                  <a:pt x="1601" y="142875"/>
                  <a:pt x="282588" y="195263"/>
                  <a:pt x="285763" y="228600"/>
                </a:cubicBezTo>
                <a:cubicBezTo>
                  <a:pt x="288938" y="261937"/>
                  <a:pt x="20650" y="268288"/>
                  <a:pt x="19063" y="304800"/>
                </a:cubicBezTo>
                <a:cubicBezTo>
                  <a:pt x="17476" y="341312"/>
                  <a:pt x="276238" y="409575"/>
                  <a:pt x="276238" y="447675"/>
                </a:cubicBezTo>
                <a:cubicBezTo>
                  <a:pt x="276238" y="485775"/>
                  <a:pt x="20650" y="492125"/>
                  <a:pt x="19063" y="533400"/>
                </a:cubicBezTo>
                <a:cubicBezTo>
                  <a:pt x="17476" y="574675"/>
                  <a:pt x="263538" y="646113"/>
                  <a:pt x="266713" y="695325"/>
                </a:cubicBezTo>
                <a:cubicBezTo>
                  <a:pt x="269888" y="744537"/>
                  <a:pt x="60338" y="833438"/>
                  <a:pt x="38113" y="828675"/>
                </a:cubicBezTo>
              </a:path>
            </a:pathLst>
          </a:cu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7">
            <a:extLst>
              <a:ext uri="{FF2B5EF4-FFF2-40B4-BE49-F238E27FC236}">
                <a16:creationId xmlns:a16="http://schemas.microsoft.com/office/drawing/2014/main" id="{89A980B5-5DDE-4220-AC75-5E5A0FF40EF2}"/>
              </a:ext>
            </a:extLst>
          </p:cNvPr>
          <p:cNvSpPr/>
          <p:nvPr/>
        </p:nvSpPr>
        <p:spPr>
          <a:xfrm>
            <a:off x="10428454" y="1519722"/>
            <a:ext cx="285790" cy="828858"/>
          </a:xfrm>
          <a:custGeom>
            <a:avLst/>
            <a:gdLst>
              <a:gd name="connsiteX0" fmla="*/ 276238 w 285790"/>
              <a:gd name="connsiteY0" fmla="*/ 0 h 828858"/>
              <a:gd name="connsiteX1" fmla="*/ 13 w 285790"/>
              <a:gd name="connsiteY1" fmla="*/ 104775 h 828858"/>
              <a:gd name="connsiteX2" fmla="*/ 285763 w 285790"/>
              <a:gd name="connsiteY2" fmla="*/ 228600 h 828858"/>
              <a:gd name="connsiteX3" fmla="*/ 19063 w 285790"/>
              <a:gd name="connsiteY3" fmla="*/ 304800 h 828858"/>
              <a:gd name="connsiteX4" fmla="*/ 276238 w 285790"/>
              <a:gd name="connsiteY4" fmla="*/ 447675 h 828858"/>
              <a:gd name="connsiteX5" fmla="*/ 19063 w 285790"/>
              <a:gd name="connsiteY5" fmla="*/ 533400 h 828858"/>
              <a:gd name="connsiteX6" fmla="*/ 266713 w 285790"/>
              <a:gd name="connsiteY6" fmla="*/ 695325 h 828858"/>
              <a:gd name="connsiteX7" fmla="*/ 38113 w 285790"/>
              <a:gd name="connsiteY7" fmla="*/ 828675 h 828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5790" h="828858">
                <a:moveTo>
                  <a:pt x="276238" y="0"/>
                </a:moveTo>
                <a:cubicBezTo>
                  <a:pt x="137331" y="33337"/>
                  <a:pt x="-1575" y="66675"/>
                  <a:pt x="13" y="104775"/>
                </a:cubicBezTo>
                <a:cubicBezTo>
                  <a:pt x="1601" y="142875"/>
                  <a:pt x="282588" y="195263"/>
                  <a:pt x="285763" y="228600"/>
                </a:cubicBezTo>
                <a:cubicBezTo>
                  <a:pt x="288938" y="261937"/>
                  <a:pt x="20650" y="268288"/>
                  <a:pt x="19063" y="304800"/>
                </a:cubicBezTo>
                <a:cubicBezTo>
                  <a:pt x="17476" y="341312"/>
                  <a:pt x="276238" y="409575"/>
                  <a:pt x="276238" y="447675"/>
                </a:cubicBezTo>
                <a:cubicBezTo>
                  <a:pt x="276238" y="485775"/>
                  <a:pt x="20650" y="492125"/>
                  <a:pt x="19063" y="533400"/>
                </a:cubicBezTo>
                <a:cubicBezTo>
                  <a:pt x="17476" y="574675"/>
                  <a:pt x="263538" y="646113"/>
                  <a:pt x="266713" y="695325"/>
                </a:cubicBezTo>
                <a:cubicBezTo>
                  <a:pt x="269888" y="744537"/>
                  <a:pt x="60338" y="833438"/>
                  <a:pt x="38113" y="828675"/>
                </a:cubicBezTo>
              </a:path>
            </a:pathLst>
          </a:cu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8">
            <a:extLst>
              <a:ext uri="{FF2B5EF4-FFF2-40B4-BE49-F238E27FC236}">
                <a16:creationId xmlns:a16="http://schemas.microsoft.com/office/drawing/2014/main" id="{D9BCBDA1-DD3F-41D9-9869-D75206D0E52C}"/>
              </a:ext>
            </a:extLst>
          </p:cNvPr>
          <p:cNvSpPr/>
          <p:nvPr/>
        </p:nvSpPr>
        <p:spPr>
          <a:xfrm>
            <a:off x="11353720" y="1519722"/>
            <a:ext cx="285790" cy="828858"/>
          </a:xfrm>
          <a:custGeom>
            <a:avLst/>
            <a:gdLst>
              <a:gd name="connsiteX0" fmla="*/ 276238 w 285790"/>
              <a:gd name="connsiteY0" fmla="*/ 0 h 828858"/>
              <a:gd name="connsiteX1" fmla="*/ 13 w 285790"/>
              <a:gd name="connsiteY1" fmla="*/ 104775 h 828858"/>
              <a:gd name="connsiteX2" fmla="*/ 285763 w 285790"/>
              <a:gd name="connsiteY2" fmla="*/ 228600 h 828858"/>
              <a:gd name="connsiteX3" fmla="*/ 19063 w 285790"/>
              <a:gd name="connsiteY3" fmla="*/ 304800 h 828858"/>
              <a:gd name="connsiteX4" fmla="*/ 276238 w 285790"/>
              <a:gd name="connsiteY4" fmla="*/ 447675 h 828858"/>
              <a:gd name="connsiteX5" fmla="*/ 19063 w 285790"/>
              <a:gd name="connsiteY5" fmla="*/ 533400 h 828858"/>
              <a:gd name="connsiteX6" fmla="*/ 266713 w 285790"/>
              <a:gd name="connsiteY6" fmla="*/ 695325 h 828858"/>
              <a:gd name="connsiteX7" fmla="*/ 38113 w 285790"/>
              <a:gd name="connsiteY7" fmla="*/ 828675 h 828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5790" h="828858">
                <a:moveTo>
                  <a:pt x="276238" y="0"/>
                </a:moveTo>
                <a:cubicBezTo>
                  <a:pt x="137331" y="33337"/>
                  <a:pt x="-1575" y="66675"/>
                  <a:pt x="13" y="104775"/>
                </a:cubicBezTo>
                <a:cubicBezTo>
                  <a:pt x="1601" y="142875"/>
                  <a:pt x="282588" y="195263"/>
                  <a:pt x="285763" y="228600"/>
                </a:cubicBezTo>
                <a:cubicBezTo>
                  <a:pt x="288938" y="261937"/>
                  <a:pt x="20650" y="268288"/>
                  <a:pt x="19063" y="304800"/>
                </a:cubicBezTo>
                <a:cubicBezTo>
                  <a:pt x="17476" y="341312"/>
                  <a:pt x="276238" y="409575"/>
                  <a:pt x="276238" y="447675"/>
                </a:cubicBezTo>
                <a:cubicBezTo>
                  <a:pt x="276238" y="485775"/>
                  <a:pt x="20650" y="492125"/>
                  <a:pt x="19063" y="533400"/>
                </a:cubicBezTo>
                <a:cubicBezTo>
                  <a:pt x="17476" y="574675"/>
                  <a:pt x="263538" y="646113"/>
                  <a:pt x="266713" y="695325"/>
                </a:cubicBezTo>
                <a:cubicBezTo>
                  <a:pt x="269888" y="744537"/>
                  <a:pt x="60338" y="833438"/>
                  <a:pt x="38113" y="828675"/>
                </a:cubicBezTo>
              </a:path>
            </a:pathLst>
          </a:cu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72" name="文本框 3071">
            <a:extLst>
              <a:ext uri="{FF2B5EF4-FFF2-40B4-BE49-F238E27FC236}">
                <a16:creationId xmlns:a16="http://schemas.microsoft.com/office/drawing/2014/main" id="{E0DE2AC9-FF37-48BA-8C53-C6810A3E9E24}"/>
              </a:ext>
            </a:extLst>
          </p:cNvPr>
          <p:cNvSpPr txBox="1"/>
          <p:nvPr/>
        </p:nvSpPr>
        <p:spPr>
          <a:xfrm>
            <a:off x="7292412" y="573252"/>
            <a:ext cx="20826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>
                <a:latin typeface="Arial" panose="020B0604020202020204" pitchFamily="34" charset="0"/>
                <a:cs typeface="Arial" panose="020B0604020202020204" pitchFamily="34" charset="0"/>
              </a:rPr>
              <a:t>Program</a:t>
            </a:r>
            <a:endParaRPr lang="zh-CN" alt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065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model: work-depth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4</a:t>
            </a:fld>
            <a:endParaRPr lang="zh-CN" altLang="en-US"/>
          </a:p>
        </p:txBody>
      </p:sp>
      <p:sp>
        <p:nvSpPr>
          <p:cNvPr id="43" name="内容占位符 42">
            <a:extLst>
              <a:ext uri="{FF2B5EF4-FFF2-40B4-BE49-F238E27FC236}">
                <a16:creationId xmlns:a16="http://schemas.microsoft.com/office/drawing/2014/main" id="{E1B92C7D-0793-4D9B-BAA8-B857C93DE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71600"/>
            <a:ext cx="4572000" cy="5257800"/>
          </a:xfrm>
        </p:spPr>
        <p:txBody>
          <a:bodyPr/>
          <a:lstStyle/>
          <a:p>
            <a:r>
              <a:rPr lang="en-US" altLang="zh-CN" dirty="0"/>
              <a:t>For all computations, draw a DAG</a:t>
            </a:r>
          </a:p>
          <a:p>
            <a:pPr lvl="1"/>
            <a:r>
              <a:rPr lang="en-US" altLang="zh-CN" dirty="0"/>
              <a:t>A-&gt;B means that B</a:t>
            </a:r>
            <a:r>
              <a:rPr lang="zh-CN" altLang="en-US" dirty="0"/>
              <a:t> </a:t>
            </a:r>
            <a:r>
              <a:rPr lang="en-US" altLang="zh-CN" dirty="0"/>
              <a:t>can</a:t>
            </a:r>
            <a:r>
              <a:rPr lang="zh-CN" altLang="en-US" dirty="0"/>
              <a:t> </a:t>
            </a:r>
            <a:r>
              <a:rPr lang="en-US" altLang="zh-CN" dirty="0"/>
              <a:t>be</a:t>
            </a:r>
            <a:r>
              <a:rPr lang="zh-CN" altLang="en-US" dirty="0"/>
              <a:t> </a:t>
            </a:r>
            <a:r>
              <a:rPr lang="en-US" altLang="zh-CN" dirty="0"/>
              <a:t>performed</a:t>
            </a:r>
            <a:r>
              <a:rPr lang="zh-CN" altLang="en-US" dirty="0"/>
              <a:t> </a:t>
            </a:r>
            <a:r>
              <a:rPr lang="en-US" altLang="zh-CN" dirty="0"/>
              <a:t>only when A has been finished</a:t>
            </a:r>
          </a:p>
          <a:p>
            <a:r>
              <a:rPr lang="en-US" altLang="zh-CN" dirty="0"/>
              <a:t>Work: the total number of operations</a:t>
            </a:r>
          </a:p>
          <a:p>
            <a:r>
              <a:rPr lang="en-US" altLang="zh-CN" dirty="0"/>
              <a:t>Depth (span): the longest length of chain</a:t>
            </a:r>
          </a:p>
          <a:p>
            <a:endParaRPr lang="en-US" altLang="zh-CN" dirty="0"/>
          </a:p>
          <a:p>
            <a:endParaRPr lang="en-US" altLang="zh-C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矩形 80">
                <a:extLst>
                  <a:ext uri="{FF2B5EF4-FFF2-40B4-BE49-F238E27FC236}">
                    <a16:creationId xmlns:a16="http://schemas.microsoft.com/office/drawing/2014/main" id="{B324589A-5C10-49BC-9C69-5757A15765D0}"/>
                  </a:ext>
                </a:extLst>
              </p:cNvPr>
              <p:cNvSpPr/>
              <p:nvPr/>
            </p:nvSpPr>
            <p:spPr>
              <a:xfrm>
                <a:off x="304800" y="5257800"/>
                <a:ext cx="10992700" cy="11289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28600" lvl="0" indent="-228600" defTabSz="914400">
                  <a:lnSpc>
                    <a:spcPct val="90000"/>
                  </a:lnSpc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2800" b="1" dirty="0">
                    <a:solidFill>
                      <a:srgbClr val="59595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Shows the dependency of operations in the algorithm </a:t>
                </a:r>
              </a:p>
              <a:p>
                <a:pPr marL="228600" lvl="0" indent="-228600" defTabSz="914400">
                  <a:lnSpc>
                    <a:spcPct val="90000"/>
                  </a:lnSpc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CN" sz="2800" b="1" i="1" smtClean="0">
                        <a:solidFill>
                          <a:srgbClr val="595959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𝑶</m:t>
                    </m:r>
                    <m:r>
                      <a:rPr lang="en-US" altLang="zh-CN" sz="2800" b="1" i="1" smtClean="0">
                        <a:solidFill>
                          <a:srgbClr val="595959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f>
                      <m:fPr>
                        <m:ctrlPr>
                          <a:rPr lang="en-US" altLang="zh-CN" sz="2800" b="1" i="1" smtClean="0">
                            <a:solidFill>
                              <a:srgbClr val="595959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zh-CN" sz="2800" b="1" i="1" smtClean="0">
                            <a:solidFill>
                              <a:srgbClr val="595959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𝑾</m:t>
                        </m:r>
                      </m:num>
                      <m:den>
                        <m:r>
                          <a:rPr lang="en-US" altLang="zh-CN" sz="2800" b="1" i="1" smtClean="0">
                            <a:solidFill>
                              <a:srgbClr val="595959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𝑷</m:t>
                        </m:r>
                      </m:den>
                    </m:f>
                    <m:r>
                      <a:rPr lang="en-US" altLang="zh-CN" sz="2800" b="1" i="1" smtClean="0">
                        <a:solidFill>
                          <a:srgbClr val="595959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altLang="zh-CN" sz="2800" b="1" i="1" smtClean="0">
                        <a:solidFill>
                          <a:srgbClr val="595959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𝑫</m:t>
                    </m:r>
                    <m:r>
                      <a:rPr lang="en-US" altLang="zh-CN" sz="2800" b="1" i="1" smtClean="0">
                        <a:solidFill>
                          <a:srgbClr val="595959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altLang="zh-CN" sz="2800" b="1" dirty="0">
                    <a:solidFill>
                      <a:srgbClr val="59595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time</a:t>
                </a:r>
              </a:p>
            </p:txBody>
          </p:sp>
        </mc:Choice>
        <mc:Fallback xmlns="">
          <p:sp>
            <p:nvSpPr>
              <p:cNvPr id="81" name="矩形 80">
                <a:extLst>
                  <a:ext uri="{FF2B5EF4-FFF2-40B4-BE49-F238E27FC236}">
                    <a16:creationId xmlns:a16="http://schemas.microsoft.com/office/drawing/2014/main" id="{B324589A-5C10-49BC-9C69-5757A15765D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5257800"/>
                <a:ext cx="10992700" cy="1128963"/>
              </a:xfrm>
              <a:prstGeom prst="rect">
                <a:avLst/>
              </a:prstGeom>
              <a:blipFill>
                <a:blip r:embed="rId2"/>
                <a:stretch>
                  <a:fillRect l="-998" t="-9730" b="-486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2" name="AutoShape 36">
            <a:extLst>
              <a:ext uri="{FF2B5EF4-FFF2-40B4-BE49-F238E27FC236}">
                <a16:creationId xmlns:a16="http://schemas.microsoft.com/office/drawing/2014/main" id="{78CFC15E-9356-4059-AD1C-EC8C0739AE52}"/>
              </a:ext>
            </a:extLst>
          </p:cNvPr>
          <p:cNvCxnSpPr>
            <a:cxnSpLocks noChangeShapeType="1"/>
            <a:stCxn id="93" idx="3"/>
            <a:endCxn id="95" idx="0"/>
          </p:cNvCxnSpPr>
          <p:nvPr/>
        </p:nvCxnSpPr>
        <p:spPr bwMode="auto">
          <a:xfrm flipH="1">
            <a:off x="7658100" y="641351"/>
            <a:ext cx="8445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83" name="AutoShape 37">
            <a:extLst>
              <a:ext uri="{FF2B5EF4-FFF2-40B4-BE49-F238E27FC236}">
                <a16:creationId xmlns:a16="http://schemas.microsoft.com/office/drawing/2014/main" id="{F402B46D-E5BA-4549-9ECA-CA7CD2E8DCE7}"/>
              </a:ext>
            </a:extLst>
          </p:cNvPr>
          <p:cNvCxnSpPr>
            <a:cxnSpLocks noChangeShapeType="1"/>
            <a:stCxn id="95" idx="5"/>
            <a:endCxn id="104" idx="0"/>
          </p:cNvCxnSpPr>
          <p:nvPr/>
        </p:nvCxnSpPr>
        <p:spPr bwMode="auto">
          <a:xfrm>
            <a:off x="7766050" y="1184276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84" name="AutoShape 38">
            <a:extLst>
              <a:ext uri="{FF2B5EF4-FFF2-40B4-BE49-F238E27FC236}">
                <a16:creationId xmlns:a16="http://schemas.microsoft.com/office/drawing/2014/main" id="{83FE486E-6EE2-4238-9A6C-4119E4B8E9B8}"/>
              </a:ext>
            </a:extLst>
          </p:cNvPr>
          <p:cNvCxnSpPr>
            <a:cxnSpLocks noChangeShapeType="1"/>
            <a:stCxn id="104" idx="3"/>
            <a:endCxn id="96" idx="0"/>
          </p:cNvCxnSpPr>
          <p:nvPr/>
        </p:nvCxnSpPr>
        <p:spPr bwMode="auto">
          <a:xfrm flipH="1">
            <a:off x="7874000" y="1727013"/>
            <a:ext cx="152587" cy="17484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85" name="AutoShape 39">
            <a:extLst>
              <a:ext uri="{FF2B5EF4-FFF2-40B4-BE49-F238E27FC236}">
                <a16:creationId xmlns:a16="http://schemas.microsoft.com/office/drawing/2014/main" id="{A4EBCFF2-4076-47CC-A0D1-880A19F31258}"/>
              </a:ext>
            </a:extLst>
          </p:cNvPr>
          <p:cNvCxnSpPr>
            <a:cxnSpLocks noChangeShapeType="1"/>
            <a:stCxn id="96" idx="4"/>
            <a:endCxn id="99" idx="0"/>
          </p:cNvCxnSpPr>
          <p:nvPr/>
        </p:nvCxnSpPr>
        <p:spPr bwMode="auto">
          <a:xfrm>
            <a:off x="7874000" y="2206656"/>
            <a:ext cx="242743" cy="744084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86" name="AutoShape 40">
            <a:extLst>
              <a:ext uri="{FF2B5EF4-FFF2-40B4-BE49-F238E27FC236}">
                <a16:creationId xmlns:a16="http://schemas.microsoft.com/office/drawing/2014/main" id="{E1E4FDFC-53CD-42CD-9C8C-C3BC42F9EACC}"/>
              </a:ext>
            </a:extLst>
          </p:cNvPr>
          <p:cNvCxnSpPr>
            <a:cxnSpLocks noChangeShapeType="1"/>
            <a:stCxn id="99" idx="3"/>
            <a:endCxn id="97" idx="7"/>
          </p:cNvCxnSpPr>
          <p:nvPr/>
        </p:nvCxnSpPr>
        <p:spPr bwMode="auto">
          <a:xfrm flipH="1">
            <a:off x="7905563" y="3210903"/>
            <a:ext cx="103417" cy="41238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87" name="AutoShape 41">
            <a:extLst>
              <a:ext uri="{FF2B5EF4-FFF2-40B4-BE49-F238E27FC236}">
                <a16:creationId xmlns:a16="http://schemas.microsoft.com/office/drawing/2014/main" id="{CD058745-D7C7-45DC-995B-5AA695AD346B}"/>
              </a:ext>
            </a:extLst>
          </p:cNvPr>
          <p:cNvCxnSpPr>
            <a:cxnSpLocks noChangeShapeType="1"/>
            <a:stCxn id="97" idx="4"/>
            <a:endCxn id="98" idx="1"/>
          </p:cNvCxnSpPr>
          <p:nvPr/>
        </p:nvCxnSpPr>
        <p:spPr bwMode="auto">
          <a:xfrm>
            <a:off x="7797800" y="3883449"/>
            <a:ext cx="901887" cy="320711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sp>
        <p:nvSpPr>
          <p:cNvPr id="88" name="Oval 4">
            <a:extLst>
              <a:ext uri="{FF2B5EF4-FFF2-40B4-BE49-F238E27FC236}">
                <a16:creationId xmlns:a16="http://schemas.microsoft.com/office/drawing/2014/main" id="{A2E2A77A-C884-40B5-AC1A-73356C209D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8850" y="14668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89" name="Oval 5">
            <a:extLst>
              <a:ext uri="{FF2B5EF4-FFF2-40B4-BE49-F238E27FC236}">
                <a16:creationId xmlns:a16="http://schemas.microsoft.com/office/drawing/2014/main" id="{A0F993EE-E898-4E0D-849B-CFFA10887D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46014" y="1952907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90" name="Oval 6">
            <a:extLst>
              <a:ext uri="{FF2B5EF4-FFF2-40B4-BE49-F238E27FC236}">
                <a16:creationId xmlns:a16="http://schemas.microsoft.com/office/drawing/2014/main" id="{18AFBA94-734A-4BF6-9388-AF336D4BE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4127" y="24473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91" name="Oval 7">
            <a:extLst>
              <a:ext uri="{FF2B5EF4-FFF2-40B4-BE49-F238E27FC236}">
                <a16:creationId xmlns:a16="http://schemas.microsoft.com/office/drawing/2014/main" id="{45F578B6-AB06-47F1-97FD-177BF73EBA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6100" y="14668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92" name="Oval 8">
            <a:extLst>
              <a:ext uri="{FF2B5EF4-FFF2-40B4-BE49-F238E27FC236}">
                <a16:creationId xmlns:a16="http://schemas.microsoft.com/office/drawing/2014/main" id="{F06261F7-CE4B-48B2-8F38-BA5688500E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5625" y="1970663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93" name="Oval 10">
            <a:extLst>
              <a:ext uri="{FF2B5EF4-FFF2-40B4-BE49-F238E27FC236}">
                <a16:creationId xmlns:a16="http://schemas.microsoft.com/office/drawing/2014/main" id="{5A1174A6-6BD1-434F-9F25-CB0B21B3AF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3810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94" name="Oval 12">
            <a:extLst>
              <a:ext uri="{FF2B5EF4-FFF2-40B4-BE49-F238E27FC236}">
                <a16:creationId xmlns:a16="http://schemas.microsoft.com/office/drawing/2014/main" id="{71C9A85C-885E-4EF8-89A6-64D658CD7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04212" y="3042043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95" name="Oval 13">
            <a:extLst>
              <a:ext uri="{FF2B5EF4-FFF2-40B4-BE49-F238E27FC236}">
                <a16:creationId xmlns:a16="http://schemas.microsoft.com/office/drawing/2014/main" id="{7EBFB5FD-7693-4996-B620-A31BCE1BA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5700" y="9239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96" name="Oval 14">
            <a:extLst>
              <a:ext uri="{FF2B5EF4-FFF2-40B4-BE49-F238E27FC236}">
                <a16:creationId xmlns:a16="http://schemas.microsoft.com/office/drawing/2014/main" id="{32439A55-5EC9-4912-AD36-EE80DB7EB1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1600" y="1901856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97" name="Oval 15">
            <a:extLst>
              <a:ext uri="{FF2B5EF4-FFF2-40B4-BE49-F238E27FC236}">
                <a16:creationId xmlns:a16="http://schemas.microsoft.com/office/drawing/2014/main" id="{D05E9AC0-BB7A-49A0-83B9-44AF5D8A1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5400" y="3578649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98" name="Oval 16">
            <a:extLst>
              <a:ext uri="{FF2B5EF4-FFF2-40B4-BE49-F238E27FC236}">
                <a16:creationId xmlns:a16="http://schemas.microsoft.com/office/drawing/2014/main" id="{BE975FF7-AC4E-49B4-9E3F-2D93C26B7A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55050" y="4159523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99" name="Oval 17">
            <a:extLst>
              <a:ext uri="{FF2B5EF4-FFF2-40B4-BE49-F238E27FC236}">
                <a16:creationId xmlns:a16="http://schemas.microsoft.com/office/drawing/2014/main" id="{CD0AF315-1467-4955-A032-9186D624EF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4343" y="295074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100" name="Oval 18">
            <a:extLst>
              <a:ext uri="{FF2B5EF4-FFF2-40B4-BE49-F238E27FC236}">
                <a16:creationId xmlns:a16="http://schemas.microsoft.com/office/drawing/2014/main" id="{7A382760-401C-4FB7-B818-0715E47D03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0250" y="1894586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101" name="Oval 19">
            <a:extLst>
              <a:ext uri="{FF2B5EF4-FFF2-40B4-BE49-F238E27FC236}">
                <a16:creationId xmlns:a16="http://schemas.microsoft.com/office/drawing/2014/main" id="{A6705640-E5F3-4036-A960-FCC07F03E5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25100" y="20097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102" name="Oval 20">
            <a:extLst>
              <a:ext uri="{FF2B5EF4-FFF2-40B4-BE49-F238E27FC236}">
                <a16:creationId xmlns:a16="http://schemas.microsoft.com/office/drawing/2014/main" id="{8DDA7EA4-D447-46FD-8998-E5A3488529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16441" y="2461159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103" name="Oval 28">
            <a:extLst>
              <a:ext uri="{FF2B5EF4-FFF2-40B4-BE49-F238E27FC236}">
                <a16:creationId xmlns:a16="http://schemas.microsoft.com/office/drawing/2014/main" id="{F081B0B9-B2E8-43D6-87D7-C18E30BDC5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0250" y="2369992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104" name="Oval 11">
            <a:extLst>
              <a:ext uri="{FF2B5EF4-FFF2-40B4-BE49-F238E27FC236}">
                <a16:creationId xmlns:a16="http://schemas.microsoft.com/office/drawing/2014/main" id="{F98E059E-E6DB-4D69-B2C2-921FDD8E19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1950" y="14668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cxnSp>
        <p:nvCxnSpPr>
          <p:cNvPr id="105" name="AutoShape 21">
            <a:extLst>
              <a:ext uri="{FF2B5EF4-FFF2-40B4-BE49-F238E27FC236}">
                <a16:creationId xmlns:a16="http://schemas.microsoft.com/office/drawing/2014/main" id="{209F335E-D478-4B8D-A75C-853972FC02FA}"/>
              </a:ext>
            </a:extLst>
          </p:cNvPr>
          <p:cNvCxnSpPr>
            <a:cxnSpLocks noChangeShapeType="1"/>
            <a:stCxn id="93" idx="5"/>
            <a:endCxn id="88" idx="0"/>
          </p:cNvCxnSpPr>
          <p:nvPr/>
        </p:nvCxnSpPr>
        <p:spPr bwMode="auto">
          <a:xfrm>
            <a:off x="8718550" y="641350"/>
            <a:ext cx="1282700" cy="8255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106" name="AutoShape 22">
            <a:extLst>
              <a:ext uri="{FF2B5EF4-FFF2-40B4-BE49-F238E27FC236}">
                <a16:creationId xmlns:a16="http://schemas.microsoft.com/office/drawing/2014/main" id="{AF3F63EF-FA2D-402A-95F2-7EFA78A4999E}"/>
              </a:ext>
            </a:extLst>
          </p:cNvPr>
          <p:cNvCxnSpPr>
            <a:cxnSpLocks noChangeShapeType="1"/>
            <a:stCxn id="95" idx="3"/>
            <a:endCxn id="91" idx="0"/>
          </p:cNvCxnSpPr>
          <p:nvPr/>
        </p:nvCxnSpPr>
        <p:spPr bwMode="auto">
          <a:xfrm flipH="1">
            <a:off x="7048500" y="1184276"/>
            <a:ext cx="5016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107" name="AutoShape 23">
            <a:extLst>
              <a:ext uri="{FF2B5EF4-FFF2-40B4-BE49-F238E27FC236}">
                <a16:creationId xmlns:a16="http://schemas.microsoft.com/office/drawing/2014/main" id="{56B7D94F-225C-4A54-8AEA-A4231EFE4F52}"/>
              </a:ext>
            </a:extLst>
          </p:cNvPr>
          <p:cNvCxnSpPr>
            <a:cxnSpLocks noChangeShapeType="1"/>
            <a:stCxn id="91" idx="4"/>
            <a:endCxn id="92" idx="0"/>
          </p:cNvCxnSpPr>
          <p:nvPr/>
        </p:nvCxnSpPr>
        <p:spPr bwMode="auto">
          <a:xfrm>
            <a:off x="7048500" y="1771650"/>
            <a:ext cx="9525" cy="19901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108" name="AutoShape 24">
            <a:extLst>
              <a:ext uri="{FF2B5EF4-FFF2-40B4-BE49-F238E27FC236}">
                <a16:creationId xmlns:a16="http://schemas.microsoft.com/office/drawing/2014/main" id="{D6AC17D8-EA20-42F0-A261-0A7DFE23370F}"/>
              </a:ext>
            </a:extLst>
          </p:cNvPr>
          <p:cNvCxnSpPr>
            <a:cxnSpLocks noChangeShapeType="1"/>
            <a:stCxn id="104" idx="5"/>
            <a:endCxn id="100" idx="0"/>
          </p:cNvCxnSpPr>
          <p:nvPr/>
        </p:nvCxnSpPr>
        <p:spPr bwMode="auto">
          <a:xfrm>
            <a:off x="8242113" y="1727013"/>
            <a:ext cx="260537" cy="16757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109" name="AutoShape 25">
            <a:extLst>
              <a:ext uri="{FF2B5EF4-FFF2-40B4-BE49-F238E27FC236}">
                <a16:creationId xmlns:a16="http://schemas.microsoft.com/office/drawing/2014/main" id="{B9BA0AE7-1A1C-4284-B4EF-05582B3B0600}"/>
              </a:ext>
            </a:extLst>
          </p:cNvPr>
          <p:cNvCxnSpPr>
            <a:cxnSpLocks noChangeShapeType="1"/>
            <a:stCxn id="92" idx="5"/>
            <a:endCxn id="97" idx="1"/>
          </p:cNvCxnSpPr>
          <p:nvPr/>
        </p:nvCxnSpPr>
        <p:spPr bwMode="auto">
          <a:xfrm>
            <a:off x="7165788" y="2230826"/>
            <a:ext cx="524249" cy="139246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110" name="AutoShape 26">
            <a:extLst>
              <a:ext uri="{FF2B5EF4-FFF2-40B4-BE49-F238E27FC236}">
                <a16:creationId xmlns:a16="http://schemas.microsoft.com/office/drawing/2014/main" id="{9CD78BBD-043D-4ADB-9504-29FDFF81ECB8}"/>
              </a:ext>
            </a:extLst>
          </p:cNvPr>
          <p:cNvCxnSpPr>
            <a:cxnSpLocks noChangeShapeType="1"/>
            <a:stCxn id="88" idx="5"/>
            <a:endCxn id="101" idx="0"/>
          </p:cNvCxnSpPr>
          <p:nvPr/>
        </p:nvCxnSpPr>
        <p:spPr bwMode="auto">
          <a:xfrm rot="16200000" flipH="1">
            <a:off x="10151875" y="1684151"/>
            <a:ext cx="282762" cy="3684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111" name="AutoShape 27">
            <a:extLst>
              <a:ext uri="{FF2B5EF4-FFF2-40B4-BE49-F238E27FC236}">
                <a16:creationId xmlns:a16="http://schemas.microsoft.com/office/drawing/2014/main" id="{9AB575A6-AE34-4038-8319-2CE982E0034D}"/>
              </a:ext>
            </a:extLst>
          </p:cNvPr>
          <p:cNvCxnSpPr>
            <a:cxnSpLocks noChangeShapeType="1"/>
            <a:stCxn id="103" idx="3"/>
            <a:endCxn id="99" idx="7"/>
          </p:cNvCxnSpPr>
          <p:nvPr/>
        </p:nvCxnSpPr>
        <p:spPr bwMode="auto">
          <a:xfrm flipH="1">
            <a:off x="8224506" y="2630155"/>
            <a:ext cx="170381" cy="36522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112" name="AutoShape 29">
            <a:extLst>
              <a:ext uri="{FF2B5EF4-FFF2-40B4-BE49-F238E27FC236}">
                <a16:creationId xmlns:a16="http://schemas.microsoft.com/office/drawing/2014/main" id="{10058DD9-9DF2-4DD9-BAB7-221A1122D369}"/>
              </a:ext>
            </a:extLst>
          </p:cNvPr>
          <p:cNvCxnSpPr>
            <a:cxnSpLocks noChangeShapeType="1"/>
            <a:stCxn id="100" idx="4"/>
            <a:endCxn id="103" idx="0"/>
          </p:cNvCxnSpPr>
          <p:nvPr/>
        </p:nvCxnSpPr>
        <p:spPr bwMode="auto">
          <a:xfrm>
            <a:off x="8502650" y="2199386"/>
            <a:ext cx="0" cy="170606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113" name="AutoShape 30">
            <a:extLst>
              <a:ext uri="{FF2B5EF4-FFF2-40B4-BE49-F238E27FC236}">
                <a16:creationId xmlns:a16="http://schemas.microsoft.com/office/drawing/2014/main" id="{5D4861AB-81A8-4C40-9361-9A10703FBDA0}"/>
              </a:ext>
            </a:extLst>
          </p:cNvPr>
          <p:cNvCxnSpPr>
            <a:cxnSpLocks noChangeShapeType="1"/>
            <a:stCxn id="88" idx="3"/>
            <a:endCxn id="89" idx="0"/>
          </p:cNvCxnSpPr>
          <p:nvPr/>
        </p:nvCxnSpPr>
        <p:spPr bwMode="auto">
          <a:xfrm flipH="1">
            <a:off x="9498414" y="1727013"/>
            <a:ext cx="395073" cy="225894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114" name="AutoShape 31">
            <a:extLst>
              <a:ext uri="{FF2B5EF4-FFF2-40B4-BE49-F238E27FC236}">
                <a16:creationId xmlns:a16="http://schemas.microsoft.com/office/drawing/2014/main" id="{62D07048-0E64-46F6-8851-9CC2EAA9E7FF}"/>
              </a:ext>
            </a:extLst>
          </p:cNvPr>
          <p:cNvCxnSpPr>
            <a:cxnSpLocks noChangeShapeType="1"/>
            <a:stCxn id="89" idx="4"/>
            <a:endCxn id="90" idx="0"/>
          </p:cNvCxnSpPr>
          <p:nvPr/>
        </p:nvCxnSpPr>
        <p:spPr bwMode="auto">
          <a:xfrm>
            <a:off x="9498414" y="2257707"/>
            <a:ext cx="8113" cy="18964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115" name="AutoShape 32">
            <a:extLst>
              <a:ext uri="{FF2B5EF4-FFF2-40B4-BE49-F238E27FC236}">
                <a16:creationId xmlns:a16="http://schemas.microsoft.com/office/drawing/2014/main" id="{817F25F0-CE9E-4108-B116-BA82B8EAA967}"/>
              </a:ext>
            </a:extLst>
          </p:cNvPr>
          <p:cNvCxnSpPr>
            <a:cxnSpLocks noChangeShapeType="1"/>
            <a:stCxn id="101" idx="4"/>
            <a:endCxn id="102" idx="0"/>
          </p:cNvCxnSpPr>
          <p:nvPr/>
        </p:nvCxnSpPr>
        <p:spPr bwMode="auto">
          <a:xfrm flipH="1">
            <a:off x="10468841" y="2314575"/>
            <a:ext cx="8659" cy="146584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116" name="AutoShape 33">
            <a:extLst>
              <a:ext uri="{FF2B5EF4-FFF2-40B4-BE49-F238E27FC236}">
                <a16:creationId xmlns:a16="http://schemas.microsoft.com/office/drawing/2014/main" id="{4CFF780C-306F-40CE-9BC0-C814731DE454}"/>
              </a:ext>
            </a:extLst>
          </p:cNvPr>
          <p:cNvCxnSpPr>
            <a:cxnSpLocks noChangeShapeType="1"/>
            <a:stCxn id="102" idx="4"/>
            <a:endCxn id="94" idx="7"/>
          </p:cNvCxnSpPr>
          <p:nvPr/>
        </p:nvCxnSpPr>
        <p:spPr bwMode="auto">
          <a:xfrm flipH="1">
            <a:off x="10064375" y="2765959"/>
            <a:ext cx="404466" cy="320721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117" name="AutoShape 34">
            <a:extLst>
              <a:ext uri="{FF2B5EF4-FFF2-40B4-BE49-F238E27FC236}">
                <a16:creationId xmlns:a16="http://schemas.microsoft.com/office/drawing/2014/main" id="{EDE19DB4-EC8E-4CE7-9968-AC376EFF2B76}"/>
              </a:ext>
            </a:extLst>
          </p:cNvPr>
          <p:cNvCxnSpPr>
            <a:cxnSpLocks noChangeShapeType="1"/>
            <a:stCxn id="90" idx="4"/>
            <a:endCxn id="94" idx="0"/>
          </p:cNvCxnSpPr>
          <p:nvPr/>
        </p:nvCxnSpPr>
        <p:spPr bwMode="auto">
          <a:xfrm>
            <a:off x="9506527" y="2752150"/>
            <a:ext cx="450085" cy="28989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118" name="AutoShape 42">
            <a:extLst>
              <a:ext uri="{FF2B5EF4-FFF2-40B4-BE49-F238E27FC236}">
                <a16:creationId xmlns:a16="http://schemas.microsoft.com/office/drawing/2014/main" id="{DD26A64D-DD16-42B5-A206-7744D0BA6080}"/>
              </a:ext>
            </a:extLst>
          </p:cNvPr>
          <p:cNvCxnSpPr>
            <a:cxnSpLocks noChangeShapeType="1"/>
            <a:stCxn id="94" idx="3"/>
            <a:endCxn id="98" idx="7"/>
          </p:cNvCxnSpPr>
          <p:nvPr/>
        </p:nvCxnSpPr>
        <p:spPr bwMode="auto">
          <a:xfrm flipH="1">
            <a:off x="8915213" y="3302206"/>
            <a:ext cx="933636" cy="901954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218109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E3C4B1-976C-4B09-87A7-9AA0EB017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Reduce and scan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63975E1-26A6-4ED1-B780-0FBE3948FE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71600"/>
            <a:ext cx="11277600" cy="1676400"/>
          </a:xfrm>
        </p:spPr>
        <p:txBody>
          <a:bodyPr/>
          <a:lstStyle/>
          <a:p>
            <a:r>
              <a:rPr lang="en-US" altLang="zh-CN" dirty="0"/>
              <a:t>Divide and conquer</a:t>
            </a:r>
          </a:p>
          <a:p>
            <a:r>
              <a:rPr lang="en-US" altLang="zh-CN" dirty="0"/>
              <a:t>Shrink the problem size</a:t>
            </a:r>
          </a:p>
          <a:p>
            <a:r>
              <a:rPr lang="en-US" altLang="zh-CN" dirty="0"/>
              <a:t>In practice, an easy way to deal with it: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3ABAD52-7791-427C-8226-51C7207197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5</a:t>
            </a:fld>
            <a:endParaRPr lang="zh-CN" altLang="en-US"/>
          </a:p>
        </p:txBody>
      </p:sp>
      <p:graphicFrame>
        <p:nvGraphicFramePr>
          <p:cNvPr id="5" name="表格 5">
            <a:extLst>
              <a:ext uri="{FF2B5EF4-FFF2-40B4-BE49-F238E27FC236}">
                <a16:creationId xmlns:a16="http://schemas.microsoft.com/office/drawing/2014/main" id="{C2A76199-5D04-4A09-AB83-0032BA9DED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9028823"/>
              </p:ext>
            </p:extLst>
          </p:nvPr>
        </p:nvGraphicFramePr>
        <p:xfrm>
          <a:off x="1600200" y="3429000"/>
          <a:ext cx="8127996" cy="37084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6902030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006323145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32313996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547305033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0521771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49553177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4176384436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09563423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1423903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401950567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208113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1857862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12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293968"/>
                  </a:ext>
                </a:extLst>
              </a:tr>
            </a:tbl>
          </a:graphicData>
        </a:graphic>
      </p:graphicFrame>
      <p:graphicFrame>
        <p:nvGraphicFramePr>
          <p:cNvPr id="7" name="表格 5">
            <a:extLst>
              <a:ext uri="{FF2B5EF4-FFF2-40B4-BE49-F238E27FC236}">
                <a16:creationId xmlns:a16="http://schemas.microsoft.com/office/drawing/2014/main" id="{F1CA2AA2-46A2-42D1-85C6-7DFE25364C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3594148"/>
              </p:ext>
            </p:extLst>
          </p:nvPr>
        </p:nvGraphicFramePr>
        <p:xfrm>
          <a:off x="1600200" y="4770438"/>
          <a:ext cx="8127996" cy="37084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6902030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006323145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32313996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547305033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0521771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49553177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4176384436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09563423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1423903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401950567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208113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1857862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293968"/>
                  </a:ext>
                </a:extLst>
              </a:tr>
            </a:tbl>
          </a:graphicData>
        </a:graphic>
      </p:graphicFrame>
      <p:sp>
        <p:nvSpPr>
          <p:cNvPr id="8" name="右大括号 7">
            <a:extLst>
              <a:ext uri="{FF2B5EF4-FFF2-40B4-BE49-F238E27FC236}">
                <a16:creationId xmlns:a16="http://schemas.microsoft.com/office/drawing/2014/main" id="{38FAC802-5C5F-4EBE-9FD4-130FABA6CE93}"/>
              </a:ext>
            </a:extLst>
          </p:cNvPr>
          <p:cNvSpPr/>
          <p:nvPr/>
        </p:nvSpPr>
        <p:spPr>
          <a:xfrm rot="5400000">
            <a:off x="2331640" y="3525600"/>
            <a:ext cx="518319" cy="1066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右大括号 8">
            <a:extLst>
              <a:ext uri="{FF2B5EF4-FFF2-40B4-BE49-F238E27FC236}">
                <a16:creationId xmlns:a16="http://schemas.microsoft.com/office/drawing/2014/main" id="{E717BEC9-90EA-433A-BAF3-9B0608FB4EDA}"/>
              </a:ext>
            </a:extLst>
          </p:cNvPr>
          <p:cNvSpPr/>
          <p:nvPr/>
        </p:nvSpPr>
        <p:spPr>
          <a:xfrm rot="5400000">
            <a:off x="4312841" y="3525601"/>
            <a:ext cx="518319" cy="1066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右大括号 9">
            <a:extLst>
              <a:ext uri="{FF2B5EF4-FFF2-40B4-BE49-F238E27FC236}">
                <a16:creationId xmlns:a16="http://schemas.microsoft.com/office/drawing/2014/main" id="{FC82A430-9179-49E9-AA4B-7FEAF446CE1F}"/>
              </a:ext>
            </a:extLst>
          </p:cNvPr>
          <p:cNvSpPr/>
          <p:nvPr/>
        </p:nvSpPr>
        <p:spPr>
          <a:xfrm rot="5400000">
            <a:off x="6424212" y="3525601"/>
            <a:ext cx="518319" cy="1066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右大括号 10">
            <a:extLst>
              <a:ext uri="{FF2B5EF4-FFF2-40B4-BE49-F238E27FC236}">
                <a16:creationId xmlns:a16="http://schemas.microsoft.com/office/drawing/2014/main" id="{7D793F79-6C10-45B5-8618-C17199C58F7C}"/>
              </a:ext>
            </a:extLst>
          </p:cNvPr>
          <p:cNvSpPr/>
          <p:nvPr/>
        </p:nvSpPr>
        <p:spPr>
          <a:xfrm rot="5400000">
            <a:off x="8427640" y="3525600"/>
            <a:ext cx="518319" cy="1066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26BF245A-6364-4CD4-A27B-660486B58EEB}"/>
              </a:ext>
            </a:extLst>
          </p:cNvPr>
          <p:cNvSpPr txBox="1"/>
          <p:nvPr/>
        </p:nvSpPr>
        <p:spPr>
          <a:xfrm>
            <a:off x="2436813" y="4309267"/>
            <a:ext cx="307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FC23BDFF-A424-47F6-A058-CDE9F94776F8}"/>
              </a:ext>
            </a:extLst>
          </p:cNvPr>
          <p:cNvSpPr txBox="1"/>
          <p:nvPr/>
        </p:nvSpPr>
        <p:spPr>
          <a:xfrm>
            <a:off x="4343400" y="4355187"/>
            <a:ext cx="6111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70502F83-B93E-444F-94F5-14532D286C27}"/>
              </a:ext>
            </a:extLst>
          </p:cNvPr>
          <p:cNvSpPr txBox="1"/>
          <p:nvPr/>
        </p:nvSpPr>
        <p:spPr>
          <a:xfrm>
            <a:off x="6475415" y="4309267"/>
            <a:ext cx="6111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6F45C156-71E1-4CED-A15C-07EA1A59EE30}"/>
              </a:ext>
            </a:extLst>
          </p:cNvPr>
          <p:cNvSpPr txBox="1"/>
          <p:nvPr/>
        </p:nvSpPr>
        <p:spPr>
          <a:xfrm>
            <a:off x="8432008" y="4320023"/>
            <a:ext cx="6111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33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41B94756-0A88-481B-8363-038F586A0723}"/>
              </a:ext>
            </a:extLst>
          </p:cNvPr>
          <p:cNvSpPr txBox="1"/>
          <p:nvPr/>
        </p:nvSpPr>
        <p:spPr>
          <a:xfrm>
            <a:off x="3143251" y="4771946"/>
            <a:ext cx="6111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86523CCF-90A2-4555-98D0-773E38E0881C}"/>
              </a:ext>
            </a:extLst>
          </p:cNvPr>
          <p:cNvSpPr txBox="1"/>
          <p:nvPr/>
        </p:nvSpPr>
        <p:spPr>
          <a:xfrm>
            <a:off x="5154613" y="4758174"/>
            <a:ext cx="6111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A00093B9-64E7-4DDD-A428-3C928831A079}"/>
              </a:ext>
            </a:extLst>
          </p:cNvPr>
          <p:cNvSpPr txBox="1"/>
          <p:nvPr/>
        </p:nvSpPr>
        <p:spPr>
          <a:xfrm>
            <a:off x="7194550" y="4770438"/>
            <a:ext cx="6111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E9F51D59-60DA-44A1-AED6-E6D8EA8E9463}"/>
              </a:ext>
            </a:extLst>
          </p:cNvPr>
          <p:cNvSpPr txBox="1"/>
          <p:nvPr/>
        </p:nvSpPr>
        <p:spPr>
          <a:xfrm>
            <a:off x="9129709" y="4784210"/>
            <a:ext cx="6111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78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28CF1FDB-2E3F-4B24-8185-00F0DB1FFF5C}"/>
              </a:ext>
            </a:extLst>
          </p:cNvPr>
          <p:cNvSpPr txBox="1"/>
          <p:nvPr/>
        </p:nvSpPr>
        <p:spPr>
          <a:xfrm>
            <a:off x="1714500" y="4754681"/>
            <a:ext cx="6111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264A653D-B9D8-4333-A382-0F96AF3E1056}"/>
              </a:ext>
            </a:extLst>
          </p:cNvPr>
          <p:cNvSpPr txBox="1"/>
          <p:nvPr/>
        </p:nvSpPr>
        <p:spPr>
          <a:xfrm>
            <a:off x="2439191" y="4761544"/>
            <a:ext cx="6111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C187B367-5CBA-400D-87D1-7E99A0302D16}"/>
              </a:ext>
            </a:extLst>
          </p:cNvPr>
          <p:cNvSpPr txBox="1"/>
          <p:nvPr/>
        </p:nvSpPr>
        <p:spPr>
          <a:xfrm>
            <a:off x="3763164" y="4770238"/>
            <a:ext cx="6111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6494AAA1-774C-4BCC-A1A8-428E64BBC1C0}"/>
              </a:ext>
            </a:extLst>
          </p:cNvPr>
          <p:cNvSpPr txBox="1"/>
          <p:nvPr/>
        </p:nvSpPr>
        <p:spPr>
          <a:xfrm>
            <a:off x="4413248" y="4787703"/>
            <a:ext cx="6111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282CAC21-6A68-4CFD-82BD-AFA9626F383B}"/>
              </a:ext>
            </a:extLst>
          </p:cNvPr>
          <p:cNvSpPr txBox="1"/>
          <p:nvPr/>
        </p:nvSpPr>
        <p:spPr>
          <a:xfrm>
            <a:off x="5765799" y="4785676"/>
            <a:ext cx="496088" cy="370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B9BD36A0-7183-4968-A7D3-4E2D48DCCBA2}"/>
              </a:ext>
            </a:extLst>
          </p:cNvPr>
          <p:cNvSpPr txBox="1"/>
          <p:nvPr/>
        </p:nvSpPr>
        <p:spPr>
          <a:xfrm>
            <a:off x="6475415" y="4766428"/>
            <a:ext cx="6111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36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A94C2E88-1ABC-413E-8DAC-D9227C8DDAB0}"/>
              </a:ext>
            </a:extLst>
          </p:cNvPr>
          <p:cNvSpPr txBox="1"/>
          <p:nvPr/>
        </p:nvSpPr>
        <p:spPr>
          <a:xfrm>
            <a:off x="7837482" y="4760713"/>
            <a:ext cx="6111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55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EAAEC43B-1C81-409F-8BE2-1CD85EFD66FD}"/>
              </a:ext>
            </a:extLst>
          </p:cNvPr>
          <p:cNvSpPr txBox="1"/>
          <p:nvPr/>
        </p:nvSpPr>
        <p:spPr>
          <a:xfrm>
            <a:off x="8518523" y="4786430"/>
            <a:ext cx="6111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66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60E65F5-A2F5-41D3-9D23-FE84CCE63005}"/>
                  </a:ext>
                </a:extLst>
              </p:cNvPr>
              <p:cNvSpPr txBox="1"/>
              <p:nvPr/>
            </p:nvSpPr>
            <p:spPr>
              <a:xfrm>
                <a:off x="9296400" y="2743200"/>
                <a:ext cx="192315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altLang="zh-CN" dirty="0">
                    <a:latin typeface="Arial" panose="020B0604020202020204" pitchFamily="34" charset="0"/>
                    <a:cs typeface="Arial" panose="020B0604020202020204" pitchFamily="34" charset="0"/>
                  </a:rPr>
                  <a:t>E.g., </a:t>
                </a:r>
                <a14:m>
                  <m:oMath xmlns:m="http://schemas.openxmlformats.org/officeDocument/2006/math">
                    <m:r>
                      <a:rPr lang="en-US" altLang="zh-CN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10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𝑃</m:t>
                    </m:r>
                  </m:oMath>
                </a14:m>
                <a:r>
                  <a:rPr lang="en-US" altLang="zh-CN" dirty="0">
                    <a:latin typeface="Arial" panose="020B0604020202020204" pitchFamily="34" charset="0"/>
                    <a:cs typeface="Arial" panose="020B0604020202020204" pitchFamily="34" charset="0"/>
                  </a:rPr>
                  <a:t> chunks</a:t>
                </a:r>
                <a:endParaRPr lang="zh-CN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60E65F5-A2F5-41D3-9D23-FE84CCE630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6400" y="2743200"/>
                <a:ext cx="1923155" cy="369332"/>
              </a:xfrm>
              <a:prstGeom prst="rect">
                <a:avLst/>
              </a:prstGeom>
              <a:blipFill>
                <a:blip r:embed="rId2"/>
                <a:stretch>
                  <a:fillRect l="-2540" t="-8197" r="-2222" b="-245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0480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B3E5559-F5E1-4E36-BE9A-85DF9D3C3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Models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493ED66-C257-40E4-9764-17F02ABEFE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6</a:t>
            </a:fld>
            <a:endParaRPr lang="zh-CN" alt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DC6ED59-A34D-4E84-BE63-20985D4453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066800"/>
            <a:ext cx="4495800" cy="1775966"/>
          </a:xfrm>
          <a:prstGeom prst="rect">
            <a:avLst/>
          </a:prstGeom>
        </p:spPr>
      </p:pic>
      <p:cxnSp>
        <p:nvCxnSpPr>
          <p:cNvPr id="6" name="AutoShape 36">
            <a:extLst>
              <a:ext uri="{FF2B5EF4-FFF2-40B4-BE49-F238E27FC236}">
                <a16:creationId xmlns:a16="http://schemas.microsoft.com/office/drawing/2014/main" id="{7A20F73C-7DFC-4FFF-AC5A-03193858DCFC}"/>
              </a:ext>
            </a:extLst>
          </p:cNvPr>
          <p:cNvCxnSpPr>
            <a:cxnSpLocks noChangeShapeType="1"/>
            <a:stCxn id="18" idx="3"/>
            <a:endCxn id="20" idx="0"/>
          </p:cNvCxnSpPr>
          <p:nvPr/>
        </p:nvCxnSpPr>
        <p:spPr bwMode="auto">
          <a:xfrm flipH="1">
            <a:off x="7658100" y="869951"/>
            <a:ext cx="8445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7" name="AutoShape 37">
            <a:extLst>
              <a:ext uri="{FF2B5EF4-FFF2-40B4-BE49-F238E27FC236}">
                <a16:creationId xmlns:a16="http://schemas.microsoft.com/office/drawing/2014/main" id="{DC002E1F-3B02-4B21-A9D0-8166EF367784}"/>
              </a:ext>
            </a:extLst>
          </p:cNvPr>
          <p:cNvCxnSpPr>
            <a:cxnSpLocks noChangeShapeType="1"/>
            <a:stCxn id="20" idx="5"/>
            <a:endCxn id="29" idx="0"/>
          </p:cNvCxnSpPr>
          <p:nvPr/>
        </p:nvCxnSpPr>
        <p:spPr bwMode="auto">
          <a:xfrm>
            <a:off x="7766050" y="1412876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8" name="AutoShape 38">
            <a:extLst>
              <a:ext uri="{FF2B5EF4-FFF2-40B4-BE49-F238E27FC236}">
                <a16:creationId xmlns:a16="http://schemas.microsoft.com/office/drawing/2014/main" id="{9C53FBBC-B844-4D02-A0D4-8E1D9D198BB1}"/>
              </a:ext>
            </a:extLst>
          </p:cNvPr>
          <p:cNvCxnSpPr>
            <a:cxnSpLocks noChangeShapeType="1"/>
            <a:stCxn id="29" idx="3"/>
            <a:endCxn id="21" idx="0"/>
          </p:cNvCxnSpPr>
          <p:nvPr/>
        </p:nvCxnSpPr>
        <p:spPr bwMode="auto">
          <a:xfrm flipH="1">
            <a:off x="7874000" y="1955613"/>
            <a:ext cx="152587" cy="17484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9" name="AutoShape 39">
            <a:extLst>
              <a:ext uri="{FF2B5EF4-FFF2-40B4-BE49-F238E27FC236}">
                <a16:creationId xmlns:a16="http://schemas.microsoft.com/office/drawing/2014/main" id="{A9901F55-6CCD-49A5-B041-2126E9CCD2B2}"/>
              </a:ext>
            </a:extLst>
          </p:cNvPr>
          <p:cNvCxnSpPr>
            <a:cxnSpLocks noChangeShapeType="1"/>
            <a:stCxn id="21" idx="4"/>
            <a:endCxn id="24" idx="0"/>
          </p:cNvCxnSpPr>
          <p:nvPr/>
        </p:nvCxnSpPr>
        <p:spPr bwMode="auto">
          <a:xfrm>
            <a:off x="7874000" y="2435256"/>
            <a:ext cx="247876" cy="43333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10" name="AutoShape 40">
            <a:extLst>
              <a:ext uri="{FF2B5EF4-FFF2-40B4-BE49-F238E27FC236}">
                <a16:creationId xmlns:a16="http://schemas.microsoft.com/office/drawing/2014/main" id="{A61B21E5-7197-488B-A6F8-D1B2EA13BC59}"/>
              </a:ext>
            </a:extLst>
          </p:cNvPr>
          <p:cNvCxnSpPr>
            <a:cxnSpLocks noChangeShapeType="1"/>
            <a:stCxn id="24" idx="4"/>
            <a:endCxn id="22" idx="0"/>
          </p:cNvCxnSpPr>
          <p:nvPr/>
        </p:nvCxnSpPr>
        <p:spPr bwMode="auto">
          <a:xfrm flipH="1">
            <a:off x="7658100" y="3173386"/>
            <a:ext cx="463776" cy="150839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11" name="AutoShape 41">
            <a:extLst>
              <a:ext uri="{FF2B5EF4-FFF2-40B4-BE49-F238E27FC236}">
                <a16:creationId xmlns:a16="http://schemas.microsoft.com/office/drawing/2014/main" id="{5028F141-8D85-4A44-8B55-1A22B67C9914}"/>
              </a:ext>
            </a:extLst>
          </p:cNvPr>
          <p:cNvCxnSpPr>
            <a:cxnSpLocks noChangeShapeType="1"/>
            <a:stCxn id="22" idx="4"/>
            <a:endCxn id="23" idx="0"/>
          </p:cNvCxnSpPr>
          <p:nvPr/>
        </p:nvCxnSpPr>
        <p:spPr bwMode="auto">
          <a:xfrm>
            <a:off x="7658100" y="3629026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12" name="AutoShape 42">
            <a:extLst>
              <a:ext uri="{FF2B5EF4-FFF2-40B4-BE49-F238E27FC236}">
                <a16:creationId xmlns:a16="http://schemas.microsoft.com/office/drawing/2014/main" id="{B1FD5F76-B024-483F-8D2A-862FC9B0033A}"/>
              </a:ext>
            </a:extLst>
          </p:cNvPr>
          <p:cNvCxnSpPr>
            <a:cxnSpLocks noChangeShapeType="1"/>
            <a:stCxn id="23" idx="5"/>
            <a:endCxn id="43" idx="1"/>
          </p:cNvCxnSpPr>
          <p:nvPr/>
        </p:nvCxnSpPr>
        <p:spPr bwMode="auto">
          <a:xfrm>
            <a:off x="7765863" y="4127313"/>
            <a:ext cx="1100656" cy="565524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sp>
        <p:nvSpPr>
          <p:cNvPr id="13" name="Oval 4">
            <a:extLst>
              <a:ext uri="{FF2B5EF4-FFF2-40B4-BE49-F238E27FC236}">
                <a16:creationId xmlns:a16="http://schemas.microsoft.com/office/drawing/2014/main" id="{95A02A09-7D95-49D8-9F8A-02323012EB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8850" y="16954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14" name="Oval 5">
            <a:extLst>
              <a:ext uri="{FF2B5EF4-FFF2-40B4-BE49-F238E27FC236}">
                <a16:creationId xmlns:a16="http://schemas.microsoft.com/office/drawing/2014/main" id="{4EC221E1-65EC-4753-B6AF-140592703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72600" y="22383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15" name="Oval 6">
            <a:extLst>
              <a:ext uri="{FF2B5EF4-FFF2-40B4-BE49-F238E27FC236}">
                <a16:creationId xmlns:a16="http://schemas.microsoft.com/office/drawing/2014/main" id="{2544B14F-F37E-4CE1-9F31-DF7C82A98E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61795" y="2893743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16" name="Oval 7">
            <a:extLst>
              <a:ext uri="{FF2B5EF4-FFF2-40B4-BE49-F238E27FC236}">
                <a16:creationId xmlns:a16="http://schemas.microsoft.com/office/drawing/2014/main" id="{1AC81886-C91C-445A-9E4F-BF07D32FB8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6100" y="16954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17" name="Oval 8">
            <a:extLst>
              <a:ext uri="{FF2B5EF4-FFF2-40B4-BE49-F238E27FC236}">
                <a16:creationId xmlns:a16="http://schemas.microsoft.com/office/drawing/2014/main" id="{D0D82F76-E7D1-4E95-ABC6-2EF7839AD6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6100" y="27813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18" name="Oval 10">
            <a:extLst>
              <a:ext uri="{FF2B5EF4-FFF2-40B4-BE49-F238E27FC236}">
                <a16:creationId xmlns:a16="http://schemas.microsoft.com/office/drawing/2014/main" id="{06C26990-4E99-49EE-83AD-F6426D0BAD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6096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19" name="Oval 12">
            <a:extLst>
              <a:ext uri="{FF2B5EF4-FFF2-40B4-BE49-F238E27FC236}">
                <a16:creationId xmlns:a16="http://schemas.microsoft.com/office/drawing/2014/main" id="{79F6155C-4811-4DA1-8AD0-13A0BA76B9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11967" y="3794017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20" name="Oval 13">
            <a:extLst>
              <a:ext uri="{FF2B5EF4-FFF2-40B4-BE49-F238E27FC236}">
                <a16:creationId xmlns:a16="http://schemas.microsoft.com/office/drawing/2014/main" id="{431A6A85-98E2-4F3A-80E3-5A7E070E46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5700" y="11525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21" name="Oval 14">
            <a:extLst>
              <a:ext uri="{FF2B5EF4-FFF2-40B4-BE49-F238E27FC236}">
                <a16:creationId xmlns:a16="http://schemas.microsoft.com/office/drawing/2014/main" id="{EA114CA4-42DF-4369-AC6E-8010675E35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1600" y="2130456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22" name="Oval 15">
            <a:extLst>
              <a:ext uri="{FF2B5EF4-FFF2-40B4-BE49-F238E27FC236}">
                <a16:creationId xmlns:a16="http://schemas.microsoft.com/office/drawing/2014/main" id="{F01719D6-8F1E-4C3B-A4F0-C4B7B51504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5700" y="33242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23" name="Oval 16">
            <a:extLst>
              <a:ext uri="{FF2B5EF4-FFF2-40B4-BE49-F238E27FC236}">
                <a16:creationId xmlns:a16="http://schemas.microsoft.com/office/drawing/2014/main" id="{7A54E2EE-4F52-4DB1-8F0E-96E27CC32A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5700" y="38671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24" name="Oval 17">
            <a:extLst>
              <a:ext uri="{FF2B5EF4-FFF2-40B4-BE49-F238E27FC236}">
                <a16:creationId xmlns:a16="http://schemas.microsoft.com/office/drawing/2014/main" id="{8125769D-99EC-4DC6-96A1-1AE77BADFD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9476" y="2868586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25" name="Oval 18">
            <a:extLst>
              <a:ext uri="{FF2B5EF4-FFF2-40B4-BE49-F238E27FC236}">
                <a16:creationId xmlns:a16="http://schemas.microsoft.com/office/drawing/2014/main" id="{17376332-097B-4E3D-BC63-2F85B95AFE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0250" y="2123186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26" name="Oval 19">
            <a:extLst>
              <a:ext uri="{FF2B5EF4-FFF2-40B4-BE49-F238E27FC236}">
                <a16:creationId xmlns:a16="http://schemas.microsoft.com/office/drawing/2014/main" id="{3BEFC11C-811A-4717-A4C6-7620FD74B2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25100" y="22383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27" name="Oval 20">
            <a:extLst>
              <a:ext uri="{FF2B5EF4-FFF2-40B4-BE49-F238E27FC236}">
                <a16:creationId xmlns:a16="http://schemas.microsoft.com/office/drawing/2014/main" id="{3FFF6E65-8D55-4D46-8FB0-41609079F6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25100" y="27813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28" name="Oval 28">
            <a:extLst>
              <a:ext uri="{FF2B5EF4-FFF2-40B4-BE49-F238E27FC236}">
                <a16:creationId xmlns:a16="http://schemas.microsoft.com/office/drawing/2014/main" id="{3C1C8510-0C0E-43AB-8AF8-9A8F0F93BF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42224" y="2551113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sp>
        <p:nvSpPr>
          <p:cNvPr id="29" name="Oval 11">
            <a:extLst>
              <a:ext uri="{FF2B5EF4-FFF2-40B4-BE49-F238E27FC236}">
                <a16:creationId xmlns:a16="http://schemas.microsoft.com/office/drawing/2014/main" id="{94902989-2D5C-4EBE-836B-F3AF22034A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1950" y="16954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cxnSp>
        <p:nvCxnSpPr>
          <p:cNvPr id="30" name="AutoShape 21">
            <a:extLst>
              <a:ext uri="{FF2B5EF4-FFF2-40B4-BE49-F238E27FC236}">
                <a16:creationId xmlns:a16="http://schemas.microsoft.com/office/drawing/2014/main" id="{A882FD52-76B6-4E11-A267-0FB8D3A69F6E}"/>
              </a:ext>
            </a:extLst>
          </p:cNvPr>
          <p:cNvCxnSpPr>
            <a:cxnSpLocks noChangeShapeType="1"/>
            <a:stCxn id="18" idx="5"/>
            <a:endCxn id="13" idx="0"/>
          </p:cNvCxnSpPr>
          <p:nvPr/>
        </p:nvCxnSpPr>
        <p:spPr bwMode="auto">
          <a:xfrm>
            <a:off x="8718550" y="869950"/>
            <a:ext cx="1282700" cy="8255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31" name="AutoShape 22">
            <a:extLst>
              <a:ext uri="{FF2B5EF4-FFF2-40B4-BE49-F238E27FC236}">
                <a16:creationId xmlns:a16="http://schemas.microsoft.com/office/drawing/2014/main" id="{80084834-CA1E-459F-812E-49DC6CDC321F}"/>
              </a:ext>
            </a:extLst>
          </p:cNvPr>
          <p:cNvCxnSpPr>
            <a:cxnSpLocks noChangeShapeType="1"/>
            <a:stCxn id="20" idx="3"/>
            <a:endCxn id="16" idx="0"/>
          </p:cNvCxnSpPr>
          <p:nvPr/>
        </p:nvCxnSpPr>
        <p:spPr bwMode="auto">
          <a:xfrm flipH="1">
            <a:off x="7048500" y="1412876"/>
            <a:ext cx="5016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32" name="AutoShape 23">
            <a:extLst>
              <a:ext uri="{FF2B5EF4-FFF2-40B4-BE49-F238E27FC236}">
                <a16:creationId xmlns:a16="http://schemas.microsoft.com/office/drawing/2014/main" id="{CBF62302-2306-486B-AA30-5B66DE159C30}"/>
              </a:ext>
            </a:extLst>
          </p:cNvPr>
          <p:cNvCxnSpPr>
            <a:cxnSpLocks noChangeShapeType="1"/>
            <a:stCxn id="16" idx="4"/>
            <a:endCxn id="17" idx="0"/>
          </p:cNvCxnSpPr>
          <p:nvPr/>
        </p:nvCxnSpPr>
        <p:spPr bwMode="auto">
          <a:xfrm rot="5400000">
            <a:off x="6657975" y="2390775"/>
            <a:ext cx="781050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33" name="AutoShape 24">
            <a:extLst>
              <a:ext uri="{FF2B5EF4-FFF2-40B4-BE49-F238E27FC236}">
                <a16:creationId xmlns:a16="http://schemas.microsoft.com/office/drawing/2014/main" id="{BE3ACDF5-1F55-4353-99A9-E66066190B29}"/>
              </a:ext>
            </a:extLst>
          </p:cNvPr>
          <p:cNvCxnSpPr>
            <a:cxnSpLocks noChangeShapeType="1"/>
            <a:stCxn id="29" idx="5"/>
            <a:endCxn id="25" idx="0"/>
          </p:cNvCxnSpPr>
          <p:nvPr/>
        </p:nvCxnSpPr>
        <p:spPr bwMode="auto">
          <a:xfrm>
            <a:off x="8242113" y="1955613"/>
            <a:ext cx="260537" cy="16757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34" name="AutoShape 25">
            <a:extLst>
              <a:ext uri="{FF2B5EF4-FFF2-40B4-BE49-F238E27FC236}">
                <a16:creationId xmlns:a16="http://schemas.microsoft.com/office/drawing/2014/main" id="{91AD872E-E4FD-43CE-973A-4A79159FD61E}"/>
              </a:ext>
            </a:extLst>
          </p:cNvPr>
          <p:cNvCxnSpPr>
            <a:cxnSpLocks noChangeShapeType="1"/>
            <a:stCxn id="17" idx="5"/>
            <a:endCxn id="22" idx="1"/>
          </p:cNvCxnSpPr>
          <p:nvPr/>
        </p:nvCxnSpPr>
        <p:spPr bwMode="auto">
          <a:xfrm rot="16200000" flipH="1">
            <a:off x="7189602" y="3008125"/>
            <a:ext cx="327399" cy="394074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35" name="AutoShape 26">
            <a:extLst>
              <a:ext uri="{FF2B5EF4-FFF2-40B4-BE49-F238E27FC236}">
                <a16:creationId xmlns:a16="http://schemas.microsoft.com/office/drawing/2014/main" id="{A6C91E91-014B-43CD-87D0-202454041E3E}"/>
              </a:ext>
            </a:extLst>
          </p:cNvPr>
          <p:cNvCxnSpPr>
            <a:cxnSpLocks noChangeShapeType="1"/>
            <a:stCxn id="13" idx="5"/>
            <a:endCxn id="26" idx="0"/>
          </p:cNvCxnSpPr>
          <p:nvPr/>
        </p:nvCxnSpPr>
        <p:spPr bwMode="auto">
          <a:xfrm rot="16200000" flipH="1">
            <a:off x="10151875" y="1912751"/>
            <a:ext cx="282762" cy="3684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36" name="AutoShape 27">
            <a:extLst>
              <a:ext uri="{FF2B5EF4-FFF2-40B4-BE49-F238E27FC236}">
                <a16:creationId xmlns:a16="http://schemas.microsoft.com/office/drawing/2014/main" id="{787C36D7-EAF4-48D7-AE7B-6DC0DC6BF242}"/>
              </a:ext>
            </a:extLst>
          </p:cNvPr>
          <p:cNvCxnSpPr>
            <a:cxnSpLocks noChangeShapeType="1"/>
            <a:stCxn id="28" idx="3"/>
            <a:endCxn id="24" idx="7"/>
          </p:cNvCxnSpPr>
          <p:nvPr/>
        </p:nvCxnSpPr>
        <p:spPr bwMode="auto">
          <a:xfrm flipH="1">
            <a:off x="8229639" y="2811276"/>
            <a:ext cx="157222" cy="10194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37" name="AutoShape 29">
            <a:extLst>
              <a:ext uri="{FF2B5EF4-FFF2-40B4-BE49-F238E27FC236}">
                <a16:creationId xmlns:a16="http://schemas.microsoft.com/office/drawing/2014/main" id="{C5ED69BB-E737-4FA0-9549-5A9336EAAEFA}"/>
              </a:ext>
            </a:extLst>
          </p:cNvPr>
          <p:cNvCxnSpPr>
            <a:cxnSpLocks noChangeShapeType="1"/>
            <a:stCxn id="25" idx="4"/>
            <a:endCxn id="28" idx="0"/>
          </p:cNvCxnSpPr>
          <p:nvPr/>
        </p:nvCxnSpPr>
        <p:spPr bwMode="auto">
          <a:xfrm flipH="1">
            <a:off x="8494624" y="2427986"/>
            <a:ext cx="8026" cy="12312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38" name="AutoShape 30">
            <a:extLst>
              <a:ext uri="{FF2B5EF4-FFF2-40B4-BE49-F238E27FC236}">
                <a16:creationId xmlns:a16="http://schemas.microsoft.com/office/drawing/2014/main" id="{F7E18097-35EF-4975-B6B3-6CDEF966CADD}"/>
              </a:ext>
            </a:extLst>
          </p:cNvPr>
          <p:cNvCxnSpPr>
            <a:cxnSpLocks noChangeShapeType="1"/>
            <a:stCxn id="13" idx="3"/>
            <a:endCxn id="14" idx="0"/>
          </p:cNvCxnSpPr>
          <p:nvPr/>
        </p:nvCxnSpPr>
        <p:spPr bwMode="auto">
          <a:xfrm flipH="1">
            <a:off x="9525000" y="1955801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39" name="AutoShape 31">
            <a:extLst>
              <a:ext uri="{FF2B5EF4-FFF2-40B4-BE49-F238E27FC236}">
                <a16:creationId xmlns:a16="http://schemas.microsoft.com/office/drawing/2014/main" id="{05FFCFF3-EA15-4D48-9EC2-AD7B09F5D62E}"/>
              </a:ext>
            </a:extLst>
          </p:cNvPr>
          <p:cNvCxnSpPr>
            <a:cxnSpLocks noChangeShapeType="1"/>
            <a:stCxn id="14" idx="4"/>
            <a:endCxn id="15" idx="0"/>
          </p:cNvCxnSpPr>
          <p:nvPr/>
        </p:nvCxnSpPr>
        <p:spPr bwMode="auto">
          <a:xfrm flipH="1">
            <a:off x="9514195" y="2543175"/>
            <a:ext cx="10805" cy="35056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40" name="AutoShape 32">
            <a:extLst>
              <a:ext uri="{FF2B5EF4-FFF2-40B4-BE49-F238E27FC236}">
                <a16:creationId xmlns:a16="http://schemas.microsoft.com/office/drawing/2014/main" id="{FAE8AAF7-78BE-4CC7-AE4A-2C86EB07BEFF}"/>
              </a:ext>
            </a:extLst>
          </p:cNvPr>
          <p:cNvCxnSpPr>
            <a:cxnSpLocks noChangeShapeType="1"/>
            <a:stCxn id="26" idx="4"/>
            <a:endCxn id="27" idx="0"/>
          </p:cNvCxnSpPr>
          <p:nvPr/>
        </p:nvCxnSpPr>
        <p:spPr bwMode="auto">
          <a:xfrm rot="5400000">
            <a:off x="10358439" y="2662237"/>
            <a:ext cx="23812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41" name="AutoShape 33">
            <a:extLst>
              <a:ext uri="{FF2B5EF4-FFF2-40B4-BE49-F238E27FC236}">
                <a16:creationId xmlns:a16="http://schemas.microsoft.com/office/drawing/2014/main" id="{6DE18676-696A-4FF6-AEC1-E35BD4444332}"/>
              </a:ext>
            </a:extLst>
          </p:cNvPr>
          <p:cNvCxnSpPr>
            <a:cxnSpLocks noChangeShapeType="1"/>
            <a:stCxn id="27" idx="4"/>
            <a:endCxn id="19" idx="6"/>
          </p:cNvCxnSpPr>
          <p:nvPr/>
        </p:nvCxnSpPr>
        <p:spPr bwMode="auto">
          <a:xfrm flipH="1">
            <a:off x="9816767" y="3086100"/>
            <a:ext cx="660733" cy="86031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42" name="AutoShape 34">
            <a:extLst>
              <a:ext uri="{FF2B5EF4-FFF2-40B4-BE49-F238E27FC236}">
                <a16:creationId xmlns:a16="http://schemas.microsoft.com/office/drawing/2014/main" id="{DE547A72-A9F0-491B-979F-6A7EE6CFB818}"/>
              </a:ext>
            </a:extLst>
          </p:cNvPr>
          <p:cNvCxnSpPr>
            <a:cxnSpLocks noChangeShapeType="1"/>
            <a:stCxn id="15" idx="4"/>
            <a:endCxn id="19" idx="0"/>
          </p:cNvCxnSpPr>
          <p:nvPr/>
        </p:nvCxnSpPr>
        <p:spPr bwMode="auto">
          <a:xfrm>
            <a:off x="9514195" y="3198543"/>
            <a:ext cx="150172" cy="595474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sp>
        <p:nvSpPr>
          <p:cNvPr id="43" name="Oval 12">
            <a:extLst>
              <a:ext uri="{FF2B5EF4-FFF2-40B4-BE49-F238E27FC236}">
                <a16:creationId xmlns:a16="http://schemas.microsoft.com/office/drawing/2014/main" id="{80BE561B-4434-426E-A02A-49DCB85037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21882" y="46482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cxnSp>
        <p:nvCxnSpPr>
          <p:cNvPr id="44" name="AutoShape 41">
            <a:extLst>
              <a:ext uri="{FF2B5EF4-FFF2-40B4-BE49-F238E27FC236}">
                <a16:creationId xmlns:a16="http://schemas.microsoft.com/office/drawing/2014/main" id="{25B41246-3DFB-4F70-ADAA-1D7D70D1A4DC}"/>
              </a:ext>
            </a:extLst>
          </p:cNvPr>
          <p:cNvCxnSpPr>
            <a:cxnSpLocks noChangeShapeType="1"/>
            <a:stCxn id="19" idx="4"/>
            <a:endCxn id="43" idx="0"/>
          </p:cNvCxnSpPr>
          <p:nvPr/>
        </p:nvCxnSpPr>
        <p:spPr bwMode="auto">
          <a:xfrm flipH="1">
            <a:off x="8974282" y="4098817"/>
            <a:ext cx="690085" cy="54938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sp>
        <p:nvSpPr>
          <p:cNvPr id="45" name="Oval 5">
            <a:extLst>
              <a:ext uri="{FF2B5EF4-FFF2-40B4-BE49-F238E27FC236}">
                <a16:creationId xmlns:a16="http://schemas.microsoft.com/office/drawing/2014/main" id="{BBFECC05-9FDC-4EEC-8853-A17446A77E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6767" y="2549189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dirty="0">
              <a:latin typeface="Lucida Sans Unicode" pitchFamily="34" charset="0"/>
            </a:endParaRPr>
          </a:p>
        </p:txBody>
      </p:sp>
      <p:cxnSp>
        <p:nvCxnSpPr>
          <p:cNvPr id="46" name="AutoShape 26">
            <a:extLst>
              <a:ext uri="{FF2B5EF4-FFF2-40B4-BE49-F238E27FC236}">
                <a16:creationId xmlns:a16="http://schemas.microsoft.com/office/drawing/2014/main" id="{8B81ED58-DD0B-4E72-B5DC-E100EC3B3FAD}"/>
              </a:ext>
            </a:extLst>
          </p:cNvPr>
          <p:cNvCxnSpPr>
            <a:cxnSpLocks noChangeShapeType="1"/>
            <a:stCxn id="13" idx="4"/>
            <a:endCxn id="45" idx="0"/>
          </p:cNvCxnSpPr>
          <p:nvPr/>
        </p:nvCxnSpPr>
        <p:spPr bwMode="auto">
          <a:xfrm flipH="1">
            <a:off x="9969167" y="2000250"/>
            <a:ext cx="32083" cy="548939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47" name="AutoShape 26">
            <a:extLst>
              <a:ext uri="{FF2B5EF4-FFF2-40B4-BE49-F238E27FC236}">
                <a16:creationId xmlns:a16="http://schemas.microsoft.com/office/drawing/2014/main" id="{8F7216F7-719D-472F-B1F7-C818A91E3A5A}"/>
              </a:ext>
            </a:extLst>
          </p:cNvPr>
          <p:cNvCxnSpPr>
            <a:cxnSpLocks noChangeShapeType="1"/>
            <a:stCxn id="45" idx="4"/>
            <a:endCxn id="19" idx="7"/>
          </p:cNvCxnSpPr>
          <p:nvPr/>
        </p:nvCxnSpPr>
        <p:spPr bwMode="auto">
          <a:xfrm flipH="1">
            <a:off x="9772130" y="2853989"/>
            <a:ext cx="197037" cy="98466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sp>
        <p:nvSpPr>
          <p:cNvPr id="48" name="文本框 47">
            <a:extLst>
              <a:ext uri="{FF2B5EF4-FFF2-40B4-BE49-F238E27FC236}">
                <a16:creationId xmlns:a16="http://schemas.microsoft.com/office/drawing/2014/main" id="{63A5E11E-572F-4E6E-92F9-328CFB1DB4FA}"/>
              </a:ext>
            </a:extLst>
          </p:cNvPr>
          <p:cNvSpPr txBox="1"/>
          <p:nvPr/>
        </p:nvSpPr>
        <p:spPr>
          <a:xfrm>
            <a:off x="7276381" y="5257799"/>
            <a:ext cx="32880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3600" dirty="0">
                <a:latin typeface="Arial" panose="020B0604020202020204" pitchFamily="34" charset="0"/>
                <a:cs typeface="Arial" panose="020B0604020202020204" pitchFamily="34" charset="0"/>
              </a:rPr>
              <a:t>Fork-join</a:t>
            </a:r>
          </a:p>
          <a:p>
            <a:pPr algn="l"/>
            <a:r>
              <a:rPr lang="en-US" altLang="zh-CN" sz="3600" dirty="0">
                <a:latin typeface="Arial" panose="020B0604020202020204" pitchFamily="34" charset="0"/>
                <a:cs typeface="Arial" panose="020B0604020202020204" pitchFamily="34" charset="0"/>
              </a:rPr>
              <a:t>Binary or N-</a:t>
            </a:r>
            <a:r>
              <a:rPr lang="en-US" altLang="zh-CN" sz="3600" dirty="0" err="1">
                <a:latin typeface="Arial" panose="020B0604020202020204" pitchFamily="34" charset="0"/>
                <a:cs typeface="Arial" panose="020B0604020202020204" pitchFamily="34" charset="0"/>
              </a:rPr>
              <a:t>ary</a:t>
            </a:r>
            <a:endParaRPr lang="zh-CN" alt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文本框 48">
            <a:extLst>
              <a:ext uri="{FF2B5EF4-FFF2-40B4-BE49-F238E27FC236}">
                <a16:creationId xmlns:a16="http://schemas.microsoft.com/office/drawing/2014/main" id="{75FE11E3-2412-49FF-8E97-C8F52015A777}"/>
              </a:ext>
            </a:extLst>
          </p:cNvPr>
          <p:cNvSpPr txBox="1"/>
          <p:nvPr/>
        </p:nvSpPr>
        <p:spPr>
          <a:xfrm>
            <a:off x="1657350" y="3173386"/>
            <a:ext cx="15183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3600" dirty="0">
                <a:latin typeface="Arial" panose="020B0604020202020204" pitchFamily="34" charset="0"/>
                <a:cs typeface="Arial" panose="020B0604020202020204" pitchFamily="34" charset="0"/>
              </a:rPr>
              <a:t>PRAM</a:t>
            </a:r>
          </a:p>
        </p:txBody>
      </p:sp>
    </p:spTree>
    <p:extLst>
      <p:ext uri="{BB962C8B-B14F-4D97-AF65-F5344CB8AC3E}">
        <p14:creationId xmlns:p14="http://schemas.microsoft.com/office/powerpoint/2010/main" val="780602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C2FB6B4-20EA-498E-98D7-7FCB5B68A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Atomic primitives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D59CEB-8772-4B29-B3D5-68263F7C71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Compare and swap</a:t>
            </a:r>
          </a:p>
          <a:p>
            <a:endParaRPr lang="en-US" altLang="zh-CN" dirty="0"/>
          </a:p>
          <a:p>
            <a:r>
              <a:rPr lang="en-US" altLang="zh-CN" dirty="0"/>
              <a:t>Test and set</a:t>
            </a:r>
          </a:p>
          <a:p>
            <a:endParaRPr lang="en-US" altLang="zh-CN" dirty="0"/>
          </a:p>
          <a:p>
            <a:r>
              <a:rPr lang="en-US" altLang="zh-CN" dirty="0"/>
              <a:t>Priority write</a:t>
            </a:r>
          </a:p>
          <a:p>
            <a:endParaRPr lang="en-US" altLang="zh-CN" dirty="0"/>
          </a:p>
          <a:p>
            <a:r>
              <a:rPr lang="en-US" altLang="zh-CN" dirty="0"/>
              <a:t>Fetch and add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39A32D8-459C-4C54-93E3-4EB57844D8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1830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BAE7358-F68A-456C-92AA-7D716C46B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Some small algorithms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62914B6-24AD-4119-BF66-F887446B5C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Matrix multiplication</a:t>
            </a:r>
          </a:p>
          <a:p>
            <a:pPr lvl="1"/>
            <a:r>
              <a:rPr lang="en-US" altLang="zh-CN" dirty="0"/>
              <a:t>Connect it to IO efficient algorithms</a:t>
            </a:r>
          </a:p>
          <a:p>
            <a:r>
              <a:rPr lang="en-US" altLang="zh-CN" dirty="0"/>
              <a:t>List ranking</a:t>
            </a:r>
          </a:p>
          <a:p>
            <a:pPr lvl="1"/>
            <a:r>
              <a:rPr lang="en-US" altLang="zh-CN" dirty="0"/>
              <a:t>Random mate – also useful in connected component</a:t>
            </a:r>
          </a:p>
          <a:p>
            <a:r>
              <a:rPr lang="en-US" altLang="zh-CN" dirty="0"/>
              <a:t>Flattening multiple arrays</a:t>
            </a:r>
          </a:p>
          <a:p>
            <a:pPr lvl="1"/>
            <a:r>
              <a:rPr lang="en-US" altLang="zh-CN" dirty="0"/>
              <a:t>Using prefix sum</a:t>
            </a:r>
          </a:p>
          <a:p>
            <a:endParaRPr lang="en-US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E13C988-5CC2-4C14-A7CB-91B9FA1FFE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0405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9C94718-1530-4DCC-B5B3-0B8734602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Master theorem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FF01F0B-4B94-4A13-84DB-4B1123A55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Draw the recursion tree</a:t>
            </a:r>
          </a:p>
          <a:p>
            <a:r>
              <a:rPr lang="en-US" altLang="zh-CN" dirty="0"/>
              <a:t>See if it’s root-dominated or leaf-dominated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FE1CE10-7219-4B8D-809A-683CBD5C01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4202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Mao">
      <a:dk1>
        <a:sysClr val="windowText" lastClr="000000"/>
      </a:dk1>
      <a:lt1>
        <a:sysClr val="window" lastClr="FFFFFF"/>
      </a:lt1>
      <a:dk2>
        <a:srgbClr val="4D5061"/>
      </a:dk2>
      <a:lt2>
        <a:srgbClr val="E7E6E6"/>
      </a:lt2>
      <a:accent1>
        <a:srgbClr val="4472C4"/>
      </a:accent1>
      <a:accent2>
        <a:srgbClr val="ED7D31"/>
      </a:accent2>
      <a:accent3>
        <a:srgbClr val="FFBF00"/>
      </a:accent3>
      <a:accent4>
        <a:srgbClr val="F93943"/>
      </a:accent4>
      <a:accent5>
        <a:srgbClr val="9000B3"/>
      </a:accent5>
      <a:accent6>
        <a:srgbClr val="70AD47"/>
      </a:accent6>
      <a:hlink>
        <a:srgbClr val="E8436F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algn="l">
          <a:defRPr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23289</TotalTime>
  <Words>1100</Words>
  <Application>Microsoft Office PowerPoint</Application>
  <PresentationFormat>Widescreen</PresentationFormat>
  <Paragraphs>260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等线</vt:lpstr>
      <vt:lpstr>Arial</vt:lpstr>
      <vt:lpstr>Arial Black</vt:lpstr>
      <vt:lpstr>Bahnschrift SemiBold SemiConden</vt:lpstr>
      <vt:lpstr>Calibri</vt:lpstr>
      <vt:lpstr>Cambria Math</vt:lpstr>
      <vt:lpstr>Lucida Sans Unicode</vt:lpstr>
      <vt:lpstr>1_Custom Design</vt:lpstr>
      <vt:lpstr>Review and Summary</vt:lpstr>
      <vt:lpstr>Takeaway</vt:lpstr>
      <vt:lpstr>Scheduler</vt:lpstr>
      <vt:lpstr>Cost model: work-depth</vt:lpstr>
      <vt:lpstr>Reduce and scan</vt:lpstr>
      <vt:lpstr>Models</vt:lpstr>
      <vt:lpstr>Atomic primitives</vt:lpstr>
      <vt:lpstr>Some small algorithms</vt:lpstr>
      <vt:lpstr>Master theorem</vt:lpstr>
      <vt:lpstr>Sorting algorithms</vt:lpstr>
      <vt:lpstr>Deterministic parallelism</vt:lpstr>
      <vt:lpstr>Graph algorithms</vt:lpstr>
      <vt:lpstr>Tree algorithms</vt:lpstr>
      <vt:lpstr>I/O efficient algorithms</vt:lpstr>
      <vt:lpstr>Scheduling</vt:lpstr>
      <vt:lpstr>Algorithm techniques</vt:lpstr>
      <vt:lpstr>Algorithm techniques</vt:lpstr>
      <vt:lpstr>Implementation tricks</vt:lpstr>
      <vt:lpstr>Implementation tricks</vt:lpstr>
      <vt:lpstr>FINAL EXAM</vt:lpstr>
      <vt:lpstr>Exam</vt:lpstr>
      <vt:lpstr>Exam</vt:lpstr>
      <vt:lpstr>Quick suggestions for the exam</vt:lpstr>
      <vt:lpstr>Some other things</vt:lpstr>
      <vt:lpstr>Some other things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 Algorithms:  Theory and Practice</dc:title>
  <dc:creator>Yan Gu</dc:creator>
  <cp:lastModifiedBy>Yihan Sun</cp:lastModifiedBy>
  <cp:revision>315</cp:revision>
  <dcterms:created xsi:type="dcterms:W3CDTF">2019-09-30T01:50:09Z</dcterms:created>
  <dcterms:modified xsi:type="dcterms:W3CDTF">2020-03-03T00:20:49Z</dcterms:modified>
</cp:coreProperties>
</file>