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14"/>
  </p:notesMasterIdLst>
  <p:handoutMasterIdLst>
    <p:handoutMasterId r:id="rId15"/>
  </p:handoutMasterIdLst>
  <p:sldIdLst>
    <p:sldId id="495" r:id="rId2"/>
    <p:sldId id="881" r:id="rId3"/>
    <p:sldId id="884" r:id="rId4"/>
    <p:sldId id="882" r:id="rId5"/>
    <p:sldId id="883" r:id="rId6"/>
    <p:sldId id="885" r:id="rId7"/>
    <p:sldId id="887" r:id="rId8"/>
    <p:sldId id="886" r:id="rId9"/>
    <p:sldId id="888" r:id="rId10"/>
    <p:sldId id="889" r:id="rId11"/>
    <p:sldId id="890" r:id="rId12"/>
    <p:sldId id="891" r:id="rId13"/>
  </p:sldIdLst>
  <p:sldSz cx="12192000" cy="6858000"/>
  <p:notesSz cx="9601200" cy="73152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1" pos="7296" userDrawn="1">
          <p15:clr>
            <a:srgbClr val="A4A3A4"/>
          </p15:clr>
        </p15:guide>
        <p15:guide id="1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DAE3F3"/>
    <a:srgbClr val="D0CECE"/>
    <a:srgbClr val="616161"/>
    <a:srgbClr val="BA97FF"/>
    <a:srgbClr val="595959"/>
    <a:srgbClr val="7C7C7C"/>
    <a:srgbClr val="4D5061"/>
    <a:srgbClr val="37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78496" autoAdjust="0"/>
  </p:normalViewPr>
  <p:slideViewPr>
    <p:cSldViewPr>
      <p:cViewPr varScale="1">
        <p:scale>
          <a:sx n="89" d="100"/>
          <a:sy n="89" d="100"/>
        </p:scale>
        <p:origin x="1560" y="54"/>
      </p:cViewPr>
      <p:guideLst>
        <p:guide pos="7296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C12A0-A07F-438D-8289-D652357D529F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186AF7-5FB6-46CE-BED9-CB4B73D9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34558-CDED-45D4-9126-F174BE92066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E025E3-E6C5-49B1-9E2E-63B79957E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5E3-E6C5-49B1-9E2E-63B79957EF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3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31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15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b="0" dirty="0"/>
                  <a:t>For completeness, here I will formally define what I mean by a write.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b="0" dirty="0"/>
                  <a:t>I do it briefly since this is not important in understanding the algorithm.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altLang="zh-CN" b="0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b="0" dirty="0"/>
                  <a:t>In this talk, we consider the simplest model I proposed in SPAA16, that h</a:t>
                </a:r>
                <a:r>
                  <a:rPr lang="en-US" b="0" dirty="0"/>
                  <a:t>as a large asymmetric memory, which is the NVRAM, and a small symmetric memory which is the DRAM.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The CPU can have operations to the data in small memory, read from and write to the large asymmetric memory, all in the unit of a log n-bit words.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You can go to my PhD thesis to see how the more advanced measures can be modeled, such as cache-lines, parallelism.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But here, let’s just focus on the simplest model, and count reads, writes, and operations explicitly.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/>
                  <a:t>(</a:t>
                </a:r>
                <a:r>
                  <a:rPr lang="en-US" altLang="zh-CN" dirty="0"/>
                  <a:t>Given a graph with n vertices and m edges.</a:t>
                </a:r>
                <a:r>
                  <a:rPr lang="en-US" b="0" dirty="0"/>
                  <a:t>)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54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04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6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5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91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4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37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1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We know that when </a:t>
                </a:r>
                <a:r>
                  <a:rPr lang="en-US" dirty="0" smtClean="0"/>
                  <a:t>comparison sorting </a:t>
                </a:r>
                <a:r>
                  <a:rPr lang="en-US" b="0" i="0" smtClean="0">
                    <a:latin typeface="Cambria Math"/>
                  </a:rPr>
                  <a:t>𝑛</a:t>
                </a:r>
                <a:r>
                  <a:rPr lang="en-US" dirty="0" smtClean="0"/>
                  <a:t> </a:t>
                </a:r>
                <a:r>
                  <a:rPr lang="en-US" dirty="0" smtClean="0"/>
                  <a:t>elements,</a:t>
                </a:r>
                <a:r>
                  <a:rPr lang="en-US" baseline="0" dirty="0" smtClean="0"/>
                  <a:t> the lower bound of time complexity is n log n. Meanwhile, the number of writes requires is at least n since the sorted array need to be return.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The algorithm </a:t>
                </a:r>
                <a:r>
                  <a:rPr lang="en-US" altLang="zh-CN" baseline="0" dirty="0" smtClean="0"/>
                  <a:t>is pretty simple. First we insert every key into a balanced BST. It might requires some rotations to keep the tree balance, but an appropriate tree, like AVL, only needs no more than 1 rotation per insertion. Lastly, f</a:t>
                </a:r>
                <a:r>
                  <a:rPr lang="en-US" dirty="0" smtClean="0"/>
                  <a:t>lattening the tree gives the sorted array. The overall</a:t>
                </a:r>
                <a:r>
                  <a:rPr lang="en-US" baseline="0" dirty="0" smtClean="0"/>
                  <a:t> number of writes are O(n), since we inserted n leaves, no more than n rotation, and n final writes to the destination array. The number of reads is O(n log n), since we need to trace down O(log n) levels for each insertion.</a:t>
                </a: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">
            <a:extLst>
              <a:ext uri="{FF2B5EF4-FFF2-40B4-BE49-F238E27FC236}">
                <a16:creationId xmlns:a16="http://schemas.microsoft.com/office/drawing/2014/main" id="{961DB138-D19D-40CC-94D0-AA403745BEA7}"/>
              </a:ext>
            </a:extLst>
          </p:cNvPr>
          <p:cNvSpPr/>
          <p:nvPr userDrawn="1"/>
        </p:nvSpPr>
        <p:spPr>
          <a:xfrm>
            <a:off x="0" y="3"/>
            <a:ext cx="12192000" cy="479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D1D7E-02E7-40B9-8A98-55C24CED4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F20CB-3E20-483F-AE36-A6F8548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35710-FAA1-4A35-9FDE-C883E3AF4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AF72-396B-49EA-8B34-2C26BD88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21890-00B8-4764-B63A-66A84F5C2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2971800"/>
            <a:ext cx="5486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7DAD01-92A2-4B92-A755-9DB406784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10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4C62-E771-4E47-A419-29CFB47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Autofit/>
          </a:bodyPr>
          <a:lstStyle>
            <a:lvl1pPr>
              <a:defRPr sz="4000" b="0">
                <a:latin typeface="Bahnschrift SemiBold SemiConden" panose="020B0502040204020203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23CF-C212-4CC1-A195-3BB535F4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defRPr sz="24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20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995CB5-7FF6-4A9E-8D2E-958D1DAE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8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">
            <a:extLst>
              <a:ext uri="{FF2B5EF4-FFF2-40B4-BE49-F238E27FC236}">
                <a16:creationId xmlns:a16="http://schemas.microsoft.com/office/drawing/2014/main" id="{D4097F0F-4317-4E1D-BA75-033AC36356FD}"/>
              </a:ext>
            </a:extLst>
          </p:cNvPr>
          <p:cNvSpPr/>
          <p:nvPr userDrawn="1"/>
        </p:nvSpPr>
        <p:spPr>
          <a:xfrm>
            <a:off x="3" y="3"/>
            <a:ext cx="11858443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tx2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E9D3B-1C24-4415-A174-E0DA4685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1"/>
            <a:ext cx="11277600" cy="473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83433-FFD9-4468-9715-B5A707A6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1127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B291D7-C275-4AF5-A8FF-773072AD1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3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6" r:id="rId2"/>
    <p:sldLayoutId id="214748371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zh-CN" altLang="en-US" sz="4000" b="1" kern="1200" dirty="0">
          <a:solidFill>
            <a:schemeClr val="accent1"/>
          </a:solidFill>
          <a:latin typeface="Bahnschrift SemiBold SemiConden" panose="020B0502040204020203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14445A-2122-47F5-8B08-AC619614F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7" y="965199"/>
            <a:ext cx="7201801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Parallel Algorithms: </a:t>
            </a: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and Practice</a:t>
            </a: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sz="5600" b="0" dirty="0"/>
              <a:t>Full Analysis of Work-Stealing Scheduler</a:t>
            </a:r>
            <a:endParaRPr lang="zh-CN" altLang="en-US" sz="5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CS260 – </a:t>
            </a:r>
            <a:r>
              <a:rPr lang="en-US" sz="2000">
                <a:solidFill>
                  <a:schemeClr val="accent1"/>
                </a:solidFill>
              </a:rPr>
              <a:t>Lecture 13</a:t>
            </a:r>
            <a:endParaRPr lang="en-US" sz="2000" dirty="0">
              <a:solidFill>
                <a:schemeClr val="accent1"/>
              </a:solidFill>
            </a:endParaRP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Yan Gu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/>
              <p:nvPr/>
            </p:nvSpPr>
            <p:spPr>
              <a:xfrm>
                <a:off x="609600" y="1066800"/>
                <a:ext cx="11582400" cy="4267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Worst case: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3200" dirty="0"/>
                  <a:t> steals are always attempted together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One task is stolen by probability at least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US" sz="3200" dirty="0"/>
              </a:p>
              <a:p>
                <a:endParaRPr lang="en-US" sz="1200" dirty="0"/>
              </a:p>
              <a:p>
                <a:r>
                  <a:rPr lang="en-US" sz="3200" dirty="0"/>
                  <a:t>Let’s say we have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3200" dirty="0"/>
                  <a:t> rounds of steals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Expected steals: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3200" dirty="0"/>
              </a:p>
              <a:p>
                <a:endParaRPr lang="en-US" sz="1200" dirty="0"/>
              </a:p>
              <a:p>
                <a:r>
                  <a:rPr lang="en-US" sz="3200" dirty="0"/>
                  <a:t>If we have less than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200" dirty="0"/>
                  <a:t> steals, then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3200" dirty="0"/>
                  <a:t>, and</a:t>
                </a: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d>
                                    <m:d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</m:d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11582400" cy="4267002"/>
              </a:xfrm>
              <a:prstGeom prst="rect">
                <a:avLst/>
              </a:prstGeom>
              <a:blipFill>
                <a:blip r:embed="rId3"/>
                <a:stretch>
                  <a:fillRect l="-1316" t="-1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56DF28B-5E0C-4A4A-B8D2-AB5A1ECC047A}"/>
                  </a:ext>
                </a:extLst>
              </p:cNvPr>
              <p:cNvSpPr/>
              <p:nvPr/>
            </p:nvSpPr>
            <p:spPr>
              <a:xfrm>
                <a:off x="209558" y="5334000"/>
                <a:ext cx="11753842" cy="1371600"/>
              </a:xfrm>
              <a:prstGeom prst="roundRect">
                <a:avLst>
                  <a:gd name="adj" fmla="val 26793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762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/>
                  <a:t>The probability that we have at least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600" dirty="0"/>
                  <a:t> successful steals from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3600" dirty="0"/>
                  <a:t> attempts is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600" dirty="0"/>
                  <a:t> </a:t>
                </a:r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56DF28B-5E0C-4A4A-B8D2-AB5A1ECC04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8" y="5334000"/>
                <a:ext cx="11753842" cy="1371600"/>
              </a:xfrm>
              <a:prstGeom prst="roundRect">
                <a:avLst>
                  <a:gd name="adj" fmla="val 26793"/>
                </a:avLst>
              </a:prstGeom>
              <a:blipFill>
                <a:blip r:embed="rId4"/>
                <a:stretch>
                  <a:fillRect l="-309" r="-1236" b="-6723"/>
                </a:stretch>
              </a:blipFill>
              <a:ln w="762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2">
            <a:extLst>
              <a:ext uri="{FF2B5EF4-FFF2-40B4-BE49-F238E27FC236}">
                <a16:creationId xmlns:a16="http://schemas.microsoft.com/office/drawing/2014/main" id="{7FA92528-7E2C-4CB1-9697-FDE48330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rmAutofit/>
          </a:bodyPr>
          <a:lstStyle/>
          <a:p>
            <a:r>
              <a:rPr lang="en-US" altLang="zh-CN" dirty="0"/>
              <a:t>How many steals do we need?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2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/>
              <p:nvPr/>
            </p:nvSpPr>
            <p:spPr>
              <a:xfrm>
                <a:off x="609600" y="1066800"/>
                <a:ext cx="10210800" cy="4339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To get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200" dirty="0"/>
                  <a:t> steals with probability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200" dirty="0"/>
                  <a:t>, we need</a:t>
                </a:r>
              </a:p>
              <a:p>
                <a:endParaRPr lang="en-US" sz="12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Best case: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3200" dirty="0"/>
                  <a:t> steals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Worst case: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/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3200" dirty="0"/>
                  <a:t> steals 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We want to guarantee probability with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1/</m:t>
                    </m:r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3200" dirty="0"/>
                  <a:t>In a DAG with depth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200" dirty="0"/>
                  <a:t>, there are in total </a:t>
                </a:r>
                <a14:m>
                  <m:oMath xmlns:m="http://schemas.openxmlformats.org/officeDocument/2006/math">
                    <m:r>
                      <a:rPr lang="en-US" altLang="zh-CN" sz="3200" i="1" dirty="0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</m:oMath>
                </a14:m>
                <a:r>
                  <a:rPr lang="en-US" sz="3200" dirty="0"/>
                  <a:t> paths</a:t>
                </a:r>
              </a:p>
              <a:p>
                <a:endParaRPr lang="en-US" sz="800" dirty="0"/>
              </a:p>
              <a:p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=1/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3200" dirty="0"/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1/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𝑐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𝐷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endParaRPr lang="en-US" sz="3200" dirty="0"/>
              </a:p>
              <a:p>
                <a:endParaRPr lang="en-US" sz="800" dirty="0"/>
              </a:p>
              <a:p>
                <a:endParaRPr lang="en-US" sz="1200" dirty="0"/>
              </a:p>
              <a:p>
                <a:endParaRPr lang="en-US" sz="1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10210800" cy="4339650"/>
              </a:xfrm>
              <a:prstGeom prst="rect">
                <a:avLst/>
              </a:prstGeom>
              <a:blipFill>
                <a:blip r:embed="rId3"/>
                <a:stretch>
                  <a:fillRect l="-1493" t="-18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2">
                <a:extLst>
                  <a:ext uri="{FF2B5EF4-FFF2-40B4-BE49-F238E27FC236}">
                    <a16:creationId xmlns:a16="http://schemas.microsoft.com/office/drawing/2014/main" id="{2A75522A-5753-4520-9A9B-1DB8E68550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8265" y="5354711"/>
                <a:ext cx="11811000" cy="796481"/>
              </a:xfrm>
              <a:prstGeom prst="rect">
                <a:avLst/>
              </a:prstGeom>
            </p:spPr>
            <p:txBody>
              <a:bodyPr vert="horz" anchor="t">
                <a:no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3200" b="1" kern="1200" cap="none" baseline="0">
                    <a:solidFill>
                      <a:schemeClr val="tx2"/>
                    </a:solidFill>
                    <a:latin typeface="Arial" pitchFamily="34" charset="0"/>
                    <a:ea typeface="+mj-ea"/>
                    <a:cs typeface="Arial" pitchFamily="34" charset="0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𝒑𝑫</m:t>
                        </m:r>
                      </m:e>
                    </m:d>
                  </m:oMath>
                </a14:m>
                <a:r>
                  <a:rPr lang="en-US" sz="3600" dirty="0">
                    <a:solidFill>
                      <a:srgbClr val="FF0000"/>
                    </a:solidFill>
                  </a:rPr>
                  <a:t> steals are sufficient for all possible paths </a:t>
                </a:r>
                <a:r>
                  <a:rPr lang="en-US" sz="3600" i="1" dirty="0" err="1">
                    <a:solidFill>
                      <a:srgbClr val="FF0000"/>
                    </a:solidFill>
                  </a:rPr>
                  <a:t>whp</a:t>
                </a:r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itle 2">
                <a:extLst>
                  <a:ext uri="{FF2B5EF4-FFF2-40B4-BE49-F238E27FC236}">
                    <a16:creationId xmlns:a16="http://schemas.microsoft.com/office/drawing/2014/main" id="{2A75522A-5753-4520-9A9B-1DB8E6855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65" y="5354711"/>
                <a:ext cx="11811000" cy="796481"/>
              </a:xfrm>
              <a:prstGeom prst="rect">
                <a:avLst/>
              </a:prstGeom>
              <a:blipFill>
                <a:blip r:embed="rId4"/>
                <a:stretch>
                  <a:fillRect t="-11450" r="-310" b="-9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6290CBE5-C8B7-4A84-A078-681BA1123B74}"/>
              </a:ext>
            </a:extLst>
          </p:cNvPr>
          <p:cNvSpPr/>
          <p:nvPr/>
        </p:nvSpPr>
        <p:spPr>
          <a:xfrm>
            <a:off x="533400" y="1752600"/>
            <a:ext cx="8915400" cy="58477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9D7412D-58CE-431F-A3D3-923FEE7E6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rmAutofit/>
          </a:bodyPr>
          <a:lstStyle/>
          <a:p>
            <a:r>
              <a:rPr lang="en-US" altLang="zh-CN" dirty="0"/>
              <a:t>How many steals do we need?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9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Overhead of work-stealing scheduler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5" name="Oval 10">
            <a:extLst>
              <a:ext uri="{FF2B5EF4-FFF2-40B4-BE49-F238E27FC236}">
                <a16:creationId xmlns:a16="http://schemas.microsoft.com/office/drawing/2014/main" id="{11C223D4-138F-48A0-8A86-6301CA7C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789" y="1685131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6" name="Oval 10">
            <a:extLst>
              <a:ext uri="{FF2B5EF4-FFF2-40B4-BE49-F238E27FC236}">
                <a16:creationId xmlns:a16="http://schemas.microsoft.com/office/drawing/2014/main" id="{EA4AD090-D52A-4E70-B906-D3587A69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CDEA7589-E7A4-4552-B8C2-71ED4D21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0" name="Oval 10">
            <a:extLst>
              <a:ext uri="{FF2B5EF4-FFF2-40B4-BE49-F238E27FC236}">
                <a16:creationId xmlns:a16="http://schemas.microsoft.com/office/drawing/2014/main" id="{24E797BC-2956-42CE-9879-F3E6FEDA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006" y="277256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1" name="Oval 5">
            <a:extLst>
              <a:ext uri="{FF2B5EF4-FFF2-40B4-BE49-F238E27FC236}">
                <a16:creationId xmlns:a16="http://schemas.microsoft.com/office/drawing/2014/main" id="{52201584-6063-46B3-A555-398CDE8A6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25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6266373D-D7B3-4615-83A6-DBC7F283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5353" y="276671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3" name="Oval 10">
            <a:extLst>
              <a:ext uri="{FF2B5EF4-FFF2-40B4-BE49-F238E27FC236}">
                <a16:creationId xmlns:a16="http://schemas.microsoft.com/office/drawing/2014/main" id="{B1A46DB9-79AA-4148-8D00-02310973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865" y="330358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4" name="Oval 5">
            <a:extLst>
              <a:ext uri="{FF2B5EF4-FFF2-40B4-BE49-F238E27FC236}">
                <a16:creationId xmlns:a16="http://schemas.microsoft.com/office/drawing/2014/main" id="{B78C254A-E4D3-4E16-A179-12EE8908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007" y="3303586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/>
              <p:nvPr/>
            </p:nvSpPr>
            <p:spPr>
              <a:xfrm>
                <a:off x="457200" y="1282058"/>
                <a:ext cx="5929828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</a:rPr>
                  <a:t>The number of steals (</a:t>
                </a:r>
                <a:r>
                  <a:rPr lang="en-US" sz="3600" dirty="0" err="1">
                    <a:solidFill>
                      <a:srgbClr val="FF0000"/>
                    </a:solidFill>
                  </a:rPr>
                  <a:t>whp</a:t>
                </a:r>
                <a:r>
                  <a:rPr lang="en-US" sz="3600" dirty="0">
                    <a:solidFill>
                      <a:srgbClr val="FF0000"/>
                    </a:solidFill>
                  </a:rPr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82058"/>
                <a:ext cx="5929828" cy="1569660"/>
              </a:xfrm>
              <a:prstGeom prst="rect">
                <a:avLst/>
              </a:prstGeom>
              <a:blipFill>
                <a:blip r:embed="rId3"/>
                <a:stretch>
                  <a:fillRect l="-3083" t="-5814" r="-2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032889-74B9-4C83-8480-3FB3B3C97D3B}"/>
                  </a:ext>
                </a:extLst>
              </p:cNvPr>
              <p:cNvSpPr txBox="1"/>
              <p:nvPr/>
            </p:nvSpPr>
            <p:spPr>
              <a:xfrm>
                <a:off x="519459" y="3302189"/>
                <a:ext cx="6309612" cy="2922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schemeClr val="tx1"/>
                    </a:solidFill>
                  </a:rPr>
                  <a:t>Running time (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whp</a:t>
                </a:r>
                <a:r>
                  <a:rPr lang="en-US" sz="3600" dirty="0">
                    <a:solidFill>
                      <a:schemeClr val="tx1"/>
                    </a:solidFill>
                  </a:rPr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𝑝𝐷</m:t>
                              </m:r>
                            </m:e>
                          </m:d>
                        </m:num>
                        <m:den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r>
                  <a:rPr lang="en-US" sz="3600" dirty="0">
                    <a:solidFill>
                      <a:schemeClr val="tx1"/>
                    </a:solidFill>
                  </a:rPr>
                  <a:t>Cache reload: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032889-74B9-4C83-8480-3FB3B3C97D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9" y="3302189"/>
                <a:ext cx="6309612" cy="2922723"/>
              </a:xfrm>
              <a:prstGeom prst="rect">
                <a:avLst/>
              </a:prstGeom>
              <a:blipFill>
                <a:blip r:embed="rId4"/>
                <a:stretch>
                  <a:fillRect l="-2899" t="-3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70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08" name="Rectangle 62">
            <a:extLst>
              <a:ext uri="{FF2B5EF4-FFF2-40B4-BE49-F238E27FC236}">
                <a16:creationId xmlns:a16="http://schemas.microsoft.com/office/drawing/2014/main" id="{B6151AF6-95E3-4C8D-BE36-F8DEF3A92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2238" y="1371600"/>
            <a:ext cx="988822" cy="46166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  <a:latin typeface="Lucida Sans Unicode" pitchFamily="34" charset="0"/>
                <a:sym typeface="Times New Roman" pitchFamily="18" charset="0"/>
              </a:rPr>
              <a:t>P = 3</a:t>
            </a: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Overhead of work-stealing scheduler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2" name="Oval 2">
            <a:extLst>
              <a:ext uri="{FF2B5EF4-FFF2-40B4-BE49-F238E27FC236}">
                <a16:creationId xmlns:a16="http://schemas.microsoft.com/office/drawing/2014/main" id="{D16535B9-684C-4DAC-B9EA-D1EBB57A3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791200"/>
            <a:ext cx="838200" cy="838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buClr>
                <a:srgbClr val="000000"/>
              </a:buClr>
              <a:buSzPct val="100000"/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53" name="Oval 8">
            <a:extLst>
              <a:ext uri="{FF2B5EF4-FFF2-40B4-BE49-F238E27FC236}">
                <a16:creationId xmlns:a16="http://schemas.microsoft.com/office/drawing/2014/main" id="{D76EF7C3-03FA-4E48-8BC2-A4896527D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791200"/>
            <a:ext cx="838200" cy="838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buClr>
                <a:srgbClr val="000000"/>
              </a:buClr>
              <a:buSzPct val="100000"/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54" name="Oval 12">
            <a:extLst>
              <a:ext uri="{FF2B5EF4-FFF2-40B4-BE49-F238E27FC236}">
                <a16:creationId xmlns:a16="http://schemas.microsoft.com/office/drawing/2014/main" id="{3B95BE43-4D2A-4EFA-A12B-870C7EC83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791200"/>
            <a:ext cx="838200" cy="838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buClr>
                <a:srgbClr val="000000"/>
              </a:buClr>
              <a:buSzPct val="100000"/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55" name="Oval 10">
            <a:extLst>
              <a:ext uri="{FF2B5EF4-FFF2-40B4-BE49-F238E27FC236}">
                <a16:creationId xmlns:a16="http://schemas.microsoft.com/office/drawing/2014/main" id="{11C223D4-138F-48A0-8A86-6301CA7C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789" y="1685131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6" name="Oval 10">
            <a:extLst>
              <a:ext uri="{FF2B5EF4-FFF2-40B4-BE49-F238E27FC236}">
                <a16:creationId xmlns:a16="http://schemas.microsoft.com/office/drawing/2014/main" id="{EA4AD090-D52A-4E70-B906-D3587A69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CDEA7589-E7A4-4552-B8C2-71ED4D21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8" name="Oval 5">
            <a:extLst>
              <a:ext uri="{FF2B5EF4-FFF2-40B4-BE49-F238E27FC236}">
                <a16:creationId xmlns:a16="http://schemas.microsoft.com/office/drawing/2014/main" id="{35479C42-813F-49EC-A1C0-2BC3E3854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95886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0" name="Oval 10">
            <a:extLst>
              <a:ext uri="{FF2B5EF4-FFF2-40B4-BE49-F238E27FC236}">
                <a16:creationId xmlns:a16="http://schemas.microsoft.com/office/drawing/2014/main" id="{24E797BC-2956-42CE-9879-F3E6FEDA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006" y="277256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1" name="Oval 5">
            <a:extLst>
              <a:ext uri="{FF2B5EF4-FFF2-40B4-BE49-F238E27FC236}">
                <a16:creationId xmlns:a16="http://schemas.microsoft.com/office/drawing/2014/main" id="{52201584-6063-46B3-A555-398CDE8A6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25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6266373D-D7B3-4615-83A6-DBC7F283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5353" y="276671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3" name="Oval 10">
            <a:extLst>
              <a:ext uri="{FF2B5EF4-FFF2-40B4-BE49-F238E27FC236}">
                <a16:creationId xmlns:a16="http://schemas.microsoft.com/office/drawing/2014/main" id="{B1A46DB9-79AA-4148-8D00-02310973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865" y="330358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4" name="Oval 5">
            <a:extLst>
              <a:ext uri="{FF2B5EF4-FFF2-40B4-BE49-F238E27FC236}">
                <a16:creationId xmlns:a16="http://schemas.microsoft.com/office/drawing/2014/main" id="{B78C254A-E4D3-4E16-A179-12EE8908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007" y="3303586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8" name="Oval 5">
            <a:extLst>
              <a:ext uri="{FF2B5EF4-FFF2-40B4-BE49-F238E27FC236}">
                <a16:creationId xmlns:a16="http://schemas.microsoft.com/office/drawing/2014/main" id="{86D238D5-186F-41F8-AC58-AA9116698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471" y="52070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249BE2A-AB48-4A62-A0C1-3A35CF6ABC6D}"/>
              </a:ext>
            </a:extLst>
          </p:cNvPr>
          <p:cNvCxnSpPr>
            <a:cxnSpLocks/>
            <a:endCxn id="68" idx="6"/>
          </p:cNvCxnSpPr>
          <p:nvPr/>
        </p:nvCxnSpPr>
        <p:spPr>
          <a:xfrm flipH="1" flipV="1">
            <a:off x="3811271" y="5359400"/>
            <a:ext cx="1416882" cy="5545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/>
              <p:nvPr/>
            </p:nvSpPr>
            <p:spPr>
              <a:xfrm>
                <a:off x="457200" y="1282058"/>
                <a:ext cx="723787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</a:rPr>
                  <a:t>Bound the number of steals (</a:t>
                </a:r>
                <a:r>
                  <a:rPr lang="en-US" sz="3600" dirty="0" err="1">
                    <a:solidFill>
                      <a:srgbClr val="FF0000"/>
                    </a:solidFill>
                  </a:rPr>
                  <a:t>whp</a:t>
                </a:r>
                <a:r>
                  <a:rPr lang="en-US" sz="3600" dirty="0">
                    <a:solidFill>
                      <a:srgbClr val="FF0000"/>
                    </a:solidFill>
                  </a:rPr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82058"/>
                <a:ext cx="7237879" cy="1569660"/>
              </a:xfrm>
              <a:prstGeom prst="rect">
                <a:avLst/>
              </a:prstGeom>
              <a:blipFill>
                <a:blip r:embed="rId3"/>
                <a:stretch>
                  <a:fillRect l="-2527" t="-5814" r="-1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61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Overhead of work-stealing scheduler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5" name="Oval 10">
            <a:extLst>
              <a:ext uri="{FF2B5EF4-FFF2-40B4-BE49-F238E27FC236}">
                <a16:creationId xmlns:a16="http://schemas.microsoft.com/office/drawing/2014/main" id="{11C223D4-138F-48A0-8A86-6301CA7C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789" y="1685131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6" name="Oval 10">
            <a:extLst>
              <a:ext uri="{FF2B5EF4-FFF2-40B4-BE49-F238E27FC236}">
                <a16:creationId xmlns:a16="http://schemas.microsoft.com/office/drawing/2014/main" id="{EA4AD090-D52A-4E70-B906-D3587A69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CDEA7589-E7A4-4552-B8C2-71ED4D21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0" name="Oval 10">
            <a:extLst>
              <a:ext uri="{FF2B5EF4-FFF2-40B4-BE49-F238E27FC236}">
                <a16:creationId xmlns:a16="http://schemas.microsoft.com/office/drawing/2014/main" id="{24E797BC-2956-42CE-9879-F3E6FEDA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006" y="277256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1" name="Oval 5">
            <a:extLst>
              <a:ext uri="{FF2B5EF4-FFF2-40B4-BE49-F238E27FC236}">
                <a16:creationId xmlns:a16="http://schemas.microsoft.com/office/drawing/2014/main" id="{52201584-6063-46B3-A555-398CDE8A6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25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6266373D-D7B3-4615-83A6-DBC7F283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5353" y="276671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3" name="Oval 10">
            <a:extLst>
              <a:ext uri="{FF2B5EF4-FFF2-40B4-BE49-F238E27FC236}">
                <a16:creationId xmlns:a16="http://schemas.microsoft.com/office/drawing/2014/main" id="{B1A46DB9-79AA-4148-8D00-02310973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865" y="330358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4" name="Oval 5">
            <a:extLst>
              <a:ext uri="{FF2B5EF4-FFF2-40B4-BE49-F238E27FC236}">
                <a16:creationId xmlns:a16="http://schemas.microsoft.com/office/drawing/2014/main" id="{B78C254A-E4D3-4E16-A179-12EE8908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007" y="3303586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/>
              <p:nvPr/>
            </p:nvSpPr>
            <p:spPr>
              <a:xfrm>
                <a:off x="457200" y="1282058"/>
                <a:ext cx="723787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</a:rPr>
                  <a:t>Bound the number of steals (</a:t>
                </a:r>
                <a:r>
                  <a:rPr lang="en-US" sz="3600" dirty="0" err="1">
                    <a:solidFill>
                      <a:srgbClr val="FF0000"/>
                    </a:solidFill>
                  </a:rPr>
                  <a:t>whp</a:t>
                </a:r>
                <a:r>
                  <a:rPr lang="en-US" sz="3600" dirty="0">
                    <a:solidFill>
                      <a:srgbClr val="FF0000"/>
                    </a:solidFill>
                  </a:rPr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DDAA56F-E979-49CF-941E-0325A1D4F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82058"/>
                <a:ext cx="7237879" cy="1569660"/>
              </a:xfrm>
              <a:prstGeom prst="rect">
                <a:avLst/>
              </a:prstGeom>
              <a:blipFill>
                <a:blip r:embed="rId3"/>
                <a:stretch>
                  <a:fillRect l="-2527" t="-5814" r="-1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032889-74B9-4C83-8480-3FB3B3C97D3B}"/>
                  </a:ext>
                </a:extLst>
              </p:cNvPr>
              <p:cNvSpPr txBox="1"/>
              <p:nvPr/>
            </p:nvSpPr>
            <p:spPr>
              <a:xfrm>
                <a:off x="519459" y="3302189"/>
                <a:ext cx="6309612" cy="2922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schemeClr val="tx1"/>
                    </a:solidFill>
                  </a:rPr>
                  <a:t>Running time (</a:t>
                </a:r>
                <a:r>
                  <a:rPr lang="en-US" sz="3600" dirty="0" err="1">
                    <a:solidFill>
                      <a:schemeClr val="tx1"/>
                    </a:solidFill>
                  </a:rPr>
                  <a:t>whp</a:t>
                </a:r>
                <a:r>
                  <a:rPr lang="en-US" sz="3600" dirty="0">
                    <a:solidFill>
                      <a:schemeClr val="tx1"/>
                    </a:solidFill>
                  </a:rPr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𝑝𝐷</m:t>
                              </m:r>
                            </m:e>
                          </m:d>
                        </m:num>
                        <m:den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r>
                  <a:rPr lang="en-US" sz="3600" dirty="0">
                    <a:solidFill>
                      <a:schemeClr val="tx1"/>
                    </a:solidFill>
                  </a:rPr>
                  <a:t>Cache reload: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𝑝𝐷</m:t>
                          </m:r>
                        </m:e>
                      </m:d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032889-74B9-4C83-8480-3FB3B3C97D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9" y="3302189"/>
                <a:ext cx="6309612" cy="2922723"/>
              </a:xfrm>
              <a:prstGeom prst="rect">
                <a:avLst/>
              </a:prstGeom>
              <a:blipFill>
                <a:blip r:embed="rId4"/>
                <a:stretch>
                  <a:fillRect l="-2899" t="-3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493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Assumptions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5" name="Oval 10">
            <a:extLst>
              <a:ext uri="{FF2B5EF4-FFF2-40B4-BE49-F238E27FC236}">
                <a16:creationId xmlns:a16="http://schemas.microsoft.com/office/drawing/2014/main" id="{11C223D4-138F-48A0-8A86-6301CA7C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789" y="1685131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6" name="Oval 10">
            <a:extLst>
              <a:ext uri="{FF2B5EF4-FFF2-40B4-BE49-F238E27FC236}">
                <a16:creationId xmlns:a16="http://schemas.microsoft.com/office/drawing/2014/main" id="{EA4AD090-D52A-4E70-B906-D3587A69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CDEA7589-E7A4-4552-B8C2-71ED4D21D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0" name="Oval 10">
            <a:extLst>
              <a:ext uri="{FF2B5EF4-FFF2-40B4-BE49-F238E27FC236}">
                <a16:creationId xmlns:a16="http://schemas.microsoft.com/office/drawing/2014/main" id="{24E797BC-2956-42CE-9879-F3E6FEDA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006" y="2772569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1" name="Oval 5">
            <a:extLst>
              <a:ext uri="{FF2B5EF4-FFF2-40B4-BE49-F238E27FC236}">
                <a16:creationId xmlns:a16="http://schemas.microsoft.com/office/drawing/2014/main" id="{52201584-6063-46B3-A555-398CDE8A6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25" y="2771774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6266373D-D7B3-4615-83A6-DBC7F283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5353" y="276671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3" name="Oval 10">
            <a:extLst>
              <a:ext uri="{FF2B5EF4-FFF2-40B4-BE49-F238E27FC236}">
                <a16:creationId xmlns:a16="http://schemas.microsoft.com/office/drawing/2014/main" id="{B1A46DB9-79AA-4148-8D00-02310973C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865" y="3303586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4" name="Oval 5">
            <a:extLst>
              <a:ext uri="{FF2B5EF4-FFF2-40B4-BE49-F238E27FC236}">
                <a16:creationId xmlns:a16="http://schemas.microsoft.com/office/drawing/2014/main" id="{B78C254A-E4D3-4E16-A179-12EE8908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007" y="3303586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3CAB8-3B4C-44E9-AB8B-40596833FD19}"/>
              </a:ext>
            </a:extLst>
          </p:cNvPr>
          <p:cNvSpPr txBox="1"/>
          <p:nvPr/>
        </p:nvSpPr>
        <p:spPr>
          <a:xfrm>
            <a:off x="761803" y="1335655"/>
            <a:ext cx="65343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Steals come asynchronously</a:t>
            </a:r>
          </a:p>
          <a:p>
            <a:endParaRPr lang="en-US" sz="3200" dirty="0"/>
          </a:p>
          <a:p>
            <a:r>
              <a:rPr lang="en-US" sz="3200" dirty="0"/>
              <a:t>Multiple steals can be made to the same thread, and one wins (</a:t>
            </a:r>
            <a:r>
              <a:rPr lang="en-US" sz="3200" dirty="0" err="1"/>
              <a:t>adversarially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A successful steal from thread A would not block two consecutive steals from another thread B</a:t>
            </a:r>
          </a:p>
        </p:txBody>
      </p:sp>
    </p:spTree>
    <p:extLst>
      <p:ext uri="{BB962C8B-B14F-4D97-AF65-F5344CB8AC3E}">
        <p14:creationId xmlns:p14="http://schemas.microsoft.com/office/powerpoint/2010/main" val="231896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Proof outline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3CAB8-3B4C-44E9-AB8B-40596833FD19}"/>
              </a:ext>
            </a:extLst>
          </p:cNvPr>
          <p:cNvSpPr txBox="1"/>
          <p:nvPr/>
        </p:nvSpPr>
        <p:spPr>
          <a:xfrm>
            <a:off x="533400" y="1219200"/>
            <a:ext cx="65343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Consider one specific path</a:t>
            </a:r>
          </a:p>
          <a:p>
            <a:endParaRPr lang="en-US" sz="1600" dirty="0"/>
          </a:p>
          <a:p>
            <a:r>
              <a:rPr lang="en-US" sz="3200" dirty="0"/>
              <a:t>Left child: executed directly after the previous node</a:t>
            </a:r>
          </a:p>
          <a:p>
            <a:endParaRPr lang="en-US" sz="1600" dirty="0"/>
          </a:p>
          <a:p>
            <a:r>
              <a:rPr lang="en-US" sz="3200" dirty="0"/>
              <a:t>Right child: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Stolen by another thread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Executed when the current thread finishes the left side</a:t>
            </a:r>
          </a:p>
          <a:p>
            <a:endParaRPr lang="en-US" sz="1600" dirty="0"/>
          </a:p>
          <a:p>
            <a:r>
              <a:rPr lang="en-US" sz="3200" dirty="0"/>
              <a:t>Join node: executed when all previous nodes are finished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72034814-E9B4-423A-8EC1-8566CD726B3F}"/>
                  </a:ext>
                </a:extLst>
              </p:cNvPr>
              <p:cNvSpPr/>
              <p:nvPr/>
            </p:nvSpPr>
            <p:spPr>
              <a:xfrm>
                <a:off x="6121400" y="5238750"/>
                <a:ext cx="5549891" cy="130959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𝑝𝐷</m:t>
                              </m:r>
                            </m:e>
                          </m:d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72034814-E9B4-423A-8EC1-8566CD726B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400" y="5238750"/>
                <a:ext cx="5549891" cy="130959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571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95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AutoShape 36">
            <a:extLst>
              <a:ext uri="{FF2B5EF4-FFF2-40B4-BE49-F238E27FC236}">
                <a16:creationId xmlns:a16="http://schemas.microsoft.com/office/drawing/2014/main" id="{76CCEF47-E4DC-4300-A7DF-4CC42F5487D2}"/>
              </a:ext>
            </a:extLst>
          </p:cNvPr>
          <p:cNvCxnSpPr>
            <a:cxnSpLocks noChangeShapeType="1"/>
            <a:stCxn id="69" idx="3"/>
            <a:endCxn id="71" idx="0"/>
          </p:cNvCxnSpPr>
          <p:nvPr/>
        </p:nvCxnSpPr>
        <p:spPr bwMode="auto">
          <a:xfrm flipH="1">
            <a:off x="8686800" y="1946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7">
            <a:extLst>
              <a:ext uri="{FF2B5EF4-FFF2-40B4-BE49-F238E27FC236}">
                <a16:creationId xmlns:a16="http://schemas.microsoft.com/office/drawing/2014/main" id="{1D6A2449-208D-4C4F-AC74-C69EC9FB5A60}"/>
              </a:ext>
            </a:extLst>
          </p:cNvPr>
          <p:cNvCxnSpPr>
            <a:cxnSpLocks noChangeShapeType="1"/>
            <a:stCxn id="71" idx="5"/>
            <a:endCxn id="80" idx="0"/>
          </p:cNvCxnSpPr>
          <p:nvPr/>
        </p:nvCxnSpPr>
        <p:spPr bwMode="auto">
          <a:xfrm>
            <a:off x="8794750" y="2489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4" name="AutoShape 38">
            <a:extLst>
              <a:ext uri="{FF2B5EF4-FFF2-40B4-BE49-F238E27FC236}">
                <a16:creationId xmlns:a16="http://schemas.microsoft.com/office/drawing/2014/main" id="{C505D2F1-286E-466A-AF98-CE8B765334E1}"/>
              </a:ext>
            </a:extLst>
          </p:cNvPr>
          <p:cNvCxnSpPr>
            <a:cxnSpLocks noChangeShapeType="1"/>
            <a:stCxn id="80" idx="3"/>
            <a:endCxn id="72" idx="0"/>
          </p:cNvCxnSpPr>
          <p:nvPr/>
        </p:nvCxnSpPr>
        <p:spPr bwMode="auto">
          <a:xfrm rot="5400000">
            <a:off x="8729663" y="2989076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5" name="AutoShape 39">
            <a:extLst>
              <a:ext uri="{FF2B5EF4-FFF2-40B4-BE49-F238E27FC236}">
                <a16:creationId xmlns:a16="http://schemas.microsoft.com/office/drawing/2014/main" id="{092BF8B2-87E3-4903-9A51-D579E7BE04FF}"/>
              </a:ext>
            </a:extLst>
          </p:cNvPr>
          <p:cNvCxnSpPr>
            <a:cxnSpLocks noChangeShapeType="1"/>
            <a:stCxn id="72" idx="4"/>
            <a:endCxn id="75" idx="0"/>
          </p:cNvCxnSpPr>
          <p:nvPr/>
        </p:nvCxnSpPr>
        <p:spPr bwMode="auto">
          <a:xfrm rot="5400000">
            <a:off x="85677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6" name="AutoShape 40">
            <a:extLst>
              <a:ext uri="{FF2B5EF4-FFF2-40B4-BE49-F238E27FC236}">
                <a16:creationId xmlns:a16="http://schemas.microsoft.com/office/drawing/2014/main" id="{C93C99F6-DCB4-4446-9620-4CD4BC8DA4AB}"/>
              </a:ext>
            </a:extLst>
          </p:cNvPr>
          <p:cNvCxnSpPr>
            <a:cxnSpLocks noChangeShapeType="1"/>
            <a:stCxn id="75" idx="4"/>
            <a:endCxn id="73" idx="0"/>
          </p:cNvCxnSpPr>
          <p:nvPr/>
        </p:nvCxnSpPr>
        <p:spPr bwMode="auto">
          <a:xfrm>
            <a:off x="8686800" y="4162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41">
            <a:extLst>
              <a:ext uri="{FF2B5EF4-FFF2-40B4-BE49-F238E27FC236}">
                <a16:creationId xmlns:a16="http://schemas.microsoft.com/office/drawing/2014/main" id="{6CBCCBC7-A414-4C3C-A00D-0E180B06EBF9}"/>
              </a:ext>
            </a:extLst>
          </p:cNvPr>
          <p:cNvCxnSpPr>
            <a:cxnSpLocks noChangeShapeType="1"/>
            <a:stCxn id="73" idx="4"/>
            <a:endCxn id="74" idx="0"/>
          </p:cNvCxnSpPr>
          <p:nvPr/>
        </p:nvCxnSpPr>
        <p:spPr bwMode="auto">
          <a:xfrm>
            <a:off x="8686800" y="4705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0E62ECBE-E14C-4C4F-A74F-493CB95B7711}"/>
              </a:ext>
            </a:extLst>
          </p:cNvPr>
          <p:cNvCxnSpPr>
            <a:cxnSpLocks noChangeShapeType="1"/>
            <a:stCxn id="74" idx="5"/>
            <a:endCxn id="70" idx="1"/>
          </p:cNvCxnSpPr>
          <p:nvPr/>
        </p:nvCxnSpPr>
        <p:spPr bwMode="auto">
          <a:xfrm>
            <a:off x="8794750" y="5203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9" name="Oval 4">
            <a:extLst>
              <a:ext uri="{FF2B5EF4-FFF2-40B4-BE49-F238E27FC236}">
                <a16:creationId xmlns:a16="http://schemas.microsoft.com/office/drawing/2014/main" id="{680E325F-1218-44B1-B51C-150F96617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550" y="277177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D4E35ADA-67E6-4958-87A9-F7F9025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7BB63376-5513-4B83-967D-109720845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1300" y="440054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6" name="Oval 7">
            <a:extLst>
              <a:ext uri="{FF2B5EF4-FFF2-40B4-BE49-F238E27FC236}">
                <a16:creationId xmlns:a16="http://schemas.microsoft.com/office/drawing/2014/main" id="{A89E83F9-E74B-4FF1-92C1-C27467F85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7177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69" name="Oval 10">
            <a:extLst>
              <a:ext uri="{FF2B5EF4-FFF2-40B4-BE49-F238E27FC236}">
                <a16:creationId xmlns:a16="http://schemas.microsoft.com/office/drawing/2014/main" id="{C45C861A-99A3-4690-9C9B-5123B79A1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6900" y="16859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0" name="Oval 12">
            <a:extLst>
              <a:ext uri="{FF2B5EF4-FFF2-40B4-BE49-F238E27FC236}">
                <a16:creationId xmlns:a16="http://schemas.microsoft.com/office/drawing/2014/main" id="{5A9C4E1C-97E7-4A12-9453-BE063D1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9400" y="54863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5D973057-A65B-490A-9E81-06DD607B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2288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2" name="Oval 14">
            <a:extLst>
              <a:ext uri="{FF2B5EF4-FFF2-40B4-BE49-F238E27FC236}">
                <a16:creationId xmlns:a16="http://schemas.microsoft.com/office/drawing/2014/main" id="{E746EA6A-23C1-457D-96E7-CF46C4B6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31469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3" name="Oval 15">
            <a:extLst>
              <a:ext uri="{FF2B5EF4-FFF2-40B4-BE49-F238E27FC236}">
                <a16:creationId xmlns:a16="http://schemas.microsoft.com/office/drawing/2014/main" id="{19C38D92-B069-463A-8A74-498C5070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4005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4" name="Oval 16">
            <a:extLst>
              <a:ext uri="{FF2B5EF4-FFF2-40B4-BE49-F238E27FC236}">
                <a16:creationId xmlns:a16="http://schemas.microsoft.com/office/drawing/2014/main" id="{6E7A8838-B072-451A-A035-FB585C33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9434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5" name="Oval 17">
            <a:extLst>
              <a:ext uri="{FF2B5EF4-FFF2-40B4-BE49-F238E27FC236}">
                <a16:creationId xmlns:a16="http://schemas.microsoft.com/office/drawing/2014/main" id="{67662522-F2DE-4A43-8394-31AFC680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85762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6" name="Oval 18">
            <a:extLst>
              <a:ext uri="{FF2B5EF4-FFF2-40B4-BE49-F238E27FC236}">
                <a16:creationId xmlns:a16="http://schemas.microsoft.com/office/drawing/2014/main" id="{1BFE9D7C-E028-4D03-B299-B82E3836D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7" name="Oval 19">
            <a:extLst>
              <a:ext uri="{FF2B5EF4-FFF2-40B4-BE49-F238E27FC236}">
                <a16:creationId xmlns:a16="http://schemas.microsoft.com/office/drawing/2014/main" id="{56FCD47E-C26A-4FEB-887B-FEA872A3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314699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8" name="Oval 20">
            <a:extLst>
              <a:ext uri="{FF2B5EF4-FFF2-40B4-BE49-F238E27FC236}">
                <a16:creationId xmlns:a16="http://schemas.microsoft.com/office/drawing/2014/main" id="{5573A443-2D2E-4124-8412-1A763F69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800" y="385762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79" name="Oval 28">
            <a:extLst>
              <a:ext uri="{FF2B5EF4-FFF2-40B4-BE49-F238E27FC236}">
                <a16:creationId xmlns:a16="http://schemas.microsoft.com/office/drawing/2014/main" id="{D2FEE6B7-C2CE-4483-8722-69B7AE57A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3857624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0" name="Oval 11">
            <a:extLst>
              <a:ext uri="{FF2B5EF4-FFF2-40B4-BE49-F238E27FC236}">
                <a16:creationId xmlns:a16="http://schemas.microsoft.com/office/drawing/2014/main" id="{822CD280-D467-45FA-8433-6033CEE4A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0650" y="2771774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81" name="AutoShape 21">
            <a:extLst>
              <a:ext uri="{FF2B5EF4-FFF2-40B4-BE49-F238E27FC236}">
                <a16:creationId xmlns:a16="http://schemas.microsoft.com/office/drawing/2014/main" id="{2070F826-6E3A-44DD-A9C9-E05AC6064DB0}"/>
              </a:ext>
            </a:extLst>
          </p:cNvPr>
          <p:cNvCxnSpPr>
            <a:cxnSpLocks noChangeShapeType="1"/>
            <a:stCxn id="69" idx="5"/>
            <a:endCxn id="49" idx="0"/>
          </p:cNvCxnSpPr>
          <p:nvPr/>
        </p:nvCxnSpPr>
        <p:spPr bwMode="auto">
          <a:xfrm>
            <a:off x="9747250" y="1946274"/>
            <a:ext cx="1282700" cy="82550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2" name="AutoShape 22">
            <a:extLst>
              <a:ext uri="{FF2B5EF4-FFF2-40B4-BE49-F238E27FC236}">
                <a16:creationId xmlns:a16="http://schemas.microsoft.com/office/drawing/2014/main" id="{B4A04D06-1145-4DAE-9315-EB08906370A2}"/>
              </a:ext>
            </a:extLst>
          </p:cNvPr>
          <p:cNvCxnSpPr>
            <a:cxnSpLocks noChangeShapeType="1"/>
            <a:stCxn id="71" idx="3"/>
            <a:endCxn id="66" idx="0"/>
          </p:cNvCxnSpPr>
          <p:nvPr/>
        </p:nvCxnSpPr>
        <p:spPr bwMode="auto">
          <a:xfrm flipH="1">
            <a:off x="8077200" y="2489200"/>
            <a:ext cx="501650" cy="28257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23">
            <a:extLst>
              <a:ext uri="{FF2B5EF4-FFF2-40B4-BE49-F238E27FC236}">
                <a16:creationId xmlns:a16="http://schemas.microsoft.com/office/drawing/2014/main" id="{31194371-E174-4F46-A2DD-57FE30F19BEF}"/>
              </a:ext>
            </a:extLst>
          </p:cNvPr>
          <p:cNvCxnSpPr>
            <a:cxnSpLocks noChangeShapeType="1"/>
            <a:stCxn id="66" idx="4"/>
          </p:cNvCxnSpPr>
          <p:nvPr/>
        </p:nvCxnSpPr>
        <p:spPr bwMode="auto">
          <a:xfrm rot="5400000">
            <a:off x="7686675" y="3467099"/>
            <a:ext cx="781050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24">
            <a:extLst>
              <a:ext uri="{FF2B5EF4-FFF2-40B4-BE49-F238E27FC236}">
                <a16:creationId xmlns:a16="http://schemas.microsoft.com/office/drawing/2014/main" id="{4FD254A5-5D1B-413D-AFA5-2A8845EBAD3D}"/>
              </a:ext>
            </a:extLst>
          </p:cNvPr>
          <p:cNvCxnSpPr>
            <a:cxnSpLocks noChangeShapeType="1"/>
            <a:stCxn id="80" idx="5"/>
            <a:endCxn id="76" idx="0"/>
          </p:cNvCxnSpPr>
          <p:nvPr/>
        </p:nvCxnSpPr>
        <p:spPr bwMode="auto">
          <a:xfrm rot="16200000" flipH="1">
            <a:off x="9294625" y="3008125"/>
            <a:ext cx="282762" cy="330387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25">
            <a:extLst>
              <a:ext uri="{FF2B5EF4-FFF2-40B4-BE49-F238E27FC236}">
                <a16:creationId xmlns:a16="http://schemas.microsoft.com/office/drawing/2014/main" id="{5140762F-BBD3-4BAB-91EE-6BC2A95F03BE}"/>
              </a:ext>
            </a:extLst>
          </p:cNvPr>
          <p:cNvCxnSpPr>
            <a:cxnSpLocks noChangeShapeType="1"/>
            <a:endCxn id="73" idx="1"/>
          </p:cNvCxnSpPr>
          <p:nvPr/>
        </p:nvCxnSpPr>
        <p:spPr bwMode="auto">
          <a:xfrm rot="16200000" flipH="1">
            <a:off x="8218302" y="4084449"/>
            <a:ext cx="327399" cy="394074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26">
            <a:extLst>
              <a:ext uri="{FF2B5EF4-FFF2-40B4-BE49-F238E27FC236}">
                <a16:creationId xmlns:a16="http://schemas.microsoft.com/office/drawing/2014/main" id="{36946A10-B29A-473A-AFD5-B7A05EDD4D82}"/>
              </a:ext>
            </a:extLst>
          </p:cNvPr>
          <p:cNvCxnSpPr>
            <a:cxnSpLocks noChangeShapeType="1"/>
            <a:stCxn id="49" idx="5"/>
            <a:endCxn id="77" idx="0"/>
          </p:cNvCxnSpPr>
          <p:nvPr/>
        </p:nvCxnSpPr>
        <p:spPr bwMode="auto">
          <a:xfrm rot="16200000" flipH="1">
            <a:off x="11180575" y="2989075"/>
            <a:ext cx="282762" cy="368487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27">
            <a:extLst>
              <a:ext uri="{FF2B5EF4-FFF2-40B4-BE49-F238E27FC236}">
                <a16:creationId xmlns:a16="http://schemas.microsoft.com/office/drawing/2014/main" id="{DB63F147-B43E-43E7-8970-C399A5D05880}"/>
              </a:ext>
            </a:extLst>
          </p:cNvPr>
          <p:cNvCxnSpPr>
            <a:cxnSpLocks noChangeShapeType="1"/>
            <a:stCxn id="79" idx="3"/>
            <a:endCxn id="73" idx="7"/>
          </p:cNvCxnSpPr>
          <p:nvPr/>
        </p:nvCxnSpPr>
        <p:spPr bwMode="auto">
          <a:xfrm flipH="1">
            <a:off x="8794750" y="4117975"/>
            <a:ext cx="698500" cy="32702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8" name="AutoShape 29">
            <a:extLst>
              <a:ext uri="{FF2B5EF4-FFF2-40B4-BE49-F238E27FC236}">
                <a16:creationId xmlns:a16="http://schemas.microsoft.com/office/drawing/2014/main" id="{C3EFE788-26CB-4B21-B653-85882D7F9ED1}"/>
              </a:ext>
            </a:extLst>
          </p:cNvPr>
          <p:cNvCxnSpPr>
            <a:cxnSpLocks noChangeShapeType="1"/>
            <a:stCxn id="76" idx="4"/>
            <a:endCxn id="79" idx="0"/>
          </p:cNvCxnSpPr>
          <p:nvPr/>
        </p:nvCxnSpPr>
        <p:spPr bwMode="auto">
          <a:xfrm rot="5400000">
            <a:off x="9482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89" name="AutoShape 30">
            <a:extLst>
              <a:ext uri="{FF2B5EF4-FFF2-40B4-BE49-F238E27FC236}">
                <a16:creationId xmlns:a16="http://schemas.microsoft.com/office/drawing/2014/main" id="{00C7F49E-5E56-4E69-84E7-D261ADE4E00D}"/>
              </a:ext>
            </a:extLst>
          </p:cNvPr>
          <p:cNvCxnSpPr>
            <a:cxnSpLocks noChangeShapeType="1"/>
            <a:stCxn id="49" idx="3"/>
            <a:endCxn id="50" idx="0"/>
          </p:cNvCxnSpPr>
          <p:nvPr/>
        </p:nvCxnSpPr>
        <p:spPr bwMode="auto">
          <a:xfrm flipH="1">
            <a:off x="10553700" y="3032125"/>
            <a:ext cx="368300" cy="28257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0" name="AutoShape 31">
            <a:extLst>
              <a:ext uri="{FF2B5EF4-FFF2-40B4-BE49-F238E27FC236}">
                <a16:creationId xmlns:a16="http://schemas.microsoft.com/office/drawing/2014/main" id="{B32D18A6-279F-4130-AE56-3E950DFBE66B}"/>
              </a:ext>
            </a:extLst>
          </p:cNvPr>
          <p:cNvCxnSpPr>
            <a:cxnSpLocks noChangeShapeType="1"/>
            <a:stCxn id="50" idx="4"/>
            <a:endCxn id="51" idx="0"/>
          </p:cNvCxnSpPr>
          <p:nvPr/>
        </p:nvCxnSpPr>
        <p:spPr bwMode="auto">
          <a:xfrm>
            <a:off x="10553700" y="3619499"/>
            <a:ext cx="0" cy="78105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1" name="AutoShape 32">
            <a:extLst>
              <a:ext uri="{FF2B5EF4-FFF2-40B4-BE49-F238E27FC236}">
                <a16:creationId xmlns:a16="http://schemas.microsoft.com/office/drawing/2014/main" id="{7D172597-A231-4683-A546-17752F0F68EF}"/>
              </a:ext>
            </a:extLst>
          </p:cNvPr>
          <p:cNvCxnSpPr>
            <a:cxnSpLocks noChangeShapeType="1"/>
            <a:stCxn id="77" idx="4"/>
            <a:endCxn id="78" idx="0"/>
          </p:cNvCxnSpPr>
          <p:nvPr/>
        </p:nvCxnSpPr>
        <p:spPr bwMode="auto">
          <a:xfrm rot="5400000">
            <a:off x="11387139" y="3738561"/>
            <a:ext cx="238125" cy="1588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2" name="AutoShape 33">
            <a:extLst>
              <a:ext uri="{FF2B5EF4-FFF2-40B4-BE49-F238E27FC236}">
                <a16:creationId xmlns:a16="http://schemas.microsoft.com/office/drawing/2014/main" id="{BC5BF4E6-7595-4B08-8A9A-7B2046DF3C3F}"/>
              </a:ext>
            </a:extLst>
          </p:cNvPr>
          <p:cNvCxnSpPr>
            <a:cxnSpLocks noChangeShapeType="1"/>
            <a:stCxn id="78" idx="4"/>
            <a:endCxn id="70" idx="7"/>
          </p:cNvCxnSpPr>
          <p:nvPr/>
        </p:nvCxnSpPr>
        <p:spPr bwMode="auto">
          <a:xfrm flipH="1">
            <a:off x="10699750" y="4162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cxnSp>
        <p:nvCxnSpPr>
          <p:cNvPr id="93" name="AutoShape 34">
            <a:extLst>
              <a:ext uri="{FF2B5EF4-FFF2-40B4-BE49-F238E27FC236}">
                <a16:creationId xmlns:a16="http://schemas.microsoft.com/office/drawing/2014/main" id="{FAF07D49-301E-4448-A13D-AE920CE12F3F}"/>
              </a:ext>
            </a:extLst>
          </p:cNvPr>
          <p:cNvCxnSpPr>
            <a:cxnSpLocks noChangeShapeType="1"/>
            <a:stCxn id="51" idx="4"/>
            <a:endCxn id="70" idx="0"/>
          </p:cNvCxnSpPr>
          <p:nvPr/>
        </p:nvCxnSpPr>
        <p:spPr bwMode="auto">
          <a:xfrm>
            <a:off x="10553700" y="4705349"/>
            <a:ext cx="38100" cy="781050"/>
          </a:xfrm>
          <a:prstGeom prst="straightConnector1">
            <a:avLst/>
          </a:prstGeom>
          <a:noFill/>
          <a:ln w="25400">
            <a:solidFill>
              <a:schemeClr val="tx1">
                <a:alpha val="10000"/>
              </a:schemeClr>
            </a:solidFill>
            <a:round/>
            <a:headEnd/>
            <a:tailEnd type="stealth" w="med" len="med"/>
          </a:ln>
          <a:effectLst/>
        </p:spPr>
      </p:cxnSp>
      <p:sp>
        <p:nvSpPr>
          <p:cNvPr id="117" name="Title 2">
            <a:extLst>
              <a:ext uri="{FF2B5EF4-FFF2-40B4-BE49-F238E27FC236}">
                <a16:creationId xmlns:a16="http://schemas.microsoft.com/office/drawing/2014/main" id="{B50571B5-C551-46FB-98EC-C7A63A9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8" y="221231"/>
            <a:ext cx="10306041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Proof outline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Oval 28">
            <a:extLst>
              <a:ext uri="{FF2B5EF4-FFF2-40B4-BE49-F238E27FC236}">
                <a16:creationId xmlns:a16="http://schemas.microsoft.com/office/drawing/2014/main" id="{3BA0D0BB-3686-433F-BEFC-47D831899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708" y="3847276"/>
            <a:ext cx="304800" cy="304800"/>
          </a:xfrm>
          <a:prstGeom prst="ellipse">
            <a:avLst/>
          </a:prstGeom>
          <a:solidFill>
            <a:srgbClr val="C0C0C0">
              <a:alpha val="20000"/>
            </a:srgbClr>
          </a:solidFill>
          <a:ln w="6350">
            <a:solidFill>
              <a:schemeClr val="tx1">
                <a:alpha val="1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3CAB8-3B4C-44E9-AB8B-40596833FD19}"/>
              </a:ext>
            </a:extLst>
          </p:cNvPr>
          <p:cNvSpPr txBox="1"/>
          <p:nvPr/>
        </p:nvSpPr>
        <p:spPr>
          <a:xfrm>
            <a:off x="533400" y="1219200"/>
            <a:ext cx="65343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Consider one specific path</a:t>
            </a:r>
          </a:p>
          <a:p>
            <a:endParaRPr lang="en-US" sz="3200" dirty="0"/>
          </a:p>
          <a:p>
            <a:r>
              <a:rPr lang="en-US" sz="3200" dirty="0"/>
              <a:t>Consider the </a:t>
            </a:r>
            <a:r>
              <a:rPr lang="en-US" sz="3200" dirty="0">
                <a:solidFill>
                  <a:srgbClr val="FF0000"/>
                </a:solidFill>
              </a:rPr>
              <a:t>worst</a:t>
            </a:r>
            <a:r>
              <a:rPr lang="en-US" sz="3200" dirty="0"/>
              <a:t> case: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All nodes are </a:t>
            </a:r>
            <a:r>
              <a:rPr lang="en-US" sz="3200" dirty="0">
                <a:solidFill>
                  <a:srgbClr val="FF0000"/>
                </a:solidFill>
              </a:rPr>
              <a:t>right</a:t>
            </a:r>
            <a:r>
              <a:rPr lang="en-US" sz="3200" dirty="0"/>
              <a:t> child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All of them need to be stolen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BB9056B-33A7-4D65-8BF7-41DDA8D049F2}"/>
                  </a:ext>
                </a:extLst>
              </p:cNvPr>
              <p:cNvSpPr/>
              <p:nvPr/>
            </p:nvSpPr>
            <p:spPr>
              <a:xfrm>
                <a:off x="533400" y="5038634"/>
                <a:ext cx="794066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</a:rPr>
                  <a:t>We want to show that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𝑝𝐷</m:t>
                        </m:r>
                      </m:e>
                    </m:d>
                  </m:oMath>
                </a14:m>
                <a:r>
                  <a:rPr lang="en-US" sz="3600" dirty="0">
                    <a:solidFill>
                      <a:srgbClr val="FF0000"/>
                    </a:solidFill>
                  </a:rPr>
                  <a:t> steals are sufficient to steal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600" dirty="0">
                    <a:solidFill>
                      <a:srgbClr val="FF0000"/>
                    </a:solidFill>
                  </a:rPr>
                  <a:t> tasks </a:t>
                </a:r>
                <a:r>
                  <a:rPr lang="en-US" sz="3600" i="1" dirty="0" err="1">
                    <a:solidFill>
                      <a:srgbClr val="FF0000"/>
                    </a:solidFill>
                  </a:rPr>
                  <a:t>whp</a:t>
                </a:r>
                <a:endParaRPr lang="en-US" sz="36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BB9056B-33A7-4D65-8BF7-41DDA8D049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038634"/>
                <a:ext cx="7940663" cy="1200329"/>
              </a:xfrm>
              <a:prstGeom prst="rect">
                <a:avLst/>
              </a:prstGeom>
              <a:blipFill>
                <a:blip r:embed="rId3"/>
                <a:stretch>
                  <a:fillRect l="-2381" t="-8163" b="-18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673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/>
              <p:nvPr/>
            </p:nvSpPr>
            <p:spPr>
              <a:xfrm>
                <a:off x="609600" y="1219200"/>
                <a:ext cx="10591800" cy="2739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Challenge: steals happen asynchronously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They can block each other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600" dirty="0"/>
              </a:p>
              <a:p>
                <a:r>
                  <a:rPr lang="en-US" sz="3200" dirty="0"/>
                  <a:t>Best case: steals are attempted one after another</a:t>
                </a:r>
              </a:p>
              <a:p>
                <a:endParaRPr lang="en-US" sz="600" dirty="0"/>
              </a:p>
              <a:p>
                <a:r>
                  <a:rPr lang="en-US" sz="3200" dirty="0"/>
                  <a:t>Each steal has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1/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3200" dirty="0"/>
                  <a:t> probability to steal one task</a:t>
                </a:r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19200"/>
                <a:ext cx="10591800" cy="2739211"/>
              </a:xfrm>
              <a:prstGeom prst="rect">
                <a:avLst/>
              </a:prstGeom>
              <a:blipFill>
                <a:blip r:embed="rId3"/>
                <a:stretch>
                  <a:fillRect l="-1438" t="-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8FBD25-D4E9-4010-A9CA-C87C980FF1C7}"/>
                  </a:ext>
                </a:extLst>
              </p:cNvPr>
              <p:cNvSpPr txBox="1"/>
              <p:nvPr/>
            </p:nvSpPr>
            <p:spPr>
              <a:xfrm>
                <a:off x="396879" y="4775810"/>
                <a:ext cx="11398242" cy="1860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Chernoff bound: for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 independent random variables in 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{0, 1}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, let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 be the sum, and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200" b="0" i="0" smtClean="0">
                        <a:solidFill>
                          <a:srgbClr val="FF0000"/>
                        </a:solidFill>
                        <a:latin typeface="Felix Titling" panose="04060505060202020A04" pitchFamily="82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, then for any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8FBD25-D4E9-4010-A9CA-C87C980FF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9" y="4775810"/>
                <a:ext cx="11398242" cy="1860959"/>
              </a:xfrm>
              <a:prstGeom prst="rect">
                <a:avLst/>
              </a:prstGeom>
              <a:blipFill>
                <a:blip r:embed="rId4"/>
                <a:stretch>
                  <a:fillRect l="-1337" t="-4248" r="-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2">
            <a:extLst>
              <a:ext uri="{FF2B5EF4-FFF2-40B4-BE49-F238E27FC236}">
                <a16:creationId xmlns:a16="http://schemas.microsoft.com/office/drawing/2014/main" id="{DA049984-4F5B-41B7-86BE-06F69993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rmAutofit/>
          </a:bodyPr>
          <a:lstStyle/>
          <a:p>
            <a:r>
              <a:rPr lang="en-US" altLang="zh-CN" dirty="0"/>
              <a:t>How many steals do we need?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6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/>
              <p:nvPr/>
            </p:nvSpPr>
            <p:spPr>
              <a:xfrm>
                <a:off x="609600" y="1066800"/>
                <a:ext cx="11398242" cy="4385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Best case: steals are attempted one after another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Each steal has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1/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3200" dirty="0"/>
                  <a:t> probability to steal one task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Let’s say we have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3200" dirty="0"/>
                  <a:t> steal attempts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Expected steals: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2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sz="3200" dirty="0"/>
              </a:p>
              <a:p>
                <a:endParaRPr lang="en-US" sz="1200" dirty="0"/>
              </a:p>
              <a:p>
                <a:r>
                  <a:rPr lang="en-US" sz="3200" dirty="0"/>
                  <a:t>If we have less than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200" dirty="0"/>
                  <a:t> steals, then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3200" dirty="0"/>
                  <a:t>, and</a:t>
                </a: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</m:d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11398242" cy="4385816"/>
              </a:xfrm>
              <a:prstGeom prst="rect">
                <a:avLst/>
              </a:prstGeom>
              <a:blipFill>
                <a:blip r:embed="rId3"/>
                <a:stretch>
                  <a:fillRect l="-1337" t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8FBD25-D4E9-4010-A9CA-C87C980FF1C7}"/>
                  </a:ext>
                </a:extLst>
              </p:cNvPr>
              <p:cNvSpPr txBox="1"/>
              <p:nvPr/>
            </p:nvSpPr>
            <p:spPr>
              <a:xfrm>
                <a:off x="396879" y="5753326"/>
                <a:ext cx="11398242" cy="876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8FBD25-D4E9-4010-A9CA-C87C980FF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9" y="5753326"/>
                <a:ext cx="11398242" cy="8760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5B2C418-ADBD-4207-8A2D-EED9E761EC78}"/>
                  </a:ext>
                </a:extLst>
              </p:cNvPr>
              <p:cNvSpPr/>
              <p:nvPr/>
            </p:nvSpPr>
            <p:spPr>
              <a:xfrm>
                <a:off x="574876" y="3027632"/>
                <a:ext cx="10744201" cy="1371600"/>
              </a:xfrm>
              <a:prstGeom prst="roundRect">
                <a:avLst>
                  <a:gd name="adj" fmla="val 28481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762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/>
                  <a:t>The probability that we have at least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3600" dirty="0"/>
                  <a:t> successful steals from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3600" dirty="0"/>
                  <a:t> attempts is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600" dirty="0"/>
                  <a:t> </a:t>
                </a: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5B2C418-ADBD-4207-8A2D-EED9E761EC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76" y="3027632"/>
                <a:ext cx="10744201" cy="1371600"/>
              </a:xfrm>
              <a:prstGeom prst="roundRect">
                <a:avLst>
                  <a:gd name="adj" fmla="val 28481"/>
                </a:avLst>
              </a:prstGeom>
              <a:blipFill>
                <a:blip r:embed="rId5"/>
                <a:stretch>
                  <a:fillRect b="-6723"/>
                </a:stretch>
              </a:blipFill>
              <a:ln w="762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2">
            <a:extLst>
              <a:ext uri="{FF2B5EF4-FFF2-40B4-BE49-F238E27FC236}">
                <a16:creationId xmlns:a16="http://schemas.microsoft.com/office/drawing/2014/main" id="{62624148-25C2-44DE-90A2-162450378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rmAutofit/>
          </a:bodyPr>
          <a:lstStyle/>
          <a:p>
            <a:r>
              <a:rPr lang="en-US" altLang="zh-CN" dirty="0"/>
              <a:t>How many steals do we need?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03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/>
              <p:nvPr/>
            </p:nvSpPr>
            <p:spPr>
              <a:xfrm>
                <a:off x="609600" y="1066800"/>
                <a:ext cx="10591800" cy="2957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Worst case: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3200" dirty="0"/>
                  <a:t> steals are always attempted together</a:t>
                </a:r>
              </a:p>
              <a:p>
                <a:endParaRPr lang="en-US" sz="1200" dirty="0"/>
              </a:p>
              <a:p>
                <a:r>
                  <a:rPr lang="en-US" sz="3200" dirty="0"/>
                  <a:t>Probability that none of the steals touch the current thread: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3CAB8-3B4C-44E9-AB8B-40596833F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066800"/>
                <a:ext cx="10591800" cy="2957028"/>
              </a:xfrm>
              <a:prstGeom prst="rect">
                <a:avLst/>
              </a:prstGeom>
              <a:blipFill>
                <a:blip r:embed="rId3"/>
                <a:stretch>
                  <a:fillRect l="-1438" t="-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43CC520-E94E-4E78-AEEB-93912E12465A}"/>
              </a:ext>
            </a:extLst>
          </p:cNvPr>
          <p:cNvSpPr/>
          <p:nvPr/>
        </p:nvSpPr>
        <p:spPr>
          <a:xfrm>
            <a:off x="6121400" y="5235387"/>
            <a:ext cx="18473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28653943-F6F1-453E-9D8D-689ED4D8E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rmAutofit/>
          </a:bodyPr>
          <a:lstStyle/>
          <a:p>
            <a:r>
              <a:rPr lang="en-US" altLang="zh-CN" dirty="0"/>
              <a:t>How many steals do we need?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2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Mao">
      <a:dk1>
        <a:sysClr val="windowText" lastClr="000000"/>
      </a:dk1>
      <a:lt1>
        <a:sysClr val="window" lastClr="FFFFFF"/>
      </a:lt1>
      <a:dk2>
        <a:srgbClr val="4D5061"/>
      </a:dk2>
      <a:lt2>
        <a:srgbClr val="E7E6E6"/>
      </a:lt2>
      <a:accent1>
        <a:srgbClr val="4472C4"/>
      </a:accent1>
      <a:accent2>
        <a:srgbClr val="ED7D31"/>
      </a:accent2>
      <a:accent3>
        <a:srgbClr val="FFBF00"/>
      </a:accent3>
      <a:accent4>
        <a:srgbClr val="F93943"/>
      </a:accent4>
      <a:accent5>
        <a:srgbClr val="9000B3"/>
      </a:accent5>
      <a:accent6>
        <a:srgbClr val="70AD47"/>
      </a:accent6>
      <a:hlink>
        <a:srgbClr val="E8436F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30151</TotalTime>
  <Words>774</Words>
  <Application>Microsoft Office PowerPoint</Application>
  <PresentationFormat>Widescreen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Arial</vt:lpstr>
      <vt:lpstr>Bahnschrift SemiBold SemiConden</vt:lpstr>
      <vt:lpstr>Calibri</vt:lpstr>
      <vt:lpstr>Cambria Math</vt:lpstr>
      <vt:lpstr>Felix Titling</vt:lpstr>
      <vt:lpstr>Lucida Sans Unicode</vt:lpstr>
      <vt:lpstr>1_Custom Design</vt:lpstr>
      <vt:lpstr>Parallel Algorithms:  Theory and Practice  Full Analysis of Work-Stealing Scheduler</vt:lpstr>
      <vt:lpstr>Overhead of work-stealing scheduler</vt:lpstr>
      <vt:lpstr>Overhead of work-stealing scheduler</vt:lpstr>
      <vt:lpstr>Assumptions</vt:lpstr>
      <vt:lpstr>Proof outline</vt:lpstr>
      <vt:lpstr>Proof outline</vt:lpstr>
      <vt:lpstr>How many steals do we need?</vt:lpstr>
      <vt:lpstr>How many steals do we need?</vt:lpstr>
      <vt:lpstr>How many steals do we need?</vt:lpstr>
      <vt:lpstr>How many steals do we need?</vt:lpstr>
      <vt:lpstr>How many steals do we need?</vt:lpstr>
      <vt:lpstr>Overhead of work-stealing scheduler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Algorithms:  Theory and Practice</dc:title>
  <dc:creator>Yan Gu</dc:creator>
  <cp:lastModifiedBy>Yan Gu</cp:lastModifiedBy>
  <cp:revision>442</cp:revision>
  <dcterms:created xsi:type="dcterms:W3CDTF">2019-09-30T01:50:09Z</dcterms:created>
  <dcterms:modified xsi:type="dcterms:W3CDTF">2020-03-01T08:13:52Z</dcterms:modified>
</cp:coreProperties>
</file>