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2" r:id="rId1"/>
  </p:sldMasterIdLst>
  <p:notesMasterIdLst>
    <p:notesMasterId r:id="rId46"/>
  </p:notesMasterIdLst>
  <p:handoutMasterIdLst>
    <p:handoutMasterId r:id="rId47"/>
  </p:handoutMasterIdLst>
  <p:sldIdLst>
    <p:sldId id="495" r:id="rId2"/>
    <p:sldId id="669" r:id="rId3"/>
    <p:sldId id="703" r:id="rId4"/>
    <p:sldId id="663" r:id="rId5"/>
    <p:sldId id="704" r:id="rId6"/>
    <p:sldId id="705" r:id="rId7"/>
    <p:sldId id="670" r:id="rId8"/>
    <p:sldId id="671" r:id="rId9"/>
    <p:sldId id="672" r:id="rId10"/>
    <p:sldId id="664" r:id="rId11"/>
    <p:sldId id="713" r:id="rId12"/>
    <p:sldId id="585" r:id="rId13"/>
    <p:sldId id="673" r:id="rId14"/>
    <p:sldId id="674" r:id="rId15"/>
    <p:sldId id="675" r:id="rId16"/>
    <p:sldId id="687" r:id="rId17"/>
    <p:sldId id="688" r:id="rId18"/>
    <p:sldId id="689" r:id="rId19"/>
    <p:sldId id="714" r:id="rId20"/>
    <p:sldId id="690" r:id="rId21"/>
    <p:sldId id="691" r:id="rId22"/>
    <p:sldId id="692" r:id="rId23"/>
    <p:sldId id="718" r:id="rId24"/>
    <p:sldId id="715" r:id="rId25"/>
    <p:sldId id="706" r:id="rId26"/>
    <p:sldId id="719" r:id="rId27"/>
    <p:sldId id="709" r:id="rId28"/>
    <p:sldId id="676" r:id="rId29"/>
    <p:sldId id="707" r:id="rId30"/>
    <p:sldId id="716" r:id="rId31"/>
    <p:sldId id="678" r:id="rId32"/>
    <p:sldId id="679" r:id="rId33"/>
    <p:sldId id="677" r:id="rId34"/>
    <p:sldId id="710" r:id="rId35"/>
    <p:sldId id="697" r:id="rId36"/>
    <p:sldId id="680" r:id="rId37"/>
    <p:sldId id="681" r:id="rId38"/>
    <p:sldId id="708" r:id="rId39"/>
    <p:sldId id="698" r:id="rId40"/>
    <p:sldId id="699" r:id="rId41"/>
    <p:sldId id="700" r:id="rId42"/>
    <p:sldId id="702" r:id="rId43"/>
    <p:sldId id="717" r:id="rId44"/>
    <p:sldId id="686" r:id="rId45"/>
  </p:sldIdLst>
  <p:sldSz cx="12192000" cy="6858000"/>
  <p:notesSz cx="9601200" cy="7315200"/>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pos="3264" userDrawn="1">
          <p15:clr>
            <a:srgbClr val="A4A3A4"/>
          </p15:clr>
        </p15:guide>
        <p15:guide id="6" orient="horz" pos="3408" userDrawn="1">
          <p15:clr>
            <a:srgbClr val="A4A3A4"/>
          </p15:clr>
        </p15:guide>
        <p15:guide id="9" pos="7200" userDrawn="1">
          <p15:clr>
            <a:srgbClr val="A4A3A4"/>
          </p15:clr>
        </p15:guide>
        <p15:guide id="11" pos="7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D0CECE"/>
    <a:srgbClr val="616161"/>
    <a:srgbClr val="BA97FF"/>
    <a:srgbClr val="595959"/>
    <a:srgbClr val="7C7C7C"/>
    <a:srgbClr val="4D5061"/>
    <a:srgbClr val="373F3D"/>
    <a:srgbClr val="393D3F"/>
    <a:srgbClr val="6065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171" autoAdjust="0"/>
  </p:normalViewPr>
  <p:slideViewPr>
    <p:cSldViewPr>
      <p:cViewPr varScale="1">
        <p:scale>
          <a:sx n="105" d="100"/>
          <a:sy n="105" d="100"/>
        </p:scale>
        <p:origin x="750" y="78"/>
      </p:cViewPr>
      <p:guideLst>
        <p:guide orient="horz" pos="3264"/>
        <p:guide orient="horz" pos="3408"/>
        <p:guide pos="7200"/>
        <p:guide pos="7296"/>
      </p:guideLst>
    </p:cSldViewPr>
  </p:slideViewPr>
  <p:notesTextViewPr>
    <p:cViewPr>
      <p:scale>
        <a:sx n="125" d="100"/>
        <a:sy n="125" d="100"/>
      </p:scale>
      <p:origin x="0" y="0"/>
    </p:cViewPr>
  </p:notesTextViewPr>
  <p:sorterViewPr>
    <p:cViewPr>
      <p:scale>
        <a:sx n="100" d="100"/>
        <a:sy n="100" d="100"/>
      </p:scale>
      <p:origin x="0" y="-27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703A37-670E-43D6-96C5-A0EA24AE741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1C51F4C-924D-4063-AA71-4288F0B68FF8}">
      <dgm:prSet/>
      <dgm:spPr/>
      <dgm:t>
        <a:bodyPr/>
        <a:lstStyle/>
        <a:p>
          <a:r>
            <a:rPr lang="en-US" dirty="0"/>
            <a:t>Why parallel algorithms?</a:t>
          </a:r>
        </a:p>
      </dgm:t>
    </dgm:pt>
    <dgm:pt modelId="{964FE525-7ACE-4AA6-986E-374896F90CA7}" type="parTrans" cxnId="{39665339-EF42-4621-8F71-EFCD2A9B9EF4}">
      <dgm:prSet/>
      <dgm:spPr/>
      <dgm:t>
        <a:bodyPr/>
        <a:lstStyle/>
        <a:p>
          <a:endParaRPr lang="en-US"/>
        </a:p>
      </dgm:t>
    </dgm:pt>
    <dgm:pt modelId="{204E3354-EE8D-4531-A9C8-188063BA2366}" type="sibTrans" cxnId="{39665339-EF42-4621-8F71-EFCD2A9B9EF4}">
      <dgm:prSet/>
      <dgm:spPr/>
      <dgm:t>
        <a:bodyPr/>
        <a:lstStyle/>
        <a:p>
          <a:endParaRPr lang="en-US"/>
        </a:p>
      </dgm:t>
    </dgm:pt>
    <dgm:pt modelId="{12B20BCE-458B-44C0-B2C2-8C07722C7DE1}">
      <dgm:prSet/>
      <dgm:spPr/>
      <dgm:t>
        <a:bodyPr/>
        <a:lstStyle/>
        <a:p>
          <a:r>
            <a:rPr lang="en-US"/>
            <a:t>About the course</a:t>
          </a:r>
        </a:p>
      </dgm:t>
    </dgm:pt>
    <dgm:pt modelId="{55ECADCE-4EF9-49EA-8A60-D2BDF61F5D9E}" type="parTrans" cxnId="{A83D22A6-AAE0-426B-94C7-8124227BC4DA}">
      <dgm:prSet/>
      <dgm:spPr/>
      <dgm:t>
        <a:bodyPr/>
        <a:lstStyle/>
        <a:p>
          <a:endParaRPr lang="en-US"/>
        </a:p>
      </dgm:t>
    </dgm:pt>
    <dgm:pt modelId="{BB56EF34-3822-4221-B09B-3515437333F2}" type="sibTrans" cxnId="{A83D22A6-AAE0-426B-94C7-8124227BC4DA}">
      <dgm:prSet/>
      <dgm:spPr/>
      <dgm:t>
        <a:bodyPr/>
        <a:lstStyle/>
        <a:p>
          <a:endParaRPr lang="en-US"/>
        </a:p>
      </dgm:t>
    </dgm:pt>
    <dgm:pt modelId="{862DE7BD-9B62-47D1-8013-00D502FCBC27}">
      <dgm:prSet/>
      <dgm:spPr/>
      <dgm:t>
        <a:bodyPr/>
        <a:lstStyle/>
        <a:p>
          <a:r>
            <a:rPr lang="en-US"/>
            <a:t>Warm-up</a:t>
          </a:r>
        </a:p>
      </dgm:t>
    </dgm:pt>
    <dgm:pt modelId="{35BB76B4-4296-4DA9-908A-4EB41DA86C9B}" type="parTrans" cxnId="{9B50DFDD-19D5-4223-83DB-AB4B4577FE7F}">
      <dgm:prSet/>
      <dgm:spPr/>
      <dgm:t>
        <a:bodyPr/>
        <a:lstStyle/>
        <a:p>
          <a:endParaRPr lang="en-US"/>
        </a:p>
      </dgm:t>
    </dgm:pt>
    <dgm:pt modelId="{85FB1278-9455-4817-A456-E6041E20245B}" type="sibTrans" cxnId="{9B50DFDD-19D5-4223-83DB-AB4B4577FE7F}">
      <dgm:prSet/>
      <dgm:spPr/>
      <dgm:t>
        <a:bodyPr/>
        <a:lstStyle/>
        <a:p>
          <a:endParaRPr lang="en-US"/>
        </a:p>
      </dgm:t>
    </dgm:pt>
    <dgm:pt modelId="{DDFD34B7-DF84-43BF-91E2-728FAF39EC70}" type="pres">
      <dgm:prSet presAssocID="{18703A37-670E-43D6-96C5-A0EA24AE7413}" presName="linear" presStyleCnt="0">
        <dgm:presLayoutVars>
          <dgm:animLvl val="lvl"/>
          <dgm:resizeHandles val="exact"/>
        </dgm:presLayoutVars>
      </dgm:prSet>
      <dgm:spPr/>
    </dgm:pt>
    <dgm:pt modelId="{318F6839-6B57-4CC7-A58D-B842709A4C4E}" type="pres">
      <dgm:prSet presAssocID="{31C51F4C-924D-4063-AA71-4288F0B68FF8}" presName="parentText" presStyleLbl="node1" presStyleIdx="0" presStyleCnt="3">
        <dgm:presLayoutVars>
          <dgm:chMax val="0"/>
          <dgm:bulletEnabled val="1"/>
        </dgm:presLayoutVars>
      </dgm:prSet>
      <dgm:spPr/>
    </dgm:pt>
    <dgm:pt modelId="{CBCBA721-96A0-474C-BD6D-1D83E9076B26}" type="pres">
      <dgm:prSet presAssocID="{204E3354-EE8D-4531-A9C8-188063BA2366}" presName="spacer" presStyleCnt="0"/>
      <dgm:spPr/>
    </dgm:pt>
    <dgm:pt modelId="{FF5AFDBA-CD99-4273-AFE2-6C53E62764C8}" type="pres">
      <dgm:prSet presAssocID="{12B20BCE-458B-44C0-B2C2-8C07722C7DE1}" presName="parentText" presStyleLbl="node1" presStyleIdx="1" presStyleCnt="3">
        <dgm:presLayoutVars>
          <dgm:chMax val="0"/>
          <dgm:bulletEnabled val="1"/>
        </dgm:presLayoutVars>
      </dgm:prSet>
      <dgm:spPr/>
    </dgm:pt>
    <dgm:pt modelId="{53DE7AED-7A2A-436F-8A3F-63965D20A160}" type="pres">
      <dgm:prSet presAssocID="{BB56EF34-3822-4221-B09B-3515437333F2}" presName="spacer" presStyleCnt="0"/>
      <dgm:spPr/>
    </dgm:pt>
    <dgm:pt modelId="{A68F8A74-53C1-4846-A66E-5F2239DF7B76}" type="pres">
      <dgm:prSet presAssocID="{862DE7BD-9B62-47D1-8013-00D502FCBC27}" presName="parentText" presStyleLbl="node1" presStyleIdx="2" presStyleCnt="3">
        <dgm:presLayoutVars>
          <dgm:chMax val="0"/>
          <dgm:bulletEnabled val="1"/>
        </dgm:presLayoutVars>
      </dgm:prSet>
      <dgm:spPr/>
    </dgm:pt>
  </dgm:ptLst>
  <dgm:cxnLst>
    <dgm:cxn modelId="{A8E3FB2A-DCF3-427C-B770-78325BD8DD04}" type="presOf" srcId="{18703A37-670E-43D6-96C5-A0EA24AE7413}" destId="{DDFD34B7-DF84-43BF-91E2-728FAF39EC70}" srcOrd="0" destOrd="0" presId="urn:microsoft.com/office/officeart/2005/8/layout/vList2"/>
    <dgm:cxn modelId="{39665339-EF42-4621-8F71-EFCD2A9B9EF4}" srcId="{18703A37-670E-43D6-96C5-A0EA24AE7413}" destId="{31C51F4C-924D-4063-AA71-4288F0B68FF8}" srcOrd="0" destOrd="0" parTransId="{964FE525-7ACE-4AA6-986E-374896F90CA7}" sibTransId="{204E3354-EE8D-4531-A9C8-188063BA2366}"/>
    <dgm:cxn modelId="{0847AB51-A123-48E3-8198-06D7FF86B3BD}" type="presOf" srcId="{862DE7BD-9B62-47D1-8013-00D502FCBC27}" destId="{A68F8A74-53C1-4846-A66E-5F2239DF7B76}" srcOrd="0" destOrd="0" presId="urn:microsoft.com/office/officeart/2005/8/layout/vList2"/>
    <dgm:cxn modelId="{C4925F85-E222-4189-B586-2818860357FF}" type="presOf" srcId="{12B20BCE-458B-44C0-B2C2-8C07722C7DE1}" destId="{FF5AFDBA-CD99-4273-AFE2-6C53E62764C8}" srcOrd="0" destOrd="0" presId="urn:microsoft.com/office/officeart/2005/8/layout/vList2"/>
    <dgm:cxn modelId="{F2DF099B-D5C8-4BE3-80A4-8259290A8250}" type="presOf" srcId="{31C51F4C-924D-4063-AA71-4288F0B68FF8}" destId="{318F6839-6B57-4CC7-A58D-B842709A4C4E}" srcOrd="0" destOrd="0" presId="urn:microsoft.com/office/officeart/2005/8/layout/vList2"/>
    <dgm:cxn modelId="{A83D22A6-AAE0-426B-94C7-8124227BC4DA}" srcId="{18703A37-670E-43D6-96C5-A0EA24AE7413}" destId="{12B20BCE-458B-44C0-B2C2-8C07722C7DE1}" srcOrd="1" destOrd="0" parTransId="{55ECADCE-4EF9-49EA-8A60-D2BDF61F5D9E}" sibTransId="{BB56EF34-3822-4221-B09B-3515437333F2}"/>
    <dgm:cxn modelId="{9B50DFDD-19D5-4223-83DB-AB4B4577FE7F}" srcId="{18703A37-670E-43D6-96C5-A0EA24AE7413}" destId="{862DE7BD-9B62-47D1-8013-00D502FCBC27}" srcOrd="2" destOrd="0" parTransId="{35BB76B4-4296-4DA9-908A-4EB41DA86C9B}" sibTransId="{85FB1278-9455-4817-A456-E6041E20245B}"/>
    <dgm:cxn modelId="{20974059-D75A-49A5-B42B-3DD82523D7C8}" type="presParOf" srcId="{DDFD34B7-DF84-43BF-91E2-728FAF39EC70}" destId="{318F6839-6B57-4CC7-A58D-B842709A4C4E}" srcOrd="0" destOrd="0" presId="urn:microsoft.com/office/officeart/2005/8/layout/vList2"/>
    <dgm:cxn modelId="{EBD193E4-F1E9-4F5E-B499-7D5759DE7A11}" type="presParOf" srcId="{DDFD34B7-DF84-43BF-91E2-728FAF39EC70}" destId="{CBCBA721-96A0-474C-BD6D-1D83E9076B26}" srcOrd="1" destOrd="0" presId="urn:microsoft.com/office/officeart/2005/8/layout/vList2"/>
    <dgm:cxn modelId="{BAACC225-D911-41B9-8DA5-C799B9217DB5}" type="presParOf" srcId="{DDFD34B7-DF84-43BF-91E2-728FAF39EC70}" destId="{FF5AFDBA-CD99-4273-AFE2-6C53E62764C8}" srcOrd="2" destOrd="0" presId="urn:microsoft.com/office/officeart/2005/8/layout/vList2"/>
    <dgm:cxn modelId="{EC21D718-6D5C-4CB8-B831-138545D48F87}" type="presParOf" srcId="{DDFD34B7-DF84-43BF-91E2-728FAF39EC70}" destId="{53DE7AED-7A2A-436F-8A3F-63965D20A160}" srcOrd="3" destOrd="0" presId="urn:microsoft.com/office/officeart/2005/8/layout/vList2"/>
    <dgm:cxn modelId="{A4E320E8-6494-4654-BBDD-9EF076C57C85}" type="presParOf" srcId="{DDFD34B7-DF84-43BF-91E2-728FAF39EC70}" destId="{A68F8A74-53C1-4846-A66E-5F2239DF7B7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F6839-6B57-4CC7-A58D-B842709A4C4E}">
      <dsp:nvSpPr>
        <dsp:cNvPr id="0" name=""/>
        <dsp:cNvSpPr/>
      </dsp:nvSpPr>
      <dsp:spPr>
        <a:xfrm>
          <a:off x="0" y="688530"/>
          <a:ext cx="6492875" cy="11583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Why parallel algorithms?</a:t>
          </a:r>
        </a:p>
      </dsp:txBody>
      <dsp:txXfrm>
        <a:off x="56544" y="745074"/>
        <a:ext cx="6379787" cy="1045212"/>
      </dsp:txXfrm>
    </dsp:sp>
    <dsp:sp modelId="{FF5AFDBA-CD99-4273-AFE2-6C53E62764C8}">
      <dsp:nvSpPr>
        <dsp:cNvPr id="0" name=""/>
        <dsp:cNvSpPr/>
      </dsp:nvSpPr>
      <dsp:spPr>
        <a:xfrm>
          <a:off x="0" y="1973550"/>
          <a:ext cx="6492875" cy="1158300"/>
        </a:xfrm>
        <a:prstGeom prst="roundRect">
          <a:avLst/>
        </a:prstGeom>
        <a:solidFill>
          <a:schemeClr val="accent5">
            <a:hueOff val="-5771556"/>
            <a:satOff val="-29098"/>
            <a:lumOff val="6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About the course</a:t>
          </a:r>
        </a:p>
      </dsp:txBody>
      <dsp:txXfrm>
        <a:off x="56544" y="2030094"/>
        <a:ext cx="6379787" cy="1045212"/>
      </dsp:txXfrm>
    </dsp:sp>
    <dsp:sp modelId="{A68F8A74-53C1-4846-A66E-5F2239DF7B76}">
      <dsp:nvSpPr>
        <dsp:cNvPr id="0" name=""/>
        <dsp:cNvSpPr/>
      </dsp:nvSpPr>
      <dsp:spPr>
        <a:xfrm>
          <a:off x="0" y="3258570"/>
          <a:ext cx="6492875" cy="1158300"/>
        </a:xfrm>
        <a:prstGeom prst="roundRect">
          <a:avLst/>
        </a:prstGeom>
        <a:solidFill>
          <a:schemeClr val="accent5">
            <a:hueOff val="-11543112"/>
            <a:satOff val="-58196"/>
            <a:lumOff val="1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Warm-up</a:t>
          </a:r>
        </a:p>
      </dsp:txBody>
      <dsp:txXfrm>
        <a:off x="56544" y="3315114"/>
        <a:ext cx="6379787" cy="10452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en-US"/>
          </a:p>
        </p:txBody>
      </p:sp>
      <p:sp>
        <p:nvSpPr>
          <p:cNvPr id="3" name="日期占位符 2"/>
          <p:cNvSpPr>
            <a:spLocks noGrp="1"/>
          </p:cNvSpPr>
          <p:nvPr>
            <p:ph type="dt" sz="quarter" idx="1"/>
          </p:nvPr>
        </p:nvSpPr>
        <p:spPr>
          <a:xfrm>
            <a:off x="5438458" y="0"/>
            <a:ext cx="4160520" cy="367030"/>
          </a:xfrm>
          <a:prstGeom prst="rect">
            <a:avLst/>
          </a:prstGeom>
        </p:spPr>
        <p:txBody>
          <a:bodyPr vert="horz" lIns="96661" tIns="48331" rIns="96661" bIns="48331" rtlCol="0"/>
          <a:lstStyle>
            <a:lvl1pPr algn="r">
              <a:defRPr sz="1300"/>
            </a:lvl1pPr>
          </a:lstStyle>
          <a:p>
            <a:fld id="{E83C12A0-A07F-438D-8289-D652357D529F}" type="datetimeFigureOut">
              <a:rPr lang="en-US" smtClean="0"/>
              <a:t>1/6/2020</a:t>
            </a:fld>
            <a:endParaRPr lang="en-US"/>
          </a:p>
        </p:txBody>
      </p:sp>
      <p:sp>
        <p:nvSpPr>
          <p:cNvPr id="4" name="页脚占位符 3"/>
          <p:cNvSpPr>
            <a:spLocks noGrp="1"/>
          </p:cNvSpPr>
          <p:nvPr>
            <p:ph type="ftr" sz="quarter" idx="2"/>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5" name="灯片编号占位符 4"/>
          <p:cNvSpPr>
            <a:spLocks noGrp="1"/>
          </p:cNvSpPr>
          <p:nvPr>
            <p:ph type="sldNum" sz="quarter" idx="3"/>
          </p:nvPr>
        </p:nvSpPr>
        <p:spPr>
          <a:xfrm>
            <a:off x="5438458" y="6948171"/>
            <a:ext cx="4160520" cy="367029"/>
          </a:xfrm>
          <a:prstGeom prst="rect">
            <a:avLst/>
          </a:prstGeom>
        </p:spPr>
        <p:txBody>
          <a:bodyPr vert="horz" lIns="96661" tIns="48331" rIns="96661" bIns="48331" rtlCol="0" anchor="b"/>
          <a:lstStyle>
            <a:lvl1pPr algn="r">
              <a:defRPr sz="1300"/>
            </a:lvl1pPr>
          </a:lstStyle>
          <a:p>
            <a:fld id="{B9186AF7-5FB6-46CE-BED9-CB4B73D9C97F}" type="slidenum">
              <a:rPr lang="en-US" smtClean="0"/>
              <a:t>‹#›</a:t>
            </a:fld>
            <a:endParaRPr lang="en-US"/>
          </a:p>
        </p:txBody>
      </p:sp>
    </p:spTree>
    <p:extLst>
      <p:ext uri="{BB962C8B-B14F-4D97-AF65-F5344CB8AC3E}">
        <p14:creationId xmlns:p14="http://schemas.microsoft.com/office/powerpoint/2010/main" val="101973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5760"/>
          </a:xfrm>
          <a:prstGeom prst="rect">
            <a:avLst/>
          </a:prstGeom>
        </p:spPr>
        <p:txBody>
          <a:bodyPr vert="horz" lIns="96661" tIns="48331" rIns="96661" bIns="48331" rtlCol="0"/>
          <a:lstStyle>
            <a:lvl1pPr algn="r">
              <a:defRPr sz="1300"/>
            </a:lvl1pPr>
          </a:lstStyle>
          <a:p>
            <a:fld id="{A8B34558-CDED-45D4-9126-F174BE920661}" type="datetimeFigureOut">
              <a:rPr lang="en-US" smtClean="0"/>
              <a:t>1/6/2020</a:t>
            </a:fld>
            <a:endParaRPr lang="en-US"/>
          </a:p>
        </p:txBody>
      </p:sp>
      <p:sp>
        <p:nvSpPr>
          <p:cNvPr id="4" name="Slide Image Placeholder 3"/>
          <p:cNvSpPr>
            <a:spLocks noGrp="1" noRot="1" noChangeAspect="1"/>
          </p:cNvSpPr>
          <p:nvPr>
            <p:ph type="sldImg" idx="2"/>
          </p:nvPr>
        </p:nvSpPr>
        <p:spPr>
          <a:xfrm>
            <a:off x="2362200" y="549275"/>
            <a:ext cx="4876800" cy="274320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5760"/>
          </a:xfrm>
          <a:prstGeom prst="rect">
            <a:avLst/>
          </a:prstGeom>
        </p:spPr>
        <p:txBody>
          <a:bodyPr vert="horz" lIns="96661" tIns="48331" rIns="96661" bIns="48331" rtlCol="0" anchor="b"/>
          <a:lstStyle>
            <a:lvl1pPr algn="r">
              <a:defRPr sz="1300"/>
            </a:lvl1pPr>
          </a:lstStyle>
          <a:p>
            <a:fld id="{70E025E3-E6C5-49B1-9E2E-63B79957EF95}" type="slidenum">
              <a:rPr lang="en-US" smtClean="0"/>
              <a:t>‹#›</a:t>
            </a:fld>
            <a:endParaRPr lang="en-US"/>
          </a:p>
        </p:txBody>
      </p:sp>
    </p:spTree>
    <p:extLst>
      <p:ext uri="{BB962C8B-B14F-4D97-AF65-F5344CB8AC3E}">
        <p14:creationId xmlns:p14="http://schemas.microsoft.com/office/powerpoint/2010/main" val="3826027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62200" y="549275"/>
            <a:ext cx="4876800" cy="27432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0E025E3-E6C5-49B1-9E2E-63B79957EF95}" type="slidenum">
              <a:rPr lang="en-US" smtClean="0"/>
              <a:t>1</a:t>
            </a:fld>
            <a:endParaRPr lang="en-US"/>
          </a:p>
        </p:txBody>
      </p:sp>
    </p:spTree>
    <p:extLst>
      <p:ext uri="{BB962C8B-B14F-4D97-AF65-F5344CB8AC3E}">
        <p14:creationId xmlns:p14="http://schemas.microsoft.com/office/powerpoint/2010/main" val="1930873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0306B3B-B6BD-42BC-A88E-2942648CB5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Before I start I would like to briefly introduce myself and my research. In computer science, we study algorithms and solutions for different applications, with different objectives and constrains, but almost every one wants performance! In the past, there is a rather trivial way to make your code faster, which is that you rely on the development of hardware. Roughly speaking you put your code there and wait for 1.5 years, your code runs faster by twice. But all of a sudden this bonus stopped. In the past ten years, the frequency of CPU improved by no more than twice. Even considering other aspects, it still became hard to improve the single-core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That’s why we need parallelism! Exactly, parallelism moved into the mainstream of processor design at this point, and now, multicore devices are prevalent!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mn-ea"/>
                <a:cs typeface="+mn-cs"/>
              </a:rPr>
              <a:t>Now, parallelism is no longer limited to those expensive, high-end computers. These multi-core devices are in your office, on your desk, and even in your pocket! Although light-weighted, they are still powerful!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mn-ea"/>
                <a:cs typeface="+mn-cs"/>
              </a:rPr>
              <a:t>For example, a multicore machine can have terabytes of memory, which is more than enough for many applications of interest, and more than 100 available working threads, which implies a great a amount of parallelism. Even you don’t have such a machine, there are also online services that we can use, making parallelism applicable and affordable. So parallelism is getting more and more important and powerful nowadays. My</a:t>
            </a:r>
            <a:r>
              <a:rPr lang="en-US" altLang="zh-CN" dirty="0"/>
              <a:t> research solves problems using such multi-core parallelism, both in theory and in practice.</a:t>
            </a:r>
          </a:p>
          <a:p>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Before I start I would like to briefly introduce myself and my research. In computer science, we study algorithms and solutions for different applications, with different objectives and constrains, but almost every one wants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Nowadays, an effective way to get your code faster is to use parallelism. There are many forms of parallelism in the world, and my talk will focus on the shared memory multi-core parallelism.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With the advent and prevalence of multi-core devices, parallelism is no longer limited to those expensive high-end computers, but can be light weighted and affordable. You can find such devices in your office, on your desk, and even in your pocket. Although light-weighted, they are still powerful.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mn-ea"/>
                <a:cs typeface="+mn-cs"/>
              </a:rPr>
              <a:t>For example, a multicore machine can have terabytes of memory, which is more than enough for many applications of interest, and more than 100 available working threads, which implies a great a amount of parallelism. Actually, when data fits in memory, we can expect very good performance from this multi-core shared-memory parallelism, because of smaller overhead in memory access compared to other forms of parallelism, so it’s also especially good for I/O intensive applications.</a:t>
            </a:r>
            <a:endParaRPr lang="en-US" altLang="zh-CN" dirty="0"/>
          </a:p>
        </p:txBody>
      </p:sp>
      <p:sp>
        <p:nvSpPr>
          <p:cNvPr id="4" name="Slide Number Placeholder 3"/>
          <p:cNvSpPr>
            <a:spLocks noGrp="1"/>
          </p:cNvSpPr>
          <p:nvPr>
            <p:ph type="sldNum" sz="quarter" idx="5"/>
          </p:nvPr>
        </p:nvSpPr>
        <p:spPr/>
        <p:txBody>
          <a:bodyPr/>
          <a:lstStyle/>
          <a:p>
            <a:fld id="{70E025E3-E6C5-49B1-9E2E-63B79957EF95}" type="slidenum">
              <a:rPr lang="en-US" smtClean="0"/>
              <a:t>10</a:t>
            </a:fld>
            <a:endParaRPr lang="en-US"/>
          </a:p>
        </p:txBody>
      </p:sp>
    </p:spTree>
    <p:extLst>
      <p:ext uri="{BB962C8B-B14F-4D97-AF65-F5344CB8AC3E}">
        <p14:creationId xmlns:p14="http://schemas.microsoft.com/office/powerpoint/2010/main" val="1977784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Before I start I would like to briefly introduce myself and my research. In computer science, we study algorithms and solutions for different applications, with different objectives and constrains, but almost every one wants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Nowadays, an effective way to get your code faster is to use parallelism. There are many forms of parallelism in the world, and my talk will focus on the shared memory multi-core parallelism.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With the advent and prevalence of multi-core devices, parallelism is no longer limited to those expensive high-end computers, but can be light weighted and affordable. You can find such devices in your office, on your desk, and even in your pocket. Although light-weighted, they are still powerful.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mn-ea"/>
                <a:cs typeface="+mn-cs"/>
              </a:rPr>
              <a:t>For example, a multicore machine can have terabytes of memory, which is more than enough for many applications of interest, and more than 100 available working threads, which implies a great a amount of parallelism. Actually, when data fits in memory, we can expect very good performance from this multi-core shared-memory parallelism, because of smaller overhead in memory access compared to other forms of parallelism, so it’s also especially good for I/O intensive applications.</a:t>
            </a:r>
            <a:endParaRPr lang="en-US" altLang="zh-CN" dirty="0"/>
          </a:p>
        </p:txBody>
      </p:sp>
      <p:sp>
        <p:nvSpPr>
          <p:cNvPr id="4" name="Slide Number Placeholder 3"/>
          <p:cNvSpPr>
            <a:spLocks noGrp="1"/>
          </p:cNvSpPr>
          <p:nvPr>
            <p:ph type="sldNum" sz="quarter" idx="5"/>
          </p:nvPr>
        </p:nvSpPr>
        <p:spPr/>
        <p:txBody>
          <a:bodyPr/>
          <a:lstStyle/>
          <a:p>
            <a:fld id="{70E025E3-E6C5-49B1-9E2E-63B79957EF95}" type="slidenum">
              <a:rPr lang="en-US" smtClean="0"/>
              <a:t>11</a:t>
            </a:fld>
            <a:endParaRPr lang="en-US"/>
          </a:p>
        </p:txBody>
      </p:sp>
    </p:spTree>
    <p:extLst>
      <p:ext uri="{BB962C8B-B14F-4D97-AF65-F5344CB8AC3E}">
        <p14:creationId xmlns:p14="http://schemas.microsoft.com/office/powerpoint/2010/main" val="2846955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62200" y="549275"/>
            <a:ext cx="4876800" cy="2743200"/>
          </a:xfrm>
        </p:spPr>
      </p:sp>
      <p:sp>
        <p:nvSpPr>
          <p:cNvPr id="3" name="备注占位符 2"/>
          <p:cNvSpPr>
            <a:spLocks noGrp="1"/>
          </p:cNvSpPr>
          <p:nvPr>
            <p:ph type="body" idx="1"/>
          </p:nvPr>
        </p:nvSpPr>
        <p:spPr/>
        <p:txBody>
          <a:bodyPr/>
          <a:lstStyle/>
          <a:p>
            <a:r>
              <a:rPr lang="en-US" dirty="0"/>
              <a:t>But to have both is not easy. Theories are always efficient and elegant, but when trying to bring them into reality, it’s easy to make it a mess. As you can see, there is always a gap between theory and practice. this gap is especially significant for parallel computing because, </a:t>
            </a:r>
          </a:p>
          <a:p>
            <a:r>
              <a:rPr lang="en-US" dirty="0"/>
              <a:t>parallel programming itself is hard. Usually only well-trained programmers can handle parallelism. If you’ve ever been tortured by parallel programming, you might get this joke: even if you want to get “parallel programming is hard” in parallel, it’s very likely you get this. </a:t>
            </a:r>
          </a:p>
        </p:txBody>
      </p:sp>
      <p:sp>
        <p:nvSpPr>
          <p:cNvPr id="4" name="灯片编号占位符 3"/>
          <p:cNvSpPr>
            <a:spLocks noGrp="1"/>
          </p:cNvSpPr>
          <p:nvPr>
            <p:ph type="sldNum" sz="quarter" idx="5"/>
          </p:nvPr>
        </p:nvSpPr>
        <p:spPr/>
        <p:txBody>
          <a:bodyPr/>
          <a:lstStyle/>
          <a:p>
            <a:fld id="{70E025E3-E6C5-49B1-9E2E-63B79957EF95}" type="slidenum">
              <a:rPr lang="en-US" smtClean="0"/>
              <a:t>12</a:t>
            </a:fld>
            <a:endParaRPr lang="en-US"/>
          </a:p>
        </p:txBody>
      </p:sp>
    </p:spTree>
    <p:extLst>
      <p:ext uri="{BB962C8B-B14F-4D97-AF65-F5344CB8AC3E}">
        <p14:creationId xmlns:p14="http://schemas.microsoft.com/office/powerpoint/2010/main" val="2405609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961DB138-D19D-40CC-94D0-AA403745BEA7}"/>
              </a:ext>
            </a:extLst>
          </p:cNvPr>
          <p:cNvSpPr/>
          <p:nvPr userDrawn="1"/>
        </p:nvSpPr>
        <p:spPr>
          <a:xfrm>
            <a:off x="0" y="3"/>
            <a:ext cx="12192000" cy="47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2" name="Title 1">
            <a:extLst>
              <a:ext uri="{FF2B5EF4-FFF2-40B4-BE49-F238E27FC236}">
                <a16:creationId xmlns:a16="http://schemas.microsoft.com/office/drawing/2014/main" id="{6DCD1D7E-02E7-40B9-8A98-55C24CED480D}"/>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ltLang="zh-CN" dirty="0"/>
              <a:t>Click to edit Master title style</a:t>
            </a:r>
            <a:endParaRPr lang="zh-CN" altLang="en-US" dirty="0"/>
          </a:p>
        </p:txBody>
      </p:sp>
      <p:sp>
        <p:nvSpPr>
          <p:cNvPr id="3" name="Subtitle 2">
            <a:extLst>
              <a:ext uri="{FF2B5EF4-FFF2-40B4-BE49-F238E27FC236}">
                <a16:creationId xmlns:a16="http://schemas.microsoft.com/office/drawing/2014/main" id="{2F0F20CB-3E20-483F-AE36-A6F854851B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5" name="Slide Number Placeholder 5">
            <a:extLst>
              <a:ext uri="{FF2B5EF4-FFF2-40B4-BE49-F238E27FC236}">
                <a16:creationId xmlns:a16="http://schemas.microsoft.com/office/drawing/2014/main" id="{48C35710-FAA1-4A35-9FDE-C883E3AF4F48}"/>
              </a:ext>
            </a:extLst>
          </p:cNvPr>
          <p:cNvSpPr>
            <a:spLocks noGrp="1"/>
          </p:cNvSpPr>
          <p:nvPr>
            <p:ph type="sldNum" sz="quarter" idx="4"/>
          </p:nvPr>
        </p:nvSpPr>
        <p:spPr>
          <a:xfrm>
            <a:off x="11313304" y="6492876"/>
            <a:ext cx="787400" cy="365125"/>
          </a:xfrm>
          <a:prstGeom prst="rect">
            <a:avLst/>
          </a:prstGeom>
        </p:spPr>
        <p:txBody>
          <a:bodyPr/>
          <a:lstStyle/>
          <a:p>
            <a:fld id="{B710F26B-4563-4765-9A91-E0CC99FE32F0}" type="slidenum">
              <a:rPr lang="zh-CN" altLang="en-US" smtClean="0"/>
              <a:t>‹#›</a:t>
            </a:fld>
            <a:endParaRPr lang="zh-CN" altLang="en-US"/>
          </a:p>
        </p:txBody>
      </p:sp>
    </p:spTree>
    <p:extLst>
      <p:ext uri="{BB962C8B-B14F-4D97-AF65-F5344CB8AC3E}">
        <p14:creationId xmlns:p14="http://schemas.microsoft.com/office/powerpoint/2010/main" val="1631112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AF72-396B-49EA-8B34-2C26BD880656}"/>
              </a:ext>
            </a:extLst>
          </p:cNvPr>
          <p:cNvSpPr>
            <a:spLocks noGrp="1"/>
          </p:cNvSpPr>
          <p:nvPr>
            <p:ph type="ctrTitle"/>
          </p:nvPr>
        </p:nvSpPr>
        <p:spPr>
          <a:xfrm>
            <a:off x="508000" y="152400"/>
            <a:ext cx="10464800" cy="2387600"/>
          </a:xfrm>
        </p:spPr>
        <p:txBody>
          <a:bodyPr anchor="b"/>
          <a:lstStyle>
            <a:lvl1pPr algn="ctr">
              <a:defRPr sz="6000"/>
            </a:lvl1pPr>
          </a:lstStyle>
          <a:p>
            <a:r>
              <a:rPr lang="en-US" altLang="zh-CN" dirty="0"/>
              <a:t>Click to edit Master title style</a:t>
            </a:r>
            <a:endParaRPr lang="zh-CN" altLang="en-US" dirty="0"/>
          </a:p>
        </p:txBody>
      </p:sp>
      <p:sp>
        <p:nvSpPr>
          <p:cNvPr id="3" name="Subtitle 2">
            <a:extLst>
              <a:ext uri="{FF2B5EF4-FFF2-40B4-BE49-F238E27FC236}">
                <a16:creationId xmlns:a16="http://schemas.microsoft.com/office/drawing/2014/main" id="{F6721890-00B8-4764-B63A-66A84F5C2629}"/>
              </a:ext>
            </a:extLst>
          </p:cNvPr>
          <p:cNvSpPr>
            <a:spLocks noGrp="1"/>
          </p:cNvSpPr>
          <p:nvPr>
            <p:ph type="subTitle" idx="1"/>
          </p:nvPr>
        </p:nvSpPr>
        <p:spPr>
          <a:xfrm>
            <a:off x="5486400" y="2971800"/>
            <a:ext cx="54864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Click to edit Master subtitle style</a:t>
            </a:r>
            <a:endParaRPr lang="zh-CN" altLang="en-US" dirty="0"/>
          </a:p>
        </p:txBody>
      </p:sp>
      <p:sp>
        <p:nvSpPr>
          <p:cNvPr id="4" name="Slide Number Placeholder 5">
            <a:extLst>
              <a:ext uri="{FF2B5EF4-FFF2-40B4-BE49-F238E27FC236}">
                <a16:creationId xmlns:a16="http://schemas.microsoft.com/office/drawing/2014/main" id="{C77DAD01-92A2-4B92-A755-9DB406784B52}"/>
              </a:ext>
            </a:extLst>
          </p:cNvPr>
          <p:cNvSpPr>
            <a:spLocks noGrp="1"/>
          </p:cNvSpPr>
          <p:nvPr>
            <p:ph type="sldNum" sz="quarter" idx="4"/>
          </p:nvPr>
        </p:nvSpPr>
        <p:spPr>
          <a:xfrm>
            <a:off x="11313304" y="6492876"/>
            <a:ext cx="787400" cy="365125"/>
          </a:xfrm>
          <a:prstGeom prst="rect">
            <a:avLst/>
          </a:prstGeom>
        </p:spPr>
        <p:txBody>
          <a:bodyPr/>
          <a:lstStyle/>
          <a:p>
            <a:fld id="{B710F26B-4563-4765-9A91-E0CC99FE32F0}" type="slidenum">
              <a:rPr lang="zh-CN" altLang="en-US" smtClean="0"/>
              <a:t>‹#›</a:t>
            </a:fld>
            <a:endParaRPr lang="zh-CN" altLang="en-US"/>
          </a:p>
        </p:txBody>
      </p:sp>
    </p:spTree>
    <p:extLst>
      <p:ext uri="{BB962C8B-B14F-4D97-AF65-F5344CB8AC3E}">
        <p14:creationId xmlns:p14="http://schemas.microsoft.com/office/powerpoint/2010/main" val="3284108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4C62-E771-4E47-A419-29CFB4757B6F}"/>
              </a:ext>
            </a:extLst>
          </p:cNvPr>
          <p:cNvSpPr>
            <a:spLocks noGrp="1"/>
          </p:cNvSpPr>
          <p:nvPr>
            <p:ph type="title"/>
          </p:nvPr>
        </p:nvSpPr>
        <p:spPr>
          <a:xfrm>
            <a:off x="304800" y="457200"/>
            <a:ext cx="11277600" cy="685800"/>
          </a:xfrm>
        </p:spPr>
        <p:txBody>
          <a:bodyPr>
            <a:noAutofit/>
          </a:bodyPr>
          <a:lstStyle>
            <a:lvl1pPr>
              <a:defRPr sz="4000" b="0">
                <a:latin typeface="Bahnschrift SemiBold SemiConden" panose="020B0502040204020203" pitchFamily="34" charset="0"/>
              </a:defRPr>
            </a:lvl1pPr>
          </a:lstStyle>
          <a:p>
            <a:r>
              <a:rPr lang="en-US" altLang="zh-CN" dirty="0"/>
              <a:t>Click to edit Master title style</a:t>
            </a:r>
            <a:endParaRPr lang="zh-CN" altLang="en-US" dirty="0"/>
          </a:p>
        </p:txBody>
      </p:sp>
      <p:sp>
        <p:nvSpPr>
          <p:cNvPr id="3" name="Content Placeholder 2">
            <a:extLst>
              <a:ext uri="{FF2B5EF4-FFF2-40B4-BE49-F238E27FC236}">
                <a16:creationId xmlns:a16="http://schemas.microsoft.com/office/drawing/2014/main" id="{6E5B23CF-C212-4CC1-A195-3BB535F45683}"/>
              </a:ext>
            </a:extLst>
          </p:cNvPr>
          <p:cNvSpPr>
            <a:spLocks noGrp="1"/>
          </p:cNvSpPr>
          <p:nvPr>
            <p:ph idx="1"/>
          </p:nvPr>
        </p:nvSpPr>
        <p:spPr>
          <a:xfrm>
            <a:off x="304800" y="1371600"/>
            <a:ext cx="11277600" cy="5257800"/>
          </a:xfrm>
        </p:spPr>
        <p:txBody>
          <a:bodyPr/>
          <a:lstStyle>
            <a:lvl1pPr>
              <a:spcBef>
                <a:spcPts val="600"/>
              </a:spcBef>
              <a:defRPr sz="2800" b="1">
                <a:solidFill>
                  <a:srgbClr val="595959"/>
                </a:solidFill>
                <a:latin typeface="Arial" panose="020B0604020202020204" pitchFamily="34" charset="0"/>
                <a:cs typeface="Arial" panose="020B0604020202020204" pitchFamily="34" charset="0"/>
              </a:defRPr>
            </a:lvl1pPr>
            <a:lvl2pPr>
              <a:defRPr sz="2400">
                <a:solidFill>
                  <a:srgbClr val="595959"/>
                </a:solidFill>
                <a:latin typeface="Arial" panose="020B0604020202020204" pitchFamily="34" charset="0"/>
                <a:cs typeface="Arial" panose="020B0604020202020204" pitchFamily="34" charset="0"/>
              </a:defRPr>
            </a:lvl2pPr>
            <a:lvl3pPr>
              <a:defRPr sz="2000">
                <a:solidFill>
                  <a:srgbClr val="595959"/>
                </a:solidFill>
                <a:latin typeface="Arial" panose="020B0604020202020204" pitchFamily="34" charset="0"/>
                <a:cs typeface="Arial" panose="020B0604020202020204" pitchFamily="34" charset="0"/>
              </a:defRPr>
            </a:lvl3pPr>
            <a:lvl4pPr>
              <a:defRPr sz="1800">
                <a:solidFill>
                  <a:srgbClr val="595959"/>
                </a:solidFill>
                <a:latin typeface="Arial" panose="020B0604020202020204" pitchFamily="34" charset="0"/>
                <a:cs typeface="Arial" panose="020B0604020202020204" pitchFamily="34" charset="0"/>
              </a:defRPr>
            </a:lvl4pPr>
            <a:lvl5pPr>
              <a:defRPr sz="1800">
                <a:solidFill>
                  <a:srgbClr val="595959"/>
                </a:solidFill>
                <a:latin typeface="Arial" panose="020B0604020202020204" pitchFamily="34" charset="0"/>
                <a:cs typeface="Arial" panose="020B0604020202020204" pitchFamily="34" charset="0"/>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Slide Number Placeholder 5">
            <a:extLst>
              <a:ext uri="{FF2B5EF4-FFF2-40B4-BE49-F238E27FC236}">
                <a16:creationId xmlns:a16="http://schemas.microsoft.com/office/drawing/2014/main" id="{5F995CB5-7FF6-4A9E-8D2E-958D1DAEB49C}"/>
              </a:ext>
            </a:extLst>
          </p:cNvPr>
          <p:cNvSpPr>
            <a:spLocks noGrp="1"/>
          </p:cNvSpPr>
          <p:nvPr>
            <p:ph type="sldNum" sz="quarter" idx="4"/>
          </p:nvPr>
        </p:nvSpPr>
        <p:spPr>
          <a:xfrm>
            <a:off x="11313304" y="6492876"/>
            <a:ext cx="787400" cy="365125"/>
          </a:xfrm>
          <a:prstGeom prst="rect">
            <a:avLst/>
          </a:prstGeom>
        </p:spPr>
        <p:txBody>
          <a:bodyPr/>
          <a:lstStyle/>
          <a:p>
            <a:fld id="{B710F26B-4563-4765-9A91-E0CC99FE32F0}" type="slidenum">
              <a:rPr lang="zh-CN" altLang="en-US" smtClean="0"/>
              <a:t>‹#›</a:t>
            </a:fld>
            <a:endParaRPr lang="zh-CN" altLang="en-US"/>
          </a:p>
        </p:txBody>
      </p:sp>
    </p:spTree>
    <p:extLst>
      <p:ext uri="{BB962C8B-B14F-4D97-AF65-F5344CB8AC3E}">
        <p14:creationId xmlns:p14="http://schemas.microsoft.com/office/powerpoint/2010/main" val="33128359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7" name="矩形 2">
            <a:extLst>
              <a:ext uri="{FF2B5EF4-FFF2-40B4-BE49-F238E27FC236}">
                <a16:creationId xmlns:a16="http://schemas.microsoft.com/office/drawing/2014/main" id="{D4097F0F-4317-4E1D-BA75-033AC36356FD}"/>
              </a:ext>
            </a:extLst>
          </p:cNvPr>
          <p:cNvSpPr/>
          <p:nvPr userDrawn="1"/>
        </p:nvSpPr>
        <p:spPr>
          <a:xfrm>
            <a:off x="3" y="3"/>
            <a:ext cx="11858443" cy="6857999"/>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schemeClr val="tx2"/>
              </a:solidFill>
            </a:endParaRPr>
          </a:p>
        </p:txBody>
      </p:sp>
      <p:sp>
        <p:nvSpPr>
          <p:cNvPr id="2" name="Title Placeholder 1">
            <a:extLst>
              <a:ext uri="{FF2B5EF4-FFF2-40B4-BE49-F238E27FC236}">
                <a16:creationId xmlns:a16="http://schemas.microsoft.com/office/drawing/2014/main" id="{3F6E9D3B-1C24-4415-A174-E0DA46859945}"/>
              </a:ext>
            </a:extLst>
          </p:cNvPr>
          <p:cNvSpPr>
            <a:spLocks noGrp="1"/>
          </p:cNvSpPr>
          <p:nvPr>
            <p:ph type="title"/>
          </p:nvPr>
        </p:nvSpPr>
        <p:spPr>
          <a:xfrm>
            <a:off x="304800" y="228601"/>
            <a:ext cx="11277600" cy="473075"/>
          </a:xfrm>
          <a:prstGeom prst="rect">
            <a:avLst/>
          </a:prstGeom>
        </p:spPr>
        <p:txBody>
          <a:bodyPr vert="horz" lIns="91440" tIns="45720" rIns="91440" bIns="45720" rtlCol="0" anchor="ctr">
            <a:noAutofit/>
          </a:bodyPr>
          <a:lstStyle/>
          <a:p>
            <a:pPr marL="0" lvl="0" indent="0" algn="l" defTabSz="914400" rtl="0" eaLnBrk="1" latinLnBrk="0" hangingPunct="1">
              <a:lnSpc>
                <a:spcPct val="90000"/>
              </a:lnSpc>
              <a:spcBef>
                <a:spcPts val="1000"/>
              </a:spcBef>
              <a:buFont typeface="Arial" panose="020B0604020202020204" pitchFamily="34" charset="0"/>
              <a:buNone/>
            </a:pPr>
            <a:r>
              <a:rPr lang="en-US" altLang="zh-CN" dirty="0"/>
              <a:t>Click to edit Master title style</a:t>
            </a:r>
            <a:endParaRPr lang="zh-CN" altLang="en-US" dirty="0"/>
          </a:p>
        </p:txBody>
      </p:sp>
      <p:sp>
        <p:nvSpPr>
          <p:cNvPr id="3" name="Text Placeholder 2">
            <a:extLst>
              <a:ext uri="{FF2B5EF4-FFF2-40B4-BE49-F238E27FC236}">
                <a16:creationId xmlns:a16="http://schemas.microsoft.com/office/drawing/2014/main" id="{9C183433-FFD9-4468-9715-B5A707A650D4}"/>
              </a:ext>
            </a:extLst>
          </p:cNvPr>
          <p:cNvSpPr>
            <a:spLocks noGrp="1"/>
          </p:cNvSpPr>
          <p:nvPr>
            <p:ph type="body" idx="1"/>
          </p:nvPr>
        </p:nvSpPr>
        <p:spPr>
          <a:xfrm>
            <a:off x="304800" y="990600"/>
            <a:ext cx="11277600" cy="5638800"/>
          </a:xfrm>
          <a:prstGeom prst="rect">
            <a:avLst/>
          </a:prstGeom>
        </p:spPr>
        <p:txBody>
          <a:bodyPr vert="horz" lIns="91440" tIns="45720" rIns="91440" bIns="45720" rtlCol="0">
            <a:normAutofit/>
          </a:body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5" name="Slide Number Placeholder 5">
            <a:extLst>
              <a:ext uri="{FF2B5EF4-FFF2-40B4-BE49-F238E27FC236}">
                <a16:creationId xmlns:a16="http://schemas.microsoft.com/office/drawing/2014/main" id="{6AB291D7-C275-4AF5-A8FF-773072AD1BB3}"/>
              </a:ext>
            </a:extLst>
          </p:cNvPr>
          <p:cNvSpPr>
            <a:spLocks noGrp="1"/>
          </p:cNvSpPr>
          <p:nvPr>
            <p:ph type="sldNum" sz="quarter" idx="4"/>
          </p:nvPr>
        </p:nvSpPr>
        <p:spPr>
          <a:xfrm>
            <a:off x="11313304" y="6492876"/>
            <a:ext cx="787400" cy="365125"/>
          </a:xfrm>
          <a:prstGeom prst="rect">
            <a:avLst/>
          </a:prstGeom>
        </p:spPr>
        <p:txBody>
          <a:bodyPr/>
          <a:lstStyle/>
          <a:p>
            <a:fld id="{B710F26B-4563-4765-9A91-E0CC99FE32F0}" type="slidenum">
              <a:rPr lang="zh-CN" altLang="en-US" smtClean="0"/>
              <a:t>‹#›</a:t>
            </a:fld>
            <a:endParaRPr lang="zh-CN" altLang="en-US"/>
          </a:p>
        </p:txBody>
      </p:sp>
    </p:spTree>
    <p:extLst>
      <p:ext uri="{BB962C8B-B14F-4D97-AF65-F5344CB8AC3E}">
        <p14:creationId xmlns:p14="http://schemas.microsoft.com/office/powerpoint/2010/main" val="3499305590"/>
      </p:ext>
    </p:extLst>
  </p:cSld>
  <p:clrMap bg1="lt1" tx1="dk1" bg2="lt2" tx2="dk2" accent1="accent1" accent2="accent2" accent3="accent3" accent4="accent4" accent5="accent5" accent6="accent6" hlink="hlink" folHlink="folHlink"/>
  <p:sldLayoutIdLst>
    <p:sldLayoutId id="2147483713" r:id="rId1"/>
    <p:sldLayoutId id="2147483716" r:id="rId2"/>
    <p:sldLayoutId id="2147483714" r:id="rId3"/>
  </p:sldLayoutIdLst>
  <p:hf hdr="0" ftr="0" dt="0"/>
  <p:txStyles>
    <p:titleStyle>
      <a:lvl1pPr algn="l" defTabSz="914400" rtl="0" eaLnBrk="1" latinLnBrk="0" hangingPunct="1">
        <a:lnSpc>
          <a:spcPct val="90000"/>
        </a:lnSpc>
        <a:spcBef>
          <a:spcPct val="0"/>
        </a:spcBef>
        <a:buNone/>
        <a:defRPr kumimoji="1" lang="zh-CN" altLang="en-US" sz="4000" b="1" kern="1200" dirty="0">
          <a:solidFill>
            <a:schemeClr val="accent1"/>
          </a:solidFill>
          <a:latin typeface="Bahnschrift SemiBold SemiConden" panose="020B0502040204020203" pitchFamily="34" charset="0"/>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rgbClr val="5959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959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959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hyperlink" Target="mailto:systems@cs.ucr.edu"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https://www.cs.ucr.edu/~yihans/teaching/palgo.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jpe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8.jpeg"/><Relationship Id="rId5" Type="http://schemas.openxmlformats.org/officeDocument/2006/relationships/image" Target="../media/image3.jpeg"/><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image" Target="../media/image2.jpeg"/><Relationship Id="rId9" Type="http://schemas.openxmlformats.org/officeDocument/2006/relationships/image" Target="../media/image6.jpeg"/><Relationship Id="rId1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214445A-2122-47F5-8B08-AC619614F616}"/>
              </a:ext>
            </a:extLst>
          </p:cNvPr>
          <p:cNvSpPr>
            <a:spLocks noGrp="1"/>
          </p:cNvSpPr>
          <p:nvPr>
            <p:ph type="ctrTitle"/>
          </p:nvPr>
        </p:nvSpPr>
        <p:spPr>
          <a:xfrm>
            <a:off x="4380588" y="965199"/>
            <a:ext cx="6766078" cy="4927601"/>
          </a:xfrm>
        </p:spPr>
        <p:txBody>
          <a:bodyPr anchor="ctr">
            <a:normAutofit/>
          </a:bodyPr>
          <a:lstStyle/>
          <a:p>
            <a:pPr algn="l"/>
            <a:r>
              <a:rPr lang="en-US" altLang="zh-CN" sz="5400">
                <a:solidFill>
                  <a:schemeClr val="tx1">
                    <a:lumMod val="85000"/>
                    <a:lumOff val="15000"/>
                  </a:schemeClr>
                </a:solidFill>
              </a:rPr>
              <a:t>Parallel Algorithms: </a:t>
            </a:r>
            <a:br>
              <a:rPr lang="en-US" altLang="zh-CN" sz="5400">
                <a:solidFill>
                  <a:schemeClr val="tx1">
                    <a:lumMod val="85000"/>
                    <a:lumOff val="15000"/>
                  </a:schemeClr>
                </a:solidFill>
              </a:rPr>
            </a:br>
            <a:r>
              <a:rPr lang="en-US" altLang="zh-CN" sz="5400">
                <a:solidFill>
                  <a:schemeClr val="tx1">
                    <a:lumMod val="85000"/>
                    <a:lumOff val="15000"/>
                  </a:schemeClr>
                </a:solidFill>
              </a:rPr>
              <a:t>Theory and Practice</a:t>
            </a:r>
            <a:endParaRPr lang="zh-CN" altLang="en-US" sz="5400">
              <a:solidFill>
                <a:schemeClr val="tx1">
                  <a:lumMod val="85000"/>
                  <a:lumOff val="15000"/>
                </a:schemeClr>
              </a:solidFill>
            </a:endParaRPr>
          </a:p>
        </p:txBody>
      </p:sp>
      <p:sp>
        <p:nvSpPr>
          <p:cNvPr id="3" name="Subtitle 2"/>
          <p:cNvSpPr>
            <a:spLocks noGrp="1"/>
          </p:cNvSpPr>
          <p:nvPr>
            <p:ph type="subTitle" idx="1"/>
          </p:nvPr>
        </p:nvSpPr>
        <p:spPr>
          <a:xfrm>
            <a:off x="1023257" y="965198"/>
            <a:ext cx="2707937" cy="4927602"/>
          </a:xfrm>
        </p:spPr>
        <p:txBody>
          <a:bodyPr anchor="ctr">
            <a:normAutofit/>
          </a:bodyPr>
          <a:lstStyle/>
          <a:p>
            <a:pPr algn="r"/>
            <a:r>
              <a:rPr lang="en-US" sz="2000">
                <a:solidFill>
                  <a:schemeClr val="accent1"/>
                </a:solidFill>
              </a:rPr>
              <a:t>CS260 – Lecture 1</a:t>
            </a:r>
          </a:p>
          <a:p>
            <a:pPr algn="r"/>
            <a:r>
              <a:rPr lang="en-US" sz="2000">
                <a:solidFill>
                  <a:schemeClr val="accent1"/>
                </a:solidFill>
              </a:rPr>
              <a:t>Yihan Sun</a:t>
            </a:r>
          </a:p>
          <a:p>
            <a:pPr algn="r"/>
            <a:endParaRPr lang="en-US" sz="2000">
              <a:solidFill>
                <a:schemeClr val="accent1"/>
              </a:solidFill>
            </a:endParaRPr>
          </a:p>
        </p:txBody>
      </p:sp>
      <p:cxnSp>
        <p:nvCxnSpPr>
          <p:cNvPr id="19" name="Straight Connector 13">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911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https://www.fast.ai/images/gpu.jpg">
            <a:extLst>
              <a:ext uri="{FF2B5EF4-FFF2-40B4-BE49-F238E27FC236}">
                <a16:creationId xmlns:a16="http://schemas.microsoft.com/office/drawing/2014/main" id="{FCD91B43-9A93-4064-B6FE-A07F011579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32347">
            <a:off x="1035912" y="3441832"/>
            <a:ext cx="3468899" cy="27813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718EA04-A15B-4A3F-9F69-DC7C58173BC8}"/>
              </a:ext>
            </a:extLst>
          </p:cNvPr>
          <p:cNvSpPr>
            <a:spLocks noGrp="1"/>
          </p:cNvSpPr>
          <p:nvPr>
            <p:ph type="sldNum" sz="quarter" idx="4"/>
          </p:nvPr>
        </p:nvSpPr>
        <p:spPr/>
        <p:txBody>
          <a:bodyPr/>
          <a:lstStyle/>
          <a:p>
            <a:fld id="{B710F26B-4563-4765-9A91-E0CC99FE32F0}" type="slidenum">
              <a:rPr lang="zh-CN" altLang="en-US" smtClean="0"/>
              <a:t>10</a:t>
            </a:fld>
            <a:endParaRPr lang="zh-CN" altLang="en-US"/>
          </a:p>
        </p:txBody>
      </p:sp>
      <p:pic>
        <p:nvPicPr>
          <p:cNvPr id="5" name="Picture 2" descr="https://nds2.ccs.neu.edu/images/cs.jpg">
            <a:extLst>
              <a:ext uri="{FF2B5EF4-FFF2-40B4-BE49-F238E27FC236}">
                <a16:creationId xmlns:a16="http://schemas.microsoft.com/office/drawing/2014/main" id="{96495C91-1FAE-4B62-8B50-F5546194E18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002" y1="60703" x2="23937" y2="69524"/>
                        <a14:foregroundMark x1="21752" y1="74265" x2="29473" y2="69363"/>
                        <a14:foregroundMark x1="23529" y1="73366" x2="30453" y2="70997"/>
                        <a14:foregroundMark x1="28370" y1="75408" x2="17463" y2="78840"/>
                        <a14:foregroundMark x1="17463" y1="78840" x2="27145" y2="71324"/>
                        <a14:foregroundMark x1="27145" y1="71324" x2="27880" y2="76225"/>
                        <a14:foregroundMark x1="44301" y1="66993" x2="42525" y2="82680"/>
                        <a14:foregroundMark x1="42525" y1="82680" x2="54289" y2="80474"/>
                        <a14:foregroundMark x1="54289" y1="80474" x2="56005" y2="65359"/>
                        <a14:foregroundMark x1="56005" y1="65359" x2="44730" y2="64134"/>
                        <a14:foregroundMark x1="44730" y1="64134" x2="43076" y2="65441"/>
                        <a14:foregroundMark x1="40870" y1="77533" x2="41299" y2="62173"/>
                        <a14:foregroundMark x1="41299" y1="62173" x2="53064" y2="61928"/>
                        <a14:foregroundMark x1="53064" y1="61928" x2="59681" y2="74101"/>
                        <a14:foregroundMark x1="59681" y1="74101" x2="59926" y2="79493"/>
                        <a14:foregroundMark x1="75674" y1="58497" x2="73713" y2="73366"/>
                        <a14:foregroundMark x1="73713" y1="73366" x2="74449" y2="74837"/>
                        <a14:foregroundMark x1="76225" y1="73039" x2="75245" y2="77124"/>
                        <a14:foregroundMark x1="75797" y1="77533" x2="76348" y2="77369"/>
                        <a14:foregroundMark x1="76225" y1="77369" x2="78922" y2="77859"/>
                        <a14:foregroundMark x1="78799" y1="74592" x2="79473" y2="75327"/>
                        <a14:foregroundMark x1="78125" y1="73693" x2="79902" y2="74101"/>
                        <a14:foregroundMark x1="79105" y1="74428" x2="80576" y2="78105"/>
                        <a14:foregroundMark x1="69853" y1="75899" x2="68627" y2="60458"/>
                        <a14:foregroundMark x1="68627" y1="60458" x2="77022" y2="70507"/>
                        <a14:foregroundMark x1="77022" y1="70507" x2="77328" y2="73775"/>
                        <a14:foregroundMark x1="57169" y1="51471" x2="58824" y2="64297"/>
                        <a14:foregroundMark x1="49694" y1="52369" x2="50797" y2="63807"/>
                        <a14:foregroundMark x1="43076" y1="53595" x2="43505" y2="61601"/>
                        <a14:foregroundMark x1="30453" y1="73203" x2="42831" y2="71405"/>
                        <a14:foregroundMark x1="69975" y1="73938" x2="59926" y2="71160"/>
                        <a14:foregroundMark x1="42953" y1="53268" x2="43750" y2="60703"/>
                        <a14:backgroundMark x1="23346" y1="69363" x2="22978" y2="71732"/>
                        <a14:backgroundMark x1="23897" y1="69363" x2="23897" y2="69363"/>
                        <a14:backgroundMark x1="22304" y1="72059" x2="23100" y2="72059"/>
                      </a14:backgroundRemoval>
                    </a14:imgEffect>
                  </a14:imgLayer>
                </a14:imgProps>
              </a:ext>
              <a:ext uri="{28A0092B-C50C-407E-A947-70E740481C1C}">
                <a14:useLocalDpi xmlns:a14="http://schemas.microsoft.com/office/drawing/2010/main" val="0"/>
              </a:ext>
            </a:extLst>
          </a:blip>
          <a:srcRect/>
          <a:stretch>
            <a:fillRect/>
          </a:stretch>
        </p:blipFill>
        <p:spPr bwMode="auto">
          <a:xfrm>
            <a:off x="3665607" y="857642"/>
            <a:ext cx="3788805" cy="28416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supercomputer">
            <a:extLst>
              <a:ext uri="{FF2B5EF4-FFF2-40B4-BE49-F238E27FC236}">
                <a16:creationId xmlns:a16="http://schemas.microsoft.com/office/drawing/2014/main" id="{6E8BECDC-D644-4675-B16B-7DA53DBEC3E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597" b="8032"/>
          <a:stretch/>
        </p:blipFill>
        <p:spPr bwMode="auto">
          <a:xfrm>
            <a:off x="7590648" y="1449058"/>
            <a:ext cx="3722656" cy="176688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1">
            <a:extLst>
              <a:ext uri="{FF2B5EF4-FFF2-40B4-BE49-F238E27FC236}">
                <a16:creationId xmlns:a16="http://schemas.microsoft.com/office/drawing/2014/main" id="{294D83BA-A302-40FA-B43E-194559D2B442}"/>
              </a:ext>
            </a:extLst>
          </p:cNvPr>
          <p:cNvGrpSpPr/>
          <p:nvPr/>
        </p:nvGrpSpPr>
        <p:grpSpPr>
          <a:xfrm>
            <a:off x="602130" y="1232571"/>
            <a:ext cx="3252845" cy="2000543"/>
            <a:chOff x="4267200" y="3764594"/>
            <a:chExt cx="4689571" cy="2884149"/>
          </a:xfrm>
        </p:grpSpPr>
        <p:pic>
          <p:nvPicPr>
            <p:cNvPr id="8" name="图片 6">
              <a:extLst>
                <a:ext uri="{FF2B5EF4-FFF2-40B4-BE49-F238E27FC236}">
                  <a16:creationId xmlns:a16="http://schemas.microsoft.com/office/drawing/2014/main" id="{F7C1477C-BE17-4A70-B16C-DFB3ADBC5A16}"/>
                </a:ext>
              </a:extLst>
            </p:cNvPr>
            <p:cNvPicPr>
              <a:picLocks noChangeAspect="1"/>
            </p:cNvPicPr>
            <p:nvPr/>
          </p:nvPicPr>
          <p:blipFill>
            <a:blip r:embed="rId7"/>
            <a:stretch>
              <a:fillRect/>
            </a:stretch>
          </p:blipFill>
          <p:spPr>
            <a:xfrm>
              <a:off x="4267200" y="4800600"/>
              <a:ext cx="879571" cy="624212"/>
            </a:xfrm>
            <a:prstGeom prst="rect">
              <a:avLst/>
            </a:prstGeom>
          </p:spPr>
        </p:pic>
        <p:pic>
          <p:nvPicPr>
            <p:cNvPr id="9" name="图片 8">
              <a:extLst>
                <a:ext uri="{FF2B5EF4-FFF2-40B4-BE49-F238E27FC236}">
                  <a16:creationId xmlns:a16="http://schemas.microsoft.com/office/drawing/2014/main" id="{AD4B7FA3-120C-4795-86CD-C3474DE1B687}"/>
                </a:ext>
              </a:extLst>
            </p:cNvPr>
            <p:cNvPicPr>
              <a:picLocks noChangeAspect="1"/>
            </p:cNvPicPr>
            <p:nvPr/>
          </p:nvPicPr>
          <p:blipFill>
            <a:blip r:embed="rId7"/>
            <a:stretch>
              <a:fillRect/>
            </a:stretch>
          </p:blipFill>
          <p:spPr>
            <a:xfrm>
              <a:off x="7010399" y="3886200"/>
              <a:ext cx="879571" cy="624212"/>
            </a:xfrm>
            <a:prstGeom prst="rect">
              <a:avLst/>
            </a:prstGeom>
          </p:spPr>
        </p:pic>
        <p:pic>
          <p:nvPicPr>
            <p:cNvPr id="10" name="图片 9">
              <a:extLst>
                <a:ext uri="{FF2B5EF4-FFF2-40B4-BE49-F238E27FC236}">
                  <a16:creationId xmlns:a16="http://schemas.microsoft.com/office/drawing/2014/main" id="{0E9D0CA2-F3D8-4C1A-BE43-00E557CE01D5}"/>
                </a:ext>
              </a:extLst>
            </p:cNvPr>
            <p:cNvPicPr>
              <a:picLocks noChangeAspect="1"/>
            </p:cNvPicPr>
            <p:nvPr/>
          </p:nvPicPr>
          <p:blipFill>
            <a:blip r:embed="rId7"/>
            <a:stretch>
              <a:fillRect/>
            </a:stretch>
          </p:blipFill>
          <p:spPr>
            <a:xfrm>
              <a:off x="6324600" y="5624188"/>
              <a:ext cx="879571" cy="624212"/>
            </a:xfrm>
            <a:prstGeom prst="rect">
              <a:avLst/>
            </a:prstGeom>
          </p:spPr>
        </p:pic>
        <p:pic>
          <p:nvPicPr>
            <p:cNvPr id="11" name="图片 10">
              <a:extLst>
                <a:ext uri="{FF2B5EF4-FFF2-40B4-BE49-F238E27FC236}">
                  <a16:creationId xmlns:a16="http://schemas.microsoft.com/office/drawing/2014/main" id="{8340E652-595B-4C4F-99CC-4A12328E070E}"/>
                </a:ext>
              </a:extLst>
            </p:cNvPr>
            <p:cNvPicPr>
              <a:picLocks noChangeAspect="1"/>
            </p:cNvPicPr>
            <p:nvPr/>
          </p:nvPicPr>
          <p:blipFill>
            <a:blip r:embed="rId7"/>
            <a:stretch>
              <a:fillRect/>
            </a:stretch>
          </p:blipFill>
          <p:spPr>
            <a:xfrm>
              <a:off x="6026342" y="4648200"/>
              <a:ext cx="879571" cy="624212"/>
            </a:xfrm>
            <a:prstGeom prst="rect">
              <a:avLst/>
            </a:prstGeom>
          </p:spPr>
        </p:pic>
        <p:pic>
          <p:nvPicPr>
            <p:cNvPr id="12" name="图片 11">
              <a:extLst>
                <a:ext uri="{FF2B5EF4-FFF2-40B4-BE49-F238E27FC236}">
                  <a16:creationId xmlns:a16="http://schemas.microsoft.com/office/drawing/2014/main" id="{977E23E2-FEFF-48DA-96B4-C202A2972EE9}"/>
                </a:ext>
              </a:extLst>
            </p:cNvPr>
            <p:cNvPicPr>
              <a:picLocks noChangeAspect="1"/>
            </p:cNvPicPr>
            <p:nvPr/>
          </p:nvPicPr>
          <p:blipFill>
            <a:blip r:embed="rId7"/>
            <a:stretch>
              <a:fillRect/>
            </a:stretch>
          </p:blipFill>
          <p:spPr>
            <a:xfrm>
              <a:off x="4895850" y="5886597"/>
              <a:ext cx="879571" cy="624212"/>
            </a:xfrm>
            <a:prstGeom prst="rect">
              <a:avLst/>
            </a:prstGeom>
          </p:spPr>
        </p:pic>
        <p:pic>
          <p:nvPicPr>
            <p:cNvPr id="13" name="图片 12">
              <a:extLst>
                <a:ext uri="{FF2B5EF4-FFF2-40B4-BE49-F238E27FC236}">
                  <a16:creationId xmlns:a16="http://schemas.microsoft.com/office/drawing/2014/main" id="{F5F1E9EC-C2E9-4910-9CE0-EAD2ADF16544}"/>
                </a:ext>
              </a:extLst>
            </p:cNvPr>
            <p:cNvPicPr>
              <a:picLocks noChangeAspect="1"/>
            </p:cNvPicPr>
            <p:nvPr/>
          </p:nvPicPr>
          <p:blipFill>
            <a:blip r:embed="rId7"/>
            <a:stretch>
              <a:fillRect/>
            </a:stretch>
          </p:blipFill>
          <p:spPr>
            <a:xfrm>
              <a:off x="5146771" y="3764594"/>
              <a:ext cx="879571" cy="624212"/>
            </a:xfrm>
            <a:prstGeom prst="rect">
              <a:avLst/>
            </a:prstGeom>
          </p:spPr>
        </p:pic>
        <p:pic>
          <p:nvPicPr>
            <p:cNvPr id="14" name="图片 13">
              <a:extLst>
                <a:ext uri="{FF2B5EF4-FFF2-40B4-BE49-F238E27FC236}">
                  <a16:creationId xmlns:a16="http://schemas.microsoft.com/office/drawing/2014/main" id="{1631C664-6237-4B9C-8C28-164BABE459F0}"/>
                </a:ext>
              </a:extLst>
            </p:cNvPr>
            <p:cNvPicPr>
              <a:picLocks noChangeAspect="1"/>
            </p:cNvPicPr>
            <p:nvPr/>
          </p:nvPicPr>
          <p:blipFill>
            <a:blip r:embed="rId7"/>
            <a:stretch>
              <a:fillRect/>
            </a:stretch>
          </p:blipFill>
          <p:spPr>
            <a:xfrm>
              <a:off x="8077200" y="4796162"/>
              <a:ext cx="879571" cy="624212"/>
            </a:xfrm>
            <a:prstGeom prst="rect">
              <a:avLst/>
            </a:prstGeom>
          </p:spPr>
        </p:pic>
        <p:pic>
          <p:nvPicPr>
            <p:cNvPr id="15" name="图片 14">
              <a:extLst>
                <a:ext uri="{FF2B5EF4-FFF2-40B4-BE49-F238E27FC236}">
                  <a16:creationId xmlns:a16="http://schemas.microsoft.com/office/drawing/2014/main" id="{91FB2A69-F2E3-40F4-9FFF-8E63AB92F129}"/>
                </a:ext>
              </a:extLst>
            </p:cNvPr>
            <p:cNvPicPr>
              <a:picLocks noChangeAspect="1"/>
            </p:cNvPicPr>
            <p:nvPr/>
          </p:nvPicPr>
          <p:blipFill>
            <a:blip r:embed="rId7"/>
            <a:stretch>
              <a:fillRect/>
            </a:stretch>
          </p:blipFill>
          <p:spPr>
            <a:xfrm>
              <a:off x="7696200" y="6024531"/>
              <a:ext cx="879571" cy="624212"/>
            </a:xfrm>
            <a:prstGeom prst="rect">
              <a:avLst/>
            </a:prstGeom>
          </p:spPr>
        </p:pic>
        <p:cxnSp>
          <p:nvCxnSpPr>
            <p:cNvPr id="16" name="直接连接符 15">
              <a:extLst>
                <a:ext uri="{FF2B5EF4-FFF2-40B4-BE49-F238E27FC236}">
                  <a16:creationId xmlns:a16="http://schemas.microsoft.com/office/drawing/2014/main" id="{85341CCB-89DE-426E-9810-911DD8C4A08B}"/>
                </a:ext>
              </a:extLst>
            </p:cNvPr>
            <p:cNvCxnSpPr>
              <a:stCxn id="8" idx="0"/>
              <a:endCxn id="13" idx="2"/>
            </p:cNvCxnSpPr>
            <p:nvPr/>
          </p:nvCxnSpPr>
          <p:spPr>
            <a:xfrm flipV="1">
              <a:off x="4706986" y="4388806"/>
              <a:ext cx="879571" cy="41179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7">
              <a:extLst>
                <a:ext uri="{FF2B5EF4-FFF2-40B4-BE49-F238E27FC236}">
                  <a16:creationId xmlns:a16="http://schemas.microsoft.com/office/drawing/2014/main" id="{D661F52A-6856-45B3-AD3D-E2477D6ABFC5}"/>
                </a:ext>
              </a:extLst>
            </p:cNvPr>
            <p:cNvCxnSpPr>
              <a:cxnSpLocks/>
              <a:stCxn id="8" idx="3"/>
              <a:endCxn id="11" idx="1"/>
            </p:cNvCxnSpPr>
            <p:nvPr/>
          </p:nvCxnSpPr>
          <p:spPr>
            <a:xfrm flipV="1">
              <a:off x="5146771" y="4960306"/>
              <a:ext cx="879571" cy="152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8">
              <a:extLst>
                <a:ext uri="{FF2B5EF4-FFF2-40B4-BE49-F238E27FC236}">
                  <a16:creationId xmlns:a16="http://schemas.microsoft.com/office/drawing/2014/main" id="{A203600B-1164-4451-949F-F85C8B9E1CC6}"/>
                </a:ext>
              </a:extLst>
            </p:cNvPr>
            <p:cNvCxnSpPr>
              <a:cxnSpLocks/>
              <a:stCxn id="11" idx="0"/>
              <a:endCxn id="9" idx="2"/>
            </p:cNvCxnSpPr>
            <p:nvPr/>
          </p:nvCxnSpPr>
          <p:spPr>
            <a:xfrm flipV="1">
              <a:off x="6466128" y="4510412"/>
              <a:ext cx="984057" cy="13778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9">
              <a:extLst>
                <a:ext uri="{FF2B5EF4-FFF2-40B4-BE49-F238E27FC236}">
                  <a16:creationId xmlns:a16="http://schemas.microsoft.com/office/drawing/2014/main" id="{58C74D2F-2207-46B8-9BBC-F09B5FA3A9F9}"/>
                </a:ext>
              </a:extLst>
            </p:cNvPr>
            <p:cNvCxnSpPr>
              <a:cxnSpLocks/>
              <a:stCxn id="13" idx="3"/>
              <a:endCxn id="9" idx="1"/>
            </p:cNvCxnSpPr>
            <p:nvPr/>
          </p:nvCxnSpPr>
          <p:spPr>
            <a:xfrm>
              <a:off x="6026342" y="4076700"/>
              <a:ext cx="984057" cy="121606"/>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20">
              <a:extLst>
                <a:ext uri="{FF2B5EF4-FFF2-40B4-BE49-F238E27FC236}">
                  <a16:creationId xmlns:a16="http://schemas.microsoft.com/office/drawing/2014/main" id="{CD3B08F8-16ED-42D7-857A-9D23B9729156}"/>
                </a:ext>
              </a:extLst>
            </p:cNvPr>
            <p:cNvCxnSpPr>
              <a:cxnSpLocks/>
              <a:stCxn id="8" idx="2"/>
              <a:endCxn id="12" idx="1"/>
            </p:cNvCxnSpPr>
            <p:nvPr/>
          </p:nvCxnSpPr>
          <p:spPr>
            <a:xfrm>
              <a:off x="4706986" y="5424812"/>
              <a:ext cx="188864" cy="773891"/>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1">
              <a:extLst>
                <a:ext uri="{FF2B5EF4-FFF2-40B4-BE49-F238E27FC236}">
                  <a16:creationId xmlns:a16="http://schemas.microsoft.com/office/drawing/2014/main" id="{E1855A8B-BE7C-47D8-987F-6A3CBA26D4BB}"/>
                </a:ext>
              </a:extLst>
            </p:cNvPr>
            <p:cNvCxnSpPr>
              <a:cxnSpLocks/>
              <a:stCxn id="12" idx="3"/>
              <a:endCxn id="10" idx="1"/>
            </p:cNvCxnSpPr>
            <p:nvPr/>
          </p:nvCxnSpPr>
          <p:spPr>
            <a:xfrm flipV="1">
              <a:off x="5775421" y="5936294"/>
              <a:ext cx="549179" cy="262409"/>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2">
              <a:extLst>
                <a:ext uri="{FF2B5EF4-FFF2-40B4-BE49-F238E27FC236}">
                  <a16:creationId xmlns:a16="http://schemas.microsoft.com/office/drawing/2014/main" id="{A4198F37-4260-4D26-B280-219B5B634204}"/>
                </a:ext>
              </a:extLst>
            </p:cNvPr>
            <p:cNvCxnSpPr>
              <a:cxnSpLocks/>
              <a:stCxn id="10" idx="3"/>
              <a:endCxn id="15" idx="1"/>
            </p:cNvCxnSpPr>
            <p:nvPr/>
          </p:nvCxnSpPr>
          <p:spPr>
            <a:xfrm>
              <a:off x="7204171" y="5936294"/>
              <a:ext cx="492029" cy="400343"/>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3">
              <a:extLst>
                <a:ext uri="{FF2B5EF4-FFF2-40B4-BE49-F238E27FC236}">
                  <a16:creationId xmlns:a16="http://schemas.microsoft.com/office/drawing/2014/main" id="{508E7E21-4055-489E-9424-8A57CE2DA762}"/>
                </a:ext>
              </a:extLst>
            </p:cNvPr>
            <p:cNvCxnSpPr>
              <a:cxnSpLocks/>
              <a:stCxn id="15" idx="0"/>
              <a:endCxn id="14" idx="2"/>
            </p:cNvCxnSpPr>
            <p:nvPr/>
          </p:nvCxnSpPr>
          <p:spPr>
            <a:xfrm flipV="1">
              <a:off x="8135986" y="5420374"/>
              <a:ext cx="381000" cy="60415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4">
              <a:extLst>
                <a:ext uri="{FF2B5EF4-FFF2-40B4-BE49-F238E27FC236}">
                  <a16:creationId xmlns:a16="http://schemas.microsoft.com/office/drawing/2014/main" id="{968F3BD5-107C-48B9-BE93-CE70E9C66098}"/>
                </a:ext>
              </a:extLst>
            </p:cNvPr>
            <p:cNvCxnSpPr>
              <a:cxnSpLocks/>
              <a:stCxn id="14" idx="0"/>
              <a:endCxn id="9" idx="3"/>
            </p:cNvCxnSpPr>
            <p:nvPr/>
          </p:nvCxnSpPr>
          <p:spPr>
            <a:xfrm flipH="1" flipV="1">
              <a:off x="7889970" y="4198306"/>
              <a:ext cx="627016" cy="597856"/>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41">
              <a:extLst>
                <a:ext uri="{FF2B5EF4-FFF2-40B4-BE49-F238E27FC236}">
                  <a16:creationId xmlns:a16="http://schemas.microsoft.com/office/drawing/2014/main" id="{F2571351-F4BB-45C8-AEBC-D4FCB2F349B5}"/>
                </a:ext>
              </a:extLst>
            </p:cNvPr>
            <p:cNvCxnSpPr>
              <a:cxnSpLocks/>
              <a:stCxn id="10" idx="0"/>
              <a:endCxn id="11" idx="2"/>
            </p:cNvCxnSpPr>
            <p:nvPr/>
          </p:nvCxnSpPr>
          <p:spPr>
            <a:xfrm flipH="1" flipV="1">
              <a:off x="6466128" y="5272412"/>
              <a:ext cx="298258" cy="351776"/>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6" name="Picture 8" descr="https://images.anandtech.com/doci/9877/intel_xeon_lga.jpg">
            <a:extLst>
              <a:ext uri="{FF2B5EF4-FFF2-40B4-BE49-F238E27FC236}">
                <a16:creationId xmlns:a16="http://schemas.microsoft.com/office/drawing/2014/main" id="{8644886F-C7A8-4409-9D3D-6BE734C768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09656" y="4189189"/>
            <a:ext cx="1842894" cy="16510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a:extLst>
              <a:ext uri="{FF2B5EF4-FFF2-40B4-BE49-F238E27FC236}">
                <a16:creationId xmlns:a16="http://schemas.microsoft.com/office/drawing/2014/main" id="{55C9265B-F904-462C-804E-DEC0298A4CA5}"/>
              </a:ext>
            </a:extLst>
          </p:cNvPr>
          <p:cNvPicPr>
            <a:picLocks noChangeAspect="1"/>
          </p:cNvPicPr>
          <p:nvPr/>
        </p:nvPicPr>
        <p:blipFill>
          <a:blip r:embed="rId9"/>
          <a:stretch>
            <a:fillRect/>
          </a:stretch>
        </p:blipFill>
        <p:spPr>
          <a:xfrm>
            <a:off x="8458200" y="3832204"/>
            <a:ext cx="1905000" cy="2521324"/>
          </a:xfrm>
          <a:prstGeom prst="rect">
            <a:avLst/>
          </a:prstGeom>
        </p:spPr>
      </p:pic>
      <p:sp>
        <p:nvSpPr>
          <p:cNvPr id="29" name="Rectangle: Rounded Corners 28">
            <a:extLst>
              <a:ext uri="{FF2B5EF4-FFF2-40B4-BE49-F238E27FC236}">
                <a16:creationId xmlns:a16="http://schemas.microsoft.com/office/drawing/2014/main" id="{8F069BD3-F101-4C10-9471-3266B0F8C22F}"/>
              </a:ext>
            </a:extLst>
          </p:cNvPr>
          <p:cNvSpPr/>
          <p:nvPr/>
        </p:nvSpPr>
        <p:spPr>
          <a:xfrm>
            <a:off x="6324600" y="3690968"/>
            <a:ext cx="4648200" cy="2911476"/>
          </a:xfrm>
          <a:prstGeom prst="round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TextBox 29">
            <a:extLst>
              <a:ext uri="{FF2B5EF4-FFF2-40B4-BE49-F238E27FC236}">
                <a16:creationId xmlns:a16="http://schemas.microsoft.com/office/drawing/2014/main" id="{CA5666A1-2DA6-4DFC-A702-ACBBB397836C}"/>
              </a:ext>
            </a:extLst>
          </p:cNvPr>
          <p:cNvSpPr txBox="1"/>
          <p:nvPr/>
        </p:nvSpPr>
        <p:spPr>
          <a:xfrm>
            <a:off x="6609656" y="4085840"/>
            <a:ext cx="4180179" cy="1938992"/>
          </a:xfrm>
          <a:prstGeom prst="rect">
            <a:avLst/>
          </a:prstGeom>
          <a:noFill/>
        </p:spPr>
        <p:txBody>
          <a:bodyPr wrap="square" rtlCol="0">
            <a:spAutoFit/>
          </a:bodyPr>
          <a:lstStyle/>
          <a:p>
            <a:pPr algn="ctr"/>
            <a:r>
              <a:rPr lang="en-US" altLang="zh-CN" sz="4000" b="1" dirty="0">
                <a:solidFill>
                  <a:schemeClr val="bg1"/>
                </a:solidFill>
                <a:latin typeface="Arial" panose="020B0604020202020204" pitchFamily="34" charset="0"/>
                <a:cs typeface="Arial" panose="020B0604020202020204" pitchFamily="34" charset="0"/>
              </a:rPr>
              <a:t>Shared-memory Multi-core Parallelism</a:t>
            </a:r>
            <a:endParaRPr lang="zh-CN" altLang="en-US" sz="4000" b="1" dirty="0">
              <a:solidFill>
                <a:schemeClr val="bg1"/>
              </a:solidFill>
              <a:latin typeface="Arial" panose="020B0604020202020204" pitchFamily="34" charset="0"/>
              <a:cs typeface="Arial" panose="020B0604020202020204" pitchFamily="34" charset="0"/>
            </a:endParaRPr>
          </a:p>
        </p:txBody>
      </p:sp>
      <p:sp>
        <p:nvSpPr>
          <p:cNvPr id="32" name="标题 1">
            <a:extLst>
              <a:ext uri="{FF2B5EF4-FFF2-40B4-BE49-F238E27FC236}">
                <a16:creationId xmlns:a16="http://schemas.microsoft.com/office/drawing/2014/main" id="{8AAF39AA-6092-44D0-B9B8-BB241BF25EB2}"/>
              </a:ext>
            </a:extLst>
          </p:cNvPr>
          <p:cNvSpPr>
            <a:spLocks noGrp="1"/>
          </p:cNvSpPr>
          <p:nvPr>
            <p:ph type="title"/>
          </p:nvPr>
        </p:nvSpPr>
        <p:spPr>
          <a:xfrm>
            <a:off x="304800" y="457200"/>
            <a:ext cx="11277600" cy="685800"/>
          </a:xfrm>
        </p:spPr>
        <p:txBody>
          <a:bodyPr/>
          <a:lstStyle/>
          <a:p>
            <a:r>
              <a:rPr lang="en-US" altLang="zh-CN" dirty="0"/>
              <a:t>Ways to Make Code Faster: Parallelism</a:t>
            </a:r>
            <a:endParaRPr lang="zh-CN" altLang="en-US" dirty="0"/>
          </a:p>
        </p:txBody>
      </p:sp>
    </p:spTree>
    <p:extLst>
      <p:ext uri="{BB962C8B-B14F-4D97-AF65-F5344CB8AC3E}">
        <p14:creationId xmlns:p14="http://schemas.microsoft.com/office/powerpoint/2010/main" val="3948072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anim calcmode="lin" valueType="num">
                                      <p:cBhvr>
                                        <p:cTn id="26" dur="500" fill="hold"/>
                                        <p:tgtEl>
                                          <p:spTgt spid="28"/>
                                        </p:tgtEl>
                                        <p:attrNameLst>
                                          <p:attrName>ppt_x</p:attrName>
                                        </p:attrNameLst>
                                      </p:cBhvr>
                                      <p:tavLst>
                                        <p:tav tm="0">
                                          <p:val>
                                            <p:strVal val="#ppt_x"/>
                                          </p:val>
                                        </p:tav>
                                        <p:tav tm="100000">
                                          <p:val>
                                            <p:strVal val="#ppt_x"/>
                                          </p:val>
                                        </p:tav>
                                      </p:tavLst>
                                    </p:anim>
                                    <p:anim calcmode="lin" valueType="num">
                                      <p:cBhvr>
                                        <p:cTn id="27" dur="5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anim calcmode="lin" valueType="num">
                                      <p:cBhvr>
                                        <p:cTn id="37" dur="500" fill="hold"/>
                                        <p:tgtEl>
                                          <p:spTgt spid="27"/>
                                        </p:tgtEl>
                                        <p:attrNameLst>
                                          <p:attrName>ppt_x</p:attrName>
                                        </p:attrNameLst>
                                      </p:cBhvr>
                                      <p:tavLst>
                                        <p:tav tm="0">
                                          <p:val>
                                            <p:strVal val="#ppt_x"/>
                                          </p:val>
                                        </p:tav>
                                        <p:tav tm="100000">
                                          <p:val>
                                            <p:strVal val="#ppt_x"/>
                                          </p:val>
                                        </p:tav>
                                      </p:tavLst>
                                    </p:anim>
                                    <p:anim calcmode="lin" valueType="num">
                                      <p:cBhvr>
                                        <p:cTn id="38"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heel(1)">
                                      <p:cBhvr>
                                        <p:cTn id="43" dur="50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18EA04-A15B-4A3F-9F69-DC7C58173BC8}"/>
              </a:ext>
            </a:extLst>
          </p:cNvPr>
          <p:cNvSpPr>
            <a:spLocks noGrp="1"/>
          </p:cNvSpPr>
          <p:nvPr>
            <p:ph type="sldNum" sz="quarter" idx="4"/>
          </p:nvPr>
        </p:nvSpPr>
        <p:spPr/>
        <p:txBody>
          <a:bodyPr/>
          <a:lstStyle/>
          <a:p>
            <a:fld id="{B710F26B-4563-4765-9A91-E0CC99FE32F0}" type="slidenum">
              <a:rPr lang="zh-CN" altLang="en-US" smtClean="0"/>
              <a:t>11</a:t>
            </a:fld>
            <a:endParaRPr lang="zh-CN" altLang="en-US"/>
          </a:p>
        </p:txBody>
      </p:sp>
      <p:pic>
        <p:nvPicPr>
          <p:cNvPr id="26" name="Picture 8" descr="https://images.anandtech.com/doci/9877/intel_xeon_lga.jpg">
            <a:extLst>
              <a:ext uri="{FF2B5EF4-FFF2-40B4-BE49-F238E27FC236}">
                <a16:creationId xmlns:a16="http://schemas.microsoft.com/office/drawing/2014/main" id="{8644886F-C7A8-4409-9D3D-6BE734C768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084549"/>
            <a:ext cx="1842894" cy="16510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a:extLst>
              <a:ext uri="{FF2B5EF4-FFF2-40B4-BE49-F238E27FC236}">
                <a16:creationId xmlns:a16="http://schemas.microsoft.com/office/drawing/2014/main" id="{55C9265B-F904-462C-804E-DEC0298A4CA5}"/>
              </a:ext>
            </a:extLst>
          </p:cNvPr>
          <p:cNvPicPr>
            <a:picLocks noChangeAspect="1"/>
          </p:cNvPicPr>
          <p:nvPr/>
        </p:nvPicPr>
        <p:blipFill>
          <a:blip r:embed="rId4"/>
          <a:stretch>
            <a:fillRect/>
          </a:stretch>
        </p:blipFill>
        <p:spPr>
          <a:xfrm>
            <a:off x="5810944" y="1727564"/>
            <a:ext cx="1905000" cy="2521324"/>
          </a:xfrm>
          <a:prstGeom prst="rect">
            <a:avLst/>
          </a:prstGeom>
        </p:spPr>
      </p:pic>
      <p:sp>
        <p:nvSpPr>
          <p:cNvPr id="29" name="Rectangle: Rounded Corners 28">
            <a:extLst>
              <a:ext uri="{FF2B5EF4-FFF2-40B4-BE49-F238E27FC236}">
                <a16:creationId xmlns:a16="http://schemas.microsoft.com/office/drawing/2014/main" id="{8F069BD3-F101-4C10-9471-3266B0F8C22F}"/>
              </a:ext>
            </a:extLst>
          </p:cNvPr>
          <p:cNvSpPr/>
          <p:nvPr/>
        </p:nvSpPr>
        <p:spPr>
          <a:xfrm>
            <a:off x="3677344" y="1586328"/>
            <a:ext cx="4648200" cy="2911476"/>
          </a:xfrm>
          <a:prstGeom prst="round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TextBox 29">
            <a:extLst>
              <a:ext uri="{FF2B5EF4-FFF2-40B4-BE49-F238E27FC236}">
                <a16:creationId xmlns:a16="http://schemas.microsoft.com/office/drawing/2014/main" id="{CA5666A1-2DA6-4DFC-A702-ACBBB397836C}"/>
              </a:ext>
            </a:extLst>
          </p:cNvPr>
          <p:cNvSpPr txBox="1"/>
          <p:nvPr/>
        </p:nvSpPr>
        <p:spPr>
          <a:xfrm>
            <a:off x="3962400" y="1981200"/>
            <a:ext cx="4180179" cy="1938992"/>
          </a:xfrm>
          <a:prstGeom prst="rect">
            <a:avLst/>
          </a:prstGeom>
          <a:noFill/>
        </p:spPr>
        <p:txBody>
          <a:bodyPr wrap="square" rtlCol="0">
            <a:spAutoFit/>
          </a:bodyPr>
          <a:lstStyle/>
          <a:p>
            <a:pPr algn="ctr"/>
            <a:r>
              <a:rPr lang="en-US" altLang="zh-CN" sz="4000" b="1" dirty="0">
                <a:solidFill>
                  <a:schemeClr val="bg1"/>
                </a:solidFill>
                <a:latin typeface="Arial" panose="020B0604020202020204" pitchFamily="34" charset="0"/>
                <a:cs typeface="Arial" panose="020B0604020202020204" pitchFamily="34" charset="0"/>
              </a:rPr>
              <a:t>Shared-memory Multi-core Parallelism</a:t>
            </a:r>
            <a:endParaRPr lang="zh-CN" altLang="en-US" sz="4000" b="1" dirty="0">
              <a:solidFill>
                <a:schemeClr val="bg1"/>
              </a:solidFill>
              <a:latin typeface="Arial" panose="020B0604020202020204" pitchFamily="34" charset="0"/>
              <a:cs typeface="Arial" panose="020B0604020202020204" pitchFamily="34" charset="0"/>
            </a:endParaRPr>
          </a:p>
        </p:txBody>
      </p:sp>
      <p:sp>
        <p:nvSpPr>
          <p:cNvPr id="32" name="标题 1">
            <a:extLst>
              <a:ext uri="{FF2B5EF4-FFF2-40B4-BE49-F238E27FC236}">
                <a16:creationId xmlns:a16="http://schemas.microsoft.com/office/drawing/2014/main" id="{8AAF39AA-6092-44D0-B9B8-BB241BF25EB2}"/>
              </a:ext>
            </a:extLst>
          </p:cNvPr>
          <p:cNvSpPr>
            <a:spLocks noGrp="1"/>
          </p:cNvSpPr>
          <p:nvPr>
            <p:ph type="title"/>
          </p:nvPr>
        </p:nvSpPr>
        <p:spPr>
          <a:xfrm>
            <a:off x="304800" y="457200"/>
            <a:ext cx="11277600" cy="685800"/>
          </a:xfrm>
        </p:spPr>
        <p:txBody>
          <a:bodyPr/>
          <a:lstStyle/>
          <a:p>
            <a:r>
              <a:rPr lang="en-US" altLang="zh-CN" dirty="0"/>
              <a:t>What you will learn in this course</a:t>
            </a:r>
            <a:endParaRPr lang="zh-CN" altLang="en-US" dirty="0"/>
          </a:p>
        </p:txBody>
      </p:sp>
      <p:sp>
        <p:nvSpPr>
          <p:cNvPr id="31" name="Rectangle 30">
            <a:extLst>
              <a:ext uri="{FF2B5EF4-FFF2-40B4-BE49-F238E27FC236}">
                <a16:creationId xmlns:a16="http://schemas.microsoft.com/office/drawing/2014/main" id="{9E6C701B-288D-43B5-A378-B2530A28BDD0}"/>
              </a:ext>
            </a:extLst>
          </p:cNvPr>
          <p:cNvSpPr/>
          <p:nvPr/>
        </p:nvSpPr>
        <p:spPr>
          <a:xfrm>
            <a:off x="1371600" y="4825425"/>
            <a:ext cx="9201558" cy="584775"/>
          </a:xfrm>
          <a:prstGeom prst="rect">
            <a:avLst/>
          </a:prstGeom>
        </p:spPr>
        <p:txBody>
          <a:bodyPr wrap="none">
            <a:spAutoFit/>
          </a:bodyPr>
          <a:lstStyle/>
          <a:p>
            <a:r>
              <a:rPr lang="en-US" altLang="zh-CN" sz="3200" dirty="0">
                <a:latin typeface="Arial" panose="020B0604020202020204" pitchFamily="34" charset="0"/>
                <a:cs typeface="Arial" panose="020B0604020202020204" pitchFamily="34" charset="0"/>
              </a:rPr>
              <a:t>Multiple processors </a:t>
            </a:r>
            <a:r>
              <a:rPr lang="en-US" altLang="zh-CN" sz="3200" dirty="0">
                <a:solidFill>
                  <a:schemeClr val="accent4"/>
                </a:solidFill>
                <a:latin typeface="Arial" panose="020B0604020202020204" pitchFamily="34" charset="0"/>
                <a:cs typeface="Arial" panose="020B0604020202020204" pitchFamily="34" charset="0"/>
              </a:rPr>
              <a:t>collaborate</a:t>
            </a:r>
            <a:r>
              <a:rPr lang="en-US" altLang="zh-CN" sz="3200" dirty="0">
                <a:latin typeface="Arial" panose="020B0604020202020204" pitchFamily="34" charset="0"/>
                <a:cs typeface="Arial" panose="020B0604020202020204" pitchFamily="34" charset="0"/>
              </a:rPr>
              <a:t> to get a task done</a:t>
            </a:r>
          </a:p>
        </p:txBody>
      </p:sp>
    </p:spTree>
    <p:extLst>
      <p:ext uri="{BB962C8B-B14F-4D97-AF65-F5344CB8AC3E}">
        <p14:creationId xmlns:p14="http://schemas.microsoft.com/office/powerpoint/2010/main" val="388893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F19DA7-808F-43F4-B976-B74B952B6395}"/>
              </a:ext>
            </a:extLst>
          </p:cNvPr>
          <p:cNvPicPr>
            <a:picLocks noChangeAspect="1"/>
          </p:cNvPicPr>
          <p:nvPr/>
        </p:nvPicPr>
        <p:blipFill>
          <a:blip r:embed="rId3"/>
          <a:stretch>
            <a:fillRect/>
          </a:stretch>
        </p:blipFill>
        <p:spPr>
          <a:xfrm>
            <a:off x="1311264" y="2377116"/>
            <a:ext cx="4022736" cy="3718883"/>
          </a:xfrm>
          <a:prstGeom prst="rect">
            <a:avLst/>
          </a:prstGeom>
        </p:spPr>
      </p:pic>
      <p:pic>
        <p:nvPicPr>
          <p:cNvPr id="10" name="Picture 9">
            <a:extLst>
              <a:ext uri="{FF2B5EF4-FFF2-40B4-BE49-F238E27FC236}">
                <a16:creationId xmlns:a16="http://schemas.microsoft.com/office/drawing/2014/main" id="{5F17D194-78AF-4D53-A435-01D6BE128232}"/>
              </a:ext>
            </a:extLst>
          </p:cNvPr>
          <p:cNvPicPr>
            <a:picLocks noChangeAspect="1"/>
          </p:cNvPicPr>
          <p:nvPr/>
        </p:nvPicPr>
        <p:blipFill>
          <a:blip r:embed="rId4"/>
          <a:stretch>
            <a:fillRect/>
          </a:stretch>
        </p:blipFill>
        <p:spPr>
          <a:xfrm>
            <a:off x="5943601" y="2377116"/>
            <a:ext cx="4937135" cy="3723085"/>
          </a:xfrm>
          <a:prstGeom prst="rect">
            <a:avLst/>
          </a:prstGeom>
        </p:spPr>
      </p:pic>
      <p:sp>
        <p:nvSpPr>
          <p:cNvPr id="12" name="TextBox 11">
            <a:extLst>
              <a:ext uri="{FF2B5EF4-FFF2-40B4-BE49-F238E27FC236}">
                <a16:creationId xmlns:a16="http://schemas.microsoft.com/office/drawing/2014/main" id="{540434D0-2CD3-4D71-B198-B017DABE3618}"/>
              </a:ext>
            </a:extLst>
          </p:cNvPr>
          <p:cNvSpPr txBox="1"/>
          <p:nvPr/>
        </p:nvSpPr>
        <p:spPr>
          <a:xfrm>
            <a:off x="8412168" y="6241026"/>
            <a:ext cx="2677336" cy="369332"/>
          </a:xfrm>
          <a:prstGeom prst="rect">
            <a:avLst/>
          </a:prstGeom>
          <a:noFill/>
        </p:spPr>
        <p:txBody>
          <a:bodyPr wrap="none" rtlCol="0">
            <a:spAutoFit/>
          </a:bodyPr>
          <a:lstStyle/>
          <a:p>
            <a:r>
              <a:rPr lang="en-US" altLang="zh-CN" dirty="0"/>
              <a:t>(Pictures from 9gag.com)</a:t>
            </a:r>
            <a:endParaRPr lang="zh-CN" altLang="en-US" dirty="0"/>
          </a:p>
        </p:txBody>
      </p:sp>
      <p:sp>
        <p:nvSpPr>
          <p:cNvPr id="13" name="TextBox 12">
            <a:extLst>
              <a:ext uri="{FF2B5EF4-FFF2-40B4-BE49-F238E27FC236}">
                <a16:creationId xmlns:a16="http://schemas.microsoft.com/office/drawing/2014/main" id="{3A441FF1-9654-4E40-8949-84B673EE88DC}"/>
              </a:ext>
            </a:extLst>
          </p:cNvPr>
          <p:cNvSpPr txBox="1"/>
          <p:nvPr/>
        </p:nvSpPr>
        <p:spPr>
          <a:xfrm>
            <a:off x="1311264" y="5481915"/>
            <a:ext cx="1263487" cy="584775"/>
          </a:xfrm>
          <a:prstGeom prst="rect">
            <a:avLst/>
          </a:prstGeom>
          <a:noFill/>
        </p:spPr>
        <p:txBody>
          <a:bodyPr wrap="none" rtlCol="0">
            <a:spAutoFit/>
          </a:bodyPr>
          <a:lstStyle/>
          <a:p>
            <a:r>
              <a:rPr lang="en-US" altLang="zh-CN" sz="3200" dirty="0">
                <a:solidFill>
                  <a:schemeClr val="bg1"/>
                </a:solidFill>
                <a:latin typeface="Bahnschrift SemiBold SemiConden" panose="020B0502040204020203" pitchFamily="34" charset="0"/>
              </a:rPr>
              <a:t>Theory</a:t>
            </a:r>
            <a:endParaRPr lang="zh-CN" altLang="en-US" sz="3200" dirty="0">
              <a:solidFill>
                <a:schemeClr val="bg1"/>
              </a:solidFill>
              <a:latin typeface="Bahnschrift SemiBold SemiConden" panose="020B0502040204020203" pitchFamily="34" charset="0"/>
            </a:endParaRPr>
          </a:p>
        </p:txBody>
      </p:sp>
      <p:sp>
        <p:nvSpPr>
          <p:cNvPr id="14" name="TextBox 13">
            <a:extLst>
              <a:ext uri="{FF2B5EF4-FFF2-40B4-BE49-F238E27FC236}">
                <a16:creationId xmlns:a16="http://schemas.microsoft.com/office/drawing/2014/main" id="{91FD7479-959A-4A62-8E7E-863F14299E78}"/>
              </a:ext>
            </a:extLst>
          </p:cNvPr>
          <p:cNvSpPr txBox="1"/>
          <p:nvPr/>
        </p:nvSpPr>
        <p:spPr>
          <a:xfrm>
            <a:off x="6108032" y="5461862"/>
            <a:ext cx="1510350" cy="584775"/>
          </a:xfrm>
          <a:prstGeom prst="rect">
            <a:avLst/>
          </a:prstGeom>
          <a:noFill/>
        </p:spPr>
        <p:txBody>
          <a:bodyPr wrap="none" rtlCol="0">
            <a:spAutoFit/>
          </a:bodyPr>
          <a:lstStyle/>
          <a:p>
            <a:r>
              <a:rPr lang="en-US" altLang="zh-CN" sz="3200" dirty="0">
                <a:solidFill>
                  <a:schemeClr val="bg1"/>
                </a:solidFill>
                <a:latin typeface="Bahnschrift SemiBold SemiConden" panose="020B0502040204020203" pitchFamily="34" charset="0"/>
              </a:rPr>
              <a:t>Practice</a:t>
            </a:r>
            <a:endParaRPr lang="zh-CN" altLang="en-US" sz="3200" dirty="0">
              <a:solidFill>
                <a:schemeClr val="bg1"/>
              </a:solidFill>
              <a:latin typeface="Bahnschrift SemiBold SemiConden" panose="020B0502040204020203" pitchFamily="34" charset="0"/>
            </a:endParaRPr>
          </a:p>
        </p:txBody>
      </p:sp>
      <p:sp>
        <p:nvSpPr>
          <p:cNvPr id="2" name="灯片编号占位符 1">
            <a:extLst>
              <a:ext uri="{FF2B5EF4-FFF2-40B4-BE49-F238E27FC236}">
                <a16:creationId xmlns:a16="http://schemas.microsoft.com/office/drawing/2014/main" id="{1219DFE5-B341-4A68-856E-642CB1A9296A}"/>
              </a:ext>
            </a:extLst>
          </p:cNvPr>
          <p:cNvSpPr>
            <a:spLocks noGrp="1"/>
          </p:cNvSpPr>
          <p:nvPr>
            <p:ph type="sldNum" sz="quarter" idx="4"/>
          </p:nvPr>
        </p:nvSpPr>
        <p:spPr/>
        <p:txBody>
          <a:bodyPr/>
          <a:lstStyle/>
          <a:p>
            <a:fld id="{B710F26B-4563-4765-9A91-E0CC99FE32F0}" type="slidenum">
              <a:rPr lang="zh-CN" altLang="en-US" smtClean="0"/>
              <a:t>12</a:t>
            </a:fld>
            <a:endParaRPr lang="zh-CN" altLang="en-US"/>
          </a:p>
        </p:txBody>
      </p:sp>
      <p:sp>
        <p:nvSpPr>
          <p:cNvPr id="8" name="Title 7">
            <a:extLst>
              <a:ext uri="{FF2B5EF4-FFF2-40B4-BE49-F238E27FC236}">
                <a16:creationId xmlns:a16="http://schemas.microsoft.com/office/drawing/2014/main" id="{9BBC1FC6-8637-4EB3-829A-069D4AEF68C4}"/>
              </a:ext>
            </a:extLst>
          </p:cNvPr>
          <p:cNvSpPr>
            <a:spLocks noGrp="1"/>
          </p:cNvSpPr>
          <p:nvPr>
            <p:ph type="title"/>
          </p:nvPr>
        </p:nvSpPr>
        <p:spPr/>
        <p:txBody>
          <a:bodyPr/>
          <a:lstStyle/>
          <a:p>
            <a:r>
              <a:rPr lang="en-US" altLang="zh-CN" dirty="0"/>
              <a:t>Multi-core Programming: Theory and Practice</a:t>
            </a:r>
            <a:endParaRPr lang="zh-CN" altLang="en-US" dirty="0"/>
          </a:p>
        </p:txBody>
      </p:sp>
      <p:sp>
        <p:nvSpPr>
          <p:cNvPr id="3" name="TextBox 2">
            <a:extLst>
              <a:ext uri="{FF2B5EF4-FFF2-40B4-BE49-F238E27FC236}">
                <a16:creationId xmlns:a16="http://schemas.microsoft.com/office/drawing/2014/main" id="{E08A3835-8843-48EC-8814-D349588333FF}"/>
              </a:ext>
            </a:extLst>
          </p:cNvPr>
          <p:cNvSpPr txBox="1"/>
          <p:nvPr/>
        </p:nvSpPr>
        <p:spPr>
          <a:xfrm>
            <a:off x="7772400" y="5791200"/>
            <a:ext cx="2005677" cy="369332"/>
          </a:xfrm>
          <a:prstGeom prst="rect">
            <a:avLst/>
          </a:prstGeom>
          <a:noFill/>
        </p:spPr>
        <p:txBody>
          <a:bodyPr wrap="none" rtlCol="0">
            <a:spAutoFit/>
          </a:bodyPr>
          <a:lstStyle/>
          <a:p>
            <a:pPr algn="l"/>
            <a:r>
              <a:rPr lang="en-US" altLang="zh-CN" b="1" dirty="0">
                <a:solidFill>
                  <a:schemeClr val="accent4"/>
                </a:solidFill>
                <a:latin typeface="Arial" panose="020B0604020202020204" pitchFamily="34" charset="0"/>
                <a:cs typeface="Arial" panose="020B0604020202020204" pitchFamily="34" charset="0"/>
              </a:rPr>
              <a:t>Memory leaking!</a:t>
            </a:r>
            <a:endParaRPr lang="zh-CN" altLang="en-US" b="1" dirty="0">
              <a:solidFill>
                <a:schemeClr val="accent4"/>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73122BF-D666-4E2A-BFCF-63EAC420F65A}"/>
              </a:ext>
            </a:extLst>
          </p:cNvPr>
          <p:cNvSpPr txBox="1"/>
          <p:nvPr/>
        </p:nvSpPr>
        <p:spPr>
          <a:xfrm>
            <a:off x="5257800" y="2590800"/>
            <a:ext cx="1300356" cy="369332"/>
          </a:xfrm>
          <a:prstGeom prst="rect">
            <a:avLst/>
          </a:prstGeom>
          <a:noFill/>
        </p:spPr>
        <p:txBody>
          <a:bodyPr wrap="none" rtlCol="0">
            <a:spAutoFit/>
          </a:bodyPr>
          <a:lstStyle>
            <a:defPPr>
              <a:defRPr lang="zh-CN"/>
            </a:defPPr>
            <a:lvl1pPr>
              <a:defRPr b="1">
                <a:solidFill>
                  <a:schemeClr val="accent1"/>
                </a:solidFill>
                <a:latin typeface="Arial" panose="020B0604020202020204" pitchFamily="34" charset="0"/>
                <a:cs typeface="Arial" panose="020B0604020202020204" pitchFamily="34" charset="0"/>
              </a:defRPr>
            </a:lvl1pPr>
          </a:lstStyle>
          <a:p>
            <a:r>
              <a:rPr lang="en-US" altLang="zh-CN" dirty="0">
                <a:solidFill>
                  <a:schemeClr val="accent4"/>
                </a:solidFill>
              </a:rPr>
              <a:t>Data Race</a:t>
            </a:r>
            <a:endParaRPr lang="zh-CN" altLang="en-US" dirty="0">
              <a:solidFill>
                <a:schemeClr val="accent4"/>
              </a:solidFill>
            </a:endParaRPr>
          </a:p>
        </p:txBody>
      </p:sp>
      <p:sp>
        <p:nvSpPr>
          <p:cNvPr id="16" name="TextBox 15">
            <a:extLst>
              <a:ext uri="{FF2B5EF4-FFF2-40B4-BE49-F238E27FC236}">
                <a16:creationId xmlns:a16="http://schemas.microsoft.com/office/drawing/2014/main" id="{EBE43BB4-4C3E-4835-AC21-B4A2B8179D35}"/>
              </a:ext>
            </a:extLst>
          </p:cNvPr>
          <p:cNvSpPr txBox="1"/>
          <p:nvPr/>
        </p:nvSpPr>
        <p:spPr>
          <a:xfrm>
            <a:off x="5715000" y="1828800"/>
            <a:ext cx="5622052" cy="369332"/>
          </a:xfrm>
          <a:prstGeom prst="rect">
            <a:avLst/>
          </a:prstGeom>
          <a:noFill/>
        </p:spPr>
        <p:txBody>
          <a:bodyPr wrap="none" rtlCol="0">
            <a:spAutoFit/>
          </a:bodyPr>
          <a:lstStyle>
            <a:defPPr>
              <a:defRPr lang="zh-CN"/>
            </a:defPPr>
            <a:lvl1pPr>
              <a:defRPr b="1">
                <a:solidFill>
                  <a:schemeClr val="accent1"/>
                </a:solidFill>
                <a:latin typeface="Arial" panose="020B0604020202020204" pitchFamily="34" charset="0"/>
                <a:cs typeface="Arial" panose="020B0604020202020204" pitchFamily="34" charset="0"/>
              </a:defRPr>
            </a:lvl1pPr>
          </a:lstStyle>
          <a:p>
            <a:r>
              <a:rPr lang="en-US" altLang="zh-CN" dirty="0">
                <a:solidFill>
                  <a:schemeClr val="accent4"/>
                </a:solidFill>
              </a:rPr>
              <a:t>Missing the 10th dog! Did it become a zombie???</a:t>
            </a:r>
            <a:endParaRPr lang="zh-CN" altLang="en-US" dirty="0">
              <a:solidFill>
                <a:schemeClr val="accent4"/>
              </a:solidFill>
            </a:endParaRPr>
          </a:p>
        </p:txBody>
      </p:sp>
      <p:cxnSp>
        <p:nvCxnSpPr>
          <p:cNvPr id="6" name="Straight Arrow Connector 5">
            <a:extLst>
              <a:ext uri="{FF2B5EF4-FFF2-40B4-BE49-F238E27FC236}">
                <a16:creationId xmlns:a16="http://schemas.microsoft.com/office/drawing/2014/main" id="{026EEBB3-DD2C-49A4-B3C7-BE4FE6E8786C}"/>
              </a:ext>
            </a:extLst>
          </p:cNvPr>
          <p:cNvCxnSpPr>
            <a:cxnSpLocks/>
            <a:stCxn id="3" idx="0"/>
          </p:cNvCxnSpPr>
          <p:nvPr/>
        </p:nvCxnSpPr>
        <p:spPr>
          <a:xfrm flipV="1">
            <a:off x="8775239" y="5562600"/>
            <a:ext cx="368761" cy="22860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C164C08-B62F-4B8A-88C9-5D7A65BA812F}"/>
              </a:ext>
            </a:extLst>
          </p:cNvPr>
          <p:cNvSpPr txBox="1"/>
          <p:nvPr/>
        </p:nvSpPr>
        <p:spPr>
          <a:xfrm>
            <a:off x="7848600" y="3124200"/>
            <a:ext cx="1287532" cy="369332"/>
          </a:xfrm>
          <a:prstGeom prst="rect">
            <a:avLst/>
          </a:prstGeom>
          <a:noFill/>
        </p:spPr>
        <p:txBody>
          <a:bodyPr wrap="none" rtlCol="0">
            <a:spAutoFit/>
          </a:bodyPr>
          <a:lstStyle/>
          <a:p>
            <a:pPr algn="l"/>
            <a:r>
              <a:rPr lang="en-US" altLang="zh-CN" b="1" dirty="0">
                <a:solidFill>
                  <a:schemeClr val="accent4"/>
                </a:solidFill>
                <a:latin typeface="Arial" panose="020B0604020202020204" pitchFamily="34" charset="0"/>
                <a:cs typeface="Arial" panose="020B0604020202020204" pitchFamily="34" charset="0"/>
              </a:rPr>
              <a:t>Deadlock!</a:t>
            </a:r>
            <a:endParaRPr lang="zh-CN" altLang="en-US" b="1" dirty="0">
              <a:solidFill>
                <a:schemeClr val="accent4"/>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82A78F65-0327-4FA0-AC59-0B253D3B2B0B}"/>
              </a:ext>
            </a:extLst>
          </p:cNvPr>
          <p:cNvCxnSpPr>
            <a:cxnSpLocks/>
            <a:stCxn id="17" idx="2"/>
          </p:cNvCxnSpPr>
          <p:nvPr/>
        </p:nvCxnSpPr>
        <p:spPr>
          <a:xfrm flipH="1">
            <a:off x="8382000" y="3493532"/>
            <a:ext cx="110366" cy="31646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FDA9D09-C657-4441-9CF7-31B38C06DA48}"/>
              </a:ext>
            </a:extLst>
          </p:cNvPr>
          <p:cNvCxnSpPr>
            <a:cxnSpLocks/>
            <a:stCxn id="15" idx="2"/>
          </p:cNvCxnSpPr>
          <p:nvPr/>
        </p:nvCxnSpPr>
        <p:spPr>
          <a:xfrm>
            <a:off x="5907978" y="2960132"/>
            <a:ext cx="645222" cy="31646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A8F09F3-3DF2-4F31-B11C-6B66DA30F185}"/>
              </a:ext>
            </a:extLst>
          </p:cNvPr>
          <p:cNvSpPr txBox="1"/>
          <p:nvPr/>
        </p:nvSpPr>
        <p:spPr>
          <a:xfrm>
            <a:off x="152400" y="1219200"/>
            <a:ext cx="4953000" cy="923330"/>
          </a:xfrm>
          <a:prstGeom prst="rect">
            <a:avLst/>
          </a:prstGeom>
          <a:noFill/>
        </p:spPr>
        <p:txBody>
          <a:bodyPr wrap="square" rtlCol="0">
            <a:spAutoFit/>
          </a:bodyPr>
          <a:lstStyle>
            <a:defPPr>
              <a:defRPr lang="zh-CN"/>
            </a:defPPr>
            <a:lvl1pPr>
              <a:defRPr b="1">
                <a:solidFill>
                  <a:schemeClr val="accent1"/>
                </a:solidFill>
                <a:latin typeface="Arial" panose="020B0604020202020204" pitchFamily="34" charset="0"/>
                <a:cs typeface="Arial" panose="020B0604020202020204" pitchFamily="34" charset="0"/>
              </a:defRPr>
            </a:lvl1pPr>
          </a:lstStyle>
          <a:p>
            <a:r>
              <a:rPr lang="en-US" altLang="zh-CN" dirty="0">
                <a:solidFill>
                  <a:schemeClr val="tx1"/>
                </a:solidFill>
              </a:rPr>
              <a:t>Data Race: Two or more processors are accessing the same memory location, and at least one of them is writing</a:t>
            </a:r>
            <a:endParaRPr lang="zh-CN" altLang="en-US" dirty="0">
              <a:solidFill>
                <a:schemeClr val="tx1"/>
              </a:solidFill>
            </a:endParaRPr>
          </a:p>
        </p:txBody>
      </p:sp>
      <p:sp>
        <p:nvSpPr>
          <p:cNvPr id="24" name="TextBox 23">
            <a:extLst>
              <a:ext uri="{FF2B5EF4-FFF2-40B4-BE49-F238E27FC236}">
                <a16:creationId xmlns:a16="http://schemas.microsoft.com/office/drawing/2014/main" id="{25D603A5-45D6-48EC-ACBF-75C07E871BDE}"/>
              </a:ext>
            </a:extLst>
          </p:cNvPr>
          <p:cNvSpPr txBox="1"/>
          <p:nvPr/>
        </p:nvSpPr>
        <p:spPr>
          <a:xfrm>
            <a:off x="152400" y="1219200"/>
            <a:ext cx="5105400" cy="646331"/>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Memory leaking: memory which is no longer needed is not released</a:t>
            </a:r>
            <a:endParaRPr lang="zh-CN" altLang="en-US"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3C94D8A-FE9F-4010-9BA8-D328F76BDE9A}"/>
              </a:ext>
            </a:extLst>
          </p:cNvPr>
          <p:cNvSpPr txBox="1"/>
          <p:nvPr/>
        </p:nvSpPr>
        <p:spPr>
          <a:xfrm>
            <a:off x="152400" y="1219200"/>
            <a:ext cx="4876800" cy="1200329"/>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Deadlock: a state in which each member of a group is waiting for another member, including itself, to take action, such as releasing a lock</a:t>
            </a:r>
            <a:endParaRPr lang="zh-CN" altLang="en-US" b="1"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EC9DB97-EF10-48CB-9064-40F076BC902E}"/>
              </a:ext>
            </a:extLst>
          </p:cNvPr>
          <p:cNvSpPr txBox="1"/>
          <p:nvPr/>
        </p:nvSpPr>
        <p:spPr>
          <a:xfrm>
            <a:off x="152400" y="1295400"/>
            <a:ext cx="4953000" cy="923330"/>
          </a:xfrm>
          <a:prstGeom prst="rect">
            <a:avLst/>
          </a:prstGeom>
          <a:noFill/>
        </p:spPr>
        <p:txBody>
          <a:bodyPr wrap="square" rtlCol="0">
            <a:spAutoFit/>
          </a:bodyPr>
          <a:lstStyle>
            <a:defPPr>
              <a:defRPr lang="zh-CN"/>
            </a:defPPr>
            <a:lvl1pPr>
              <a:defRPr b="1">
                <a:solidFill>
                  <a:schemeClr val="accent1"/>
                </a:solidFill>
                <a:latin typeface="Arial" panose="020B0604020202020204" pitchFamily="34" charset="0"/>
                <a:cs typeface="Arial" panose="020B0604020202020204" pitchFamily="34" charset="0"/>
              </a:defRPr>
            </a:lvl1pPr>
          </a:lstStyle>
          <a:p>
            <a:r>
              <a:rPr lang="en-US" altLang="zh-CN" dirty="0">
                <a:solidFill>
                  <a:schemeClr val="tx1"/>
                </a:solidFill>
              </a:rPr>
              <a:t>Zombie process: a process that has completed execution but still has an entry in the process table</a:t>
            </a:r>
            <a:endParaRPr lang="zh-CN" altLang="en-US" dirty="0">
              <a:solidFill>
                <a:schemeClr val="tx1"/>
              </a:solidFill>
            </a:endParaRPr>
          </a:p>
        </p:txBody>
      </p:sp>
    </p:spTree>
    <p:extLst>
      <p:ext uri="{BB962C8B-B14F-4D97-AF65-F5344CB8AC3E}">
        <p14:creationId xmlns:p14="http://schemas.microsoft.com/office/powerpoint/2010/main" val="1141682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 presetClass="exit" presetSubtype="0" fill="hold" grpId="1" nodeType="with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 presetClass="exit" presetSubtype="0" fill="hold" grpId="1" nodeType="withEffect">
                                  <p:stCondLst>
                                    <p:cond delay="0"/>
                                  </p:stCondLst>
                                  <p:childTnLst>
                                    <p:set>
                                      <p:cBhvr>
                                        <p:cTn id="59" dur="1" fill="hold">
                                          <p:stCondLst>
                                            <p:cond delay="0"/>
                                          </p:stCondLst>
                                        </p:cTn>
                                        <p:tgtEl>
                                          <p:spTgt spid="2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 presetClass="exit" presetSubtype="0" fill="hold" grpId="1" nodeType="withEffect">
                                  <p:stCondLst>
                                    <p:cond delay="0"/>
                                  </p:stCondLst>
                                  <p:childTnLst>
                                    <p:set>
                                      <p:cBhvr>
                                        <p:cTn id="69"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8" grpId="0"/>
      <p:bldP spid="3" grpId="0"/>
      <p:bldP spid="15" grpId="0"/>
      <p:bldP spid="16" grpId="0"/>
      <p:bldP spid="17" grpId="0"/>
      <p:bldP spid="23" grpId="0"/>
      <p:bldP spid="23" grpId="1"/>
      <p:bldP spid="24" grpId="0"/>
      <p:bldP spid="24" grpId="1"/>
      <p:bldP spid="25" grpId="0"/>
      <p:bldP spid="25" grpId="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F831E-032B-4997-AC32-83CE9A5AD56B}"/>
              </a:ext>
            </a:extLst>
          </p:cNvPr>
          <p:cNvSpPr>
            <a:spLocks noGrp="1"/>
          </p:cNvSpPr>
          <p:nvPr>
            <p:ph type="title"/>
          </p:nvPr>
        </p:nvSpPr>
        <p:spPr/>
        <p:txBody>
          <a:bodyPr/>
          <a:lstStyle/>
          <a:p>
            <a:r>
              <a:rPr lang="en-US" altLang="zh-CN" dirty="0"/>
              <a:t>Multi-core Programming: Theory and Practice</a:t>
            </a:r>
            <a:endParaRPr lang="zh-CN" altLang="en-US" dirty="0"/>
          </a:p>
        </p:txBody>
      </p:sp>
      <p:pic>
        <p:nvPicPr>
          <p:cNvPr id="5" name="KingloftVideoEditor_9_29_2019_11_48_07_PM">
            <a:hlinkClick r:id="" action="ppaction://media"/>
            <a:extLst>
              <a:ext uri="{FF2B5EF4-FFF2-40B4-BE49-F238E27FC236}">
                <a16:creationId xmlns:a16="http://schemas.microsoft.com/office/drawing/2014/main" id="{0650F2E9-8D50-454B-A0DB-81CF11CFE2B0}"/>
              </a:ext>
            </a:extLst>
          </p:cNvPr>
          <p:cNvPicPr>
            <a:picLocks noGrp="1" noChangeAspect="1"/>
          </p:cNvPicPr>
          <p:nvPr>
            <p:ph idx="1"/>
            <a:videoFile r:link="rId1"/>
            <p:extLst>
              <p:ext uri="{DAA4B4D4-6D71-4841-9C94-3DE7FCFB9230}">
                <p14:media xmlns:p14="http://schemas.microsoft.com/office/powerpoint/2010/main" r:embed="rId2">
                  <p14:trim st="5370" end="4877.4791"/>
                </p14:media>
              </p:ext>
            </p:extLst>
          </p:nvPr>
        </p:nvPicPr>
        <p:blipFill rotWithShape="1">
          <a:blip r:embed="rId4"/>
          <a:srcRect l="35418" t="24429" r="35418" b="23076"/>
          <a:stretch/>
        </p:blipFill>
        <p:spPr>
          <a:xfrm>
            <a:off x="5793475" y="1407231"/>
            <a:ext cx="5181600" cy="5247190"/>
          </a:xfrm>
        </p:spPr>
      </p:pic>
      <p:sp>
        <p:nvSpPr>
          <p:cNvPr id="4" name="灯片编号占位符 3">
            <a:extLst>
              <a:ext uri="{FF2B5EF4-FFF2-40B4-BE49-F238E27FC236}">
                <a16:creationId xmlns:a16="http://schemas.microsoft.com/office/drawing/2014/main" id="{DC53F770-DE66-467E-9ED2-36D5132DC3B3}"/>
              </a:ext>
            </a:extLst>
          </p:cNvPr>
          <p:cNvSpPr>
            <a:spLocks noGrp="1"/>
          </p:cNvSpPr>
          <p:nvPr>
            <p:ph type="sldNum" sz="quarter" idx="4"/>
          </p:nvPr>
        </p:nvSpPr>
        <p:spPr/>
        <p:txBody>
          <a:bodyPr/>
          <a:lstStyle/>
          <a:p>
            <a:fld id="{B710F26B-4563-4765-9A91-E0CC99FE32F0}" type="slidenum">
              <a:rPr lang="zh-CN" altLang="en-US" smtClean="0"/>
              <a:t>13</a:t>
            </a:fld>
            <a:endParaRPr lang="zh-CN" altLang="en-US"/>
          </a:p>
        </p:txBody>
      </p:sp>
      <mc:AlternateContent xmlns:mc="http://schemas.openxmlformats.org/markup-compatibility/2006" xmlns:a14="http://schemas.microsoft.com/office/drawing/2010/main">
        <mc:Choice Requires="a14">
          <p:sp>
            <p:nvSpPr>
              <p:cNvPr id="6" name="内容占位符 2">
                <a:extLst>
                  <a:ext uri="{FF2B5EF4-FFF2-40B4-BE49-F238E27FC236}">
                    <a16:creationId xmlns:a16="http://schemas.microsoft.com/office/drawing/2014/main" id="{18A8FA48-80E8-40D2-B565-940C79825F9E}"/>
                  </a:ext>
                </a:extLst>
              </p:cNvPr>
              <p:cNvSpPr txBox="1">
                <a:spLocks/>
              </p:cNvSpPr>
              <p:nvPr/>
            </p:nvSpPr>
            <p:spPr>
              <a:xfrm>
                <a:off x="304800" y="1407231"/>
                <a:ext cx="5334000" cy="52221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buFont typeface="Arial" panose="020B0604020202020204" pitchFamily="34" charset="0"/>
                  <a:buChar char="•"/>
                  <a:defRPr sz="2800" b="1" kern="1200">
                    <a:solidFill>
                      <a:srgbClr val="5959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Learn theory:</a:t>
                </a:r>
              </a:p>
              <a:p>
                <a:pPr lvl="1"/>
                <a:r>
                  <a:rPr lang="en-US" altLang="zh-CN" dirty="0"/>
                  <a:t>Making performance predictable</a:t>
                </a:r>
              </a:p>
              <a:p>
                <a:endParaRPr lang="en-US" altLang="zh-CN" dirty="0"/>
              </a:p>
              <a:p>
                <a:r>
                  <a:rPr lang="en-US" altLang="zh-CN" dirty="0"/>
                  <a:t>Learn programming: </a:t>
                </a:r>
              </a:p>
              <a:p>
                <a:pPr lvl="1"/>
                <a:r>
                  <a:rPr lang="en-US" altLang="zh-CN" dirty="0"/>
                  <a:t>Coding/debugging with ease</a:t>
                </a:r>
              </a:p>
              <a:p>
                <a:pPr lvl="1"/>
                <a:endParaRPr lang="en-US" altLang="zh-CN" dirty="0"/>
              </a:p>
              <a:p>
                <a:r>
                  <a:rPr lang="en-US" altLang="zh-CN" dirty="0"/>
                  <a:t>Not let this to happen </a:t>
                </a:r>
                <a14:m>
                  <m:oMath xmlns:m="http://schemas.openxmlformats.org/officeDocument/2006/math">
                    <m:r>
                      <a:rPr lang="en-US" altLang="zh-CN" b="0" i="1" smtClean="0">
                        <a:latin typeface="Cambria Math" panose="02040503050406030204" pitchFamily="18" charset="0"/>
                      </a:rPr>
                      <m:t>→</m:t>
                    </m:r>
                  </m:oMath>
                </a14:m>
                <a:endParaRPr lang="en-US" altLang="zh-CN" b="0" dirty="0"/>
              </a:p>
              <a:p>
                <a:endParaRPr lang="zh-CN" altLang="en-US" dirty="0"/>
              </a:p>
            </p:txBody>
          </p:sp>
        </mc:Choice>
        <mc:Fallback xmlns="">
          <p:sp>
            <p:nvSpPr>
              <p:cNvPr id="6" name="内容占位符 2">
                <a:extLst>
                  <a:ext uri="{FF2B5EF4-FFF2-40B4-BE49-F238E27FC236}">
                    <a16:creationId xmlns:a16="http://schemas.microsoft.com/office/drawing/2014/main" id="{18A8FA48-80E8-40D2-B565-940C79825F9E}"/>
                  </a:ext>
                </a:extLst>
              </p:cNvPr>
              <p:cNvSpPr txBox="1">
                <a:spLocks noRot="1" noChangeAspect="1" noMove="1" noResize="1" noEditPoints="1" noAdjustHandles="1" noChangeArrowheads="1" noChangeShapeType="1" noTextEdit="1"/>
              </p:cNvSpPr>
              <p:nvPr/>
            </p:nvSpPr>
            <p:spPr>
              <a:xfrm>
                <a:off x="304800" y="1407231"/>
                <a:ext cx="5334000" cy="5222169"/>
              </a:xfrm>
              <a:prstGeom prst="rect">
                <a:avLst/>
              </a:prstGeom>
              <a:blipFill>
                <a:blip r:embed="rId5"/>
                <a:stretch>
                  <a:fillRect l="-2057" t="-2100" r="-11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6495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FD1B01-DEA7-4991-8935-17F587681393}"/>
              </a:ext>
            </a:extLst>
          </p:cNvPr>
          <p:cNvSpPr>
            <a:spLocks noGrp="1"/>
          </p:cNvSpPr>
          <p:nvPr>
            <p:ph type="title"/>
          </p:nvPr>
        </p:nvSpPr>
        <p:spPr/>
        <p:txBody>
          <a:bodyPr/>
          <a:lstStyle/>
          <a:p>
            <a:r>
              <a:rPr lang="en-US" altLang="zh-CN" dirty="0"/>
              <a:t>About the Course</a:t>
            </a:r>
            <a:endParaRPr lang="zh-CN" altLang="en-US" dirty="0"/>
          </a:p>
        </p:txBody>
      </p:sp>
      <p:sp>
        <p:nvSpPr>
          <p:cNvPr id="3" name="内容占位符 2">
            <a:extLst>
              <a:ext uri="{FF2B5EF4-FFF2-40B4-BE49-F238E27FC236}">
                <a16:creationId xmlns:a16="http://schemas.microsoft.com/office/drawing/2014/main" id="{FE464F3B-9F83-4DF3-9CFD-B3210CE46133}"/>
              </a:ext>
            </a:extLst>
          </p:cNvPr>
          <p:cNvSpPr>
            <a:spLocks noGrp="1"/>
          </p:cNvSpPr>
          <p:nvPr>
            <p:ph idx="1"/>
          </p:nvPr>
        </p:nvSpPr>
        <p:spPr/>
        <p:txBody>
          <a:bodyPr/>
          <a:lstStyle/>
          <a:p>
            <a:r>
              <a:rPr lang="en-US" altLang="zh-CN" dirty="0"/>
              <a:t>In theory:</a:t>
            </a:r>
          </a:p>
          <a:p>
            <a:pPr lvl="1"/>
            <a:r>
              <a:rPr lang="en-US" altLang="zh-CN" dirty="0"/>
              <a:t>Many parallel algorithms, their analysis and cost bound</a:t>
            </a:r>
          </a:p>
          <a:p>
            <a:pPr lvl="1"/>
            <a:r>
              <a:rPr lang="en-US" altLang="zh-CN" dirty="0"/>
              <a:t>How to design parallel algorithms</a:t>
            </a:r>
          </a:p>
          <a:p>
            <a:pPr lvl="1"/>
            <a:r>
              <a:rPr lang="en-US" altLang="zh-CN" dirty="0"/>
              <a:t>Algorithms with theoretical bounds</a:t>
            </a:r>
          </a:p>
          <a:p>
            <a:pPr lvl="1"/>
            <a:endParaRPr lang="en-US" altLang="zh-CN" dirty="0"/>
          </a:p>
          <a:p>
            <a:r>
              <a:rPr lang="en-US" altLang="zh-CN" dirty="0"/>
              <a:t>In practice:</a:t>
            </a:r>
          </a:p>
          <a:p>
            <a:pPr lvl="1"/>
            <a:r>
              <a:rPr lang="en-US" altLang="zh-CN" dirty="0"/>
              <a:t>Algorithms with practical consideration (e.g., I/O efficiency)</a:t>
            </a:r>
          </a:p>
          <a:p>
            <a:pPr lvl="1"/>
            <a:r>
              <a:rPr lang="en-US" altLang="zh-CN" dirty="0"/>
              <a:t>How to write high-performance code</a:t>
            </a:r>
          </a:p>
          <a:p>
            <a:pPr lvl="1"/>
            <a:r>
              <a:rPr lang="en-US" altLang="zh-CN" dirty="0"/>
              <a:t>Code that is easy to write and debug</a:t>
            </a:r>
          </a:p>
          <a:p>
            <a:pPr lvl="1"/>
            <a:endParaRPr lang="zh-CN" altLang="en-US" dirty="0"/>
          </a:p>
        </p:txBody>
      </p:sp>
      <p:sp>
        <p:nvSpPr>
          <p:cNvPr id="4" name="灯片编号占位符 3">
            <a:extLst>
              <a:ext uri="{FF2B5EF4-FFF2-40B4-BE49-F238E27FC236}">
                <a16:creationId xmlns:a16="http://schemas.microsoft.com/office/drawing/2014/main" id="{801084C6-E6AC-407B-B91D-FDD42C63D39C}"/>
              </a:ext>
            </a:extLst>
          </p:cNvPr>
          <p:cNvSpPr>
            <a:spLocks noGrp="1"/>
          </p:cNvSpPr>
          <p:nvPr>
            <p:ph type="sldNum" sz="quarter" idx="4"/>
          </p:nvPr>
        </p:nvSpPr>
        <p:spPr/>
        <p:txBody>
          <a:bodyPr/>
          <a:lstStyle/>
          <a:p>
            <a:fld id="{B710F26B-4563-4765-9A91-E0CC99FE32F0}" type="slidenum">
              <a:rPr lang="zh-CN" altLang="en-US" smtClean="0"/>
              <a:t>14</a:t>
            </a:fld>
            <a:endParaRPr lang="zh-CN" altLang="en-US"/>
          </a:p>
        </p:txBody>
      </p:sp>
    </p:spTree>
    <p:extLst>
      <p:ext uri="{BB962C8B-B14F-4D97-AF65-F5344CB8AC3E}">
        <p14:creationId xmlns:p14="http://schemas.microsoft.com/office/powerpoint/2010/main" val="2858854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C86DD5-1988-4D4E-80B4-927A29905F0A}"/>
              </a:ext>
            </a:extLst>
          </p:cNvPr>
          <p:cNvSpPr>
            <a:spLocks noGrp="1"/>
          </p:cNvSpPr>
          <p:nvPr>
            <p:ph type="title"/>
          </p:nvPr>
        </p:nvSpPr>
        <p:spPr/>
        <p:txBody>
          <a:bodyPr/>
          <a:lstStyle/>
          <a:p>
            <a:r>
              <a:rPr lang="en-US" altLang="zh-CN" dirty="0"/>
              <a:t>Prerequisites</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C1B7A4E-AEC9-4776-BBC6-1842CB983F1F}"/>
                  </a:ext>
                </a:extLst>
              </p:cNvPr>
              <p:cNvSpPr>
                <a:spLocks noGrp="1"/>
              </p:cNvSpPr>
              <p:nvPr>
                <p:ph idx="1"/>
              </p:nvPr>
            </p:nvSpPr>
            <p:spPr/>
            <p:txBody>
              <a:bodyPr>
                <a:normAutofit/>
              </a:bodyPr>
              <a:lstStyle/>
              <a:p>
                <a:r>
                  <a:rPr lang="en-US" altLang="zh-CN" dirty="0"/>
                  <a:t>Math &amp; algorithm:</a:t>
                </a:r>
              </a:p>
              <a:p>
                <a:pPr lvl="1"/>
                <a:r>
                  <a:rPr lang="en-US" altLang="zh-CN" dirty="0"/>
                  <a:t>Big-O notation, asymptotical analysis</a:t>
                </a:r>
              </a:p>
              <a:p>
                <a:pPr lvl="2"/>
                <a14:m>
                  <m:oMath xmlns:m="http://schemas.openxmlformats.org/officeDocument/2006/math">
                    <m:r>
                      <a:rPr lang="en-US" altLang="zh-CN" b="0" i="1" smtClean="0">
                        <a:latin typeface="Cambria Math" panose="02040503050406030204" pitchFamily="18" charset="0"/>
                      </a:rPr>
                      <m:t>𝑔</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𝑛</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𝑂</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𝑓</m:t>
                        </m:r>
                        <m:r>
                          <a:rPr lang="en-US" altLang="zh-CN" b="0" i="1" smtClean="0">
                            <a:latin typeface="Cambria Math" panose="02040503050406030204" pitchFamily="18" charset="0"/>
                          </a:rPr>
                          <m:t>(</m:t>
                        </m:r>
                        <m:r>
                          <a:rPr lang="en-US" altLang="zh-CN" b="0" i="1" smtClean="0">
                            <a:latin typeface="Cambria Math" panose="02040503050406030204" pitchFamily="18" charset="0"/>
                          </a:rPr>
                          <m:t>𝑛</m:t>
                        </m:r>
                        <m:r>
                          <a:rPr lang="en-US" altLang="zh-CN" b="0" i="1" smtClean="0">
                            <a:latin typeface="Cambria Math" panose="02040503050406030204" pitchFamily="18" charset="0"/>
                          </a:rPr>
                          <m:t>)</m:t>
                        </m:r>
                      </m:e>
                    </m:d>
                  </m:oMath>
                </a14:m>
                <a:r>
                  <a:rPr lang="en-US" altLang="zh-CN" b="0" dirty="0"/>
                  <a:t>: </a:t>
                </a:r>
                <a14:m>
                  <m:oMath xmlns:m="http://schemas.openxmlformats.org/officeDocument/2006/math">
                    <m:r>
                      <a:rPr lang="en-US" altLang="zh-CN" b="0" i="1" smtClean="0">
                        <a:latin typeface="Cambria Math" panose="02040503050406030204" pitchFamily="18" charset="0"/>
                      </a:rPr>
                      <m:t>𝑐𝑓</m:t>
                    </m:r>
                    <m:r>
                      <a:rPr lang="en-US" altLang="zh-CN" b="0" i="1" smtClean="0">
                        <a:latin typeface="Cambria Math" panose="02040503050406030204" pitchFamily="18" charset="0"/>
                      </a:rPr>
                      <m:t>(</m:t>
                    </m:r>
                    <m:r>
                      <a:rPr lang="en-US" altLang="zh-CN" b="0" i="1" smtClean="0">
                        <a:latin typeface="Cambria Math" panose="02040503050406030204" pitchFamily="18" charset="0"/>
                      </a:rPr>
                      <m:t>𝑛</m:t>
                    </m:r>
                    <m:r>
                      <a:rPr lang="en-US" altLang="zh-CN" b="0" i="1" smtClean="0">
                        <a:latin typeface="Cambria Math" panose="02040503050406030204" pitchFamily="18" charset="0"/>
                      </a:rPr>
                      <m:t>)</m:t>
                    </m:r>
                  </m:oMath>
                </a14:m>
                <a:r>
                  <a:rPr lang="en-US" altLang="zh-CN" b="0" i="1" dirty="0"/>
                  <a:t> </a:t>
                </a:r>
                <a:r>
                  <a:rPr lang="en-US" altLang="zh-CN" b="0" dirty="0"/>
                  <a:t>is an upper bound of </a:t>
                </a:r>
                <a14:m>
                  <m:oMath xmlns:m="http://schemas.openxmlformats.org/officeDocument/2006/math">
                    <m:r>
                      <a:rPr lang="en-US" altLang="zh-CN" b="0" i="1" smtClean="0">
                        <a:latin typeface="Cambria Math" panose="02040503050406030204" pitchFamily="18" charset="0"/>
                      </a:rPr>
                      <m:t>𝑔</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𝑛</m:t>
                        </m:r>
                      </m:e>
                    </m:d>
                  </m:oMath>
                </a14:m>
                <a:endParaRPr lang="en-US" altLang="zh-CN" b="0" dirty="0"/>
              </a:p>
              <a:p>
                <a:pPr lvl="2"/>
                <a14:m>
                  <m:oMath xmlns:m="http://schemas.openxmlformats.org/officeDocument/2006/math">
                    <m:r>
                      <a:rPr lang="en-US" altLang="zh-CN" i="1">
                        <a:latin typeface="Cambria Math" panose="02040503050406030204" pitchFamily="18" charset="0"/>
                      </a:rPr>
                      <m:t>𝑔</m:t>
                    </m:r>
                    <m:d>
                      <m:dPr>
                        <m:ctrlPr>
                          <a:rPr lang="en-US" altLang="zh-CN" i="1">
                            <a:latin typeface="Cambria Math" panose="02040503050406030204" pitchFamily="18" charset="0"/>
                          </a:rPr>
                        </m:ctrlPr>
                      </m:dPr>
                      <m:e>
                        <m:r>
                          <a:rPr lang="en-US" altLang="zh-CN" i="1">
                            <a:latin typeface="Cambria Math" panose="02040503050406030204" pitchFamily="18" charset="0"/>
                          </a:rPr>
                          <m:t>𝑛</m:t>
                        </m:r>
                      </m:e>
                    </m:d>
                    <m:r>
                      <a:rPr lang="en-US" altLang="zh-CN" i="1">
                        <a:latin typeface="Cambria Math" panose="02040503050406030204" pitchFamily="18" charset="0"/>
                      </a:rPr>
                      <m:t>=</m:t>
                    </m:r>
                    <m:r>
                      <m:rPr>
                        <m:sty m:val="p"/>
                      </m:rPr>
                      <a:rPr lang="en-US" altLang="zh-CN" b="0" i="0" smtClean="0">
                        <a:latin typeface="Cambria Math" panose="02040503050406030204" pitchFamily="18" charset="0"/>
                      </a:rPr>
                      <m:t>Θ</m:t>
                    </m:r>
                    <m:d>
                      <m:dPr>
                        <m:ctrlPr>
                          <a:rPr lang="en-US" altLang="zh-CN" i="1">
                            <a:latin typeface="Cambria Math" panose="02040503050406030204" pitchFamily="18" charset="0"/>
                          </a:rPr>
                        </m:ctrlPr>
                      </m:dPr>
                      <m:e>
                        <m:r>
                          <a:rPr lang="en-US" altLang="zh-CN" i="1">
                            <a:latin typeface="Cambria Math" panose="02040503050406030204" pitchFamily="18" charset="0"/>
                          </a:rPr>
                          <m:t>𝑓</m:t>
                        </m:r>
                        <m:r>
                          <a:rPr lang="en-US" altLang="zh-CN" i="1">
                            <a:latin typeface="Cambria Math" panose="02040503050406030204" pitchFamily="18" charset="0"/>
                          </a:rPr>
                          <m:t>(</m:t>
                        </m:r>
                        <m:r>
                          <a:rPr lang="en-US" altLang="zh-CN" i="1">
                            <a:latin typeface="Cambria Math" panose="02040503050406030204" pitchFamily="18" charset="0"/>
                          </a:rPr>
                          <m:t>𝑛</m:t>
                        </m:r>
                        <m:r>
                          <a:rPr lang="en-US" altLang="zh-CN" i="1">
                            <a:latin typeface="Cambria Math" panose="02040503050406030204" pitchFamily="18" charset="0"/>
                          </a:rPr>
                          <m:t>)</m:t>
                        </m:r>
                      </m:e>
                    </m:d>
                  </m:oMath>
                </a14:m>
                <a:r>
                  <a:rPr lang="en-US" altLang="zh-CN" dirty="0"/>
                  <a:t>: </a:t>
                </a:r>
                <a14:m>
                  <m:oMath xmlns:m="http://schemas.openxmlformats.org/officeDocument/2006/math">
                    <m:r>
                      <a:rPr lang="en-US" altLang="zh-CN" b="0" i="1" smtClean="0">
                        <a:latin typeface="Cambria Math" panose="02040503050406030204" pitchFamily="18" charset="0"/>
                      </a:rPr>
                      <m:t>𝑐</m:t>
                    </m:r>
                    <m:r>
                      <a:rPr lang="en-US" altLang="zh-CN" i="1">
                        <a:latin typeface="Cambria Math" panose="02040503050406030204" pitchFamily="18" charset="0"/>
                      </a:rPr>
                      <m:t>𝑓</m:t>
                    </m:r>
                    <m:r>
                      <a:rPr lang="en-US" altLang="zh-CN" i="1">
                        <a:latin typeface="Cambria Math" panose="02040503050406030204" pitchFamily="18" charset="0"/>
                      </a:rPr>
                      <m:t>(</m:t>
                    </m:r>
                    <m:r>
                      <a:rPr lang="en-US" altLang="zh-CN" i="1">
                        <a:latin typeface="Cambria Math" panose="02040503050406030204" pitchFamily="18" charset="0"/>
                      </a:rPr>
                      <m:t>𝑛</m:t>
                    </m:r>
                    <m:r>
                      <a:rPr lang="en-US" altLang="zh-CN" i="1">
                        <a:latin typeface="Cambria Math" panose="02040503050406030204" pitchFamily="18" charset="0"/>
                      </a:rPr>
                      <m:t>)</m:t>
                    </m:r>
                  </m:oMath>
                </a14:m>
                <a:r>
                  <a:rPr lang="en-US" altLang="zh-CN" i="1" dirty="0"/>
                  <a:t> </a:t>
                </a:r>
                <a:r>
                  <a:rPr lang="en-US" altLang="zh-CN" dirty="0"/>
                  <a:t>is both an upper bound and a lower bound of </a:t>
                </a:r>
                <a14:m>
                  <m:oMath xmlns:m="http://schemas.openxmlformats.org/officeDocument/2006/math">
                    <m:r>
                      <a:rPr lang="en-US" altLang="zh-CN" i="1">
                        <a:latin typeface="Cambria Math" panose="02040503050406030204" pitchFamily="18" charset="0"/>
                      </a:rPr>
                      <m:t>𝑔</m:t>
                    </m:r>
                    <m:d>
                      <m:dPr>
                        <m:ctrlPr>
                          <a:rPr lang="en-US" altLang="zh-CN" i="1">
                            <a:latin typeface="Cambria Math" panose="02040503050406030204" pitchFamily="18" charset="0"/>
                          </a:rPr>
                        </m:ctrlPr>
                      </m:dPr>
                      <m:e>
                        <m:r>
                          <a:rPr lang="en-US" altLang="zh-CN" i="1">
                            <a:latin typeface="Cambria Math" panose="02040503050406030204" pitchFamily="18" charset="0"/>
                          </a:rPr>
                          <m:t>𝑛</m:t>
                        </m:r>
                      </m:e>
                    </m:d>
                  </m:oMath>
                </a14:m>
                <a:endParaRPr lang="en-US" altLang="zh-CN" dirty="0"/>
              </a:p>
              <a:p>
                <a:pPr lvl="2"/>
                <a14:m>
                  <m:oMath xmlns:m="http://schemas.openxmlformats.org/officeDocument/2006/math">
                    <m:r>
                      <a:rPr lang="en-US" altLang="zh-CN" i="1">
                        <a:latin typeface="Cambria Math" panose="02040503050406030204" pitchFamily="18" charset="0"/>
                      </a:rPr>
                      <m:t>𝑔</m:t>
                    </m:r>
                    <m:d>
                      <m:dPr>
                        <m:ctrlPr>
                          <a:rPr lang="en-US" altLang="zh-CN" i="1">
                            <a:latin typeface="Cambria Math" panose="02040503050406030204" pitchFamily="18" charset="0"/>
                          </a:rPr>
                        </m:ctrlPr>
                      </m:dPr>
                      <m:e>
                        <m:r>
                          <a:rPr lang="en-US" altLang="zh-CN" i="1">
                            <a:latin typeface="Cambria Math" panose="02040503050406030204" pitchFamily="18" charset="0"/>
                          </a:rPr>
                          <m:t>𝑛</m:t>
                        </m:r>
                      </m:e>
                    </m:d>
                    <m:r>
                      <a:rPr lang="en-US" altLang="zh-CN" i="1">
                        <a:latin typeface="Cambria Math" panose="02040503050406030204" pitchFamily="18" charset="0"/>
                      </a:rPr>
                      <m:t>=</m:t>
                    </m:r>
                    <m:r>
                      <m:rPr>
                        <m:sty m:val="p"/>
                      </m:rPr>
                      <a:rPr lang="en-US" altLang="zh-CN" b="0" i="0" smtClean="0">
                        <a:latin typeface="Cambria Math" panose="02040503050406030204" pitchFamily="18" charset="0"/>
                      </a:rPr>
                      <m:t>Ω</m:t>
                    </m:r>
                    <m:d>
                      <m:dPr>
                        <m:ctrlPr>
                          <a:rPr lang="en-US" altLang="zh-CN" i="1">
                            <a:latin typeface="Cambria Math" panose="02040503050406030204" pitchFamily="18" charset="0"/>
                          </a:rPr>
                        </m:ctrlPr>
                      </m:dPr>
                      <m:e>
                        <m:r>
                          <a:rPr lang="en-US" altLang="zh-CN" i="1">
                            <a:latin typeface="Cambria Math" panose="02040503050406030204" pitchFamily="18" charset="0"/>
                          </a:rPr>
                          <m:t>𝑓</m:t>
                        </m:r>
                        <m:r>
                          <a:rPr lang="en-US" altLang="zh-CN" i="1">
                            <a:latin typeface="Cambria Math" panose="02040503050406030204" pitchFamily="18" charset="0"/>
                          </a:rPr>
                          <m:t>(</m:t>
                        </m:r>
                        <m:r>
                          <a:rPr lang="en-US" altLang="zh-CN" i="1">
                            <a:latin typeface="Cambria Math" panose="02040503050406030204" pitchFamily="18" charset="0"/>
                          </a:rPr>
                          <m:t>𝑛</m:t>
                        </m:r>
                        <m:r>
                          <a:rPr lang="en-US" altLang="zh-CN" i="1">
                            <a:latin typeface="Cambria Math" panose="02040503050406030204" pitchFamily="18" charset="0"/>
                          </a:rPr>
                          <m:t>)</m:t>
                        </m:r>
                      </m:e>
                    </m:d>
                  </m:oMath>
                </a14:m>
                <a:r>
                  <a:rPr lang="en-US" altLang="zh-CN" dirty="0"/>
                  <a:t>: </a:t>
                </a:r>
                <a14:m>
                  <m:oMath xmlns:m="http://schemas.openxmlformats.org/officeDocument/2006/math">
                    <m:r>
                      <a:rPr lang="en-US" altLang="zh-CN" b="0" i="1" smtClean="0">
                        <a:latin typeface="Cambria Math" panose="02040503050406030204" pitchFamily="18" charset="0"/>
                      </a:rPr>
                      <m:t>𝑐</m:t>
                    </m:r>
                    <m:r>
                      <a:rPr lang="en-US" altLang="zh-CN" i="1">
                        <a:latin typeface="Cambria Math" panose="02040503050406030204" pitchFamily="18" charset="0"/>
                      </a:rPr>
                      <m:t>𝑓</m:t>
                    </m:r>
                    <m:r>
                      <a:rPr lang="en-US" altLang="zh-CN" i="1">
                        <a:latin typeface="Cambria Math" panose="02040503050406030204" pitchFamily="18" charset="0"/>
                      </a:rPr>
                      <m:t>(</m:t>
                    </m:r>
                    <m:r>
                      <a:rPr lang="en-US" altLang="zh-CN" i="1">
                        <a:latin typeface="Cambria Math" panose="02040503050406030204" pitchFamily="18" charset="0"/>
                      </a:rPr>
                      <m:t>𝑛</m:t>
                    </m:r>
                    <m:r>
                      <a:rPr lang="en-US" altLang="zh-CN" i="1">
                        <a:latin typeface="Cambria Math" panose="02040503050406030204" pitchFamily="18" charset="0"/>
                      </a:rPr>
                      <m:t>)</m:t>
                    </m:r>
                  </m:oMath>
                </a14:m>
                <a:r>
                  <a:rPr lang="en-US" altLang="zh-CN" i="1" dirty="0"/>
                  <a:t> </a:t>
                </a:r>
                <a:r>
                  <a:rPr lang="en-US" altLang="zh-CN" dirty="0"/>
                  <a:t>is a lower bound of </a:t>
                </a:r>
                <a14:m>
                  <m:oMath xmlns:m="http://schemas.openxmlformats.org/officeDocument/2006/math">
                    <m:r>
                      <a:rPr lang="en-US" altLang="zh-CN" i="1">
                        <a:latin typeface="Cambria Math" panose="02040503050406030204" pitchFamily="18" charset="0"/>
                      </a:rPr>
                      <m:t>𝑔</m:t>
                    </m:r>
                    <m:d>
                      <m:dPr>
                        <m:ctrlPr>
                          <a:rPr lang="en-US" altLang="zh-CN" i="1">
                            <a:latin typeface="Cambria Math" panose="02040503050406030204" pitchFamily="18" charset="0"/>
                          </a:rPr>
                        </m:ctrlPr>
                      </m:dPr>
                      <m:e>
                        <m:r>
                          <a:rPr lang="en-US" altLang="zh-CN" i="1">
                            <a:latin typeface="Cambria Math" panose="02040503050406030204" pitchFamily="18" charset="0"/>
                          </a:rPr>
                          <m:t>𝑛</m:t>
                        </m:r>
                      </m:e>
                    </m:d>
                  </m:oMath>
                </a14:m>
                <a:endParaRPr lang="en-US" altLang="zh-CN" dirty="0"/>
              </a:p>
              <a:p>
                <a:pPr lvl="1"/>
                <a:r>
                  <a:rPr lang="en-US" altLang="zh-CN" dirty="0"/>
                  <a:t>Graph algorithms, search trees, hash tables, priority queues, sorting algorithms</a:t>
                </a:r>
              </a:p>
              <a:p>
                <a:pPr lvl="1"/>
                <a:r>
                  <a:rPr lang="en-US" altLang="zh-CN" dirty="0"/>
                  <a:t>Probability theory, randomization, linear algebra</a:t>
                </a:r>
              </a:p>
              <a:p>
                <a:pPr lvl="1"/>
                <a:endParaRPr lang="en-US" altLang="zh-CN" dirty="0"/>
              </a:p>
              <a:p>
                <a:r>
                  <a:rPr lang="en-US" altLang="zh-CN" dirty="0"/>
                  <a:t>Programming:</a:t>
                </a:r>
              </a:p>
              <a:p>
                <a:pPr lvl="1"/>
                <a:r>
                  <a:rPr lang="en-US" altLang="zh-CN" dirty="0"/>
                  <a:t>Familiar with C++</a:t>
                </a:r>
              </a:p>
              <a:p>
                <a:pPr lvl="1"/>
                <a:r>
                  <a:rPr lang="en-US" altLang="zh-CN" dirty="0"/>
                  <a:t>Better to have experience of using parallel tools, such as OpenMP, </a:t>
                </a:r>
                <a:r>
                  <a:rPr lang="en-US" altLang="zh-CN" dirty="0" err="1"/>
                  <a:t>Cilk</a:t>
                </a:r>
                <a:r>
                  <a:rPr lang="en-US" altLang="zh-CN" dirty="0"/>
                  <a:t>, etc.</a:t>
                </a:r>
                <a:endParaRPr lang="zh-CN" altLang="en-US" dirty="0"/>
              </a:p>
            </p:txBody>
          </p:sp>
        </mc:Choice>
        <mc:Fallback xmlns="">
          <p:sp>
            <p:nvSpPr>
              <p:cNvPr id="3" name="内容占位符 2">
                <a:extLst>
                  <a:ext uri="{FF2B5EF4-FFF2-40B4-BE49-F238E27FC236}">
                    <a16:creationId xmlns:a16="http://schemas.microsoft.com/office/drawing/2014/main" id="{CC1B7A4E-AEC9-4776-BBC6-1842CB983F1F}"/>
                  </a:ext>
                </a:extLst>
              </p:cNvPr>
              <p:cNvSpPr>
                <a:spLocks noGrp="1" noRot="1" noChangeAspect="1" noMove="1" noResize="1" noEditPoints="1" noAdjustHandles="1" noChangeArrowheads="1" noChangeShapeType="1" noTextEdit="1"/>
              </p:cNvSpPr>
              <p:nvPr>
                <p:ph idx="1"/>
              </p:nvPr>
            </p:nvSpPr>
            <p:spPr>
              <a:blipFill>
                <a:blip r:embed="rId2"/>
                <a:stretch>
                  <a:fillRect l="-973" t="-1970"/>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F335DBDA-5084-453F-BAA0-D109417A6196}"/>
              </a:ext>
            </a:extLst>
          </p:cNvPr>
          <p:cNvSpPr>
            <a:spLocks noGrp="1"/>
          </p:cNvSpPr>
          <p:nvPr>
            <p:ph type="sldNum" sz="quarter" idx="4"/>
          </p:nvPr>
        </p:nvSpPr>
        <p:spPr/>
        <p:txBody>
          <a:bodyPr/>
          <a:lstStyle/>
          <a:p>
            <a:fld id="{B710F26B-4563-4765-9A91-E0CC99FE32F0}" type="slidenum">
              <a:rPr lang="zh-CN" altLang="en-US" smtClean="0"/>
              <a:t>15</a:t>
            </a:fld>
            <a:endParaRPr lang="zh-CN" altLang="en-US"/>
          </a:p>
        </p:txBody>
      </p:sp>
      <mc:AlternateContent xmlns:mc="http://schemas.openxmlformats.org/markup-compatibility/2006" xmlns:a14="http://schemas.microsoft.com/office/drawing/2010/main">
        <mc:Choice Requires="a14">
          <p:graphicFrame>
            <p:nvGraphicFramePr>
              <p:cNvPr id="7" name="表格 7">
                <a:extLst>
                  <a:ext uri="{FF2B5EF4-FFF2-40B4-BE49-F238E27FC236}">
                    <a16:creationId xmlns:a16="http://schemas.microsoft.com/office/drawing/2014/main" id="{23D39BD8-4891-46EF-9D8A-160D197898E1}"/>
                  </a:ext>
                </a:extLst>
              </p:cNvPr>
              <p:cNvGraphicFramePr>
                <a:graphicFrameLocks noGrp="1"/>
              </p:cNvGraphicFramePr>
              <p:nvPr>
                <p:extLst>
                  <p:ext uri="{D42A27DB-BD31-4B8C-83A1-F6EECF244321}">
                    <p14:modId xmlns:p14="http://schemas.microsoft.com/office/powerpoint/2010/main" val="1996281618"/>
                  </p:ext>
                </p:extLst>
              </p:nvPr>
            </p:nvGraphicFramePr>
            <p:xfrm>
              <a:off x="7239000" y="1371600"/>
              <a:ext cx="4216401" cy="1112520"/>
            </p:xfrm>
            <a:graphic>
              <a:graphicData uri="http://schemas.openxmlformats.org/drawingml/2006/table">
                <a:tbl>
                  <a:tblPr>
                    <a:tableStyleId>{5C22544A-7EE6-4342-B048-85BDC9FD1C3A}</a:tableStyleId>
                  </a:tblPr>
                  <a:tblGrid>
                    <a:gridCol w="1405467">
                      <a:extLst>
                        <a:ext uri="{9D8B030D-6E8A-4147-A177-3AD203B41FA5}">
                          <a16:colId xmlns:a16="http://schemas.microsoft.com/office/drawing/2014/main" val="1031571051"/>
                        </a:ext>
                      </a:extLst>
                    </a:gridCol>
                    <a:gridCol w="1405467">
                      <a:extLst>
                        <a:ext uri="{9D8B030D-6E8A-4147-A177-3AD203B41FA5}">
                          <a16:colId xmlns:a16="http://schemas.microsoft.com/office/drawing/2014/main" val="3035638935"/>
                        </a:ext>
                      </a:extLst>
                    </a:gridCol>
                    <a:gridCol w="1405467">
                      <a:extLst>
                        <a:ext uri="{9D8B030D-6E8A-4147-A177-3AD203B41FA5}">
                          <a16:colId xmlns:a16="http://schemas.microsoft.com/office/drawing/2014/main" val="2939423129"/>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𝑛</m:t>
                                </m:r>
                                <m:r>
                                  <a:rPr lang="en-US" altLang="zh-CN" i="1" smtClean="0">
                                    <a:latin typeface="Cambria Math" panose="02040503050406030204" pitchFamily="18" charset="0"/>
                                  </a:rPr>
                                  <m:t>∈</m:t>
                                </m:r>
                                <m:r>
                                  <a:rPr lang="en-US" altLang="zh-CN" i="1" smtClean="0">
                                    <a:latin typeface="Cambria Math" panose="02040503050406030204" pitchFamily="18" charset="0"/>
                                  </a:rPr>
                                  <m:t>𝑂</m:t>
                                </m:r>
                                <m:r>
                                  <a:rPr lang="en-US" altLang="zh-CN" i="1" smtClean="0">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𝑛</m:t>
                                    </m:r>
                                  </m:e>
                                  <m:sup>
                                    <m:r>
                                      <a:rPr lang="en-US" altLang="zh-CN" i="1">
                                        <a:latin typeface="Cambria Math" panose="02040503050406030204" pitchFamily="18" charset="0"/>
                                      </a:rPr>
                                      <m:t>2</m:t>
                                    </m:r>
                                  </m:sup>
                                </m:sSup>
                                <m:r>
                                  <a:rPr lang="en-US" altLang="zh-CN" i="1">
                                    <a:latin typeface="Cambria Math" panose="02040503050406030204" pitchFamily="18" charset="0"/>
                                  </a:rPr>
                                  <m:t>)</m:t>
                                </m:r>
                              </m:oMath>
                            </m:oMathPara>
                          </a14:m>
                          <a:endParaRPr lang="zh-CN" altLang="en-US" dirty="0"/>
                        </a:p>
                      </a:txBody>
                      <a:tcPr/>
                    </a:tc>
                    <a:tc>
                      <a:txBody>
                        <a:bodyPr/>
                        <a:lstStyle/>
                        <a:p>
                          <a14:m>
                            <m:oMath xmlns:m="http://schemas.openxmlformats.org/officeDocument/2006/math">
                              <m:sSup>
                                <m:sSupPr>
                                  <m:ctrlPr>
                                    <a:rPr lang="en-US" altLang="zh-CN" i="1" dirty="0" smtClean="0">
                                      <a:latin typeface="Cambria Math" panose="02040503050406030204" pitchFamily="18" charset="0"/>
                                    </a:rPr>
                                  </m:ctrlPr>
                                </m:sSupPr>
                                <m:e>
                                  <m:r>
                                    <a:rPr lang="en-US" altLang="zh-CN" i="1" dirty="0">
                                      <a:latin typeface="Cambria Math" panose="02040503050406030204" pitchFamily="18" charset="0"/>
                                    </a:rPr>
                                    <m:t>𝑛</m:t>
                                  </m:r>
                                </m:e>
                                <m:sup>
                                  <m:r>
                                    <a:rPr lang="en-US" altLang="zh-CN" i="1" dirty="0">
                                      <a:latin typeface="Cambria Math" panose="02040503050406030204" pitchFamily="18" charset="0"/>
                                    </a:rPr>
                                    <m:t>2</m:t>
                                  </m:r>
                                </m:sup>
                              </m:sSup>
                              <m:r>
                                <a:rPr lang="en-US" altLang="zh-CN" i="1" dirty="0">
                                  <a:latin typeface="Cambria Math" panose="02040503050406030204" pitchFamily="18" charset="0"/>
                                </a:rPr>
                                <m:t>∈</m:t>
                              </m:r>
                              <m:r>
                                <a:rPr lang="en-US" altLang="zh-CN" i="1" dirty="0">
                                  <a:latin typeface="Cambria Math" panose="02040503050406030204" pitchFamily="18" charset="0"/>
                                </a:rPr>
                                <m:t>𝑂</m:t>
                              </m:r>
                              <m:r>
                                <a:rPr lang="en-US" altLang="zh-CN" i="1" dirty="0">
                                  <a:latin typeface="Cambria Math" panose="02040503050406030204" pitchFamily="18" charset="0"/>
                                </a:rPr>
                                <m:t>(</m:t>
                              </m:r>
                              <m:sSup>
                                <m:sSupPr>
                                  <m:ctrlPr>
                                    <a:rPr lang="en-US" altLang="zh-CN" i="1" dirty="0">
                                      <a:latin typeface="Cambria Math" panose="02040503050406030204" pitchFamily="18" charset="0"/>
                                    </a:rPr>
                                  </m:ctrlPr>
                                </m:sSupPr>
                                <m:e>
                                  <m:r>
                                    <a:rPr lang="en-US" altLang="zh-CN" i="1" dirty="0">
                                      <a:latin typeface="Cambria Math" panose="02040503050406030204" pitchFamily="18" charset="0"/>
                                    </a:rPr>
                                    <m:t>𝑛</m:t>
                                  </m:r>
                                </m:e>
                                <m:sup>
                                  <m:r>
                                    <a:rPr lang="en-US" altLang="zh-CN" i="1" dirty="0">
                                      <a:latin typeface="Cambria Math" panose="02040503050406030204" pitchFamily="18" charset="0"/>
                                    </a:rPr>
                                    <m:t>2</m:t>
                                  </m:r>
                                </m:sup>
                              </m:sSup>
                              <m:r>
                                <a:rPr lang="en-US" altLang="zh-CN" i="1" dirty="0">
                                  <a:latin typeface="Cambria Math" panose="02040503050406030204" pitchFamily="18" charset="0"/>
                                </a:rPr>
                                <m:t>)</m:t>
                              </m:r>
                            </m:oMath>
                          </a14:m>
                          <a:r>
                            <a:rPr lang="en-US" altLang="zh-CN" dirty="0">
                              <a:latin typeface="Arial" panose="020B0604020202020204" pitchFamily="34" charset="0"/>
                              <a:cs typeface="Arial" panose="020B0604020202020204" pitchFamily="34" charset="0"/>
                            </a:rPr>
                            <a:t>, </a:t>
                          </a:r>
                          <a:endParaRPr lang="zh-CN" altLang="en-US" dirty="0"/>
                        </a:p>
                      </a:txBody>
                      <a:tcPr/>
                    </a:tc>
                    <a:tc>
                      <a:txBody>
                        <a:bodyPr/>
                        <a:lstStyle/>
                        <a:p>
                          <a14:m>
                            <m:oMath xmlns:m="http://schemas.openxmlformats.org/officeDocument/2006/math">
                              <m:sSup>
                                <m:sSupPr>
                                  <m:ctrlPr>
                                    <a:rPr lang="en-US" altLang="zh-CN" i="1" smtClean="0">
                                      <a:latin typeface="Cambria Math" panose="02040503050406030204" pitchFamily="18" charset="0"/>
                                    </a:rPr>
                                  </m:ctrlPr>
                                </m:sSupPr>
                                <m:e>
                                  <m:r>
                                    <a:rPr lang="en-US" altLang="zh-CN" i="1">
                                      <a:latin typeface="Cambria Math" panose="02040503050406030204" pitchFamily="18" charset="0"/>
                                    </a:rPr>
                                    <m:t>𝑛</m:t>
                                  </m:r>
                                </m:e>
                                <m:sup>
                                  <m:r>
                                    <a:rPr lang="en-US" altLang="zh-CN" i="1">
                                      <a:latin typeface="Cambria Math" panose="02040503050406030204" pitchFamily="18" charset="0"/>
                                    </a:rPr>
                                    <m:t>3</m:t>
                                  </m:r>
                                </m:sup>
                              </m:sSup>
                              <m:r>
                                <a:rPr lang="en-US" altLang="zh-CN" i="1">
                                  <a:latin typeface="Cambria Math" panose="02040503050406030204" pitchFamily="18" charset="0"/>
                                </a:rPr>
                                <m:t>∉</m:t>
                              </m:r>
                              <m:r>
                                <a:rPr lang="en-US" altLang="zh-CN" i="1">
                                  <a:latin typeface="Cambria Math" panose="02040503050406030204" pitchFamily="18" charset="0"/>
                                </a:rPr>
                                <m:t>𝑂</m:t>
                              </m:r>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𝑛</m:t>
                                  </m:r>
                                </m:e>
                                <m:sup>
                                  <m:r>
                                    <a:rPr lang="en-US" altLang="zh-CN" i="1">
                                      <a:latin typeface="Cambria Math" panose="02040503050406030204" pitchFamily="18" charset="0"/>
                                    </a:rPr>
                                    <m:t>2</m:t>
                                  </m:r>
                                </m:sup>
                              </m:sSup>
                              <m:r>
                                <a:rPr lang="en-US" altLang="zh-CN" i="1">
                                  <a:latin typeface="Cambria Math" panose="02040503050406030204" pitchFamily="18" charset="0"/>
                                </a:rPr>
                                <m:t>)</m:t>
                              </m:r>
                            </m:oMath>
                          </a14:m>
                          <a:r>
                            <a:rPr lang="en-US" altLang="zh-CN" dirty="0">
                              <a:latin typeface="Arial" panose="020B0604020202020204" pitchFamily="34" charset="0"/>
                              <a:cs typeface="Arial" panose="020B0604020202020204" pitchFamily="34" charset="0"/>
                            </a:rPr>
                            <a:t> </a:t>
                          </a:r>
                          <a:endParaRPr lang="zh-CN" altLang="en-US" dirty="0"/>
                        </a:p>
                      </a:txBody>
                      <a:tcPr/>
                    </a:tc>
                    <a:extLst>
                      <a:ext uri="{0D108BD9-81ED-4DB2-BD59-A6C34878D82A}">
                        <a16:rowId xmlns:a16="http://schemas.microsoft.com/office/drawing/2014/main" val="2302153578"/>
                      </a:ext>
                    </a:extLst>
                  </a:tr>
                  <a:tr h="370840">
                    <a:tc>
                      <a:txBody>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𝑛</m:t>
                                </m:r>
                                <m:r>
                                  <a:rPr lang="en-US" altLang="zh-CN" b="0" i="1" smtClean="0">
                                    <a:latin typeface="Cambria Math" panose="02040503050406030204" pitchFamily="18" charset="0"/>
                                  </a:rPr>
                                  <m:t>∉</m:t>
                                </m:r>
                                <m:r>
                                  <m:rPr>
                                    <m:sty m:val="p"/>
                                  </m:rPr>
                                  <a:rPr lang="en-US" altLang="zh-CN" b="0" i="0" smtClean="0">
                                    <a:latin typeface="Cambria Math" panose="02040503050406030204" pitchFamily="18" charset="0"/>
                                  </a:rPr>
                                  <m:t>Θ</m:t>
                                </m:r>
                                <m:r>
                                  <a:rPr lang="en-US" altLang="zh-CN" i="1" smtClean="0">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𝑛</m:t>
                                    </m:r>
                                  </m:e>
                                  <m:sup>
                                    <m:r>
                                      <a:rPr lang="en-US" altLang="zh-CN" i="1">
                                        <a:latin typeface="Cambria Math" panose="02040503050406030204" pitchFamily="18" charset="0"/>
                                      </a:rPr>
                                      <m:t>2</m:t>
                                    </m:r>
                                  </m:sup>
                                </m:sSup>
                                <m:r>
                                  <a:rPr lang="en-US" altLang="zh-CN" i="1">
                                    <a:latin typeface="Cambria Math" panose="02040503050406030204" pitchFamily="18" charset="0"/>
                                  </a:rPr>
                                  <m:t>)</m:t>
                                </m:r>
                              </m:oMath>
                            </m:oMathPara>
                          </a14:m>
                          <a:endParaRPr lang="zh-CN" altLang="en-US" dirty="0"/>
                        </a:p>
                      </a:txBody>
                      <a:tcPr/>
                    </a:tc>
                    <a:tc>
                      <a:txBody>
                        <a:bodyPr/>
                        <a:lstStyle/>
                        <a:p>
                          <a14:m>
                            <m:oMath xmlns:m="http://schemas.openxmlformats.org/officeDocument/2006/math">
                              <m:sSup>
                                <m:sSupPr>
                                  <m:ctrlPr>
                                    <a:rPr lang="en-US" altLang="zh-CN" i="1" dirty="0" smtClean="0">
                                      <a:latin typeface="Cambria Math" panose="02040503050406030204" pitchFamily="18" charset="0"/>
                                    </a:rPr>
                                  </m:ctrlPr>
                                </m:sSupPr>
                                <m:e>
                                  <m:r>
                                    <a:rPr lang="en-US" altLang="zh-CN" i="1" dirty="0">
                                      <a:latin typeface="Cambria Math" panose="02040503050406030204" pitchFamily="18" charset="0"/>
                                    </a:rPr>
                                    <m:t>𝑛</m:t>
                                  </m:r>
                                </m:e>
                                <m:sup>
                                  <m:r>
                                    <a:rPr lang="en-US" altLang="zh-CN" i="1" dirty="0">
                                      <a:latin typeface="Cambria Math" panose="02040503050406030204" pitchFamily="18" charset="0"/>
                                    </a:rPr>
                                    <m:t>2</m:t>
                                  </m:r>
                                </m:sup>
                              </m:sSup>
                              <m:r>
                                <a:rPr lang="en-US" altLang="zh-CN" i="1" dirty="0">
                                  <a:latin typeface="Cambria Math" panose="02040503050406030204" pitchFamily="18" charset="0"/>
                                </a:rPr>
                                <m:t>∈</m:t>
                              </m:r>
                              <m:r>
                                <m:rPr>
                                  <m:sty m:val="p"/>
                                </m:rPr>
                                <a:rPr lang="en-US" altLang="zh-CN" b="0" i="0" dirty="0" smtClean="0">
                                  <a:latin typeface="Cambria Math" panose="02040503050406030204" pitchFamily="18" charset="0"/>
                                </a:rPr>
                                <m:t>Θ</m:t>
                              </m:r>
                              <m:r>
                                <a:rPr lang="en-US" altLang="zh-CN" i="1" dirty="0">
                                  <a:latin typeface="Cambria Math" panose="02040503050406030204" pitchFamily="18" charset="0"/>
                                </a:rPr>
                                <m:t>(</m:t>
                              </m:r>
                              <m:sSup>
                                <m:sSupPr>
                                  <m:ctrlPr>
                                    <a:rPr lang="en-US" altLang="zh-CN" i="1" dirty="0">
                                      <a:latin typeface="Cambria Math" panose="02040503050406030204" pitchFamily="18" charset="0"/>
                                    </a:rPr>
                                  </m:ctrlPr>
                                </m:sSupPr>
                                <m:e>
                                  <m:r>
                                    <a:rPr lang="en-US" altLang="zh-CN" i="1" dirty="0">
                                      <a:latin typeface="Cambria Math" panose="02040503050406030204" pitchFamily="18" charset="0"/>
                                    </a:rPr>
                                    <m:t>𝑛</m:t>
                                  </m:r>
                                </m:e>
                                <m:sup>
                                  <m:r>
                                    <a:rPr lang="en-US" altLang="zh-CN" i="1" dirty="0">
                                      <a:latin typeface="Cambria Math" panose="02040503050406030204" pitchFamily="18" charset="0"/>
                                    </a:rPr>
                                    <m:t>2</m:t>
                                  </m:r>
                                </m:sup>
                              </m:sSup>
                              <m:r>
                                <a:rPr lang="en-US" altLang="zh-CN" i="1" dirty="0">
                                  <a:latin typeface="Cambria Math" panose="02040503050406030204" pitchFamily="18" charset="0"/>
                                </a:rPr>
                                <m:t>)</m:t>
                              </m:r>
                            </m:oMath>
                          </a14:m>
                          <a:r>
                            <a:rPr lang="en-US" altLang="zh-CN" dirty="0">
                              <a:latin typeface="Arial" panose="020B0604020202020204" pitchFamily="34" charset="0"/>
                              <a:cs typeface="Arial" panose="020B0604020202020204" pitchFamily="34" charset="0"/>
                            </a:rPr>
                            <a:t>, </a:t>
                          </a:r>
                          <a:endParaRPr lang="zh-CN" altLang="en-US" dirty="0"/>
                        </a:p>
                      </a:txBody>
                      <a:tcPr/>
                    </a:tc>
                    <a:tc>
                      <a:txBody>
                        <a:bodyPr/>
                        <a:lstStyle/>
                        <a:p>
                          <a14:m>
                            <m:oMath xmlns:m="http://schemas.openxmlformats.org/officeDocument/2006/math">
                              <m:sSup>
                                <m:sSupPr>
                                  <m:ctrlPr>
                                    <a:rPr lang="en-US" altLang="zh-CN" i="1" smtClean="0">
                                      <a:latin typeface="Cambria Math" panose="02040503050406030204" pitchFamily="18" charset="0"/>
                                    </a:rPr>
                                  </m:ctrlPr>
                                </m:sSupPr>
                                <m:e>
                                  <m:r>
                                    <a:rPr lang="en-US" altLang="zh-CN" i="1">
                                      <a:latin typeface="Cambria Math" panose="02040503050406030204" pitchFamily="18" charset="0"/>
                                    </a:rPr>
                                    <m:t>𝑛</m:t>
                                  </m:r>
                                </m:e>
                                <m:sup>
                                  <m:r>
                                    <a:rPr lang="en-US" altLang="zh-CN" i="1">
                                      <a:latin typeface="Cambria Math" panose="02040503050406030204" pitchFamily="18" charset="0"/>
                                    </a:rPr>
                                    <m:t>3</m:t>
                                  </m:r>
                                </m:sup>
                              </m:sSup>
                              <m:r>
                                <a:rPr lang="en-US" altLang="zh-CN" i="1">
                                  <a:latin typeface="Cambria Math" panose="02040503050406030204" pitchFamily="18" charset="0"/>
                                </a:rPr>
                                <m:t>∉</m:t>
                              </m:r>
                              <m:r>
                                <m:rPr>
                                  <m:sty m:val="p"/>
                                </m:rPr>
                                <a:rPr lang="en-US" altLang="zh-CN" b="0" i="0" smtClean="0">
                                  <a:latin typeface="Cambria Math" panose="02040503050406030204" pitchFamily="18" charset="0"/>
                                </a:rPr>
                                <m:t>Θ</m:t>
                              </m:r>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𝑛</m:t>
                                  </m:r>
                                </m:e>
                                <m:sup>
                                  <m:r>
                                    <a:rPr lang="en-US" altLang="zh-CN" i="1">
                                      <a:latin typeface="Cambria Math" panose="02040503050406030204" pitchFamily="18" charset="0"/>
                                    </a:rPr>
                                    <m:t>2</m:t>
                                  </m:r>
                                </m:sup>
                              </m:sSup>
                              <m:r>
                                <a:rPr lang="en-US" altLang="zh-CN" i="1">
                                  <a:latin typeface="Cambria Math" panose="02040503050406030204" pitchFamily="18" charset="0"/>
                                </a:rPr>
                                <m:t>)</m:t>
                              </m:r>
                            </m:oMath>
                          </a14:m>
                          <a:r>
                            <a:rPr lang="en-US" altLang="zh-CN" dirty="0">
                              <a:latin typeface="Arial" panose="020B0604020202020204" pitchFamily="34" charset="0"/>
                              <a:cs typeface="Arial" panose="020B0604020202020204" pitchFamily="34" charset="0"/>
                            </a:rPr>
                            <a:t> </a:t>
                          </a:r>
                          <a:endParaRPr lang="zh-CN" altLang="en-US" dirty="0"/>
                        </a:p>
                      </a:txBody>
                      <a:tcPr/>
                    </a:tc>
                    <a:extLst>
                      <a:ext uri="{0D108BD9-81ED-4DB2-BD59-A6C34878D82A}">
                        <a16:rowId xmlns:a16="http://schemas.microsoft.com/office/drawing/2014/main" val="3779165582"/>
                      </a:ext>
                    </a:extLst>
                  </a:tr>
                  <a:tr h="370840">
                    <a:tc>
                      <a:txBody>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𝑛</m:t>
                                </m:r>
                                <m:r>
                                  <a:rPr lang="en-US" altLang="zh-CN" b="0" i="1" smtClean="0">
                                    <a:latin typeface="Cambria Math" panose="02040503050406030204" pitchFamily="18" charset="0"/>
                                  </a:rPr>
                                  <m:t>∉</m:t>
                                </m:r>
                                <m:r>
                                  <m:rPr>
                                    <m:sty m:val="p"/>
                                  </m:rPr>
                                  <a:rPr lang="en-US" altLang="zh-CN" b="0" i="0" smtClean="0">
                                    <a:latin typeface="Cambria Math" panose="02040503050406030204" pitchFamily="18" charset="0"/>
                                  </a:rPr>
                                  <m:t>Ω</m:t>
                                </m:r>
                                <m:r>
                                  <a:rPr lang="en-US" altLang="zh-CN" i="1" smtClean="0">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𝑛</m:t>
                                    </m:r>
                                  </m:e>
                                  <m:sup>
                                    <m:r>
                                      <a:rPr lang="en-US" altLang="zh-CN" i="1">
                                        <a:latin typeface="Cambria Math" panose="02040503050406030204" pitchFamily="18" charset="0"/>
                                      </a:rPr>
                                      <m:t>2</m:t>
                                    </m:r>
                                  </m:sup>
                                </m:sSup>
                                <m:r>
                                  <a:rPr lang="en-US" altLang="zh-CN" i="1">
                                    <a:latin typeface="Cambria Math" panose="02040503050406030204" pitchFamily="18" charset="0"/>
                                  </a:rPr>
                                  <m:t>)</m:t>
                                </m:r>
                              </m:oMath>
                            </m:oMathPara>
                          </a14:m>
                          <a:endParaRPr lang="zh-CN" altLang="en-US" dirty="0"/>
                        </a:p>
                      </a:txBody>
                      <a:tcPr/>
                    </a:tc>
                    <a:tc>
                      <a:txBody>
                        <a:bodyPr/>
                        <a:lstStyle/>
                        <a:p>
                          <a14:m>
                            <m:oMath xmlns:m="http://schemas.openxmlformats.org/officeDocument/2006/math">
                              <m:sSup>
                                <m:sSupPr>
                                  <m:ctrlPr>
                                    <a:rPr lang="en-US" altLang="zh-CN" i="1" dirty="0" smtClean="0">
                                      <a:latin typeface="Cambria Math" panose="02040503050406030204" pitchFamily="18" charset="0"/>
                                    </a:rPr>
                                  </m:ctrlPr>
                                </m:sSupPr>
                                <m:e>
                                  <m:r>
                                    <a:rPr lang="en-US" altLang="zh-CN" i="1" dirty="0">
                                      <a:latin typeface="Cambria Math" panose="02040503050406030204" pitchFamily="18" charset="0"/>
                                    </a:rPr>
                                    <m:t>𝑛</m:t>
                                  </m:r>
                                </m:e>
                                <m:sup>
                                  <m:r>
                                    <a:rPr lang="en-US" altLang="zh-CN" i="1" dirty="0">
                                      <a:latin typeface="Cambria Math" panose="02040503050406030204" pitchFamily="18" charset="0"/>
                                    </a:rPr>
                                    <m:t>2</m:t>
                                  </m:r>
                                </m:sup>
                              </m:sSup>
                              <m:r>
                                <a:rPr lang="en-US" altLang="zh-CN" i="1" dirty="0">
                                  <a:latin typeface="Cambria Math" panose="02040503050406030204" pitchFamily="18" charset="0"/>
                                </a:rPr>
                                <m:t>∈</m:t>
                              </m:r>
                              <m:r>
                                <m:rPr>
                                  <m:sty m:val="p"/>
                                </m:rPr>
                                <a:rPr lang="en-US" altLang="zh-CN" b="0" i="0" dirty="0" smtClean="0">
                                  <a:latin typeface="Cambria Math" panose="02040503050406030204" pitchFamily="18" charset="0"/>
                                </a:rPr>
                                <m:t>Ω</m:t>
                              </m:r>
                              <m:r>
                                <a:rPr lang="en-US" altLang="zh-CN" i="1" dirty="0">
                                  <a:latin typeface="Cambria Math" panose="02040503050406030204" pitchFamily="18" charset="0"/>
                                </a:rPr>
                                <m:t>(</m:t>
                              </m:r>
                              <m:sSup>
                                <m:sSupPr>
                                  <m:ctrlPr>
                                    <a:rPr lang="en-US" altLang="zh-CN" i="1" dirty="0">
                                      <a:latin typeface="Cambria Math" panose="02040503050406030204" pitchFamily="18" charset="0"/>
                                    </a:rPr>
                                  </m:ctrlPr>
                                </m:sSupPr>
                                <m:e>
                                  <m:r>
                                    <a:rPr lang="en-US" altLang="zh-CN" i="1" dirty="0">
                                      <a:latin typeface="Cambria Math" panose="02040503050406030204" pitchFamily="18" charset="0"/>
                                    </a:rPr>
                                    <m:t>𝑛</m:t>
                                  </m:r>
                                </m:e>
                                <m:sup>
                                  <m:r>
                                    <a:rPr lang="en-US" altLang="zh-CN" i="1" dirty="0">
                                      <a:latin typeface="Cambria Math" panose="02040503050406030204" pitchFamily="18" charset="0"/>
                                    </a:rPr>
                                    <m:t>2</m:t>
                                  </m:r>
                                </m:sup>
                              </m:sSup>
                              <m:r>
                                <a:rPr lang="en-US" altLang="zh-CN" i="1" dirty="0">
                                  <a:latin typeface="Cambria Math" panose="02040503050406030204" pitchFamily="18" charset="0"/>
                                </a:rPr>
                                <m:t>)</m:t>
                              </m:r>
                            </m:oMath>
                          </a14:m>
                          <a:r>
                            <a:rPr lang="en-US" altLang="zh-CN" dirty="0">
                              <a:latin typeface="Arial" panose="020B0604020202020204" pitchFamily="34" charset="0"/>
                              <a:cs typeface="Arial" panose="020B0604020202020204" pitchFamily="34" charset="0"/>
                            </a:rPr>
                            <a:t>, </a:t>
                          </a:r>
                          <a:endParaRPr lang="zh-CN" altLang="en-US" dirty="0"/>
                        </a:p>
                      </a:txBody>
                      <a:tcPr/>
                    </a:tc>
                    <a:tc>
                      <a:txBody>
                        <a:bodyPr/>
                        <a:lstStyle/>
                        <a:p>
                          <a14:m>
                            <m:oMath xmlns:m="http://schemas.openxmlformats.org/officeDocument/2006/math">
                              <m:sSup>
                                <m:sSupPr>
                                  <m:ctrlPr>
                                    <a:rPr lang="en-US" altLang="zh-CN" i="1" smtClean="0">
                                      <a:latin typeface="Cambria Math" panose="02040503050406030204" pitchFamily="18" charset="0"/>
                                    </a:rPr>
                                  </m:ctrlPr>
                                </m:sSupPr>
                                <m:e>
                                  <m:r>
                                    <a:rPr lang="en-US" altLang="zh-CN" i="1">
                                      <a:latin typeface="Cambria Math" panose="02040503050406030204" pitchFamily="18" charset="0"/>
                                    </a:rPr>
                                    <m:t>𝑛</m:t>
                                  </m:r>
                                </m:e>
                                <m:sup>
                                  <m:r>
                                    <a:rPr lang="en-US" altLang="zh-CN" i="1">
                                      <a:latin typeface="Cambria Math" panose="02040503050406030204" pitchFamily="18" charset="0"/>
                                    </a:rPr>
                                    <m:t>3</m:t>
                                  </m:r>
                                </m:sup>
                              </m:sSup>
                              <m:r>
                                <a:rPr lang="en-US" altLang="zh-CN" b="0" i="1" smtClean="0">
                                  <a:latin typeface="Cambria Math" panose="02040503050406030204" pitchFamily="18" charset="0"/>
                                </a:rPr>
                                <m:t>∈</m:t>
                              </m:r>
                              <m:r>
                                <m:rPr>
                                  <m:sty m:val="p"/>
                                </m:rPr>
                                <a:rPr lang="en-US" altLang="zh-CN" b="0" i="0" smtClean="0">
                                  <a:latin typeface="Cambria Math" panose="02040503050406030204" pitchFamily="18" charset="0"/>
                                </a:rPr>
                                <m:t>Ω</m:t>
                              </m:r>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𝑛</m:t>
                                  </m:r>
                                </m:e>
                                <m:sup>
                                  <m:r>
                                    <a:rPr lang="en-US" altLang="zh-CN" i="1">
                                      <a:latin typeface="Cambria Math" panose="02040503050406030204" pitchFamily="18" charset="0"/>
                                    </a:rPr>
                                    <m:t>2</m:t>
                                  </m:r>
                                </m:sup>
                              </m:sSup>
                              <m:r>
                                <a:rPr lang="en-US" altLang="zh-CN" i="1">
                                  <a:latin typeface="Cambria Math" panose="02040503050406030204" pitchFamily="18" charset="0"/>
                                </a:rPr>
                                <m:t>)</m:t>
                              </m:r>
                            </m:oMath>
                          </a14:m>
                          <a:r>
                            <a:rPr lang="en-US" altLang="zh-CN" dirty="0">
                              <a:latin typeface="Arial" panose="020B0604020202020204" pitchFamily="34" charset="0"/>
                              <a:cs typeface="Arial" panose="020B0604020202020204" pitchFamily="34" charset="0"/>
                            </a:rPr>
                            <a:t> </a:t>
                          </a:r>
                          <a:endParaRPr lang="zh-CN" altLang="en-US" dirty="0"/>
                        </a:p>
                      </a:txBody>
                      <a:tcPr/>
                    </a:tc>
                    <a:extLst>
                      <a:ext uri="{0D108BD9-81ED-4DB2-BD59-A6C34878D82A}">
                        <a16:rowId xmlns:a16="http://schemas.microsoft.com/office/drawing/2014/main" val="4040728591"/>
                      </a:ext>
                    </a:extLst>
                  </a:tr>
                </a:tbl>
              </a:graphicData>
            </a:graphic>
          </p:graphicFrame>
        </mc:Choice>
        <mc:Fallback xmlns="">
          <p:graphicFrame>
            <p:nvGraphicFramePr>
              <p:cNvPr id="7" name="表格 7">
                <a:extLst>
                  <a:ext uri="{FF2B5EF4-FFF2-40B4-BE49-F238E27FC236}">
                    <a16:creationId xmlns:a16="http://schemas.microsoft.com/office/drawing/2014/main" id="{23D39BD8-4891-46EF-9D8A-160D197898E1}"/>
                  </a:ext>
                </a:extLst>
              </p:cNvPr>
              <p:cNvGraphicFramePr>
                <a:graphicFrameLocks noGrp="1"/>
              </p:cNvGraphicFramePr>
              <p:nvPr>
                <p:extLst>
                  <p:ext uri="{D42A27DB-BD31-4B8C-83A1-F6EECF244321}">
                    <p14:modId xmlns:p14="http://schemas.microsoft.com/office/powerpoint/2010/main" val="1996281618"/>
                  </p:ext>
                </p:extLst>
              </p:nvPr>
            </p:nvGraphicFramePr>
            <p:xfrm>
              <a:off x="7239000" y="1371600"/>
              <a:ext cx="4216401" cy="1112520"/>
            </p:xfrm>
            <a:graphic>
              <a:graphicData uri="http://schemas.openxmlformats.org/drawingml/2006/table">
                <a:tbl>
                  <a:tblPr>
                    <a:tableStyleId>{5C22544A-7EE6-4342-B048-85BDC9FD1C3A}</a:tableStyleId>
                  </a:tblPr>
                  <a:tblGrid>
                    <a:gridCol w="1405467">
                      <a:extLst>
                        <a:ext uri="{9D8B030D-6E8A-4147-A177-3AD203B41FA5}">
                          <a16:colId xmlns:a16="http://schemas.microsoft.com/office/drawing/2014/main" val="1031571051"/>
                        </a:ext>
                      </a:extLst>
                    </a:gridCol>
                    <a:gridCol w="1405467">
                      <a:extLst>
                        <a:ext uri="{9D8B030D-6E8A-4147-A177-3AD203B41FA5}">
                          <a16:colId xmlns:a16="http://schemas.microsoft.com/office/drawing/2014/main" val="3035638935"/>
                        </a:ext>
                      </a:extLst>
                    </a:gridCol>
                    <a:gridCol w="1405467">
                      <a:extLst>
                        <a:ext uri="{9D8B030D-6E8A-4147-A177-3AD203B41FA5}">
                          <a16:colId xmlns:a16="http://schemas.microsoft.com/office/drawing/2014/main" val="2939423129"/>
                        </a:ext>
                      </a:extLst>
                    </a:gridCol>
                  </a:tblGrid>
                  <a:tr h="370840">
                    <a:tc>
                      <a:txBody>
                        <a:bodyPr/>
                        <a:lstStyle/>
                        <a:p>
                          <a:endParaRPr lang="zh-CN"/>
                        </a:p>
                      </a:txBody>
                      <a:tcPr>
                        <a:blipFill>
                          <a:blip r:embed="rId3"/>
                          <a:stretch>
                            <a:fillRect l="-433" t="-9836" r="-200866" b="-222951"/>
                          </a:stretch>
                        </a:blipFill>
                      </a:tcPr>
                    </a:tc>
                    <a:tc>
                      <a:txBody>
                        <a:bodyPr/>
                        <a:lstStyle/>
                        <a:p>
                          <a:endParaRPr lang="zh-CN"/>
                        </a:p>
                      </a:txBody>
                      <a:tcPr>
                        <a:blipFill>
                          <a:blip r:embed="rId3"/>
                          <a:stretch>
                            <a:fillRect l="-100433" t="-9836" r="-100866" b="-222951"/>
                          </a:stretch>
                        </a:blipFill>
                      </a:tcPr>
                    </a:tc>
                    <a:tc>
                      <a:txBody>
                        <a:bodyPr/>
                        <a:lstStyle/>
                        <a:p>
                          <a:endParaRPr lang="zh-CN"/>
                        </a:p>
                      </a:txBody>
                      <a:tcPr>
                        <a:blipFill>
                          <a:blip r:embed="rId3"/>
                          <a:stretch>
                            <a:fillRect l="-200433" t="-9836" r="-866" b="-222951"/>
                          </a:stretch>
                        </a:blipFill>
                      </a:tcPr>
                    </a:tc>
                    <a:extLst>
                      <a:ext uri="{0D108BD9-81ED-4DB2-BD59-A6C34878D82A}">
                        <a16:rowId xmlns:a16="http://schemas.microsoft.com/office/drawing/2014/main" val="2302153578"/>
                      </a:ext>
                    </a:extLst>
                  </a:tr>
                  <a:tr h="370840">
                    <a:tc>
                      <a:txBody>
                        <a:bodyPr/>
                        <a:lstStyle/>
                        <a:p>
                          <a:endParaRPr lang="zh-CN"/>
                        </a:p>
                      </a:txBody>
                      <a:tcPr>
                        <a:blipFill>
                          <a:blip r:embed="rId3"/>
                          <a:stretch>
                            <a:fillRect l="-433" t="-109836" r="-200866" b="-122951"/>
                          </a:stretch>
                        </a:blipFill>
                      </a:tcPr>
                    </a:tc>
                    <a:tc>
                      <a:txBody>
                        <a:bodyPr/>
                        <a:lstStyle/>
                        <a:p>
                          <a:endParaRPr lang="zh-CN"/>
                        </a:p>
                      </a:txBody>
                      <a:tcPr>
                        <a:blipFill>
                          <a:blip r:embed="rId3"/>
                          <a:stretch>
                            <a:fillRect l="-100433" t="-109836" r="-100866" b="-122951"/>
                          </a:stretch>
                        </a:blipFill>
                      </a:tcPr>
                    </a:tc>
                    <a:tc>
                      <a:txBody>
                        <a:bodyPr/>
                        <a:lstStyle/>
                        <a:p>
                          <a:endParaRPr lang="zh-CN"/>
                        </a:p>
                      </a:txBody>
                      <a:tcPr>
                        <a:blipFill>
                          <a:blip r:embed="rId3"/>
                          <a:stretch>
                            <a:fillRect l="-200433" t="-109836" r="-866" b="-122951"/>
                          </a:stretch>
                        </a:blipFill>
                      </a:tcPr>
                    </a:tc>
                    <a:extLst>
                      <a:ext uri="{0D108BD9-81ED-4DB2-BD59-A6C34878D82A}">
                        <a16:rowId xmlns:a16="http://schemas.microsoft.com/office/drawing/2014/main" val="3779165582"/>
                      </a:ext>
                    </a:extLst>
                  </a:tr>
                  <a:tr h="370840">
                    <a:tc>
                      <a:txBody>
                        <a:bodyPr/>
                        <a:lstStyle/>
                        <a:p>
                          <a:endParaRPr lang="zh-CN"/>
                        </a:p>
                      </a:txBody>
                      <a:tcPr>
                        <a:blipFill>
                          <a:blip r:embed="rId3"/>
                          <a:stretch>
                            <a:fillRect l="-433" t="-209836" r="-200866" b="-22951"/>
                          </a:stretch>
                        </a:blipFill>
                      </a:tcPr>
                    </a:tc>
                    <a:tc>
                      <a:txBody>
                        <a:bodyPr/>
                        <a:lstStyle/>
                        <a:p>
                          <a:endParaRPr lang="zh-CN"/>
                        </a:p>
                      </a:txBody>
                      <a:tcPr>
                        <a:blipFill>
                          <a:blip r:embed="rId3"/>
                          <a:stretch>
                            <a:fillRect l="-100433" t="-209836" r="-100866" b="-22951"/>
                          </a:stretch>
                        </a:blipFill>
                      </a:tcPr>
                    </a:tc>
                    <a:tc>
                      <a:txBody>
                        <a:bodyPr/>
                        <a:lstStyle/>
                        <a:p>
                          <a:endParaRPr lang="zh-CN"/>
                        </a:p>
                      </a:txBody>
                      <a:tcPr>
                        <a:blipFill>
                          <a:blip r:embed="rId3"/>
                          <a:stretch>
                            <a:fillRect l="-200433" t="-209836" r="-866" b="-22951"/>
                          </a:stretch>
                        </a:blipFill>
                      </a:tcPr>
                    </a:tc>
                    <a:extLst>
                      <a:ext uri="{0D108BD9-81ED-4DB2-BD59-A6C34878D82A}">
                        <a16:rowId xmlns:a16="http://schemas.microsoft.com/office/drawing/2014/main" val="4040728591"/>
                      </a:ext>
                    </a:extLst>
                  </a:tr>
                </a:tbl>
              </a:graphicData>
            </a:graphic>
          </p:graphicFrame>
        </mc:Fallback>
      </mc:AlternateContent>
    </p:spTree>
    <p:extLst>
      <p:ext uri="{BB962C8B-B14F-4D97-AF65-F5344CB8AC3E}">
        <p14:creationId xmlns:p14="http://schemas.microsoft.com/office/powerpoint/2010/main" val="487331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9C0B12-4A71-4EE3-8A5D-7BC77B353BBD}"/>
              </a:ext>
            </a:extLst>
          </p:cNvPr>
          <p:cNvSpPr>
            <a:spLocks noGrp="1"/>
          </p:cNvSpPr>
          <p:nvPr>
            <p:ph type="title"/>
          </p:nvPr>
        </p:nvSpPr>
        <p:spPr/>
        <p:txBody>
          <a:bodyPr/>
          <a:lstStyle/>
          <a:p>
            <a:r>
              <a:rPr lang="en-US" altLang="zh-CN" dirty="0"/>
              <a:t>Grade</a:t>
            </a:r>
            <a:endParaRPr lang="zh-CN" altLang="en-US" dirty="0"/>
          </a:p>
        </p:txBody>
      </p:sp>
      <p:sp>
        <p:nvSpPr>
          <p:cNvPr id="3" name="内容占位符 2">
            <a:extLst>
              <a:ext uri="{FF2B5EF4-FFF2-40B4-BE49-F238E27FC236}">
                <a16:creationId xmlns:a16="http://schemas.microsoft.com/office/drawing/2014/main" id="{CC2C16C1-CE3A-45FC-B4A9-7F3E8BEEBF13}"/>
              </a:ext>
            </a:extLst>
          </p:cNvPr>
          <p:cNvSpPr>
            <a:spLocks noGrp="1"/>
          </p:cNvSpPr>
          <p:nvPr>
            <p:ph idx="1"/>
          </p:nvPr>
        </p:nvSpPr>
        <p:spPr/>
        <p:txBody>
          <a:bodyPr>
            <a:normAutofit/>
          </a:bodyPr>
          <a:lstStyle/>
          <a:p>
            <a:r>
              <a:rPr lang="en-US" altLang="zh-CN" dirty="0"/>
              <a:t>Paper Reading - 10%. </a:t>
            </a:r>
          </a:p>
          <a:p>
            <a:r>
              <a:rPr lang="en-US" altLang="zh-CN" dirty="0"/>
              <a:t>Homework - 40% (5% bonus). </a:t>
            </a:r>
          </a:p>
          <a:p>
            <a:r>
              <a:rPr lang="en-US" altLang="zh-CN" dirty="0"/>
              <a:t>Course Project - 30%. </a:t>
            </a:r>
          </a:p>
          <a:p>
            <a:r>
              <a:rPr lang="en-US" altLang="zh-CN" dirty="0"/>
              <a:t>Final Exam - 20%. </a:t>
            </a:r>
          </a:p>
          <a:p>
            <a:r>
              <a:rPr lang="en-US" altLang="zh-CN" dirty="0"/>
              <a:t>Class Participation - 5% bonus. </a:t>
            </a:r>
            <a:endParaRPr lang="zh-CN" altLang="en-US" dirty="0"/>
          </a:p>
        </p:txBody>
      </p:sp>
      <p:sp>
        <p:nvSpPr>
          <p:cNvPr id="4" name="灯片编号占位符 3">
            <a:extLst>
              <a:ext uri="{FF2B5EF4-FFF2-40B4-BE49-F238E27FC236}">
                <a16:creationId xmlns:a16="http://schemas.microsoft.com/office/drawing/2014/main" id="{77921C92-7087-4122-BB80-14CF9B6228A9}"/>
              </a:ext>
            </a:extLst>
          </p:cNvPr>
          <p:cNvSpPr>
            <a:spLocks noGrp="1"/>
          </p:cNvSpPr>
          <p:nvPr>
            <p:ph type="sldNum" sz="quarter" idx="4"/>
          </p:nvPr>
        </p:nvSpPr>
        <p:spPr/>
        <p:txBody>
          <a:bodyPr/>
          <a:lstStyle/>
          <a:p>
            <a:fld id="{B710F26B-4563-4765-9A91-E0CC99FE32F0}" type="slidenum">
              <a:rPr lang="zh-CN" altLang="en-US" smtClean="0"/>
              <a:t>16</a:t>
            </a:fld>
            <a:endParaRPr lang="zh-CN" altLang="en-US"/>
          </a:p>
        </p:txBody>
      </p:sp>
    </p:spTree>
    <p:extLst>
      <p:ext uri="{BB962C8B-B14F-4D97-AF65-F5344CB8AC3E}">
        <p14:creationId xmlns:p14="http://schemas.microsoft.com/office/powerpoint/2010/main" val="296032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209910-5AC3-41A8-9473-1AA0525DFF3E}"/>
              </a:ext>
            </a:extLst>
          </p:cNvPr>
          <p:cNvSpPr>
            <a:spLocks noGrp="1"/>
          </p:cNvSpPr>
          <p:nvPr>
            <p:ph type="title"/>
          </p:nvPr>
        </p:nvSpPr>
        <p:spPr/>
        <p:txBody>
          <a:bodyPr/>
          <a:lstStyle/>
          <a:p>
            <a:r>
              <a:rPr lang="en-US" altLang="zh-CN" dirty="0"/>
              <a:t>Paper Reading</a:t>
            </a:r>
            <a:endParaRPr lang="zh-CN" altLang="en-US" dirty="0"/>
          </a:p>
        </p:txBody>
      </p:sp>
      <p:sp>
        <p:nvSpPr>
          <p:cNvPr id="3" name="内容占位符 2">
            <a:extLst>
              <a:ext uri="{FF2B5EF4-FFF2-40B4-BE49-F238E27FC236}">
                <a16:creationId xmlns:a16="http://schemas.microsoft.com/office/drawing/2014/main" id="{1A66C5A2-FED4-4AB4-903B-3299E01BC042}"/>
              </a:ext>
            </a:extLst>
          </p:cNvPr>
          <p:cNvSpPr>
            <a:spLocks noGrp="1"/>
          </p:cNvSpPr>
          <p:nvPr>
            <p:ph idx="1"/>
          </p:nvPr>
        </p:nvSpPr>
        <p:spPr/>
        <p:txBody>
          <a:bodyPr/>
          <a:lstStyle/>
          <a:p>
            <a:r>
              <a:rPr lang="en-US" altLang="zh-CN" dirty="0"/>
              <a:t>On the course website, there are a list of related papers for each topic</a:t>
            </a:r>
          </a:p>
          <a:p>
            <a:r>
              <a:rPr lang="en-US" altLang="zh-CN" dirty="0"/>
              <a:t>You need to choose three papers (from similar topics) and submit reviews for the three papers</a:t>
            </a:r>
          </a:p>
          <a:p>
            <a:pPr lvl="1"/>
            <a:r>
              <a:rPr lang="en-US" altLang="zh-CN" dirty="0"/>
              <a:t>Recommended length: ~3 pages</a:t>
            </a:r>
          </a:p>
          <a:p>
            <a:pPr lvl="1"/>
            <a:r>
              <a:rPr lang="en-US" altLang="zh-CN" dirty="0"/>
              <a:t>Printed out and submit after class</a:t>
            </a:r>
          </a:p>
          <a:p>
            <a:r>
              <a:rPr lang="en-US" altLang="zh-CN" dirty="0"/>
              <a:t>You can submit your review at any time during the quarter (deadline is at the end of week 10)</a:t>
            </a:r>
          </a:p>
          <a:p>
            <a:pPr lvl="1"/>
            <a:r>
              <a:rPr lang="en-US" altLang="zh-CN" dirty="0"/>
              <a:t>E.g., you can directly submit your review after the lecture </a:t>
            </a:r>
            <a:endParaRPr lang="zh-CN" altLang="en-US" dirty="0"/>
          </a:p>
        </p:txBody>
      </p:sp>
      <p:sp>
        <p:nvSpPr>
          <p:cNvPr id="4" name="灯片编号占位符 3">
            <a:extLst>
              <a:ext uri="{FF2B5EF4-FFF2-40B4-BE49-F238E27FC236}">
                <a16:creationId xmlns:a16="http://schemas.microsoft.com/office/drawing/2014/main" id="{08D837BF-53C3-415C-9D81-D0495B99B47A}"/>
              </a:ext>
            </a:extLst>
          </p:cNvPr>
          <p:cNvSpPr>
            <a:spLocks noGrp="1"/>
          </p:cNvSpPr>
          <p:nvPr>
            <p:ph type="sldNum" sz="quarter" idx="4"/>
          </p:nvPr>
        </p:nvSpPr>
        <p:spPr/>
        <p:txBody>
          <a:bodyPr/>
          <a:lstStyle/>
          <a:p>
            <a:fld id="{B710F26B-4563-4765-9A91-E0CC99FE32F0}" type="slidenum">
              <a:rPr lang="zh-CN" altLang="en-US" smtClean="0"/>
              <a:t>17</a:t>
            </a:fld>
            <a:endParaRPr lang="zh-CN" altLang="en-US"/>
          </a:p>
        </p:txBody>
      </p:sp>
    </p:spTree>
    <p:extLst>
      <p:ext uri="{BB962C8B-B14F-4D97-AF65-F5344CB8AC3E}">
        <p14:creationId xmlns:p14="http://schemas.microsoft.com/office/powerpoint/2010/main" val="3895963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6A4550-4607-47AD-87D8-E153F3929034}"/>
              </a:ext>
            </a:extLst>
          </p:cNvPr>
          <p:cNvSpPr>
            <a:spLocks noGrp="1"/>
          </p:cNvSpPr>
          <p:nvPr>
            <p:ph type="title"/>
          </p:nvPr>
        </p:nvSpPr>
        <p:spPr/>
        <p:txBody>
          <a:bodyPr/>
          <a:lstStyle/>
          <a:p>
            <a:r>
              <a:rPr lang="en-US" altLang="zh-CN" dirty="0"/>
              <a:t>Homework</a:t>
            </a:r>
            <a:endParaRPr lang="zh-CN" altLang="en-US" dirty="0"/>
          </a:p>
        </p:txBody>
      </p:sp>
      <p:sp>
        <p:nvSpPr>
          <p:cNvPr id="3" name="内容占位符 2">
            <a:extLst>
              <a:ext uri="{FF2B5EF4-FFF2-40B4-BE49-F238E27FC236}">
                <a16:creationId xmlns:a16="http://schemas.microsoft.com/office/drawing/2014/main" id="{1FA40CB9-92BC-42E5-A93F-FDF5A9D5DE0F}"/>
              </a:ext>
            </a:extLst>
          </p:cNvPr>
          <p:cNvSpPr>
            <a:spLocks noGrp="1"/>
          </p:cNvSpPr>
          <p:nvPr>
            <p:ph idx="1"/>
          </p:nvPr>
        </p:nvSpPr>
        <p:spPr/>
        <p:txBody>
          <a:bodyPr/>
          <a:lstStyle/>
          <a:p>
            <a:r>
              <a:rPr lang="en-US" altLang="zh-CN" dirty="0"/>
              <a:t>There will be 3 homework sets. </a:t>
            </a:r>
          </a:p>
          <a:p>
            <a:r>
              <a:rPr lang="en-US" altLang="zh-CN" dirty="0"/>
              <a:t>There are programming problems – start earlier</a:t>
            </a:r>
          </a:p>
          <a:p>
            <a:r>
              <a:rPr lang="en-US" altLang="zh-CN" dirty="0"/>
              <a:t>No hand-writing (using LaTeX is recommended)</a:t>
            </a:r>
          </a:p>
          <a:p>
            <a:r>
              <a:rPr lang="en-US" altLang="zh-CN" dirty="0"/>
              <a:t>You have </a:t>
            </a:r>
            <a:r>
              <a:rPr lang="en-US" altLang="zh-CN" dirty="0">
                <a:solidFill>
                  <a:schemeClr val="accent4"/>
                </a:solidFill>
              </a:rPr>
              <a:t>five late days </a:t>
            </a:r>
            <a:r>
              <a:rPr lang="en-US" altLang="zh-CN" dirty="0"/>
              <a:t>to use throughout the quarter</a:t>
            </a:r>
          </a:p>
          <a:p>
            <a:pPr lvl="1"/>
            <a:r>
              <a:rPr lang="en-US" altLang="zh-CN" dirty="0"/>
              <a:t>Including homework, course project proposal, and final report</a:t>
            </a:r>
          </a:p>
          <a:p>
            <a:pPr lvl="1"/>
            <a:r>
              <a:rPr lang="en-US" altLang="zh-CN" dirty="0"/>
              <a:t>Let me know before you use it</a:t>
            </a:r>
            <a:endParaRPr lang="zh-CN" altLang="en-US" dirty="0"/>
          </a:p>
          <a:p>
            <a:endParaRPr lang="en-US" altLang="zh-CN" dirty="0"/>
          </a:p>
          <a:p>
            <a:r>
              <a:rPr lang="en-US" altLang="zh-CN" dirty="0"/>
              <a:t>The programming part gives you 5% bonus when you get very good performance or write good “report” to analyze the experiments</a:t>
            </a:r>
            <a:endParaRPr lang="zh-CN" altLang="en-US" dirty="0"/>
          </a:p>
        </p:txBody>
      </p:sp>
      <p:sp>
        <p:nvSpPr>
          <p:cNvPr id="4" name="灯片编号占位符 3">
            <a:extLst>
              <a:ext uri="{FF2B5EF4-FFF2-40B4-BE49-F238E27FC236}">
                <a16:creationId xmlns:a16="http://schemas.microsoft.com/office/drawing/2014/main" id="{1F639327-D463-43CD-8F3D-7DE9EC867E5A}"/>
              </a:ext>
            </a:extLst>
          </p:cNvPr>
          <p:cNvSpPr>
            <a:spLocks noGrp="1"/>
          </p:cNvSpPr>
          <p:nvPr>
            <p:ph type="sldNum" sz="quarter" idx="4"/>
          </p:nvPr>
        </p:nvSpPr>
        <p:spPr/>
        <p:txBody>
          <a:bodyPr/>
          <a:lstStyle/>
          <a:p>
            <a:fld id="{B710F26B-4563-4765-9A91-E0CC99FE32F0}" type="slidenum">
              <a:rPr lang="zh-CN" altLang="en-US" smtClean="0"/>
              <a:t>18</a:t>
            </a:fld>
            <a:endParaRPr lang="zh-CN" altLang="en-US"/>
          </a:p>
        </p:txBody>
      </p:sp>
    </p:spTree>
    <p:extLst>
      <p:ext uri="{BB962C8B-B14F-4D97-AF65-F5344CB8AC3E}">
        <p14:creationId xmlns:p14="http://schemas.microsoft.com/office/powerpoint/2010/main" val="3797127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8B2E5-8385-4CE3-94E0-1484D8459792}"/>
              </a:ext>
            </a:extLst>
          </p:cNvPr>
          <p:cNvSpPr>
            <a:spLocks noGrp="1"/>
          </p:cNvSpPr>
          <p:nvPr>
            <p:ph type="title"/>
          </p:nvPr>
        </p:nvSpPr>
        <p:spPr/>
        <p:txBody>
          <a:bodyPr/>
          <a:lstStyle/>
          <a:p>
            <a:r>
              <a:rPr lang="en-US" altLang="zh-CN" dirty="0"/>
              <a:t>Homework – collaboration policy</a:t>
            </a:r>
            <a:endParaRPr lang="zh-CN" altLang="en-US" dirty="0"/>
          </a:p>
        </p:txBody>
      </p:sp>
      <p:sp>
        <p:nvSpPr>
          <p:cNvPr id="3" name="Content Placeholder 2">
            <a:extLst>
              <a:ext uri="{FF2B5EF4-FFF2-40B4-BE49-F238E27FC236}">
                <a16:creationId xmlns:a16="http://schemas.microsoft.com/office/drawing/2014/main" id="{7875A547-8FAC-422E-B893-16DC724B90E9}"/>
              </a:ext>
            </a:extLst>
          </p:cNvPr>
          <p:cNvSpPr>
            <a:spLocks noGrp="1"/>
          </p:cNvSpPr>
          <p:nvPr>
            <p:ph idx="1"/>
          </p:nvPr>
        </p:nvSpPr>
        <p:spPr/>
        <p:txBody>
          <a:bodyPr/>
          <a:lstStyle/>
          <a:p>
            <a:r>
              <a:rPr lang="en-US" altLang="zh-CN" dirty="0"/>
              <a:t>Discussion with other students, using books or online resources are allowed, </a:t>
            </a:r>
            <a:r>
              <a:rPr lang="en-US" altLang="zh-CN" dirty="0">
                <a:solidFill>
                  <a:schemeClr val="accent4"/>
                </a:solidFill>
              </a:rPr>
              <a:t>after you have thought about the problems on your own</a:t>
            </a:r>
            <a:r>
              <a:rPr lang="en-US" altLang="zh-CN" dirty="0"/>
              <a:t>. </a:t>
            </a:r>
          </a:p>
          <a:p>
            <a:r>
              <a:rPr lang="en-US" altLang="zh-CN" dirty="0"/>
              <a:t>You must cite your collaborators and resources fully and completely </a:t>
            </a:r>
          </a:p>
          <a:p>
            <a:pPr lvl="1"/>
            <a:r>
              <a:rPr lang="en-US" altLang="zh-CN" dirty="0"/>
              <a:t>Alice explained to me the definition of work in Problem 1</a:t>
            </a:r>
          </a:p>
          <a:p>
            <a:pPr lvl="1"/>
            <a:r>
              <a:rPr lang="en-US" altLang="zh-CN" dirty="0"/>
              <a:t>I used Wikipedia site https://xxxx about Master theorem for Problem 3</a:t>
            </a:r>
          </a:p>
          <a:p>
            <a:r>
              <a:rPr lang="en-US" altLang="zh-CN" dirty="0"/>
              <a:t>Most importantly: </a:t>
            </a:r>
            <a:r>
              <a:rPr lang="en-US" altLang="zh-CN" dirty="0">
                <a:solidFill>
                  <a:schemeClr val="accent4"/>
                </a:solidFill>
              </a:rPr>
              <a:t>you must write up your solution independently</a:t>
            </a:r>
            <a:r>
              <a:rPr lang="en-US" altLang="zh-CN" dirty="0"/>
              <a:t>: close the book and all of your notes, and with no one else helping you when you are writing your final answers.</a:t>
            </a:r>
            <a:endParaRPr lang="zh-CN" altLang="en-US" dirty="0"/>
          </a:p>
        </p:txBody>
      </p:sp>
      <p:sp>
        <p:nvSpPr>
          <p:cNvPr id="4" name="Slide Number Placeholder 3">
            <a:extLst>
              <a:ext uri="{FF2B5EF4-FFF2-40B4-BE49-F238E27FC236}">
                <a16:creationId xmlns:a16="http://schemas.microsoft.com/office/drawing/2014/main" id="{AF420ABD-BFD6-4D65-A1CE-4B901BA48778}"/>
              </a:ext>
            </a:extLst>
          </p:cNvPr>
          <p:cNvSpPr>
            <a:spLocks noGrp="1"/>
          </p:cNvSpPr>
          <p:nvPr>
            <p:ph type="sldNum" sz="quarter" idx="4"/>
          </p:nvPr>
        </p:nvSpPr>
        <p:spPr/>
        <p:txBody>
          <a:bodyPr/>
          <a:lstStyle/>
          <a:p>
            <a:fld id="{B710F26B-4563-4765-9A91-E0CC99FE32F0}" type="slidenum">
              <a:rPr lang="zh-CN" altLang="en-US" smtClean="0"/>
              <a:t>19</a:t>
            </a:fld>
            <a:endParaRPr lang="zh-CN" altLang="en-US"/>
          </a:p>
        </p:txBody>
      </p:sp>
    </p:spTree>
    <p:extLst>
      <p:ext uri="{BB962C8B-B14F-4D97-AF65-F5344CB8AC3E}">
        <p14:creationId xmlns:p14="http://schemas.microsoft.com/office/powerpoint/2010/main" val="554720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标题 1">
            <a:extLst>
              <a:ext uri="{FF2B5EF4-FFF2-40B4-BE49-F238E27FC236}">
                <a16:creationId xmlns:a16="http://schemas.microsoft.com/office/drawing/2014/main" id="{B410B7FF-536C-49AA-9EFB-18B27495E838}"/>
              </a:ext>
            </a:extLst>
          </p:cNvPr>
          <p:cNvSpPr>
            <a:spLocks noGrp="1"/>
          </p:cNvSpPr>
          <p:nvPr>
            <p:ph type="title"/>
          </p:nvPr>
        </p:nvSpPr>
        <p:spPr>
          <a:xfrm>
            <a:off x="535020" y="685800"/>
            <a:ext cx="2780271" cy="5105400"/>
          </a:xfrm>
        </p:spPr>
        <p:txBody>
          <a:bodyPr>
            <a:normAutofit/>
          </a:bodyPr>
          <a:lstStyle/>
          <a:p>
            <a:r>
              <a:rPr lang="en-US" altLang="zh-CN">
                <a:solidFill>
                  <a:srgbClr val="FFFFFF"/>
                </a:solidFill>
              </a:rPr>
              <a:t>CS260: Parallel algorithms Lecture 1</a:t>
            </a:r>
            <a:endParaRPr lang="zh-CN" altLang="en-US">
              <a:solidFill>
                <a:srgbClr val="FFFFFF"/>
              </a:solidFill>
            </a:endParaRPr>
          </a:p>
        </p:txBody>
      </p:sp>
      <p:sp>
        <p:nvSpPr>
          <p:cNvPr id="4" name="灯片编号占位符 3">
            <a:extLst>
              <a:ext uri="{FF2B5EF4-FFF2-40B4-BE49-F238E27FC236}">
                <a16:creationId xmlns:a16="http://schemas.microsoft.com/office/drawing/2014/main" id="{BE6661D2-4AD9-4894-9682-B812087F6441}"/>
              </a:ext>
            </a:extLst>
          </p:cNvPr>
          <p:cNvSpPr>
            <a:spLocks noGrp="1"/>
          </p:cNvSpPr>
          <p:nvPr>
            <p:ph type="sldNum" sz="quarter" idx="4"/>
          </p:nvPr>
        </p:nvSpPr>
        <p:spPr>
          <a:xfrm>
            <a:off x="10265568" y="6309360"/>
            <a:ext cx="1088231" cy="365125"/>
          </a:xfrm>
        </p:spPr>
        <p:txBody>
          <a:bodyPr>
            <a:normAutofit/>
          </a:bodyPr>
          <a:lstStyle/>
          <a:p>
            <a:pPr algn="r">
              <a:spcAft>
                <a:spcPts val="600"/>
              </a:spcAft>
            </a:pPr>
            <a:fld id="{B710F26B-4563-4765-9A91-E0CC99FE32F0}" type="slidenum">
              <a:rPr lang="zh-CN" altLang="en-US" sz="1200">
                <a:solidFill>
                  <a:prstClr val="black">
                    <a:tint val="75000"/>
                  </a:prstClr>
                </a:solidFill>
              </a:rPr>
              <a:pPr algn="r">
                <a:spcAft>
                  <a:spcPts val="600"/>
                </a:spcAft>
              </a:pPr>
              <a:t>2</a:t>
            </a:fld>
            <a:endParaRPr lang="zh-CN" altLang="en-US" sz="1200">
              <a:solidFill>
                <a:prstClr val="black">
                  <a:tint val="75000"/>
                </a:prstClr>
              </a:solidFill>
            </a:endParaRPr>
          </a:p>
        </p:txBody>
      </p:sp>
      <p:graphicFrame>
        <p:nvGraphicFramePr>
          <p:cNvPr id="6" name="内容占位符 2">
            <a:extLst>
              <a:ext uri="{FF2B5EF4-FFF2-40B4-BE49-F238E27FC236}">
                <a16:creationId xmlns:a16="http://schemas.microsoft.com/office/drawing/2014/main" id="{6B47124C-5420-4976-A741-CBE2092FB626}"/>
              </a:ext>
            </a:extLst>
          </p:cNvPr>
          <p:cNvGraphicFramePr>
            <a:graphicFrameLocks noGrp="1"/>
          </p:cNvGraphicFramePr>
          <p:nvPr>
            <p:ph idx="1"/>
            <p:extLst>
              <p:ext uri="{D42A27DB-BD31-4B8C-83A1-F6EECF244321}">
                <p14:modId xmlns:p14="http://schemas.microsoft.com/office/powerpoint/2010/main" val="2916681104"/>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8297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892DC4-02E7-4F65-89BC-D74994650D8D}"/>
              </a:ext>
            </a:extLst>
          </p:cNvPr>
          <p:cNvSpPr>
            <a:spLocks noGrp="1"/>
          </p:cNvSpPr>
          <p:nvPr>
            <p:ph type="title"/>
          </p:nvPr>
        </p:nvSpPr>
        <p:spPr/>
        <p:txBody>
          <a:bodyPr/>
          <a:lstStyle/>
          <a:p>
            <a:r>
              <a:rPr lang="en-US" altLang="zh-CN" dirty="0"/>
              <a:t>Course Project</a:t>
            </a:r>
            <a:endParaRPr lang="zh-CN" altLang="en-US" dirty="0"/>
          </a:p>
        </p:txBody>
      </p:sp>
      <p:sp>
        <p:nvSpPr>
          <p:cNvPr id="3" name="内容占位符 2">
            <a:extLst>
              <a:ext uri="{FF2B5EF4-FFF2-40B4-BE49-F238E27FC236}">
                <a16:creationId xmlns:a16="http://schemas.microsoft.com/office/drawing/2014/main" id="{3AFD93A9-5B84-42BB-8457-1413D3829AD8}"/>
              </a:ext>
            </a:extLst>
          </p:cNvPr>
          <p:cNvSpPr>
            <a:spLocks noGrp="1"/>
          </p:cNvSpPr>
          <p:nvPr>
            <p:ph idx="1"/>
          </p:nvPr>
        </p:nvSpPr>
        <p:spPr/>
        <p:txBody>
          <a:bodyPr>
            <a:normAutofit lnSpcReduction="10000"/>
          </a:bodyPr>
          <a:lstStyle/>
          <a:p>
            <a:r>
              <a:rPr lang="en-US" altLang="zh-CN" dirty="0"/>
              <a:t>Simple implementations about the algorithms learned in the class</a:t>
            </a:r>
          </a:p>
          <a:p>
            <a:r>
              <a:rPr lang="en-US" altLang="zh-CN" dirty="0"/>
              <a:t>Three topics: sorting algorithms, tree algorithms, graph algorithms</a:t>
            </a:r>
          </a:p>
          <a:p>
            <a:pPr lvl="1"/>
            <a:r>
              <a:rPr lang="en-US" altLang="zh-CN" dirty="0"/>
              <a:t>You can choose one of these topics</a:t>
            </a:r>
          </a:p>
          <a:p>
            <a:pPr lvl="1"/>
            <a:r>
              <a:rPr lang="en-US" altLang="zh-CN" dirty="0"/>
              <a:t>Larger teams (2-3 students) or other topics are allowed, but</a:t>
            </a:r>
          </a:p>
          <a:p>
            <a:pPr lvl="2"/>
            <a:r>
              <a:rPr lang="en-US" altLang="zh-CN" dirty="0"/>
              <a:t>Must talk to the lecturer before submitting the proposal</a:t>
            </a:r>
          </a:p>
          <a:p>
            <a:pPr lvl="2"/>
            <a:r>
              <a:rPr lang="en-US" altLang="zh-CN" dirty="0"/>
              <a:t>Significantly higher standard applies</a:t>
            </a:r>
          </a:p>
          <a:p>
            <a:r>
              <a:rPr lang="en-US" altLang="zh-CN" dirty="0"/>
              <a:t>What you can do</a:t>
            </a:r>
          </a:p>
          <a:p>
            <a:pPr lvl="1"/>
            <a:r>
              <a:rPr lang="en-US" altLang="zh-CN" dirty="0"/>
              <a:t>Design new algorithms</a:t>
            </a:r>
          </a:p>
          <a:p>
            <a:pPr lvl="1"/>
            <a:r>
              <a:rPr lang="en-US" altLang="zh-CN" dirty="0"/>
              <a:t>Experimental evaluations</a:t>
            </a:r>
          </a:p>
          <a:p>
            <a:pPr lvl="1"/>
            <a:r>
              <a:rPr lang="en-US" altLang="zh-CN" dirty="0"/>
              <a:t>Prove new results</a:t>
            </a:r>
          </a:p>
          <a:p>
            <a:r>
              <a:rPr lang="en-US" altLang="zh-CN" dirty="0"/>
              <a:t>Project proposal due at the end of Week 5</a:t>
            </a:r>
          </a:p>
          <a:p>
            <a:r>
              <a:rPr lang="en-US" altLang="zh-CN" dirty="0"/>
              <a:t>Project presentation at Week 10</a:t>
            </a:r>
            <a:endParaRPr lang="zh-CN" altLang="en-US" dirty="0"/>
          </a:p>
        </p:txBody>
      </p:sp>
      <p:sp>
        <p:nvSpPr>
          <p:cNvPr id="4" name="灯片编号占位符 3">
            <a:extLst>
              <a:ext uri="{FF2B5EF4-FFF2-40B4-BE49-F238E27FC236}">
                <a16:creationId xmlns:a16="http://schemas.microsoft.com/office/drawing/2014/main" id="{97513E79-900D-45A1-8D7E-FAB61DF60D0D}"/>
              </a:ext>
            </a:extLst>
          </p:cNvPr>
          <p:cNvSpPr>
            <a:spLocks noGrp="1"/>
          </p:cNvSpPr>
          <p:nvPr>
            <p:ph type="sldNum" sz="quarter" idx="4"/>
          </p:nvPr>
        </p:nvSpPr>
        <p:spPr/>
        <p:txBody>
          <a:bodyPr/>
          <a:lstStyle/>
          <a:p>
            <a:fld id="{B710F26B-4563-4765-9A91-E0CC99FE32F0}" type="slidenum">
              <a:rPr lang="zh-CN" altLang="en-US" smtClean="0"/>
              <a:t>20</a:t>
            </a:fld>
            <a:endParaRPr lang="zh-CN" altLang="en-US"/>
          </a:p>
        </p:txBody>
      </p:sp>
    </p:spTree>
    <p:extLst>
      <p:ext uri="{BB962C8B-B14F-4D97-AF65-F5344CB8AC3E}">
        <p14:creationId xmlns:p14="http://schemas.microsoft.com/office/powerpoint/2010/main" val="2936992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621DB-3D93-4218-943F-5AFD171811B5}"/>
              </a:ext>
            </a:extLst>
          </p:cNvPr>
          <p:cNvSpPr>
            <a:spLocks noGrp="1"/>
          </p:cNvSpPr>
          <p:nvPr>
            <p:ph type="title"/>
          </p:nvPr>
        </p:nvSpPr>
        <p:spPr/>
        <p:txBody>
          <a:bodyPr/>
          <a:lstStyle/>
          <a:p>
            <a:r>
              <a:rPr lang="en-US" altLang="zh-CN" dirty="0"/>
              <a:t>Final Exam</a:t>
            </a:r>
            <a:endParaRPr lang="zh-CN" altLang="en-US" dirty="0"/>
          </a:p>
        </p:txBody>
      </p:sp>
      <p:sp>
        <p:nvSpPr>
          <p:cNvPr id="3" name="内容占位符 2">
            <a:extLst>
              <a:ext uri="{FF2B5EF4-FFF2-40B4-BE49-F238E27FC236}">
                <a16:creationId xmlns:a16="http://schemas.microsoft.com/office/drawing/2014/main" id="{E6CF9B10-D425-4908-AA35-D5EEA461F064}"/>
              </a:ext>
            </a:extLst>
          </p:cNvPr>
          <p:cNvSpPr>
            <a:spLocks noGrp="1"/>
          </p:cNvSpPr>
          <p:nvPr>
            <p:ph idx="1"/>
          </p:nvPr>
        </p:nvSpPr>
        <p:spPr/>
        <p:txBody>
          <a:bodyPr/>
          <a:lstStyle/>
          <a:p>
            <a:r>
              <a:rPr lang="en-US" altLang="zh-CN" dirty="0"/>
              <a:t>Take-home exam</a:t>
            </a:r>
          </a:p>
          <a:p>
            <a:r>
              <a:rPr lang="en-US" altLang="zh-CN" dirty="0"/>
              <a:t>You have 24 hours to finish it</a:t>
            </a:r>
          </a:p>
          <a:p>
            <a:r>
              <a:rPr lang="en-US" altLang="zh-CN" dirty="0">
                <a:solidFill>
                  <a:schemeClr val="accent4"/>
                </a:solidFill>
              </a:rPr>
              <a:t>No discussion/collaboration with other students</a:t>
            </a:r>
          </a:p>
          <a:p>
            <a:r>
              <a:rPr lang="en-US" altLang="zh-CN" dirty="0"/>
              <a:t>You can still use course slides and the Internet, but again you need to cite all the sources you used</a:t>
            </a:r>
            <a:endParaRPr lang="zh-CN" altLang="en-US" dirty="0"/>
          </a:p>
        </p:txBody>
      </p:sp>
      <p:sp>
        <p:nvSpPr>
          <p:cNvPr id="4" name="灯片编号占位符 3">
            <a:extLst>
              <a:ext uri="{FF2B5EF4-FFF2-40B4-BE49-F238E27FC236}">
                <a16:creationId xmlns:a16="http://schemas.microsoft.com/office/drawing/2014/main" id="{8A12CB25-4AA7-40CB-9AFE-94EAA9646C07}"/>
              </a:ext>
            </a:extLst>
          </p:cNvPr>
          <p:cNvSpPr>
            <a:spLocks noGrp="1"/>
          </p:cNvSpPr>
          <p:nvPr>
            <p:ph type="sldNum" sz="quarter" idx="4"/>
          </p:nvPr>
        </p:nvSpPr>
        <p:spPr/>
        <p:txBody>
          <a:bodyPr/>
          <a:lstStyle/>
          <a:p>
            <a:fld id="{B710F26B-4563-4765-9A91-E0CC99FE32F0}" type="slidenum">
              <a:rPr lang="zh-CN" altLang="en-US" smtClean="0"/>
              <a:t>21</a:t>
            </a:fld>
            <a:endParaRPr lang="zh-CN" altLang="en-US"/>
          </a:p>
        </p:txBody>
      </p:sp>
    </p:spTree>
    <p:extLst>
      <p:ext uri="{BB962C8B-B14F-4D97-AF65-F5344CB8AC3E}">
        <p14:creationId xmlns:p14="http://schemas.microsoft.com/office/powerpoint/2010/main" val="906171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555F0F-E98F-4B82-A935-BC7F0197ED96}"/>
              </a:ext>
            </a:extLst>
          </p:cNvPr>
          <p:cNvSpPr>
            <a:spLocks noGrp="1"/>
          </p:cNvSpPr>
          <p:nvPr>
            <p:ph type="title"/>
          </p:nvPr>
        </p:nvSpPr>
        <p:spPr/>
        <p:txBody>
          <a:bodyPr/>
          <a:lstStyle/>
          <a:p>
            <a:r>
              <a:rPr lang="en-US" altLang="zh-CN" dirty="0"/>
              <a:t>Class Participation (up to 5 points)</a:t>
            </a:r>
            <a:endParaRPr lang="zh-CN" altLang="en-US" dirty="0"/>
          </a:p>
        </p:txBody>
      </p:sp>
      <p:sp>
        <p:nvSpPr>
          <p:cNvPr id="3" name="内容占位符 2">
            <a:extLst>
              <a:ext uri="{FF2B5EF4-FFF2-40B4-BE49-F238E27FC236}">
                <a16:creationId xmlns:a16="http://schemas.microsoft.com/office/drawing/2014/main" id="{EAD356A0-ED70-4A04-B2E4-9D60132D0CE3}"/>
              </a:ext>
            </a:extLst>
          </p:cNvPr>
          <p:cNvSpPr>
            <a:spLocks noGrp="1"/>
          </p:cNvSpPr>
          <p:nvPr>
            <p:ph idx="1"/>
          </p:nvPr>
        </p:nvSpPr>
        <p:spPr/>
        <p:txBody>
          <a:bodyPr/>
          <a:lstStyle/>
          <a:p>
            <a:r>
              <a:rPr lang="en-US" altLang="zh-CN" dirty="0"/>
              <a:t>Answering questions in the class will earn you extra points</a:t>
            </a:r>
          </a:p>
          <a:p>
            <a:pPr lvl="1"/>
            <a:r>
              <a:rPr lang="en-US" altLang="zh-CN" dirty="0"/>
              <a:t>Just tell me your name after each class</a:t>
            </a:r>
          </a:p>
          <a:p>
            <a:pPr lvl="1"/>
            <a:endParaRPr lang="en-US" altLang="zh-CN" dirty="0"/>
          </a:p>
          <a:p>
            <a:r>
              <a:rPr lang="en-US" altLang="zh-CN" dirty="0"/>
              <a:t>Other ways to earn points</a:t>
            </a:r>
          </a:p>
          <a:p>
            <a:pPr lvl="1"/>
            <a:r>
              <a:rPr lang="en-US" altLang="zh-CN" dirty="0"/>
              <a:t>Give good suggestions about the course or point out typos/unclear things in the slides or homework assignments</a:t>
            </a:r>
          </a:p>
          <a:p>
            <a:pPr lvl="1"/>
            <a:r>
              <a:rPr lang="en-US" altLang="zh-CN" dirty="0"/>
              <a:t>If your homework is selected as the sample solution</a:t>
            </a:r>
            <a:endParaRPr lang="zh-CN" altLang="en-US" dirty="0"/>
          </a:p>
        </p:txBody>
      </p:sp>
      <p:sp>
        <p:nvSpPr>
          <p:cNvPr id="4" name="灯片编号占位符 3">
            <a:extLst>
              <a:ext uri="{FF2B5EF4-FFF2-40B4-BE49-F238E27FC236}">
                <a16:creationId xmlns:a16="http://schemas.microsoft.com/office/drawing/2014/main" id="{9A4C8A5B-CF45-413C-A446-5B22698449BF}"/>
              </a:ext>
            </a:extLst>
          </p:cNvPr>
          <p:cNvSpPr>
            <a:spLocks noGrp="1"/>
          </p:cNvSpPr>
          <p:nvPr>
            <p:ph type="sldNum" sz="quarter" idx="4"/>
          </p:nvPr>
        </p:nvSpPr>
        <p:spPr/>
        <p:txBody>
          <a:bodyPr/>
          <a:lstStyle/>
          <a:p>
            <a:fld id="{B710F26B-4563-4765-9A91-E0CC99FE32F0}" type="slidenum">
              <a:rPr lang="zh-CN" altLang="en-US" smtClean="0"/>
              <a:t>22</a:t>
            </a:fld>
            <a:endParaRPr lang="zh-CN" altLang="en-US"/>
          </a:p>
        </p:txBody>
      </p:sp>
    </p:spTree>
    <p:extLst>
      <p:ext uri="{BB962C8B-B14F-4D97-AF65-F5344CB8AC3E}">
        <p14:creationId xmlns:p14="http://schemas.microsoft.com/office/powerpoint/2010/main" val="2696029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F1DF96-1681-4D48-BD16-D28BB8AF61DC}"/>
              </a:ext>
            </a:extLst>
          </p:cNvPr>
          <p:cNvSpPr>
            <a:spLocks noGrp="1"/>
          </p:cNvSpPr>
          <p:nvPr>
            <p:ph type="title"/>
          </p:nvPr>
        </p:nvSpPr>
        <p:spPr/>
        <p:txBody>
          <a:bodyPr/>
          <a:lstStyle/>
          <a:p>
            <a:r>
              <a:rPr lang="en-US" altLang="zh-CN" dirty="0"/>
              <a:t>Office Hour</a:t>
            </a:r>
            <a:endParaRPr lang="zh-CN" altLang="en-US" dirty="0"/>
          </a:p>
        </p:txBody>
      </p:sp>
      <p:sp>
        <p:nvSpPr>
          <p:cNvPr id="3" name="内容占位符 2">
            <a:extLst>
              <a:ext uri="{FF2B5EF4-FFF2-40B4-BE49-F238E27FC236}">
                <a16:creationId xmlns:a16="http://schemas.microsoft.com/office/drawing/2014/main" id="{85B87642-E93A-4879-AF9C-E2F34AE445AC}"/>
              </a:ext>
            </a:extLst>
          </p:cNvPr>
          <p:cNvSpPr>
            <a:spLocks noGrp="1"/>
          </p:cNvSpPr>
          <p:nvPr>
            <p:ph idx="1"/>
          </p:nvPr>
        </p:nvSpPr>
        <p:spPr/>
        <p:txBody>
          <a:bodyPr/>
          <a:lstStyle/>
          <a:p>
            <a:r>
              <a:rPr lang="en-US" altLang="zh-CN"/>
              <a:t>Wednesday </a:t>
            </a:r>
            <a:r>
              <a:rPr lang="en-US" altLang="zh-CN" dirty="0"/>
              <a:t>2:00pm-3:00pm</a:t>
            </a:r>
          </a:p>
          <a:p>
            <a:endParaRPr lang="en-US" altLang="zh-CN" dirty="0"/>
          </a:p>
          <a:p>
            <a:endParaRPr lang="zh-CN" altLang="en-US" dirty="0"/>
          </a:p>
        </p:txBody>
      </p:sp>
      <p:sp>
        <p:nvSpPr>
          <p:cNvPr id="4" name="灯片编号占位符 3">
            <a:extLst>
              <a:ext uri="{FF2B5EF4-FFF2-40B4-BE49-F238E27FC236}">
                <a16:creationId xmlns:a16="http://schemas.microsoft.com/office/drawing/2014/main" id="{82FAF81C-C7C3-42FF-8426-1E7D5E1DFF21}"/>
              </a:ext>
            </a:extLst>
          </p:cNvPr>
          <p:cNvSpPr>
            <a:spLocks noGrp="1"/>
          </p:cNvSpPr>
          <p:nvPr>
            <p:ph type="sldNum" sz="quarter" idx="4"/>
          </p:nvPr>
        </p:nvSpPr>
        <p:spPr/>
        <p:txBody>
          <a:bodyPr/>
          <a:lstStyle/>
          <a:p>
            <a:fld id="{B710F26B-4563-4765-9A91-E0CC99FE32F0}" type="slidenum">
              <a:rPr lang="zh-CN" altLang="en-US" smtClean="0"/>
              <a:t>23</a:t>
            </a:fld>
            <a:endParaRPr lang="zh-CN" altLang="en-US"/>
          </a:p>
        </p:txBody>
      </p:sp>
    </p:spTree>
    <p:extLst>
      <p:ext uri="{BB962C8B-B14F-4D97-AF65-F5344CB8AC3E}">
        <p14:creationId xmlns:p14="http://schemas.microsoft.com/office/powerpoint/2010/main" val="2299069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6280D-F8BB-4CC3-9EE5-90F42400870D}"/>
              </a:ext>
            </a:extLst>
          </p:cNvPr>
          <p:cNvSpPr>
            <a:spLocks noGrp="1"/>
          </p:cNvSpPr>
          <p:nvPr>
            <p:ph type="title"/>
          </p:nvPr>
        </p:nvSpPr>
        <p:spPr/>
        <p:txBody>
          <a:bodyPr/>
          <a:lstStyle/>
          <a:p>
            <a:r>
              <a:rPr lang="en-US" altLang="zh-CN" dirty="0"/>
              <a:t>Course Server</a:t>
            </a:r>
            <a:endParaRPr lang="zh-CN" altLang="en-US" dirty="0"/>
          </a:p>
        </p:txBody>
      </p:sp>
      <p:sp>
        <p:nvSpPr>
          <p:cNvPr id="3" name="Content Placeholder 2">
            <a:extLst>
              <a:ext uri="{FF2B5EF4-FFF2-40B4-BE49-F238E27FC236}">
                <a16:creationId xmlns:a16="http://schemas.microsoft.com/office/drawing/2014/main" id="{EA0F52F1-1CFA-492B-BF90-756170BA334B}"/>
              </a:ext>
            </a:extLst>
          </p:cNvPr>
          <p:cNvSpPr>
            <a:spLocks noGrp="1"/>
          </p:cNvSpPr>
          <p:nvPr>
            <p:ph idx="1"/>
          </p:nvPr>
        </p:nvSpPr>
        <p:spPr/>
        <p:txBody>
          <a:bodyPr>
            <a:normAutofit/>
          </a:bodyPr>
          <a:lstStyle/>
          <a:p>
            <a:r>
              <a:rPr lang="en-US" altLang="zh-CN" dirty="0"/>
              <a:t>The department provides a server for use</a:t>
            </a:r>
          </a:p>
          <a:p>
            <a:pPr lvl="1"/>
            <a:r>
              <a:rPr lang="en-US" altLang="zh-CN" dirty="0"/>
              <a:t>If you are a regular UCR student and enrolled in the course, you will receive an account automatically (your</a:t>
            </a:r>
            <a:r>
              <a:rPr lang="zh-CN" altLang="en-US" dirty="0"/>
              <a:t> </a:t>
            </a:r>
            <a:r>
              <a:rPr lang="en-US" altLang="zh-CN" dirty="0"/>
              <a:t>cs</a:t>
            </a:r>
            <a:r>
              <a:rPr lang="zh-CN" altLang="en-US" dirty="0"/>
              <a:t> </a:t>
            </a:r>
            <a:r>
              <a:rPr lang="en-US" altLang="zh-CN" dirty="0"/>
              <a:t>account)</a:t>
            </a:r>
          </a:p>
          <a:p>
            <a:pPr lvl="1"/>
            <a:r>
              <a:rPr lang="en-US" altLang="zh-CN" dirty="0"/>
              <a:t>If you are a GPP student from Extension, or if you are a former UCR student taking a course through Extension, you can email </a:t>
            </a:r>
            <a:r>
              <a:rPr lang="en-US" altLang="zh-CN" dirty="0">
                <a:hlinkClick r:id="rId2"/>
              </a:rPr>
              <a:t>systems@cs.ucr.edu</a:t>
            </a:r>
            <a:r>
              <a:rPr lang="en-US" altLang="zh-CN" dirty="0"/>
              <a:t>  mentioning your enrollment in the course, and provide your UCR NetID, Extension ID, and a Gmail address. The department will set up an account for you.</a:t>
            </a:r>
          </a:p>
          <a:p>
            <a:pPr lvl="1"/>
            <a:endParaRPr lang="en-US" altLang="zh-CN" dirty="0"/>
          </a:p>
          <a:p>
            <a:r>
              <a:rPr lang="en-US" altLang="zh-CN" dirty="0"/>
              <a:t>Detailed instructions to access the machine are available in Homework 1. Let me know if you have any questions about it. </a:t>
            </a:r>
          </a:p>
          <a:p>
            <a:r>
              <a:rPr lang="en-US" altLang="zh-CN" dirty="0"/>
              <a:t>You can use other machines you have access with (better with more than 10 cores). </a:t>
            </a:r>
          </a:p>
        </p:txBody>
      </p:sp>
      <p:sp>
        <p:nvSpPr>
          <p:cNvPr id="4" name="Slide Number Placeholder 3">
            <a:extLst>
              <a:ext uri="{FF2B5EF4-FFF2-40B4-BE49-F238E27FC236}">
                <a16:creationId xmlns:a16="http://schemas.microsoft.com/office/drawing/2014/main" id="{2F56F3B3-10D7-4B34-950D-383B0DE04598}"/>
              </a:ext>
            </a:extLst>
          </p:cNvPr>
          <p:cNvSpPr>
            <a:spLocks noGrp="1"/>
          </p:cNvSpPr>
          <p:nvPr>
            <p:ph type="sldNum" sz="quarter" idx="4"/>
          </p:nvPr>
        </p:nvSpPr>
        <p:spPr/>
        <p:txBody>
          <a:bodyPr/>
          <a:lstStyle/>
          <a:p>
            <a:fld id="{B710F26B-4563-4765-9A91-E0CC99FE32F0}" type="slidenum">
              <a:rPr lang="zh-CN" altLang="en-US" smtClean="0"/>
              <a:t>24</a:t>
            </a:fld>
            <a:endParaRPr lang="zh-CN" altLang="en-US"/>
          </a:p>
        </p:txBody>
      </p:sp>
    </p:spTree>
    <p:extLst>
      <p:ext uri="{BB962C8B-B14F-4D97-AF65-F5344CB8AC3E}">
        <p14:creationId xmlns:p14="http://schemas.microsoft.com/office/powerpoint/2010/main" val="4227672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0F14-F5B6-4B1D-98DC-E7B015316AC9}"/>
              </a:ext>
            </a:extLst>
          </p:cNvPr>
          <p:cNvSpPr>
            <a:spLocks noGrp="1"/>
          </p:cNvSpPr>
          <p:nvPr>
            <p:ph type="title"/>
          </p:nvPr>
        </p:nvSpPr>
        <p:spPr/>
        <p:txBody>
          <a:bodyPr/>
          <a:lstStyle/>
          <a:p>
            <a:r>
              <a:rPr lang="en-US" altLang="zh-CN" dirty="0"/>
              <a:t>In general</a:t>
            </a:r>
            <a:endParaRPr lang="zh-CN" altLang="en-US" dirty="0"/>
          </a:p>
        </p:txBody>
      </p:sp>
      <p:sp>
        <p:nvSpPr>
          <p:cNvPr id="3" name="Content Placeholder 2">
            <a:extLst>
              <a:ext uri="{FF2B5EF4-FFF2-40B4-BE49-F238E27FC236}">
                <a16:creationId xmlns:a16="http://schemas.microsoft.com/office/drawing/2014/main" id="{73F14DB4-F558-41F2-B32B-BD9168A43FDF}"/>
              </a:ext>
            </a:extLst>
          </p:cNvPr>
          <p:cNvSpPr>
            <a:spLocks noGrp="1"/>
          </p:cNvSpPr>
          <p:nvPr>
            <p:ph idx="1"/>
          </p:nvPr>
        </p:nvSpPr>
        <p:spPr/>
        <p:txBody>
          <a:bodyPr/>
          <a:lstStyle/>
          <a:p>
            <a:r>
              <a:rPr lang="en-US" altLang="zh-CN" dirty="0"/>
              <a:t>I want you to learn and know something new from the course</a:t>
            </a:r>
          </a:p>
          <a:p>
            <a:pPr lvl="1"/>
            <a:r>
              <a:rPr lang="en-US" altLang="zh-CN" dirty="0"/>
              <a:t>It is encouraged to combine what you learned in class with your own interest/research</a:t>
            </a:r>
          </a:p>
          <a:p>
            <a:pPr lvl="1"/>
            <a:r>
              <a:rPr lang="en-US" altLang="zh-CN" dirty="0"/>
              <a:t>A lot of things ongoing – they won’t be hard. They are coordinating to help you understand the content in class</a:t>
            </a:r>
            <a:endParaRPr lang="zh-CN" altLang="en-US" dirty="0"/>
          </a:p>
        </p:txBody>
      </p:sp>
      <p:sp>
        <p:nvSpPr>
          <p:cNvPr id="4" name="Slide Number Placeholder 3">
            <a:extLst>
              <a:ext uri="{FF2B5EF4-FFF2-40B4-BE49-F238E27FC236}">
                <a16:creationId xmlns:a16="http://schemas.microsoft.com/office/drawing/2014/main" id="{92089FDB-CEA2-45EC-BF0E-52230CE71E11}"/>
              </a:ext>
            </a:extLst>
          </p:cNvPr>
          <p:cNvSpPr>
            <a:spLocks noGrp="1"/>
          </p:cNvSpPr>
          <p:nvPr>
            <p:ph type="sldNum" sz="quarter" idx="4"/>
          </p:nvPr>
        </p:nvSpPr>
        <p:spPr/>
        <p:txBody>
          <a:bodyPr/>
          <a:lstStyle/>
          <a:p>
            <a:fld id="{B710F26B-4563-4765-9A91-E0CC99FE32F0}" type="slidenum">
              <a:rPr lang="zh-CN" altLang="en-US" smtClean="0"/>
              <a:t>25</a:t>
            </a:fld>
            <a:endParaRPr lang="zh-CN" altLang="en-US"/>
          </a:p>
        </p:txBody>
      </p:sp>
    </p:spTree>
    <p:extLst>
      <p:ext uri="{BB962C8B-B14F-4D97-AF65-F5344CB8AC3E}">
        <p14:creationId xmlns:p14="http://schemas.microsoft.com/office/powerpoint/2010/main" val="181403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9F6084-BDCE-412F-AAFE-6AD2C9063005}"/>
              </a:ext>
            </a:extLst>
          </p:cNvPr>
          <p:cNvSpPr>
            <a:spLocks noGrp="1"/>
          </p:cNvSpPr>
          <p:nvPr>
            <p:ph type="ctrTitle"/>
          </p:nvPr>
        </p:nvSpPr>
        <p:spPr>
          <a:xfrm>
            <a:off x="508000" y="152400"/>
            <a:ext cx="10464800" cy="4495800"/>
          </a:xfrm>
        </p:spPr>
        <p:txBody>
          <a:bodyPr/>
          <a:lstStyle/>
          <a:p>
            <a:r>
              <a:rPr lang="en-US" altLang="zh-CN"/>
              <a:t>Course Website: </a:t>
            </a:r>
            <a:br>
              <a:rPr lang="en-US" altLang="zh-CN"/>
            </a:br>
            <a:r>
              <a:rPr lang="en-US" altLang="zh-CN">
                <a:hlinkClick r:id="rId2"/>
              </a:rPr>
              <a:t>https://www.cs.ucr.edu/~yihans/teaching/palgo.html</a:t>
            </a:r>
            <a:endParaRPr lang="zh-CN" altLang="en-US" dirty="0"/>
          </a:p>
        </p:txBody>
      </p:sp>
      <p:sp>
        <p:nvSpPr>
          <p:cNvPr id="4" name="Slide Number Placeholder 3">
            <a:extLst>
              <a:ext uri="{FF2B5EF4-FFF2-40B4-BE49-F238E27FC236}">
                <a16:creationId xmlns:a16="http://schemas.microsoft.com/office/drawing/2014/main" id="{C0010AC9-5302-471E-8C85-BAFEFB32B4EB}"/>
              </a:ext>
            </a:extLst>
          </p:cNvPr>
          <p:cNvSpPr>
            <a:spLocks noGrp="1"/>
          </p:cNvSpPr>
          <p:nvPr>
            <p:ph type="sldNum" sz="quarter" idx="4"/>
          </p:nvPr>
        </p:nvSpPr>
        <p:spPr/>
        <p:txBody>
          <a:bodyPr/>
          <a:lstStyle/>
          <a:p>
            <a:fld id="{B710F26B-4563-4765-9A91-E0CC99FE32F0}" type="slidenum">
              <a:rPr lang="zh-CN" altLang="en-US" smtClean="0"/>
              <a:t>26</a:t>
            </a:fld>
            <a:endParaRPr lang="zh-CN" altLang="en-US"/>
          </a:p>
        </p:txBody>
      </p:sp>
    </p:spTree>
    <p:extLst>
      <p:ext uri="{BB962C8B-B14F-4D97-AF65-F5344CB8AC3E}">
        <p14:creationId xmlns:p14="http://schemas.microsoft.com/office/powerpoint/2010/main" val="1829338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9F6084-BDCE-412F-AAFE-6AD2C9063005}"/>
              </a:ext>
            </a:extLst>
          </p:cNvPr>
          <p:cNvSpPr>
            <a:spLocks noGrp="1"/>
          </p:cNvSpPr>
          <p:nvPr>
            <p:ph type="ctrTitle"/>
          </p:nvPr>
        </p:nvSpPr>
        <p:spPr>
          <a:xfrm>
            <a:off x="508000" y="152400"/>
            <a:ext cx="10464800" cy="4495800"/>
          </a:xfrm>
        </p:spPr>
        <p:txBody>
          <a:bodyPr/>
          <a:lstStyle/>
          <a:p>
            <a:r>
              <a:rPr lang="en-US" altLang="zh-CN" dirty="0"/>
              <a:t>Warm-up: reduce</a:t>
            </a:r>
            <a:br>
              <a:rPr lang="en-US" altLang="zh-CN" dirty="0"/>
            </a:br>
            <a:r>
              <a:rPr lang="en-US" altLang="zh-CN" dirty="0"/>
              <a:t>Compute the sum of values in an array</a:t>
            </a:r>
            <a:endParaRPr lang="zh-CN" altLang="en-US" dirty="0"/>
          </a:p>
        </p:txBody>
      </p:sp>
      <p:sp>
        <p:nvSpPr>
          <p:cNvPr id="4" name="Slide Number Placeholder 3">
            <a:extLst>
              <a:ext uri="{FF2B5EF4-FFF2-40B4-BE49-F238E27FC236}">
                <a16:creationId xmlns:a16="http://schemas.microsoft.com/office/drawing/2014/main" id="{C0010AC9-5302-471E-8C85-BAFEFB32B4EB}"/>
              </a:ext>
            </a:extLst>
          </p:cNvPr>
          <p:cNvSpPr>
            <a:spLocks noGrp="1"/>
          </p:cNvSpPr>
          <p:nvPr>
            <p:ph type="sldNum" sz="quarter" idx="4"/>
          </p:nvPr>
        </p:nvSpPr>
        <p:spPr/>
        <p:txBody>
          <a:bodyPr/>
          <a:lstStyle/>
          <a:p>
            <a:fld id="{B710F26B-4563-4765-9A91-E0CC99FE32F0}" type="slidenum">
              <a:rPr lang="zh-CN" altLang="en-US" smtClean="0"/>
              <a:t>27</a:t>
            </a:fld>
            <a:endParaRPr lang="zh-CN" altLang="en-US"/>
          </a:p>
        </p:txBody>
      </p:sp>
    </p:spTree>
    <p:extLst>
      <p:ext uri="{BB962C8B-B14F-4D97-AF65-F5344CB8AC3E}">
        <p14:creationId xmlns:p14="http://schemas.microsoft.com/office/powerpoint/2010/main" val="3499753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91A203-090E-45DA-90FD-286D2B7654CD}"/>
              </a:ext>
            </a:extLst>
          </p:cNvPr>
          <p:cNvSpPr>
            <a:spLocks noGrp="1"/>
          </p:cNvSpPr>
          <p:nvPr>
            <p:ph type="title"/>
          </p:nvPr>
        </p:nvSpPr>
        <p:spPr/>
        <p:txBody>
          <a:bodyPr/>
          <a:lstStyle/>
          <a:p>
            <a:r>
              <a:rPr lang="en-US" altLang="zh-CN" dirty="0"/>
              <a:t>Warm-up: the reduce algorithm</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6222370E-A66E-43D4-AEAF-D7BB59063079}"/>
                  </a:ext>
                </a:extLst>
              </p:cNvPr>
              <p:cNvSpPr>
                <a:spLocks noGrp="1"/>
              </p:cNvSpPr>
              <p:nvPr>
                <p:ph idx="1"/>
              </p:nvPr>
            </p:nvSpPr>
            <p:spPr>
              <a:xfrm>
                <a:off x="304800" y="1371600"/>
                <a:ext cx="11277600" cy="533400"/>
              </a:xfrm>
            </p:spPr>
            <p:txBody>
              <a:bodyPr/>
              <a:lstStyle/>
              <a:p>
                <a:r>
                  <a:rPr lang="en-US" altLang="zh-CN" dirty="0"/>
                  <a:t>Compute the sum of all values in an array (using </a:t>
                </a:r>
                <a14:m>
                  <m:oMath xmlns:m="http://schemas.openxmlformats.org/officeDocument/2006/math">
                    <m:r>
                      <a:rPr lang="en-US" altLang="zh-CN" b="1" i="1" smtClean="0">
                        <a:latin typeface="Cambria Math" panose="02040503050406030204" pitchFamily="18" charset="0"/>
                      </a:rPr>
                      <m:t>𝒑</m:t>
                    </m:r>
                  </m:oMath>
                </a14:m>
                <a:r>
                  <a:rPr lang="en-US" altLang="zh-CN" dirty="0"/>
                  <a:t> processors) </a:t>
                </a:r>
                <a:endParaRPr lang="zh-CN" altLang="en-US" dirty="0"/>
              </a:p>
            </p:txBody>
          </p:sp>
        </mc:Choice>
        <mc:Fallback xmlns="">
          <p:sp>
            <p:nvSpPr>
              <p:cNvPr id="3" name="内容占位符 2">
                <a:extLst>
                  <a:ext uri="{FF2B5EF4-FFF2-40B4-BE49-F238E27FC236}">
                    <a16:creationId xmlns:a16="http://schemas.microsoft.com/office/drawing/2014/main" id="{6222370E-A66E-43D4-AEAF-D7BB59063079}"/>
                  </a:ext>
                </a:extLst>
              </p:cNvPr>
              <p:cNvSpPr>
                <a:spLocks noGrp="1" noRot="1" noChangeAspect="1" noMove="1" noResize="1" noEditPoints="1" noAdjustHandles="1" noChangeArrowheads="1" noChangeShapeType="1" noTextEdit="1"/>
              </p:cNvSpPr>
              <p:nvPr>
                <p:ph idx="1"/>
              </p:nvPr>
            </p:nvSpPr>
            <p:spPr>
              <a:xfrm>
                <a:off x="304800" y="1371600"/>
                <a:ext cx="11277600" cy="533400"/>
              </a:xfrm>
              <a:blipFill>
                <a:blip r:embed="rId2"/>
                <a:stretch>
                  <a:fillRect l="-973" t="-19318" r="-216" b="-20455"/>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36A81DC6-59FF-4160-865A-45B28BB2CAB3}"/>
              </a:ext>
            </a:extLst>
          </p:cNvPr>
          <p:cNvSpPr>
            <a:spLocks noGrp="1"/>
          </p:cNvSpPr>
          <p:nvPr>
            <p:ph type="sldNum" sz="quarter" idx="4"/>
          </p:nvPr>
        </p:nvSpPr>
        <p:spPr/>
        <p:txBody>
          <a:bodyPr/>
          <a:lstStyle/>
          <a:p>
            <a:fld id="{B710F26B-4563-4765-9A91-E0CC99FE32F0}" type="slidenum">
              <a:rPr lang="zh-CN" altLang="en-US" smtClean="0"/>
              <a:t>28</a:t>
            </a:fld>
            <a:endParaRPr lang="zh-CN" altLang="en-US"/>
          </a:p>
        </p:txBody>
      </p:sp>
      <p:sp>
        <p:nvSpPr>
          <p:cNvPr id="5" name="文本框 4">
            <a:extLst>
              <a:ext uri="{FF2B5EF4-FFF2-40B4-BE49-F238E27FC236}">
                <a16:creationId xmlns:a16="http://schemas.microsoft.com/office/drawing/2014/main" id="{D2FAB49A-04E1-45AD-A7B4-9C8C622B023E}"/>
              </a:ext>
            </a:extLst>
          </p:cNvPr>
          <p:cNvSpPr txBox="1"/>
          <p:nvPr/>
        </p:nvSpPr>
        <p:spPr>
          <a:xfrm>
            <a:off x="2286000" y="1905000"/>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1</a:t>
            </a:r>
            <a:endParaRPr lang="zh-CN" altLang="en-US"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6509D5DA-D594-4F82-9976-8D3FFF1FC867}"/>
              </a:ext>
            </a:extLst>
          </p:cNvPr>
          <p:cNvSpPr txBox="1"/>
          <p:nvPr/>
        </p:nvSpPr>
        <p:spPr>
          <a:xfrm>
            <a:off x="3900588" y="191559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3</a:t>
            </a:r>
            <a:endParaRPr lang="zh-CN" altLang="en-US"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8BF8D85E-260E-4484-9B6D-C1BC787F0AC7}"/>
              </a:ext>
            </a:extLst>
          </p:cNvPr>
          <p:cNvSpPr txBox="1"/>
          <p:nvPr/>
        </p:nvSpPr>
        <p:spPr>
          <a:xfrm>
            <a:off x="3094206" y="1906032"/>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2</a:t>
            </a:r>
            <a:endParaRPr lang="zh-CN" altLang="en-US"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35BF5DEB-C94F-4288-AFDE-35D9CB7BAAF9}"/>
              </a:ext>
            </a:extLst>
          </p:cNvPr>
          <p:cNvSpPr txBox="1"/>
          <p:nvPr/>
        </p:nvSpPr>
        <p:spPr>
          <a:xfrm>
            <a:off x="6318216" y="1917700"/>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6</a:t>
            </a:r>
            <a:endParaRPr lang="zh-CN" altLang="en-US"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DD9F8BC1-521F-4585-A318-59399150AE2C}"/>
              </a:ext>
            </a:extLst>
          </p:cNvPr>
          <p:cNvSpPr txBox="1"/>
          <p:nvPr/>
        </p:nvSpPr>
        <p:spPr>
          <a:xfrm>
            <a:off x="5512340" y="1917700"/>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5</a:t>
            </a:r>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6A6CE8F0-77EA-451E-8005-5B85E57BA5B9}"/>
              </a:ext>
            </a:extLst>
          </p:cNvPr>
          <p:cNvSpPr txBox="1"/>
          <p:nvPr/>
        </p:nvSpPr>
        <p:spPr>
          <a:xfrm>
            <a:off x="4706464" y="1917700"/>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4</a:t>
            </a:r>
            <a:endParaRPr lang="zh-CN" altLang="en-US"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AD669EB1-15F4-4005-93E7-840387FFAFAE}"/>
              </a:ext>
            </a:extLst>
          </p:cNvPr>
          <p:cNvSpPr txBox="1"/>
          <p:nvPr/>
        </p:nvSpPr>
        <p:spPr>
          <a:xfrm>
            <a:off x="7936520" y="1917700"/>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8</a:t>
            </a:r>
            <a:endParaRPr lang="zh-CN" altLang="en-US"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BEF163A3-B915-4A23-AB56-C36B3AD132E8}"/>
              </a:ext>
            </a:extLst>
          </p:cNvPr>
          <p:cNvSpPr txBox="1"/>
          <p:nvPr/>
        </p:nvSpPr>
        <p:spPr>
          <a:xfrm>
            <a:off x="7127368" y="1917700"/>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7</a:t>
            </a:r>
            <a:endParaRPr lang="zh-CN" altLang="en-US" dirty="0">
              <a:latin typeface="Arial" panose="020B0604020202020204" pitchFamily="34" charset="0"/>
              <a:cs typeface="Arial" panose="020B0604020202020204" pitchFamily="34" charset="0"/>
            </a:endParaRPr>
          </a:p>
        </p:txBody>
      </p:sp>
      <p:cxnSp>
        <p:nvCxnSpPr>
          <p:cNvPr id="13" name="直接连接符 12">
            <a:extLst>
              <a:ext uri="{FF2B5EF4-FFF2-40B4-BE49-F238E27FC236}">
                <a16:creationId xmlns:a16="http://schemas.microsoft.com/office/drawing/2014/main" id="{12BAB347-3119-49FB-A603-7D408316AF38}"/>
              </a:ext>
            </a:extLst>
          </p:cNvPr>
          <p:cNvCxnSpPr>
            <a:cxnSpLocks/>
            <a:stCxn id="5" idx="2"/>
            <a:endCxn id="95" idx="0"/>
          </p:cNvCxnSpPr>
          <p:nvPr/>
        </p:nvCxnSpPr>
        <p:spPr>
          <a:xfrm>
            <a:off x="2442453" y="2274332"/>
            <a:ext cx="808206" cy="414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A37A8D95-D267-4053-A646-58D883D7EB48}"/>
              </a:ext>
            </a:extLst>
          </p:cNvPr>
          <p:cNvCxnSpPr>
            <a:cxnSpLocks/>
            <a:stCxn id="7" idx="2"/>
            <a:endCxn id="95" idx="0"/>
          </p:cNvCxnSpPr>
          <p:nvPr/>
        </p:nvCxnSpPr>
        <p:spPr>
          <a:xfrm>
            <a:off x="3250659" y="2275364"/>
            <a:ext cx="0" cy="413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5F70142D-41B3-45F2-A58B-2E905AB39F75}"/>
              </a:ext>
            </a:extLst>
          </p:cNvPr>
          <p:cNvCxnSpPr>
            <a:cxnSpLocks/>
            <a:stCxn id="6" idx="2"/>
            <a:endCxn id="95" idx="0"/>
          </p:cNvCxnSpPr>
          <p:nvPr/>
        </p:nvCxnSpPr>
        <p:spPr>
          <a:xfrm flipH="1">
            <a:off x="3250659" y="2284928"/>
            <a:ext cx="806382" cy="403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CE9B6FB7-592E-4E0D-9874-BF3422D58B0D}"/>
              </a:ext>
            </a:extLst>
          </p:cNvPr>
          <p:cNvCxnSpPr>
            <a:cxnSpLocks/>
            <a:stCxn id="10" idx="2"/>
            <a:endCxn id="99" idx="0"/>
          </p:cNvCxnSpPr>
          <p:nvPr/>
        </p:nvCxnSpPr>
        <p:spPr>
          <a:xfrm>
            <a:off x="4862917" y="2287032"/>
            <a:ext cx="808943" cy="401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22C33CD4-3789-4AA1-A5C7-2646287400E7}"/>
              </a:ext>
            </a:extLst>
          </p:cNvPr>
          <p:cNvCxnSpPr>
            <a:cxnSpLocks/>
            <a:stCxn id="9" idx="2"/>
            <a:endCxn id="99" idx="0"/>
          </p:cNvCxnSpPr>
          <p:nvPr/>
        </p:nvCxnSpPr>
        <p:spPr>
          <a:xfrm>
            <a:off x="5668793" y="2287032"/>
            <a:ext cx="3067" cy="401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B582BD29-C564-494A-8B9E-26E3AB0183CA}"/>
              </a:ext>
            </a:extLst>
          </p:cNvPr>
          <p:cNvCxnSpPr>
            <a:cxnSpLocks/>
            <a:stCxn id="8" idx="2"/>
            <a:endCxn id="99" idx="0"/>
          </p:cNvCxnSpPr>
          <p:nvPr/>
        </p:nvCxnSpPr>
        <p:spPr>
          <a:xfrm flipH="1">
            <a:off x="5671860" y="2287032"/>
            <a:ext cx="802809" cy="401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E2787F65-2F53-482C-A6FB-0FBEF0E272DA}"/>
              </a:ext>
            </a:extLst>
          </p:cNvPr>
          <p:cNvCxnSpPr>
            <a:cxnSpLocks/>
            <a:stCxn id="12" idx="2"/>
            <a:endCxn id="103" idx="0"/>
          </p:cNvCxnSpPr>
          <p:nvPr/>
        </p:nvCxnSpPr>
        <p:spPr>
          <a:xfrm>
            <a:off x="7283821" y="2287032"/>
            <a:ext cx="432126" cy="401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DB58783E-5FA9-409F-8A11-C6CE465EFEAC}"/>
              </a:ext>
            </a:extLst>
          </p:cNvPr>
          <p:cNvCxnSpPr>
            <a:cxnSpLocks/>
            <a:stCxn id="11" idx="2"/>
            <a:endCxn id="103" idx="0"/>
          </p:cNvCxnSpPr>
          <p:nvPr/>
        </p:nvCxnSpPr>
        <p:spPr>
          <a:xfrm flipH="1">
            <a:off x="7715947" y="2287032"/>
            <a:ext cx="377026" cy="40142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2">
            <a:extLst>
              <a:ext uri="{FF2B5EF4-FFF2-40B4-BE49-F238E27FC236}">
                <a16:creationId xmlns:a16="http://schemas.microsoft.com/office/drawing/2014/main" id="{A236A1B6-1156-4330-8C3F-5191249BDC47}"/>
              </a:ext>
            </a:extLst>
          </p:cNvPr>
          <p:cNvSpPr txBox="1"/>
          <p:nvPr/>
        </p:nvSpPr>
        <p:spPr>
          <a:xfrm>
            <a:off x="2637613" y="1869429"/>
            <a:ext cx="36420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DDB762ED-1BC8-41C1-8FA0-8913609F0083}"/>
              </a:ext>
            </a:extLst>
          </p:cNvPr>
          <p:cNvSpPr txBox="1"/>
          <p:nvPr/>
        </p:nvSpPr>
        <p:spPr>
          <a:xfrm>
            <a:off x="304800" y="3842162"/>
            <a:ext cx="6109365" cy="2554545"/>
          </a:xfrm>
          <a:prstGeom prst="rect">
            <a:avLst/>
          </a:prstGeom>
          <a:noFill/>
          <a:ln w="38100">
            <a:solidFill>
              <a:schemeClr val="accent1"/>
            </a:solidFill>
          </a:ln>
        </p:spPr>
        <p:txBody>
          <a:bodyPr wrap="none" rtlCol="0">
            <a:spAutoFit/>
          </a:bodyPr>
          <a:lstStyle/>
          <a:p>
            <a:r>
              <a:rPr lang="en-US" altLang="zh-CN" sz="2000" dirty="0">
                <a:latin typeface="Consolas" panose="020B0609020204030204" pitchFamily="49" charset="0"/>
                <a:cs typeface="Arial" panose="020B0604020202020204" pitchFamily="34" charset="0"/>
              </a:rPr>
              <a:t>Sum(A, n) {</a:t>
            </a:r>
          </a:p>
          <a:p>
            <a:r>
              <a:rPr lang="en-US" altLang="zh-CN" sz="2000" dirty="0">
                <a:latin typeface="Consolas" panose="020B0609020204030204" pitchFamily="49" charset="0"/>
                <a:cs typeface="Arial" panose="020B0604020202020204" pitchFamily="34" charset="0"/>
              </a:rPr>
              <a:t>  int B[p];</a:t>
            </a:r>
          </a:p>
          <a:p>
            <a:r>
              <a:rPr lang="en-US" altLang="zh-CN" sz="2000" dirty="0">
                <a:latin typeface="Consolas" panose="020B0609020204030204" pitchFamily="49" charset="0"/>
                <a:cs typeface="Arial" panose="020B0604020202020204" pitchFamily="34" charset="0"/>
              </a:rPr>
              <a:t>  for processor </a:t>
            </a:r>
            <a:r>
              <a:rPr lang="en-US" altLang="zh-CN" sz="2000" dirty="0" err="1">
                <a:latin typeface="Consolas" panose="020B0609020204030204" pitchFamily="49" charset="0"/>
                <a:cs typeface="Arial" panose="020B0604020202020204" pitchFamily="34" charset="0"/>
              </a:rPr>
              <a:t>i</a:t>
            </a:r>
            <a:r>
              <a:rPr lang="en-US" altLang="zh-CN" sz="2000" dirty="0">
                <a:latin typeface="Consolas" panose="020B0609020204030204" pitchFamily="49" charset="0"/>
                <a:cs typeface="Arial" panose="020B0604020202020204" pitchFamily="34" charset="0"/>
              </a:rPr>
              <a:t> (</a:t>
            </a:r>
            <a:r>
              <a:rPr lang="en-US" altLang="zh-CN" sz="2000" dirty="0" err="1">
                <a:latin typeface="Consolas" panose="020B0609020204030204" pitchFamily="49" charset="0"/>
                <a:cs typeface="Arial" panose="020B0604020202020204" pitchFamily="34" charset="0"/>
              </a:rPr>
              <a:t>i</a:t>
            </a:r>
            <a:r>
              <a:rPr lang="en-US" altLang="zh-CN" sz="2000" dirty="0">
                <a:latin typeface="Consolas" panose="020B0609020204030204" pitchFamily="49" charset="0"/>
                <a:cs typeface="Arial" panose="020B0604020202020204" pitchFamily="34" charset="0"/>
              </a:rPr>
              <a:t>=0..p-1) {</a:t>
            </a:r>
          </a:p>
          <a:p>
            <a:r>
              <a:rPr lang="en-US" altLang="zh-CN" sz="2000" dirty="0">
                <a:latin typeface="Consolas" panose="020B0609020204030204" pitchFamily="49" charset="0"/>
                <a:cs typeface="Arial" panose="020B0604020202020204" pitchFamily="34" charset="0"/>
              </a:rPr>
              <a:t>    for (j=</a:t>
            </a:r>
            <a:r>
              <a:rPr lang="en-US" altLang="zh-CN" sz="2000" dirty="0" err="1">
                <a:latin typeface="Consolas" panose="020B0609020204030204" pitchFamily="49" charset="0"/>
                <a:cs typeface="Arial" panose="020B0604020202020204" pitchFamily="34" charset="0"/>
              </a:rPr>
              <a:t>i</a:t>
            </a:r>
            <a:r>
              <a:rPr lang="en-US" altLang="zh-CN" sz="2000" dirty="0">
                <a:latin typeface="Consolas" panose="020B0609020204030204" pitchFamily="49" charset="0"/>
                <a:cs typeface="Arial" panose="020B0604020202020204" pitchFamily="34" charset="0"/>
              </a:rPr>
              <a:t>*n/p to </a:t>
            </a:r>
            <a:r>
              <a:rPr lang="en-US" altLang="zh-CN" sz="2000" dirty="0" err="1">
                <a:latin typeface="Consolas" panose="020B0609020204030204" pitchFamily="49" charset="0"/>
                <a:cs typeface="Arial" panose="020B0604020202020204" pitchFamily="34" charset="0"/>
              </a:rPr>
              <a:t>i</a:t>
            </a:r>
            <a:r>
              <a:rPr lang="en-US" altLang="zh-CN" sz="2000" dirty="0">
                <a:latin typeface="Consolas" panose="020B0609020204030204" pitchFamily="49" charset="0"/>
                <a:cs typeface="Arial" panose="020B0604020202020204" pitchFamily="34" charset="0"/>
              </a:rPr>
              <a:t>*n/</a:t>
            </a:r>
            <a:r>
              <a:rPr lang="en-US" altLang="zh-CN" sz="2000" dirty="0" err="1">
                <a:latin typeface="Consolas" panose="020B0609020204030204" pitchFamily="49" charset="0"/>
                <a:cs typeface="Arial" panose="020B0604020202020204" pitchFamily="34" charset="0"/>
              </a:rPr>
              <a:t>p+p</a:t>
            </a:r>
            <a:r>
              <a:rPr lang="en-US" altLang="zh-CN" sz="2000" dirty="0">
                <a:latin typeface="Consolas" panose="020B0609020204030204" pitchFamily="49" charset="0"/>
                <a:cs typeface="Arial" panose="020B0604020202020204" pitchFamily="34" charset="0"/>
              </a:rPr>
              <a:t>) B[</a:t>
            </a:r>
            <a:r>
              <a:rPr lang="en-US" altLang="zh-CN" sz="2000" dirty="0" err="1">
                <a:latin typeface="Consolas" panose="020B0609020204030204" pitchFamily="49" charset="0"/>
                <a:cs typeface="Arial" panose="020B0604020202020204" pitchFamily="34" charset="0"/>
              </a:rPr>
              <a:t>i</a:t>
            </a:r>
            <a:r>
              <a:rPr lang="en-US" altLang="zh-CN" sz="2000" dirty="0">
                <a:latin typeface="Consolas" panose="020B0609020204030204" pitchFamily="49" charset="0"/>
                <a:cs typeface="Arial" panose="020B0604020202020204" pitchFamily="34" charset="0"/>
              </a:rPr>
              <a:t>] += A[j];</a:t>
            </a:r>
          </a:p>
          <a:p>
            <a:r>
              <a:rPr lang="en-US" altLang="zh-CN" sz="2000" dirty="0">
                <a:latin typeface="Consolas" panose="020B0609020204030204" pitchFamily="49" charset="0"/>
                <a:cs typeface="Arial" panose="020B0604020202020204" pitchFamily="34" charset="0"/>
              </a:rPr>
              <a:t>  }</a:t>
            </a:r>
          </a:p>
          <a:p>
            <a:r>
              <a:rPr lang="en-US" altLang="zh-CN" sz="2000" dirty="0">
                <a:latin typeface="Consolas" panose="020B0609020204030204" pitchFamily="49" charset="0"/>
                <a:cs typeface="Arial" panose="020B0604020202020204" pitchFamily="34" charset="0"/>
              </a:rPr>
              <a:t>  sync all processors;</a:t>
            </a:r>
          </a:p>
          <a:p>
            <a:r>
              <a:rPr lang="en-US" altLang="zh-CN" sz="2000" dirty="0">
                <a:latin typeface="Consolas" panose="020B0609020204030204" pitchFamily="49" charset="0"/>
                <a:cs typeface="Arial" panose="020B0604020202020204" pitchFamily="34" charset="0"/>
              </a:rPr>
              <a:t>  for (j = 0 to p) ret += B[</a:t>
            </a:r>
            <a:r>
              <a:rPr lang="en-US" altLang="zh-CN" sz="2000" dirty="0" err="1">
                <a:latin typeface="Consolas" panose="020B0609020204030204" pitchFamily="49" charset="0"/>
                <a:cs typeface="Arial" panose="020B0604020202020204" pitchFamily="34" charset="0"/>
              </a:rPr>
              <a:t>i</a:t>
            </a:r>
            <a:r>
              <a:rPr lang="en-US" altLang="zh-CN" sz="2000" dirty="0">
                <a:latin typeface="Consolas" panose="020B0609020204030204" pitchFamily="49" charset="0"/>
                <a:cs typeface="Arial" panose="020B0604020202020204" pitchFamily="34" charset="0"/>
              </a:rPr>
              <a:t>];</a:t>
            </a:r>
          </a:p>
          <a:p>
            <a:r>
              <a:rPr lang="en-US" altLang="zh-CN" sz="2000" dirty="0">
                <a:latin typeface="Consolas" panose="020B0609020204030204" pitchFamily="49" charset="0"/>
                <a:cs typeface="Arial" panose="020B0604020202020204" pitchFamily="34" charset="0"/>
              </a:rPr>
              <a:t>  return ret; }</a:t>
            </a:r>
          </a:p>
        </p:txBody>
      </p:sp>
      <p:sp>
        <p:nvSpPr>
          <p:cNvPr id="91" name="TextBox 2">
            <a:extLst>
              <a:ext uri="{FF2B5EF4-FFF2-40B4-BE49-F238E27FC236}">
                <a16:creationId xmlns:a16="http://schemas.microsoft.com/office/drawing/2014/main" id="{D14DD84D-B233-43BB-ADD2-E64690A0064F}"/>
              </a:ext>
            </a:extLst>
          </p:cNvPr>
          <p:cNvSpPr txBox="1"/>
          <p:nvPr/>
        </p:nvSpPr>
        <p:spPr>
          <a:xfrm>
            <a:off x="3464397" y="1869429"/>
            <a:ext cx="36420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92" name="TextBox 2">
            <a:extLst>
              <a:ext uri="{FF2B5EF4-FFF2-40B4-BE49-F238E27FC236}">
                <a16:creationId xmlns:a16="http://schemas.microsoft.com/office/drawing/2014/main" id="{32827A54-DBFA-4320-BA91-EA63D265C785}"/>
              </a:ext>
            </a:extLst>
          </p:cNvPr>
          <p:cNvSpPr txBox="1"/>
          <p:nvPr/>
        </p:nvSpPr>
        <p:spPr>
          <a:xfrm>
            <a:off x="5124128" y="1871534"/>
            <a:ext cx="36420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93" name="TextBox 2">
            <a:extLst>
              <a:ext uri="{FF2B5EF4-FFF2-40B4-BE49-F238E27FC236}">
                <a16:creationId xmlns:a16="http://schemas.microsoft.com/office/drawing/2014/main" id="{7361F61E-F17C-4D81-9C51-7F7E996E5FA3}"/>
              </a:ext>
            </a:extLst>
          </p:cNvPr>
          <p:cNvSpPr txBox="1"/>
          <p:nvPr/>
        </p:nvSpPr>
        <p:spPr>
          <a:xfrm>
            <a:off x="5893959" y="1858834"/>
            <a:ext cx="36420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94" name="TextBox 2">
            <a:extLst>
              <a:ext uri="{FF2B5EF4-FFF2-40B4-BE49-F238E27FC236}">
                <a16:creationId xmlns:a16="http://schemas.microsoft.com/office/drawing/2014/main" id="{3BA100FE-DA86-406C-B573-1FC5658B1F83}"/>
              </a:ext>
            </a:extLst>
          </p:cNvPr>
          <p:cNvSpPr txBox="1"/>
          <p:nvPr/>
        </p:nvSpPr>
        <p:spPr>
          <a:xfrm>
            <a:off x="7506296" y="1900455"/>
            <a:ext cx="36420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95" name="文本框 94">
            <a:extLst>
              <a:ext uri="{FF2B5EF4-FFF2-40B4-BE49-F238E27FC236}">
                <a16:creationId xmlns:a16="http://schemas.microsoft.com/office/drawing/2014/main" id="{A8748A42-A545-4D1A-A984-74EDEAD6B473}"/>
              </a:ext>
            </a:extLst>
          </p:cNvPr>
          <p:cNvSpPr txBox="1"/>
          <p:nvPr/>
        </p:nvSpPr>
        <p:spPr>
          <a:xfrm>
            <a:off x="3094206" y="2688452"/>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6</a:t>
            </a:r>
            <a:endParaRPr lang="zh-CN" altLang="en-US" dirty="0">
              <a:latin typeface="Arial" panose="020B0604020202020204" pitchFamily="34" charset="0"/>
              <a:cs typeface="Arial" panose="020B0604020202020204" pitchFamily="34" charset="0"/>
            </a:endParaRPr>
          </a:p>
        </p:txBody>
      </p:sp>
      <p:sp>
        <p:nvSpPr>
          <p:cNvPr id="99" name="文本框 98">
            <a:extLst>
              <a:ext uri="{FF2B5EF4-FFF2-40B4-BE49-F238E27FC236}">
                <a16:creationId xmlns:a16="http://schemas.microsoft.com/office/drawing/2014/main" id="{A76A19F7-B556-473C-8A37-649A486A8153}"/>
              </a:ext>
            </a:extLst>
          </p:cNvPr>
          <p:cNvSpPr txBox="1"/>
          <p:nvPr/>
        </p:nvSpPr>
        <p:spPr>
          <a:xfrm>
            <a:off x="5451287" y="2688452"/>
            <a:ext cx="44114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15</a:t>
            </a:r>
            <a:endParaRPr lang="zh-CN" altLang="en-US" dirty="0">
              <a:latin typeface="Arial" panose="020B0604020202020204" pitchFamily="34" charset="0"/>
              <a:cs typeface="Arial" panose="020B0604020202020204" pitchFamily="34" charset="0"/>
            </a:endParaRPr>
          </a:p>
        </p:txBody>
      </p:sp>
      <p:sp>
        <p:nvSpPr>
          <p:cNvPr id="103" name="文本框 102">
            <a:extLst>
              <a:ext uri="{FF2B5EF4-FFF2-40B4-BE49-F238E27FC236}">
                <a16:creationId xmlns:a16="http://schemas.microsoft.com/office/drawing/2014/main" id="{77F41BCD-6D98-492A-891D-B4DA6E74AAF5}"/>
              </a:ext>
            </a:extLst>
          </p:cNvPr>
          <p:cNvSpPr txBox="1"/>
          <p:nvPr/>
        </p:nvSpPr>
        <p:spPr>
          <a:xfrm>
            <a:off x="7495374" y="2688452"/>
            <a:ext cx="44114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15</a:t>
            </a:r>
            <a:endParaRPr lang="zh-CN" altLang="en-US" dirty="0">
              <a:latin typeface="Arial" panose="020B0604020202020204" pitchFamily="34" charset="0"/>
              <a:cs typeface="Arial" panose="020B0604020202020204" pitchFamily="34" charset="0"/>
            </a:endParaRPr>
          </a:p>
        </p:txBody>
      </p:sp>
      <p:sp>
        <p:nvSpPr>
          <p:cNvPr id="107" name="TextBox 2">
            <a:extLst>
              <a:ext uri="{FF2B5EF4-FFF2-40B4-BE49-F238E27FC236}">
                <a16:creationId xmlns:a16="http://schemas.microsoft.com/office/drawing/2014/main" id="{487CD7D8-7478-4CB6-92E8-0C95CFBD83D1}"/>
              </a:ext>
            </a:extLst>
          </p:cNvPr>
          <p:cNvSpPr txBox="1"/>
          <p:nvPr/>
        </p:nvSpPr>
        <p:spPr>
          <a:xfrm>
            <a:off x="4294125" y="2642285"/>
            <a:ext cx="36420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108" name="TextBox 2">
            <a:extLst>
              <a:ext uri="{FF2B5EF4-FFF2-40B4-BE49-F238E27FC236}">
                <a16:creationId xmlns:a16="http://schemas.microsoft.com/office/drawing/2014/main" id="{78797705-E8AE-4AB9-BE3A-11B1373527D5}"/>
              </a:ext>
            </a:extLst>
          </p:cNvPr>
          <p:cNvSpPr txBox="1"/>
          <p:nvPr/>
        </p:nvSpPr>
        <p:spPr>
          <a:xfrm>
            <a:off x="6687184" y="2642285"/>
            <a:ext cx="36420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109" name="文本框 108">
            <a:extLst>
              <a:ext uri="{FF2B5EF4-FFF2-40B4-BE49-F238E27FC236}">
                <a16:creationId xmlns:a16="http://schemas.microsoft.com/office/drawing/2014/main" id="{515A8921-0D30-4D38-A742-F50AF45FD0B0}"/>
              </a:ext>
            </a:extLst>
          </p:cNvPr>
          <p:cNvSpPr txBox="1"/>
          <p:nvPr/>
        </p:nvSpPr>
        <p:spPr>
          <a:xfrm>
            <a:off x="7620001" y="3828536"/>
            <a:ext cx="3877922" cy="2123658"/>
          </a:xfrm>
          <a:prstGeom prst="rect">
            <a:avLst/>
          </a:prstGeom>
          <a:noFill/>
        </p:spPr>
        <p:txBody>
          <a:bodyPr wrap="square" rtlCol="0">
            <a:spAutoFit/>
          </a:bodyPr>
          <a:lstStyle/>
          <a:p>
            <a:r>
              <a:rPr lang="en-US" altLang="zh-CN" sz="2400" b="1" dirty="0">
                <a:latin typeface="Arial" panose="020B0604020202020204" pitchFamily="34" charset="0"/>
                <a:cs typeface="Arial" panose="020B0604020202020204" pitchFamily="34" charset="0"/>
              </a:rPr>
              <a:t>What if:</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We do not know the number of available processors?</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The number of processors is O(n)?</a:t>
            </a:r>
          </a:p>
          <a:p>
            <a:endParaRPr lang="zh-CN" altLang="en-US" dirty="0">
              <a:latin typeface="Arial" panose="020B0604020202020204" pitchFamily="34" charset="0"/>
              <a:cs typeface="Arial" panose="020B0604020202020204" pitchFamily="34" charset="0"/>
            </a:endParaRPr>
          </a:p>
        </p:txBody>
      </p:sp>
      <p:cxnSp>
        <p:nvCxnSpPr>
          <p:cNvPr id="110" name="直接连接符 109">
            <a:extLst>
              <a:ext uri="{FF2B5EF4-FFF2-40B4-BE49-F238E27FC236}">
                <a16:creationId xmlns:a16="http://schemas.microsoft.com/office/drawing/2014/main" id="{EA6E1D6C-1763-4E8A-86AD-7BF708AE7B8C}"/>
              </a:ext>
            </a:extLst>
          </p:cNvPr>
          <p:cNvCxnSpPr>
            <a:cxnSpLocks/>
            <a:stCxn id="95" idx="2"/>
            <a:endCxn id="119" idx="0"/>
          </p:cNvCxnSpPr>
          <p:nvPr/>
        </p:nvCxnSpPr>
        <p:spPr>
          <a:xfrm>
            <a:off x="3250659" y="3057784"/>
            <a:ext cx="2422727" cy="413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直接连接符 112">
            <a:extLst>
              <a:ext uri="{FF2B5EF4-FFF2-40B4-BE49-F238E27FC236}">
                <a16:creationId xmlns:a16="http://schemas.microsoft.com/office/drawing/2014/main" id="{B1EE85C5-9337-4B24-A3A1-D81C3A5AAA73}"/>
              </a:ext>
            </a:extLst>
          </p:cNvPr>
          <p:cNvCxnSpPr>
            <a:cxnSpLocks/>
            <a:stCxn id="99" idx="2"/>
            <a:endCxn id="119" idx="0"/>
          </p:cNvCxnSpPr>
          <p:nvPr/>
        </p:nvCxnSpPr>
        <p:spPr>
          <a:xfrm>
            <a:off x="5671860" y="3057784"/>
            <a:ext cx="1526" cy="413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直接连接符 115">
            <a:extLst>
              <a:ext uri="{FF2B5EF4-FFF2-40B4-BE49-F238E27FC236}">
                <a16:creationId xmlns:a16="http://schemas.microsoft.com/office/drawing/2014/main" id="{8B57DB10-409E-425A-B7FB-063EF8C612D9}"/>
              </a:ext>
            </a:extLst>
          </p:cNvPr>
          <p:cNvCxnSpPr>
            <a:cxnSpLocks/>
            <a:stCxn id="103" idx="2"/>
            <a:endCxn id="119" idx="0"/>
          </p:cNvCxnSpPr>
          <p:nvPr/>
        </p:nvCxnSpPr>
        <p:spPr>
          <a:xfrm flipH="1">
            <a:off x="5673386" y="3057784"/>
            <a:ext cx="2042561" cy="413088"/>
          </a:xfrm>
          <a:prstGeom prst="line">
            <a:avLst/>
          </a:prstGeom>
        </p:spPr>
        <p:style>
          <a:lnRef idx="1">
            <a:schemeClr val="accent1"/>
          </a:lnRef>
          <a:fillRef idx="0">
            <a:schemeClr val="accent1"/>
          </a:fillRef>
          <a:effectRef idx="0">
            <a:schemeClr val="accent1"/>
          </a:effectRef>
          <a:fontRef idx="minor">
            <a:schemeClr val="tx1"/>
          </a:fontRef>
        </p:style>
      </p:cxnSp>
      <p:sp>
        <p:nvSpPr>
          <p:cNvPr id="119" name="文本框 118">
            <a:extLst>
              <a:ext uri="{FF2B5EF4-FFF2-40B4-BE49-F238E27FC236}">
                <a16:creationId xmlns:a16="http://schemas.microsoft.com/office/drawing/2014/main" id="{EFDDCF07-E487-472C-AA62-8605C2CD25E4}"/>
              </a:ext>
            </a:extLst>
          </p:cNvPr>
          <p:cNvSpPr txBox="1"/>
          <p:nvPr/>
        </p:nvSpPr>
        <p:spPr>
          <a:xfrm>
            <a:off x="5452813" y="3470872"/>
            <a:ext cx="44114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36</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1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1000"/>
                                        <p:tgtEl>
                                          <p:spTgt spid="37"/>
                                        </p:tgtEl>
                                      </p:cBhvr>
                                    </p:animEffect>
                                  </p:childTnLst>
                                </p:cTn>
                              </p:par>
                              <p:par>
                                <p:cTn id="32" presetID="22" presetClass="entr" presetSubtype="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1000"/>
                                        <p:tgtEl>
                                          <p:spTgt spid="14"/>
                                        </p:tgtEl>
                                      </p:cBhvr>
                                    </p:animEffect>
                                  </p:childTnLst>
                                </p:cTn>
                              </p:par>
                              <p:par>
                                <p:cTn id="35" presetID="22" presetClass="entr" presetSubtype="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1000"/>
                                        <p:tgtEl>
                                          <p:spTgt spid="13"/>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1000"/>
                                        <p:tgtEl>
                                          <p:spTgt spid="16"/>
                                        </p:tgtEl>
                                      </p:cBhvr>
                                    </p:animEffect>
                                  </p:childTnLst>
                                </p:cTn>
                              </p:par>
                              <p:par>
                                <p:cTn id="41" presetID="22" presetClass="entr" presetSubtype="1"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1000"/>
                                        <p:tgtEl>
                                          <p:spTgt spid="17"/>
                                        </p:tgtEl>
                                      </p:cBhvr>
                                    </p:animEffect>
                                  </p:childTnLst>
                                </p:cTn>
                              </p:par>
                              <p:par>
                                <p:cTn id="44" presetID="22" presetClass="entr" presetSubtype="1"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1000"/>
                                        <p:tgtEl>
                                          <p:spTgt spid="19"/>
                                        </p:tgtEl>
                                      </p:cBhvr>
                                    </p:animEffect>
                                  </p:childTnLst>
                                </p:cTn>
                              </p:par>
                              <p:par>
                                <p:cTn id="47" presetID="22" presetClass="entr" presetSubtype="1"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1000"/>
                                        <p:tgtEl>
                                          <p:spTgt spid="20"/>
                                        </p:tgtEl>
                                      </p:cBhvr>
                                    </p:animEffect>
                                  </p:childTnLst>
                                </p:cTn>
                              </p:par>
                              <p:par>
                                <p:cTn id="50" presetID="22" presetClass="entr" presetSubtype="1"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up)">
                                      <p:cBhvr>
                                        <p:cTn id="52" dur="1000"/>
                                        <p:tgtEl>
                                          <p:spTgt spid="22"/>
                                        </p:tgtEl>
                                      </p:cBhvr>
                                    </p:animEffect>
                                  </p:childTnLst>
                                </p:cTn>
                              </p:par>
                              <p:par>
                                <p:cTn id="53" presetID="22" presetClass="entr" presetSubtype="1"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up)">
                                      <p:cBhvr>
                                        <p:cTn id="55" dur="10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1"/>
                                        </p:tgtEl>
                                        <p:attrNameLst>
                                          <p:attrName>style.visibility</p:attrName>
                                        </p:attrNameLst>
                                      </p:cBhvr>
                                      <p:to>
                                        <p:strVal val="visible"/>
                                      </p:to>
                                    </p:set>
                                    <p:animEffect transition="in" filter="fade">
                                      <p:cBhvr>
                                        <p:cTn id="58" dur="1000"/>
                                        <p:tgtEl>
                                          <p:spTgt spid="9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fade">
                                      <p:cBhvr>
                                        <p:cTn id="61" dur="1000"/>
                                        <p:tgtEl>
                                          <p:spTgt spid="9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fade">
                                      <p:cBhvr>
                                        <p:cTn id="64" dur="1000"/>
                                        <p:tgtEl>
                                          <p:spTgt spid="9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1000"/>
                                        <p:tgtEl>
                                          <p:spTgt spid="9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5"/>
                                        </p:tgtEl>
                                        <p:attrNameLst>
                                          <p:attrName>style.visibility</p:attrName>
                                        </p:attrNameLst>
                                      </p:cBhvr>
                                      <p:to>
                                        <p:strVal val="visible"/>
                                      </p:to>
                                    </p:set>
                                    <p:animEffect transition="in" filter="fade">
                                      <p:cBhvr>
                                        <p:cTn id="70" dur="1000"/>
                                        <p:tgtEl>
                                          <p:spTgt spid="9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9"/>
                                        </p:tgtEl>
                                        <p:attrNameLst>
                                          <p:attrName>style.visibility</p:attrName>
                                        </p:attrNameLst>
                                      </p:cBhvr>
                                      <p:to>
                                        <p:strVal val="visible"/>
                                      </p:to>
                                    </p:set>
                                    <p:animEffect transition="in" filter="fade">
                                      <p:cBhvr>
                                        <p:cTn id="73" dur="1000"/>
                                        <p:tgtEl>
                                          <p:spTgt spid="9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3"/>
                                        </p:tgtEl>
                                        <p:attrNameLst>
                                          <p:attrName>style.visibility</p:attrName>
                                        </p:attrNameLst>
                                      </p:cBhvr>
                                      <p:to>
                                        <p:strVal val="visible"/>
                                      </p:to>
                                    </p:set>
                                    <p:animEffect transition="in" filter="fade">
                                      <p:cBhvr>
                                        <p:cTn id="76" dur="1000"/>
                                        <p:tgtEl>
                                          <p:spTgt spid="10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7"/>
                                        </p:tgtEl>
                                        <p:attrNameLst>
                                          <p:attrName>style.visibility</p:attrName>
                                        </p:attrNameLst>
                                      </p:cBhvr>
                                      <p:to>
                                        <p:strVal val="visible"/>
                                      </p:to>
                                    </p:set>
                                    <p:animEffect transition="in" filter="fade">
                                      <p:cBhvr>
                                        <p:cTn id="79" dur="1000"/>
                                        <p:tgtEl>
                                          <p:spTgt spid="10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8"/>
                                        </p:tgtEl>
                                        <p:attrNameLst>
                                          <p:attrName>style.visibility</p:attrName>
                                        </p:attrNameLst>
                                      </p:cBhvr>
                                      <p:to>
                                        <p:strVal val="visible"/>
                                      </p:to>
                                    </p:set>
                                    <p:animEffect transition="in" filter="fade">
                                      <p:cBhvr>
                                        <p:cTn id="82" dur="1000"/>
                                        <p:tgtEl>
                                          <p:spTgt spid="108"/>
                                        </p:tgtEl>
                                      </p:cBhvr>
                                    </p:animEffect>
                                  </p:childTnLst>
                                </p:cTn>
                              </p:par>
                              <p:par>
                                <p:cTn id="83" presetID="22" presetClass="entr" presetSubtype="1" fill="hold" nodeType="withEffect">
                                  <p:stCondLst>
                                    <p:cond delay="0"/>
                                  </p:stCondLst>
                                  <p:childTnLst>
                                    <p:set>
                                      <p:cBhvr>
                                        <p:cTn id="84" dur="1" fill="hold">
                                          <p:stCondLst>
                                            <p:cond delay="0"/>
                                          </p:stCondLst>
                                        </p:cTn>
                                        <p:tgtEl>
                                          <p:spTgt spid="110"/>
                                        </p:tgtEl>
                                        <p:attrNameLst>
                                          <p:attrName>style.visibility</p:attrName>
                                        </p:attrNameLst>
                                      </p:cBhvr>
                                      <p:to>
                                        <p:strVal val="visible"/>
                                      </p:to>
                                    </p:set>
                                    <p:animEffect transition="in" filter="wipe(up)">
                                      <p:cBhvr>
                                        <p:cTn id="85" dur="1000"/>
                                        <p:tgtEl>
                                          <p:spTgt spid="110"/>
                                        </p:tgtEl>
                                      </p:cBhvr>
                                    </p:animEffect>
                                  </p:childTnLst>
                                </p:cTn>
                              </p:par>
                              <p:par>
                                <p:cTn id="86" presetID="22" presetClass="entr" presetSubtype="1" fill="hold" nodeType="withEffect">
                                  <p:stCondLst>
                                    <p:cond delay="0"/>
                                  </p:stCondLst>
                                  <p:childTnLst>
                                    <p:set>
                                      <p:cBhvr>
                                        <p:cTn id="87" dur="1" fill="hold">
                                          <p:stCondLst>
                                            <p:cond delay="0"/>
                                          </p:stCondLst>
                                        </p:cTn>
                                        <p:tgtEl>
                                          <p:spTgt spid="113"/>
                                        </p:tgtEl>
                                        <p:attrNameLst>
                                          <p:attrName>style.visibility</p:attrName>
                                        </p:attrNameLst>
                                      </p:cBhvr>
                                      <p:to>
                                        <p:strVal val="visible"/>
                                      </p:to>
                                    </p:set>
                                    <p:animEffect transition="in" filter="wipe(up)">
                                      <p:cBhvr>
                                        <p:cTn id="88" dur="1000"/>
                                        <p:tgtEl>
                                          <p:spTgt spid="113"/>
                                        </p:tgtEl>
                                      </p:cBhvr>
                                    </p:animEffect>
                                  </p:childTnLst>
                                </p:cTn>
                              </p:par>
                              <p:par>
                                <p:cTn id="89" presetID="22" presetClass="entr" presetSubtype="1" fill="hold" nodeType="withEffect">
                                  <p:stCondLst>
                                    <p:cond delay="0"/>
                                  </p:stCondLst>
                                  <p:childTnLst>
                                    <p:set>
                                      <p:cBhvr>
                                        <p:cTn id="90" dur="1" fill="hold">
                                          <p:stCondLst>
                                            <p:cond delay="0"/>
                                          </p:stCondLst>
                                        </p:cTn>
                                        <p:tgtEl>
                                          <p:spTgt spid="116"/>
                                        </p:tgtEl>
                                        <p:attrNameLst>
                                          <p:attrName>style.visibility</p:attrName>
                                        </p:attrNameLst>
                                      </p:cBhvr>
                                      <p:to>
                                        <p:strVal val="visible"/>
                                      </p:to>
                                    </p:set>
                                    <p:animEffect transition="in" filter="wipe(up)">
                                      <p:cBhvr>
                                        <p:cTn id="91" dur="1000"/>
                                        <p:tgtEl>
                                          <p:spTgt spid="11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19"/>
                                        </p:tgtEl>
                                        <p:attrNameLst>
                                          <p:attrName>style.visibility</p:attrName>
                                        </p:attrNameLst>
                                      </p:cBhvr>
                                      <p:to>
                                        <p:strVal val="visible"/>
                                      </p:to>
                                    </p:set>
                                    <p:animEffect transition="in" filter="fade">
                                      <p:cBhvr>
                                        <p:cTn id="94" dur="1000"/>
                                        <p:tgtEl>
                                          <p:spTgt spid="11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fade">
                                      <p:cBhvr>
                                        <p:cTn id="99" dur="500"/>
                                        <p:tgtEl>
                                          <p:spTgt spid="41"/>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37" grpId="0"/>
      <p:bldP spid="41" grpId="0" animBg="1"/>
      <p:bldP spid="91" grpId="0"/>
      <p:bldP spid="92" grpId="0"/>
      <p:bldP spid="93" grpId="0"/>
      <p:bldP spid="94" grpId="0"/>
      <p:bldP spid="95" grpId="0"/>
      <p:bldP spid="99" grpId="0"/>
      <p:bldP spid="103" grpId="0"/>
      <p:bldP spid="107" grpId="0"/>
      <p:bldP spid="108" grpId="0"/>
      <p:bldP spid="109" grpId="0"/>
      <p:bldP spid="1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409-B3BC-4E24-887E-42D52F25AD25}"/>
              </a:ext>
            </a:extLst>
          </p:cNvPr>
          <p:cNvSpPr>
            <a:spLocks noGrp="1"/>
          </p:cNvSpPr>
          <p:nvPr>
            <p:ph type="title"/>
          </p:nvPr>
        </p:nvSpPr>
        <p:spPr/>
        <p:txBody>
          <a:bodyPr/>
          <a:lstStyle/>
          <a:p>
            <a:r>
              <a:rPr lang="en-US" altLang="zh-CN" dirty="0"/>
              <a:t>Problems</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593C8B-1F0E-4B68-83DA-D1CD2E63399F}"/>
                  </a:ext>
                </a:extLst>
              </p:cNvPr>
              <p:cNvSpPr>
                <a:spLocks noGrp="1"/>
              </p:cNvSpPr>
              <p:nvPr>
                <p:ph idx="1"/>
              </p:nvPr>
            </p:nvSpPr>
            <p:spPr/>
            <p:txBody>
              <a:bodyPr/>
              <a:lstStyle/>
              <a:p>
                <a:r>
                  <a:rPr lang="en-US" altLang="zh-CN" dirty="0"/>
                  <a:t>Can’t assume we know the number of processors </a:t>
                </a:r>
                <a14:m>
                  <m:oMath xmlns:m="http://schemas.openxmlformats.org/officeDocument/2006/math">
                    <m:r>
                      <a:rPr lang="en-US" altLang="zh-CN" b="1" i="1" smtClean="0">
                        <a:latin typeface="Cambria Math" panose="02040503050406030204" pitchFamily="18" charset="0"/>
                      </a:rPr>
                      <m:t>𝒑</m:t>
                    </m:r>
                  </m:oMath>
                </a14:m>
                <a:r>
                  <a:rPr lang="en-US" altLang="zh-CN" dirty="0"/>
                  <a:t> ahead of time</a:t>
                </a:r>
              </a:p>
              <a:p>
                <a:r>
                  <a:rPr lang="en-US" altLang="zh-CN" dirty="0"/>
                  <a:t>Algorithm must have good performance (parallelism) for any given </a:t>
                </a:r>
                <a14:m>
                  <m:oMath xmlns:m="http://schemas.openxmlformats.org/officeDocument/2006/math">
                    <m:r>
                      <a:rPr lang="en-US" altLang="zh-CN" b="1" i="1" smtClean="0">
                        <a:latin typeface="Cambria Math" panose="02040503050406030204" pitchFamily="18" charset="0"/>
                      </a:rPr>
                      <m:t>𝒑</m:t>
                    </m:r>
                  </m:oMath>
                </a14:m>
                <a:r>
                  <a:rPr lang="zh-CN" altLang="en-US" dirty="0"/>
                  <a:t> </a:t>
                </a:r>
                <a:r>
                  <a:rPr lang="en-US" altLang="zh-CN" dirty="0"/>
                  <a:t>(which even dynamically changes)</a:t>
                </a:r>
              </a:p>
              <a:p>
                <a:r>
                  <a:rPr lang="en-US" altLang="zh-CN" dirty="0"/>
                  <a:t>Dealing with system-level issues is error-prone – makes parallel programming notoriously hard</a:t>
                </a:r>
                <a:endParaRPr lang="zh-CN" altLang="en-US" dirty="0"/>
              </a:p>
            </p:txBody>
          </p:sp>
        </mc:Choice>
        <mc:Fallback xmlns="">
          <p:sp>
            <p:nvSpPr>
              <p:cNvPr id="3" name="Content Placeholder 2">
                <a:extLst>
                  <a:ext uri="{FF2B5EF4-FFF2-40B4-BE49-F238E27FC236}">
                    <a16:creationId xmlns:a16="http://schemas.microsoft.com/office/drawing/2014/main" id="{C8593C8B-1F0E-4B68-83DA-D1CD2E63399F}"/>
                  </a:ext>
                </a:extLst>
              </p:cNvPr>
              <p:cNvSpPr>
                <a:spLocks noGrp="1" noRot="1" noChangeAspect="1" noMove="1" noResize="1" noEditPoints="1" noAdjustHandles="1" noChangeArrowheads="1" noChangeShapeType="1" noTextEdit="1"/>
              </p:cNvSpPr>
              <p:nvPr>
                <p:ph idx="1"/>
              </p:nvPr>
            </p:nvSpPr>
            <p:spPr>
              <a:blipFill>
                <a:blip r:embed="rId2"/>
                <a:stretch>
                  <a:fillRect l="-973" t="-1970" r="-1622"/>
                </a:stretch>
              </a:blipFill>
            </p:spPr>
            <p:txBody>
              <a:bodyPr/>
              <a:lstStyle/>
              <a:p>
                <a:r>
                  <a:rPr lang="zh-CN" altLang="en-US">
                    <a:noFill/>
                  </a:rPr>
                  <a:t> </a:t>
                </a:r>
              </a:p>
            </p:txBody>
          </p:sp>
        </mc:Fallback>
      </mc:AlternateContent>
      <p:sp>
        <p:nvSpPr>
          <p:cNvPr id="4" name="Slide Number Placeholder 3">
            <a:extLst>
              <a:ext uri="{FF2B5EF4-FFF2-40B4-BE49-F238E27FC236}">
                <a16:creationId xmlns:a16="http://schemas.microsoft.com/office/drawing/2014/main" id="{FBC641E7-3E0C-4C16-8760-78C34C57BB1C}"/>
              </a:ext>
            </a:extLst>
          </p:cNvPr>
          <p:cNvSpPr>
            <a:spLocks noGrp="1"/>
          </p:cNvSpPr>
          <p:nvPr>
            <p:ph type="sldNum" sz="quarter" idx="4"/>
          </p:nvPr>
        </p:nvSpPr>
        <p:spPr/>
        <p:txBody>
          <a:bodyPr/>
          <a:lstStyle/>
          <a:p>
            <a:fld id="{B710F26B-4563-4765-9A91-E0CC99FE32F0}" type="slidenum">
              <a:rPr lang="zh-CN" altLang="en-US" smtClean="0"/>
              <a:t>29</a:t>
            </a:fld>
            <a:endParaRPr lang="zh-CN" altLang="en-US"/>
          </a:p>
        </p:txBody>
      </p:sp>
    </p:spTree>
    <p:extLst>
      <p:ext uri="{BB962C8B-B14F-4D97-AF65-F5344CB8AC3E}">
        <p14:creationId xmlns:p14="http://schemas.microsoft.com/office/powerpoint/2010/main" val="4090350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C1789-A484-4FF0-8600-31695738564C}"/>
              </a:ext>
            </a:extLst>
          </p:cNvPr>
          <p:cNvSpPr>
            <a:spLocks noGrp="1"/>
          </p:cNvSpPr>
          <p:nvPr>
            <p:ph type="title"/>
          </p:nvPr>
        </p:nvSpPr>
        <p:spPr/>
        <p:txBody>
          <a:bodyPr/>
          <a:lstStyle/>
          <a:p>
            <a:r>
              <a:rPr lang="en-US" altLang="zh-CN" dirty="0"/>
              <a:t>When we study algorithms, what are we doing</a:t>
            </a:r>
            <a:endParaRPr lang="zh-CN" altLang="en-US" dirty="0"/>
          </a:p>
        </p:txBody>
      </p:sp>
      <p:sp>
        <p:nvSpPr>
          <p:cNvPr id="3" name="Content Placeholder 2">
            <a:extLst>
              <a:ext uri="{FF2B5EF4-FFF2-40B4-BE49-F238E27FC236}">
                <a16:creationId xmlns:a16="http://schemas.microsoft.com/office/drawing/2014/main" id="{3AC5AF12-6171-47A7-B854-C1AA122D9C93}"/>
              </a:ext>
            </a:extLst>
          </p:cNvPr>
          <p:cNvSpPr>
            <a:spLocks noGrp="1"/>
          </p:cNvSpPr>
          <p:nvPr>
            <p:ph idx="1"/>
          </p:nvPr>
        </p:nvSpPr>
        <p:spPr/>
        <p:txBody>
          <a:bodyPr/>
          <a:lstStyle/>
          <a:p>
            <a:r>
              <a:rPr lang="en-US" altLang="zh-CN" dirty="0"/>
              <a:t>Learning existing algorithms</a:t>
            </a:r>
          </a:p>
          <a:p>
            <a:pPr lvl="1"/>
            <a:r>
              <a:rPr lang="en-US" altLang="zh-CN" dirty="0"/>
              <a:t>Know how to solve existing well-defined problems</a:t>
            </a:r>
          </a:p>
          <a:p>
            <a:r>
              <a:rPr lang="en-US" altLang="zh-CN" dirty="0"/>
              <a:t>Design new algorithms</a:t>
            </a:r>
          </a:p>
          <a:p>
            <a:pPr lvl="1"/>
            <a:r>
              <a:rPr lang="en-US" altLang="zh-CN" dirty="0"/>
              <a:t>Model real-world problems and design new algorithms</a:t>
            </a:r>
          </a:p>
          <a:p>
            <a:pPr lvl="1"/>
            <a:r>
              <a:rPr lang="en-US" altLang="zh-CN" dirty="0"/>
              <a:t>Variants of existing algorithms</a:t>
            </a:r>
          </a:p>
          <a:p>
            <a:pPr lvl="1"/>
            <a:r>
              <a:rPr lang="en-US" altLang="zh-CN" dirty="0"/>
              <a:t>Combinations of existing algorithms</a:t>
            </a:r>
          </a:p>
          <a:p>
            <a:r>
              <a:rPr lang="en-US" altLang="zh-CN" dirty="0"/>
              <a:t>Analyze algorithms</a:t>
            </a:r>
          </a:p>
          <a:p>
            <a:pPr lvl="1"/>
            <a:r>
              <a:rPr lang="en-US" altLang="zh-CN" dirty="0"/>
              <a:t>Time complexity, space complexity, correctness, how accurate it is, …</a:t>
            </a:r>
          </a:p>
          <a:p>
            <a:pPr lvl="1"/>
            <a:r>
              <a:rPr lang="en-US" altLang="zh-CN" dirty="0"/>
              <a:t>Computational model, prove bounds and correctness, …</a:t>
            </a:r>
          </a:p>
          <a:p>
            <a:r>
              <a:rPr lang="en-US" altLang="zh-CN" dirty="0"/>
              <a:t>Implement algorithms</a:t>
            </a:r>
          </a:p>
          <a:p>
            <a:pPr lvl="1"/>
            <a:r>
              <a:rPr lang="en-US" altLang="zh-CN" dirty="0"/>
              <a:t>Programming-friendly algorithms</a:t>
            </a:r>
          </a:p>
          <a:p>
            <a:pPr lvl="1"/>
            <a:r>
              <a:rPr lang="en-US" altLang="zh-CN" dirty="0"/>
              <a:t>Implementation-level optimizations</a:t>
            </a:r>
            <a:endParaRPr lang="zh-CN" altLang="en-US" dirty="0"/>
          </a:p>
        </p:txBody>
      </p:sp>
      <p:sp>
        <p:nvSpPr>
          <p:cNvPr id="4" name="Slide Number Placeholder 3">
            <a:extLst>
              <a:ext uri="{FF2B5EF4-FFF2-40B4-BE49-F238E27FC236}">
                <a16:creationId xmlns:a16="http://schemas.microsoft.com/office/drawing/2014/main" id="{55CA70E5-3B44-43A4-9B53-8F2D724192EF}"/>
              </a:ext>
            </a:extLst>
          </p:cNvPr>
          <p:cNvSpPr>
            <a:spLocks noGrp="1"/>
          </p:cNvSpPr>
          <p:nvPr>
            <p:ph type="sldNum" sz="quarter" idx="4"/>
          </p:nvPr>
        </p:nvSpPr>
        <p:spPr/>
        <p:txBody>
          <a:bodyPr/>
          <a:lstStyle/>
          <a:p>
            <a:fld id="{B710F26B-4563-4765-9A91-E0CC99FE32F0}" type="slidenum">
              <a:rPr lang="zh-CN" altLang="en-US" smtClean="0"/>
              <a:t>3</a:t>
            </a:fld>
            <a:endParaRPr lang="zh-CN" altLang="en-US"/>
          </a:p>
        </p:txBody>
      </p:sp>
    </p:spTree>
    <p:extLst>
      <p:ext uri="{BB962C8B-B14F-4D97-AF65-F5344CB8AC3E}">
        <p14:creationId xmlns:p14="http://schemas.microsoft.com/office/powerpoint/2010/main" val="269835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9F6084-BDCE-412F-AAFE-6AD2C9063005}"/>
              </a:ext>
            </a:extLst>
          </p:cNvPr>
          <p:cNvSpPr>
            <a:spLocks noGrp="1"/>
          </p:cNvSpPr>
          <p:nvPr>
            <p:ph type="ctrTitle"/>
          </p:nvPr>
        </p:nvSpPr>
        <p:spPr>
          <a:xfrm>
            <a:off x="508000" y="152400"/>
            <a:ext cx="10464800" cy="4495800"/>
          </a:xfrm>
        </p:spPr>
        <p:txBody>
          <a:bodyPr/>
          <a:lstStyle/>
          <a:p>
            <a:r>
              <a:rPr lang="en-US" altLang="zh-CN" dirty="0"/>
              <a:t>Scheduler: the key to make parallel algorithm design easy</a:t>
            </a:r>
            <a:endParaRPr lang="zh-CN" altLang="en-US" dirty="0"/>
          </a:p>
        </p:txBody>
      </p:sp>
      <p:sp>
        <p:nvSpPr>
          <p:cNvPr id="4" name="Slide Number Placeholder 3">
            <a:extLst>
              <a:ext uri="{FF2B5EF4-FFF2-40B4-BE49-F238E27FC236}">
                <a16:creationId xmlns:a16="http://schemas.microsoft.com/office/drawing/2014/main" id="{C0010AC9-5302-471E-8C85-BAFEFB32B4EB}"/>
              </a:ext>
            </a:extLst>
          </p:cNvPr>
          <p:cNvSpPr>
            <a:spLocks noGrp="1"/>
          </p:cNvSpPr>
          <p:nvPr>
            <p:ph type="sldNum" sz="quarter" idx="4"/>
          </p:nvPr>
        </p:nvSpPr>
        <p:spPr/>
        <p:txBody>
          <a:bodyPr/>
          <a:lstStyle/>
          <a:p>
            <a:fld id="{B710F26B-4563-4765-9A91-E0CC99FE32F0}" type="slidenum">
              <a:rPr lang="zh-CN" altLang="en-US" smtClean="0"/>
              <a:t>30</a:t>
            </a:fld>
            <a:endParaRPr lang="zh-CN" altLang="en-US"/>
          </a:p>
        </p:txBody>
      </p:sp>
    </p:spTree>
    <p:extLst>
      <p:ext uri="{BB962C8B-B14F-4D97-AF65-F5344CB8AC3E}">
        <p14:creationId xmlns:p14="http://schemas.microsoft.com/office/powerpoint/2010/main" val="4251092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41705676-5489-4030-9F6C-9643BEF99E3B}"/>
              </a:ext>
            </a:extLst>
          </p:cNvPr>
          <p:cNvSpPr/>
          <p:nvPr/>
        </p:nvSpPr>
        <p:spPr>
          <a:xfrm>
            <a:off x="4705310" y="457200"/>
            <a:ext cx="7029490" cy="2172299"/>
          </a:xfrm>
          <a:custGeom>
            <a:avLst/>
            <a:gdLst>
              <a:gd name="connsiteX0" fmla="*/ 0 w 7029490"/>
              <a:gd name="connsiteY0" fmla="*/ 0 h 2172299"/>
              <a:gd name="connsiteX1" fmla="*/ 445201 w 7029490"/>
              <a:gd name="connsiteY1" fmla="*/ 0 h 2172299"/>
              <a:gd name="connsiteX2" fmla="*/ 820107 w 7029490"/>
              <a:gd name="connsiteY2" fmla="*/ 0 h 2172299"/>
              <a:gd name="connsiteX3" fmla="*/ 1546488 w 7029490"/>
              <a:gd name="connsiteY3" fmla="*/ 0 h 2172299"/>
              <a:gd name="connsiteX4" fmla="*/ 2272868 w 7029490"/>
              <a:gd name="connsiteY4" fmla="*/ 0 h 2172299"/>
              <a:gd name="connsiteX5" fmla="*/ 2858659 w 7029490"/>
              <a:gd name="connsiteY5" fmla="*/ 0 h 2172299"/>
              <a:gd name="connsiteX6" fmla="*/ 3444450 w 7029490"/>
              <a:gd name="connsiteY6" fmla="*/ 0 h 2172299"/>
              <a:gd name="connsiteX7" fmla="*/ 3819356 w 7029490"/>
              <a:gd name="connsiteY7" fmla="*/ 0 h 2172299"/>
              <a:gd name="connsiteX8" fmla="*/ 4405147 w 7029490"/>
              <a:gd name="connsiteY8" fmla="*/ 0 h 2172299"/>
              <a:gd name="connsiteX9" fmla="*/ 5131528 w 7029490"/>
              <a:gd name="connsiteY9" fmla="*/ 0 h 2172299"/>
              <a:gd name="connsiteX10" fmla="*/ 5647024 w 7029490"/>
              <a:gd name="connsiteY10" fmla="*/ 0 h 2172299"/>
              <a:gd name="connsiteX11" fmla="*/ 6162520 w 7029490"/>
              <a:gd name="connsiteY11" fmla="*/ 0 h 2172299"/>
              <a:gd name="connsiteX12" fmla="*/ 7029490 w 7029490"/>
              <a:gd name="connsiteY12" fmla="*/ 0 h 2172299"/>
              <a:gd name="connsiteX13" fmla="*/ 7029490 w 7029490"/>
              <a:gd name="connsiteY13" fmla="*/ 564798 h 2172299"/>
              <a:gd name="connsiteX14" fmla="*/ 7029490 w 7029490"/>
              <a:gd name="connsiteY14" fmla="*/ 1086150 h 2172299"/>
              <a:gd name="connsiteX15" fmla="*/ 7029490 w 7029490"/>
              <a:gd name="connsiteY15" fmla="*/ 1650947 h 2172299"/>
              <a:gd name="connsiteX16" fmla="*/ 7029490 w 7029490"/>
              <a:gd name="connsiteY16" fmla="*/ 2172299 h 2172299"/>
              <a:gd name="connsiteX17" fmla="*/ 6443699 w 7029490"/>
              <a:gd name="connsiteY17" fmla="*/ 2172299 h 2172299"/>
              <a:gd name="connsiteX18" fmla="*/ 5717319 w 7029490"/>
              <a:gd name="connsiteY18" fmla="*/ 2172299 h 2172299"/>
              <a:gd name="connsiteX19" fmla="*/ 5061233 w 7029490"/>
              <a:gd name="connsiteY19" fmla="*/ 2172299 h 2172299"/>
              <a:gd name="connsiteX20" fmla="*/ 4545737 w 7029490"/>
              <a:gd name="connsiteY20" fmla="*/ 2172299 h 2172299"/>
              <a:gd name="connsiteX21" fmla="*/ 3889651 w 7029490"/>
              <a:gd name="connsiteY21" fmla="*/ 2172299 h 2172299"/>
              <a:gd name="connsiteX22" fmla="*/ 3514745 w 7029490"/>
              <a:gd name="connsiteY22" fmla="*/ 2172299 h 2172299"/>
              <a:gd name="connsiteX23" fmla="*/ 3139839 w 7029490"/>
              <a:gd name="connsiteY23" fmla="*/ 2172299 h 2172299"/>
              <a:gd name="connsiteX24" fmla="*/ 2694638 w 7029490"/>
              <a:gd name="connsiteY24" fmla="*/ 2172299 h 2172299"/>
              <a:gd name="connsiteX25" fmla="*/ 2038552 w 7029490"/>
              <a:gd name="connsiteY25" fmla="*/ 2172299 h 2172299"/>
              <a:gd name="connsiteX26" fmla="*/ 1593351 w 7029490"/>
              <a:gd name="connsiteY26" fmla="*/ 2172299 h 2172299"/>
              <a:gd name="connsiteX27" fmla="*/ 937265 w 7029490"/>
              <a:gd name="connsiteY27" fmla="*/ 2172299 h 2172299"/>
              <a:gd name="connsiteX28" fmla="*/ 0 w 7029490"/>
              <a:gd name="connsiteY28" fmla="*/ 2172299 h 2172299"/>
              <a:gd name="connsiteX29" fmla="*/ 0 w 7029490"/>
              <a:gd name="connsiteY29" fmla="*/ 1629224 h 2172299"/>
              <a:gd name="connsiteX30" fmla="*/ 0 w 7029490"/>
              <a:gd name="connsiteY30" fmla="*/ 1151318 h 2172299"/>
              <a:gd name="connsiteX31" fmla="*/ 0 w 7029490"/>
              <a:gd name="connsiteY31" fmla="*/ 564798 h 2172299"/>
              <a:gd name="connsiteX32" fmla="*/ 0 w 7029490"/>
              <a:gd name="connsiteY32" fmla="*/ 0 h 21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29490" h="2172299" extrusionOk="0">
                <a:moveTo>
                  <a:pt x="0" y="0"/>
                </a:moveTo>
                <a:cubicBezTo>
                  <a:pt x="199619" y="-10011"/>
                  <a:pt x="344299" y="10580"/>
                  <a:pt x="445201" y="0"/>
                </a:cubicBezTo>
                <a:cubicBezTo>
                  <a:pt x="546103" y="-10580"/>
                  <a:pt x="723336" y="11110"/>
                  <a:pt x="820107" y="0"/>
                </a:cubicBezTo>
                <a:cubicBezTo>
                  <a:pt x="916878" y="-11110"/>
                  <a:pt x="1352628" y="6848"/>
                  <a:pt x="1546488" y="0"/>
                </a:cubicBezTo>
                <a:cubicBezTo>
                  <a:pt x="1740348" y="-6848"/>
                  <a:pt x="2124506" y="46724"/>
                  <a:pt x="2272868" y="0"/>
                </a:cubicBezTo>
                <a:cubicBezTo>
                  <a:pt x="2421230" y="-46724"/>
                  <a:pt x="2677563" y="56221"/>
                  <a:pt x="2858659" y="0"/>
                </a:cubicBezTo>
                <a:cubicBezTo>
                  <a:pt x="3039755" y="-56221"/>
                  <a:pt x="3261730" y="38696"/>
                  <a:pt x="3444450" y="0"/>
                </a:cubicBezTo>
                <a:cubicBezTo>
                  <a:pt x="3627170" y="-38696"/>
                  <a:pt x="3734181" y="33640"/>
                  <a:pt x="3819356" y="0"/>
                </a:cubicBezTo>
                <a:cubicBezTo>
                  <a:pt x="3904531" y="-33640"/>
                  <a:pt x="4157659" y="42045"/>
                  <a:pt x="4405147" y="0"/>
                </a:cubicBezTo>
                <a:cubicBezTo>
                  <a:pt x="4652635" y="-42045"/>
                  <a:pt x="4826878" y="12827"/>
                  <a:pt x="5131528" y="0"/>
                </a:cubicBezTo>
                <a:cubicBezTo>
                  <a:pt x="5436178" y="-12827"/>
                  <a:pt x="5505274" y="28335"/>
                  <a:pt x="5647024" y="0"/>
                </a:cubicBezTo>
                <a:cubicBezTo>
                  <a:pt x="5788774" y="-28335"/>
                  <a:pt x="5961942" y="131"/>
                  <a:pt x="6162520" y="0"/>
                </a:cubicBezTo>
                <a:cubicBezTo>
                  <a:pt x="6363098" y="-131"/>
                  <a:pt x="6818332" y="2587"/>
                  <a:pt x="7029490" y="0"/>
                </a:cubicBezTo>
                <a:cubicBezTo>
                  <a:pt x="7097036" y="201507"/>
                  <a:pt x="6985950" y="335348"/>
                  <a:pt x="7029490" y="564798"/>
                </a:cubicBezTo>
                <a:cubicBezTo>
                  <a:pt x="7073030" y="794248"/>
                  <a:pt x="7003215" y="913568"/>
                  <a:pt x="7029490" y="1086150"/>
                </a:cubicBezTo>
                <a:cubicBezTo>
                  <a:pt x="7055765" y="1258732"/>
                  <a:pt x="7004924" y="1469411"/>
                  <a:pt x="7029490" y="1650947"/>
                </a:cubicBezTo>
                <a:cubicBezTo>
                  <a:pt x="7054056" y="1832483"/>
                  <a:pt x="6984264" y="1925535"/>
                  <a:pt x="7029490" y="2172299"/>
                </a:cubicBezTo>
                <a:cubicBezTo>
                  <a:pt x="6832723" y="2197812"/>
                  <a:pt x="6665018" y="2170155"/>
                  <a:pt x="6443699" y="2172299"/>
                </a:cubicBezTo>
                <a:cubicBezTo>
                  <a:pt x="6222380" y="2174443"/>
                  <a:pt x="6054035" y="2087938"/>
                  <a:pt x="5717319" y="2172299"/>
                </a:cubicBezTo>
                <a:cubicBezTo>
                  <a:pt x="5380603" y="2256660"/>
                  <a:pt x="5302440" y="2101353"/>
                  <a:pt x="5061233" y="2172299"/>
                </a:cubicBezTo>
                <a:cubicBezTo>
                  <a:pt x="4820026" y="2243245"/>
                  <a:pt x="4734998" y="2111428"/>
                  <a:pt x="4545737" y="2172299"/>
                </a:cubicBezTo>
                <a:cubicBezTo>
                  <a:pt x="4356476" y="2233170"/>
                  <a:pt x="4049530" y="2141863"/>
                  <a:pt x="3889651" y="2172299"/>
                </a:cubicBezTo>
                <a:cubicBezTo>
                  <a:pt x="3729772" y="2202735"/>
                  <a:pt x="3677868" y="2159044"/>
                  <a:pt x="3514745" y="2172299"/>
                </a:cubicBezTo>
                <a:cubicBezTo>
                  <a:pt x="3351622" y="2185554"/>
                  <a:pt x="3313560" y="2143237"/>
                  <a:pt x="3139839" y="2172299"/>
                </a:cubicBezTo>
                <a:cubicBezTo>
                  <a:pt x="2966118" y="2201361"/>
                  <a:pt x="2815536" y="2125396"/>
                  <a:pt x="2694638" y="2172299"/>
                </a:cubicBezTo>
                <a:cubicBezTo>
                  <a:pt x="2573740" y="2219202"/>
                  <a:pt x="2273217" y="2097257"/>
                  <a:pt x="2038552" y="2172299"/>
                </a:cubicBezTo>
                <a:cubicBezTo>
                  <a:pt x="1803887" y="2247341"/>
                  <a:pt x="1748034" y="2152689"/>
                  <a:pt x="1593351" y="2172299"/>
                </a:cubicBezTo>
                <a:cubicBezTo>
                  <a:pt x="1438668" y="2191909"/>
                  <a:pt x="1172531" y="2142930"/>
                  <a:pt x="937265" y="2172299"/>
                </a:cubicBezTo>
                <a:cubicBezTo>
                  <a:pt x="701999" y="2201668"/>
                  <a:pt x="298930" y="2063771"/>
                  <a:pt x="0" y="2172299"/>
                </a:cubicBezTo>
                <a:cubicBezTo>
                  <a:pt x="-36004" y="1930494"/>
                  <a:pt x="38624" y="1779164"/>
                  <a:pt x="0" y="1629224"/>
                </a:cubicBezTo>
                <a:cubicBezTo>
                  <a:pt x="-38624" y="1479284"/>
                  <a:pt x="15389" y="1266705"/>
                  <a:pt x="0" y="1151318"/>
                </a:cubicBezTo>
                <a:cubicBezTo>
                  <a:pt x="-15389" y="1035931"/>
                  <a:pt x="1290" y="800297"/>
                  <a:pt x="0" y="564798"/>
                </a:cubicBezTo>
                <a:cubicBezTo>
                  <a:pt x="-1290" y="329299"/>
                  <a:pt x="28423" y="251550"/>
                  <a:pt x="0" y="0"/>
                </a:cubicBezTo>
                <a:close/>
              </a:path>
            </a:pathLst>
          </a:custGeom>
          <a:noFill/>
          <a:ln w="38100">
            <a:extLst>
              <a:ext uri="{C807C97D-BFC1-408E-A445-0C87EB9F89A2}">
                <ask:lineSketchStyleProps xmlns:ask="http://schemas.microsoft.com/office/drawing/2018/sketchyshapes" sd="316297551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5">
            <a:extLst>
              <a:ext uri="{FF2B5EF4-FFF2-40B4-BE49-F238E27FC236}">
                <a16:creationId xmlns:a16="http://schemas.microsoft.com/office/drawing/2014/main" id="{CED9CBCC-ED34-4200-9A53-E76C5828870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02" b="97998" l="1800" r="98800">
                        <a14:foregroundMark x1="29600" y1="11712" x2="29600" y2="11712"/>
                        <a14:foregroundMark x1="32900" y1="3303" x2="32900" y2="3303"/>
                        <a14:foregroundMark x1="29600" y1="1502" x2="29600" y2="1502"/>
                        <a14:foregroundMark x1="47900" y1="14615" x2="47900" y2="14615"/>
                        <a14:foregroundMark x1="42800" y1="13514" x2="42800" y2="13514"/>
                        <a14:foregroundMark x1="55300" y1="2903" x2="55300" y2="2903"/>
                        <a14:foregroundMark x1="69900" y1="4404" x2="69900" y2="4404"/>
                        <a14:foregroundMark x1="86700" y1="29630" x2="86700" y2="29630"/>
                        <a14:foregroundMark x1="96200" y1="27828" x2="96200" y2="27828"/>
                        <a14:foregroundMark x1="98800" y1="30430" x2="98800" y2="30430"/>
                        <a14:foregroundMark x1="95500" y1="30430" x2="95500" y2="30430"/>
                        <a14:foregroundMark x1="90800" y1="42843" x2="90800" y2="42843"/>
                        <a14:foregroundMark x1="97700" y1="53854" x2="97700" y2="53854"/>
                        <a14:foregroundMark x1="98100" y1="67367" x2="98100" y2="67367"/>
                        <a14:foregroundMark x1="67300" y1="98198" x2="67300" y2="98198"/>
                        <a14:foregroundMark x1="59300" y1="97798" x2="59300" y2="97798"/>
                        <a14:foregroundMark x1="45400" y1="97798" x2="45400" y2="97798"/>
                        <a14:foregroundMark x1="31500" y1="97798" x2="31500" y2="97798"/>
                        <a14:foregroundMark x1="2900" y1="67768" x2="2900" y2="67768"/>
                        <a14:foregroundMark x1="2900" y1="55355" x2="2900" y2="55355"/>
                        <a14:foregroundMark x1="1800" y1="41441" x2="1800" y2="41441"/>
                        <a14:foregroundMark x1="2900" y1="27427" x2="2900" y2="27427"/>
                      </a14:backgroundRemoval>
                    </a14:imgEffect>
                  </a14:imgLayer>
                </a14:imgProps>
              </a:ext>
            </a:extLst>
          </a:blip>
          <a:stretch>
            <a:fillRect/>
          </a:stretch>
        </p:blipFill>
        <p:spPr>
          <a:xfrm>
            <a:off x="5019735" y="4735398"/>
            <a:ext cx="1056859" cy="1055802"/>
          </a:xfrm>
          <a:prstGeom prst="rect">
            <a:avLst/>
          </a:prstGeom>
        </p:spPr>
      </p:pic>
      <p:pic>
        <p:nvPicPr>
          <p:cNvPr id="19" name="图片 5">
            <a:extLst>
              <a:ext uri="{FF2B5EF4-FFF2-40B4-BE49-F238E27FC236}">
                <a16:creationId xmlns:a16="http://schemas.microsoft.com/office/drawing/2014/main" id="{86E3EA81-ABC5-42FD-AB9D-4DA5D1A3A24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02" b="97998" l="1800" r="98800">
                        <a14:foregroundMark x1="29600" y1="11712" x2="29600" y2="11712"/>
                        <a14:foregroundMark x1="32900" y1="3303" x2="32900" y2="3303"/>
                        <a14:foregroundMark x1="29600" y1="1502" x2="29600" y2="1502"/>
                        <a14:foregroundMark x1="47900" y1="14615" x2="47900" y2="14615"/>
                        <a14:foregroundMark x1="42800" y1="13514" x2="42800" y2="13514"/>
                        <a14:foregroundMark x1="55300" y1="2903" x2="55300" y2="2903"/>
                        <a14:foregroundMark x1="69900" y1="4404" x2="69900" y2="4404"/>
                        <a14:foregroundMark x1="86700" y1="29630" x2="86700" y2="29630"/>
                        <a14:foregroundMark x1="96200" y1="27828" x2="96200" y2="27828"/>
                        <a14:foregroundMark x1="98800" y1="30430" x2="98800" y2="30430"/>
                        <a14:foregroundMark x1="95500" y1="30430" x2="95500" y2="30430"/>
                        <a14:foregroundMark x1="90800" y1="42843" x2="90800" y2="42843"/>
                        <a14:foregroundMark x1="97700" y1="53854" x2="97700" y2="53854"/>
                        <a14:foregroundMark x1="98100" y1="67367" x2="98100" y2="67367"/>
                        <a14:foregroundMark x1="67300" y1="98198" x2="67300" y2="98198"/>
                        <a14:foregroundMark x1="59300" y1="97798" x2="59300" y2="97798"/>
                        <a14:foregroundMark x1="45400" y1="97798" x2="45400" y2="97798"/>
                        <a14:foregroundMark x1="31500" y1="97798" x2="31500" y2="97798"/>
                        <a14:foregroundMark x1="2900" y1="67768" x2="2900" y2="67768"/>
                        <a14:foregroundMark x1="2900" y1="55355" x2="2900" y2="55355"/>
                        <a14:foregroundMark x1="1800" y1="41441" x2="1800" y2="41441"/>
                        <a14:foregroundMark x1="2900" y1="27427" x2="2900" y2="27427"/>
                      </a14:backgroundRemoval>
                    </a14:imgEffect>
                  </a14:imgLayer>
                </a14:imgProps>
              </a:ext>
            </a:extLst>
          </a:blip>
          <a:stretch>
            <a:fillRect/>
          </a:stretch>
        </p:blipFill>
        <p:spPr>
          <a:xfrm>
            <a:off x="6676729" y="4735398"/>
            <a:ext cx="1056859" cy="1055802"/>
          </a:xfrm>
          <a:prstGeom prst="rect">
            <a:avLst/>
          </a:prstGeom>
        </p:spPr>
      </p:pic>
      <p:pic>
        <p:nvPicPr>
          <p:cNvPr id="20" name="图片 5">
            <a:extLst>
              <a:ext uri="{FF2B5EF4-FFF2-40B4-BE49-F238E27FC236}">
                <a16:creationId xmlns:a16="http://schemas.microsoft.com/office/drawing/2014/main" id="{3B59F4BB-0AC9-4FE0-91D7-DF06ADCD560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02" b="97998" l="1800" r="98800">
                        <a14:foregroundMark x1="29600" y1="11712" x2="29600" y2="11712"/>
                        <a14:foregroundMark x1="32900" y1="3303" x2="32900" y2="3303"/>
                        <a14:foregroundMark x1="29600" y1="1502" x2="29600" y2="1502"/>
                        <a14:foregroundMark x1="47900" y1="14615" x2="47900" y2="14615"/>
                        <a14:foregroundMark x1="42800" y1="13514" x2="42800" y2="13514"/>
                        <a14:foregroundMark x1="55300" y1="2903" x2="55300" y2="2903"/>
                        <a14:foregroundMark x1="69900" y1="4404" x2="69900" y2="4404"/>
                        <a14:foregroundMark x1="86700" y1="29630" x2="86700" y2="29630"/>
                        <a14:foregroundMark x1="96200" y1="27828" x2="96200" y2="27828"/>
                        <a14:foregroundMark x1="98800" y1="30430" x2="98800" y2="30430"/>
                        <a14:foregroundMark x1="95500" y1="30430" x2="95500" y2="30430"/>
                        <a14:foregroundMark x1="90800" y1="42843" x2="90800" y2="42843"/>
                        <a14:foregroundMark x1="97700" y1="53854" x2="97700" y2="53854"/>
                        <a14:foregroundMark x1="98100" y1="67367" x2="98100" y2="67367"/>
                        <a14:foregroundMark x1="67300" y1="98198" x2="67300" y2="98198"/>
                        <a14:foregroundMark x1="59300" y1="97798" x2="59300" y2="97798"/>
                        <a14:foregroundMark x1="45400" y1="97798" x2="45400" y2="97798"/>
                        <a14:foregroundMark x1="31500" y1="97798" x2="31500" y2="97798"/>
                        <a14:foregroundMark x1="2900" y1="67768" x2="2900" y2="67768"/>
                        <a14:foregroundMark x1="2900" y1="55355" x2="2900" y2="55355"/>
                        <a14:foregroundMark x1="1800" y1="41441" x2="1800" y2="41441"/>
                        <a14:foregroundMark x1="2900" y1="27427" x2="2900" y2="27427"/>
                      </a14:backgroundRemoval>
                    </a14:imgEffect>
                  </a14:imgLayer>
                </a14:imgProps>
              </a:ext>
            </a:extLst>
          </a:blip>
          <a:stretch>
            <a:fillRect/>
          </a:stretch>
        </p:blipFill>
        <p:spPr>
          <a:xfrm>
            <a:off x="8333723" y="4735398"/>
            <a:ext cx="1056859" cy="1055802"/>
          </a:xfrm>
          <a:prstGeom prst="rect">
            <a:avLst/>
          </a:prstGeom>
        </p:spPr>
      </p:pic>
      <p:pic>
        <p:nvPicPr>
          <p:cNvPr id="21" name="图片 5">
            <a:extLst>
              <a:ext uri="{FF2B5EF4-FFF2-40B4-BE49-F238E27FC236}">
                <a16:creationId xmlns:a16="http://schemas.microsoft.com/office/drawing/2014/main" id="{3FCAEF11-C76E-4F60-A907-438B3608422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02" b="97998" l="1800" r="98800">
                        <a14:foregroundMark x1="29600" y1="11712" x2="29600" y2="11712"/>
                        <a14:foregroundMark x1="32900" y1="3303" x2="32900" y2="3303"/>
                        <a14:foregroundMark x1="29600" y1="1502" x2="29600" y2="1502"/>
                        <a14:foregroundMark x1="47900" y1="14615" x2="47900" y2="14615"/>
                        <a14:foregroundMark x1="42800" y1="13514" x2="42800" y2="13514"/>
                        <a14:foregroundMark x1="55300" y1="2903" x2="55300" y2="2903"/>
                        <a14:foregroundMark x1="69900" y1="4404" x2="69900" y2="4404"/>
                        <a14:foregroundMark x1="86700" y1="29630" x2="86700" y2="29630"/>
                        <a14:foregroundMark x1="96200" y1="27828" x2="96200" y2="27828"/>
                        <a14:foregroundMark x1="98800" y1="30430" x2="98800" y2="30430"/>
                        <a14:foregroundMark x1="95500" y1="30430" x2="95500" y2="30430"/>
                        <a14:foregroundMark x1="90800" y1="42843" x2="90800" y2="42843"/>
                        <a14:foregroundMark x1="97700" y1="53854" x2="97700" y2="53854"/>
                        <a14:foregroundMark x1="98100" y1="67367" x2="98100" y2="67367"/>
                        <a14:foregroundMark x1="67300" y1="98198" x2="67300" y2="98198"/>
                        <a14:foregroundMark x1="59300" y1="97798" x2="59300" y2="97798"/>
                        <a14:foregroundMark x1="45400" y1="97798" x2="45400" y2="97798"/>
                        <a14:foregroundMark x1="31500" y1="97798" x2="31500" y2="97798"/>
                        <a14:foregroundMark x1="2900" y1="67768" x2="2900" y2="67768"/>
                        <a14:foregroundMark x1="2900" y1="55355" x2="2900" y2="55355"/>
                        <a14:foregroundMark x1="1800" y1="41441" x2="1800" y2="41441"/>
                        <a14:foregroundMark x1="2900" y1="27427" x2="2900" y2="27427"/>
                      </a14:backgroundRemoval>
                    </a14:imgEffect>
                  </a14:imgLayer>
                </a14:imgProps>
              </a:ext>
            </a:extLst>
          </a:blip>
          <a:stretch>
            <a:fillRect/>
          </a:stretch>
        </p:blipFill>
        <p:spPr>
          <a:xfrm>
            <a:off x="9990717" y="4735398"/>
            <a:ext cx="1056859" cy="1055802"/>
          </a:xfrm>
          <a:prstGeom prst="rect">
            <a:avLst/>
          </a:prstGeom>
        </p:spPr>
      </p:pic>
      <p:sp>
        <p:nvSpPr>
          <p:cNvPr id="2" name="标题 1">
            <a:extLst>
              <a:ext uri="{FF2B5EF4-FFF2-40B4-BE49-F238E27FC236}">
                <a16:creationId xmlns:a16="http://schemas.microsoft.com/office/drawing/2014/main" id="{24B3117A-5444-4C67-8E08-E39A34BBAC09}"/>
              </a:ext>
            </a:extLst>
          </p:cNvPr>
          <p:cNvSpPr>
            <a:spLocks noGrp="1"/>
          </p:cNvSpPr>
          <p:nvPr>
            <p:ph type="title"/>
          </p:nvPr>
        </p:nvSpPr>
        <p:spPr>
          <a:xfrm>
            <a:off x="304800" y="457200"/>
            <a:ext cx="11277600" cy="685800"/>
          </a:xfrm>
        </p:spPr>
        <p:txBody>
          <a:bodyPr/>
          <a:lstStyle/>
          <a:p>
            <a:r>
              <a:rPr lang="en-US" altLang="zh-CN" dirty="0"/>
              <a:t>Scheduler</a:t>
            </a:r>
            <a:endParaRPr lang="zh-CN" altLang="en-US" dirty="0"/>
          </a:p>
        </p:txBody>
      </p:sp>
      <p:sp>
        <p:nvSpPr>
          <p:cNvPr id="4" name="灯片编号占位符 3">
            <a:extLst>
              <a:ext uri="{FF2B5EF4-FFF2-40B4-BE49-F238E27FC236}">
                <a16:creationId xmlns:a16="http://schemas.microsoft.com/office/drawing/2014/main" id="{987152DC-B3BB-4BA6-82B7-8A90F64EC9BF}"/>
              </a:ext>
            </a:extLst>
          </p:cNvPr>
          <p:cNvSpPr>
            <a:spLocks noGrp="1"/>
          </p:cNvSpPr>
          <p:nvPr>
            <p:ph type="sldNum" sz="quarter" idx="4"/>
          </p:nvPr>
        </p:nvSpPr>
        <p:spPr/>
        <p:txBody>
          <a:bodyPr/>
          <a:lstStyle/>
          <a:p>
            <a:fld id="{B710F26B-4563-4765-9A91-E0CC99FE32F0}" type="slidenum">
              <a:rPr lang="zh-CN" altLang="en-US" smtClean="0"/>
              <a:t>31</a:t>
            </a:fld>
            <a:endParaRPr lang="zh-CN" altLang="en-US"/>
          </a:p>
        </p:txBody>
      </p:sp>
      <p:sp>
        <p:nvSpPr>
          <p:cNvPr id="5" name="矩形: 圆角 4">
            <a:extLst>
              <a:ext uri="{FF2B5EF4-FFF2-40B4-BE49-F238E27FC236}">
                <a16:creationId xmlns:a16="http://schemas.microsoft.com/office/drawing/2014/main" id="{BB5DE8AF-5A31-4F66-92FA-FE61564CBCD6}"/>
              </a:ext>
            </a:extLst>
          </p:cNvPr>
          <p:cNvSpPr/>
          <p:nvPr/>
        </p:nvSpPr>
        <p:spPr>
          <a:xfrm>
            <a:off x="4705310" y="2858099"/>
            <a:ext cx="69342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Arial Black" panose="020B0A04020102020204" pitchFamily="34" charset="0"/>
                <a:cs typeface="Arial" panose="020B0604020202020204" pitchFamily="34" charset="0"/>
              </a:rPr>
              <a:t>Scheduler</a:t>
            </a:r>
            <a:endParaRPr lang="zh-CN" altLang="en-US" sz="4400" dirty="0">
              <a:latin typeface="Arial Black" panose="020B0A04020102020204" pitchFamily="34" charset="0"/>
              <a:cs typeface="Arial" panose="020B0604020202020204" pitchFamily="34" charset="0"/>
            </a:endParaRPr>
          </a:p>
        </p:txBody>
      </p:sp>
      <p:sp>
        <p:nvSpPr>
          <p:cNvPr id="10" name="1">
            <a:extLst>
              <a:ext uri="{FF2B5EF4-FFF2-40B4-BE49-F238E27FC236}">
                <a16:creationId xmlns:a16="http://schemas.microsoft.com/office/drawing/2014/main" id="{2ABAA877-D8A4-4C20-B924-0F1A3CD25554}"/>
              </a:ext>
            </a:extLst>
          </p:cNvPr>
          <p:cNvSpPr/>
          <p:nvPr/>
        </p:nvSpPr>
        <p:spPr>
          <a:xfrm>
            <a:off x="4876840" y="1519722"/>
            <a:ext cx="285790" cy="828858"/>
          </a:xfrm>
          <a:custGeom>
            <a:avLst/>
            <a:gdLst>
              <a:gd name="connsiteX0" fmla="*/ 276238 w 285790"/>
              <a:gd name="connsiteY0" fmla="*/ 0 h 828858"/>
              <a:gd name="connsiteX1" fmla="*/ 13 w 285790"/>
              <a:gd name="connsiteY1" fmla="*/ 104775 h 828858"/>
              <a:gd name="connsiteX2" fmla="*/ 285763 w 285790"/>
              <a:gd name="connsiteY2" fmla="*/ 228600 h 828858"/>
              <a:gd name="connsiteX3" fmla="*/ 19063 w 285790"/>
              <a:gd name="connsiteY3" fmla="*/ 304800 h 828858"/>
              <a:gd name="connsiteX4" fmla="*/ 276238 w 285790"/>
              <a:gd name="connsiteY4" fmla="*/ 447675 h 828858"/>
              <a:gd name="connsiteX5" fmla="*/ 19063 w 285790"/>
              <a:gd name="connsiteY5" fmla="*/ 533400 h 828858"/>
              <a:gd name="connsiteX6" fmla="*/ 266713 w 285790"/>
              <a:gd name="connsiteY6" fmla="*/ 695325 h 828858"/>
              <a:gd name="connsiteX7" fmla="*/ 38113 w 285790"/>
              <a:gd name="connsiteY7" fmla="*/ 828675 h 8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90" h="828858">
                <a:moveTo>
                  <a:pt x="276238" y="0"/>
                </a:moveTo>
                <a:cubicBezTo>
                  <a:pt x="137331" y="33337"/>
                  <a:pt x="-1575" y="66675"/>
                  <a:pt x="13" y="104775"/>
                </a:cubicBezTo>
                <a:cubicBezTo>
                  <a:pt x="1601" y="142875"/>
                  <a:pt x="282588" y="195263"/>
                  <a:pt x="285763" y="228600"/>
                </a:cubicBezTo>
                <a:cubicBezTo>
                  <a:pt x="288938" y="261937"/>
                  <a:pt x="20650" y="268288"/>
                  <a:pt x="19063" y="304800"/>
                </a:cubicBezTo>
                <a:cubicBezTo>
                  <a:pt x="17476" y="341312"/>
                  <a:pt x="276238" y="409575"/>
                  <a:pt x="276238" y="447675"/>
                </a:cubicBezTo>
                <a:cubicBezTo>
                  <a:pt x="276238" y="485775"/>
                  <a:pt x="20650" y="492125"/>
                  <a:pt x="19063" y="533400"/>
                </a:cubicBezTo>
                <a:cubicBezTo>
                  <a:pt x="17476" y="574675"/>
                  <a:pt x="263538" y="646113"/>
                  <a:pt x="266713" y="695325"/>
                </a:cubicBezTo>
                <a:cubicBezTo>
                  <a:pt x="269888" y="744537"/>
                  <a:pt x="60338" y="833438"/>
                  <a:pt x="38113" y="828675"/>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内容占位符 15">
            <a:extLst>
              <a:ext uri="{FF2B5EF4-FFF2-40B4-BE49-F238E27FC236}">
                <a16:creationId xmlns:a16="http://schemas.microsoft.com/office/drawing/2014/main" id="{769A7760-5BE8-4A3A-B3DA-2BFC222A0564}"/>
              </a:ext>
            </a:extLst>
          </p:cNvPr>
          <p:cNvSpPr>
            <a:spLocks noGrp="1"/>
          </p:cNvSpPr>
          <p:nvPr>
            <p:ph idx="1"/>
          </p:nvPr>
        </p:nvSpPr>
        <p:spPr>
          <a:xfrm>
            <a:off x="304800" y="1371600"/>
            <a:ext cx="4400510" cy="5257800"/>
          </a:xfrm>
        </p:spPr>
        <p:txBody>
          <a:bodyPr/>
          <a:lstStyle/>
          <a:p>
            <a:r>
              <a:rPr lang="en-US" altLang="zh-CN" dirty="0"/>
              <a:t>The program generate threads (</a:t>
            </a:r>
            <a:r>
              <a:rPr lang="en-US" altLang="zh-CN"/>
              <a:t>tasks)</a:t>
            </a:r>
            <a:endParaRPr lang="en-US" altLang="zh-CN" dirty="0"/>
          </a:p>
          <a:p>
            <a:endParaRPr lang="en-US" altLang="zh-CN" dirty="0"/>
          </a:p>
          <a:p>
            <a:r>
              <a:rPr lang="en-US" altLang="zh-CN" dirty="0"/>
              <a:t>The scheduler maps each thread to a processor (e.g., whenever a processor is available)</a:t>
            </a:r>
            <a:endParaRPr lang="zh-CN" altLang="en-US" dirty="0"/>
          </a:p>
        </p:txBody>
      </p:sp>
      <p:sp>
        <p:nvSpPr>
          <p:cNvPr id="25" name="2">
            <a:extLst>
              <a:ext uri="{FF2B5EF4-FFF2-40B4-BE49-F238E27FC236}">
                <a16:creationId xmlns:a16="http://schemas.microsoft.com/office/drawing/2014/main" id="{622C85ED-2C8E-40D1-8974-A531F323CFAA}"/>
              </a:ext>
            </a:extLst>
          </p:cNvPr>
          <p:cNvSpPr/>
          <p:nvPr/>
        </p:nvSpPr>
        <p:spPr>
          <a:xfrm>
            <a:off x="5802109" y="1519722"/>
            <a:ext cx="285790" cy="828858"/>
          </a:xfrm>
          <a:custGeom>
            <a:avLst/>
            <a:gdLst>
              <a:gd name="connsiteX0" fmla="*/ 276238 w 285790"/>
              <a:gd name="connsiteY0" fmla="*/ 0 h 828858"/>
              <a:gd name="connsiteX1" fmla="*/ 13 w 285790"/>
              <a:gd name="connsiteY1" fmla="*/ 104775 h 828858"/>
              <a:gd name="connsiteX2" fmla="*/ 285763 w 285790"/>
              <a:gd name="connsiteY2" fmla="*/ 228600 h 828858"/>
              <a:gd name="connsiteX3" fmla="*/ 19063 w 285790"/>
              <a:gd name="connsiteY3" fmla="*/ 304800 h 828858"/>
              <a:gd name="connsiteX4" fmla="*/ 276238 w 285790"/>
              <a:gd name="connsiteY4" fmla="*/ 447675 h 828858"/>
              <a:gd name="connsiteX5" fmla="*/ 19063 w 285790"/>
              <a:gd name="connsiteY5" fmla="*/ 533400 h 828858"/>
              <a:gd name="connsiteX6" fmla="*/ 266713 w 285790"/>
              <a:gd name="connsiteY6" fmla="*/ 695325 h 828858"/>
              <a:gd name="connsiteX7" fmla="*/ 38113 w 285790"/>
              <a:gd name="connsiteY7" fmla="*/ 828675 h 8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90" h="828858">
                <a:moveTo>
                  <a:pt x="276238" y="0"/>
                </a:moveTo>
                <a:cubicBezTo>
                  <a:pt x="137331" y="33337"/>
                  <a:pt x="-1575" y="66675"/>
                  <a:pt x="13" y="104775"/>
                </a:cubicBezTo>
                <a:cubicBezTo>
                  <a:pt x="1601" y="142875"/>
                  <a:pt x="282588" y="195263"/>
                  <a:pt x="285763" y="228600"/>
                </a:cubicBezTo>
                <a:cubicBezTo>
                  <a:pt x="288938" y="261937"/>
                  <a:pt x="20650" y="268288"/>
                  <a:pt x="19063" y="304800"/>
                </a:cubicBezTo>
                <a:cubicBezTo>
                  <a:pt x="17476" y="341312"/>
                  <a:pt x="276238" y="409575"/>
                  <a:pt x="276238" y="447675"/>
                </a:cubicBezTo>
                <a:cubicBezTo>
                  <a:pt x="276238" y="485775"/>
                  <a:pt x="20650" y="492125"/>
                  <a:pt x="19063" y="533400"/>
                </a:cubicBezTo>
                <a:cubicBezTo>
                  <a:pt x="17476" y="574675"/>
                  <a:pt x="263538" y="646113"/>
                  <a:pt x="266713" y="695325"/>
                </a:cubicBezTo>
                <a:cubicBezTo>
                  <a:pt x="269888" y="744537"/>
                  <a:pt x="60338" y="833438"/>
                  <a:pt x="38113" y="828675"/>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3">
            <a:extLst>
              <a:ext uri="{FF2B5EF4-FFF2-40B4-BE49-F238E27FC236}">
                <a16:creationId xmlns:a16="http://schemas.microsoft.com/office/drawing/2014/main" id="{F6A988C0-7DDC-40E9-B6DB-7CB4B89A76BF}"/>
              </a:ext>
            </a:extLst>
          </p:cNvPr>
          <p:cNvSpPr/>
          <p:nvPr/>
        </p:nvSpPr>
        <p:spPr>
          <a:xfrm>
            <a:off x="6727378" y="1519722"/>
            <a:ext cx="285790" cy="828858"/>
          </a:xfrm>
          <a:custGeom>
            <a:avLst/>
            <a:gdLst>
              <a:gd name="connsiteX0" fmla="*/ 276238 w 285790"/>
              <a:gd name="connsiteY0" fmla="*/ 0 h 828858"/>
              <a:gd name="connsiteX1" fmla="*/ 13 w 285790"/>
              <a:gd name="connsiteY1" fmla="*/ 104775 h 828858"/>
              <a:gd name="connsiteX2" fmla="*/ 285763 w 285790"/>
              <a:gd name="connsiteY2" fmla="*/ 228600 h 828858"/>
              <a:gd name="connsiteX3" fmla="*/ 19063 w 285790"/>
              <a:gd name="connsiteY3" fmla="*/ 304800 h 828858"/>
              <a:gd name="connsiteX4" fmla="*/ 276238 w 285790"/>
              <a:gd name="connsiteY4" fmla="*/ 447675 h 828858"/>
              <a:gd name="connsiteX5" fmla="*/ 19063 w 285790"/>
              <a:gd name="connsiteY5" fmla="*/ 533400 h 828858"/>
              <a:gd name="connsiteX6" fmla="*/ 266713 w 285790"/>
              <a:gd name="connsiteY6" fmla="*/ 695325 h 828858"/>
              <a:gd name="connsiteX7" fmla="*/ 38113 w 285790"/>
              <a:gd name="connsiteY7" fmla="*/ 828675 h 8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90" h="828858">
                <a:moveTo>
                  <a:pt x="276238" y="0"/>
                </a:moveTo>
                <a:cubicBezTo>
                  <a:pt x="137331" y="33337"/>
                  <a:pt x="-1575" y="66675"/>
                  <a:pt x="13" y="104775"/>
                </a:cubicBezTo>
                <a:cubicBezTo>
                  <a:pt x="1601" y="142875"/>
                  <a:pt x="282588" y="195263"/>
                  <a:pt x="285763" y="228600"/>
                </a:cubicBezTo>
                <a:cubicBezTo>
                  <a:pt x="288938" y="261937"/>
                  <a:pt x="20650" y="268288"/>
                  <a:pt x="19063" y="304800"/>
                </a:cubicBezTo>
                <a:cubicBezTo>
                  <a:pt x="17476" y="341312"/>
                  <a:pt x="276238" y="409575"/>
                  <a:pt x="276238" y="447675"/>
                </a:cubicBezTo>
                <a:cubicBezTo>
                  <a:pt x="276238" y="485775"/>
                  <a:pt x="20650" y="492125"/>
                  <a:pt x="19063" y="533400"/>
                </a:cubicBezTo>
                <a:cubicBezTo>
                  <a:pt x="17476" y="574675"/>
                  <a:pt x="263538" y="646113"/>
                  <a:pt x="266713" y="695325"/>
                </a:cubicBezTo>
                <a:cubicBezTo>
                  <a:pt x="269888" y="744537"/>
                  <a:pt x="60338" y="833438"/>
                  <a:pt x="38113" y="828675"/>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4">
            <a:extLst>
              <a:ext uri="{FF2B5EF4-FFF2-40B4-BE49-F238E27FC236}">
                <a16:creationId xmlns:a16="http://schemas.microsoft.com/office/drawing/2014/main" id="{15A1BE25-5DB8-4556-809D-3EEBD323FA3E}"/>
              </a:ext>
            </a:extLst>
          </p:cNvPr>
          <p:cNvSpPr/>
          <p:nvPr/>
        </p:nvSpPr>
        <p:spPr>
          <a:xfrm>
            <a:off x="7652647" y="1519722"/>
            <a:ext cx="285790" cy="828858"/>
          </a:xfrm>
          <a:custGeom>
            <a:avLst/>
            <a:gdLst>
              <a:gd name="connsiteX0" fmla="*/ 276238 w 285790"/>
              <a:gd name="connsiteY0" fmla="*/ 0 h 828858"/>
              <a:gd name="connsiteX1" fmla="*/ 13 w 285790"/>
              <a:gd name="connsiteY1" fmla="*/ 104775 h 828858"/>
              <a:gd name="connsiteX2" fmla="*/ 285763 w 285790"/>
              <a:gd name="connsiteY2" fmla="*/ 228600 h 828858"/>
              <a:gd name="connsiteX3" fmla="*/ 19063 w 285790"/>
              <a:gd name="connsiteY3" fmla="*/ 304800 h 828858"/>
              <a:gd name="connsiteX4" fmla="*/ 276238 w 285790"/>
              <a:gd name="connsiteY4" fmla="*/ 447675 h 828858"/>
              <a:gd name="connsiteX5" fmla="*/ 19063 w 285790"/>
              <a:gd name="connsiteY5" fmla="*/ 533400 h 828858"/>
              <a:gd name="connsiteX6" fmla="*/ 266713 w 285790"/>
              <a:gd name="connsiteY6" fmla="*/ 695325 h 828858"/>
              <a:gd name="connsiteX7" fmla="*/ 38113 w 285790"/>
              <a:gd name="connsiteY7" fmla="*/ 828675 h 8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90" h="828858">
                <a:moveTo>
                  <a:pt x="276238" y="0"/>
                </a:moveTo>
                <a:cubicBezTo>
                  <a:pt x="137331" y="33337"/>
                  <a:pt x="-1575" y="66675"/>
                  <a:pt x="13" y="104775"/>
                </a:cubicBezTo>
                <a:cubicBezTo>
                  <a:pt x="1601" y="142875"/>
                  <a:pt x="282588" y="195263"/>
                  <a:pt x="285763" y="228600"/>
                </a:cubicBezTo>
                <a:cubicBezTo>
                  <a:pt x="288938" y="261937"/>
                  <a:pt x="20650" y="268288"/>
                  <a:pt x="19063" y="304800"/>
                </a:cubicBezTo>
                <a:cubicBezTo>
                  <a:pt x="17476" y="341312"/>
                  <a:pt x="276238" y="409575"/>
                  <a:pt x="276238" y="447675"/>
                </a:cubicBezTo>
                <a:cubicBezTo>
                  <a:pt x="276238" y="485775"/>
                  <a:pt x="20650" y="492125"/>
                  <a:pt x="19063" y="533400"/>
                </a:cubicBezTo>
                <a:cubicBezTo>
                  <a:pt x="17476" y="574675"/>
                  <a:pt x="263538" y="646113"/>
                  <a:pt x="266713" y="695325"/>
                </a:cubicBezTo>
                <a:cubicBezTo>
                  <a:pt x="269888" y="744537"/>
                  <a:pt x="60338" y="833438"/>
                  <a:pt x="38113" y="828675"/>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5">
            <a:extLst>
              <a:ext uri="{FF2B5EF4-FFF2-40B4-BE49-F238E27FC236}">
                <a16:creationId xmlns:a16="http://schemas.microsoft.com/office/drawing/2014/main" id="{49CD0A71-0F95-4D62-A16D-17A71ABD790F}"/>
              </a:ext>
            </a:extLst>
          </p:cNvPr>
          <p:cNvSpPr/>
          <p:nvPr/>
        </p:nvSpPr>
        <p:spPr>
          <a:xfrm>
            <a:off x="8577916" y="1519722"/>
            <a:ext cx="285790" cy="828858"/>
          </a:xfrm>
          <a:custGeom>
            <a:avLst/>
            <a:gdLst>
              <a:gd name="connsiteX0" fmla="*/ 276238 w 285790"/>
              <a:gd name="connsiteY0" fmla="*/ 0 h 828858"/>
              <a:gd name="connsiteX1" fmla="*/ 13 w 285790"/>
              <a:gd name="connsiteY1" fmla="*/ 104775 h 828858"/>
              <a:gd name="connsiteX2" fmla="*/ 285763 w 285790"/>
              <a:gd name="connsiteY2" fmla="*/ 228600 h 828858"/>
              <a:gd name="connsiteX3" fmla="*/ 19063 w 285790"/>
              <a:gd name="connsiteY3" fmla="*/ 304800 h 828858"/>
              <a:gd name="connsiteX4" fmla="*/ 276238 w 285790"/>
              <a:gd name="connsiteY4" fmla="*/ 447675 h 828858"/>
              <a:gd name="connsiteX5" fmla="*/ 19063 w 285790"/>
              <a:gd name="connsiteY5" fmla="*/ 533400 h 828858"/>
              <a:gd name="connsiteX6" fmla="*/ 266713 w 285790"/>
              <a:gd name="connsiteY6" fmla="*/ 695325 h 828858"/>
              <a:gd name="connsiteX7" fmla="*/ 38113 w 285790"/>
              <a:gd name="connsiteY7" fmla="*/ 828675 h 8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90" h="828858">
                <a:moveTo>
                  <a:pt x="276238" y="0"/>
                </a:moveTo>
                <a:cubicBezTo>
                  <a:pt x="137331" y="33337"/>
                  <a:pt x="-1575" y="66675"/>
                  <a:pt x="13" y="104775"/>
                </a:cubicBezTo>
                <a:cubicBezTo>
                  <a:pt x="1601" y="142875"/>
                  <a:pt x="282588" y="195263"/>
                  <a:pt x="285763" y="228600"/>
                </a:cubicBezTo>
                <a:cubicBezTo>
                  <a:pt x="288938" y="261937"/>
                  <a:pt x="20650" y="268288"/>
                  <a:pt x="19063" y="304800"/>
                </a:cubicBezTo>
                <a:cubicBezTo>
                  <a:pt x="17476" y="341312"/>
                  <a:pt x="276238" y="409575"/>
                  <a:pt x="276238" y="447675"/>
                </a:cubicBezTo>
                <a:cubicBezTo>
                  <a:pt x="276238" y="485775"/>
                  <a:pt x="20650" y="492125"/>
                  <a:pt x="19063" y="533400"/>
                </a:cubicBezTo>
                <a:cubicBezTo>
                  <a:pt x="17476" y="574675"/>
                  <a:pt x="263538" y="646113"/>
                  <a:pt x="266713" y="695325"/>
                </a:cubicBezTo>
                <a:cubicBezTo>
                  <a:pt x="269888" y="744537"/>
                  <a:pt x="60338" y="833438"/>
                  <a:pt x="38113" y="828675"/>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6">
            <a:extLst>
              <a:ext uri="{FF2B5EF4-FFF2-40B4-BE49-F238E27FC236}">
                <a16:creationId xmlns:a16="http://schemas.microsoft.com/office/drawing/2014/main" id="{BD7C7745-FCE7-4BE2-B1FE-33428955DBBC}"/>
              </a:ext>
            </a:extLst>
          </p:cNvPr>
          <p:cNvSpPr/>
          <p:nvPr/>
        </p:nvSpPr>
        <p:spPr>
          <a:xfrm>
            <a:off x="9503185" y="1519722"/>
            <a:ext cx="285790" cy="828858"/>
          </a:xfrm>
          <a:custGeom>
            <a:avLst/>
            <a:gdLst>
              <a:gd name="connsiteX0" fmla="*/ 276238 w 285790"/>
              <a:gd name="connsiteY0" fmla="*/ 0 h 828858"/>
              <a:gd name="connsiteX1" fmla="*/ 13 w 285790"/>
              <a:gd name="connsiteY1" fmla="*/ 104775 h 828858"/>
              <a:gd name="connsiteX2" fmla="*/ 285763 w 285790"/>
              <a:gd name="connsiteY2" fmla="*/ 228600 h 828858"/>
              <a:gd name="connsiteX3" fmla="*/ 19063 w 285790"/>
              <a:gd name="connsiteY3" fmla="*/ 304800 h 828858"/>
              <a:gd name="connsiteX4" fmla="*/ 276238 w 285790"/>
              <a:gd name="connsiteY4" fmla="*/ 447675 h 828858"/>
              <a:gd name="connsiteX5" fmla="*/ 19063 w 285790"/>
              <a:gd name="connsiteY5" fmla="*/ 533400 h 828858"/>
              <a:gd name="connsiteX6" fmla="*/ 266713 w 285790"/>
              <a:gd name="connsiteY6" fmla="*/ 695325 h 828858"/>
              <a:gd name="connsiteX7" fmla="*/ 38113 w 285790"/>
              <a:gd name="connsiteY7" fmla="*/ 828675 h 8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90" h="828858">
                <a:moveTo>
                  <a:pt x="276238" y="0"/>
                </a:moveTo>
                <a:cubicBezTo>
                  <a:pt x="137331" y="33337"/>
                  <a:pt x="-1575" y="66675"/>
                  <a:pt x="13" y="104775"/>
                </a:cubicBezTo>
                <a:cubicBezTo>
                  <a:pt x="1601" y="142875"/>
                  <a:pt x="282588" y="195263"/>
                  <a:pt x="285763" y="228600"/>
                </a:cubicBezTo>
                <a:cubicBezTo>
                  <a:pt x="288938" y="261937"/>
                  <a:pt x="20650" y="268288"/>
                  <a:pt x="19063" y="304800"/>
                </a:cubicBezTo>
                <a:cubicBezTo>
                  <a:pt x="17476" y="341312"/>
                  <a:pt x="276238" y="409575"/>
                  <a:pt x="276238" y="447675"/>
                </a:cubicBezTo>
                <a:cubicBezTo>
                  <a:pt x="276238" y="485775"/>
                  <a:pt x="20650" y="492125"/>
                  <a:pt x="19063" y="533400"/>
                </a:cubicBezTo>
                <a:cubicBezTo>
                  <a:pt x="17476" y="574675"/>
                  <a:pt x="263538" y="646113"/>
                  <a:pt x="266713" y="695325"/>
                </a:cubicBezTo>
                <a:cubicBezTo>
                  <a:pt x="269888" y="744537"/>
                  <a:pt x="60338" y="833438"/>
                  <a:pt x="38113" y="828675"/>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7">
            <a:extLst>
              <a:ext uri="{FF2B5EF4-FFF2-40B4-BE49-F238E27FC236}">
                <a16:creationId xmlns:a16="http://schemas.microsoft.com/office/drawing/2014/main" id="{89A980B5-5DDE-4220-AC75-5E5A0FF40EF2}"/>
              </a:ext>
            </a:extLst>
          </p:cNvPr>
          <p:cNvSpPr/>
          <p:nvPr/>
        </p:nvSpPr>
        <p:spPr>
          <a:xfrm>
            <a:off x="10428454" y="1519722"/>
            <a:ext cx="285790" cy="828858"/>
          </a:xfrm>
          <a:custGeom>
            <a:avLst/>
            <a:gdLst>
              <a:gd name="connsiteX0" fmla="*/ 276238 w 285790"/>
              <a:gd name="connsiteY0" fmla="*/ 0 h 828858"/>
              <a:gd name="connsiteX1" fmla="*/ 13 w 285790"/>
              <a:gd name="connsiteY1" fmla="*/ 104775 h 828858"/>
              <a:gd name="connsiteX2" fmla="*/ 285763 w 285790"/>
              <a:gd name="connsiteY2" fmla="*/ 228600 h 828858"/>
              <a:gd name="connsiteX3" fmla="*/ 19063 w 285790"/>
              <a:gd name="connsiteY3" fmla="*/ 304800 h 828858"/>
              <a:gd name="connsiteX4" fmla="*/ 276238 w 285790"/>
              <a:gd name="connsiteY4" fmla="*/ 447675 h 828858"/>
              <a:gd name="connsiteX5" fmla="*/ 19063 w 285790"/>
              <a:gd name="connsiteY5" fmla="*/ 533400 h 828858"/>
              <a:gd name="connsiteX6" fmla="*/ 266713 w 285790"/>
              <a:gd name="connsiteY6" fmla="*/ 695325 h 828858"/>
              <a:gd name="connsiteX7" fmla="*/ 38113 w 285790"/>
              <a:gd name="connsiteY7" fmla="*/ 828675 h 8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90" h="828858">
                <a:moveTo>
                  <a:pt x="276238" y="0"/>
                </a:moveTo>
                <a:cubicBezTo>
                  <a:pt x="137331" y="33337"/>
                  <a:pt x="-1575" y="66675"/>
                  <a:pt x="13" y="104775"/>
                </a:cubicBezTo>
                <a:cubicBezTo>
                  <a:pt x="1601" y="142875"/>
                  <a:pt x="282588" y="195263"/>
                  <a:pt x="285763" y="228600"/>
                </a:cubicBezTo>
                <a:cubicBezTo>
                  <a:pt x="288938" y="261937"/>
                  <a:pt x="20650" y="268288"/>
                  <a:pt x="19063" y="304800"/>
                </a:cubicBezTo>
                <a:cubicBezTo>
                  <a:pt x="17476" y="341312"/>
                  <a:pt x="276238" y="409575"/>
                  <a:pt x="276238" y="447675"/>
                </a:cubicBezTo>
                <a:cubicBezTo>
                  <a:pt x="276238" y="485775"/>
                  <a:pt x="20650" y="492125"/>
                  <a:pt x="19063" y="533400"/>
                </a:cubicBezTo>
                <a:cubicBezTo>
                  <a:pt x="17476" y="574675"/>
                  <a:pt x="263538" y="646113"/>
                  <a:pt x="266713" y="695325"/>
                </a:cubicBezTo>
                <a:cubicBezTo>
                  <a:pt x="269888" y="744537"/>
                  <a:pt x="60338" y="833438"/>
                  <a:pt x="38113" y="828675"/>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8">
            <a:extLst>
              <a:ext uri="{FF2B5EF4-FFF2-40B4-BE49-F238E27FC236}">
                <a16:creationId xmlns:a16="http://schemas.microsoft.com/office/drawing/2014/main" id="{D9BCBDA1-DD3F-41D9-9869-D75206D0E52C}"/>
              </a:ext>
            </a:extLst>
          </p:cNvPr>
          <p:cNvSpPr/>
          <p:nvPr/>
        </p:nvSpPr>
        <p:spPr>
          <a:xfrm>
            <a:off x="11353720" y="1519722"/>
            <a:ext cx="285790" cy="828858"/>
          </a:xfrm>
          <a:custGeom>
            <a:avLst/>
            <a:gdLst>
              <a:gd name="connsiteX0" fmla="*/ 276238 w 285790"/>
              <a:gd name="connsiteY0" fmla="*/ 0 h 828858"/>
              <a:gd name="connsiteX1" fmla="*/ 13 w 285790"/>
              <a:gd name="connsiteY1" fmla="*/ 104775 h 828858"/>
              <a:gd name="connsiteX2" fmla="*/ 285763 w 285790"/>
              <a:gd name="connsiteY2" fmla="*/ 228600 h 828858"/>
              <a:gd name="connsiteX3" fmla="*/ 19063 w 285790"/>
              <a:gd name="connsiteY3" fmla="*/ 304800 h 828858"/>
              <a:gd name="connsiteX4" fmla="*/ 276238 w 285790"/>
              <a:gd name="connsiteY4" fmla="*/ 447675 h 828858"/>
              <a:gd name="connsiteX5" fmla="*/ 19063 w 285790"/>
              <a:gd name="connsiteY5" fmla="*/ 533400 h 828858"/>
              <a:gd name="connsiteX6" fmla="*/ 266713 w 285790"/>
              <a:gd name="connsiteY6" fmla="*/ 695325 h 828858"/>
              <a:gd name="connsiteX7" fmla="*/ 38113 w 285790"/>
              <a:gd name="connsiteY7" fmla="*/ 828675 h 82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90" h="828858">
                <a:moveTo>
                  <a:pt x="276238" y="0"/>
                </a:moveTo>
                <a:cubicBezTo>
                  <a:pt x="137331" y="33337"/>
                  <a:pt x="-1575" y="66675"/>
                  <a:pt x="13" y="104775"/>
                </a:cubicBezTo>
                <a:cubicBezTo>
                  <a:pt x="1601" y="142875"/>
                  <a:pt x="282588" y="195263"/>
                  <a:pt x="285763" y="228600"/>
                </a:cubicBezTo>
                <a:cubicBezTo>
                  <a:pt x="288938" y="261937"/>
                  <a:pt x="20650" y="268288"/>
                  <a:pt x="19063" y="304800"/>
                </a:cubicBezTo>
                <a:cubicBezTo>
                  <a:pt x="17476" y="341312"/>
                  <a:pt x="276238" y="409575"/>
                  <a:pt x="276238" y="447675"/>
                </a:cubicBezTo>
                <a:cubicBezTo>
                  <a:pt x="276238" y="485775"/>
                  <a:pt x="20650" y="492125"/>
                  <a:pt x="19063" y="533400"/>
                </a:cubicBezTo>
                <a:cubicBezTo>
                  <a:pt x="17476" y="574675"/>
                  <a:pt x="263538" y="646113"/>
                  <a:pt x="266713" y="695325"/>
                </a:cubicBezTo>
                <a:cubicBezTo>
                  <a:pt x="269888" y="744537"/>
                  <a:pt x="60338" y="833438"/>
                  <a:pt x="38113" y="828675"/>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 name="文本框 3071">
            <a:extLst>
              <a:ext uri="{FF2B5EF4-FFF2-40B4-BE49-F238E27FC236}">
                <a16:creationId xmlns:a16="http://schemas.microsoft.com/office/drawing/2014/main" id="{E0DE2AC9-FF37-48BA-8C53-C6810A3E9E24}"/>
              </a:ext>
            </a:extLst>
          </p:cNvPr>
          <p:cNvSpPr txBox="1"/>
          <p:nvPr/>
        </p:nvSpPr>
        <p:spPr>
          <a:xfrm>
            <a:off x="7292412" y="573252"/>
            <a:ext cx="2082621" cy="646331"/>
          </a:xfrm>
          <a:prstGeom prst="rect">
            <a:avLst/>
          </a:prstGeom>
          <a:noFill/>
        </p:spPr>
        <p:txBody>
          <a:bodyPr wrap="none" rtlCol="0">
            <a:spAutoFit/>
          </a:bodyPr>
          <a:lstStyle/>
          <a:p>
            <a:r>
              <a:rPr lang="en-US" altLang="zh-CN" sz="3600" b="1" dirty="0">
                <a:latin typeface="Arial" panose="020B0604020202020204" pitchFamily="34" charset="0"/>
                <a:cs typeface="Arial" panose="020B0604020202020204" pitchFamily="34" charset="0"/>
              </a:rPr>
              <a:t>Program</a:t>
            </a:r>
            <a:endParaRPr lang="zh-CN" alt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06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1.25E-6 -4.44444E-6 L 0.11484 0.24028 " pathEditMode="relative" rAng="0" ptsTypes="AA">
                                      <p:cBhvr>
                                        <p:cTn id="14" dur="1500" fill="hold"/>
                                        <p:tgtEl>
                                          <p:spTgt spid="10"/>
                                        </p:tgtEl>
                                        <p:attrNameLst>
                                          <p:attrName>ppt_x</p:attrName>
                                          <p:attrName>ppt_y</p:attrName>
                                        </p:attrNameLst>
                                      </p:cBhvr>
                                      <p:rCtr x="5742" y="12014"/>
                                    </p:animMotion>
                                  </p:childTnLst>
                                </p:cTn>
                              </p:par>
                              <p:par>
                                <p:cTn id="15" presetID="42" presetClass="path" presetSubtype="0" accel="50000" decel="50000" fill="hold" grpId="1" nodeType="withEffect">
                                  <p:stCondLst>
                                    <p:cond delay="0"/>
                                  </p:stCondLst>
                                  <p:childTnLst>
                                    <p:animMotion origin="layout" path="M -2.08333E-7 -4.44444E-6 L 0.11484 0.24028 " pathEditMode="relative" rAng="0" ptsTypes="AA">
                                      <p:cBhvr>
                                        <p:cTn id="16" dur="1500" fill="hold"/>
                                        <p:tgtEl>
                                          <p:spTgt spid="25"/>
                                        </p:tgtEl>
                                        <p:attrNameLst>
                                          <p:attrName>ppt_x</p:attrName>
                                          <p:attrName>ppt_y</p:attrName>
                                        </p:attrNameLst>
                                      </p:cBhvr>
                                      <p:rCtr x="5742" y="12014"/>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2" nodeType="clickEffect">
                                  <p:stCondLst>
                                    <p:cond delay="0"/>
                                  </p:stCondLst>
                                  <p:childTnLst>
                                    <p:animMotion origin="layout" path="M 0.11485 0.24028 L 0.04062 0.48473 " pathEditMode="relative" rAng="0" ptsTypes="AA">
                                      <p:cBhvr>
                                        <p:cTn id="20" dur="1500" fill="hold"/>
                                        <p:tgtEl>
                                          <p:spTgt spid="10"/>
                                        </p:tgtEl>
                                        <p:attrNameLst>
                                          <p:attrName>ppt_x</p:attrName>
                                          <p:attrName>ppt_y</p:attrName>
                                        </p:attrNameLst>
                                      </p:cBhvr>
                                      <p:rCtr x="-3594" y="12222"/>
                                    </p:animMotion>
                                  </p:childTnLst>
                                </p:cTn>
                              </p:par>
                              <p:par>
                                <p:cTn id="21" presetID="42" presetClass="path" presetSubtype="0" accel="50000" decel="50000" fill="hold" grpId="2" nodeType="withEffect">
                                  <p:stCondLst>
                                    <p:cond delay="0"/>
                                  </p:stCondLst>
                                  <p:childTnLst>
                                    <p:animMotion origin="layout" path="M 0.11484 0.24028 L 0.10612 0.48473 " pathEditMode="relative" rAng="0" ptsTypes="AA">
                                      <p:cBhvr>
                                        <p:cTn id="22" dur="1500" fill="hold"/>
                                        <p:tgtEl>
                                          <p:spTgt spid="25"/>
                                        </p:tgtEl>
                                        <p:attrNameLst>
                                          <p:attrName>ppt_x</p:attrName>
                                          <p:attrName>ppt_y</p:attrName>
                                        </p:attrNameLst>
                                      </p:cBhvr>
                                      <p:rCtr x="-443" y="12222"/>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par>
                          <p:cTn id="34" fill="hold">
                            <p:stCondLst>
                              <p:cond delay="500"/>
                            </p:stCondLst>
                            <p:childTnLst>
                              <p:par>
                                <p:cTn id="35" presetID="42" presetClass="path" presetSubtype="0" accel="50000" decel="50000" fill="hold" grpId="1" nodeType="afterEffect">
                                  <p:stCondLst>
                                    <p:cond delay="0"/>
                                  </p:stCondLst>
                                  <p:childTnLst>
                                    <p:animMotion origin="layout" path="M -1.66667E-6 -4.44444E-6 L 0.11485 0.24028 " pathEditMode="relative" rAng="0" ptsTypes="AA">
                                      <p:cBhvr>
                                        <p:cTn id="36" dur="1500" fill="hold"/>
                                        <p:tgtEl>
                                          <p:spTgt spid="26"/>
                                        </p:tgtEl>
                                        <p:attrNameLst>
                                          <p:attrName>ppt_x</p:attrName>
                                          <p:attrName>ppt_y</p:attrName>
                                        </p:attrNameLst>
                                      </p:cBhvr>
                                      <p:rCtr x="5742" y="12014"/>
                                    </p:animMotion>
                                  </p:childTnLst>
                                </p:cTn>
                              </p:par>
                              <p:par>
                                <p:cTn id="37" presetID="42" presetClass="path" presetSubtype="0" accel="50000" decel="50000" fill="hold" grpId="1" nodeType="withEffect">
                                  <p:stCondLst>
                                    <p:cond delay="0"/>
                                  </p:stCondLst>
                                  <p:childTnLst>
                                    <p:animMotion origin="layout" path="M -3.125E-6 -4.44444E-6 L 0.0849 0.23612 " pathEditMode="relative" rAng="0" ptsTypes="AA">
                                      <p:cBhvr>
                                        <p:cTn id="38" dur="1500" fill="hold"/>
                                        <p:tgtEl>
                                          <p:spTgt spid="27"/>
                                        </p:tgtEl>
                                        <p:attrNameLst>
                                          <p:attrName>ppt_x</p:attrName>
                                          <p:attrName>ppt_y</p:attrName>
                                        </p:attrNameLst>
                                      </p:cBhvr>
                                      <p:rCtr x="4245" y="11806"/>
                                    </p:animMotion>
                                  </p:childTnLst>
                                </p:cTn>
                              </p:par>
                              <p:par>
                                <p:cTn id="39" presetID="42" presetClass="path" presetSubtype="0" accel="50000" decel="50000" fill="hold" grpId="1" nodeType="withEffect">
                                  <p:stCondLst>
                                    <p:cond delay="0"/>
                                  </p:stCondLst>
                                  <p:childTnLst>
                                    <p:animMotion origin="layout" path="M -0.00065 -0.00208 L 0.05495 0.21806 " pathEditMode="relative" rAng="0" ptsTypes="AA">
                                      <p:cBhvr>
                                        <p:cTn id="40" dur="1500" fill="hold"/>
                                        <p:tgtEl>
                                          <p:spTgt spid="28"/>
                                        </p:tgtEl>
                                        <p:attrNameLst>
                                          <p:attrName>ppt_x</p:attrName>
                                          <p:attrName>ppt_y</p:attrName>
                                        </p:attrNameLst>
                                      </p:cBhvr>
                                      <p:rCtr x="3242" y="10995"/>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2" nodeType="clickEffect">
                                  <p:stCondLst>
                                    <p:cond delay="0"/>
                                  </p:stCondLst>
                                  <p:childTnLst>
                                    <p:animMotion origin="layout" path="M 0.11485 0.24028 L 0.16745 0.46389 " pathEditMode="relative" rAng="0" ptsTypes="AA">
                                      <p:cBhvr>
                                        <p:cTn id="44" dur="1500" fill="hold"/>
                                        <p:tgtEl>
                                          <p:spTgt spid="26"/>
                                        </p:tgtEl>
                                        <p:attrNameLst>
                                          <p:attrName>ppt_x</p:attrName>
                                          <p:attrName>ppt_y</p:attrName>
                                        </p:attrNameLst>
                                      </p:cBhvr>
                                      <p:rCtr x="2630" y="11181"/>
                                    </p:animMotion>
                                  </p:childTnLst>
                                </p:cTn>
                              </p:par>
                              <p:par>
                                <p:cTn id="45" presetID="42" presetClass="path" presetSubtype="0" accel="50000" decel="50000" fill="hold" grpId="2" nodeType="withEffect">
                                  <p:stCondLst>
                                    <p:cond delay="0"/>
                                  </p:stCondLst>
                                  <p:childTnLst>
                                    <p:animMotion origin="layout" path="M 0.0849 0.23612 L 0.22604 0.48264 " pathEditMode="relative" rAng="0" ptsTypes="AA">
                                      <p:cBhvr>
                                        <p:cTn id="46" dur="1500" fill="hold"/>
                                        <p:tgtEl>
                                          <p:spTgt spid="27"/>
                                        </p:tgtEl>
                                        <p:attrNameLst>
                                          <p:attrName>ppt_x</p:attrName>
                                          <p:attrName>ppt_y</p:attrName>
                                        </p:attrNameLst>
                                      </p:cBhvr>
                                      <p:rCtr x="7057" y="12315"/>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500"/>
                            </p:stCondLst>
                            <p:childTnLst>
                              <p:par>
                                <p:cTn id="53" presetID="42" presetClass="path" presetSubtype="0" accel="50000" decel="50000" fill="hold" grpId="1" nodeType="afterEffect">
                                  <p:stCondLst>
                                    <p:cond delay="0"/>
                                  </p:stCondLst>
                                  <p:childTnLst>
                                    <p:animMotion origin="layout" path="M 4.16667E-6 -4.44444E-6 L 0.05195 0.21667 " pathEditMode="relative" rAng="0" ptsTypes="AA">
                                      <p:cBhvr>
                                        <p:cTn id="54" dur="1500" fill="hold"/>
                                        <p:tgtEl>
                                          <p:spTgt spid="29"/>
                                        </p:tgtEl>
                                        <p:attrNameLst>
                                          <p:attrName>ppt_x</p:attrName>
                                          <p:attrName>ppt_y</p:attrName>
                                        </p:attrNameLst>
                                      </p:cBhvr>
                                      <p:rCtr x="2591" y="10833"/>
                                    </p:animMotion>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3" nodeType="click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2" nodeType="clickEffect">
                                  <p:stCondLst>
                                    <p:cond delay="0"/>
                                  </p:stCondLst>
                                  <p:childTnLst>
                                    <p:animMotion origin="layout" path="M 0.05495 0.21806 L -0.26354 0.46135 " pathEditMode="relative" rAng="0" ptsTypes="AA">
                                      <p:cBhvr>
                                        <p:cTn id="63" dur="1500" fill="hold"/>
                                        <p:tgtEl>
                                          <p:spTgt spid="28"/>
                                        </p:tgtEl>
                                        <p:attrNameLst>
                                          <p:attrName>ppt_x</p:attrName>
                                          <p:attrName>ppt_y</p:attrName>
                                        </p:attrNameLst>
                                      </p:cBhvr>
                                      <p:rCtr x="-15924" y="12153"/>
                                    </p:animMotion>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3" nodeType="clickEffect">
                                  <p:stCondLst>
                                    <p:cond delay="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childTnLst>
                          </p:cTn>
                        </p:par>
                        <p:par>
                          <p:cTn id="69" fill="hold">
                            <p:stCondLst>
                              <p:cond delay="500"/>
                            </p:stCondLst>
                            <p:childTnLst>
                              <p:par>
                                <p:cTn id="70" presetID="42" presetClass="path" presetSubtype="0" accel="50000" decel="50000" fill="hold" grpId="2" nodeType="afterEffect">
                                  <p:stCondLst>
                                    <p:cond delay="0"/>
                                  </p:stCondLst>
                                  <p:childTnLst>
                                    <p:animMotion origin="layout" path="M 0.05195 0.21667 L -0.06159 0.47269 " pathEditMode="relative" rAng="0" ptsTypes="AA">
                                      <p:cBhvr>
                                        <p:cTn id="71" dur="1500" fill="hold"/>
                                        <p:tgtEl>
                                          <p:spTgt spid="29"/>
                                        </p:tgtEl>
                                        <p:attrNameLst>
                                          <p:attrName>ppt_x</p:attrName>
                                          <p:attrName>ppt_y</p:attrName>
                                        </p:attrNameLst>
                                      </p:cBhvr>
                                      <p:rCtr x="-5677" y="12801"/>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3" nodeType="clickEffect">
                                  <p:stCondLst>
                                    <p:cond delay="0"/>
                                  </p:stCondLst>
                                  <p:childTnLst>
                                    <p:animEffect transition="out" filter="fade">
                                      <p:cBhvr>
                                        <p:cTn id="75" dur="500"/>
                                        <p:tgtEl>
                                          <p:spTgt spid="25"/>
                                        </p:tgtEl>
                                      </p:cBhvr>
                                    </p:animEffect>
                                    <p:set>
                                      <p:cBhvr>
                                        <p:cTn id="76" dur="1" fill="hold">
                                          <p:stCondLst>
                                            <p:cond delay="499"/>
                                          </p:stCondLst>
                                        </p:cTn>
                                        <p:tgtEl>
                                          <p:spTgt spid="2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grpId="1" nodeType="clickEffect">
                                  <p:stCondLst>
                                    <p:cond delay="0"/>
                                  </p:stCondLst>
                                  <p:childTnLst>
                                    <p:animMotion origin="layout" path="M 2.70833E-6 -4.44444E-6 L -0.04336 0.2 " pathEditMode="relative" rAng="0" ptsTypes="AA">
                                      <p:cBhvr>
                                        <p:cTn id="88" dur="1500" fill="hold"/>
                                        <p:tgtEl>
                                          <p:spTgt spid="30"/>
                                        </p:tgtEl>
                                        <p:attrNameLst>
                                          <p:attrName>ppt_x</p:attrName>
                                          <p:attrName>ppt_y</p:attrName>
                                        </p:attrNameLst>
                                      </p:cBhvr>
                                      <p:rCtr x="-2174" y="10000"/>
                                    </p:animMotion>
                                  </p:childTnLst>
                                </p:cTn>
                              </p:par>
                              <p:par>
                                <p:cTn id="89" presetID="42" presetClass="path" presetSubtype="0" accel="50000" decel="50000" fill="hold" grpId="1" nodeType="withEffect">
                                  <p:stCondLst>
                                    <p:cond delay="0"/>
                                  </p:stCondLst>
                                  <p:childTnLst>
                                    <p:animMotion origin="layout" path="M 1.25E-6 -4.44444E-6 L -0.02826 0.22477 " pathEditMode="relative" rAng="0" ptsTypes="AA">
                                      <p:cBhvr>
                                        <p:cTn id="90" dur="1500" fill="hold"/>
                                        <p:tgtEl>
                                          <p:spTgt spid="31"/>
                                        </p:tgtEl>
                                        <p:attrNameLst>
                                          <p:attrName>ppt_x</p:attrName>
                                          <p:attrName>ppt_y</p:attrName>
                                        </p:attrNameLst>
                                      </p:cBhvr>
                                      <p:rCtr x="-1419" y="11227"/>
                                    </p:animMotion>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2" nodeType="clickEffect">
                                  <p:stCondLst>
                                    <p:cond delay="0"/>
                                  </p:stCondLst>
                                  <p:childTnLst>
                                    <p:animMotion origin="layout" path="M -0.04336 0.2 L -0.27331 0.47362 " pathEditMode="relative" rAng="0" ptsTypes="AA">
                                      <p:cBhvr>
                                        <p:cTn id="94" dur="1500" fill="hold"/>
                                        <p:tgtEl>
                                          <p:spTgt spid="30"/>
                                        </p:tgtEl>
                                        <p:attrNameLst>
                                          <p:attrName>ppt_x</p:attrName>
                                          <p:attrName>ppt_y</p:attrName>
                                        </p:attrNameLst>
                                      </p:cBhvr>
                                      <p:rCtr x="-11497" y="13681"/>
                                    </p:animMotion>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3" nodeType="clickEffect">
                                  <p:stCondLst>
                                    <p:cond delay="0"/>
                                  </p:stCondLst>
                                  <p:childTnLst>
                                    <p:animEffect transition="out" filter="fade">
                                      <p:cBhvr>
                                        <p:cTn id="98" dur="500"/>
                                        <p:tgtEl>
                                          <p:spTgt spid="27"/>
                                        </p:tgtEl>
                                      </p:cBhvr>
                                    </p:animEffect>
                                    <p:set>
                                      <p:cBhvr>
                                        <p:cTn id="99" dur="1" fill="hold">
                                          <p:stCondLst>
                                            <p:cond delay="499"/>
                                          </p:stCondLst>
                                        </p:cTn>
                                        <p:tgtEl>
                                          <p:spTgt spid="27"/>
                                        </p:tgtEl>
                                        <p:attrNameLst>
                                          <p:attrName>style.visibility</p:attrName>
                                        </p:attrNameLst>
                                      </p:cBhvr>
                                      <p:to>
                                        <p:strVal val="hidden"/>
                                      </p:to>
                                    </p:set>
                                  </p:childTnLst>
                                </p:cTn>
                              </p:par>
                              <p:par>
                                <p:cTn id="100" presetID="10" presetClass="exit" presetSubtype="0" fill="hold" grpId="3" nodeType="withEffect">
                                  <p:stCondLst>
                                    <p:cond delay="0"/>
                                  </p:stCondLst>
                                  <p:childTnLst>
                                    <p:animEffect transition="out" filter="fade">
                                      <p:cBhvr>
                                        <p:cTn id="101" dur="500"/>
                                        <p:tgtEl>
                                          <p:spTgt spid="28"/>
                                        </p:tgtEl>
                                      </p:cBhvr>
                                    </p:animEffect>
                                    <p:set>
                                      <p:cBhvr>
                                        <p:cTn id="102" dur="1" fill="hold">
                                          <p:stCondLst>
                                            <p:cond delay="499"/>
                                          </p:stCondLst>
                                        </p:cTn>
                                        <p:tgtEl>
                                          <p:spTgt spid="28"/>
                                        </p:tgtEl>
                                        <p:attrNameLst>
                                          <p:attrName>style.visibility</p:attrName>
                                        </p:attrNameLst>
                                      </p:cBhvr>
                                      <p:to>
                                        <p:strVal val="hidden"/>
                                      </p:to>
                                    </p:set>
                                  </p:childTnLst>
                                </p:cTn>
                              </p:par>
                              <p:par>
                                <p:cTn id="103" presetID="10" presetClass="exit" presetSubtype="0" fill="hold" grpId="3"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grpId="2" nodeType="clickEffect">
                                  <p:stCondLst>
                                    <p:cond delay="0"/>
                                  </p:stCondLst>
                                  <p:childTnLst>
                                    <p:animMotion origin="layout" path="M -0.02826 0.22477 L -0.21537 0.46343 " pathEditMode="relative" rAng="0" ptsTypes="AA">
                                      <p:cBhvr>
                                        <p:cTn id="109" dur="1500" fill="hold"/>
                                        <p:tgtEl>
                                          <p:spTgt spid="31"/>
                                        </p:tgtEl>
                                        <p:attrNameLst>
                                          <p:attrName>ppt_x</p:attrName>
                                          <p:attrName>ppt_y</p:attrName>
                                        </p:attrNameLst>
                                      </p:cBhvr>
                                      <p:rCtr x="-9362" y="11921"/>
                                    </p:animMotion>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3" nodeType="clickEffect">
                                  <p:stCondLst>
                                    <p:cond delay="0"/>
                                  </p:stCondLst>
                                  <p:childTnLst>
                                    <p:animEffect transition="out" filter="fade">
                                      <p:cBhvr>
                                        <p:cTn id="113" dur="500"/>
                                        <p:tgtEl>
                                          <p:spTgt spid="30"/>
                                        </p:tgtEl>
                                      </p:cBhvr>
                                    </p:animEffect>
                                    <p:set>
                                      <p:cBhvr>
                                        <p:cTn id="114" dur="1" fill="hold">
                                          <p:stCondLst>
                                            <p:cond delay="499"/>
                                          </p:stCondLst>
                                        </p:cTn>
                                        <p:tgtEl>
                                          <p:spTgt spid="3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3" nodeType="clickEffect">
                                  <p:stCondLst>
                                    <p:cond delay="0"/>
                                  </p:stCondLst>
                                  <p:childTnLst>
                                    <p:animEffect transition="out" filter="fade">
                                      <p:cBhvr>
                                        <p:cTn id="118" dur="500"/>
                                        <p:tgtEl>
                                          <p:spTgt spid="31"/>
                                        </p:tgtEl>
                                      </p:cBhvr>
                                    </p:animEffect>
                                    <p:set>
                                      <p:cBhvr>
                                        <p:cTn id="119"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P spid="25" grpId="0" animBg="1"/>
      <p:bldP spid="25" grpId="1" animBg="1"/>
      <p:bldP spid="25" grpId="2" animBg="1"/>
      <p:bldP spid="25" grpId="3" animBg="1"/>
      <p:bldP spid="26" grpId="0" animBg="1"/>
      <p:bldP spid="26" grpId="1" animBg="1"/>
      <p:bldP spid="26" grpId="2" animBg="1"/>
      <p:bldP spid="26" grpId="3" animBg="1"/>
      <p:bldP spid="27" grpId="0" animBg="1"/>
      <p:bldP spid="27" grpId="1" animBg="1"/>
      <p:bldP spid="27" grpId="2" animBg="1"/>
      <p:bldP spid="27" grpId="3" animBg="1"/>
      <p:bldP spid="28" grpId="0" animBg="1"/>
      <p:bldP spid="28" grpId="1" animBg="1"/>
      <p:bldP spid="28" grpId="2" animBg="1"/>
      <p:bldP spid="28" grpId="3" animBg="1"/>
      <p:bldP spid="29" grpId="0" animBg="1"/>
      <p:bldP spid="29" grpId="1" animBg="1"/>
      <p:bldP spid="29" grpId="2" animBg="1"/>
      <p:bldP spid="29" grpId="3" animBg="1"/>
      <p:bldP spid="30" grpId="0" animBg="1"/>
      <p:bldP spid="30" grpId="1" animBg="1"/>
      <p:bldP spid="30" grpId="2" animBg="1"/>
      <p:bldP spid="30" grpId="3" animBg="1"/>
      <p:bldP spid="31" grpId="0" animBg="1"/>
      <p:bldP spid="31" grpId="1" animBg="1"/>
      <p:bldP spid="31" grpId="2" animBg="1"/>
      <p:bldP spid="31" grpId="3"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p:cNvSpPr/>
          <p:nvPr/>
        </p:nvSpPr>
        <p:spPr>
          <a:xfrm>
            <a:off x="2667000" y="3124199"/>
            <a:ext cx="1143000" cy="1597593"/>
          </a:xfrm>
          <a:prstGeom prst="downArrow">
            <a:avLst>
              <a:gd name="adj1" fmla="val 50000"/>
              <a:gd name="adj2" fmla="val 20693"/>
            </a:avLst>
          </a:prstGeom>
          <a:gradFill>
            <a:gsLst>
              <a:gs pos="32000">
                <a:schemeClr val="accent5"/>
              </a:gs>
              <a:gs pos="0">
                <a:schemeClr val="accent1">
                  <a:lumMod val="60000"/>
                  <a:lumOff val="40000"/>
                </a:schemeClr>
              </a:gs>
              <a:gs pos="71000">
                <a:schemeClr val="accent5"/>
              </a:gs>
              <a:gs pos="100000">
                <a:schemeClr val="accent4">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7772400" y="3124199"/>
            <a:ext cx="1143000" cy="1597594"/>
          </a:xfrm>
          <a:prstGeom prst="downArrow">
            <a:avLst>
              <a:gd name="adj1" fmla="val 50000"/>
              <a:gd name="adj2" fmla="val 20693"/>
            </a:avLst>
          </a:prstGeom>
          <a:gradFill>
            <a:gsLst>
              <a:gs pos="32000">
                <a:schemeClr val="accent5"/>
              </a:gs>
              <a:gs pos="0">
                <a:schemeClr val="accent1">
                  <a:lumMod val="60000"/>
                  <a:lumOff val="40000"/>
                </a:schemeClr>
              </a:gs>
              <a:gs pos="71000">
                <a:schemeClr val="accent5"/>
              </a:gs>
              <a:gs pos="100000">
                <a:schemeClr val="accent4">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69B9AC54-1C27-43F3-AE2F-864A5B11170A}"/>
              </a:ext>
            </a:extLst>
          </p:cNvPr>
          <p:cNvSpPr>
            <a:spLocks noGrp="1"/>
          </p:cNvSpPr>
          <p:nvPr>
            <p:ph type="title"/>
          </p:nvPr>
        </p:nvSpPr>
        <p:spPr/>
        <p:txBody>
          <a:bodyPr/>
          <a:lstStyle/>
          <a:p>
            <a:r>
              <a:rPr lang="en-US" altLang="zh-CN" dirty="0"/>
              <a:t>Scheduler</a:t>
            </a:r>
            <a:endParaRPr lang="zh-CN" altLang="en-US" dirty="0"/>
          </a:p>
        </p:txBody>
      </p:sp>
      <p:sp>
        <p:nvSpPr>
          <p:cNvPr id="3" name="内容占位符 2">
            <a:extLst>
              <a:ext uri="{FF2B5EF4-FFF2-40B4-BE49-F238E27FC236}">
                <a16:creationId xmlns:a16="http://schemas.microsoft.com/office/drawing/2014/main" id="{F5225661-3856-48D5-9B80-45F6D2B3B8C5}"/>
              </a:ext>
            </a:extLst>
          </p:cNvPr>
          <p:cNvSpPr>
            <a:spLocks noGrp="1"/>
          </p:cNvSpPr>
          <p:nvPr>
            <p:ph idx="1"/>
          </p:nvPr>
        </p:nvSpPr>
        <p:spPr>
          <a:xfrm>
            <a:off x="304800" y="1371600"/>
            <a:ext cx="11277600" cy="838200"/>
          </a:xfrm>
        </p:spPr>
        <p:txBody>
          <a:bodyPr>
            <a:normAutofit lnSpcReduction="10000"/>
          </a:bodyPr>
          <a:lstStyle/>
          <a:p>
            <a:r>
              <a:rPr lang="en-US" altLang="zh-CN" dirty="0"/>
              <a:t>Consider it as a complier. Programmers then only need to focus on high-level algorithm design</a:t>
            </a:r>
            <a:endParaRPr lang="zh-CN" altLang="en-US" dirty="0"/>
          </a:p>
        </p:txBody>
      </p:sp>
      <p:sp>
        <p:nvSpPr>
          <p:cNvPr id="4" name="灯片编号占位符 3">
            <a:extLst>
              <a:ext uri="{FF2B5EF4-FFF2-40B4-BE49-F238E27FC236}">
                <a16:creationId xmlns:a16="http://schemas.microsoft.com/office/drawing/2014/main" id="{3C86F315-107A-4B65-AFC0-4344116CE63E}"/>
              </a:ext>
            </a:extLst>
          </p:cNvPr>
          <p:cNvSpPr>
            <a:spLocks noGrp="1"/>
          </p:cNvSpPr>
          <p:nvPr>
            <p:ph type="sldNum" sz="quarter" idx="4"/>
          </p:nvPr>
        </p:nvSpPr>
        <p:spPr/>
        <p:txBody>
          <a:bodyPr/>
          <a:lstStyle/>
          <a:p>
            <a:fld id="{B710F26B-4563-4765-9A91-E0CC99FE32F0}" type="slidenum">
              <a:rPr lang="zh-CN" altLang="en-US" smtClean="0"/>
              <a:t>32</a:t>
            </a:fld>
            <a:endParaRPr lang="zh-CN" altLang="en-US"/>
          </a:p>
        </p:txBody>
      </p:sp>
      <p:sp>
        <p:nvSpPr>
          <p:cNvPr id="5" name="矩形 4">
            <a:extLst>
              <a:ext uri="{FF2B5EF4-FFF2-40B4-BE49-F238E27FC236}">
                <a16:creationId xmlns:a16="http://schemas.microsoft.com/office/drawing/2014/main" id="{58F90BB6-12E2-4836-99A2-F8F05B2C9F82}"/>
              </a:ext>
            </a:extLst>
          </p:cNvPr>
          <p:cNvSpPr/>
          <p:nvPr/>
        </p:nvSpPr>
        <p:spPr>
          <a:xfrm>
            <a:off x="834775" y="2438400"/>
            <a:ext cx="4572000" cy="6858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Bahnschrift SemiBold SemiConden" panose="020B0502040204020203" pitchFamily="34" charset="0"/>
              </a:rPr>
              <a:t>Code in high-level language</a:t>
            </a:r>
            <a:endParaRPr lang="zh-CN" altLang="en-US" sz="2000" dirty="0">
              <a:latin typeface="Bahnschrift SemiBold SemiConden" panose="020B0502040204020203" pitchFamily="34" charset="0"/>
            </a:endParaRPr>
          </a:p>
        </p:txBody>
      </p:sp>
      <p:sp>
        <p:nvSpPr>
          <p:cNvPr id="7" name="矩形 6">
            <a:extLst>
              <a:ext uri="{FF2B5EF4-FFF2-40B4-BE49-F238E27FC236}">
                <a16:creationId xmlns:a16="http://schemas.microsoft.com/office/drawing/2014/main" id="{E1056709-37B9-46FC-A509-8CC4296B319D}"/>
              </a:ext>
            </a:extLst>
          </p:cNvPr>
          <p:cNvSpPr/>
          <p:nvPr/>
        </p:nvSpPr>
        <p:spPr>
          <a:xfrm>
            <a:off x="838200" y="3545402"/>
            <a:ext cx="4563438" cy="685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Bahnschrift SemiBold SemiConden" panose="020B0502040204020203" pitchFamily="34" charset="0"/>
              </a:rPr>
              <a:t>Complier</a:t>
            </a:r>
            <a:endParaRPr lang="zh-CN" altLang="en-US" dirty="0">
              <a:latin typeface="Bahnschrift SemiBold SemiConden" panose="020B0502040204020203" pitchFamily="34" charset="0"/>
            </a:endParaRPr>
          </a:p>
        </p:txBody>
      </p:sp>
      <p:sp>
        <p:nvSpPr>
          <p:cNvPr id="8" name="矩形 7">
            <a:extLst>
              <a:ext uri="{FF2B5EF4-FFF2-40B4-BE49-F238E27FC236}">
                <a16:creationId xmlns:a16="http://schemas.microsoft.com/office/drawing/2014/main" id="{6538439D-6078-4E44-97A0-21DCC661319D}"/>
              </a:ext>
            </a:extLst>
          </p:cNvPr>
          <p:cNvSpPr/>
          <p:nvPr/>
        </p:nvSpPr>
        <p:spPr>
          <a:xfrm>
            <a:off x="834775" y="4721793"/>
            <a:ext cx="4572000" cy="6858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Bahnschrift SemiBold SemiConden" panose="020B0502040204020203" pitchFamily="34" charset="0"/>
              </a:rPr>
              <a:t>Executable machine code</a:t>
            </a:r>
            <a:endParaRPr lang="zh-CN" altLang="en-US" dirty="0">
              <a:latin typeface="Bahnschrift SemiBold SemiConden" panose="020B0502040204020203" pitchFamily="34" charset="0"/>
            </a:endParaRPr>
          </a:p>
        </p:txBody>
      </p:sp>
      <p:sp>
        <p:nvSpPr>
          <p:cNvPr id="9" name="矩形 8">
            <a:extLst>
              <a:ext uri="{FF2B5EF4-FFF2-40B4-BE49-F238E27FC236}">
                <a16:creationId xmlns:a16="http://schemas.microsoft.com/office/drawing/2014/main" id="{9550549A-8D6F-4869-B104-EC4FE961FA07}"/>
              </a:ext>
            </a:extLst>
          </p:cNvPr>
          <p:cNvSpPr/>
          <p:nvPr/>
        </p:nvSpPr>
        <p:spPr>
          <a:xfrm>
            <a:off x="5943600" y="2438400"/>
            <a:ext cx="4572000" cy="6858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Bahnschrift SemiBold SemiConden" panose="020B0502040204020203" pitchFamily="34" charset="0"/>
              </a:rPr>
              <a:t>Generate parallel tasks and their dependency</a:t>
            </a:r>
            <a:endParaRPr lang="zh-CN" altLang="en-US" sz="2000" dirty="0">
              <a:latin typeface="Bahnschrift SemiBold SemiConden" panose="020B0502040204020203" pitchFamily="34" charset="0"/>
            </a:endParaRPr>
          </a:p>
        </p:txBody>
      </p:sp>
      <p:sp>
        <p:nvSpPr>
          <p:cNvPr id="10" name="矩形 9">
            <a:extLst>
              <a:ext uri="{FF2B5EF4-FFF2-40B4-BE49-F238E27FC236}">
                <a16:creationId xmlns:a16="http://schemas.microsoft.com/office/drawing/2014/main" id="{B5F864F7-2A25-446D-8C6E-FCD8F6CD9BE7}"/>
              </a:ext>
            </a:extLst>
          </p:cNvPr>
          <p:cNvSpPr/>
          <p:nvPr/>
        </p:nvSpPr>
        <p:spPr>
          <a:xfrm>
            <a:off x="5943600" y="3545402"/>
            <a:ext cx="4563438" cy="685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Bahnschrift SemiBold SemiConden" panose="020B0502040204020203" pitchFamily="34" charset="0"/>
              </a:rPr>
              <a:t>Scheduler</a:t>
            </a:r>
            <a:endParaRPr lang="zh-CN" altLang="en-US" dirty="0">
              <a:latin typeface="Bahnschrift SemiBold SemiConden" panose="020B0502040204020203" pitchFamily="34" charset="0"/>
            </a:endParaRP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BE9143F0-4CCC-48C4-B920-C7331481663B}"/>
                  </a:ext>
                </a:extLst>
              </p:cNvPr>
              <p:cNvSpPr/>
              <p:nvPr/>
            </p:nvSpPr>
            <p:spPr>
              <a:xfrm>
                <a:off x="5943600" y="4724400"/>
                <a:ext cx="4572000" cy="6858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Bahnschrift SemiBold SemiConden" panose="020B0502040204020203" pitchFamily="34" charset="0"/>
                  </a:rPr>
                  <a:t>Parallel execution order using </a:t>
                </a:r>
                <a14:m>
                  <m:oMath xmlns:m="http://schemas.openxmlformats.org/officeDocument/2006/math">
                    <m:r>
                      <a:rPr lang="en-US" altLang="zh-CN" b="0" i="1" smtClean="0">
                        <a:latin typeface="Cambria Math" panose="02040503050406030204" pitchFamily="18" charset="0"/>
                      </a:rPr>
                      <m:t>𝑝</m:t>
                    </m:r>
                  </m:oMath>
                </a14:m>
                <a:r>
                  <a:rPr lang="zh-CN" altLang="en-US" dirty="0">
                    <a:latin typeface="Bahnschrift SemiBold SemiConden" panose="020B0502040204020203" pitchFamily="34" charset="0"/>
                  </a:rPr>
                  <a:t> </a:t>
                </a:r>
                <a:r>
                  <a:rPr lang="en-US" altLang="zh-CN" dirty="0">
                    <a:latin typeface="Bahnschrift SemiBold SemiConden" panose="020B0502040204020203" pitchFamily="34" charset="0"/>
                  </a:rPr>
                  <a:t>processors</a:t>
                </a:r>
                <a:endParaRPr lang="zh-CN" altLang="en-US" dirty="0">
                  <a:latin typeface="Bahnschrift SemiBold SemiConden" panose="020B0502040204020203" pitchFamily="34" charset="0"/>
                </a:endParaRPr>
              </a:p>
            </p:txBody>
          </p:sp>
        </mc:Choice>
        <mc:Fallback xmlns="">
          <p:sp>
            <p:nvSpPr>
              <p:cNvPr id="11" name="矩形 10">
                <a:extLst>
                  <a:ext uri="{FF2B5EF4-FFF2-40B4-BE49-F238E27FC236}">
                    <a16:creationId xmlns:a16="http://schemas.microsoft.com/office/drawing/2014/main" id="{BE9143F0-4CCC-48C4-B920-C7331481663B}"/>
                  </a:ext>
                </a:extLst>
              </p:cNvPr>
              <p:cNvSpPr>
                <a:spLocks noRot="1" noChangeAspect="1" noMove="1" noResize="1" noEditPoints="1" noAdjustHandles="1" noChangeArrowheads="1" noChangeShapeType="1" noTextEdit="1"/>
              </p:cNvSpPr>
              <p:nvPr/>
            </p:nvSpPr>
            <p:spPr>
              <a:xfrm>
                <a:off x="5943600" y="4724400"/>
                <a:ext cx="4572000" cy="685800"/>
              </a:xfrm>
              <a:prstGeom prst="rect">
                <a:avLst/>
              </a:prstGeom>
              <a:blipFill>
                <a:blip r:embed="rId2"/>
                <a:stretch>
                  <a:fillRect/>
                </a:stretch>
              </a:blipFill>
              <a:ln>
                <a:noFill/>
              </a:ln>
            </p:spPr>
            <p:txBody>
              <a:bodyPr/>
              <a:lstStyle/>
              <a:p>
                <a:r>
                  <a:rPr lang="en-US">
                    <a:noFill/>
                  </a:rPr>
                  <a:t> </a:t>
                </a:r>
              </a:p>
            </p:txBody>
          </p:sp>
        </mc:Fallback>
      </mc:AlternateContent>
      <p:sp>
        <p:nvSpPr>
          <p:cNvPr id="12" name="内容占位符 2">
            <a:extLst>
              <a:ext uri="{FF2B5EF4-FFF2-40B4-BE49-F238E27FC236}">
                <a16:creationId xmlns:a16="http://schemas.microsoft.com/office/drawing/2014/main" id="{1F198E4F-B796-40C8-A39E-BD26E6CC677F}"/>
              </a:ext>
            </a:extLst>
          </p:cNvPr>
          <p:cNvSpPr txBox="1">
            <a:spLocks/>
          </p:cNvSpPr>
          <p:nvPr/>
        </p:nvSpPr>
        <p:spPr>
          <a:xfrm>
            <a:off x="304800" y="5697876"/>
            <a:ext cx="11506200" cy="1007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buFont typeface="Arial" panose="020B0604020202020204" pitchFamily="34" charset="0"/>
              <a:buChar char="•"/>
              <a:defRPr sz="2800" b="1" kern="1200">
                <a:solidFill>
                  <a:srgbClr val="5959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We always assume an effective scheduler</a:t>
            </a:r>
          </a:p>
          <a:p>
            <a:r>
              <a:rPr lang="en-US" altLang="zh-CN" dirty="0"/>
              <a:t>We design algorithms only focusing on generating parallel tasks</a:t>
            </a:r>
            <a:endParaRPr lang="zh-CN" altLang="en-US" dirty="0"/>
          </a:p>
        </p:txBody>
      </p:sp>
    </p:spTree>
    <p:extLst>
      <p:ext uri="{BB962C8B-B14F-4D97-AF65-F5344CB8AC3E}">
        <p14:creationId xmlns:p14="http://schemas.microsoft.com/office/powerpoint/2010/main" val="2274523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91A203-090E-45DA-90FD-286D2B7654CD}"/>
              </a:ext>
            </a:extLst>
          </p:cNvPr>
          <p:cNvSpPr>
            <a:spLocks noGrp="1"/>
          </p:cNvSpPr>
          <p:nvPr>
            <p:ph type="title"/>
          </p:nvPr>
        </p:nvSpPr>
        <p:spPr/>
        <p:txBody>
          <a:bodyPr/>
          <a:lstStyle/>
          <a:p>
            <a:r>
              <a:rPr lang="en-US" altLang="zh-CN" dirty="0"/>
              <a:t>Warm-up</a:t>
            </a:r>
            <a:endParaRPr lang="zh-CN" altLang="en-US" dirty="0"/>
          </a:p>
        </p:txBody>
      </p:sp>
      <p:sp>
        <p:nvSpPr>
          <p:cNvPr id="3" name="内容占位符 2">
            <a:extLst>
              <a:ext uri="{FF2B5EF4-FFF2-40B4-BE49-F238E27FC236}">
                <a16:creationId xmlns:a16="http://schemas.microsoft.com/office/drawing/2014/main" id="{6222370E-A66E-43D4-AEAF-D7BB59063079}"/>
              </a:ext>
            </a:extLst>
          </p:cNvPr>
          <p:cNvSpPr>
            <a:spLocks noGrp="1"/>
          </p:cNvSpPr>
          <p:nvPr>
            <p:ph idx="1"/>
          </p:nvPr>
        </p:nvSpPr>
        <p:spPr>
          <a:xfrm>
            <a:off x="304800" y="1371600"/>
            <a:ext cx="11277600" cy="533400"/>
          </a:xfrm>
        </p:spPr>
        <p:txBody>
          <a:bodyPr/>
          <a:lstStyle/>
          <a:p>
            <a:r>
              <a:rPr lang="en-US" altLang="zh-CN" dirty="0"/>
              <a:t>Compute the sum (reduce) of all values in an array </a:t>
            </a:r>
            <a:endParaRPr lang="zh-CN" altLang="en-US" dirty="0"/>
          </a:p>
        </p:txBody>
      </p:sp>
      <p:sp>
        <p:nvSpPr>
          <p:cNvPr id="4" name="灯片编号占位符 3">
            <a:extLst>
              <a:ext uri="{FF2B5EF4-FFF2-40B4-BE49-F238E27FC236}">
                <a16:creationId xmlns:a16="http://schemas.microsoft.com/office/drawing/2014/main" id="{36A81DC6-59FF-4160-865A-45B28BB2CAB3}"/>
              </a:ext>
            </a:extLst>
          </p:cNvPr>
          <p:cNvSpPr>
            <a:spLocks noGrp="1"/>
          </p:cNvSpPr>
          <p:nvPr>
            <p:ph type="sldNum" sz="quarter" idx="4"/>
          </p:nvPr>
        </p:nvSpPr>
        <p:spPr/>
        <p:txBody>
          <a:bodyPr/>
          <a:lstStyle/>
          <a:p>
            <a:fld id="{B710F26B-4563-4765-9A91-E0CC99FE32F0}" type="slidenum">
              <a:rPr lang="zh-CN" altLang="en-US" smtClean="0"/>
              <a:t>33</a:t>
            </a:fld>
            <a:endParaRPr lang="zh-CN" altLang="en-US"/>
          </a:p>
        </p:txBody>
      </p:sp>
      <p:sp>
        <p:nvSpPr>
          <p:cNvPr id="5" name="文本框 4">
            <a:extLst>
              <a:ext uri="{FF2B5EF4-FFF2-40B4-BE49-F238E27FC236}">
                <a16:creationId xmlns:a16="http://schemas.microsoft.com/office/drawing/2014/main" id="{D2FAB49A-04E1-45AD-A7B4-9C8C622B023E}"/>
              </a:ext>
            </a:extLst>
          </p:cNvPr>
          <p:cNvSpPr txBox="1"/>
          <p:nvPr/>
        </p:nvSpPr>
        <p:spPr>
          <a:xfrm>
            <a:off x="2286000" y="1905000"/>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1</a:t>
            </a:r>
            <a:endParaRPr lang="zh-CN" altLang="en-US"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6509D5DA-D594-4F82-9976-8D3FFF1FC867}"/>
              </a:ext>
            </a:extLst>
          </p:cNvPr>
          <p:cNvSpPr txBox="1"/>
          <p:nvPr/>
        </p:nvSpPr>
        <p:spPr>
          <a:xfrm>
            <a:off x="3900588" y="191559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3</a:t>
            </a:r>
            <a:endParaRPr lang="zh-CN" altLang="en-US"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8BF8D85E-260E-4484-9B6D-C1BC787F0AC7}"/>
              </a:ext>
            </a:extLst>
          </p:cNvPr>
          <p:cNvSpPr txBox="1"/>
          <p:nvPr/>
        </p:nvSpPr>
        <p:spPr>
          <a:xfrm>
            <a:off x="3094206" y="1906032"/>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2</a:t>
            </a:r>
            <a:endParaRPr lang="zh-CN" altLang="en-US"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35BF5DEB-C94F-4288-AFDE-35D9CB7BAAF9}"/>
              </a:ext>
            </a:extLst>
          </p:cNvPr>
          <p:cNvSpPr txBox="1"/>
          <p:nvPr/>
        </p:nvSpPr>
        <p:spPr>
          <a:xfrm>
            <a:off x="6318216" y="1917700"/>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6</a:t>
            </a:r>
            <a:endParaRPr lang="zh-CN" altLang="en-US"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DD9F8BC1-521F-4585-A318-59399150AE2C}"/>
              </a:ext>
            </a:extLst>
          </p:cNvPr>
          <p:cNvSpPr txBox="1"/>
          <p:nvPr/>
        </p:nvSpPr>
        <p:spPr>
          <a:xfrm>
            <a:off x="5512340" y="1917700"/>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5</a:t>
            </a:r>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6A6CE8F0-77EA-451E-8005-5B85E57BA5B9}"/>
              </a:ext>
            </a:extLst>
          </p:cNvPr>
          <p:cNvSpPr txBox="1"/>
          <p:nvPr/>
        </p:nvSpPr>
        <p:spPr>
          <a:xfrm>
            <a:off x="4706464" y="1917700"/>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4</a:t>
            </a:r>
            <a:endParaRPr lang="zh-CN" altLang="en-US"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AD669EB1-15F4-4005-93E7-840387FFAFAE}"/>
              </a:ext>
            </a:extLst>
          </p:cNvPr>
          <p:cNvSpPr txBox="1"/>
          <p:nvPr/>
        </p:nvSpPr>
        <p:spPr>
          <a:xfrm>
            <a:off x="7936520" y="1917700"/>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8</a:t>
            </a:r>
            <a:endParaRPr lang="zh-CN" altLang="en-US"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BEF163A3-B915-4A23-AB56-C36B3AD132E8}"/>
              </a:ext>
            </a:extLst>
          </p:cNvPr>
          <p:cNvSpPr txBox="1"/>
          <p:nvPr/>
        </p:nvSpPr>
        <p:spPr>
          <a:xfrm>
            <a:off x="7127368" y="1917700"/>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7</a:t>
            </a:r>
            <a:endParaRPr lang="zh-CN" altLang="en-US" dirty="0">
              <a:latin typeface="Arial" panose="020B0604020202020204" pitchFamily="34" charset="0"/>
              <a:cs typeface="Arial" panose="020B0604020202020204" pitchFamily="34" charset="0"/>
            </a:endParaRPr>
          </a:p>
        </p:txBody>
      </p:sp>
      <p:cxnSp>
        <p:nvCxnSpPr>
          <p:cNvPr id="13" name="直接连接符 12">
            <a:extLst>
              <a:ext uri="{FF2B5EF4-FFF2-40B4-BE49-F238E27FC236}">
                <a16:creationId xmlns:a16="http://schemas.microsoft.com/office/drawing/2014/main" id="{12BAB347-3119-49FB-A603-7D408316AF38}"/>
              </a:ext>
            </a:extLst>
          </p:cNvPr>
          <p:cNvCxnSpPr>
            <a:stCxn id="5" idx="2"/>
            <a:endCxn id="15" idx="0"/>
          </p:cNvCxnSpPr>
          <p:nvPr/>
        </p:nvCxnSpPr>
        <p:spPr>
          <a:xfrm>
            <a:off x="2442453" y="2274332"/>
            <a:ext cx="419100" cy="1767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A37A8D95-D267-4053-A646-58D883D7EB48}"/>
              </a:ext>
            </a:extLst>
          </p:cNvPr>
          <p:cNvCxnSpPr>
            <a:stCxn id="7" idx="2"/>
            <a:endCxn id="15" idx="0"/>
          </p:cNvCxnSpPr>
          <p:nvPr/>
        </p:nvCxnSpPr>
        <p:spPr>
          <a:xfrm flipH="1">
            <a:off x="2861553" y="2275364"/>
            <a:ext cx="389106" cy="175736"/>
          </a:xfrm>
          <a:prstGeom prst="line">
            <a:avLst/>
          </a:prstGeom>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AFFF9B14-F634-4219-A1A8-62C048CD2DA1}"/>
              </a:ext>
            </a:extLst>
          </p:cNvPr>
          <p:cNvSpPr txBox="1"/>
          <p:nvPr/>
        </p:nvSpPr>
        <p:spPr>
          <a:xfrm>
            <a:off x="2705100" y="2451100"/>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3</a:t>
            </a:r>
            <a:endParaRPr lang="zh-CN" altLang="en-US" dirty="0">
              <a:latin typeface="Arial" panose="020B0604020202020204" pitchFamily="34" charset="0"/>
              <a:cs typeface="Arial" panose="020B0604020202020204" pitchFamily="34" charset="0"/>
            </a:endParaRPr>
          </a:p>
        </p:txBody>
      </p:sp>
      <p:cxnSp>
        <p:nvCxnSpPr>
          <p:cNvPr id="16" name="直接连接符 15">
            <a:extLst>
              <a:ext uri="{FF2B5EF4-FFF2-40B4-BE49-F238E27FC236}">
                <a16:creationId xmlns:a16="http://schemas.microsoft.com/office/drawing/2014/main" id="{5F70142D-41B3-45F2-A58B-2E905AB39F75}"/>
              </a:ext>
            </a:extLst>
          </p:cNvPr>
          <p:cNvCxnSpPr>
            <a:stCxn id="6" idx="2"/>
            <a:endCxn id="18" idx="0"/>
          </p:cNvCxnSpPr>
          <p:nvPr/>
        </p:nvCxnSpPr>
        <p:spPr>
          <a:xfrm>
            <a:off x="4057041" y="2284928"/>
            <a:ext cx="433017" cy="1661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CE9B6FB7-592E-4E0D-9874-BF3422D58B0D}"/>
              </a:ext>
            </a:extLst>
          </p:cNvPr>
          <p:cNvCxnSpPr>
            <a:stCxn id="10" idx="2"/>
            <a:endCxn id="18" idx="0"/>
          </p:cNvCxnSpPr>
          <p:nvPr/>
        </p:nvCxnSpPr>
        <p:spPr>
          <a:xfrm flipH="1">
            <a:off x="4490058" y="2287032"/>
            <a:ext cx="372859" cy="164068"/>
          </a:xfrm>
          <a:prstGeom prst="line">
            <a:avLst/>
          </a:prstGeom>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59CED00-6B17-4232-A0C7-8B5829C91C09}"/>
              </a:ext>
            </a:extLst>
          </p:cNvPr>
          <p:cNvSpPr txBox="1"/>
          <p:nvPr/>
        </p:nvSpPr>
        <p:spPr>
          <a:xfrm>
            <a:off x="4333605" y="2451100"/>
            <a:ext cx="31290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7</a:t>
            </a:r>
            <a:endParaRPr lang="zh-CN" altLang="en-US" dirty="0">
              <a:latin typeface="Arial" panose="020B0604020202020204" pitchFamily="34" charset="0"/>
              <a:cs typeface="Arial" panose="020B0604020202020204" pitchFamily="34" charset="0"/>
            </a:endParaRPr>
          </a:p>
        </p:txBody>
      </p:sp>
      <p:cxnSp>
        <p:nvCxnSpPr>
          <p:cNvPr id="19" name="直接连接符 18">
            <a:extLst>
              <a:ext uri="{FF2B5EF4-FFF2-40B4-BE49-F238E27FC236}">
                <a16:creationId xmlns:a16="http://schemas.microsoft.com/office/drawing/2014/main" id="{22C33CD4-3789-4AA1-A5C7-2646287400E7}"/>
              </a:ext>
            </a:extLst>
          </p:cNvPr>
          <p:cNvCxnSpPr>
            <a:stCxn id="9" idx="2"/>
            <a:endCxn id="21" idx="0"/>
          </p:cNvCxnSpPr>
          <p:nvPr/>
        </p:nvCxnSpPr>
        <p:spPr>
          <a:xfrm>
            <a:off x="5668793" y="2287032"/>
            <a:ext cx="402938" cy="164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B582BD29-C564-494A-8B9E-26E3AB0183CA}"/>
              </a:ext>
            </a:extLst>
          </p:cNvPr>
          <p:cNvCxnSpPr>
            <a:stCxn id="8" idx="2"/>
            <a:endCxn id="21" idx="0"/>
          </p:cNvCxnSpPr>
          <p:nvPr/>
        </p:nvCxnSpPr>
        <p:spPr>
          <a:xfrm flipH="1">
            <a:off x="6071731" y="2287032"/>
            <a:ext cx="402938" cy="164068"/>
          </a:xfrm>
          <a:prstGeom prst="line">
            <a:avLst/>
          </a:prstGeom>
        </p:spPr>
        <p:style>
          <a:lnRef idx="1">
            <a:schemeClr val="accent1"/>
          </a:lnRef>
          <a:fillRef idx="0">
            <a:schemeClr val="accent1"/>
          </a:fillRef>
          <a:effectRef idx="0">
            <a:schemeClr val="accent1"/>
          </a:effectRef>
          <a:fontRef idx="minor">
            <a:schemeClr val="tx1"/>
          </a:fontRef>
        </p:style>
      </p:cxnSp>
      <p:sp>
        <p:nvSpPr>
          <p:cNvPr id="21" name="文本框 144">
            <a:extLst>
              <a:ext uri="{FF2B5EF4-FFF2-40B4-BE49-F238E27FC236}">
                <a16:creationId xmlns:a16="http://schemas.microsoft.com/office/drawing/2014/main" id="{36C536D0-4EA0-4A77-A84F-7082ACC82F55}"/>
              </a:ext>
            </a:extLst>
          </p:cNvPr>
          <p:cNvSpPr txBox="1"/>
          <p:nvPr/>
        </p:nvSpPr>
        <p:spPr>
          <a:xfrm>
            <a:off x="5825246" y="2451100"/>
            <a:ext cx="49297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11</a:t>
            </a:r>
            <a:endParaRPr lang="zh-CN" altLang="en-US" dirty="0">
              <a:latin typeface="Arial" panose="020B0604020202020204" pitchFamily="34" charset="0"/>
              <a:cs typeface="Arial" panose="020B0604020202020204" pitchFamily="34" charset="0"/>
            </a:endParaRPr>
          </a:p>
        </p:txBody>
      </p:sp>
      <p:cxnSp>
        <p:nvCxnSpPr>
          <p:cNvPr id="22" name="直接连接符 21">
            <a:extLst>
              <a:ext uri="{FF2B5EF4-FFF2-40B4-BE49-F238E27FC236}">
                <a16:creationId xmlns:a16="http://schemas.microsoft.com/office/drawing/2014/main" id="{E2787F65-2F53-482C-A6FB-0FBEF0E272DA}"/>
              </a:ext>
            </a:extLst>
          </p:cNvPr>
          <p:cNvCxnSpPr>
            <a:stCxn id="12" idx="2"/>
            <a:endCxn id="24" idx="0"/>
          </p:cNvCxnSpPr>
          <p:nvPr/>
        </p:nvCxnSpPr>
        <p:spPr>
          <a:xfrm>
            <a:off x="7283821" y="2287032"/>
            <a:ext cx="432915" cy="164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DB58783E-5FA9-409F-8A11-C6CE465EFEAC}"/>
              </a:ext>
            </a:extLst>
          </p:cNvPr>
          <p:cNvCxnSpPr>
            <a:stCxn id="11" idx="2"/>
            <a:endCxn id="24" idx="0"/>
          </p:cNvCxnSpPr>
          <p:nvPr/>
        </p:nvCxnSpPr>
        <p:spPr>
          <a:xfrm flipH="1">
            <a:off x="7716736" y="2287032"/>
            <a:ext cx="376237" cy="164068"/>
          </a:xfrm>
          <a:prstGeom prst="line">
            <a:avLst/>
          </a:prstGeom>
        </p:spPr>
        <p:style>
          <a:lnRef idx="1">
            <a:schemeClr val="accent1"/>
          </a:lnRef>
          <a:fillRef idx="0">
            <a:schemeClr val="accent1"/>
          </a:fillRef>
          <a:effectRef idx="0">
            <a:schemeClr val="accent1"/>
          </a:effectRef>
          <a:fontRef idx="minor">
            <a:schemeClr val="tx1"/>
          </a:fontRef>
        </p:style>
      </p:cxnSp>
      <p:sp>
        <p:nvSpPr>
          <p:cNvPr id="24" name="文本框 144">
            <a:extLst>
              <a:ext uri="{FF2B5EF4-FFF2-40B4-BE49-F238E27FC236}">
                <a16:creationId xmlns:a16="http://schemas.microsoft.com/office/drawing/2014/main" id="{03DA3009-E237-4292-AFFD-51E2FF57D73C}"/>
              </a:ext>
            </a:extLst>
          </p:cNvPr>
          <p:cNvSpPr txBox="1"/>
          <p:nvPr/>
        </p:nvSpPr>
        <p:spPr>
          <a:xfrm>
            <a:off x="7496952" y="2451100"/>
            <a:ext cx="43956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15</a:t>
            </a:r>
            <a:endParaRPr lang="zh-CN" altLang="en-US"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9FE0E234-9758-467C-85E7-7605A247F6E0}"/>
              </a:ext>
            </a:extLst>
          </p:cNvPr>
          <p:cNvSpPr txBox="1"/>
          <p:nvPr/>
        </p:nvSpPr>
        <p:spPr>
          <a:xfrm>
            <a:off x="3429067" y="2983468"/>
            <a:ext cx="4934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10</a:t>
            </a:r>
            <a:endParaRPr lang="zh-CN" altLang="en-US" dirty="0">
              <a:latin typeface="Arial" panose="020B0604020202020204" pitchFamily="34" charset="0"/>
              <a:cs typeface="Arial" panose="020B0604020202020204" pitchFamily="34" charset="0"/>
            </a:endParaRPr>
          </a:p>
        </p:txBody>
      </p:sp>
      <p:cxnSp>
        <p:nvCxnSpPr>
          <p:cNvPr id="26" name="直接连接符 25">
            <a:extLst>
              <a:ext uri="{FF2B5EF4-FFF2-40B4-BE49-F238E27FC236}">
                <a16:creationId xmlns:a16="http://schemas.microsoft.com/office/drawing/2014/main" id="{4F669A33-557F-4A1B-979C-65ADDD1DD28F}"/>
              </a:ext>
            </a:extLst>
          </p:cNvPr>
          <p:cNvCxnSpPr>
            <a:stCxn id="15" idx="2"/>
            <a:endCxn id="25" idx="0"/>
          </p:cNvCxnSpPr>
          <p:nvPr/>
        </p:nvCxnSpPr>
        <p:spPr>
          <a:xfrm>
            <a:off x="2861553" y="2820432"/>
            <a:ext cx="814252" cy="163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69E39D23-150B-45EC-A8F0-79A91F2E9C7C}"/>
              </a:ext>
            </a:extLst>
          </p:cNvPr>
          <p:cNvCxnSpPr>
            <a:stCxn id="25" idx="0"/>
            <a:endCxn id="18" idx="2"/>
          </p:cNvCxnSpPr>
          <p:nvPr/>
        </p:nvCxnSpPr>
        <p:spPr>
          <a:xfrm flipV="1">
            <a:off x="3675806" y="2820432"/>
            <a:ext cx="814253" cy="163036"/>
          </a:xfrm>
          <a:prstGeom prst="line">
            <a:avLst/>
          </a:prstGeom>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D949F738-5279-4283-8E3B-F49F9D51627C}"/>
              </a:ext>
            </a:extLst>
          </p:cNvPr>
          <p:cNvSpPr txBox="1"/>
          <p:nvPr/>
        </p:nvSpPr>
        <p:spPr>
          <a:xfrm>
            <a:off x="6633892" y="2983468"/>
            <a:ext cx="4934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26</a:t>
            </a:r>
            <a:endParaRPr lang="zh-CN" altLang="en-US" dirty="0">
              <a:latin typeface="Arial" panose="020B0604020202020204" pitchFamily="34" charset="0"/>
              <a:cs typeface="Arial" panose="020B0604020202020204" pitchFamily="34" charset="0"/>
            </a:endParaRPr>
          </a:p>
        </p:txBody>
      </p:sp>
      <p:cxnSp>
        <p:nvCxnSpPr>
          <p:cNvPr id="29" name="直接连接符 28">
            <a:extLst>
              <a:ext uri="{FF2B5EF4-FFF2-40B4-BE49-F238E27FC236}">
                <a16:creationId xmlns:a16="http://schemas.microsoft.com/office/drawing/2014/main" id="{36A67CCD-7C44-4BD0-BED6-C74498B1D5A7}"/>
              </a:ext>
            </a:extLst>
          </p:cNvPr>
          <p:cNvCxnSpPr>
            <a:stCxn id="21" idx="2"/>
            <a:endCxn id="28" idx="0"/>
          </p:cNvCxnSpPr>
          <p:nvPr/>
        </p:nvCxnSpPr>
        <p:spPr>
          <a:xfrm>
            <a:off x="6071732" y="2820432"/>
            <a:ext cx="808899" cy="163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408C3E77-B0DA-4667-9440-EA9AAE61052C}"/>
              </a:ext>
            </a:extLst>
          </p:cNvPr>
          <p:cNvCxnSpPr>
            <a:stCxn id="28" idx="0"/>
            <a:endCxn id="24" idx="2"/>
          </p:cNvCxnSpPr>
          <p:nvPr/>
        </p:nvCxnSpPr>
        <p:spPr>
          <a:xfrm flipV="1">
            <a:off x="6880630" y="2820432"/>
            <a:ext cx="836106" cy="163036"/>
          </a:xfrm>
          <a:prstGeom prst="line">
            <a:avLst/>
          </a:prstGeom>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5447DA38-0794-4272-B182-FB35E73DCCDC}"/>
              </a:ext>
            </a:extLst>
          </p:cNvPr>
          <p:cNvSpPr txBox="1"/>
          <p:nvPr/>
        </p:nvSpPr>
        <p:spPr>
          <a:xfrm>
            <a:off x="5018864" y="3623965"/>
            <a:ext cx="4934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36</a:t>
            </a:r>
            <a:endParaRPr lang="zh-CN" altLang="en-US" dirty="0">
              <a:latin typeface="Arial" panose="020B0604020202020204" pitchFamily="34" charset="0"/>
              <a:cs typeface="Arial" panose="020B0604020202020204" pitchFamily="34" charset="0"/>
            </a:endParaRPr>
          </a:p>
        </p:txBody>
      </p:sp>
      <p:cxnSp>
        <p:nvCxnSpPr>
          <p:cNvPr id="32" name="直接连接符 31">
            <a:extLst>
              <a:ext uri="{FF2B5EF4-FFF2-40B4-BE49-F238E27FC236}">
                <a16:creationId xmlns:a16="http://schemas.microsoft.com/office/drawing/2014/main" id="{F9776473-F3D9-4310-9291-1FB4DE475AAB}"/>
              </a:ext>
            </a:extLst>
          </p:cNvPr>
          <p:cNvCxnSpPr>
            <a:stCxn id="25" idx="2"/>
            <a:endCxn id="31" idx="0"/>
          </p:cNvCxnSpPr>
          <p:nvPr/>
        </p:nvCxnSpPr>
        <p:spPr>
          <a:xfrm>
            <a:off x="3675806" y="3352801"/>
            <a:ext cx="1589797" cy="271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C965953C-C3D5-454F-81B8-0C428ADB020F}"/>
              </a:ext>
            </a:extLst>
          </p:cNvPr>
          <p:cNvCxnSpPr>
            <a:stCxn id="31" idx="0"/>
            <a:endCxn id="28" idx="2"/>
          </p:cNvCxnSpPr>
          <p:nvPr/>
        </p:nvCxnSpPr>
        <p:spPr>
          <a:xfrm flipV="1">
            <a:off x="5265602" y="3352801"/>
            <a:ext cx="1615028" cy="271165"/>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2">
            <a:extLst>
              <a:ext uri="{FF2B5EF4-FFF2-40B4-BE49-F238E27FC236}">
                <a16:creationId xmlns:a16="http://schemas.microsoft.com/office/drawing/2014/main" id="{64663EAD-EE56-422B-AE21-5D890825862A}"/>
              </a:ext>
            </a:extLst>
          </p:cNvPr>
          <p:cNvSpPr txBox="1"/>
          <p:nvPr/>
        </p:nvSpPr>
        <p:spPr>
          <a:xfrm>
            <a:off x="2681675" y="2052937"/>
            <a:ext cx="364202"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5" name="TextBox 2">
            <a:extLst>
              <a:ext uri="{FF2B5EF4-FFF2-40B4-BE49-F238E27FC236}">
                <a16:creationId xmlns:a16="http://schemas.microsoft.com/office/drawing/2014/main" id="{6830DB9A-57DD-4E77-ABA7-3986A1C45772}"/>
              </a:ext>
            </a:extLst>
          </p:cNvPr>
          <p:cNvSpPr txBox="1"/>
          <p:nvPr/>
        </p:nvSpPr>
        <p:spPr>
          <a:xfrm>
            <a:off x="4316454" y="2057570"/>
            <a:ext cx="364202"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6" name="TextBox 2">
            <a:extLst>
              <a:ext uri="{FF2B5EF4-FFF2-40B4-BE49-F238E27FC236}">
                <a16:creationId xmlns:a16="http://schemas.microsoft.com/office/drawing/2014/main" id="{EA4C2555-2F5D-42BA-A2EB-1BE1B45161C8}"/>
              </a:ext>
            </a:extLst>
          </p:cNvPr>
          <p:cNvSpPr txBox="1"/>
          <p:nvPr/>
        </p:nvSpPr>
        <p:spPr>
          <a:xfrm>
            <a:off x="5884407" y="2052937"/>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7" name="TextBox 2">
            <a:extLst>
              <a:ext uri="{FF2B5EF4-FFF2-40B4-BE49-F238E27FC236}">
                <a16:creationId xmlns:a16="http://schemas.microsoft.com/office/drawing/2014/main" id="{A236A1B6-1156-4330-8C3F-5191249BDC47}"/>
              </a:ext>
            </a:extLst>
          </p:cNvPr>
          <p:cNvSpPr txBox="1"/>
          <p:nvPr/>
        </p:nvSpPr>
        <p:spPr>
          <a:xfrm>
            <a:off x="7534240" y="2049335"/>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8" name="TextBox 2">
            <a:extLst>
              <a:ext uri="{FF2B5EF4-FFF2-40B4-BE49-F238E27FC236}">
                <a16:creationId xmlns:a16="http://schemas.microsoft.com/office/drawing/2014/main" id="{1C2C4F51-EB74-4EDF-9A29-BCFBF6589A89}"/>
              </a:ext>
            </a:extLst>
          </p:cNvPr>
          <p:cNvSpPr txBox="1"/>
          <p:nvPr/>
        </p:nvSpPr>
        <p:spPr>
          <a:xfrm>
            <a:off x="3489991" y="2580502"/>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9" name="TextBox 2">
            <a:extLst>
              <a:ext uri="{FF2B5EF4-FFF2-40B4-BE49-F238E27FC236}">
                <a16:creationId xmlns:a16="http://schemas.microsoft.com/office/drawing/2014/main" id="{DC2E229A-83EE-42E8-9E05-8986741BF338}"/>
              </a:ext>
            </a:extLst>
          </p:cNvPr>
          <p:cNvSpPr txBox="1"/>
          <p:nvPr/>
        </p:nvSpPr>
        <p:spPr>
          <a:xfrm>
            <a:off x="6695070" y="2574321"/>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40" name="TextBox 2">
            <a:extLst>
              <a:ext uri="{FF2B5EF4-FFF2-40B4-BE49-F238E27FC236}">
                <a16:creationId xmlns:a16="http://schemas.microsoft.com/office/drawing/2014/main" id="{9C028952-CD94-4565-8425-20D2FD271166}"/>
              </a:ext>
            </a:extLst>
          </p:cNvPr>
          <p:cNvSpPr txBox="1"/>
          <p:nvPr/>
        </p:nvSpPr>
        <p:spPr>
          <a:xfrm>
            <a:off x="5080295" y="3200401"/>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DDB762ED-1BC8-41C1-8FA0-8913609F0083}"/>
              </a:ext>
            </a:extLst>
          </p:cNvPr>
          <p:cNvSpPr txBox="1"/>
          <p:nvPr/>
        </p:nvSpPr>
        <p:spPr>
          <a:xfrm>
            <a:off x="83176" y="4120893"/>
            <a:ext cx="4793624" cy="1938992"/>
          </a:xfrm>
          <a:prstGeom prst="rect">
            <a:avLst/>
          </a:prstGeom>
          <a:noFill/>
          <a:ln w="38100">
            <a:solidFill>
              <a:schemeClr val="accent1"/>
            </a:solidFill>
          </a:ln>
        </p:spPr>
        <p:txBody>
          <a:bodyPr wrap="square" rtlCol="0">
            <a:spAutoFit/>
          </a:bodyPr>
          <a:lstStyle>
            <a:defPPr>
              <a:defRPr lang="zh-CN"/>
            </a:defPPr>
            <a:lvl1pPr>
              <a:defRPr sz="2000">
                <a:latin typeface="Arial" panose="020B0604020202020204" pitchFamily="34" charset="0"/>
                <a:cs typeface="Arial" panose="020B0604020202020204" pitchFamily="34" charset="0"/>
              </a:defRPr>
            </a:lvl1pPr>
          </a:lstStyle>
          <a:p>
            <a:r>
              <a:rPr lang="en-US" altLang="zh-CN" dirty="0">
                <a:latin typeface="Consolas" panose="020B0609020204030204" pitchFamily="49" charset="0"/>
              </a:rPr>
              <a:t>reduce(A, n) {</a:t>
            </a:r>
          </a:p>
          <a:p>
            <a:r>
              <a:rPr lang="en-US" altLang="zh-CN" dirty="0">
                <a:latin typeface="Consolas" panose="020B0609020204030204" pitchFamily="49" charset="0"/>
              </a:rPr>
              <a:t>  </a:t>
            </a:r>
            <a:r>
              <a:rPr lang="en-US" altLang="zh-CN" b="1" dirty="0">
                <a:latin typeface="Consolas" panose="020B0609020204030204" pitchFamily="49" charset="0"/>
              </a:rPr>
              <a:t>if</a:t>
            </a:r>
            <a:r>
              <a:rPr lang="en-US" altLang="zh-CN" dirty="0">
                <a:latin typeface="Consolas" panose="020B0609020204030204" pitchFamily="49" charset="0"/>
              </a:rPr>
              <a:t> (n == 1) </a:t>
            </a:r>
            <a:r>
              <a:rPr lang="en-US" altLang="zh-CN" b="1" dirty="0">
                <a:latin typeface="Consolas" panose="020B0609020204030204" pitchFamily="49" charset="0"/>
              </a:rPr>
              <a:t>return</a:t>
            </a:r>
            <a:r>
              <a:rPr lang="en-US" altLang="zh-CN" dirty="0">
                <a:latin typeface="Consolas" panose="020B0609020204030204" pitchFamily="49" charset="0"/>
              </a:rPr>
              <a:t> A[0];</a:t>
            </a:r>
          </a:p>
          <a:p>
            <a:r>
              <a:rPr lang="en-US" altLang="zh-CN" dirty="0">
                <a:latin typeface="Consolas" panose="020B0609020204030204" pitchFamily="49" charset="0"/>
              </a:rPr>
              <a:t>  </a:t>
            </a:r>
            <a:r>
              <a:rPr lang="en-US" altLang="zh-CN" b="1" dirty="0">
                <a:latin typeface="Consolas" panose="020B0609020204030204" pitchFamily="49" charset="0"/>
              </a:rPr>
              <a:t>if</a:t>
            </a:r>
            <a:r>
              <a:rPr lang="en-US" altLang="zh-CN" dirty="0">
                <a:latin typeface="Consolas" panose="020B0609020204030204" pitchFamily="49" charset="0"/>
              </a:rPr>
              <a:t> (n is odd) n=n+1;</a:t>
            </a:r>
          </a:p>
          <a:p>
            <a:r>
              <a:rPr lang="en-US" altLang="zh-CN" b="1" dirty="0">
                <a:latin typeface="Consolas" panose="020B0609020204030204" pitchFamily="49" charset="0"/>
              </a:rPr>
              <a:t>  </a:t>
            </a:r>
            <a:r>
              <a:rPr lang="en-US" altLang="zh-CN" b="1" dirty="0" err="1">
                <a:latin typeface="Consolas" panose="020B0609020204030204" pitchFamily="49" charset="0"/>
              </a:rPr>
              <a:t>parallel_for</a:t>
            </a:r>
            <a:r>
              <a:rPr lang="en-US" altLang="zh-CN" dirty="0">
                <a:latin typeface="Consolas" panose="020B0609020204030204" pitchFamily="49" charset="0"/>
              </a:rPr>
              <a:t> </a:t>
            </a:r>
            <a:r>
              <a:rPr lang="en-US" altLang="zh-CN" dirty="0" err="1">
                <a:latin typeface="Consolas" panose="020B0609020204030204" pitchFamily="49" charset="0"/>
              </a:rPr>
              <a:t>i</a:t>
            </a:r>
            <a:r>
              <a:rPr lang="en-US" altLang="zh-CN" dirty="0">
                <a:latin typeface="Consolas" panose="020B0609020204030204" pitchFamily="49" charset="0"/>
              </a:rPr>
              <a:t>=1 </a:t>
            </a:r>
            <a:r>
              <a:rPr lang="en-US" altLang="zh-CN" b="1" dirty="0">
                <a:latin typeface="Consolas" panose="020B0609020204030204" pitchFamily="49" charset="0"/>
              </a:rPr>
              <a:t>to</a:t>
            </a:r>
            <a:r>
              <a:rPr lang="en-US" altLang="zh-CN" dirty="0">
                <a:latin typeface="Consolas" panose="020B0609020204030204" pitchFamily="49" charset="0"/>
              </a:rPr>
              <a:t> n/2 </a:t>
            </a:r>
          </a:p>
          <a:p>
            <a:r>
              <a:rPr lang="en-US" altLang="zh-CN" dirty="0">
                <a:latin typeface="Consolas" panose="020B0609020204030204" pitchFamily="49" charset="0"/>
              </a:rPr>
              <a:t>    B[</a:t>
            </a:r>
            <a:r>
              <a:rPr lang="en-US" altLang="zh-CN" dirty="0" err="1">
                <a:latin typeface="Consolas" panose="020B0609020204030204" pitchFamily="49" charset="0"/>
              </a:rPr>
              <a:t>i</a:t>
            </a:r>
            <a:r>
              <a:rPr lang="en-US" altLang="zh-CN" dirty="0">
                <a:latin typeface="Consolas" panose="020B0609020204030204" pitchFamily="49" charset="0"/>
              </a:rPr>
              <a:t>]=A[2i]+A[2i+1];</a:t>
            </a:r>
          </a:p>
          <a:p>
            <a:r>
              <a:rPr lang="en-US" altLang="zh-CN" dirty="0">
                <a:latin typeface="Consolas" panose="020B0609020204030204" pitchFamily="49" charset="0"/>
              </a:rPr>
              <a:t>  </a:t>
            </a:r>
            <a:r>
              <a:rPr lang="en-US" altLang="zh-CN" b="1" dirty="0">
                <a:latin typeface="Consolas" panose="020B0609020204030204" pitchFamily="49" charset="0"/>
              </a:rPr>
              <a:t>return</a:t>
            </a:r>
            <a:r>
              <a:rPr lang="en-US" altLang="zh-CN" dirty="0">
                <a:latin typeface="Consolas" panose="020B0609020204030204" pitchFamily="49" charset="0"/>
              </a:rPr>
              <a:t> reduce(B, n/2); }</a:t>
            </a:r>
          </a:p>
        </p:txBody>
      </p:sp>
      <p:sp>
        <p:nvSpPr>
          <p:cNvPr id="42" name="文本框 40">
            <a:extLst>
              <a:ext uri="{FF2B5EF4-FFF2-40B4-BE49-F238E27FC236}">
                <a16:creationId xmlns:a16="http://schemas.microsoft.com/office/drawing/2014/main" id="{DDB762ED-1BC8-41C1-8FA0-8913609F0083}"/>
              </a:ext>
            </a:extLst>
          </p:cNvPr>
          <p:cNvSpPr txBox="1"/>
          <p:nvPr/>
        </p:nvSpPr>
        <p:spPr>
          <a:xfrm>
            <a:off x="6019800" y="4120893"/>
            <a:ext cx="5121915" cy="2246769"/>
          </a:xfrm>
          <a:prstGeom prst="rect">
            <a:avLst/>
          </a:prstGeom>
          <a:noFill/>
          <a:ln w="38100">
            <a:solidFill>
              <a:schemeClr val="accent1"/>
            </a:solidFill>
          </a:ln>
        </p:spPr>
        <p:txBody>
          <a:bodyPr wrap="none" rtlCol="0">
            <a:spAutoFit/>
          </a:bodyPr>
          <a:lstStyle>
            <a:defPPr>
              <a:defRPr lang="zh-CN"/>
            </a:defPPr>
            <a:lvl1pPr>
              <a:defRPr sz="2000">
                <a:latin typeface="Arial" panose="020B0604020202020204" pitchFamily="34" charset="0"/>
                <a:cs typeface="Arial" panose="020B0604020202020204" pitchFamily="34" charset="0"/>
              </a:defRPr>
            </a:lvl1pPr>
          </a:lstStyle>
          <a:p>
            <a:r>
              <a:rPr lang="en-US" altLang="zh-CN" dirty="0">
                <a:latin typeface="Consolas" panose="020B0609020204030204" pitchFamily="49" charset="0"/>
              </a:rPr>
              <a:t>reduce(A, n) {</a:t>
            </a:r>
          </a:p>
          <a:p>
            <a:r>
              <a:rPr lang="en-US" altLang="zh-CN" dirty="0">
                <a:latin typeface="Consolas" panose="020B0609020204030204" pitchFamily="49" charset="0"/>
              </a:rPr>
              <a:t>    </a:t>
            </a:r>
            <a:r>
              <a:rPr lang="en-US" altLang="zh-CN" b="1" dirty="0">
                <a:latin typeface="Consolas" panose="020B0609020204030204" pitchFamily="49" charset="0"/>
              </a:rPr>
              <a:t>if</a:t>
            </a:r>
            <a:r>
              <a:rPr lang="en-US" altLang="zh-CN" dirty="0">
                <a:latin typeface="Consolas" panose="020B0609020204030204" pitchFamily="49" charset="0"/>
              </a:rPr>
              <a:t> (n == 1) </a:t>
            </a:r>
            <a:r>
              <a:rPr lang="en-US" altLang="zh-CN" b="1" dirty="0">
                <a:latin typeface="Consolas" panose="020B0609020204030204" pitchFamily="49" charset="0"/>
              </a:rPr>
              <a:t>return</a:t>
            </a:r>
            <a:r>
              <a:rPr lang="en-US" altLang="zh-CN" dirty="0">
                <a:latin typeface="Consolas" panose="020B0609020204030204" pitchFamily="49" charset="0"/>
              </a:rPr>
              <a:t> A[0];</a:t>
            </a:r>
          </a:p>
          <a:p>
            <a:r>
              <a:rPr lang="en-US" altLang="zh-CN" dirty="0">
                <a:latin typeface="Consolas" panose="020B0609020204030204" pitchFamily="49" charset="0"/>
              </a:rPr>
              <a:t>    </a:t>
            </a:r>
            <a:r>
              <a:rPr lang="en-US" altLang="zh-CN" b="1" dirty="0">
                <a:latin typeface="Consolas" panose="020B0609020204030204" pitchFamily="49" charset="0"/>
              </a:rPr>
              <a:t>In parallel:</a:t>
            </a:r>
          </a:p>
          <a:p>
            <a:r>
              <a:rPr lang="en-US" altLang="zh-CN" dirty="0">
                <a:latin typeface="Consolas" panose="020B0609020204030204" pitchFamily="49" charset="0"/>
              </a:rPr>
              <a:t>        L = reduce(A, n/2);</a:t>
            </a:r>
          </a:p>
          <a:p>
            <a:r>
              <a:rPr lang="en-US" altLang="zh-CN" dirty="0">
                <a:latin typeface="Consolas" panose="020B0609020204030204" pitchFamily="49" charset="0"/>
              </a:rPr>
              <a:t>        R = reduce(A + n/2, n-n/2);</a:t>
            </a:r>
          </a:p>
          <a:p>
            <a:r>
              <a:rPr lang="en-US" altLang="zh-CN" dirty="0">
                <a:latin typeface="Consolas" panose="020B0609020204030204" pitchFamily="49" charset="0"/>
              </a:rPr>
              <a:t>    </a:t>
            </a:r>
            <a:r>
              <a:rPr lang="en-US" altLang="zh-CN" b="1" dirty="0">
                <a:latin typeface="Consolas" panose="020B0609020204030204" pitchFamily="49" charset="0"/>
              </a:rPr>
              <a:t>return</a:t>
            </a:r>
            <a:r>
              <a:rPr lang="en-US" altLang="zh-CN" dirty="0">
                <a:latin typeface="Consolas" panose="020B0609020204030204" pitchFamily="49" charset="0"/>
              </a:rPr>
              <a:t> L+R;</a:t>
            </a:r>
          </a:p>
          <a:p>
            <a:r>
              <a:rPr lang="en-US" altLang="zh-CN" dirty="0">
                <a:latin typeface="Consolas" panose="020B0609020204030204" pitchFamily="49" charset="0"/>
              </a:rPr>
              <a:t>}</a:t>
            </a:r>
          </a:p>
        </p:txBody>
      </p:sp>
    </p:spTree>
    <p:extLst>
      <p:ext uri="{BB962C8B-B14F-4D97-AF65-F5344CB8AC3E}">
        <p14:creationId xmlns:p14="http://schemas.microsoft.com/office/powerpoint/2010/main" val="71962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childTnLst>
                                </p:cTn>
                              </p:par>
                              <p:par>
                                <p:cTn id="42" presetID="22" presetClass="entr" presetSubtype="1"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1000"/>
                                        <p:tgtEl>
                                          <p:spTgt spid="14"/>
                                        </p:tgtEl>
                                      </p:cBhvr>
                                    </p:animEffect>
                                  </p:childTnLst>
                                </p:cTn>
                              </p:par>
                              <p:par>
                                <p:cTn id="45" presetID="22" presetClass="entr" presetSubtype="1"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1000"/>
                                        <p:tgtEl>
                                          <p:spTgt spid="13"/>
                                        </p:tgtEl>
                                      </p:cBhvr>
                                    </p:animEffect>
                                  </p:childTnLst>
                                </p:cTn>
                              </p:par>
                              <p:par>
                                <p:cTn id="48" presetID="22" presetClass="entr" presetSubtype="1"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up)">
                                      <p:cBhvr>
                                        <p:cTn id="50" dur="1000"/>
                                        <p:tgtEl>
                                          <p:spTgt spid="16"/>
                                        </p:tgtEl>
                                      </p:cBhvr>
                                    </p:animEffect>
                                  </p:childTnLst>
                                </p:cTn>
                              </p:par>
                              <p:par>
                                <p:cTn id="51" presetID="22" presetClass="entr" presetSubtype="1"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up)">
                                      <p:cBhvr>
                                        <p:cTn id="53" dur="1000"/>
                                        <p:tgtEl>
                                          <p:spTgt spid="17"/>
                                        </p:tgtEl>
                                      </p:cBhvr>
                                    </p:animEffect>
                                  </p:childTnLst>
                                </p:cTn>
                              </p:par>
                              <p:par>
                                <p:cTn id="54" presetID="22" presetClass="entr" presetSubtype="1"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up)">
                                      <p:cBhvr>
                                        <p:cTn id="56" dur="1000"/>
                                        <p:tgtEl>
                                          <p:spTgt spid="19"/>
                                        </p:tgtEl>
                                      </p:cBhvr>
                                    </p:animEffect>
                                  </p:childTnLst>
                                </p:cTn>
                              </p:par>
                              <p:par>
                                <p:cTn id="57" presetID="22" presetClass="entr" presetSubtype="1"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up)">
                                      <p:cBhvr>
                                        <p:cTn id="59" dur="1000"/>
                                        <p:tgtEl>
                                          <p:spTgt spid="20"/>
                                        </p:tgtEl>
                                      </p:cBhvr>
                                    </p:animEffect>
                                  </p:childTnLst>
                                </p:cTn>
                              </p:par>
                              <p:par>
                                <p:cTn id="60" presetID="22" presetClass="entr" presetSubtype="1"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up)">
                                      <p:cBhvr>
                                        <p:cTn id="62" dur="1000"/>
                                        <p:tgtEl>
                                          <p:spTgt spid="22"/>
                                        </p:tgtEl>
                                      </p:cBhvr>
                                    </p:animEffect>
                                  </p:childTnLst>
                                </p:cTn>
                              </p:par>
                              <p:par>
                                <p:cTn id="63" presetID="22" presetClass="entr" presetSubtype="1"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up)">
                                      <p:cBhvr>
                                        <p:cTn id="65" dur="1000"/>
                                        <p:tgtEl>
                                          <p:spTgt spid="23"/>
                                        </p:tgtEl>
                                      </p:cBhvr>
                                    </p:animEffect>
                                  </p:childTnLst>
                                </p:cTn>
                              </p:par>
                            </p:childTnLst>
                          </p:cTn>
                        </p:par>
                        <p:par>
                          <p:cTn id="66" fill="hold">
                            <p:stCondLst>
                              <p:cond delay="2000"/>
                            </p:stCondLst>
                            <p:childTnLst>
                              <p:par>
                                <p:cTn id="67" presetID="22" presetClass="entr" presetSubtype="1"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up)">
                                      <p:cBhvr>
                                        <p:cTn id="69" dur="1000"/>
                                        <p:tgtEl>
                                          <p:spTgt spid="15"/>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up)">
                                      <p:cBhvr>
                                        <p:cTn id="72" dur="1000"/>
                                        <p:tgtEl>
                                          <p:spTgt spid="18"/>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up)">
                                      <p:cBhvr>
                                        <p:cTn id="75" dur="1000"/>
                                        <p:tgtEl>
                                          <p:spTgt spid="21"/>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up)">
                                      <p:cBhvr>
                                        <p:cTn id="78" dur="1000"/>
                                        <p:tgtEl>
                                          <p:spTgt spid="24"/>
                                        </p:tgtEl>
                                      </p:cBhvr>
                                    </p:animEffect>
                                  </p:childTnLst>
                                </p:cTn>
                              </p:par>
                            </p:childTnLst>
                          </p:cTn>
                        </p:par>
                        <p:par>
                          <p:cTn id="79" fill="hold">
                            <p:stCondLst>
                              <p:cond delay="3000"/>
                            </p:stCondLst>
                            <p:childTnLst>
                              <p:par>
                                <p:cTn id="80" presetID="10" presetClass="entr" presetSubtype="0" fill="hold" grpId="0" nodeType="after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1000"/>
                                        <p:tgtEl>
                                          <p:spTgt spid="3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1000"/>
                                        <p:tgtEl>
                                          <p:spTgt spid="38"/>
                                        </p:tgtEl>
                                      </p:cBhvr>
                                    </p:animEffect>
                                  </p:childTnLst>
                                </p:cTn>
                              </p:par>
                              <p:par>
                                <p:cTn id="86" presetID="22" presetClass="entr" presetSubtype="1"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wipe(up)">
                                      <p:cBhvr>
                                        <p:cTn id="88" dur="1000"/>
                                        <p:tgtEl>
                                          <p:spTgt spid="26"/>
                                        </p:tgtEl>
                                      </p:cBhvr>
                                    </p:animEffect>
                                  </p:childTnLst>
                                </p:cTn>
                              </p:par>
                              <p:par>
                                <p:cTn id="89" presetID="22" presetClass="entr" presetSubtype="1"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wipe(up)">
                                      <p:cBhvr>
                                        <p:cTn id="91" dur="1000"/>
                                        <p:tgtEl>
                                          <p:spTgt spid="27"/>
                                        </p:tgtEl>
                                      </p:cBhvr>
                                    </p:animEffect>
                                  </p:childTnLst>
                                </p:cTn>
                              </p:par>
                              <p:par>
                                <p:cTn id="92" presetID="22" presetClass="entr" presetSubtype="1" fill="hold"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up)">
                                      <p:cBhvr>
                                        <p:cTn id="94" dur="1000"/>
                                        <p:tgtEl>
                                          <p:spTgt spid="29"/>
                                        </p:tgtEl>
                                      </p:cBhvr>
                                    </p:animEffect>
                                  </p:childTnLst>
                                </p:cTn>
                              </p:par>
                              <p:par>
                                <p:cTn id="95" presetID="22" presetClass="entr" presetSubtype="1"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wipe(up)">
                                      <p:cBhvr>
                                        <p:cTn id="97" dur="1000"/>
                                        <p:tgtEl>
                                          <p:spTgt spid="30"/>
                                        </p:tgtEl>
                                      </p:cBhvr>
                                    </p:animEffect>
                                  </p:childTnLst>
                                </p:cTn>
                              </p:par>
                            </p:childTnLst>
                          </p:cTn>
                        </p:par>
                        <p:par>
                          <p:cTn id="98" fill="hold">
                            <p:stCondLst>
                              <p:cond delay="4000"/>
                            </p:stCondLst>
                            <p:childTnLst>
                              <p:par>
                                <p:cTn id="99" presetID="22" presetClass="entr" presetSubtype="1" fill="hold" grpId="0" nodeType="after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wipe(up)">
                                      <p:cBhvr>
                                        <p:cTn id="101" dur="1000"/>
                                        <p:tgtEl>
                                          <p:spTgt spid="25"/>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wipe(up)">
                                      <p:cBhvr>
                                        <p:cTn id="104" dur="1000"/>
                                        <p:tgtEl>
                                          <p:spTgt spid="28"/>
                                        </p:tgtEl>
                                      </p:cBhvr>
                                    </p:animEffect>
                                  </p:childTnLst>
                                </p:cTn>
                              </p:par>
                            </p:childTnLst>
                          </p:cTn>
                        </p:par>
                        <p:par>
                          <p:cTn id="105" fill="hold">
                            <p:stCondLst>
                              <p:cond delay="5000"/>
                            </p:stCondLst>
                            <p:childTnLst>
                              <p:par>
                                <p:cTn id="106" presetID="10" presetClass="entr" presetSubtype="0" fill="hold" grpId="0" nodeType="after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fade">
                                      <p:cBhvr>
                                        <p:cTn id="108" dur="1000"/>
                                        <p:tgtEl>
                                          <p:spTgt spid="40"/>
                                        </p:tgtEl>
                                      </p:cBhvr>
                                    </p:animEffect>
                                  </p:childTnLst>
                                </p:cTn>
                              </p:par>
                              <p:par>
                                <p:cTn id="109" presetID="22" presetClass="entr" presetSubtype="1" fill="hold"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wipe(up)">
                                      <p:cBhvr>
                                        <p:cTn id="111" dur="1000"/>
                                        <p:tgtEl>
                                          <p:spTgt spid="32"/>
                                        </p:tgtEl>
                                      </p:cBhvr>
                                    </p:animEffect>
                                  </p:childTnLst>
                                </p:cTn>
                              </p:par>
                              <p:par>
                                <p:cTn id="112" presetID="22" presetClass="entr" presetSubtype="1" fill="hold" nodeType="with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wipe(up)">
                                      <p:cBhvr>
                                        <p:cTn id="114" dur="1000"/>
                                        <p:tgtEl>
                                          <p:spTgt spid="33"/>
                                        </p:tgtEl>
                                      </p:cBhvr>
                                    </p:animEffect>
                                  </p:childTnLst>
                                </p:cTn>
                              </p:par>
                            </p:childTnLst>
                          </p:cTn>
                        </p:par>
                        <p:par>
                          <p:cTn id="115" fill="hold">
                            <p:stCondLst>
                              <p:cond delay="6000"/>
                            </p:stCondLst>
                            <p:childTnLst>
                              <p:par>
                                <p:cTn id="116" presetID="22" presetClass="entr" presetSubtype="1" fill="hold" grpId="0" nodeType="after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wipe(up)">
                                      <p:cBhvr>
                                        <p:cTn id="118" dur="500"/>
                                        <p:tgtEl>
                                          <p:spTgt spid="31"/>
                                        </p:tgtEl>
                                      </p:cBhvr>
                                    </p:animEffect>
                                  </p:childTnLst>
                                </p:cTn>
                              </p:par>
                            </p:childTnLst>
                          </p:cTn>
                        </p:par>
                        <p:par>
                          <p:cTn id="119" fill="hold">
                            <p:stCondLst>
                              <p:cond delay="6500"/>
                            </p:stCondLst>
                            <p:childTnLst>
                              <p:par>
                                <p:cTn id="120" presetID="27" presetClass="emph" presetSubtype="0" fill="remove" grpId="1" nodeType="afterEffect">
                                  <p:stCondLst>
                                    <p:cond delay="0"/>
                                  </p:stCondLst>
                                  <p:childTnLst>
                                    <p:animClr clrSpc="rgb" dir="cw">
                                      <p:cBhvr override="childStyle">
                                        <p:cTn id="121" dur="250" autoRev="1" fill="remove"/>
                                        <p:tgtEl>
                                          <p:spTgt spid="31"/>
                                        </p:tgtEl>
                                        <p:attrNameLst>
                                          <p:attrName>style.color</p:attrName>
                                        </p:attrNameLst>
                                      </p:cBhvr>
                                      <p:to>
                                        <a:schemeClr val="bg1"/>
                                      </p:to>
                                    </p:animClr>
                                    <p:animClr clrSpc="rgb" dir="cw">
                                      <p:cBhvr>
                                        <p:cTn id="122" dur="250" autoRev="1" fill="remove"/>
                                        <p:tgtEl>
                                          <p:spTgt spid="31"/>
                                        </p:tgtEl>
                                        <p:attrNameLst>
                                          <p:attrName>fillcolor</p:attrName>
                                        </p:attrNameLst>
                                      </p:cBhvr>
                                      <p:to>
                                        <a:schemeClr val="bg1"/>
                                      </p:to>
                                    </p:animClr>
                                    <p:set>
                                      <p:cBhvr>
                                        <p:cTn id="123" dur="250" autoRev="1" fill="remove"/>
                                        <p:tgtEl>
                                          <p:spTgt spid="31"/>
                                        </p:tgtEl>
                                        <p:attrNameLst>
                                          <p:attrName>fill.type</p:attrName>
                                        </p:attrNameLst>
                                      </p:cBhvr>
                                      <p:to>
                                        <p:strVal val="solid"/>
                                      </p:to>
                                    </p:set>
                                    <p:set>
                                      <p:cBhvr>
                                        <p:cTn id="124" dur="250" autoRev="1" fill="remove"/>
                                        <p:tgtEl>
                                          <p:spTgt spid="31"/>
                                        </p:tgtEl>
                                        <p:attrNameLst>
                                          <p:attrName>fill.on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5" grpId="0"/>
      <p:bldP spid="18" grpId="0"/>
      <p:bldP spid="21" grpId="0"/>
      <p:bldP spid="24" grpId="0"/>
      <p:bldP spid="25" grpId="0"/>
      <p:bldP spid="28" grpId="0"/>
      <p:bldP spid="31" grpId="0"/>
      <p:bldP spid="31" grpId="1"/>
      <p:bldP spid="34" grpId="0"/>
      <p:bldP spid="35" grpId="0"/>
      <p:bldP spid="36" grpId="0"/>
      <p:bldP spid="37" grpId="0"/>
      <p:bldP spid="38" grpId="0"/>
      <p:bldP spid="39" grpId="0"/>
      <p:bldP spid="40" grpId="0"/>
      <p:bldP spid="41" grpId="0" animBg="1"/>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9F6084-BDCE-412F-AAFE-6AD2C9063005}"/>
              </a:ext>
            </a:extLst>
          </p:cNvPr>
          <p:cNvSpPr>
            <a:spLocks noGrp="1"/>
          </p:cNvSpPr>
          <p:nvPr>
            <p:ph type="ctrTitle"/>
          </p:nvPr>
        </p:nvSpPr>
        <p:spPr>
          <a:xfrm>
            <a:off x="508000" y="152400"/>
            <a:ext cx="10464800" cy="4495800"/>
          </a:xfrm>
        </p:spPr>
        <p:txBody>
          <a:bodyPr/>
          <a:lstStyle/>
          <a:p>
            <a:r>
              <a:rPr lang="en-US" altLang="zh-CN" dirty="0"/>
              <a:t>How to evaluate the running time (time complexity) of a parallel algorithm</a:t>
            </a:r>
            <a:br>
              <a:rPr lang="en-US" altLang="zh-CN" dirty="0"/>
            </a:br>
            <a:r>
              <a:rPr lang="en-US" altLang="zh-CN" sz="4000" dirty="0">
                <a:solidFill>
                  <a:schemeClr val="bg2">
                    <a:lumMod val="50000"/>
                  </a:schemeClr>
                </a:solidFill>
              </a:rPr>
              <a:t>(without knowing how many processors can be used)</a:t>
            </a:r>
            <a:endParaRPr lang="zh-CN" altLang="en-US" dirty="0">
              <a:solidFill>
                <a:schemeClr val="bg2">
                  <a:lumMod val="50000"/>
                </a:schemeClr>
              </a:solidFill>
            </a:endParaRPr>
          </a:p>
        </p:txBody>
      </p:sp>
      <p:sp>
        <p:nvSpPr>
          <p:cNvPr id="4" name="Slide Number Placeholder 3">
            <a:extLst>
              <a:ext uri="{FF2B5EF4-FFF2-40B4-BE49-F238E27FC236}">
                <a16:creationId xmlns:a16="http://schemas.microsoft.com/office/drawing/2014/main" id="{C0010AC9-5302-471E-8C85-BAFEFB32B4EB}"/>
              </a:ext>
            </a:extLst>
          </p:cNvPr>
          <p:cNvSpPr>
            <a:spLocks noGrp="1"/>
          </p:cNvSpPr>
          <p:nvPr>
            <p:ph type="sldNum" sz="quarter" idx="4"/>
          </p:nvPr>
        </p:nvSpPr>
        <p:spPr/>
        <p:txBody>
          <a:bodyPr/>
          <a:lstStyle/>
          <a:p>
            <a:fld id="{B710F26B-4563-4765-9A91-E0CC99FE32F0}" type="slidenum">
              <a:rPr lang="zh-CN" altLang="en-US" smtClean="0"/>
              <a:t>34</a:t>
            </a:fld>
            <a:endParaRPr lang="zh-CN" altLang="en-US"/>
          </a:p>
        </p:txBody>
      </p:sp>
    </p:spTree>
    <p:extLst>
      <p:ext uri="{BB962C8B-B14F-4D97-AF65-F5344CB8AC3E}">
        <p14:creationId xmlns:p14="http://schemas.microsoft.com/office/powerpoint/2010/main" val="10834767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model: work-depth</a:t>
            </a:r>
          </a:p>
        </p:txBody>
      </p:sp>
      <p:sp>
        <p:nvSpPr>
          <p:cNvPr id="4" name="Slide Number Placeholder 3"/>
          <p:cNvSpPr>
            <a:spLocks noGrp="1"/>
          </p:cNvSpPr>
          <p:nvPr>
            <p:ph type="sldNum" sz="quarter" idx="4"/>
          </p:nvPr>
        </p:nvSpPr>
        <p:spPr/>
        <p:txBody>
          <a:bodyPr/>
          <a:lstStyle/>
          <a:p>
            <a:fld id="{B710F26B-4563-4765-9A91-E0CC99FE32F0}" type="slidenum">
              <a:rPr lang="zh-CN" altLang="en-US" smtClean="0"/>
              <a:t>35</a:t>
            </a:fld>
            <a:endParaRPr lang="zh-CN" altLang="en-US"/>
          </a:p>
        </p:txBody>
      </p:sp>
      <p:sp>
        <p:nvSpPr>
          <p:cNvPr id="43" name="内容占位符 42">
            <a:extLst>
              <a:ext uri="{FF2B5EF4-FFF2-40B4-BE49-F238E27FC236}">
                <a16:creationId xmlns:a16="http://schemas.microsoft.com/office/drawing/2014/main" id="{E1B92C7D-0793-4D9B-BAA8-B857C93DED37}"/>
              </a:ext>
            </a:extLst>
          </p:cNvPr>
          <p:cNvSpPr>
            <a:spLocks noGrp="1"/>
          </p:cNvSpPr>
          <p:nvPr>
            <p:ph idx="1"/>
          </p:nvPr>
        </p:nvSpPr>
        <p:spPr>
          <a:xfrm>
            <a:off x="304800" y="1371600"/>
            <a:ext cx="4572000" cy="5257800"/>
          </a:xfrm>
        </p:spPr>
        <p:txBody>
          <a:bodyPr/>
          <a:lstStyle/>
          <a:p>
            <a:r>
              <a:rPr lang="en-US" altLang="zh-CN" dirty="0"/>
              <a:t>For all computations, draw a DAG</a:t>
            </a:r>
          </a:p>
          <a:p>
            <a:pPr lvl="1"/>
            <a:r>
              <a:rPr lang="en-US" altLang="zh-CN" dirty="0"/>
              <a:t>A-&gt;B means that B</a:t>
            </a:r>
            <a:r>
              <a:rPr lang="zh-CN" altLang="en-US" dirty="0"/>
              <a:t> </a:t>
            </a:r>
            <a:r>
              <a:rPr lang="en-US" altLang="zh-CN" dirty="0"/>
              <a:t>can</a:t>
            </a:r>
            <a:r>
              <a:rPr lang="zh-CN" altLang="en-US" dirty="0"/>
              <a:t> </a:t>
            </a:r>
            <a:r>
              <a:rPr lang="en-US" altLang="zh-CN" dirty="0"/>
              <a:t>be</a:t>
            </a:r>
            <a:r>
              <a:rPr lang="zh-CN" altLang="en-US" dirty="0"/>
              <a:t> </a:t>
            </a:r>
            <a:r>
              <a:rPr lang="en-US" altLang="zh-CN" dirty="0"/>
              <a:t>performed</a:t>
            </a:r>
            <a:r>
              <a:rPr lang="zh-CN" altLang="en-US" dirty="0"/>
              <a:t> </a:t>
            </a:r>
            <a:r>
              <a:rPr lang="en-US" altLang="zh-CN" dirty="0"/>
              <a:t>only when A has been finished</a:t>
            </a:r>
          </a:p>
          <a:p>
            <a:r>
              <a:rPr lang="en-US" altLang="zh-CN" dirty="0"/>
              <a:t>Work: the total number of operations</a:t>
            </a:r>
          </a:p>
          <a:p>
            <a:r>
              <a:rPr lang="en-US" altLang="zh-CN" dirty="0"/>
              <a:t>Depth (span): the longest length of chain</a:t>
            </a:r>
          </a:p>
          <a:p>
            <a:endParaRPr lang="en-US" altLang="zh-CN" dirty="0"/>
          </a:p>
          <a:p>
            <a:endParaRPr lang="en-US" altLang="zh-CN" dirty="0"/>
          </a:p>
        </p:txBody>
      </p:sp>
      <p:sp>
        <p:nvSpPr>
          <p:cNvPr id="81" name="矩形 80">
            <a:extLst>
              <a:ext uri="{FF2B5EF4-FFF2-40B4-BE49-F238E27FC236}">
                <a16:creationId xmlns:a16="http://schemas.microsoft.com/office/drawing/2014/main" id="{B324589A-5C10-49BC-9C69-5757A15765D0}"/>
              </a:ext>
            </a:extLst>
          </p:cNvPr>
          <p:cNvSpPr/>
          <p:nvPr/>
        </p:nvSpPr>
        <p:spPr>
          <a:xfrm>
            <a:off x="320604" y="5715000"/>
            <a:ext cx="10992700" cy="480131"/>
          </a:xfrm>
          <a:prstGeom prst="rect">
            <a:avLst/>
          </a:prstGeom>
        </p:spPr>
        <p:txBody>
          <a:bodyPr wrap="square">
            <a:spAutoFit/>
          </a:bodyPr>
          <a:lstStyle/>
          <a:p>
            <a:pPr marL="228600" lvl="0" indent="-228600" defTabSz="914400">
              <a:lnSpc>
                <a:spcPct val="90000"/>
              </a:lnSpc>
              <a:spcBef>
                <a:spcPts val="600"/>
              </a:spcBef>
              <a:buFont typeface="Arial" panose="020B0604020202020204" pitchFamily="34" charset="0"/>
              <a:buChar char="•"/>
            </a:pPr>
            <a:r>
              <a:rPr lang="en-US" altLang="zh-CN" sz="2800" b="1" dirty="0">
                <a:solidFill>
                  <a:srgbClr val="595959"/>
                </a:solidFill>
                <a:latin typeface="Arial" panose="020B0604020202020204" pitchFamily="34" charset="0"/>
                <a:cs typeface="Arial" panose="020B0604020202020204" pitchFamily="34" charset="0"/>
              </a:rPr>
              <a:t>It only shows the dependency of operations in the algorithm </a:t>
            </a:r>
          </a:p>
        </p:txBody>
      </p:sp>
      <p:cxnSp>
        <p:nvCxnSpPr>
          <p:cNvPr id="82" name="AutoShape 36">
            <a:extLst>
              <a:ext uri="{FF2B5EF4-FFF2-40B4-BE49-F238E27FC236}">
                <a16:creationId xmlns:a16="http://schemas.microsoft.com/office/drawing/2014/main" id="{78CFC15E-9356-4059-AD1C-EC8C0739AE52}"/>
              </a:ext>
            </a:extLst>
          </p:cNvPr>
          <p:cNvCxnSpPr>
            <a:cxnSpLocks noChangeShapeType="1"/>
            <a:stCxn id="93" idx="3"/>
            <a:endCxn id="95" idx="0"/>
          </p:cNvCxnSpPr>
          <p:nvPr/>
        </p:nvCxnSpPr>
        <p:spPr bwMode="auto">
          <a:xfrm flipH="1">
            <a:off x="7658100" y="641351"/>
            <a:ext cx="844550" cy="282575"/>
          </a:xfrm>
          <a:prstGeom prst="straightConnector1">
            <a:avLst/>
          </a:prstGeom>
          <a:noFill/>
          <a:ln w="25400">
            <a:solidFill>
              <a:schemeClr val="tx1"/>
            </a:solidFill>
            <a:round/>
            <a:headEnd/>
            <a:tailEnd type="stealth" w="med" len="med"/>
          </a:ln>
          <a:effectLst/>
        </p:spPr>
      </p:cxnSp>
      <p:cxnSp>
        <p:nvCxnSpPr>
          <p:cNvPr id="83" name="AutoShape 37">
            <a:extLst>
              <a:ext uri="{FF2B5EF4-FFF2-40B4-BE49-F238E27FC236}">
                <a16:creationId xmlns:a16="http://schemas.microsoft.com/office/drawing/2014/main" id="{F402B46D-E5BA-4549-9ECA-CA7CD2E8DCE7}"/>
              </a:ext>
            </a:extLst>
          </p:cNvPr>
          <p:cNvCxnSpPr>
            <a:cxnSpLocks noChangeShapeType="1"/>
            <a:stCxn id="95" idx="5"/>
            <a:endCxn id="104" idx="0"/>
          </p:cNvCxnSpPr>
          <p:nvPr/>
        </p:nvCxnSpPr>
        <p:spPr bwMode="auto">
          <a:xfrm>
            <a:off x="7766050" y="1184276"/>
            <a:ext cx="368300" cy="282575"/>
          </a:xfrm>
          <a:prstGeom prst="straightConnector1">
            <a:avLst/>
          </a:prstGeom>
          <a:noFill/>
          <a:ln w="25400">
            <a:solidFill>
              <a:schemeClr val="tx1"/>
            </a:solidFill>
            <a:round/>
            <a:headEnd/>
            <a:tailEnd type="stealth" w="med" len="med"/>
          </a:ln>
          <a:effectLst/>
        </p:spPr>
      </p:cxnSp>
      <p:cxnSp>
        <p:nvCxnSpPr>
          <p:cNvPr id="84" name="AutoShape 38">
            <a:extLst>
              <a:ext uri="{FF2B5EF4-FFF2-40B4-BE49-F238E27FC236}">
                <a16:creationId xmlns:a16="http://schemas.microsoft.com/office/drawing/2014/main" id="{83FE486E-6EE2-4238-9A6C-4119E4B8E9B8}"/>
              </a:ext>
            </a:extLst>
          </p:cNvPr>
          <p:cNvCxnSpPr>
            <a:cxnSpLocks noChangeShapeType="1"/>
            <a:stCxn id="104" idx="3"/>
            <a:endCxn id="96" idx="0"/>
          </p:cNvCxnSpPr>
          <p:nvPr/>
        </p:nvCxnSpPr>
        <p:spPr bwMode="auto">
          <a:xfrm flipH="1">
            <a:off x="7874000" y="1727013"/>
            <a:ext cx="152587" cy="174843"/>
          </a:xfrm>
          <a:prstGeom prst="straightConnector1">
            <a:avLst/>
          </a:prstGeom>
          <a:noFill/>
          <a:ln w="25400">
            <a:solidFill>
              <a:schemeClr val="tx1"/>
            </a:solidFill>
            <a:round/>
            <a:headEnd/>
            <a:tailEnd type="stealth" w="med" len="med"/>
          </a:ln>
          <a:effectLst/>
        </p:spPr>
      </p:cxnSp>
      <p:cxnSp>
        <p:nvCxnSpPr>
          <p:cNvPr id="85" name="AutoShape 39">
            <a:extLst>
              <a:ext uri="{FF2B5EF4-FFF2-40B4-BE49-F238E27FC236}">
                <a16:creationId xmlns:a16="http://schemas.microsoft.com/office/drawing/2014/main" id="{A4EBCFF2-4076-47CC-A0D1-880A19F31258}"/>
              </a:ext>
            </a:extLst>
          </p:cNvPr>
          <p:cNvCxnSpPr>
            <a:cxnSpLocks noChangeShapeType="1"/>
            <a:stCxn id="96" idx="4"/>
            <a:endCxn id="99" idx="0"/>
          </p:cNvCxnSpPr>
          <p:nvPr/>
        </p:nvCxnSpPr>
        <p:spPr bwMode="auto">
          <a:xfrm>
            <a:off x="7874000" y="2206656"/>
            <a:ext cx="242743" cy="744084"/>
          </a:xfrm>
          <a:prstGeom prst="straightConnector1">
            <a:avLst/>
          </a:prstGeom>
          <a:noFill/>
          <a:ln w="25400">
            <a:solidFill>
              <a:schemeClr val="tx1"/>
            </a:solidFill>
            <a:round/>
            <a:headEnd/>
            <a:tailEnd type="stealth" w="med" len="med"/>
          </a:ln>
          <a:effectLst/>
        </p:spPr>
      </p:cxnSp>
      <p:cxnSp>
        <p:nvCxnSpPr>
          <p:cNvPr id="86" name="AutoShape 40">
            <a:extLst>
              <a:ext uri="{FF2B5EF4-FFF2-40B4-BE49-F238E27FC236}">
                <a16:creationId xmlns:a16="http://schemas.microsoft.com/office/drawing/2014/main" id="{E1E4FDFC-53CD-42CD-9C8C-C3BC42F9EACC}"/>
              </a:ext>
            </a:extLst>
          </p:cNvPr>
          <p:cNvCxnSpPr>
            <a:cxnSpLocks noChangeShapeType="1"/>
            <a:stCxn id="99" idx="3"/>
            <a:endCxn id="97" idx="7"/>
          </p:cNvCxnSpPr>
          <p:nvPr/>
        </p:nvCxnSpPr>
        <p:spPr bwMode="auto">
          <a:xfrm flipH="1">
            <a:off x="7905563" y="3210903"/>
            <a:ext cx="103417" cy="412383"/>
          </a:xfrm>
          <a:prstGeom prst="straightConnector1">
            <a:avLst/>
          </a:prstGeom>
          <a:noFill/>
          <a:ln w="25400">
            <a:solidFill>
              <a:schemeClr val="tx1"/>
            </a:solidFill>
            <a:round/>
            <a:headEnd/>
            <a:tailEnd type="stealth" w="med" len="med"/>
          </a:ln>
          <a:effectLst/>
        </p:spPr>
      </p:cxnSp>
      <p:cxnSp>
        <p:nvCxnSpPr>
          <p:cNvPr id="87" name="AutoShape 41">
            <a:extLst>
              <a:ext uri="{FF2B5EF4-FFF2-40B4-BE49-F238E27FC236}">
                <a16:creationId xmlns:a16="http://schemas.microsoft.com/office/drawing/2014/main" id="{CD058745-D7C7-45DC-995B-5AA695AD346B}"/>
              </a:ext>
            </a:extLst>
          </p:cNvPr>
          <p:cNvCxnSpPr>
            <a:cxnSpLocks noChangeShapeType="1"/>
            <a:stCxn id="97" idx="4"/>
            <a:endCxn id="98" idx="1"/>
          </p:cNvCxnSpPr>
          <p:nvPr/>
        </p:nvCxnSpPr>
        <p:spPr bwMode="auto">
          <a:xfrm>
            <a:off x="7797800" y="3883449"/>
            <a:ext cx="901887" cy="320711"/>
          </a:xfrm>
          <a:prstGeom prst="straightConnector1">
            <a:avLst/>
          </a:prstGeom>
          <a:noFill/>
          <a:ln w="25400">
            <a:solidFill>
              <a:schemeClr val="tx1"/>
            </a:solidFill>
            <a:round/>
            <a:headEnd/>
            <a:tailEnd type="stealth" w="med" len="med"/>
          </a:ln>
          <a:effectLst/>
        </p:spPr>
      </p:cxnSp>
      <p:sp>
        <p:nvSpPr>
          <p:cNvPr id="88" name="Oval 4">
            <a:extLst>
              <a:ext uri="{FF2B5EF4-FFF2-40B4-BE49-F238E27FC236}">
                <a16:creationId xmlns:a16="http://schemas.microsoft.com/office/drawing/2014/main" id="{A2E2A77A-C884-40B5-AC1A-73356C209D85}"/>
              </a:ext>
            </a:extLst>
          </p:cNvPr>
          <p:cNvSpPr>
            <a:spLocks noChangeArrowheads="1"/>
          </p:cNvSpPr>
          <p:nvPr/>
        </p:nvSpPr>
        <p:spPr bwMode="auto">
          <a:xfrm>
            <a:off x="9848850" y="146685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89" name="Oval 5">
            <a:extLst>
              <a:ext uri="{FF2B5EF4-FFF2-40B4-BE49-F238E27FC236}">
                <a16:creationId xmlns:a16="http://schemas.microsoft.com/office/drawing/2014/main" id="{A0F993EE-E898-4E0D-849B-CFFA10887DCC}"/>
              </a:ext>
            </a:extLst>
          </p:cNvPr>
          <p:cNvSpPr>
            <a:spLocks noChangeArrowheads="1"/>
          </p:cNvSpPr>
          <p:nvPr/>
        </p:nvSpPr>
        <p:spPr bwMode="auto">
          <a:xfrm>
            <a:off x="9346014" y="1952907"/>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90" name="Oval 6">
            <a:extLst>
              <a:ext uri="{FF2B5EF4-FFF2-40B4-BE49-F238E27FC236}">
                <a16:creationId xmlns:a16="http://schemas.microsoft.com/office/drawing/2014/main" id="{18AFBA94-734A-4BF6-9388-AF336D4BE700}"/>
              </a:ext>
            </a:extLst>
          </p:cNvPr>
          <p:cNvSpPr>
            <a:spLocks noChangeArrowheads="1"/>
          </p:cNvSpPr>
          <p:nvPr/>
        </p:nvSpPr>
        <p:spPr bwMode="auto">
          <a:xfrm>
            <a:off x="9354127" y="244735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91" name="Oval 7">
            <a:extLst>
              <a:ext uri="{FF2B5EF4-FFF2-40B4-BE49-F238E27FC236}">
                <a16:creationId xmlns:a16="http://schemas.microsoft.com/office/drawing/2014/main" id="{45F578B6-AB06-47F1-97FD-177BF73EBA84}"/>
              </a:ext>
            </a:extLst>
          </p:cNvPr>
          <p:cNvSpPr>
            <a:spLocks noChangeArrowheads="1"/>
          </p:cNvSpPr>
          <p:nvPr/>
        </p:nvSpPr>
        <p:spPr bwMode="auto">
          <a:xfrm>
            <a:off x="6896100" y="146685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92" name="Oval 8">
            <a:extLst>
              <a:ext uri="{FF2B5EF4-FFF2-40B4-BE49-F238E27FC236}">
                <a16:creationId xmlns:a16="http://schemas.microsoft.com/office/drawing/2014/main" id="{F06261F7-CE4B-48B2-8F38-BA5688500E35}"/>
              </a:ext>
            </a:extLst>
          </p:cNvPr>
          <p:cNvSpPr>
            <a:spLocks noChangeArrowheads="1"/>
          </p:cNvSpPr>
          <p:nvPr/>
        </p:nvSpPr>
        <p:spPr bwMode="auto">
          <a:xfrm>
            <a:off x="6905625" y="1970663"/>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93" name="Oval 10">
            <a:extLst>
              <a:ext uri="{FF2B5EF4-FFF2-40B4-BE49-F238E27FC236}">
                <a16:creationId xmlns:a16="http://schemas.microsoft.com/office/drawing/2014/main" id="{5A1174A6-6BD1-434F-9F25-CB0B21B3AFF5}"/>
              </a:ext>
            </a:extLst>
          </p:cNvPr>
          <p:cNvSpPr>
            <a:spLocks noChangeArrowheads="1"/>
          </p:cNvSpPr>
          <p:nvPr/>
        </p:nvSpPr>
        <p:spPr bwMode="auto">
          <a:xfrm>
            <a:off x="8458200" y="38100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94" name="Oval 12">
            <a:extLst>
              <a:ext uri="{FF2B5EF4-FFF2-40B4-BE49-F238E27FC236}">
                <a16:creationId xmlns:a16="http://schemas.microsoft.com/office/drawing/2014/main" id="{71C9A85C-885E-4EF8-89A6-64D658CD782C}"/>
              </a:ext>
            </a:extLst>
          </p:cNvPr>
          <p:cNvSpPr>
            <a:spLocks noChangeArrowheads="1"/>
          </p:cNvSpPr>
          <p:nvPr/>
        </p:nvSpPr>
        <p:spPr bwMode="auto">
          <a:xfrm>
            <a:off x="9804212" y="3042043"/>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95" name="Oval 13">
            <a:extLst>
              <a:ext uri="{FF2B5EF4-FFF2-40B4-BE49-F238E27FC236}">
                <a16:creationId xmlns:a16="http://schemas.microsoft.com/office/drawing/2014/main" id="{7EBFB5FD-7693-4996-B620-A31BCE1BA0D1}"/>
              </a:ext>
            </a:extLst>
          </p:cNvPr>
          <p:cNvSpPr>
            <a:spLocks noChangeArrowheads="1"/>
          </p:cNvSpPr>
          <p:nvPr/>
        </p:nvSpPr>
        <p:spPr bwMode="auto">
          <a:xfrm>
            <a:off x="7505700" y="923925"/>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96" name="Oval 14">
            <a:extLst>
              <a:ext uri="{FF2B5EF4-FFF2-40B4-BE49-F238E27FC236}">
                <a16:creationId xmlns:a16="http://schemas.microsoft.com/office/drawing/2014/main" id="{32439A55-5EC9-4912-AD36-EE80DB7EB182}"/>
              </a:ext>
            </a:extLst>
          </p:cNvPr>
          <p:cNvSpPr>
            <a:spLocks noChangeArrowheads="1"/>
          </p:cNvSpPr>
          <p:nvPr/>
        </p:nvSpPr>
        <p:spPr bwMode="auto">
          <a:xfrm>
            <a:off x="7721600" y="1901856"/>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97" name="Oval 15">
            <a:extLst>
              <a:ext uri="{FF2B5EF4-FFF2-40B4-BE49-F238E27FC236}">
                <a16:creationId xmlns:a16="http://schemas.microsoft.com/office/drawing/2014/main" id="{D05E9AC0-BB7A-49A0-83B9-44AF5D8A1F65}"/>
              </a:ext>
            </a:extLst>
          </p:cNvPr>
          <p:cNvSpPr>
            <a:spLocks noChangeArrowheads="1"/>
          </p:cNvSpPr>
          <p:nvPr/>
        </p:nvSpPr>
        <p:spPr bwMode="auto">
          <a:xfrm>
            <a:off x="7645400" y="3578649"/>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98" name="Oval 16">
            <a:extLst>
              <a:ext uri="{FF2B5EF4-FFF2-40B4-BE49-F238E27FC236}">
                <a16:creationId xmlns:a16="http://schemas.microsoft.com/office/drawing/2014/main" id="{BE975FF7-AC4E-49B4-9E3F-2D93C26B7AB8}"/>
              </a:ext>
            </a:extLst>
          </p:cNvPr>
          <p:cNvSpPr>
            <a:spLocks noChangeArrowheads="1"/>
          </p:cNvSpPr>
          <p:nvPr/>
        </p:nvSpPr>
        <p:spPr bwMode="auto">
          <a:xfrm>
            <a:off x="8655050" y="4159523"/>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99" name="Oval 17">
            <a:extLst>
              <a:ext uri="{FF2B5EF4-FFF2-40B4-BE49-F238E27FC236}">
                <a16:creationId xmlns:a16="http://schemas.microsoft.com/office/drawing/2014/main" id="{CD0AF315-1467-4955-A032-9186D624EF1C}"/>
              </a:ext>
            </a:extLst>
          </p:cNvPr>
          <p:cNvSpPr>
            <a:spLocks noChangeArrowheads="1"/>
          </p:cNvSpPr>
          <p:nvPr/>
        </p:nvSpPr>
        <p:spPr bwMode="auto">
          <a:xfrm>
            <a:off x="7964343" y="295074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100" name="Oval 18">
            <a:extLst>
              <a:ext uri="{FF2B5EF4-FFF2-40B4-BE49-F238E27FC236}">
                <a16:creationId xmlns:a16="http://schemas.microsoft.com/office/drawing/2014/main" id="{7A382760-401C-4FB7-B818-0715E47D0313}"/>
              </a:ext>
            </a:extLst>
          </p:cNvPr>
          <p:cNvSpPr>
            <a:spLocks noChangeArrowheads="1"/>
          </p:cNvSpPr>
          <p:nvPr/>
        </p:nvSpPr>
        <p:spPr bwMode="auto">
          <a:xfrm>
            <a:off x="8350250" y="1894586"/>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101" name="Oval 19">
            <a:extLst>
              <a:ext uri="{FF2B5EF4-FFF2-40B4-BE49-F238E27FC236}">
                <a16:creationId xmlns:a16="http://schemas.microsoft.com/office/drawing/2014/main" id="{A6705640-E5F3-4036-A960-FCC07F03E548}"/>
              </a:ext>
            </a:extLst>
          </p:cNvPr>
          <p:cNvSpPr>
            <a:spLocks noChangeArrowheads="1"/>
          </p:cNvSpPr>
          <p:nvPr/>
        </p:nvSpPr>
        <p:spPr bwMode="auto">
          <a:xfrm>
            <a:off x="10325100" y="2009775"/>
            <a:ext cx="304800" cy="304800"/>
          </a:xfrm>
          <a:prstGeom prst="ellipse">
            <a:avLst/>
          </a:prstGeom>
          <a:solidFill>
            <a:srgbClr val="C0C0C0"/>
          </a:solidFill>
          <a:ln w="6350">
            <a:solidFill>
              <a:schemeClr val="tx1"/>
            </a:solidFill>
            <a:round/>
            <a:headEnd/>
            <a:tailEnd/>
          </a:ln>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102" name="Oval 20">
            <a:extLst>
              <a:ext uri="{FF2B5EF4-FFF2-40B4-BE49-F238E27FC236}">
                <a16:creationId xmlns:a16="http://schemas.microsoft.com/office/drawing/2014/main" id="{8DDA7EA4-D447-46FD-8998-E5A348852914}"/>
              </a:ext>
            </a:extLst>
          </p:cNvPr>
          <p:cNvSpPr>
            <a:spLocks noChangeArrowheads="1"/>
          </p:cNvSpPr>
          <p:nvPr/>
        </p:nvSpPr>
        <p:spPr bwMode="auto">
          <a:xfrm>
            <a:off x="10316441" y="2461159"/>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103" name="Oval 28">
            <a:extLst>
              <a:ext uri="{FF2B5EF4-FFF2-40B4-BE49-F238E27FC236}">
                <a16:creationId xmlns:a16="http://schemas.microsoft.com/office/drawing/2014/main" id="{F081B0B9-B2E8-43D6-87D7-C18E30BDC52C}"/>
              </a:ext>
            </a:extLst>
          </p:cNvPr>
          <p:cNvSpPr>
            <a:spLocks noChangeArrowheads="1"/>
          </p:cNvSpPr>
          <p:nvPr/>
        </p:nvSpPr>
        <p:spPr bwMode="auto">
          <a:xfrm>
            <a:off x="8350250" y="2369992"/>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104" name="Oval 11">
            <a:extLst>
              <a:ext uri="{FF2B5EF4-FFF2-40B4-BE49-F238E27FC236}">
                <a16:creationId xmlns:a16="http://schemas.microsoft.com/office/drawing/2014/main" id="{F98E059E-E6DB-4D69-B2C2-921FDD8E19C7}"/>
              </a:ext>
            </a:extLst>
          </p:cNvPr>
          <p:cNvSpPr>
            <a:spLocks noChangeArrowheads="1"/>
          </p:cNvSpPr>
          <p:nvPr/>
        </p:nvSpPr>
        <p:spPr bwMode="auto">
          <a:xfrm>
            <a:off x="7981950" y="146685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cxnSp>
        <p:nvCxnSpPr>
          <p:cNvPr id="105" name="AutoShape 21">
            <a:extLst>
              <a:ext uri="{FF2B5EF4-FFF2-40B4-BE49-F238E27FC236}">
                <a16:creationId xmlns:a16="http://schemas.microsoft.com/office/drawing/2014/main" id="{209F335E-D478-4B8D-A75C-853972FC02FA}"/>
              </a:ext>
            </a:extLst>
          </p:cNvPr>
          <p:cNvCxnSpPr>
            <a:cxnSpLocks noChangeShapeType="1"/>
            <a:stCxn id="93" idx="5"/>
            <a:endCxn id="88" idx="0"/>
          </p:cNvCxnSpPr>
          <p:nvPr/>
        </p:nvCxnSpPr>
        <p:spPr bwMode="auto">
          <a:xfrm>
            <a:off x="8718550" y="641350"/>
            <a:ext cx="1282700" cy="825500"/>
          </a:xfrm>
          <a:prstGeom prst="straightConnector1">
            <a:avLst/>
          </a:prstGeom>
          <a:noFill/>
          <a:ln w="25400">
            <a:solidFill>
              <a:schemeClr val="tx1"/>
            </a:solidFill>
            <a:round/>
            <a:headEnd/>
            <a:tailEnd type="stealth" w="med" len="med"/>
          </a:ln>
          <a:effectLst/>
        </p:spPr>
      </p:cxnSp>
      <p:cxnSp>
        <p:nvCxnSpPr>
          <p:cNvPr id="106" name="AutoShape 22">
            <a:extLst>
              <a:ext uri="{FF2B5EF4-FFF2-40B4-BE49-F238E27FC236}">
                <a16:creationId xmlns:a16="http://schemas.microsoft.com/office/drawing/2014/main" id="{AF3F63EF-FA2D-402A-95F2-7EFA78A4999E}"/>
              </a:ext>
            </a:extLst>
          </p:cNvPr>
          <p:cNvCxnSpPr>
            <a:cxnSpLocks noChangeShapeType="1"/>
            <a:stCxn id="95" idx="3"/>
            <a:endCxn id="91" idx="0"/>
          </p:cNvCxnSpPr>
          <p:nvPr/>
        </p:nvCxnSpPr>
        <p:spPr bwMode="auto">
          <a:xfrm flipH="1">
            <a:off x="7048500" y="1184276"/>
            <a:ext cx="501650" cy="282575"/>
          </a:xfrm>
          <a:prstGeom prst="straightConnector1">
            <a:avLst/>
          </a:prstGeom>
          <a:noFill/>
          <a:ln w="25400">
            <a:solidFill>
              <a:schemeClr val="tx1"/>
            </a:solidFill>
            <a:round/>
            <a:headEnd/>
            <a:tailEnd type="stealth" w="med" len="med"/>
          </a:ln>
          <a:effectLst/>
        </p:spPr>
      </p:cxnSp>
      <p:cxnSp>
        <p:nvCxnSpPr>
          <p:cNvPr id="107" name="AutoShape 23">
            <a:extLst>
              <a:ext uri="{FF2B5EF4-FFF2-40B4-BE49-F238E27FC236}">
                <a16:creationId xmlns:a16="http://schemas.microsoft.com/office/drawing/2014/main" id="{56B7D94F-225C-4A54-8AEA-A4231EFE4F52}"/>
              </a:ext>
            </a:extLst>
          </p:cNvPr>
          <p:cNvCxnSpPr>
            <a:cxnSpLocks noChangeShapeType="1"/>
            <a:stCxn id="91" idx="4"/>
            <a:endCxn id="92" idx="0"/>
          </p:cNvCxnSpPr>
          <p:nvPr/>
        </p:nvCxnSpPr>
        <p:spPr bwMode="auto">
          <a:xfrm>
            <a:off x="7048500" y="1771650"/>
            <a:ext cx="9525" cy="199013"/>
          </a:xfrm>
          <a:prstGeom prst="straightConnector1">
            <a:avLst/>
          </a:prstGeom>
          <a:noFill/>
          <a:ln w="25400">
            <a:solidFill>
              <a:schemeClr val="tx1"/>
            </a:solidFill>
            <a:round/>
            <a:headEnd/>
            <a:tailEnd type="stealth" w="med" len="med"/>
          </a:ln>
          <a:effectLst/>
        </p:spPr>
      </p:cxnSp>
      <p:cxnSp>
        <p:nvCxnSpPr>
          <p:cNvPr id="108" name="AutoShape 24">
            <a:extLst>
              <a:ext uri="{FF2B5EF4-FFF2-40B4-BE49-F238E27FC236}">
                <a16:creationId xmlns:a16="http://schemas.microsoft.com/office/drawing/2014/main" id="{D6AC17D8-EA20-42F0-A261-0A7DFE23370F}"/>
              </a:ext>
            </a:extLst>
          </p:cNvPr>
          <p:cNvCxnSpPr>
            <a:cxnSpLocks noChangeShapeType="1"/>
            <a:stCxn id="104" idx="5"/>
            <a:endCxn id="100" idx="0"/>
          </p:cNvCxnSpPr>
          <p:nvPr/>
        </p:nvCxnSpPr>
        <p:spPr bwMode="auto">
          <a:xfrm>
            <a:off x="8242113" y="1727013"/>
            <a:ext cx="260537" cy="167573"/>
          </a:xfrm>
          <a:prstGeom prst="straightConnector1">
            <a:avLst/>
          </a:prstGeom>
          <a:noFill/>
          <a:ln w="25400">
            <a:solidFill>
              <a:schemeClr val="tx1"/>
            </a:solidFill>
            <a:round/>
            <a:headEnd/>
            <a:tailEnd type="stealth" w="med" len="med"/>
          </a:ln>
          <a:effectLst/>
        </p:spPr>
      </p:cxnSp>
      <p:cxnSp>
        <p:nvCxnSpPr>
          <p:cNvPr id="109" name="AutoShape 25">
            <a:extLst>
              <a:ext uri="{FF2B5EF4-FFF2-40B4-BE49-F238E27FC236}">
                <a16:creationId xmlns:a16="http://schemas.microsoft.com/office/drawing/2014/main" id="{B9BA0AE7-1A1C-4284-B4EF-05582B3B0600}"/>
              </a:ext>
            </a:extLst>
          </p:cNvPr>
          <p:cNvCxnSpPr>
            <a:cxnSpLocks noChangeShapeType="1"/>
            <a:stCxn id="92" idx="5"/>
            <a:endCxn id="97" idx="1"/>
          </p:cNvCxnSpPr>
          <p:nvPr/>
        </p:nvCxnSpPr>
        <p:spPr bwMode="auto">
          <a:xfrm>
            <a:off x="7165788" y="2230826"/>
            <a:ext cx="524249" cy="1392460"/>
          </a:xfrm>
          <a:prstGeom prst="straightConnector1">
            <a:avLst/>
          </a:prstGeom>
          <a:noFill/>
          <a:ln w="25400">
            <a:solidFill>
              <a:schemeClr val="tx1"/>
            </a:solidFill>
            <a:round/>
            <a:headEnd/>
            <a:tailEnd type="stealth" w="med" len="med"/>
          </a:ln>
          <a:effectLst/>
        </p:spPr>
      </p:cxnSp>
      <p:cxnSp>
        <p:nvCxnSpPr>
          <p:cNvPr id="110" name="AutoShape 26">
            <a:extLst>
              <a:ext uri="{FF2B5EF4-FFF2-40B4-BE49-F238E27FC236}">
                <a16:creationId xmlns:a16="http://schemas.microsoft.com/office/drawing/2014/main" id="{9CD78BBD-043D-4ADB-9504-29FDFF81ECB8}"/>
              </a:ext>
            </a:extLst>
          </p:cNvPr>
          <p:cNvCxnSpPr>
            <a:cxnSpLocks noChangeShapeType="1"/>
            <a:stCxn id="88" idx="5"/>
            <a:endCxn id="101" idx="0"/>
          </p:cNvCxnSpPr>
          <p:nvPr/>
        </p:nvCxnSpPr>
        <p:spPr bwMode="auto">
          <a:xfrm rot="16200000" flipH="1">
            <a:off x="10151875" y="1684151"/>
            <a:ext cx="282762" cy="368487"/>
          </a:xfrm>
          <a:prstGeom prst="straightConnector1">
            <a:avLst/>
          </a:prstGeom>
          <a:noFill/>
          <a:ln w="25400">
            <a:solidFill>
              <a:schemeClr val="tx1"/>
            </a:solidFill>
            <a:round/>
            <a:headEnd/>
            <a:tailEnd type="stealth" w="med" len="med"/>
          </a:ln>
          <a:effectLst/>
        </p:spPr>
      </p:cxnSp>
      <p:cxnSp>
        <p:nvCxnSpPr>
          <p:cNvPr id="111" name="AutoShape 27">
            <a:extLst>
              <a:ext uri="{FF2B5EF4-FFF2-40B4-BE49-F238E27FC236}">
                <a16:creationId xmlns:a16="http://schemas.microsoft.com/office/drawing/2014/main" id="{9AB575A6-AE34-4038-8319-2CE982E0034D}"/>
              </a:ext>
            </a:extLst>
          </p:cNvPr>
          <p:cNvCxnSpPr>
            <a:cxnSpLocks noChangeShapeType="1"/>
            <a:stCxn id="103" idx="3"/>
            <a:endCxn id="99" idx="7"/>
          </p:cNvCxnSpPr>
          <p:nvPr/>
        </p:nvCxnSpPr>
        <p:spPr bwMode="auto">
          <a:xfrm flipH="1">
            <a:off x="8224506" y="2630155"/>
            <a:ext cx="170381" cy="365222"/>
          </a:xfrm>
          <a:prstGeom prst="straightConnector1">
            <a:avLst/>
          </a:prstGeom>
          <a:noFill/>
          <a:ln w="25400">
            <a:solidFill>
              <a:schemeClr val="tx1"/>
            </a:solidFill>
            <a:round/>
            <a:headEnd/>
            <a:tailEnd type="stealth" w="med" len="med"/>
          </a:ln>
          <a:effectLst/>
        </p:spPr>
      </p:cxnSp>
      <p:cxnSp>
        <p:nvCxnSpPr>
          <p:cNvPr id="112" name="AutoShape 29">
            <a:extLst>
              <a:ext uri="{FF2B5EF4-FFF2-40B4-BE49-F238E27FC236}">
                <a16:creationId xmlns:a16="http://schemas.microsoft.com/office/drawing/2014/main" id="{10058DD9-9DF2-4DD9-BAB7-221A1122D369}"/>
              </a:ext>
            </a:extLst>
          </p:cNvPr>
          <p:cNvCxnSpPr>
            <a:cxnSpLocks noChangeShapeType="1"/>
            <a:stCxn id="100" idx="4"/>
            <a:endCxn id="103" idx="0"/>
          </p:cNvCxnSpPr>
          <p:nvPr/>
        </p:nvCxnSpPr>
        <p:spPr bwMode="auto">
          <a:xfrm>
            <a:off x="8502650" y="2199386"/>
            <a:ext cx="0" cy="170606"/>
          </a:xfrm>
          <a:prstGeom prst="straightConnector1">
            <a:avLst/>
          </a:prstGeom>
          <a:noFill/>
          <a:ln w="25400">
            <a:solidFill>
              <a:schemeClr val="tx1"/>
            </a:solidFill>
            <a:round/>
            <a:headEnd/>
            <a:tailEnd type="stealth" w="med" len="med"/>
          </a:ln>
          <a:effectLst/>
        </p:spPr>
      </p:cxnSp>
      <p:cxnSp>
        <p:nvCxnSpPr>
          <p:cNvPr id="113" name="AutoShape 30">
            <a:extLst>
              <a:ext uri="{FF2B5EF4-FFF2-40B4-BE49-F238E27FC236}">
                <a16:creationId xmlns:a16="http://schemas.microsoft.com/office/drawing/2014/main" id="{5D4861AB-81A8-4C40-9361-9A10703FBDA0}"/>
              </a:ext>
            </a:extLst>
          </p:cNvPr>
          <p:cNvCxnSpPr>
            <a:cxnSpLocks noChangeShapeType="1"/>
            <a:stCxn id="88" idx="3"/>
            <a:endCxn id="89" idx="0"/>
          </p:cNvCxnSpPr>
          <p:nvPr/>
        </p:nvCxnSpPr>
        <p:spPr bwMode="auto">
          <a:xfrm flipH="1">
            <a:off x="9498414" y="1727013"/>
            <a:ext cx="395073" cy="225894"/>
          </a:xfrm>
          <a:prstGeom prst="straightConnector1">
            <a:avLst/>
          </a:prstGeom>
          <a:noFill/>
          <a:ln w="25400">
            <a:solidFill>
              <a:schemeClr val="tx1"/>
            </a:solidFill>
            <a:round/>
            <a:headEnd/>
            <a:tailEnd type="stealth" w="med" len="med"/>
          </a:ln>
          <a:effectLst/>
        </p:spPr>
      </p:cxnSp>
      <p:cxnSp>
        <p:nvCxnSpPr>
          <p:cNvPr id="114" name="AutoShape 31">
            <a:extLst>
              <a:ext uri="{FF2B5EF4-FFF2-40B4-BE49-F238E27FC236}">
                <a16:creationId xmlns:a16="http://schemas.microsoft.com/office/drawing/2014/main" id="{62D07048-0E64-46F6-8851-9CC2EAA9E7FF}"/>
              </a:ext>
            </a:extLst>
          </p:cNvPr>
          <p:cNvCxnSpPr>
            <a:cxnSpLocks noChangeShapeType="1"/>
            <a:stCxn id="89" idx="4"/>
            <a:endCxn id="90" idx="0"/>
          </p:cNvCxnSpPr>
          <p:nvPr/>
        </p:nvCxnSpPr>
        <p:spPr bwMode="auto">
          <a:xfrm>
            <a:off x="9498414" y="2257707"/>
            <a:ext cx="8113" cy="189643"/>
          </a:xfrm>
          <a:prstGeom prst="straightConnector1">
            <a:avLst/>
          </a:prstGeom>
          <a:noFill/>
          <a:ln w="25400">
            <a:solidFill>
              <a:schemeClr val="tx1"/>
            </a:solidFill>
            <a:round/>
            <a:headEnd/>
            <a:tailEnd type="stealth" w="med" len="med"/>
          </a:ln>
          <a:effectLst/>
        </p:spPr>
      </p:cxnSp>
      <p:cxnSp>
        <p:nvCxnSpPr>
          <p:cNvPr id="115" name="AutoShape 32">
            <a:extLst>
              <a:ext uri="{FF2B5EF4-FFF2-40B4-BE49-F238E27FC236}">
                <a16:creationId xmlns:a16="http://schemas.microsoft.com/office/drawing/2014/main" id="{817F25F0-CE9E-4108-B116-BA82B8EAA967}"/>
              </a:ext>
            </a:extLst>
          </p:cNvPr>
          <p:cNvCxnSpPr>
            <a:cxnSpLocks noChangeShapeType="1"/>
            <a:stCxn id="101" idx="4"/>
            <a:endCxn id="102" idx="0"/>
          </p:cNvCxnSpPr>
          <p:nvPr/>
        </p:nvCxnSpPr>
        <p:spPr bwMode="auto">
          <a:xfrm flipH="1">
            <a:off x="10468841" y="2314575"/>
            <a:ext cx="8659" cy="146584"/>
          </a:xfrm>
          <a:prstGeom prst="straightConnector1">
            <a:avLst/>
          </a:prstGeom>
          <a:noFill/>
          <a:ln w="25400">
            <a:solidFill>
              <a:schemeClr val="tx1"/>
            </a:solidFill>
            <a:round/>
            <a:headEnd/>
            <a:tailEnd type="stealth" w="med" len="med"/>
          </a:ln>
          <a:effectLst/>
        </p:spPr>
      </p:cxnSp>
      <p:cxnSp>
        <p:nvCxnSpPr>
          <p:cNvPr id="116" name="AutoShape 33">
            <a:extLst>
              <a:ext uri="{FF2B5EF4-FFF2-40B4-BE49-F238E27FC236}">
                <a16:creationId xmlns:a16="http://schemas.microsoft.com/office/drawing/2014/main" id="{4CFF780C-306F-40CE-9BC0-C814731DE454}"/>
              </a:ext>
            </a:extLst>
          </p:cNvPr>
          <p:cNvCxnSpPr>
            <a:cxnSpLocks noChangeShapeType="1"/>
            <a:stCxn id="102" idx="4"/>
            <a:endCxn id="94" idx="7"/>
          </p:cNvCxnSpPr>
          <p:nvPr/>
        </p:nvCxnSpPr>
        <p:spPr bwMode="auto">
          <a:xfrm flipH="1">
            <a:off x="10064375" y="2765959"/>
            <a:ext cx="404466" cy="320721"/>
          </a:xfrm>
          <a:prstGeom prst="straightConnector1">
            <a:avLst/>
          </a:prstGeom>
          <a:noFill/>
          <a:ln w="25400">
            <a:solidFill>
              <a:schemeClr val="tx1"/>
            </a:solidFill>
            <a:round/>
            <a:headEnd/>
            <a:tailEnd type="stealth" w="med" len="med"/>
          </a:ln>
          <a:effectLst/>
        </p:spPr>
      </p:cxnSp>
      <p:cxnSp>
        <p:nvCxnSpPr>
          <p:cNvPr id="117" name="AutoShape 34">
            <a:extLst>
              <a:ext uri="{FF2B5EF4-FFF2-40B4-BE49-F238E27FC236}">
                <a16:creationId xmlns:a16="http://schemas.microsoft.com/office/drawing/2014/main" id="{EDE19DB4-EC8E-4CE7-9968-AC376EFF2B76}"/>
              </a:ext>
            </a:extLst>
          </p:cNvPr>
          <p:cNvCxnSpPr>
            <a:cxnSpLocks noChangeShapeType="1"/>
            <a:stCxn id="90" idx="4"/>
            <a:endCxn id="94" idx="0"/>
          </p:cNvCxnSpPr>
          <p:nvPr/>
        </p:nvCxnSpPr>
        <p:spPr bwMode="auto">
          <a:xfrm>
            <a:off x="9506527" y="2752150"/>
            <a:ext cx="450085" cy="289893"/>
          </a:xfrm>
          <a:prstGeom prst="straightConnector1">
            <a:avLst/>
          </a:prstGeom>
          <a:noFill/>
          <a:ln w="25400">
            <a:solidFill>
              <a:schemeClr val="tx1"/>
            </a:solidFill>
            <a:round/>
            <a:headEnd/>
            <a:tailEnd type="stealth" w="med" len="med"/>
          </a:ln>
          <a:effectLst/>
        </p:spPr>
      </p:cxnSp>
      <p:cxnSp>
        <p:nvCxnSpPr>
          <p:cNvPr id="118" name="AutoShape 42">
            <a:extLst>
              <a:ext uri="{FF2B5EF4-FFF2-40B4-BE49-F238E27FC236}">
                <a16:creationId xmlns:a16="http://schemas.microsoft.com/office/drawing/2014/main" id="{DD26A64D-DD16-42B5-A206-7744D0BA6080}"/>
              </a:ext>
            </a:extLst>
          </p:cNvPr>
          <p:cNvCxnSpPr>
            <a:cxnSpLocks noChangeShapeType="1"/>
            <a:stCxn id="94" idx="3"/>
            <a:endCxn id="98" idx="7"/>
          </p:cNvCxnSpPr>
          <p:nvPr/>
        </p:nvCxnSpPr>
        <p:spPr bwMode="auto">
          <a:xfrm flipH="1">
            <a:off x="8915213" y="3302206"/>
            <a:ext cx="933636" cy="901954"/>
          </a:xfrm>
          <a:prstGeom prst="straightConnector1">
            <a:avLst/>
          </a:prstGeom>
          <a:noFill/>
          <a:ln w="25400">
            <a:solidFill>
              <a:schemeClr val="tx1"/>
            </a:solidFill>
            <a:round/>
            <a:headEnd/>
            <a:tailEnd type="stealth" w="med" len="med"/>
          </a:ln>
          <a:effectLst/>
        </p:spPr>
      </p:cxnSp>
    </p:spTree>
    <p:extLst>
      <p:ext uri="{BB962C8B-B14F-4D97-AF65-F5344CB8AC3E}">
        <p14:creationId xmlns:p14="http://schemas.microsoft.com/office/powerpoint/2010/main" val="321810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model: work-depth</a:t>
            </a:r>
          </a:p>
        </p:txBody>
      </p:sp>
      <p:sp>
        <p:nvSpPr>
          <p:cNvPr id="3" name="Content Placeholder 2"/>
          <p:cNvSpPr>
            <a:spLocks noGrp="1"/>
          </p:cNvSpPr>
          <p:nvPr>
            <p:ph idx="1"/>
          </p:nvPr>
        </p:nvSpPr>
        <p:spPr>
          <a:xfrm>
            <a:off x="304800" y="3445383"/>
            <a:ext cx="11277600" cy="3184017"/>
          </a:xfrm>
        </p:spPr>
        <p:txBody>
          <a:bodyPr/>
          <a:lstStyle/>
          <a:p>
            <a:r>
              <a:rPr lang="en-US" dirty="0"/>
              <a:t>Work: The total number of operations in the algorithm</a:t>
            </a:r>
          </a:p>
          <a:p>
            <a:pPr lvl="1"/>
            <a:r>
              <a:rPr lang="en-US" dirty="0"/>
              <a:t>Sequential running time when the algorithm runs on one processor</a:t>
            </a:r>
          </a:p>
          <a:p>
            <a:pPr lvl="1"/>
            <a:r>
              <a:rPr lang="en-US" dirty="0"/>
              <a:t>Work-efficiency: the work is (asymptotically) no more than the best (optimal) sequential algorithm</a:t>
            </a:r>
          </a:p>
          <a:p>
            <a:pPr lvl="1"/>
            <a:r>
              <a:rPr lang="en-US" dirty="0"/>
              <a:t>Goal: make the parallel algorithm efficient when a small number of processor are available</a:t>
            </a:r>
          </a:p>
        </p:txBody>
      </p:sp>
      <p:sp>
        <p:nvSpPr>
          <p:cNvPr id="4" name="Slide Number Placeholder 3"/>
          <p:cNvSpPr>
            <a:spLocks noGrp="1"/>
          </p:cNvSpPr>
          <p:nvPr>
            <p:ph type="sldNum" sz="quarter" idx="4"/>
          </p:nvPr>
        </p:nvSpPr>
        <p:spPr/>
        <p:txBody>
          <a:bodyPr/>
          <a:lstStyle/>
          <a:p>
            <a:fld id="{B710F26B-4563-4765-9A91-E0CC99FE32F0}" type="slidenum">
              <a:rPr lang="zh-CN" altLang="en-US" smtClean="0"/>
              <a:t>36</a:t>
            </a:fld>
            <a:endParaRPr lang="zh-CN" altLang="en-US"/>
          </a:p>
        </p:txBody>
      </p:sp>
      <p:sp>
        <p:nvSpPr>
          <p:cNvPr id="5" name="文本框 4">
            <a:extLst>
              <a:ext uri="{FF2B5EF4-FFF2-40B4-BE49-F238E27FC236}">
                <a16:creationId xmlns:a16="http://schemas.microsoft.com/office/drawing/2014/main" id="{D2FAB49A-04E1-45AD-A7B4-9C8C622B023E}"/>
              </a:ext>
            </a:extLst>
          </p:cNvPr>
          <p:cNvSpPr txBox="1"/>
          <p:nvPr/>
        </p:nvSpPr>
        <p:spPr>
          <a:xfrm>
            <a:off x="2895533" y="135708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1</a:t>
            </a:r>
            <a:endParaRPr lang="zh-CN" altLang="en-US"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6509D5DA-D594-4F82-9976-8D3FFF1FC867}"/>
              </a:ext>
            </a:extLst>
          </p:cNvPr>
          <p:cNvSpPr txBox="1"/>
          <p:nvPr/>
        </p:nvSpPr>
        <p:spPr>
          <a:xfrm>
            <a:off x="4510121" y="1367682"/>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3</a:t>
            </a:r>
            <a:endParaRPr lang="zh-CN" altLang="en-US"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8BF8D85E-260E-4484-9B6D-C1BC787F0AC7}"/>
              </a:ext>
            </a:extLst>
          </p:cNvPr>
          <p:cNvSpPr txBox="1"/>
          <p:nvPr/>
        </p:nvSpPr>
        <p:spPr>
          <a:xfrm>
            <a:off x="3703739" y="1358118"/>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2</a:t>
            </a:r>
            <a:endParaRPr lang="zh-CN" altLang="en-US"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35BF5DEB-C94F-4288-AFDE-35D9CB7BAAF9}"/>
              </a:ext>
            </a:extLst>
          </p:cNvPr>
          <p:cNvSpPr txBox="1"/>
          <p:nvPr/>
        </p:nvSpPr>
        <p:spPr>
          <a:xfrm>
            <a:off x="6927749" y="136978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6</a:t>
            </a:r>
            <a:endParaRPr lang="zh-CN" altLang="en-US"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DD9F8BC1-521F-4585-A318-59399150AE2C}"/>
              </a:ext>
            </a:extLst>
          </p:cNvPr>
          <p:cNvSpPr txBox="1"/>
          <p:nvPr/>
        </p:nvSpPr>
        <p:spPr>
          <a:xfrm>
            <a:off x="6121873" y="136978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5</a:t>
            </a:r>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6A6CE8F0-77EA-451E-8005-5B85E57BA5B9}"/>
              </a:ext>
            </a:extLst>
          </p:cNvPr>
          <p:cNvSpPr txBox="1"/>
          <p:nvPr/>
        </p:nvSpPr>
        <p:spPr>
          <a:xfrm>
            <a:off x="5315997" y="136978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4</a:t>
            </a:r>
            <a:endParaRPr lang="zh-CN" altLang="en-US"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AD669EB1-15F4-4005-93E7-840387FFAFAE}"/>
              </a:ext>
            </a:extLst>
          </p:cNvPr>
          <p:cNvSpPr txBox="1"/>
          <p:nvPr/>
        </p:nvSpPr>
        <p:spPr>
          <a:xfrm>
            <a:off x="8546053" y="136978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8</a:t>
            </a:r>
            <a:endParaRPr lang="zh-CN" altLang="en-US"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BEF163A3-B915-4A23-AB56-C36B3AD132E8}"/>
              </a:ext>
            </a:extLst>
          </p:cNvPr>
          <p:cNvSpPr txBox="1"/>
          <p:nvPr/>
        </p:nvSpPr>
        <p:spPr>
          <a:xfrm>
            <a:off x="7736901" y="136978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7</a:t>
            </a:r>
            <a:endParaRPr lang="zh-CN" altLang="en-US" dirty="0">
              <a:latin typeface="Arial" panose="020B0604020202020204" pitchFamily="34" charset="0"/>
              <a:cs typeface="Arial" panose="020B0604020202020204" pitchFamily="34" charset="0"/>
            </a:endParaRPr>
          </a:p>
        </p:txBody>
      </p:sp>
      <p:cxnSp>
        <p:nvCxnSpPr>
          <p:cNvPr id="13" name="直接连接符 12">
            <a:extLst>
              <a:ext uri="{FF2B5EF4-FFF2-40B4-BE49-F238E27FC236}">
                <a16:creationId xmlns:a16="http://schemas.microsoft.com/office/drawing/2014/main" id="{12BAB347-3119-49FB-A603-7D408316AF38}"/>
              </a:ext>
            </a:extLst>
          </p:cNvPr>
          <p:cNvCxnSpPr>
            <a:stCxn id="5" idx="2"/>
            <a:endCxn id="15" idx="0"/>
          </p:cNvCxnSpPr>
          <p:nvPr/>
        </p:nvCxnSpPr>
        <p:spPr>
          <a:xfrm>
            <a:off x="3051986" y="1726418"/>
            <a:ext cx="419100" cy="1767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A37A8D95-D267-4053-A646-58D883D7EB48}"/>
              </a:ext>
            </a:extLst>
          </p:cNvPr>
          <p:cNvCxnSpPr>
            <a:stCxn id="7" idx="2"/>
            <a:endCxn id="15" idx="0"/>
          </p:cNvCxnSpPr>
          <p:nvPr/>
        </p:nvCxnSpPr>
        <p:spPr>
          <a:xfrm flipH="1">
            <a:off x="3471086" y="1727450"/>
            <a:ext cx="389106" cy="175736"/>
          </a:xfrm>
          <a:prstGeom prst="line">
            <a:avLst/>
          </a:prstGeom>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AFFF9B14-F634-4219-A1A8-62C048CD2DA1}"/>
              </a:ext>
            </a:extLst>
          </p:cNvPr>
          <p:cNvSpPr txBox="1"/>
          <p:nvPr/>
        </p:nvSpPr>
        <p:spPr>
          <a:xfrm>
            <a:off x="3314633" y="190318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3</a:t>
            </a:r>
            <a:endParaRPr lang="zh-CN" altLang="en-US" dirty="0">
              <a:latin typeface="Arial" panose="020B0604020202020204" pitchFamily="34" charset="0"/>
              <a:cs typeface="Arial" panose="020B0604020202020204" pitchFamily="34" charset="0"/>
            </a:endParaRPr>
          </a:p>
        </p:txBody>
      </p:sp>
      <p:cxnSp>
        <p:nvCxnSpPr>
          <p:cNvPr id="16" name="直接连接符 15">
            <a:extLst>
              <a:ext uri="{FF2B5EF4-FFF2-40B4-BE49-F238E27FC236}">
                <a16:creationId xmlns:a16="http://schemas.microsoft.com/office/drawing/2014/main" id="{5F70142D-41B3-45F2-A58B-2E905AB39F75}"/>
              </a:ext>
            </a:extLst>
          </p:cNvPr>
          <p:cNvCxnSpPr>
            <a:stCxn id="6" idx="2"/>
            <a:endCxn id="18" idx="0"/>
          </p:cNvCxnSpPr>
          <p:nvPr/>
        </p:nvCxnSpPr>
        <p:spPr>
          <a:xfrm>
            <a:off x="4666574" y="1737014"/>
            <a:ext cx="433017" cy="1661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CE9B6FB7-592E-4E0D-9874-BF3422D58B0D}"/>
              </a:ext>
            </a:extLst>
          </p:cNvPr>
          <p:cNvCxnSpPr>
            <a:stCxn id="10" idx="2"/>
            <a:endCxn id="18" idx="0"/>
          </p:cNvCxnSpPr>
          <p:nvPr/>
        </p:nvCxnSpPr>
        <p:spPr>
          <a:xfrm flipH="1">
            <a:off x="5099591" y="1739118"/>
            <a:ext cx="372859" cy="164068"/>
          </a:xfrm>
          <a:prstGeom prst="line">
            <a:avLst/>
          </a:prstGeom>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59CED00-6B17-4232-A0C7-8B5829C91C09}"/>
              </a:ext>
            </a:extLst>
          </p:cNvPr>
          <p:cNvSpPr txBox="1"/>
          <p:nvPr/>
        </p:nvSpPr>
        <p:spPr>
          <a:xfrm>
            <a:off x="4943138" y="1903186"/>
            <a:ext cx="31290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7</a:t>
            </a:r>
            <a:endParaRPr lang="zh-CN" altLang="en-US" dirty="0">
              <a:latin typeface="Arial" panose="020B0604020202020204" pitchFamily="34" charset="0"/>
              <a:cs typeface="Arial" panose="020B0604020202020204" pitchFamily="34" charset="0"/>
            </a:endParaRPr>
          </a:p>
        </p:txBody>
      </p:sp>
      <p:cxnSp>
        <p:nvCxnSpPr>
          <p:cNvPr id="19" name="直接连接符 18">
            <a:extLst>
              <a:ext uri="{FF2B5EF4-FFF2-40B4-BE49-F238E27FC236}">
                <a16:creationId xmlns:a16="http://schemas.microsoft.com/office/drawing/2014/main" id="{22C33CD4-3789-4AA1-A5C7-2646287400E7}"/>
              </a:ext>
            </a:extLst>
          </p:cNvPr>
          <p:cNvCxnSpPr>
            <a:stCxn id="9" idx="2"/>
            <a:endCxn id="21" idx="0"/>
          </p:cNvCxnSpPr>
          <p:nvPr/>
        </p:nvCxnSpPr>
        <p:spPr>
          <a:xfrm>
            <a:off x="6278326" y="1739118"/>
            <a:ext cx="402938" cy="164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B582BD29-C564-494A-8B9E-26E3AB0183CA}"/>
              </a:ext>
            </a:extLst>
          </p:cNvPr>
          <p:cNvCxnSpPr>
            <a:stCxn id="8" idx="2"/>
            <a:endCxn id="21" idx="0"/>
          </p:cNvCxnSpPr>
          <p:nvPr/>
        </p:nvCxnSpPr>
        <p:spPr>
          <a:xfrm flipH="1">
            <a:off x="6681264" y="1739118"/>
            <a:ext cx="402938" cy="164068"/>
          </a:xfrm>
          <a:prstGeom prst="line">
            <a:avLst/>
          </a:prstGeom>
        </p:spPr>
        <p:style>
          <a:lnRef idx="1">
            <a:schemeClr val="accent1"/>
          </a:lnRef>
          <a:fillRef idx="0">
            <a:schemeClr val="accent1"/>
          </a:fillRef>
          <a:effectRef idx="0">
            <a:schemeClr val="accent1"/>
          </a:effectRef>
          <a:fontRef idx="minor">
            <a:schemeClr val="tx1"/>
          </a:fontRef>
        </p:style>
      </p:cxnSp>
      <p:sp>
        <p:nvSpPr>
          <p:cNvPr id="21" name="文本框 144">
            <a:extLst>
              <a:ext uri="{FF2B5EF4-FFF2-40B4-BE49-F238E27FC236}">
                <a16:creationId xmlns:a16="http://schemas.microsoft.com/office/drawing/2014/main" id="{36C536D0-4EA0-4A77-A84F-7082ACC82F55}"/>
              </a:ext>
            </a:extLst>
          </p:cNvPr>
          <p:cNvSpPr txBox="1"/>
          <p:nvPr/>
        </p:nvSpPr>
        <p:spPr>
          <a:xfrm>
            <a:off x="6434779" y="1903186"/>
            <a:ext cx="49297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11</a:t>
            </a:r>
            <a:endParaRPr lang="zh-CN" altLang="en-US" dirty="0">
              <a:latin typeface="Arial" panose="020B0604020202020204" pitchFamily="34" charset="0"/>
              <a:cs typeface="Arial" panose="020B0604020202020204" pitchFamily="34" charset="0"/>
            </a:endParaRPr>
          </a:p>
        </p:txBody>
      </p:sp>
      <p:cxnSp>
        <p:nvCxnSpPr>
          <p:cNvPr id="22" name="直接连接符 21">
            <a:extLst>
              <a:ext uri="{FF2B5EF4-FFF2-40B4-BE49-F238E27FC236}">
                <a16:creationId xmlns:a16="http://schemas.microsoft.com/office/drawing/2014/main" id="{E2787F65-2F53-482C-A6FB-0FBEF0E272DA}"/>
              </a:ext>
            </a:extLst>
          </p:cNvPr>
          <p:cNvCxnSpPr>
            <a:stCxn id="12" idx="2"/>
            <a:endCxn id="24" idx="0"/>
          </p:cNvCxnSpPr>
          <p:nvPr/>
        </p:nvCxnSpPr>
        <p:spPr>
          <a:xfrm>
            <a:off x="7893354" y="1739118"/>
            <a:ext cx="432915" cy="164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DB58783E-5FA9-409F-8A11-C6CE465EFEAC}"/>
              </a:ext>
            </a:extLst>
          </p:cNvPr>
          <p:cNvCxnSpPr>
            <a:stCxn id="11" idx="2"/>
            <a:endCxn id="24" idx="0"/>
          </p:cNvCxnSpPr>
          <p:nvPr/>
        </p:nvCxnSpPr>
        <p:spPr>
          <a:xfrm flipH="1">
            <a:off x="8326269" y="1739118"/>
            <a:ext cx="376237" cy="164068"/>
          </a:xfrm>
          <a:prstGeom prst="line">
            <a:avLst/>
          </a:prstGeom>
        </p:spPr>
        <p:style>
          <a:lnRef idx="1">
            <a:schemeClr val="accent1"/>
          </a:lnRef>
          <a:fillRef idx="0">
            <a:schemeClr val="accent1"/>
          </a:fillRef>
          <a:effectRef idx="0">
            <a:schemeClr val="accent1"/>
          </a:effectRef>
          <a:fontRef idx="minor">
            <a:schemeClr val="tx1"/>
          </a:fontRef>
        </p:style>
      </p:cxnSp>
      <p:sp>
        <p:nvSpPr>
          <p:cNvPr id="24" name="文本框 144">
            <a:extLst>
              <a:ext uri="{FF2B5EF4-FFF2-40B4-BE49-F238E27FC236}">
                <a16:creationId xmlns:a16="http://schemas.microsoft.com/office/drawing/2014/main" id="{03DA3009-E237-4292-AFFD-51E2FF57D73C}"/>
              </a:ext>
            </a:extLst>
          </p:cNvPr>
          <p:cNvSpPr txBox="1"/>
          <p:nvPr/>
        </p:nvSpPr>
        <p:spPr>
          <a:xfrm>
            <a:off x="8106485" y="1903186"/>
            <a:ext cx="43956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15</a:t>
            </a:r>
            <a:endParaRPr lang="zh-CN" altLang="en-US"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9FE0E234-9758-467C-85E7-7605A247F6E0}"/>
              </a:ext>
            </a:extLst>
          </p:cNvPr>
          <p:cNvSpPr txBox="1"/>
          <p:nvPr/>
        </p:nvSpPr>
        <p:spPr>
          <a:xfrm>
            <a:off x="4038600" y="2435554"/>
            <a:ext cx="4934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10</a:t>
            </a:r>
            <a:endParaRPr lang="zh-CN" altLang="en-US" dirty="0">
              <a:latin typeface="Arial" panose="020B0604020202020204" pitchFamily="34" charset="0"/>
              <a:cs typeface="Arial" panose="020B0604020202020204" pitchFamily="34" charset="0"/>
            </a:endParaRPr>
          </a:p>
        </p:txBody>
      </p:sp>
      <p:cxnSp>
        <p:nvCxnSpPr>
          <p:cNvPr id="26" name="直接连接符 25">
            <a:extLst>
              <a:ext uri="{FF2B5EF4-FFF2-40B4-BE49-F238E27FC236}">
                <a16:creationId xmlns:a16="http://schemas.microsoft.com/office/drawing/2014/main" id="{4F669A33-557F-4A1B-979C-65ADDD1DD28F}"/>
              </a:ext>
            </a:extLst>
          </p:cNvPr>
          <p:cNvCxnSpPr>
            <a:stCxn id="15" idx="2"/>
            <a:endCxn id="25" idx="0"/>
          </p:cNvCxnSpPr>
          <p:nvPr/>
        </p:nvCxnSpPr>
        <p:spPr>
          <a:xfrm>
            <a:off x="3471086" y="2272518"/>
            <a:ext cx="814252" cy="163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69E39D23-150B-45EC-A8F0-79A91F2E9C7C}"/>
              </a:ext>
            </a:extLst>
          </p:cNvPr>
          <p:cNvCxnSpPr>
            <a:stCxn id="25" idx="0"/>
            <a:endCxn id="18" idx="2"/>
          </p:cNvCxnSpPr>
          <p:nvPr/>
        </p:nvCxnSpPr>
        <p:spPr>
          <a:xfrm flipV="1">
            <a:off x="4285339" y="2272518"/>
            <a:ext cx="814253" cy="163036"/>
          </a:xfrm>
          <a:prstGeom prst="line">
            <a:avLst/>
          </a:prstGeom>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D949F738-5279-4283-8E3B-F49F9D51627C}"/>
              </a:ext>
            </a:extLst>
          </p:cNvPr>
          <p:cNvSpPr txBox="1"/>
          <p:nvPr/>
        </p:nvSpPr>
        <p:spPr>
          <a:xfrm>
            <a:off x="7243425" y="2435554"/>
            <a:ext cx="4934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26</a:t>
            </a:r>
            <a:endParaRPr lang="zh-CN" altLang="en-US" dirty="0">
              <a:latin typeface="Arial" panose="020B0604020202020204" pitchFamily="34" charset="0"/>
              <a:cs typeface="Arial" panose="020B0604020202020204" pitchFamily="34" charset="0"/>
            </a:endParaRPr>
          </a:p>
        </p:txBody>
      </p:sp>
      <p:cxnSp>
        <p:nvCxnSpPr>
          <p:cNvPr id="29" name="直接连接符 28">
            <a:extLst>
              <a:ext uri="{FF2B5EF4-FFF2-40B4-BE49-F238E27FC236}">
                <a16:creationId xmlns:a16="http://schemas.microsoft.com/office/drawing/2014/main" id="{36A67CCD-7C44-4BD0-BED6-C74498B1D5A7}"/>
              </a:ext>
            </a:extLst>
          </p:cNvPr>
          <p:cNvCxnSpPr>
            <a:stCxn id="21" idx="2"/>
            <a:endCxn id="28" idx="0"/>
          </p:cNvCxnSpPr>
          <p:nvPr/>
        </p:nvCxnSpPr>
        <p:spPr>
          <a:xfrm>
            <a:off x="6681265" y="2272518"/>
            <a:ext cx="808899" cy="163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408C3E77-B0DA-4667-9440-EA9AAE61052C}"/>
              </a:ext>
            </a:extLst>
          </p:cNvPr>
          <p:cNvCxnSpPr>
            <a:stCxn id="28" idx="0"/>
            <a:endCxn id="24" idx="2"/>
          </p:cNvCxnSpPr>
          <p:nvPr/>
        </p:nvCxnSpPr>
        <p:spPr>
          <a:xfrm flipV="1">
            <a:off x="7490163" y="2272518"/>
            <a:ext cx="836106" cy="163036"/>
          </a:xfrm>
          <a:prstGeom prst="line">
            <a:avLst/>
          </a:prstGeom>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5447DA38-0794-4272-B182-FB35E73DCCDC}"/>
              </a:ext>
            </a:extLst>
          </p:cNvPr>
          <p:cNvSpPr txBox="1"/>
          <p:nvPr/>
        </p:nvSpPr>
        <p:spPr>
          <a:xfrm>
            <a:off x="5628397" y="3076051"/>
            <a:ext cx="4934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36</a:t>
            </a:r>
            <a:endParaRPr lang="zh-CN" altLang="en-US" dirty="0">
              <a:latin typeface="Arial" panose="020B0604020202020204" pitchFamily="34" charset="0"/>
              <a:cs typeface="Arial" panose="020B0604020202020204" pitchFamily="34" charset="0"/>
            </a:endParaRPr>
          </a:p>
        </p:txBody>
      </p:sp>
      <p:cxnSp>
        <p:nvCxnSpPr>
          <p:cNvPr id="32" name="直接连接符 31">
            <a:extLst>
              <a:ext uri="{FF2B5EF4-FFF2-40B4-BE49-F238E27FC236}">
                <a16:creationId xmlns:a16="http://schemas.microsoft.com/office/drawing/2014/main" id="{F9776473-F3D9-4310-9291-1FB4DE475AAB}"/>
              </a:ext>
            </a:extLst>
          </p:cNvPr>
          <p:cNvCxnSpPr>
            <a:stCxn id="25" idx="2"/>
            <a:endCxn id="31" idx="0"/>
          </p:cNvCxnSpPr>
          <p:nvPr/>
        </p:nvCxnSpPr>
        <p:spPr>
          <a:xfrm>
            <a:off x="4285339" y="2804887"/>
            <a:ext cx="1589797" cy="271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C965953C-C3D5-454F-81B8-0C428ADB020F}"/>
              </a:ext>
            </a:extLst>
          </p:cNvPr>
          <p:cNvCxnSpPr>
            <a:stCxn id="31" idx="0"/>
            <a:endCxn id="28" idx="2"/>
          </p:cNvCxnSpPr>
          <p:nvPr/>
        </p:nvCxnSpPr>
        <p:spPr>
          <a:xfrm flipV="1">
            <a:off x="5875135" y="2804887"/>
            <a:ext cx="1615028" cy="271165"/>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2">
            <a:extLst>
              <a:ext uri="{FF2B5EF4-FFF2-40B4-BE49-F238E27FC236}">
                <a16:creationId xmlns:a16="http://schemas.microsoft.com/office/drawing/2014/main" id="{64663EAD-EE56-422B-AE21-5D890825862A}"/>
              </a:ext>
            </a:extLst>
          </p:cNvPr>
          <p:cNvSpPr txBox="1"/>
          <p:nvPr/>
        </p:nvSpPr>
        <p:spPr>
          <a:xfrm>
            <a:off x="3291208" y="1505023"/>
            <a:ext cx="364202"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5" name="TextBox 2">
            <a:extLst>
              <a:ext uri="{FF2B5EF4-FFF2-40B4-BE49-F238E27FC236}">
                <a16:creationId xmlns:a16="http://schemas.microsoft.com/office/drawing/2014/main" id="{6830DB9A-57DD-4E77-ABA7-3986A1C45772}"/>
              </a:ext>
            </a:extLst>
          </p:cNvPr>
          <p:cNvSpPr txBox="1"/>
          <p:nvPr/>
        </p:nvSpPr>
        <p:spPr>
          <a:xfrm>
            <a:off x="4925987" y="1509656"/>
            <a:ext cx="364202"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6" name="TextBox 2">
            <a:extLst>
              <a:ext uri="{FF2B5EF4-FFF2-40B4-BE49-F238E27FC236}">
                <a16:creationId xmlns:a16="http://schemas.microsoft.com/office/drawing/2014/main" id="{EA4C2555-2F5D-42BA-A2EB-1BE1B45161C8}"/>
              </a:ext>
            </a:extLst>
          </p:cNvPr>
          <p:cNvSpPr txBox="1"/>
          <p:nvPr/>
        </p:nvSpPr>
        <p:spPr>
          <a:xfrm>
            <a:off x="6493940" y="1505023"/>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7" name="TextBox 2">
            <a:extLst>
              <a:ext uri="{FF2B5EF4-FFF2-40B4-BE49-F238E27FC236}">
                <a16:creationId xmlns:a16="http://schemas.microsoft.com/office/drawing/2014/main" id="{A236A1B6-1156-4330-8C3F-5191249BDC47}"/>
              </a:ext>
            </a:extLst>
          </p:cNvPr>
          <p:cNvSpPr txBox="1"/>
          <p:nvPr/>
        </p:nvSpPr>
        <p:spPr>
          <a:xfrm>
            <a:off x="8143773" y="1501421"/>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8" name="TextBox 2">
            <a:extLst>
              <a:ext uri="{FF2B5EF4-FFF2-40B4-BE49-F238E27FC236}">
                <a16:creationId xmlns:a16="http://schemas.microsoft.com/office/drawing/2014/main" id="{1C2C4F51-EB74-4EDF-9A29-BCFBF6589A89}"/>
              </a:ext>
            </a:extLst>
          </p:cNvPr>
          <p:cNvSpPr txBox="1"/>
          <p:nvPr/>
        </p:nvSpPr>
        <p:spPr>
          <a:xfrm>
            <a:off x="4099524" y="2032588"/>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9" name="TextBox 2">
            <a:extLst>
              <a:ext uri="{FF2B5EF4-FFF2-40B4-BE49-F238E27FC236}">
                <a16:creationId xmlns:a16="http://schemas.microsoft.com/office/drawing/2014/main" id="{DC2E229A-83EE-42E8-9E05-8986741BF338}"/>
              </a:ext>
            </a:extLst>
          </p:cNvPr>
          <p:cNvSpPr txBox="1"/>
          <p:nvPr/>
        </p:nvSpPr>
        <p:spPr>
          <a:xfrm>
            <a:off x="7304603" y="2026407"/>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40" name="TextBox 2">
            <a:extLst>
              <a:ext uri="{FF2B5EF4-FFF2-40B4-BE49-F238E27FC236}">
                <a16:creationId xmlns:a16="http://schemas.microsoft.com/office/drawing/2014/main" id="{9C028952-CD94-4565-8425-20D2FD271166}"/>
              </a:ext>
            </a:extLst>
          </p:cNvPr>
          <p:cNvSpPr txBox="1"/>
          <p:nvPr/>
        </p:nvSpPr>
        <p:spPr>
          <a:xfrm>
            <a:off x="5689828" y="2652487"/>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1" name="TextBox 40"/>
              <p:cNvSpPr txBox="1"/>
              <p:nvPr/>
            </p:nvSpPr>
            <p:spPr>
              <a:xfrm>
                <a:off x="8713526" y="2379615"/>
                <a:ext cx="2491003" cy="646331"/>
              </a:xfrm>
              <a:prstGeom prst="rect">
                <a:avLst/>
              </a:prstGeom>
              <a:noFill/>
            </p:spPr>
            <p:txBody>
              <a:bodyPr wrap="none" rtlCol="0">
                <a:spAutoFit/>
              </a:bodyPr>
              <a:lstStyle/>
              <a:p>
                <a:pPr algn="l"/>
                <a:r>
                  <a:rPr lang="en-US" sz="3600" dirty="0">
                    <a:latin typeface="Arial" panose="020B0604020202020204" pitchFamily="34" charset="0"/>
                    <a:cs typeface="Arial" panose="020B0604020202020204" pitchFamily="34" charset="0"/>
                  </a:rPr>
                  <a:t>Work: </a:t>
                </a:r>
                <a14:m>
                  <m:oMath xmlns:m="http://schemas.openxmlformats.org/officeDocument/2006/math">
                    <m:r>
                      <a:rPr lang="en-US" sz="3600" b="0" i="1" smtClean="0">
                        <a:latin typeface="Cambria Math" panose="02040503050406030204" pitchFamily="18" charset="0"/>
                        <a:cs typeface="Arial" panose="020B0604020202020204" pitchFamily="34" charset="0"/>
                      </a:rPr>
                      <m:t>𝑂</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𝑛</m:t>
                    </m:r>
                    <m:r>
                      <a:rPr lang="en-US" sz="3600" b="0" i="1" smtClean="0">
                        <a:latin typeface="Cambria Math" panose="02040503050406030204" pitchFamily="18" charset="0"/>
                        <a:cs typeface="Arial" panose="020B0604020202020204" pitchFamily="34"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8713526" y="2379615"/>
                <a:ext cx="2491003" cy="646331"/>
              </a:xfrm>
              <a:prstGeom prst="rect">
                <a:avLst/>
              </a:prstGeom>
              <a:blipFill>
                <a:blip r:embed="rId2"/>
                <a:stretch>
                  <a:fillRect l="-7335" t="-14151" b="-34906"/>
                </a:stretch>
              </a:blipFill>
            </p:spPr>
            <p:txBody>
              <a:bodyPr/>
              <a:lstStyle/>
              <a:p>
                <a:r>
                  <a:rPr lang="en-US">
                    <a:noFill/>
                  </a:rPr>
                  <a:t> </a:t>
                </a:r>
              </a:p>
            </p:txBody>
          </p:sp>
        </mc:Fallback>
      </mc:AlternateContent>
    </p:spTree>
    <p:extLst>
      <p:ext uri="{BB962C8B-B14F-4D97-AF65-F5344CB8AC3E}">
        <p14:creationId xmlns:p14="http://schemas.microsoft.com/office/powerpoint/2010/main" val="204867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childTnLst>
                                </p:cTn>
                              </p:par>
                              <p:par>
                                <p:cTn id="42" presetID="22" presetClass="entr" presetSubtype="1"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1000"/>
                                        <p:tgtEl>
                                          <p:spTgt spid="14"/>
                                        </p:tgtEl>
                                      </p:cBhvr>
                                    </p:animEffect>
                                  </p:childTnLst>
                                </p:cTn>
                              </p:par>
                              <p:par>
                                <p:cTn id="45" presetID="22" presetClass="entr" presetSubtype="1"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1000"/>
                                        <p:tgtEl>
                                          <p:spTgt spid="13"/>
                                        </p:tgtEl>
                                      </p:cBhvr>
                                    </p:animEffect>
                                  </p:childTnLst>
                                </p:cTn>
                              </p:par>
                              <p:par>
                                <p:cTn id="48" presetID="22" presetClass="entr" presetSubtype="1"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up)">
                                      <p:cBhvr>
                                        <p:cTn id="50" dur="1000"/>
                                        <p:tgtEl>
                                          <p:spTgt spid="16"/>
                                        </p:tgtEl>
                                      </p:cBhvr>
                                    </p:animEffect>
                                  </p:childTnLst>
                                </p:cTn>
                              </p:par>
                              <p:par>
                                <p:cTn id="51" presetID="22" presetClass="entr" presetSubtype="1"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up)">
                                      <p:cBhvr>
                                        <p:cTn id="53" dur="1000"/>
                                        <p:tgtEl>
                                          <p:spTgt spid="17"/>
                                        </p:tgtEl>
                                      </p:cBhvr>
                                    </p:animEffect>
                                  </p:childTnLst>
                                </p:cTn>
                              </p:par>
                              <p:par>
                                <p:cTn id="54" presetID="22" presetClass="entr" presetSubtype="1"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up)">
                                      <p:cBhvr>
                                        <p:cTn id="56" dur="1000"/>
                                        <p:tgtEl>
                                          <p:spTgt spid="19"/>
                                        </p:tgtEl>
                                      </p:cBhvr>
                                    </p:animEffect>
                                  </p:childTnLst>
                                </p:cTn>
                              </p:par>
                              <p:par>
                                <p:cTn id="57" presetID="22" presetClass="entr" presetSubtype="1"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up)">
                                      <p:cBhvr>
                                        <p:cTn id="59" dur="1000"/>
                                        <p:tgtEl>
                                          <p:spTgt spid="20"/>
                                        </p:tgtEl>
                                      </p:cBhvr>
                                    </p:animEffect>
                                  </p:childTnLst>
                                </p:cTn>
                              </p:par>
                              <p:par>
                                <p:cTn id="60" presetID="22" presetClass="entr" presetSubtype="1"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up)">
                                      <p:cBhvr>
                                        <p:cTn id="62" dur="1000"/>
                                        <p:tgtEl>
                                          <p:spTgt spid="22"/>
                                        </p:tgtEl>
                                      </p:cBhvr>
                                    </p:animEffect>
                                  </p:childTnLst>
                                </p:cTn>
                              </p:par>
                              <p:par>
                                <p:cTn id="63" presetID="22" presetClass="entr" presetSubtype="1"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up)">
                                      <p:cBhvr>
                                        <p:cTn id="65" dur="1000"/>
                                        <p:tgtEl>
                                          <p:spTgt spid="23"/>
                                        </p:tgtEl>
                                      </p:cBhvr>
                                    </p:animEffect>
                                  </p:childTnLst>
                                </p:cTn>
                              </p:par>
                            </p:childTnLst>
                          </p:cTn>
                        </p:par>
                        <p:par>
                          <p:cTn id="66" fill="hold">
                            <p:stCondLst>
                              <p:cond delay="2000"/>
                            </p:stCondLst>
                            <p:childTnLst>
                              <p:par>
                                <p:cTn id="67" presetID="22" presetClass="entr" presetSubtype="1"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up)">
                                      <p:cBhvr>
                                        <p:cTn id="69" dur="1000"/>
                                        <p:tgtEl>
                                          <p:spTgt spid="15"/>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up)">
                                      <p:cBhvr>
                                        <p:cTn id="72" dur="1000"/>
                                        <p:tgtEl>
                                          <p:spTgt spid="18"/>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up)">
                                      <p:cBhvr>
                                        <p:cTn id="75" dur="1000"/>
                                        <p:tgtEl>
                                          <p:spTgt spid="21"/>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up)">
                                      <p:cBhvr>
                                        <p:cTn id="78" dur="1000"/>
                                        <p:tgtEl>
                                          <p:spTgt spid="24"/>
                                        </p:tgtEl>
                                      </p:cBhvr>
                                    </p:animEffect>
                                  </p:childTnLst>
                                </p:cTn>
                              </p:par>
                            </p:childTnLst>
                          </p:cTn>
                        </p:par>
                        <p:par>
                          <p:cTn id="79" fill="hold">
                            <p:stCondLst>
                              <p:cond delay="3000"/>
                            </p:stCondLst>
                            <p:childTnLst>
                              <p:par>
                                <p:cTn id="80" presetID="10" presetClass="entr" presetSubtype="0" fill="hold" grpId="0" nodeType="after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1000"/>
                                        <p:tgtEl>
                                          <p:spTgt spid="3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1000"/>
                                        <p:tgtEl>
                                          <p:spTgt spid="38"/>
                                        </p:tgtEl>
                                      </p:cBhvr>
                                    </p:animEffect>
                                  </p:childTnLst>
                                </p:cTn>
                              </p:par>
                              <p:par>
                                <p:cTn id="86" presetID="22" presetClass="entr" presetSubtype="1"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wipe(up)">
                                      <p:cBhvr>
                                        <p:cTn id="88" dur="1000"/>
                                        <p:tgtEl>
                                          <p:spTgt spid="26"/>
                                        </p:tgtEl>
                                      </p:cBhvr>
                                    </p:animEffect>
                                  </p:childTnLst>
                                </p:cTn>
                              </p:par>
                              <p:par>
                                <p:cTn id="89" presetID="22" presetClass="entr" presetSubtype="1"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wipe(up)">
                                      <p:cBhvr>
                                        <p:cTn id="91" dur="1000"/>
                                        <p:tgtEl>
                                          <p:spTgt spid="27"/>
                                        </p:tgtEl>
                                      </p:cBhvr>
                                    </p:animEffect>
                                  </p:childTnLst>
                                </p:cTn>
                              </p:par>
                              <p:par>
                                <p:cTn id="92" presetID="22" presetClass="entr" presetSubtype="1" fill="hold"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up)">
                                      <p:cBhvr>
                                        <p:cTn id="94" dur="1000"/>
                                        <p:tgtEl>
                                          <p:spTgt spid="29"/>
                                        </p:tgtEl>
                                      </p:cBhvr>
                                    </p:animEffect>
                                  </p:childTnLst>
                                </p:cTn>
                              </p:par>
                              <p:par>
                                <p:cTn id="95" presetID="22" presetClass="entr" presetSubtype="1"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wipe(up)">
                                      <p:cBhvr>
                                        <p:cTn id="97" dur="1000"/>
                                        <p:tgtEl>
                                          <p:spTgt spid="30"/>
                                        </p:tgtEl>
                                      </p:cBhvr>
                                    </p:animEffect>
                                  </p:childTnLst>
                                </p:cTn>
                              </p:par>
                            </p:childTnLst>
                          </p:cTn>
                        </p:par>
                        <p:par>
                          <p:cTn id="98" fill="hold">
                            <p:stCondLst>
                              <p:cond delay="4000"/>
                            </p:stCondLst>
                            <p:childTnLst>
                              <p:par>
                                <p:cTn id="99" presetID="22" presetClass="entr" presetSubtype="1" fill="hold" grpId="0" nodeType="after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wipe(up)">
                                      <p:cBhvr>
                                        <p:cTn id="101" dur="1000"/>
                                        <p:tgtEl>
                                          <p:spTgt spid="25"/>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wipe(up)">
                                      <p:cBhvr>
                                        <p:cTn id="104" dur="1000"/>
                                        <p:tgtEl>
                                          <p:spTgt spid="28"/>
                                        </p:tgtEl>
                                      </p:cBhvr>
                                    </p:animEffect>
                                  </p:childTnLst>
                                </p:cTn>
                              </p:par>
                            </p:childTnLst>
                          </p:cTn>
                        </p:par>
                        <p:par>
                          <p:cTn id="105" fill="hold">
                            <p:stCondLst>
                              <p:cond delay="5000"/>
                            </p:stCondLst>
                            <p:childTnLst>
                              <p:par>
                                <p:cTn id="106" presetID="10" presetClass="entr" presetSubtype="0" fill="hold" grpId="0" nodeType="after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fade">
                                      <p:cBhvr>
                                        <p:cTn id="108" dur="1000"/>
                                        <p:tgtEl>
                                          <p:spTgt spid="40"/>
                                        </p:tgtEl>
                                      </p:cBhvr>
                                    </p:animEffect>
                                  </p:childTnLst>
                                </p:cTn>
                              </p:par>
                              <p:par>
                                <p:cTn id="109" presetID="22" presetClass="entr" presetSubtype="1" fill="hold"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wipe(up)">
                                      <p:cBhvr>
                                        <p:cTn id="111" dur="1000"/>
                                        <p:tgtEl>
                                          <p:spTgt spid="32"/>
                                        </p:tgtEl>
                                      </p:cBhvr>
                                    </p:animEffect>
                                  </p:childTnLst>
                                </p:cTn>
                              </p:par>
                              <p:par>
                                <p:cTn id="112" presetID="22" presetClass="entr" presetSubtype="1" fill="hold" nodeType="with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wipe(up)">
                                      <p:cBhvr>
                                        <p:cTn id="114" dur="1000"/>
                                        <p:tgtEl>
                                          <p:spTgt spid="33"/>
                                        </p:tgtEl>
                                      </p:cBhvr>
                                    </p:animEffect>
                                  </p:childTnLst>
                                </p:cTn>
                              </p:par>
                            </p:childTnLst>
                          </p:cTn>
                        </p:par>
                        <p:par>
                          <p:cTn id="115" fill="hold">
                            <p:stCondLst>
                              <p:cond delay="6000"/>
                            </p:stCondLst>
                            <p:childTnLst>
                              <p:par>
                                <p:cTn id="116" presetID="22" presetClass="entr" presetSubtype="1" fill="hold" grpId="0" nodeType="after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wipe(up)">
                                      <p:cBhvr>
                                        <p:cTn id="118" dur="500"/>
                                        <p:tgtEl>
                                          <p:spTgt spid="31"/>
                                        </p:tgtEl>
                                      </p:cBhvr>
                                    </p:animEffect>
                                  </p:childTnLst>
                                </p:cTn>
                              </p:par>
                            </p:childTnLst>
                          </p:cTn>
                        </p:par>
                        <p:par>
                          <p:cTn id="119" fill="hold">
                            <p:stCondLst>
                              <p:cond delay="6500"/>
                            </p:stCondLst>
                            <p:childTnLst>
                              <p:par>
                                <p:cTn id="120" presetID="27" presetClass="emph" presetSubtype="0" fill="remove" grpId="1" nodeType="afterEffect">
                                  <p:stCondLst>
                                    <p:cond delay="0"/>
                                  </p:stCondLst>
                                  <p:childTnLst>
                                    <p:animClr clrSpc="rgb" dir="cw">
                                      <p:cBhvr override="childStyle">
                                        <p:cTn id="121" dur="250" autoRev="1" fill="remove"/>
                                        <p:tgtEl>
                                          <p:spTgt spid="31"/>
                                        </p:tgtEl>
                                        <p:attrNameLst>
                                          <p:attrName>style.color</p:attrName>
                                        </p:attrNameLst>
                                      </p:cBhvr>
                                      <p:to>
                                        <a:schemeClr val="bg1"/>
                                      </p:to>
                                    </p:animClr>
                                    <p:animClr clrSpc="rgb" dir="cw">
                                      <p:cBhvr>
                                        <p:cTn id="122" dur="250" autoRev="1" fill="remove"/>
                                        <p:tgtEl>
                                          <p:spTgt spid="31"/>
                                        </p:tgtEl>
                                        <p:attrNameLst>
                                          <p:attrName>fillcolor</p:attrName>
                                        </p:attrNameLst>
                                      </p:cBhvr>
                                      <p:to>
                                        <a:schemeClr val="bg1"/>
                                      </p:to>
                                    </p:animClr>
                                    <p:set>
                                      <p:cBhvr>
                                        <p:cTn id="123" dur="250" autoRev="1" fill="remove"/>
                                        <p:tgtEl>
                                          <p:spTgt spid="31"/>
                                        </p:tgtEl>
                                        <p:attrNameLst>
                                          <p:attrName>fill.type</p:attrName>
                                        </p:attrNameLst>
                                      </p:cBhvr>
                                      <p:to>
                                        <p:strVal val="solid"/>
                                      </p:to>
                                    </p:set>
                                    <p:set>
                                      <p:cBhvr>
                                        <p:cTn id="124" dur="250" autoRev="1" fill="remove"/>
                                        <p:tgtEl>
                                          <p:spTgt spid="31"/>
                                        </p:tgtEl>
                                        <p:attrNameLst>
                                          <p:attrName>fill.on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5" grpId="0"/>
      <p:bldP spid="18" grpId="0"/>
      <p:bldP spid="21" grpId="0"/>
      <p:bldP spid="24" grpId="0"/>
      <p:bldP spid="25" grpId="0"/>
      <p:bldP spid="28" grpId="0"/>
      <p:bldP spid="31" grpId="0"/>
      <p:bldP spid="31" grpId="1"/>
      <p:bldP spid="34" grpId="0"/>
      <p:bldP spid="35" grpId="0"/>
      <p:bldP spid="36" grpId="0"/>
      <p:bldP spid="37" grpId="0"/>
      <p:bldP spid="38" grpId="0"/>
      <p:bldP spid="39" grpId="0"/>
      <p:bldP spid="40" grpId="0"/>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model: work-depth</a:t>
            </a:r>
          </a:p>
        </p:txBody>
      </p:sp>
      <p:sp>
        <p:nvSpPr>
          <p:cNvPr id="3" name="Content Placeholder 2"/>
          <p:cNvSpPr>
            <a:spLocks noGrp="1"/>
          </p:cNvSpPr>
          <p:nvPr>
            <p:ph idx="1"/>
          </p:nvPr>
        </p:nvSpPr>
        <p:spPr>
          <a:xfrm>
            <a:off x="304800" y="3445383"/>
            <a:ext cx="11277600" cy="3184017"/>
          </a:xfrm>
        </p:spPr>
        <p:txBody>
          <a:bodyPr/>
          <a:lstStyle/>
          <a:p>
            <a:r>
              <a:rPr lang="en-US" dirty="0"/>
              <a:t>Depth (span): The longest dependency chain</a:t>
            </a:r>
          </a:p>
          <a:p>
            <a:pPr lvl="1"/>
            <a:r>
              <a:rPr lang="en-US" dirty="0"/>
              <a:t>Total time required if there are infinite number of processors</a:t>
            </a:r>
          </a:p>
          <a:p>
            <a:pPr lvl="1"/>
            <a:r>
              <a:rPr lang="en-US" dirty="0" err="1"/>
              <a:t>Polylog</a:t>
            </a:r>
            <a:r>
              <a:rPr lang="en-US" dirty="0"/>
              <a:t>-depth</a:t>
            </a:r>
          </a:p>
          <a:p>
            <a:pPr lvl="1"/>
            <a:r>
              <a:rPr lang="en-US" dirty="0"/>
              <a:t>Goal: make the parallel algorithm faster and faster when more and more processors are available - scalability</a:t>
            </a:r>
          </a:p>
        </p:txBody>
      </p:sp>
      <p:sp>
        <p:nvSpPr>
          <p:cNvPr id="4" name="Slide Number Placeholder 3"/>
          <p:cNvSpPr>
            <a:spLocks noGrp="1"/>
          </p:cNvSpPr>
          <p:nvPr>
            <p:ph type="sldNum" sz="quarter" idx="4"/>
          </p:nvPr>
        </p:nvSpPr>
        <p:spPr/>
        <p:txBody>
          <a:bodyPr/>
          <a:lstStyle/>
          <a:p>
            <a:fld id="{B710F26B-4563-4765-9A91-E0CC99FE32F0}" type="slidenum">
              <a:rPr lang="zh-CN" altLang="en-US" smtClean="0"/>
              <a:t>37</a:t>
            </a:fld>
            <a:endParaRPr lang="zh-CN" altLang="en-US"/>
          </a:p>
        </p:txBody>
      </p:sp>
      <p:sp>
        <p:nvSpPr>
          <p:cNvPr id="5" name="文本框 4">
            <a:extLst>
              <a:ext uri="{FF2B5EF4-FFF2-40B4-BE49-F238E27FC236}">
                <a16:creationId xmlns:a16="http://schemas.microsoft.com/office/drawing/2014/main" id="{D2FAB49A-04E1-45AD-A7B4-9C8C622B023E}"/>
              </a:ext>
            </a:extLst>
          </p:cNvPr>
          <p:cNvSpPr txBox="1"/>
          <p:nvPr/>
        </p:nvSpPr>
        <p:spPr>
          <a:xfrm>
            <a:off x="2895533" y="135708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1</a:t>
            </a:r>
            <a:endParaRPr lang="zh-CN" altLang="en-US"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6509D5DA-D594-4F82-9976-8D3FFF1FC867}"/>
              </a:ext>
            </a:extLst>
          </p:cNvPr>
          <p:cNvSpPr txBox="1"/>
          <p:nvPr/>
        </p:nvSpPr>
        <p:spPr>
          <a:xfrm>
            <a:off x="4510121" y="1367682"/>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3</a:t>
            </a:r>
            <a:endParaRPr lang="zh-CN" altLang="en-US"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8BF8D85E-260E-4484-9B6D-C1BC787F0AC7}"/>
              </a:ext>
            </a:extLst>
          </p:cNvPr>
          <p:cNvSpPr txBox="1"/>
          <p:nvPr/>
        </p:nvSpPr>
        <p:spPr>
          <a:xfrm>
            <a:off x="3703739" y="1358118"/>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2</a:t>
            </a:r>
            <a:endParaRPr lang="zh-CN" altLang="en-US"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35BF5DEB-C94F-4288-AFDE-35D9CB7BAAF9}"/>
              </a:ext>
            </a:extLst>
          </p:cNvPr>
          <p:cNvSpPr txBox="1"/>
          <p:nvPr/>
        </p:nvSpPr>
        <p:spPr>
          <a:xfrm>
            <a:off x="6927749" y="136978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6</a:t>
            </a:r>
            <a:endParaRPr lang="zh-CN" altLang="en-US"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DD9F8BC1-521F-4585-A318-59399150AE2C}"/>
              </a:ext>
            </a:extLst>
          </p:cNvPr>
          <p:cNvSpPr txBox="1"/>
          <p:nvPr/>
        </p:nvSpPr>
        <p:spPr>
          <a:xfrm>
            <a:off x="6121873" y="136978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5</a:t>
            </a:r>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6A6CE8F0-77EA-451E-8005-5B85E57BA5B9}"/>
              </a:ext>
            </a:extLst>
          </p:cNvPr>
          <p:cNvSpPr txBox="1"/>
          <p:nvPr/>
        </p:nvSpPr>
        <p:spPr>
          <a:xfrm>
            <a:off x="5315997" y="136978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4</a:t>
            </a:r>
            <a:endParaRPr lang="zh-CN" altLang="en-US"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AD669EB1-15F4-4005-93E7-840387FFAFAE}"/>
              </a:ext>
            </a:extLst>
          </p:cNvPr>
          <p:cNvSpPr txBox="1"/>
          <p:nvPr/>
        </p:nvSpPr>
        <p:spPr>
          <a:xfrm>
            <a:off x="8546053" y="136978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8</a:t>
            </a:r>
            <a:endParaRPr lang="zh-CN" altLang="en-US"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BEF163A3-B915-4A23-AB56-C36B3AD132E8}"/>
              </a:ext>
            </a:extLst>
          </p:cNvPr>
          <p:cNvSpPr txBox="1"/>
          <p:nvPr/>
        </p:nvSpPr>
        <p:spPr>
          <a:xfrm>
            <a:off x="7736901" y="136978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7</a:t>
            </a:r>
            <a:endParaRPr lang="zh-CN" altLang="en-US" dirty="0">
              <a:latin typeface="Arial" panose="020B0604020202020204" pitchFamily="34" charset="0"/>
              <a:cs typeface="Arial" panose="020B0604020202020204" pitchFamily="34" charset="0"/>
            </a:endParaRPr>
          </a:p>
        </p:txBody>
      </p:sp>
      <p:cxnSp>
        <p:nvCxnSpPr>
          <p:cNvPr id="13" name="直接连接符 12">
            <a:extLst>
              <a:ext uri="{FF2B5EF4-FFF2-40B4-BE49-F238E27FC236}">
                <a16:creationId xmlns:a16="http://schemas.microsoft.com/office/drawing/2014/main" id="{12BAB347-3119-49FB-A603-7D408316AF38}"/>
              </a:ext>
            </a:extLst>
          </p:cNvPr>
          <p:cNvCxnSpPr>
            <a:stCxn id="5" idx="2"/>
            <a:endCxn id="15" idx="0"/>
          </p:cNvCxnSpPr>
          <p:nvPr/>
        </p:nvCxnSpPr>
        <p:spPr>
          <a:xfrm>
            <a:off x="3051986" y="1726418"/>
            <a:ext cx="419100" cy="1767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A37A8D95-D267-4053-A646-58D883D7EB48}"/>
              </a:ext>
            </a:extLst>
          </p:cNvPr>
          <p:cNvCxnSpPr>
            <a:stCxn id="7" idx="2"/>
            <a:endCxn id="15" idx="0"/>
          </p:cNvCxnSpPr>
          <p:nvPr/>
        </p:nvCxnSpPr>
        <p:spPr>
          <a:xfrm flipH="1">
            <a:off x="3471086" y="1727450"/>
            <a:ext cx="389106" cy="175736"/>
          </a:xfrm>
          <a:prstGeom prst="line">
            <a:avLst/>
          </a:prstGeom>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AFFF9B14-F634-4219-A1A8-62C048CD2DA1}"/>
              </a:ext>
            </a:extLst>
          </p:cNvPr>
          <p:cNvSpPr txBox="1"/>
          <p:nvPr/>
        </p:nvSpPr>
        <p:spPr>
          <a:xfrm>
            <a:off x="3314633" y="1903186"/>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3</a:t>
            </a:r>
            <a:endParaRPr lang="zh-CN" altLang="en-US" dirty="0">
              <a:latin typeface="Arial" panose="020B0604020202020204" pitchFamily="34" charset="0"/>
              <a:cs typeface="Arial" panose="020B0604020202020204" pitchFamily="34" charset="0"/>
            </a:endParaRPr>
          </a:p>
        </p:txBody>
      </p:sp>
      <p:cxnSp>
        <p:nvCxnSpPr>
          <p:cNvPr id="16" name="直接连接符 15">
            <a:extLst>
              <a:ext uri="{FF2B5EF4-FFF2-40B4-BE49-F238E27FC236}">
                <a16:creationId xmlns:a16="http://schemas.microsoft.com/office/drawing/2014/main" id="{5F70142D-41B3-45F2-A58B-2E905AB39F75}"/>
              </a:ext>
            </a:extLst>
          </p:cNvPr>
          <p:cNvCxnSpPr>
            <a:stCxn id="6" idx="2"/>
            <a:endCxn id="18" idx="0"/>
          </p:cNvCxnSpPr>
          <p:nvPr/>
        </p:nvCxnSpPr>
        <p:spPr>
          <a:xfrm>
            <a:off x="4666574" y="1737014"/>
            <a:ext cx="433017" cy="1661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CE9B6FB7-592E-4E0D-9874-BF3422D58B0D}"/>
              </a:ext>
            </a:extLst>
          </p:cNvPr>
          <p:cNvCxnSpPr>
            <a:stCxn id="10" idx="2"/>
            <a:endCxn id="18" idx="0"/>
          </p:cNvCxnSpPr>
          <p:nvPr/>
        </p:nvCxnSpPr>
        <p:spPr>
          <a:xfrm flipH="1">
            <a:off x="5099591" y="1739118"/>
            <a:ext cx="372859" cy="164068"/>
          </a:xfrm>
          <a:prstGeom prst="line">
            <a:avLst/>
          </a:prstGeom>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59CED00-6B17-4232-A0C7-8B5829C91C09}"/>
              </a:ext>
            </a:extLst>
          </p:cNvPr>
          <p:cNvSpPr txBox="1"/>
          <p:nvPr/>
        </p:nvSpPr>
        <p:spPr>
          <a:xfrm>
            <a:off x="4943138" y="1903186"/>
            <a:ext cx="31290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7</a:t>
            </a:r>
            <a:endParaRPr lang="zh-CN" altLang="en-US" dirty="0">
              <a:latin typeface="Arial" panose="020B0604020202020204" pitchFamily="34" charset="0"/>
              <a:cs typeface="Arial" panose="020B0604020202020204" pitchFamily="34" charset="0"/>
            </a:endParaRPr>
          </a:p>
        </p:txBody>
      </p:sp>
      <p:cxnSp>
        <p:nvCxnSpPr>
          <p:cNvPr id="19" name="直接连接符 18">
            <a:extLst>
              <a:ext uri="{FF2B5EF4-FFF2-40B4-BE49-F238E27FC236}">
                <a16:creationId xmlns:a16="http://schemas.microsoft.com/office/drawing/2014/main" id="{22C33CD4-3789-4AA1-A5C7-2646287400E7}"/>
              </a:ext>
            </a:extLst>
          </p:cNvPr>
          <p:cNvCxnSpPr>
            <a:stCxn id="9" idx="2"/>
            <a:endCxn id="21" idx="0"/>
          </p:cNvCxnSpPr>
          <p:nvPr/>
        </p:nvCxnSpPr>
        <p:spPr>
          <a:xfrm>
            <a:off x="6278326" y="1739118"/>
            <a:ext cx="402938" cy="164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B582BD29-C564-494A-8B9E-26E3AB0183CA}"/>
              </a:ext>
            </a:extLst>
          </p:cNvPr>
          <p:cNvCxnSpPr>
            <a:stCxn id="8" idx="2"/>
            <a:endCxn id="21" idx="0"/>
          </p:cNvCxnSpPr>
          <p:nvPr/>
        </p:nvCxnSpPr>
        <p:spPr>
          <a:xfrm flipH="1">
            <a:off x="6681264" y="1739118"/>
            <a:ext cx="402938" cy="164068"/>
          </a:xfrm>
          <a:prstGeom prst="line">
            <a:avLst/>
          </a:prstGeom>
        </p:spPr>
        <p:style>
          <a:lnRef idx="1">
            <a:schemeClr val="accent1"/>
          </a:lnRef>
          <a:fillRef idx="0">
            <a:schemeClr val="accent1"/>
          </a:fillRef>
          <a:effectRef idx="0">
            <a:schemeClr val="accent1"/>
          </a:effectRef>
          <a:fontRef idx="minor">
            <a:schemeClr val="tx1"/>
          </a:fontRef>
        </p:style>
      </p:cxnSp>
      <p:sp>
        <p:nvSpPr>
          <p:cNvPr id="21" name="文本框 144">
            <a:extLst>
              <a:ext uri="{FF2B5EF4-FFF2-40B4-BE49-F238E27FC236}">
                <a16:creationId xmlns:a16="http://schemas.microsoft.com/office/drawing/2014/main" id="{36C536D0-4EA0-4A77-A84F-7082ACC82F55}"/>
              </a:ext>
            </a:extLst>
          </p:cNvPr>
          <p:cNvSpPr txBox="1"/>
          <p:nvPr/>
        </p:nvSpPr>
        <p:spPr>
          <a:xfrm>
            <a:off x="6434779" y="1903186"/>
            <a:ext cx="49297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11</a:t>
            </a:r>
            <a:endParaRPr lang="zh-CN" altLang="en-US" dirty="0">
              <a:latin typeface="Arial" panose="020B0604020202020204" pitchFamily="34" charset="0"/>
              <a:cs typeface="Arial" panose="020B0604020202020204" pitchFamily="34" charset="0"/>
            </a:endParaRPr>
          </a:p>
        </p:txBody>
      </p:sp>
      <p:cxnSp>
        <p:nvCxnSpPr>
          <p:cNvPr id="22" name="直接连接符 21">
            <a:extLst>
              <a:ext uri="{FF2B5EF4-FFF2-40B4-BE49-F238E27FC236}">
                <a16:creationId xmlns:a16="http://schemas.microsoft.com/office/drawing/2014/main" id="{E2787F65-2F53-482C-A6FB-0FBEF0E272DA}"/>
              </a:ext>
            </a:extLst>
          </p:cNvPr>
          <p:cNvCxnSpPr>
            <a:stCxn id="12" idx="2"/>
            <a:endCxn id="24" idx="0"/>
          </p:cNvCxnSpPr>
          <p:nvPr/>
        </p:nvCxnSpPr>
        <p:spPr>
          <a:xfrm>
            <a:off x="7893354" y="1739118"/>
            <a:ext cx="432915" cy="164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DB58783E-5FA9-409F-8A11-C6CE465EFEAC}"/>
              </a:ext>
            </a:extLst>
          </p:cNvPr>
          <p:cNvCxnSpPr>
            <a:stCxn id="11" idx="2"/>
            <a:endCxn id="24" idx="0"/>
          </p:cNvCxnSpPr>
          <p:nvPr/>
        </p:nvCxnSpPr>
        <p:spPr>
          <a:xfrm flipH="1">
            <a:off x="8326269" y="1739118"/>
            <a:ext cx="376237" cy="164068"/>
          </a:xfrm>
          <a:prstGeom prst="line">
            <a:avLst/>
          </a:prstGeom>
        </p:spPr>
        <p:style>
          <a:lnRef idx="1">
            <a:schemeClr val="accent1"/>
          </a:lnRef>
          <a:fillRef idx="0">
            <a:schemeClr val="accent1"/>
          </a:fillRef>
          <a:effectRef idx="0">
            <a:schemeClr val="accent1"/>
          </a:effectRef>
          <a:fontRef idx="minor">
            <a:schemeClr val="tx1"/>
          </a:fontRef>
        </p:style>
      </p:cxnSp>
      <p:sp>
        <p:nvSpPr>
          <p:cNvPr id="24" name="文本框 144">
            <a:extLst>
              <a:ext uri="{FF2B5EF4-FFF2-40B4-BE49-F238E27FC236}">
                <a16:creationId xmlns:a16="http://schemas.microsoft.com/office/drawing/2014/main" id="{03DA3009-E237-4292-AFFD-51E2FF57D73C}"/>
              </a:ext>
            </a:extLst>
          </p:cNvPr>
          <p:cNvSpPr txBox="1"/>
          <p:nvPr/>
        </p:nvSpPr>
        <p:spPr>
          <a:xfrm>
            <a:off x="8106485" y="1903186"/>
            <a:ext cx="43956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15</a:t>
            </a:r>
            <a:endParaRPr lang="zh-CN" altLang="en-US"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9FE0E234-9758-467C-85E7-7605A247F6E0}"/>
              </a:ext>
            </a:extLst>
          </p:cNvPr>
          <p:cNvSpPr txBox="1"/>
          <p:nvPr/>
        </p:nvSpPr>
        <p:spPr>
          <a:xfrm>
            <a:off x="4038600" y="2435554"/>
            <a:ext cx="4934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10</a:t>
            </a:r>
            <a:endParaRPr lang="zh-CN" altLang="en-US" dirty="0">
              <a:latin typeface="Arial" panose="020B0604020202020204" pitchFamily="34" charset="0"/>
              <a:cs typeface="Arial" panose="020B0604020202020204" pitchFamily="34" charset="0"/>
            </a:endParaRPr>
          </a:p>
        </p:txBody>
      </p:sp>
      <p:cxnSp>
        <p:nvCxnSpPr>
          <p:cNvPr id="26" name="直接连接符 25">
            <a:extLst>
              <a:ext uri="{FF2B5EF4-FFF2-40B4-BE49-F238E27FC236}">
                <a16:creationId xmlns:a16="http://schemas.microsoft.com/office/drawing/2014/main" id="{4F669A33-557F-4A1B-979C-65ADDD1DD28F}"/>
              </a:ext>
            </a:extLst>
          </p:cNvPr>
          <p:cNvCxnSpPr>
            <a:stCxn id="15" idx="2"/>
            <a:endCxn id="25" idx="0"/>
          </p:cNvCxnSpPr>
          <p:nvPr/>
        </p:nvCxnSpPr>
        <p:spPr>
          <a:xfrm>
            <a:off x="3471086" y="2272518"/>
            <a:ext cx="814252" cy="163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69E39D23-150B-45EC-A8F0-79A91F2E9C7C}"/>
              </a:ext>
            </a:extLst>
          </p:cNvPr>
          <p:cNvCxnSpPr>
            <a:stCxn id="25" idx="0"/>
            <a:endCxn id="18" idx="2"/>
          </p:cNvCxnSpPr>
          <p:nvPr/>
        </p:nvCxnSpPr>
        <p:spPr>
          <a:xfrm flipV="1">
            <a:off x="4285339" y="2272518"/>
            <a:ext cx="814253" cy="163036"/>
          </a:xfrm>
          <a:prstGeom prst="line">
            <a:avLst/>
          </a:prstGeom>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D949F738-5279-4283-8E3B-F49F9D51627C}"/>
              </a:ext>
            </a:extLst>
          </p:cNvPr>
          <p:cNvSpPr txBox="1"/>
          <p:nvPr/>
        </p:nvSpPr>
        <p:spPr>
          <a:xfrm>
            <a:off x="7243425" y="2435554"/>
            <a:ext cx="4934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26</a:t>
            </a:r>
            <a:endParaRPr lang="zh-CN" altLang="en-US" dirty="0">
              <a:latin typeface="Arial" panose="020B0604020202020204" pitchFamily="34" charset="0"/>
              <a:cs typeface="Arial" panose="020B0604020202020204" pitchFamily="34" charset="0"/>
            </a:endParaRPr>
          </a:p>
        </p:txBody>
      </p:sp>
      <p:cxnSp>
        <p:nvCxnSpPr>
          <p:cNvPr id="29" name="直接连接符 28">
            <a:extLst>
              <a:ext uri="{FF2B5EF4-FFF2-40B4-BE49-F238E27FC236}">
                <a16:creationId xmlns:a16="http://schemas.microsoft.com/office/drawing/2014/main" id="{36A67CCD-7C44-4BD0-BED6-C74498B1D5A7}"/>
              </a:ext>
            </a:extLst>
          </p:cNvPr>
          <p:cNvCxnSpPr>
            <a:stCxn id="21" idx="2"/>
            <a:endCxn id="28" idx="0"/>
          </p:cNvCxnSpPr>
          <p:nvPr/>
        </p:nvCxnSpPr>
        <p:spPr>
          <a:xfrm>
            <a:off x="6681265" y="2272518"/>
            <a:ext cx="808899" cy="163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408C3E77-B0DA-4667-9440-EA9AAE61052C}"/>
              </a:ext>
            </a:extLst>
          </p:cNvPr>
          <p:cNvCxnSpPr>
            <a:stCxn id="28" idx="0"/>
            <a:endCxn id="24" idx="2"/>
          </p:cNvCxnSpPr>
          <p:nvPr/>
        </p:nvCxnSpPr>
        <p:spPr>
          <a:xfrm flipV="1">
            <a:off x="7490163" y="2272518"/>
            <a:ext cx="836106" cy="163036"/>
          </a:xfrm>
          <a:prstGeom prst="line">
            <a:avLst/>
          </a:prstGeom>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5447DA38-0794-4272-B182-FB35E73DCCDC}"/>
              </a:ext>
            </a:extLst>
          </p:cNvPr>
          <p:cNvSpPr txBox="1"/>
          <p:nvPr/>
        </p:nvSpPr>
        <p:spPr>
          <a:xfrm>
            <a:off x="5628397" y="3076051"/>
            <a:ext cx="4934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36</a:t>
            </a:r>
            <a:endParaRPr lang="zh-CN" altLang="en-US" dirty="0">
              <a:latin typeface="Arial" panose="020B0604020202020204" pitchFamily="34" charset="0"/>
              <a:cs typeface="Arial" panose="020B0604020202020204" pitchFamily="34" charset="0"/>
            </a:endParaRPr>
          </a:p>
        </p:txBody>
      </p:sp>
      <p:cxnSp>
        <p:nvCxnSpPr>
          <p:cNvPr id="32" name="直接连接符 31">
            <a:extLst>
              <a:ext uri="{FF2B5EF4-FFF2-40B4-BE49-F238E27FC236}">
                <a16:creationId xmlns:a16="http://schemas.microsoft.com/office/drawing/2014/main" id="{F9776473-F3D9-4310-9291-1FB4DE475AAB}"/>
              </a:ext>
            </a:extLst>
          </p:cNvPr>
          <p:cNvCxnSpPr>
            <a:stCxn id="25" idx="2"/>
            <a:endCxn id="31" idx="0"/>
          </p:cNvCxnSpPr>
          <p:nvPr/>
        </p:nvCxnSpPr>
        <p:spPr>
          <a:xfrm>
            <a:off x="4285339" y="2804887"/>
            <a:ext cx="1589797" cy="271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C965953C-C3D5-454F-81B8-0C428ADB020F}"/>
              </a:ext>
            </a:extLst>
          </p:cNvPr>
          <p:cNvCxnSpPr>
            <a:stCxn id="31" idx="0"/>
            <a:endCxn id="28" idx="2"/>
          </p:cNvCxnSpPr>
          <p:nvPr/>
        </p:nvCxnSpPr>
        <p:spPr>
          <a:xfrm flipV="1">
            <a:off x="5875135" y="2804887"/>
            <a:ext cx="1615028" cy="271165"/>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2">
            <a:extLst>
              <a:ext uri="{FF2B5EF4-FFF2-40B4-BE49-F238E27FC236}">
                <a16:creationId xmlns:a16="http://schemas.microsoft.com/office/drawing/2014/main" id="{64663EAD-EE56-422B-AE21-5D890825862A}"/>
              </a:ext>
            </a:extLst>
          </p:cNvPr>
          <p:cNvSpPr txBox="1"/>
          <p:nvPr/>
        </p:nvSpPr>
        <p:spPr>
          <a:xfrm>
            <a:off x="3291208" y="1505023"/>
            <a:ext cx="364202"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5" name="TextBox 2">
            <a:extLst>
              <a:ext uri="{FF2B5EF4-FFF2-40B4-BE49-F238E27FC236}">
                <a16:creationId xmlns:a16="http://schemas.microsoft.com/office/drawing/2014/main" id="{6830DB9A-57DD-4E77-ABA7-3986A1C45772}"/>
              </a:ext>
            </a:extLst>
          </p:cNvPr>
          <p:cNvSpPr txBox="1"/>
          <p:nvPr/>
        </p:nvSpPr>
        <p:spPr>
          <a:xfrm>
            <a:off x="4925987" y="1509656"/>
            <a:ext cx="364202"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6" name="TextBox 2">
            <a:extLst>
              <a:ext uri="{FF2B5EF4-FFF2-40B4-BE49-F238E27FC236}">
                <a16:creationId xmlns:a16="http://schemas.microsoft.com/office/drawing/2014/main" id="{EA4C2555-2F5D-42BA-A2EB-1BE1B45161C8}"/>
              </a:ext>
            </a:extLst>
          </p:cNvPr>
          <p:cNvSpPr txBox="1"/>
          <p:nvPr/>
        </p:nvSpPr>
        <p:spPr>
          <a:xfrm>
            <a:off x="6493940" y="1505023"/>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7" name="TextBox 2">
            <a:extLst>
              <a:ext uri="{FF2B5EF4-FFF2-40B4-BE49-F238E27FC236}">
                <a16:creationId xmlns:a16="http://schemas.microsoft.com/office/drawing/2014/main" id="{A236A1B6-1156-4330-8C3F-5191249BDC47}"/>
              </a:ext>
            </a:extLst>
          </p:cNvPr>
          <p:cNvSpPr txBox="1"/>
          <p:nvPr/>
        </p:nvSpPr>
        <p:spPr>
          <a:xfrm>
            <a:off x="8143773" y="1501421"/>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8" name="TextBox 2">
            <a:extLst>
              <a:ext uri="{FF2B5EF4-FFF2-40B4-BE49-F238E27FC236}">
                <a16:creationId xmlns:a16="http://schemas.microsoft.com/office/drawing/2014/main" id="{1C2C4F51-EB74-4EDF-9A29-BCFBF6589A89}"/>
              </a:ext>
            </a:extLst>
          </p:cNvPr>
          <p:cNvSpPr txBox="1"/>
          <p:nvPr/>
        </p:nvSpPr>
        <p:spPr>
          <a:xfrm>
            <a:off x="4099524" y="2032588"/>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39" name="TextBox 2">
            <a:extLst>
              <a:ext uri="{FF2B5EF4-FFF2-40B4-BE49-F238E27FC236}">
                <a16:creationId xmlns:a16="http://schemas.microsoft.com/office/drawing/2014/main" id="{DC2E229A-83EE-42E8-9E05-8986741BF338}"/>
              </a:ext>
            </a:extLst>
          </p:cNvPr>
          <p:cNvSpPr txBox="1"/>
          <p:nvPr/>
        </p:nvSpPr>
        <p:spPr>
          <a:xfrm>
            <a:off x="7304603" y="2026407"/>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40" name="TextBox 2">
            <a:extLst>
              <a:ext uri="{FF2B5EF4-FFF2-40B4-BE49-F238E27FC236}">
                <a16:creationId xmlns:a16="http://schemas.microsoft.com/office/drawing/2014/main" id="{9C028952-CD94-4565-8425-20D2FD271166}"/>
              </a:ext>
            </a:extLst>
          </p:cNvPr>
          <p:cNvSpPr txBox="1"/>
          <p:nvPr/>
        </p:nvSpPr>
        <p:spPr>
          <a:xfrm>
            <a:off x="5689828" y="2652487"/>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1" name="TextBox 40"/>
              <p:cNvSpPr txBox="1"/>
              <p:nvPr/>
            </p:nvSpPr>
            <p:spPr>
              <a:xfrm>
                <a:off x="8488987" y="2479401"/>
                <a:ext cx="3328091" cy="646331"/>
              </a:xfrm>
              <a:prstGeom prst="rect">
                <a:avLst/>
              </a:prstGeom>
              <a:noFill/>
            </p:spPr>
            <p:txBody>
              <a:bodyPr wrap="none" rtlCol="0">
                <a:spAutoFit/>
              </a:bodyPr>
              <a:lstStyle/>
              <a:p>
                <a:pPr algn="l"/>
                <a:r>
                  <a:rPr lang="en-US" sz="3600" dirty="0">
                    <a:latin typeface="Arial" panose="020B0604020202020204" pitchFamily="34" charset="0"/>
                    <a:cs typeface="Arial" panose="020B0604020202020204" pitchFamily="34" charset="0"/>
                  </a:rPr>
                  <a:t>Depth: </a:t>
                </a:r>
                <a14:m>
                  <m:oMath xmlns:m="http://schemas.openxmlformats.org/officeDocument/2006/math">
                    <m:r>
                      <a:rPr lang="en-US" sz="3600" b="0" i="1" smtClean="0">
                        <a:latin typeface="Cambria Math" panose="02040503050406030204" pitchFamily="18" charset="0"/>
                        <a:cs typeface="Arial" panose="020B0604020202020204" pitchFamily="34" charset="0"/>
                      </a:rPr>
                      <m:t>𝑂</m:t>
                    </m:r>
                    <m:r>
                      <a:rPr lang="en-US" sz="3600" b="0" i="1" smtClean="0">
                        <a:latin typeface="Cambria Math" panose="02040503050406030204" pitchFamily="18" charset="0"/>
                        <a:cs typeface="Arial" panose="020B0604020202020204" pitchFamily="34" charset="0"/>
                      </a:rPr>
                      <m:t>(</m:t>
                    </m:r>
                    <m:func>
                      <m:funcPr>
                        <m:ctrlPr>
                          <a:rPr lang="en-US" sz="3600" b="0" i="1" smtClean="0">
                            <a:latin typeface="Cambria Math" panose="02040503050406030204" pitchFamily="18" charset="0"/>
                            <a:cs typeface="Arial" panose="020B0604020202020204" pitchFamily="34" charset="0"/>
                          </a:rPr>
                        </m:ctrlPr>
                      </m:funcPr>
                      <m:fName>
                        <m:r>
                          <m:rPr>
                            <m:sty m:val="p"/>
                          </m:rPr>
                          <a:rPr lang="en-US" sz="3600" b="0" i="0" smtClean="0">
                            <a:latin typeface="Cambria Math" panose="02040503050406030204" pitchFamily="18" charset="0"/>
                            <a:cs typeface="Arial" panose="020B0604020202020204" pitchFamily="34" charset="0"/>
                          </a:rPr>
                          <m:t>log</m:t>
                        </m:r>
                      </m:fName>
                      <m:e>
                        <m:r>
                          <a:rPr lang="en-US" sz="3600" b="0" i="1" smtClean="0">
                            <a:latin typeface="Cambria Math" panose="02040503050406030204" pitchFamily="18" charset="0"/>
                            <a:cs typeface="Arial" panose="020B0604020202020204" pitchFamily="34" charset="0"/>
                          </a:rPr>
                          <m:t>𝑛</m:t>
                        </m:r>
                      </m:e>
                    </m:func>
                    <m:r>
                      <a:rPr lang="en-US" sz="3600" b="0" i="1" smtClean="0">
                        <a:latin typeface="Cambria Math" panose="02040503050406030204" pitchFamily="18" charset="0"/>
                        <a:cs typeface="Arial" panose="020B0604020202020204" pitchFamily="34"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8488987" y="2479401"/>
                <a:ext cx="3328091" cy="646331"/>
              </a:xfrm>
              <a:prstGeom prst="rect">
                <a:avLst/>
              </a:prstGeom>
              <a:blipFill>
                <a:blip r:embed="rId2"/>
                <a:stretch>
                  <a:fillRect l="-5688" t="-15094" b="-34906"/>
                </a:stretch>
              </a:blipFill>
            </p:spPr>
            <p:txBody>
              <a:bodyPr/>
              <a:lstStyle/>
              <a:p>
                <a:r>
                  <a:rPr lang="en-US">
                    <a:noFill/>
                  </a:rPr>
                  <a:t> </a:t>
                </a:r>
              </a:p>
            </p:txBody>
          </p:sp>
        </mc:Fallback>
      </mc:AlternateContent>
    </p:spTree>
    <p:extLst>
      <p:ext uri="{BB962C8B-B14F-4D97-AF65-F5344CB8AC3E}">
        <p14:creationId xmlns:p14="http://schemas.microsoft.com/office/powerpoint/2010/main" val="425544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childTnLst>
                                </p:cTn>
                              </p:par>
                              <p:par>
                                <p:cTn id="42" presetID="22" presetClass="entr" presetSubtype="1"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1000"/>
                                        <p:tgtEl>
                                          <p:spTgt spid="14"/>
                                        </p:tgtEl>
                                      </p:cBhvr>
                                    </p:animEffect>
                                  </p:childTnLst>
                                </p:cTn>
                              </p:par>
                              <p:par>
                                <p:cTn id="45" presetID="22" presetClass="entr" presetSubtype="1"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1000"/>
                                        <p:tgtEl>
                                          <p:spTgt spid="13"/>
                                        </p:tgtEl>
                                      </p:cBhvr>
                                    </p:animEffect>
                                  </p:childTnLst>
                                </p:cTn>
                              </p:par>
                              <p:par>
                                <p:cTn id="48" presetID="22" presetClass="entr" presetSubtype="1"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up)">
                                      <p:cBhvr>
                                        <p:cTn id="50" dur="1000"/>
                                        <p:tgtEl>
                                          <p:spTgt spid="16"/>
                                        </p:tgtEl>
                                      </p:cBhvr>
                                    </p:animEffect>
                                  </p:childTnLst>
                                </p:cTn>
                              </p:par>
                              <p:par>
                                <p:cTn id="51" presetID="22" presetClass="entr" presetSubtype="1"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up)">
                                      <p:cBhvr>
                                        <p:cTn id="53" dur="1000"/>
                                        <p:tgtEl>
                                          <p:spTgt spid="17"/>
                                        </p:tgtEl>
                                      </p:cBhvr>
                                    </p:animEffect>
                                  </p:childTnLst>
                                </p:cTn>
                              </p:par>
                              <p:par>
                                <p:cTn id="54" presetID="22" presetClass="entr" presetSubtype="1"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up)">
                                      <p:cBhvr>
                                        <p:cTn id="56" dur="1000"/>
                                        <p:tgtEl>
                                          <p:spTgt spid="19"/>
                                        </p:tgtEl>
                                      </p:cBhvr>
                                    </p:animEffect>
                                  </p:childTnLst>
                                </p:cTn>
                              </p:par>
                              <p:par>
                                <p:cTn id="57" presetID="22" presetClass="entr" presetSubtype="1"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up)">
                                      <p:cBhvr>
                                        <p:cTn id="59" dur="1000"/>
                                        <p:tgtEl>
                                          <p:spTgt spid="20"/>
                                        </p:tgtEl>
                                      </p:cBhvr>
                                    </p:animEffect>
                                  </p:childTnLst>
                                </p:cTn>
                              </p:par>
                              <p:par>
                                <p:cTn id="60" presetID="22" presetClass="entr" presetSubtype="1"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up)">
                                      <p:cBhvr>
                                        <p:cTn id="62" dur="1000"/>
                                        <p:tgtEl>
                                          <p:spTgt spid="22"/>
                                        </p:tgtEl>
                                      </p:cBhvr>
                                    </p:animEffect>
                                  </p:childTnLst>
                                </p:cTn>
                              </p:par>
                              <p:par>
                                <p:cTn id="63" presetID="22" presetClass="entr" presetSubtype="1"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up)">
                                      <p:cBhvr>
                                        <p:cTn id="65" dur="1000"/>
                                        <p:tgtEl>
                                          <p:spTgt spid="23"/>
                                        </p:tgtEl>
                                      </p:cBhvr>
                                    </p:animEffect>
                                  </p:childTnLst>
                                </p:cTn>
                              </p:par>
                            </p:childTnLst>
                          </p:cTn>
                        </p:par>
                        <p:par>
                          <p:cTn id="66" fill="hold">
                            <p:stCondLst>
                              <p:cond delay="2000"/>
                            </p:stCondLst>
                            <p:childTnLst>
                              <p:par>
                                <p:cTn id="67" presetID="22" presetClass="entr" presetSubtype="1"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up)">
                                      <p:cBhvr>
                                        <p:cTn id="69" dur="1000"/>
                                        <p:tgtEl>
                                          <p:spTgt spid="15"/>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up)">
                                      <p:cBhvr>
                                        <p:cTn id="72" dur="1000"/>
                                        <p:tgtEl>
                                          <p:spTgt spid="18"/>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up)">
                                      <p:cBhvr>
                                        <p:cTn id="75" dur="1000"/>
                                        <p:tgtEl>
                                          <p:spTgt spid="21"/>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up)">
                                      <p:cBhvr>
                                        <p:cTn id="78" dur="1000"/>
                                        <p:tgtEl>
                                          <p:spTgt spid="24"/>
                                        </p:tgtEl>
                                      </p:cBhvr>
                                    </p:animEffect>
                                  </p:childTnLst>
                                </p:cTn>
                              </p:par>
                            </p:childTnLst>
                          </p:cTn>
                        </p:par>
                        <p:par>
                          <p:cTn id="79" fill="hold">
                            <p:stCondLst>
                              <p:cond delay="3000"/>
                            </p:stCondLst>
                            <p:childTnLst>
                              <p:par>
                                <p:cTn id="80" presetID="10" presetClass="entr" presetSubtype="0" fill="hold" grpId="0" nodeType="after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1000"/>
                                        <p:tgtEl>
                                          <p:spTgt spid="3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1000"/>
                                        <p:tgtEl>
                                          <p:spTgt spid="38"/>
                                        </p:tgtEl>
                                      </p:cBhvr>
                                    </p:animEffect>
                                  </p:childTnLst>
                                </p:cTn>
                              </p:par>
                              <p:par>
                                <p:cTn id="86" presetID="22" presetClass="entr" presetSubtype="1"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wipe(up)">
                                      <p:cBhvr>
                                        <p:cTn id="88" dur="1000"/>
                                        <p:tgtEl>
                                          <p:spTgt spid="26"/>
                                        </p:tgtEl>
                                      </p:cBhvr>
                                    </p:animEffect>
                                  </p:childTnLst>
                                </p:cTn>
                              </p:par>
                              <p:par>
                                <p:cTn id="89" presetID="22" presetClass="entr" presetSubtype="1"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wipe(up)">
                                      <p:cBhvr>
                                        <p:cTn id="91" dur="1000"/>
                                        <p:tgtEl>
                                          <p:spTgt spid="27"/>
                                        </p:tgtEl>
                                      </p:cBhvr>
                                    </p:animEffect>
                                  </p:childTnLst>
                                </p:cTn>
                              </p:par>
                              <p:par>
                                <p:cTn id="92" presetID="22" presetClass="entr" presetSubtype="1" fill="hold"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up)">
                                      <p:cBhvr>
                                        <p:cTn id="94" dur="1000"/>
                                        <p:tgtEl>
                                          <p:spTgt spid="29"/>
                                        </p:tgtEl>
                                      </p:cBhvr>
                                    </p:animEffect>
                                  </p:childTnLst>
                                </p:cTn>
                              </p:par>
                              <p:par>
                                <p:cTn id="95" presetID="22" presetClass="entr" presetSubtype="1"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wipe(up)">
                                      <p:cBhvr>
                                        <p:cTn id="97" dur="1000"/>
                                        <p:tgtEl>
                                          <p:spTgt spid="30"/>
                                        </p:tgtEl>
                                      </p:cBhvr>
                                    </p:animEffect>
                                  </p:childTnLst>
                                </p:cTn>
                              </p:par>
                            </p:childTnLst>
                          </p:cTn>
                        </p:par>
                        <p:par>
                          <p:cTn id="98" fill="hold">
                            <p:stCondLst>
                              <p:cond delay="4000"/>
                            </p:stCondLst>
                            <p:childTnLst>
                              <p:par>
                                <p:cTn id="99" presetID="22" presetClass="entr" presetSubtype="1" fill="hold" grpId="0" nodeType="after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wipe(up)">
                                      <p:cBhvr>
                                        <p:cTn id="101" dur="1000"/>
                                        <p:tgtEl>
                                          <p:spTgt spid="25"/>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wipe(up)">
                                      <p:cBhvr>
                                        <p:cTn id="104" dur="1000"/>
                                        <p:tgtEl>
                                          <p:spTgt spid="28"/>
                                        </p:tgtEl>
                                      </p:cBhvr>
                                    </p:animEffect>
                                  </p:childTnLst>
                                </p:cTn>
                              </p:par>
                            </p:childTnLst>
                          </p:cTn>
                        </p:par>
                        <p:par>
                          <p:cTn id="105" fill="hold">
                            <p:stCondLst>
                              <p:cond delay="5000"/>
                            </p:stCondLst>
                            <p:childTnLst>
                              <p:par>
                                <p:cTn id="106" presetID="10" presetClass="entr" presetSubtype="0" fill="hold" grpId="0" nodeType="after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fade">
                                      <p:cBhvr>
                                        <p:cTn id="108" dur="1000"/>
                                        <p:tgtEl>
                                          <p:spTgt spid="40"/>
                                        </p:tgtEl>
                                      </p:cBhvr>
                                    </p:animEffect>
                                  </p:childTnLst>
                                </p:cTn>
                              </p:par>
                              <p:par>
                                <p:cTn id="109" presetID="22" presetClass="entr" presetSubtype="1" fill="hold"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wipe(up)">
                                      <p:cBhvr>
                                        <p:cTn id="111" dur="1000"/>
                                        <p:tgtEl>
                                          <p:spTgt spid="32"/>
                                        </p:tgtEl>
                                      </p:cBhvr>
                                    </p:animEffect>
                                  </p:childTnLst>
                                </p:cTn>
                              </p:par>
                              <p:par>
                                <p:cTn id="112" presetID="22" presetClass="entr" presetSubtype="1" fill="hold" nodeType="with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wipe(up)">
                                      <p:cBhvr>
                                        <p:cTn id="114" dur="1000"/>
                                        <p:tgtEl>
                                          <p:spTgt spid="33"/>
                                        </p:tgtEl>
                                      </p:cBhvr>
                                    </p:animEffect>
                                  </p:childTnLst>
                                </p:cTn>
                              </p:par>
                            </p:childTnLst>
                          </p:cTn>
                        </p:par>
                        <p:par>
                          <p:cTn id="115" fill="hold">
                            <p:stCondLst>
                              <p:cond delay="6000"/>
                            </p:stCondLst>
                            <p:childTnLst>
                              <p:par>
                                <p:cTn id="116" presetID="22" presetClass="entr" presetSubtype="1" fill="hold" grpId="0" nodeType="after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wipe(up)">
                                      <p:cBhvr>
                                        <p:cTn id="118" dur="500"/>
                                        <p:tgtEl>
                                          <p:spTgt spid="31"/>
                                        </p:tgtEl>
                                      </p:cBhvr>
                                    </p:animEffect>
                                  </p:childTnLst>
                                </p:cTn>
                              </p:par>
                            </p:childTnLst>
                          </p:cTn>
                        </p:par>
                        <p:par>
                          <p:cTn id="119" fill="hold">
                            <p:stCondLst>
                              <p:cond delay="6500"/>
                            </p:stCondLst>
                            <p:childTnLst>
                              <p:par>
                                <p:cTn id="120" presetID="27" presetClass="emph" presetSubtype="0" fill="remove" grpId="1" nodeType="afterEffect">
                                  <p:stCondLst>
                                    <p:cond delay="0"/>
                                  </p:stCondLst>
                                  <p:childTnLst>
                                    <p:animClr clrSpc="rgb" dir="cw">
                                      <p:cBhvr override="childStyle">
                                        <p:cTn id="121" dur="250" autoRev="1" fill="remove"/>
                                        <p:tgtEl>
                                          <p:spTgt spid="31"/>
                                        </p:tgtEl>
                                        <p:attrNameLst>
                                          <p:attrName>style.color</p:attrName>
                                        </p:attrNameLst>
                                      </p:cBhvr>
                                      <p:to>
                                        <a:schemeClr val="bg1"/>
                                      </p:to>
                                    </p:animClr>
                                    <p:animClr clrSpc="rgb" dir="cw">
                                      <p:cBhvr>
                                        <p:cTn id="122" dur="250" autoRev="1" fill="remove"/>
                                        <p:tgtEl>
                                          <p:spTgt spid="31"/>
                                        </p:tgtEl>
                                        <p:attrNameLst>
                                          <p:attrName>fillcolor</p:attrName>
                                        </p:attrNameLst>
                                      </p:cBhvr>
                                      <p:to>
                                        <a:schemeClr val="bg1"/>
                                      </p:to>
                                    </p:animClr>
                                    <p:set>
                                      <p:cBhvr>
                                        <p:cTn id="123" dur="250" autoRev="1" fill="remove"/>
                                        <p:tgtEl>
                                          <p:spTgt spid="31"/>
                                        </p:tgtEl>
                                        <p:attrNameLst>
                                          <p:attrName>fill.type</p:attrName>
                                        </p:attrNameLst>
                                      </p:cBhvr>
                                      <p:to>
                                        <p:strVal val="solid"/>
                                      </p:to>
                                    </p:set>
                                    <p:set>
                                      <p:cBhvr>
                                        <p:cTn id="124" dur="250" autoRev="1" fill="remove"/>
                                        <p:tgtEl>
                                          <p:spTgt spid="31"/>
                                        </p:tgtEl>
                                        <p:attrNameLst>
                                          <p:attrName>fill.on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5" grpId="0"/>
      <p:bldP spid="18" grpId="0"/>
      <p:bldP spid="21" grpId="0"/>
      <p:bldP spid="24" grpId="0"/>
      <p:bldP spid="25" grpId="0"/>
      <p:bldP spid="28" grpId="0"/>
      <p:bldP spid="31" grpId="0"/>
      <p:bldP spid="31" grpId="1"/>
      <p:bldP spid="34" grpId="0"/>
      <p:bldP spid="35" grpId="0"/>
      <p:bldP spid="36" grpId="0"/>
      <p:bldP spid="37" grpId="0"/>
      <p:bldP spid="38" grpId="0"/>
      <p:bldP spid="39" grpId="0"/>
      <p:bldP spid="40" grpId="0"/>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9F6084-BDCE-412F-AAFE-6AD2C9063005}"/>
              </a:ext>
            </a:extLst>
          </p:cNvPr>
          <p:cNvSpPr>
            <a:spLocks noGrp="1"/>
          </p:cNvSpPr>
          <p:nvPr>
            <p:ph type="ctrTitle"/>
          </p:nvPr>
        </p:nvSpPr>
        <p:spPr>
          <a:xfrm>
            <a:off x="508000" y="152400"/>
            <a:ext cx="10464800" cy="4495800"/>
          </a:xfrm>
        </p:spPr>
        <p:txBody>
          <a:bodyPr/>
          <a:lstStyle/>
          <a:p>
            <a:r>
              <a:rPr lang="en-US" altLang="zh-CN" dirty="0"/>
              <a:t>How do work and depth relate to the real execution and running time?</a:t>
            </a:r>
            <a:endParaRPr lang="zh-CN" altLang="en-US" dirty="0"/>
          </a:p>
        </p:txBody>
      </p:sp>
      <p:sp>
        <p:nvSpPr>
          <p:cNvPr id="4" name="Slide Number Placeholder 3">
            <a:extLst>
              <a:ext uri="{FF2B5EF4-FFF2-40B4-BE49-F238E27FC236}">
                <a16:creationId xmlns:a16="http://schemas.microsoft.com/office/drawing/2014/main" id="{C0010AC9-5302-471E-8C85-BAFEFB32B4EB}"/>
              </a:ext>
            </a:extLst>
          </p:cNvPr>
          <p:cNvSpPr>
            <a:spLocks noGrp="1"/>
          </p:cNvSpPr>
          <p:nvPr>
            <p:ph type="sldNum" sz="quarter" idx="4"/>
          </p:nvPr>
        </p:nvSpPr>
        <p:spPr/>
        <p:txBody>
          <a:bodyPr/>
          <a:lstStyle/>
          <a:p>
            <a:fld id="{B710F26B-4563-4765-9A91-E0CC99FE32F0}" type="slidenum">
              <a:rPr lang="zh-CN" altLang="en-US" smtClean="0"/>
              <a:t>38</a:t>
            </a:fld>
            <a:endParaRPr lang="zh-CN" altLang="en-US"/>
          </a:p>
        </p:txBody>
      </p:sp>
    </p:spTree>
    <p:extLst>
      <p:ext uri="{BB962C8B-B14F-4D97-AF65-F5344CB8AC3E}">
        <p14:creationId xmlns:p14="http://schemas.microsoft.com/office/powerpoint/2010/main" val="2162445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61133" y="274638"/>
            <a:ext cx="7848600" cy="715962"/>
          </a:xfrm>
        </p:spPr>
        <p:txBody>
          <a:bodyPr/>
          <a:lstStyle/>
          <a:p>
            <a:r>
              <a:rPr lang="en-US" altLang="zh-CN" dirty="0"/>
              <a:t>Reduce – how to schedule it?</a:t>
            </a:r>
            <a:endParaRPr lang="zh-CN" altLang="en-US" dirty="0"/>
          </a:p>
        </p:txBody>
      </p:sp>
      <p:sp>
        <p:nvSpPr>
          <p:cNvPr id="88" name="文本框 131"/>
          <p:cNvSpPr txBox="1"/>
          <p:nvPr/>
        </p:nvSpPr>
        <p:spPr>
          <a:xfrm>
            <a:off x="1999136" y="1370568"/>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1</a:t>
            </a:r>
            <a:endParaRPr lang="zh-CN" altLang="en-US" dirty="0">
              <a:latin typeface="Arial" panose="020B0604020202020204" pitchFamily="34" charset="0"/>
              <a:cs typeface="Arial" panose="020B0604020202020204" pitchFamily="34" charset="0"/>
            </a:endParaRPr>
          </a:p>
        </p:txBody>
      </p:sp>
      <p:sp>
        <p:nvSpPr>
          <p:cNvPr id="89" name="文本框 132"/>
          <p:cNvSpPr txBox="1"/>
          <p:nvPr/>
        </p:nvSpPr>
        <p:spPr>
          <a:xfrm>
            <a:off x="3613724" y="1381164"/>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3</a:t>
            </a:r>
            <a:endParaRPr lang="zh-CN" altLang="en-US" dirty="0">
              <a:latin typeface="Arial" panose="020B0604020202020204" pitchFamily="34" charset="0"/>
              <a:cs typeface="Arial" panose="020B0604020202020204" pitchFamily="34" charset="0"/>
            </a:endParaRPr>
          </a:p>
        </p:txBody>
      </p:sp>
      <p:sp>
        <p:nvSpPr>
          <p:cNvPr id="92" name="文本框 133"/>
          <p:cNvSpPr txBox="1"/>
          <p:nvPr/>
        </p:nvSpPr>
        <p:spPr>
          <a:xfrm>
            <a:off x="2807342" y="1371600"/>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2</a:t>
            </a:r>
            <a:endParaRPr lang="zh-CN" altLang="en-US" dirty="0">
              <a:latin typeface="Arial" panose="020B0604020202020204" pitchFamily="34" charset="0"/>
              <a:cs typeface="Arial" panose="020B0604020202020204" pitchFamily="34" charset="0"/>
            </a:endParaRPr>
          </a:p>
        </p:txBody>
      </p:sp>
      <p:sp>
        <p:nvSpPr>
          <p:cNvPr id="93" name="文本框 134"/>
          <p:cNvSpPr txBox="1"/>
          <p:nvPr/>
        </p:nvSpPr>
        <p:spPr>
          <a:xfrm>
            <a:off x="6031352" y="1383268"/>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6</a:t>
            </a:r>
            <a:endParaRPr lang="zh-CN" altLang="en-US" dirty="0">
              <a:latin typeface="Arial" panose="020B0604020202020204" pitchFamily="34" charset="0"/>
              <a:cs typeface="Arial" panose="020B0604020202020204" pitchFamily="34" charset="0"/>
            </a:endParaRPr>
          </a:p>
        </p:txBody>
      </p:sp>
      <p:sp>
        <p:nvSpPr>
          <p:cNvPr id="94" name="文本框 135"/>
          <p:cNvSpPr txBox="1"/>
          <p:nvPr/>
        </p:nvSpPr>
        <p:spPr>
          <a:xfrm>
            <a:off x="5225476" y="1383268"/>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5</a:t>
            </a:r>
            <a:endParaRPr lang="zh-CN" altLang="en-US" dirty="0">
              <a:latin typeface="Arial" panose="020B0604020202020204" pitchFamily="34" charset="0"/>
              <a:cs typeface="Arial" panose="020B0604020202020204" pitchFamily="34" charset="0"/>
            </a:endParaRPr>
          </a:p>
        </p:txBody>
      </p:sp>
      <p:sp>
        <p:nvSpPr>
          <p:cNvPr id="95" name="文本框 136"/>
          <p:cNvSpPr txBox="1"/>
          <p:nvPr/>
        </p:nvSpPr>
        <p:spPr>
          <a:xfrm>
            <a:off x="4419600" y="1383268"/>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4</a:t>
            </a:r>
            <a:endParaRPr lang="zh-CN" altLang="en-US" dirty="0">
              <a:latin typeface="Arial" panose="020B0604020202020204" pitchFamily="34" charset="0"/>
              <a:cs typeface="Arial" panose="020B0604020202020204" pitchFamily="34" charset="0"/>
            </a:endParaRPr>
          </a:p>
        </p:txBody>
      </p:sp>
      <p:sp>
        <p:nvSpPr>
          <p:cNvPr id="96" name="文本框 137"/>
          <p:cNvSpPr txBox="1"/>
          <p:nvPr/>
        </p:nvSpPr>
        <p:spPr>
          <a:xfrm>
            <a:off x="7649656" y="1383268"/>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8</a:t>
            </a:r>
            <a:endParaRPr lang="zh-CN" altLang="en-US" dirty="0">
              <a:latin typeface="Arial" panose="020B0604020202020204" pitchFamily="34" charset="0"/>
              <a:cs typeface="Arial" panose="020B0604020202020204" pitchFamily="34" charset="0"/>
            </a:endParaRPr>
          </a:p>
        </p:txBody>
      </p:sp>
      <p:sp>
        <p:nvSpPr>
          <p:cNvPr id="97" name="文本框 138"/>
          <p:cNvSpPr txBox="1"/>
          <p:nvPr/>
        </p:nvSpPr>
        <p:spPr>
          <a:xfrm>
            <a:off x="6840504" y="1383268"/>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7</a:t>
            </a:r>
            <a:endParaRPr lang="zh-CN" altLang="en-US" dirty="0">
              <a:latin typeface="Arial" panose="020B0604020202020204" pitchFamily="34" charset="0"/>
              <a:cs typeface="Arial" panose="020B0604020202020204" pitchFamily="34" charset="0"/>
            </a:endParaRPr>
          </a:p>
        </p:txBody>
      </p:sp>
      <p:cxnSp>
        <p:nvCxnSpPr>
          <p:cNvPr id="98" name="直接连接符 140"/>
          <p:cNvCxnSpPr>
            <a:stCxn id="88" idx="2"/>
            <a:endCxn id="100" idx="0"/>
          </p:cNvCxnSpPr>
          <p:nvPr/>
        </p:nvCxnSpPr>
        <p:spPr>
          <a:xfrm>
            <a:off x="2155589" y="1739900"/>
            <a:ext cx="419100" cy="1767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直接连接符 141"/>
          <p:cNvCxnSpPr>
            <a:stCxn id="92" idx="2"/>
            <a:endCxn id="100" idx="0"/>
          </p:cNvCxnSpPr>
          <p:nvPr/>
        </p:nvCxnSpPr>
        <p:spPr>
          <a:xfrm flipH="1">
            <a:off x="2574689" y="1740932"/>
            <a:ext cx="389106" cy="175736"/>
          </a:xfrm>
          <a:prstGeom prst="line">
            <a:avLst/>
          </a:prstGeom>
        </p:spPr>
        <p:style>
          <a:lnRef idx="1">
            <a:schemeClr val="accent1"/>
          </a:lnRef>
          <a:fillRef idx="0">
            <a:schemeClr val="accent1"/>
          </a:fillRef>
          <a:effectRef idx="0">
            <a:schemeClr val="accent1"/>
          </a:effectRef>
          <a:fontRef idx="minor">
            <a:schemeClr val="tx1"/>
          </a:fontRef>
        </p:style>
      </p:cxnSp>
      <p:sp>
        <p:nvSpPr>
          <p:cNvPr id="100" name="文本框 144"/>
          <p:cNvSpPr txBox="1"/>
          <p:nvPr/>
        </p:nvSpPr>
        <p:spPr>
          <a:xfrm>
            <a:off x="2418236" y="1916668"/>
            <a:ext cx="31290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3</a:t>
            </a:r>
            <a:endParaRPr lang="zh-CN" altLang="en-US" dirty="0">
              <a:latin typeface="Arial" panose="020B0604020202020204" pitchFamily="34" charset="0"/>
              <a:cs typeface="Arial" panose="020B0604020202020204" pitchFamily="34" charset="0"/>
            </a:endParaRPr>
          </a:p>
        </p:txBody>
      </p:sp>
      <p:cxnSp>
        <p:nvCxnSpPr>
          <p:cNvPr id="101" name="直接连接符 149"/>
          <p:cNvCxnSpPr>
            <a:stCxn id="89" idx="2"/>
            <a:endCxn id="103" idx="0"/>
          </p:cNvCxnSpPr>
          <p:nvPr/>
        </p:nvCxnSpPr>
        <p:spPr>
          <a:xfrm>
            <a:off x="3770177" y="1750496"/>
            <a:ext cx="433017" cy="1661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直接连接符 150"/>
          <p:cNvCxnSpPr>
            <a:stCxn id="95" idx="2"/>
            <a:endCxn id="103" idx="0"/>
          </p:cNvCxnSpPr>
          <p:nvPr/>
        </p:nvCxnSpPr>
        <p:spPr>
          <a:xfrm flipH="1">
            <a:off x="4203194" y="1752600"/>
            <a:ext cx="372859" cy="164068"/>
          </a:xfrm>
          <a:prstGeom prst="line">
            <a:avLst/>
          </a:prstGeom>
        </p:spPr>
        <p:style>
          <a:lnRef idx="1">
            <a:schemeClr val="accent1"/>
          </a:lnRef>
          <a:fillRef idx="0">
            <a:schemeClr val="accent1"/>
          </a:fillRef>
          <a:effectRef idx="0">
            <a:schemeClr val="accent1"/>
          </a:effectRef>
          <a:fontRef idx="minor">
            <a:schemeClr val="tx1"/>
          </a:fontRef>
        </p:style>
      </p:cxnSp>
      <p:sp>
        <p:nvSpPr>
          <p:cNvPr id="103" name="文本框 151"/>
          <p:cNvSpPr txBox="1"/>
          <p:nvPr/>
        </p:nvSpPr>
        <p:spPr>
          <a:xfrm>
            <a:off x="4046741" y="1916668"/>
            <a:ext cx="31290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7</a:t>
            </a:r>
            <a:endParaRPr lang="zh-CN" altLang="en-US" dirty="0">
              <a:latin typeface="Arial" panose="020B0604020202020204" pitchFamily="34" charset="0"/>
              <a:cs typeface="Arial" panose="020B0604020202020204" pitchFamily="34" charset="0"/>
            </a:endParaRPr>
          </a:p>
        </p:txBody>
      </p:sp>
      <p:cxnSp>
        <p:nvCxnSpPr>
          <p:cNvPr id="104" name="直接连接符 154"/>
          <p:cNvCxnSpPr>
            <a:stCxn id="94" idx="2"/>
            <a:endCxn id="106" idx="0"/>
          </p:cNvCxnSpPr>
          <p:nvPr/>
        </p:nvCxnSpPr>
        <p:spPr>
          <a:xfrm>
            <a:off x="5381929" y="1752600"/>
            <a:ext cx="402938" cy="164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直接连接符 155"/>
          <p:cNvCxnSpPr>
            <a:stCxn id="93" idx="2"/>
            <a:endCxn id="106" idx="0"/>
          </p:cNvCxnSpPr>
          <p:nvPr/>
        </p:nvCxnSpPr>
        <p:spPr>
          <a:xfrm flipH="1">
            <a:off x="5784867" y="1752600"/>
            <a:ext cx="402938" cy="164068"/>
          </a:xfrm>
          <a:prstGeom prst="line">
            <a:avLst/>
          </a:prstGeom>
        </p:spPr>
        <p:style>
          <a:lnRef idx="1">
            <a:schemeClr val="accent1"/>
          </a:lnRef>
          <a:fillRef idx="0">
            <a:schemeClr val="accent1"/>
          </a:fillRef>
          <a:effectRef idx="0">
            <a:schemeClr val="accent1"/>
          </a:effectRef>
          <a:fontRef idx="minor">
            <a:schemeClr val="tx1"/>
          </a:fontRef>
        </p:style>
      </p:cxnSp>
      <p:sp>
        <p:nvSpPr>
          <p:cNvPr id="106" name="文本框 144"/>
          <p:cNvSpPr txBox="1"/>
          <p:nvPr/>
        </p:nvSpPr>
        <p:spPr>
          <a:xfrm>
            <a:off x="5538382" y="1916668"/>
            <a:ext cx="49297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11</a:t>
            </a:r>
            <a:endParaRPr lang="zh-CN" altLang="en-US" dirty="0">
              <a:latin typeface="Arial" panose="020B0604020202020204" pitchFamily="34" charset="0"/>
              <a:cs typeface="Arial" panose="020B0604020202020204" pitchFamily="34" charset="0"/>
            </a:endParaRPr>
          </a:p>
        </p:txBody>
      </p:sp>
      <p:cxnSp>
        <p:nvCxnSpPr>
          <p:cNvPr id="107" name="直接连接符 165"/>
          <p:cNvCxnSpPr>
            <a:stCxn id="97" idx="2"/>
            <a:endCxn id="109" idx="0"/>
          </p:cNvCxnSpPr>
          <p:nvPr/>
        </p:nvCxnSpPr>
        <p:spPr>
          <a:xfrm>
            <a:off x="6996957" y="1752600"/>
            <a:ext cx="432915" cy="164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直接连接符 166"/>
          <p:cNvCxnSpPr>
            <a:stCxn id="96" idx="2"/>
            <a:endCxn id="109" idx="0"/>
          </p:cNvCxnSpPr>
          <p:nvPr/>
        </p:nvCxnSpPr>
        <p:spPr>
          <a:xfrm flipH="1">
            <a:off x="7429872" y="1752600"/>
            <a:ext cx="376237" cy="164068"/>
          </a:xfrm>
          <a:prstGeom prst="line">
            <a:avLst/>
          </a:prstGeom>
        </p:spPr>
        <p:style>
          <a:lnRef idx="1">
            <a:schemeClr val="accent1"/>
          </a:lnRef>
          <a:fillRef idx="0">
            <a:schemeClr val="accent1"/>
          </a:fillRef>
          <a:effectRef idx="0">
            <a:schemeClr val="accent1"/>
          </a:effectRef>
          <a:fontRef idx="minor">
            <a:schemeClr val="tx1"/>
          </a:fontRef>
        </p:style>
      </p:cxnSp>
      <p:sp>
        <p:nvSpPr>
          <p:cNvPr id="109" name="文本框 144"/>
          <p:cNvSpPr txBox="1"/>
          <p:nvPr/>
        </p:nvSpPr>
        <p:spPr>
          <a:xfrm>
            <a:off x="7210088" y="1916668"/>
            <a:ext cx="43956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15</a:t>
            </a:r>
            <a:endParaRPr lang="zh-CN" altLang="en-US" dirty="0">
              <a:latin typeface="Arial" panose="020B0604020202020204" pitchFamily="34" charset="0"/>
              <a:cs typeface="Arial" panose="020B0604020202020204" pitchFamily="34" charset="0"/>
            </a:endParaRPr>
          </a:p>
        </p:txBody>
      </p:sp>
      <p:sp>
        <p:nvSpPr>
          <p:cNvPr id="110" name="文本框 174"/>
          <p:cNvSpPr txBox="1"/>
          <p:nvPr/>
        </p:nvSpPr>
        <p:spPr>
          <a:xfrm>
            <a:off x="3142203" y="2449036"/>
            <a:ext cx="4934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10</a:t>
            </a:r>
            <a:endParaRPr lang="zh-CN" altLang="en-US" dirty="0">
              <a:latin typeface="Arial" panose="020B0604020202020204" pitchFamily="34" charset="0"/>
              <a:cs typeface="Arial" panose="020B0604020202020204" pitchFamily="34" charset="0"/>
            </a:endParaRPr>
          </a:p>
        </p:txBody>
      </p:sp>
      <p:cxnSp>
        <p:nvCxnSpPr>
          <p:cNvPr id="111" name="直接连接符 175"/>
          <p:cNvCxnSpPr>
            <a:stCxn id="100" idx="2"/>
            <a:endCxn id="110" idx="0"/>
          </p:cNvCxnSpPr>
          <p:nvPr/>
        </p:nvCxnSpPr>
        <p:spPr>
          <a:xfrm>
            <a:off x="2574689" y="2286000"/>
            <a:ext cx="814252" cy="163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直接连接符 178"/>
          <p:cNvCxnSpPr>
            <a:stCxn id="110" idx="0"/>
            <a:endCxn id="103" idx="2"/>
          </p:cNvCxnSpPr>
          <p:nvPr/>
        </p:nvCxnSpPr>
        <p:spPr>
          <a:xfrm flipV="1">
            <a:off x="3388942" y="2286000"/>
            <a:ext cx="814253" cy="163036"/>
          </a:xfrm>
          <a:prstGeom prst="line">
            <a:avLst/>
          </a:prstGeom>
        </p:spPr>
        <p:style>
          <a:lnRef idx="1">
            <a:schemeClr val="accent1"/>
          </a:lnRef>
          <a:fillRef idx="0">
            <a:schemeClr val="accent1"/>
          </a:fillRef>
          <a:effectRef idx="0">
            <a:schemeClr val="accent1"/>
          </a:effectRef>
          <a:fontRef idx="minor">
            <a:schemeClr val="tx1"/>
          </a:fontRef>
        </p:style>
      </p:cxnSp>
      <p:sp>
        <p:nvSpPr>
          <p:cNvPr id="113" name="文本框 182"/>
          <p:cNvSpPr txBox="1"/>
          <p:nvPr/>
        </p:nvSpPr>
        <p:spPr>
          <a:xfrm>
            <a:off x="6347028" y="2449036"/>
            <a:ext cx="4934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26</a:t>
            </a:r>
            <a:endParaRPr lang="zh-CN" altLang="en-US" dirty="0">
              <a:latin typeface="Arial" panose="020B0604020202020204" pitchFamily="34" charset="0"/>
              <a:cs typeface="Arial" panose="020B0604020202020204" pitchFamily="34" charset="0"/>
            </a:endParaRPr>
          </a:p>
        </p:txBody>
      </p:sp>
      <p:cxnSp>
        <p:nvCxnSpPr>
          <p:cNvPr id="114" name="直接连接符 183"/>
          <p:cNvCxnSpPr>
            <a:stCxn id="106" idx="2"/>
            <a:endCxn id="113" idx="0"/>
          </p:cNvCxnSpPr>
          <p:nvPr/>
        </p:nvCxnSpPr>
        <p:spPr>
          <a:xfrm>
            <a:off x="5784868" y="2286000"/>
            <a:ext cx="808899" cy="163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直接连接符 184"/>
          <p:cNvCxnSpPr>
            <a:stCxn id="113" idx="0"/>
            <a:endCxn id="109" idx="2"/>
          </p:cNvCxnSpPr>
          <p:nvPr/>
        </p:nvCxnSpPr>
        <p:spPr>
          <a:xfrm flipV="1">
            <a:off x="6593766" y="2286000"/>
            <a:ext cx="836106" cy="163036"/>
          </a:xfrm>
          <a:prstGeom prst="line">
            <a:avLst/>
          </a:prstGeom>
        </p:spPr>
        <p:style>
          <a:lnRef idx="1">
            <a:schemeClr val="accent1"/>
          </a:lnRef>
          <a:fillRef idx="0">
            <a:schemeClr val="accent1"/>
          </a:fillRef>
          <a:effectRef idx="0">
            <a:schemeClr val="accent1"/>
          </a:effectRef>
          <a:fontRef idx="minor">
            <a:schemeClr val="tx1"/>
          </a:fontRef>
        </p:style>
      </p:cxnSp>
      <p:sp>
        <p:nvSpPr>
          <p:cNvPr id="116" name="文本框 187"/>
          <p:cNvSpPr txBox="1"/>
          <p:nvPr/>
        </p:nvSpPr>
        <p:spPr>
          <a:xfrm>
            <a:off x="4732000" y="3089533"/>
            <a:ext cx="4934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36</a:t>
            </a:r>
            <a:endParaRPr lang="zh-CN" altLang="en-US" dirty="0">
              <a:latin typeface="Arial" panose="020B0604020202020204" pitchFamily="34" charset="0"/>
              <a:cs typeface="Arial" panose="020B0604020202020204" pitchFamily="34" charset="0"/>
            </a:endParaRPr>
          </a:p>
        </p:txBody>
      </p:sp>
      <p:cxnSp>
        <p:nvCxnSpPr>
          <p:cNvPr id="117" name="直接连接符 188"/>
          <p:cNvCxnSpPr>
            <a:stCxn id="110" idx="2"/>
            <a:endCxn id="116" idx="0"/>
          </p:cNvCxnSpPr>
          <p:nvPr/>
        </p:nvCxnSpPr>
        <p:spPr>
          <a:xfrm>
            <a:off x="3388942" y="2818369"/>
            <a:ext cx="1589797" cy="271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直接连接符 191"/>
          <p:cNvCxnSpPr>
            <a:cxnSpLocks/>
            <a:stCxn id="116" idx="0"/>
            <a:endCxn id="113" idx="2"/>
          </p:cNvCxnSpPr>
          <p:nvPr/>
        </p:nvCxnSpPr>
        <p:spPr>
          <a:xfrm flipV="1">
            <a:off x="4978738" y="2818369"/>
            <a:ext cx="1615028" cy="271165"/>
          </a:xfrm>
          <a:prstGeom prst="line">
            <a:avLst/>
          </a:prstGeom>
        </p:spPr>
        <p:style>
          <a:lnRef idx="1">
            <a:schemeClr val="accent1"/>
          </a:lnRef>
          <a:fillRef idx="0">
            <a:schemeClr val="accent1"/>
          </a:fillRef>
          <a:effectRef idx="0">
            <a:schemeClr val="accent1"/>
          </a:effectRef>
          <a:fontRef idx="minor">
            <a:schemeClr val="tx1"/>
          </a:fontRef>
        </p:style>
      </p:cxnSp>
      <p:sp>
        <p:nvSpPr>
          <p:cNvPr id="119" name="TextBox 2"/>
          <p:cNvSpPr txBox="1"/>
          <p:nvPr/>
        </p:nvSpPr>
        <p:spPr>
          <a:xfrm>
            <a:off x="2394811" y="1518505"/>
            <a:ext cx="364202"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120" name="TextBox 2"/>
          <p:cNvSpPr txBox="1"/>
          <p:nvPr/>
        </p:nvSpPr>
        <p:spPr>
          <a:xfrm>
            <a:off x="4029590" y="1523138"/>
            <a:ext cx="364202"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121" name="TextBox 2"/>
          <p:cNvSpPr txBox="1"/>
          <p:nvPr/>
        </p:nvSpPr>
        <p:spPr>
          <a:xfrm>
            <a:off x="5597543" y="1518505"/>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122" name="TextBox 2"/>
          <p:cNvSpPr txBox="1"/>
          <p:nvPr/>
        </p:nvSpPr>
        <p:spPr>
          <a:xfrm>
            <a:off x="7247376" y="1514903"/>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123" name="TextBox 2"/>
          <p:cNvSpPr txBox="1"/>
          <p:nvPr/>
        </p:nvSpPr>
        <p:spPr>
          <a:xfrm>
            <a:off x="3203127" y="2046070"/>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124" name="TextBox 2"/>
          <p:cNvSpPr txBox="1"/>
          <p:nvPr/>
        </p:nvSpPr>
        <p:spPr>
          <a:xfrm>
            <a:off x="6408206" y="2039889"/>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125" name="TextBox 2"/>
          <p:cNvSpPr txBox="1"/>
          <p:nvPr/>
        </p:nvSpPr>
        <p:spPr>
          <a:xfrm>
            <a:off x="4793431" y="2665969"/>
            <a:ext cx="36420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
        <p:nvSpPr>
          <p:cNvPr id="21" name="矩形: 圆角 20">
            <a:extLst>
              <a:ext uri="{FF2B5EF4-FFF2-40B4-BE49-F238E27FC236}">
                <a16:creationId xmlns:a16="http://schemas.microsoft.com/office/drawing/2014/main" id="{33C3BC61-7836-445E-93B2-4165A6E25154}"/>
              </a:ext>
            </a:extLst>
          </p:cNvPr>
          <p:cNvSpPr/>
          <p:nvPr/>
        </p:nvSpPr>
        <p:spPr>
          <a:xfrm>
            <a:off x="2392183" y="1568139"/>
            <a:ext cx="389106" cy="781364"/>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圆角 86">
            <a:extLst>
              <a:ext uri="{FF2B5EF4-FFF2-40B4-BE49-F238E27FC236}">
                <a16:creationId xmlns:a16="http://schemas.microsoft.com/office/drawing/2014/main" id="{64F91A40-78E3-41E2-A9B2-5709C07F10B8}"/>
              </a:ext>
            </a:extLst>
          </p:cNvPr>
          <p:cNvSpPr/>
          <p:nvPr/>
        </p:nvSpPr>
        <p:spPr>
          <a:xfrm>
            <a:off x="4060300" y="1560991"/>
            <a:ext cx="337426" cy="775872"/>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圆角 89">
            <a:extLst>
              <a:ext uri="{FF2B5EF4-FFF2-40B4-BE49-F238E27FC236}">
                <a16:creationId xmlns:a16="http://schemas.microsoft.com/office/drawing/2014/main" id="{44A7C071-CEBA-423F-B70D-162D1AE60F01}"/>
              </a:ext>
            </a:extLst>
          </p:cNvPr>
          <p:cNvSpPr/>
          <p:nvPr/>
        </p:nvSpPr>
        <p:spPr>
          <a:xfrm>
            <a:off x="5586230" y="1568139"/>
            <a:ext cx="360478" cy="775872"/>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圆角 90">
            <a:extLst>
              <a:ext uri="{FF2B5EF4-FFF2-40B4-BE49-F238E27FC236}">
                <a16:creationId xmlns:a16="http://schemas.microsoft.com/office/drawing/2014/main" id="{5FB59EE8-B47D-43AE-9DDA-4A2B06989984}"/>
              </a:ext>
            </a:extLst>
          </p:cNvPr>
          <p:cNvSpPr/>
          <p:nvPr/>
        </p:nvSpPr>
        <p:spPr>
          <a:xfrm>
            <a:off x="7234148" y="1568139"/>
            <a:ext cx="360478" cy="778181"/>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圆角 125">
            <a:extLst>
              <a:ext uri="{FF2B5EF4-FFF2-40B4-BE49-F238E27FC236}">
                <a16:creationId xmlns:a16="http://schemas.microsoft.com/office/drawing/2014/main" id="{769A1E64-F02C-4278-A2E1-EC81D68D26BC}"/>
              </a:ext>
            </a:extLst>
          </p:cNvPr>
          <p:cNvSpPr/>
          <p:nvPr/>
        </p:nvSpPr>
        <p:spPr>
          <a:xfrm>
            <a:off x="3180798" y="2098887"/>
            <a:ext cx="360478" cy="778181"/>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圆角 126">
            <a:extLst>
              <a:ext uri="{FF2B5EF4-FFF2-40B4-BE49-F238E27FC236}">
                <a16:creationId xmlns:a16="http://schemas.microsoft.com/office/drawing/2014/main" id="{F7C5B87D-7AC6-452B-ABB5-8835F140183F}"/>
              </a:ext>
            </a:extLst>
          </p:cNvPr>
          <p:cNvSpPr/>
          <p:nvPr/>
        </p:nvSpPr>
        <p:spPr>
          <a:xfrm>
            <a:off x="6412998" y="2105981"/>
            <a:ext cx="360478" cy="778181"/>
          </a:xfrm>
          <a:prstGeom prst="round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endParaRPr>
          </a:p>
        </p:txBody>
      </p:sp>
      <p:sp>
        <p:nvSpPr>
          <p:cNvPr id="128" name="矩形: 圆角 127">
            <a:extLst>
              <a:ext uri="{FF2B5EF4-FFF2-40B4-BE49-F238E27FC236}">
                <a16:creationId xmlns:a16="http://schemas.microsoft.com/office/drawing/2014/main" id="{5FF50E2F-C889-4EA0-9AFA-446B987C0EA1}"/>
              </a:ext>
            </a:extLst>
          </p:cNvPr>
          <p:cNvSpPr/>
          <p:nvPr/>
        </p:nvSpPr>
        <p:spPr>
          <a:xfrm>
            <a:off x="4765526" y="2738543"/>
            <a:ext cx="360478" cy="778181"/>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圆角 128">
            <a:extLst>
              <a:ext uri="{FF2B5EF4-FFF2-40B4-BE49-F238E27FC236}">
                <a16:creationId xmlns:a16="http://schemas.microsoft.com/office/drawing/2014/main" id="{F3B3D184-00A4-451E-A253-40F661C49C07}"/>
              </a:ext>
            </a:extLst>
          </p:cNvPr>
          <p:cNvSpPr/>
          <p:nvPr/>
        </p:nvSpPr>
        <p:spPr>
          <a:xfrm>
            <a:off x="8177823" y="589378"/>
            <a:ext cx="360478" cy="325022"/>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圆角 132">
            <a:extLst>
              <a:ext uri="{FF2B5EF4-FFF2-40B4-BE49-F238E27FC236}">
                <a16:creationId xmlns:a16="http://schemas.microsoft.com/office/drawing/2014/main" id="{A85C66A1-1E1B-4C7B-ADB1-3501E1C2EA02}"/>
              </a:ext>
            </a:extLst>
          </p:cNvPr>
          <p:cNvSpPr/>
          <p:nvPr/>
        </p:nvSpPr>
        <p:spPr>
          <a:xfrm>
            <a:off x="8187447" y="1086391"/>
            <a:ext cx="360478" cy="325022"/>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圆角 133">
            <a:extLst>
              <a:ext uri="{FF2B5EF4-FFF2-40B4-BE49-F238E27FC236}">
                <a16:creationId xmlns:a16="http://schemas.microsoft.com/office/drawing/2014/main" id="{8BAC6FDF-8E3D-498E-A8BA-CE91EFD2BD99}"/>
              </a:ext>
            </a:extLst>
          </p:cNvPr>
          <p:cNvSpPr/>
          <p:nvPr/>
        </p:nvSpPr>
        <p:spPr>
          <a:xfrm>
            <a:off x="8174829" y="1595713"/>
            <a:ext cx="360478" cy="320956"/>
          </a:xfrm>
          <a:prstGeom prst="round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endParaRPr>
          </a:p>
        </p:txBody>
      </p:sp>
      <p:sp>
        <p:nvSpPr>
          <p:cNvPr id="135" name="矩形: 圆角 134">
            <a:extLst>
              <a:ext uri="{FF2B5EF4-FFF2-40B4-BE49-F238E27FC236}">
                <a16:creationId xmlns:a16="http://schemas.microsoft.com/office/drawing/2014/main" id="{D815BF22-FC7A-413F-AF71-54FC46790741}"/>
              </a:ext>
            </a:extLst>
          </p:cNvPr>
          <p:cNvSpPr/>
          <p:nvPr/>
        </p:nvSpPr>
        <p:spPr>
          <a:xfrm>
            <a:off x="8187447" y="2105981"/>
            <a:ext cx="360478" cy="320957"/>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A27E4AD-36CC-4ABC-B6F8-F5FA2F331643}"/>
              </a:ext>
            </a:extLst>
          </p:cNvPr>
          <p:cNvSpPr txBox="1"/>
          <p:nvPr/>
        </p:nvSpPr>
        <p:spPr>
          <a:xfrm>
            <a:off x="8686800" y="589378"/>
            <a:ext cx="1056700" cy="369332"/>
          </a:xfrm>
          <a:prstGeom prst="rect">
            <a:avLst/>
          </a:prstGeom>
          <a:noFill/>
        </p:spPr>
        <p:txBody>
          <a:bodyPr wrap="none" rtlCol="0">
            <a:spAutoFit/>
          </a:bodyPr>
          <a:lstStyle/>
          <a:p>
            <a:pPr algn="l"/>
            <a:r>
              <a:rPr lang="en-US" altLang="zh-CN" dirty="0">
                <a:latin typeface="Arial" panose="020B0604020202020204" pitchFamily="34" charset="0"/>
                <a:cs typeface="Arial" panose="020B0604020202020204" pitchFamily="34" charset="0"/>
              </a:rPr>
              <a:t>Round 1</a:t>
            </a:r>
            <a:endParaRPr lang="zh-CN" altLang="en-US" dirty="0">
              <a:latin typeface="Arial" panose="020B0604020202020204" pitchFamily="34" charset="0"/>
              <a:cs typeface="Arial" panose="020B0604020202020204" pitchFamily="34" charset="0"/>
            </a:endParaRPr>
          </a:p>
        </p:txBody>
      </p:sp>
      <p:sp>
        <p:nvSpPr>
          <p:cNvPr id="138" name="文本框 137">
            <a:extLst>
              <a:ext uri="{FF2B5EF4-FFF2-40B4-BE49-F238E27FC236}">
                <a16:creationId xmlns:a16="http://schemas.microsoft.com/office/drawing/2014/main" id="{3FE331A2-DD8D-4F01-A307-4455D4CFF43C}"/>
              </a:ext>
            </a:extLst>
          </p:cNvPr>
          <p:cNvSpPr txBox="1"/>
          <p:nvPr/>
        </p:nvSpPr>
        <p:spPr>
          <a:xfrm>
            <a:off x="8686800" y="1064297"/>
            <a:ext cx="1056700" cy="369332"/>
          </a:xfrm>
          <a:prstGeom prst="rect">
            <a:avLst/>
          </a:prstGeom>
          <a:noFill/>
        </p:spPr>
        <p:txBody>
          <a:bodyPr wrap="none" rtlCol="0">
            <a:spAutoFit/>
          </a:bodyPr>
          <a:lstStyle/>
          <a:p>
            <a:pPr algn="l"/>
            <a:r>
              <a:rPr lang="en-US" altLang="zh-CN" dirty="0">
                <a:latin typeface="Arial" panose="020B0604020202020204" pitchFamily="34" charset="0"/>
                <a:cs typeface="Arial" panose="020B0604020202020204" pitchFamily="34" charset="0"/>
              </a:rPr>
              <a:t>Round 2</a:t>
            </a:r>
            <a:endParaRPr lang="zh-CN" altLang="en-US" dirty="0">
              <a:latin typeface="Arial" panose="020B0604020202020204" pitchFamily="34" charset="0"/>
              <a:cs typeface="Arial" panose="020B0604020202020204" pitchFamily="34" charset="0"/>
            </a:endParaRPr>
          </a:p>
        </p:txBody>
      </p:sp>
      <p:sp>
        <p:nvSpPr>
          <p:cNvPr id="139" name="文本框 138">
            <a:extLst>
              <a:ext uri="{FF2B5EF4-FFF2-40B4-BE49-F238E27FC236}">
                <a16:creationId xmlns:a16="http://schemas.microsoft.com/office/drawing/2014/main" id="{9AE3ABEC-6631-4A99-B79B-54E1321C384A}"/>
              </a:ext>
            </a:extLst>
          </p:cNvPr>
          <p:cNvSpPr txBox="1"/>
          <p:nvPr/>
        </p:nvSpPr>
        <p:spPr>
          <a:xfrm>
            <a:off x="8686800" y="1615471"/>
            <a:ext cx="1056700" cy="369332"/>
          </a:xfrm>
          <a:prstGeom prst="rect">
            <a:avLst/>
          </a:prstGeom>
          <a:noFill/>
        </p:spPr>
        <p:txBody>
          <a:bodyPr wrap="none" rtlCol="0">
            <a:spAutoFit/>
          </a:bodyPr>
          <a:lstStyle/>
          <a:p>
            <a:pPr algn="l"/>
            <a:r>
              <a:rPr lang="en-US" altLang="zh-CN" dirty="0">
                <a:latin typeface="Arial" panose="020B0604020202020204" pitchFamily="34" charset="0"/>
                <a:cs typeface="Arial" panose="020B0604020202020204" pitchFamily="34" charset="0"/>
              </a:rPr>
              <a:t>Round 3</a:t>
            </a:r>
            <a:endParaRPr lang="zh-CN" altLang="en-US" dirty="0">
              <a:latin typeface="Arial" panose="020B0604020202020204" pitchFamily="34" charset="0"/>
              <a:cs typeface="Arial" panose="020B0604020202020204" pitchFamily="34" charset="0"/>
            </a:endParaRPr>
          </a:p>
        </p:txBody>
      </p:sp>
      <p:sp>
        <p:nvSpPr>
          <p:cNvPr id="140" name="文本框 139">
            <a:extLst>
              <a:ext uri="{FF2B5EF4-FFF2-40B4-BE49-F238E27FC236}">
                <a16:creationId xmlns:a16="http://schemas.microsoft.com/office/drawing/2014/main" id="{19466256-9B99-4EA8-9B90-DCA0497FAD78}"/>
              </a:ext>
            </a:extLst>
          </p:cNvPr>
          <p:cNvSpPr txBox="1"/>
          <p:nvPr/>
        </p:nvSpPr>
        <p:spPr>
          <a:xfrm>
            <a:off x="8684902" y="2118645"/>
            <a:ext cx="1056700" cy="369332"/>
          </a:xfrm>
          <a:prstGeom prst="rect">
            <a:avLst/>
          </a:prstGeom>
          <a:noFill/>
        </p:spPr>
        <p:txBody>
          <a:bodyPr wrap="none" rtlCol="0">
            <a:spAutoFit/>
          </a:bodyPr>
          <a:lstStyle/>
          <a:p>
            <a:pPr algn="l"/>
            <a:r>
              <a:rPr lang="en-US" altLang="zh-CN" dirty="0">
                <a:latin typeface="Arial" panose="020B0604020202020204" pitchFamily="34" charset="0"/>
                <a:cs typeface="Arial" panose="020B0604020202020204" pitchFamily="34" charset="0"/>
              </a:rPr>
              <a:t>Round 4</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8" name="Content Placeholder 2">
                <a:extLst>
                  <a:ext uri="{FF2B5EF4-FFF2-40B4-BE49-F238E27FC236}">
                    <a16:creationId xmlns:a16="http://schemas.microsoft.com/office/drawing/2014/main" id="{BD308DEB-BCD4-40B3-B664-776A04C7EECE}"/>
                  </a:ext>
                </a:extLst>
              </p:cNvPr>
              <p:cNvSpPr>
                <a:spLocks noGrp="1"/>
              </p:cNvSpPr>
              <p:nvPr>
                <p:ph idx="1"/>
              </p:nvPr>
            </p:nvSpPr>
            <p:spPr>
              <a:xfrm>
                <a:off x="304800" y="3991082"/>
                <a:ext cx="11277600" cy="2638318"/>
              </a:xfrm>
            </p:spPr>
            <p:txBody>
              <a:bodyPr/>
              <a:lstStyle/>
              <a:p>
                <a:r>
                  <a:rPr lang="en-US" dirty="0"/>
                  <a:t>Find at most </a:t>
                </a:r>
                <a14:m>
                  <m:oMath xmlns:m="http://schemas.openxmlformats.org/officeDocument/2006/math">
                    <m:r>
                      <a:rPr lang="en-US" b="1" i="1" smtClean="0">
                        <a:latin typeface="Cambria Math" panose="02040503050406030204" pitchFamily="18" charset="0"/>
                      </a:rPr>
                      <m:t>𝒑</m:t>
                    </m:r>
                  </m:oMath>
                </a14:m>
                <a:r>
                  <a:rPr lang="en-US" dirty="0"/>
                  <a:t> tasks that do not depend on each other and execute them in parallel</a:t>
                </a:r>
              </a:p>
              <a:p>
                <a:r>
                  <a:rPr lang="en-US" dirty="0"/>
                  <a:t>Can be executed in time </a:t>
                </a:r>
                <a14:m>
                  <m:oMath xmlns:m="http://schemas.openxmlformats.org/officeDocument/2006/math">
                    <m:f>
                      <m:fPr>
                        <m:ctrlPr>
                          <a:rPr lang="en-US" b="1" i="1" smtClean="0">
                            <a:latin typeface="Cambria Math" panose="02040503050406030204" pitchFamily="18" charset="0"/>
                          </a:rPr>
                        </m:ctrlPr>
                      </m:fPr>
                      <m:num>
                        <m:r>
                          <a:rPr lang="en-US" b="1" i="1" smtClean="0">
                            <a:latin typeface="Cambria Math" panose="02040503050406030204" pitchFamily="18" charset="0"/>
                          </a:rPr>
                          <m:t>𝑾</m:t>
                        </m:r>
                      </m:num>
                      <m:den>
                        <m:r>
                          <a:rPr lang="en-US" b="1" i="1" smtClean="0">
                            <a:latin typeface="Cambria Math" panose="02040503050406030204" pitchFamily="18" charset="0"/>
                          </a:rPr>
                          <m:t>𝒑</m:t>
                        </m:r>
                      </m:den>
                    </m:f>
                    <m:r>
                      <a:rPr lang="en-US" b="1" i="1" smtClean="0">
                        <a:latin typeface="Cambria Math" panose="02040503050406030204" pitchFamily="18" charset="0"/>
                      </a:rPr>
                      <m:t>+</m:t>
                    </m:r>
                    <m:r>
                      <a:rPr lang="en-US" b="1" i="1" smtClean="0">
                        <a:latin typeface="Cambria Math" panose="02040503050406030204" pitchFamily="18" charset="0"/>
                      </a:rPr>
                      <m:t>𝑫</m:t>
                    </m:r>
                  </m:oMath>
                </a14:m>
                <a:r>
                  <a:rPr lang="en-US" dirty="0"/>
                  <a:t> using </a:t>
                </a:r>
                <a14:m>
                  <m:oMath xmlns:m="http://schemas.openxmlformats.org/officeDocument/2006/math">
                    <m:r>
                      <a:rPr lang="en-US" b="1" i="1" smtClean="0">
                        <a:latin typeface="Cambria Math" panose="02040503050406030204" pitchFamily="18" charset="0"/>
                      </a:rPr>
                      <m:t>𝒑</m:t>
                    </m:r>
                  </m:oMath>
                </a14:m>
                <a:r>
                  <a:rPr lang="en-US" dirty="0"/>
                  <a:t> processors for a DAG with work </a:t>
                </a:r>
                <a14:m>
                  <m:oMath xmlns:m="http://schemas.openxmlformats.org/officeDocument/2006/math">
                    <m:r>
                      <a:rPr lang="en-US" b="1" i="1" smtClean="0">
                        <a:latin typeface="Cambria Math" panose="02040503050406030204" pitchFamily="18" charset="0"/>
                      </a:rPr>
                      <m:t>𝑾</m:t>
                    </m:r>
                  </m:oMath>
                </a14:m>
                <a:r>
                  <a:rPr lang="en-US" dirty="0"/>
                  <a:t> and depth </a:t>
                </a:r>
                <a14:m>
                  <m:oMath xmlns:m="http://schemas.openxmlformats.org/officeDocument/2006/math">
                    <m:r>
                      <a:rPr lang="en-US" b="1" i="1" smtClean="0">
                        <a:latin typeface="Cambria Math" panose="02040503050406030204" pitchFamily="18" charset="0"/>
                      </a:rPr>
                      <m:t>𝑫</m:t>
                    </m:r>
                  </m:oMath>
                </a14:m>
                <a:endParaRPr lang="en-US" dirty="0"/>
              </a:p>
              <a:p>
                <a:pPr lvl="1"/>
                <a14:m>
                  <m:oMath xmlns:m="http://schemas.openxmlformats.org/officeDocument/2006/math">
                    <m:r>
                      <a:rPr lang="en-US" altLang="zh-CN" b="1" i="1" smtClean="0">
                        <a:latin typeface="Cambria Math" panose="02040503050406030204" pitchFamily="18" charset="0"/>
                      </a:rPr>
                      <m:t>𝑶</m:t>
                    </m:r>
                    <m:d>
                      <m:dPr>
                        <m:ctrlPr>
                          <a:rPr lang="en-US" altLang="zh-CN" b="1" i="1" smtClean="0">
                            <a:latin typeface="Cambria Math" panose="02040503050406030204" pitchFamily="18" charset="0"/>
                          </a:rPr>
                        </m:ctrlPr>
                      </m:dPr>
                      <m:e>
                        <m:f>
                          <m:fPr>
                            <m:ctrlPr>
                              <a:rPr lang="en-US" altLang="zh-CN" b="1" i="1">
                                <a:latin typeface="Cambria Math" panose="02040503050406030204" pitchFamily="18" charset="0"/>
                              </a:rPr>
                            </m:ctrlPr>
                          </m:fPr>
                          <m:num>
                            <m:r>
                              <a:rPr lang="en-US" altLang="zh-CN" b="1" i="1">
                                <a:latin typeface="Cambria Math" panose="02040503050406030204" pitchFamily="18" charset="0"/>
                              </a:rPr>
                              <m:t>𝑾</m:t>
                            </m:r>
                          </m:num>
                          <m:den>
                            <m:r>
                              <a:rPr lang="en-US" altLang="zh-CN" b="1" i="1">
                                <a:latin typeface="Cambria Math" panose="02040503050406030204" pitchFamily="18" charset="0"/>
                              </a:rPr>
                              <m:t>𝒑</m:t>
                            </m:r>
                          </m:den>
                        </m:f>
                        <m:r>
                          <a:rPr lang="en-US" altLang="zh-CN" b="1" i="1">
                            <a:latin typeface="Cambria Math" panose="02040503050406030204" pitchFamily="18" charset="0"/>
                          </a:rPr>
                          <m:t>+</m:t>
                        </m:r>
                        <m:r>
                          <a:rPr lang="en-US" altLang="zh-CN" b="1" i="1">
                            <a:latin typeface="Cambria Math" panose="02040503050406030204" pitchFamily="18" charset="0"/>
                          </a:rPr>
                          <m:t>𝑫</m:t>
                        </m:r>
                      </m:e>
                    </m:d>
                  </m:oMath>
                </a14:m>
                <a:r>
                  <a:rPr lang="en-US" dirty="0"/>
                  <a:t> is acceptable</a:t>
                </a:r>
              </a:p>
              <a:p>
                <a:endParaRPr lang="en-US" dirty="0"/>
              </a:p>
            </p:txBody>
          </p:sp>
        </mc:Choice>
        <mc:Fallback xmlns="">
          <p:sp>
            <p:nvSpPr>
              <p:cNvPr id="168" name="Content Placeholder 2">
                <a:extLst>
                  <a:ext uri="{FF2B5EF4-FFF2-40B4-BE49-F238E27FC236}">
                    <a16:creationId xmlns:a16="http://schemas.microsoft.com/office/drawing/2014/main" id="{BD308DEB-BCD4-40B3-B664-776A04C7EECE}"/>
                  </a:ext>
                </a:extLst>
              </p:cNvPr>
              <p:cNvSpPr>
                <a:spLocks noGrp="1" noRot="1" noChangeAspect="1" noMove="1" noResize="1" noEditPoints="1" noAdjustHandles="1" noChangeArrowheads="1" noChangeShapeType="1" noTextEdit="1"/>
              </p:cNvSpPr>
              <p:nvPr>
                <p:ph idx="1"/>
              </p:nvPr>
            </p:nvSpPr>
            <p:spPr>
              <a:xfrm>
                <a:off x="304800" y="3991082"/>
                <a:ext cx="11277600" cy="2638318"/>
              </a:xfrm>
              <a:blipFill>
                <a:blip r:embed="rId2"/>
                <a:stretch>
                  <a:fillRect l="-973" t="-4157"/>
                </a:stretch>
              </a:blipFill>
            </p:spPr>
            <p:txBody>
              <a:bodyPr/>
              <a:lstStyle/>
              <a:p>
                <a:r>
                  <a:rPr lang="zh-CN" altLang="en-US">
                    <a:noFill/>
                  </a:rPr>
                  <a:t> </a:t>
                </a:r>
              </a:p>
            </p:txBody>
          </p:sp>
        </mc:Fallback>
      </mc:AlternateContent>
      <p:sp>
        <p:nvSpPr>
          <p:cNvPr id="2" name="Rectangle: Rounded Corners 1">
            <a:extLst>
              <a:ext uri="{FF2B5EF4-FFF2-40B4-BE49-F238E27FC236}">
                <a16:creationId xmlns:a16="http://schemas.microsoft.com/office/drawing/2014/main" id="{41C5C8CD-A23B-440D-A059-4A6B633CCD5B}"/>
              </a:ext>
            </a:extLst>
          </p:cNvPr>
          <p:cNvSpPr/>
          <p:nvPr/>
        </p:nvSpPr>
        <p:spPr>
          <a:xfrm>
            <a:off x="228600" y="4800600"/>
            <a:ext cx="11201400" cy="1752600"/>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832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3"/>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138"/>
                                        </p:tgtEl>
                                        <p:attrNameLst>
                                          <p:attrName>style.visibility</p:attrName>
                                        </p:attrNameLst>
                                      </p:cBhvr>
                                      <p:to>
                                        <p:strVal val="visible"/>
                                      </p:to>
                                    </p:set>
                                    <p:animEffect transition="in" filter="fade">
                                      <p:cBhvr>
                                        <p:cTn id="26" dur="500"/>
                                        <p:tgtEl>
                                          <p:spTgt spid="13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39"/>
                                        </p:tgtEl>
                                        <p:attrNameLst>
                                          <p:attrName>style.visibility</p:attrName>
                                        </p:attrNameLst>
                                      </p:cBhvr>
                                      <p:to>
                                        <p:strVal val="visible"/>
                                      </p:to>
                                    </p:set>
                                    <p:animEffect transition="in" filter="fade">
                                      <p:cBhvr>
                                        <p:cTn id="35" dur="500"/>
                                        <p:tgtEl>
                                          <p:spTgt spid="1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8"/>
                                        </p:tgtEl>
                                        <p:attrNameLst>
                                          <p:attrName>style.visibility</p:attrName>
                                        </p:attrNameLst>
                                      </p:cBhvr>
                                      <p:to>
                                        <p:strVal val="visible"/>
                                      </p:to>
                                    </p:set>
                                    <p:animEffect transition="in" filter="fade">
                                      <p:cBhvr>
                                        <p:cTn id="40" dur="500"/>
                                        <p:tgtEl>
                                          <p:spTgt spid="1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5"/>
                                        </p:tgtEl>
                                        <p:attrNameLst>
                                          <p:attrName>style.visibility</p:attrName>
                                        </p:attrNameLst>
                                      </p:cBhvr>
                                      <p:to>
                                        <p:strVal val="visible"/>
                                      </p:to>
                                    </p:set>
                                    <p:animEffect transition="in" filter="fade">
                                      <p:cBhvr>
                                        <p:cTn id="43" dur="500"/>
                                        <p:tgtEl>
                                          <p:spTgt spid="1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0"/>
                                        </p:tgtEl>
                                        <p:attrNameLst>
                                          <p:attrName>style.visibility</p:attrName>
                                        </p:attrNameLst>
                                      </p:cBhvr>
                                      <p:to>
                                        <p:strVal val="visible"/>
                                      </p:to>
                                    </p:set>
                                    <p:animEffect transition="in" filter="fade">
                                      <p:cBhvr>
                                        <p:cTn id="46" dur="500"/>
                                        <p:tgtEl>
                                          <p:spTgt spid="14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8">
                                            <p:txEl>
                                              <p:pRg st="1" end="1"/>
                                            </p:txEl>
                                          </p:spTgt>
                                        </p:tgtEl>
                                        <p:attrNameLst>
                                          <p:attrName>style.visibility</p:attrName>
                                        </p:attrNameLst>
                                      </p:cBhvr>
                                      <p:to>
                                        <p:strVal val="visible"/>
                                      </p:to>
                                    </p:set>
                                    <p:animEffect transition="in" filter="fade">
                                      <p:cBhvr>
                                        <p:cTn id="51" dur="500"/>
                                        <p:tgtEl>
                                          <p:spTgt spid="168">
                                            <p:txEl>
                                              <p:pRg st="1" end="1"/>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68">
                                            <p:txEl>
                                              <p:pRg st="2" end="2"/>
                                            </p:txEl>
                                          </p:spTgt>
                                        </p:tgtEl>
                                        <p:attrNameLst>
                                          <p:attrName>style.visibility</p:attrName>
                                        </p:attrNameLst>
                                      </p:cBhvr>
                                      <p:to>
                                        <p:strVal val="visible"/>
                                      </p:to>
                                    </p:set>
                                    <p:animEffect transition="in" filter="fade">
                                      <p:cBhvr>
                                        <p:cTn id="54" dur="500"/>
                                        <p:tgtEl>
                                          <p:spTgt spid="168">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heel(1)">
                                      <p:cBhvr>
                                        <p:cTn id="5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7" grpId="0" animBg="1"/>
      <p:bldP spid="90" grpId="0" animBg="1"/>
      <p:bldP spid="91" grpId="0" animBg="1"/>
      <p:bldP spid="126" grpId="0" animBg="1"/>
      <p:bldP spid="127" grpId="0" animBg="1"/>
      <p:bldP spid="128" grpId="0" animBg="1"/>
      <p:bldP spid="129" grpId="0" animBg="1"/>
      <p:bldP spid="133" grpId="0" animBg="1"/>
      <p:bldP spid="134" grpId="0" animBg="1"/>
      <p:bldP spid="135" grpId="0" animBg="1"/>
      <p:bldP spid="4" grpId="0"/>
      <p:bldP spid="138" grpId="0"/>
      <p:bldP spid="139" grpId="0"/>
      <p:bldP spid="140"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CE27228-4126-4796-8426-E5BC4235C69A}"/>
              </a:ext>
            </a:extLst>
          </p:cNvPr>
          <p:cNvSpPr>
            <a:spLocks noGrp="1"/>
          </p:cNvSpPr>
          <p:nvPr>
            <p:ph type="sldNum" sz="quarter" idx="4"/>
          </p:nvPr>
        </p:nvSpPr>
        <p:spPr/>
        <p:txBody>
          <a:bodyPr/>
          <a:lstStyle/>
          <a:p>
            <a:fld id="{B710F26B-4563-4765-9A91-E0CC99FE32F0}" type="slidenum">
              <a:rPr lang="zh-CN" altLang="en-US" smtClean="0"/>
              <a:t>4</a:t>
            </a:fld>
            <a:endParaRPr lang="zh-CN" altLang="en-US"/>
          </a:p>
        </p:txBody>
      </p:sp>
      <p:sp>
        <p:nvSpPr>
          <p:cNvPr id="3" name="TextBox 2">
            <a:extLst>
              <a:ext uri="{FF2B5EF4-FFF2-40B4-BE49-F238E27FC236}">
                <a16:creationId xmlns:a16="http://schemas.microsoft.com/office/drawing/2014/main" id="{63BA29D9-B5C1-4C2A-AB4C-E02732F5F1DB}"/>
              </a:ext>
            </a:extLst>
          </p:cNvPr>
          <p:cNvSpPr txBox="1"/>
          <p:nvPr/>
        </p:nvSpPr>
        <p:spPr>
          <a:xfrm>
            <a:off x="1058811" y="1471949"/>
            <a:ext cx="2464575" cy="707886"/>
          </a:xfrm>
          <a:prstGeom prst="rect">
            <a:avLst/>
          </a:prstGeom>
          <a:noFill/>
        </p:spPr>
        <p:txBody>
          <a:bodyPr wrap="square" rtlCol="0">
            <a:spAutoFit/>
          </a:bodyPr>
          <a:lstStyle/>
          <a:p>
            <a:pPr algn="ctr"/>
            <a:r>
              <a:rPr lang="en-US" altLang="zh-CN" sz="2000" b="1" dirty="0">
                <a:solidFill>
                  <a:schemeClr val="accent4"/>
                </a:solidFill>
                <a:latin typeface="Arial" panose="020B0604020202020204" pitchFamily="34" charset="0"/>
                <a:cs typeface="Arial" panose="020B0604020202020204" pitchFamily="34" charset="0"/>
              </a:rPr>
              <a:t>Database /</a:t>
            </a:r>
          </a:p>
          <a:p>
            <a:pPr algn="ctr"/>
            <a:r>
              <a:rPr lang="en-US" altLang="zh-CN" sz="2000" b="1" dirty="0">
                <a:solidFill>
                  <a:schemeClr val="accent4"/>
                </a:solidFill>
                <a:latin typeface="Arial" panose="020B0604020202020204" pitchFamily="34" charset="0"/>
                <a:cs typeface="Arial" panose="020B0604020202020204" pitchFamily="34" charset="0"/>
              </a:rPr>
              <a:t>Data warehouses</a:t>
            </a:r>
            <a:endParaRPr lang="zh-CN" altLang="en-US" sz="2000" b="1" dirty="0">
              <a:solidFill>
                <a:schemeClr val="accent4"/>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30A2B9F-F58E-46D4-9A7F-A16B60107EE7}"/>
              </a:ext>
            </a:extLst>
          </p:cNvPr>
          <p:cNvSpPr txBox="1"/>
          <p:nvPr/>
        </p:nvSpPr>
        <p:spPr>
          <a:xfrm>
            <a:off x="3898232" y="1459643"/>
            <a:ext cx="2350168" cy="707886"/>
          </a:xfrm>
          <a:prstGeom prst="rect">
            <a:avLst/>
          </a:prstGeom>
          <a:noFill/>
        </p:spPr>
        <p:txBody>
          <a:bodyPr wrap="square" rtlCol="0">
            <a:spAutoFit/>
          </a:bodyPr>
          <a:lstStyle/>
          <a:p>
            <a:pPr algn="ctr"/>
            <a:r>
              <a:rPr lang="en-US" altLang="zh-CN" sz="2000" b="1" dirty="0">
                <a:solidFill>
                  <a:schemeClr val="accent4"/>
                </a:solidFill>
                <a:latin typeface="Arial" panose="020B0604020202020204" pitchFamily="34" charset="0"/>
                <a:cs typeface="Arial" panose="020B0604020202020204" pitchFamily="34" charset="0"/>
              </a:rPr>
              <a:t>Data mining /</a:t>
            </a:r>
          </a:p>
          <a:p>
            <a:pPr algn="ctr"/>
            <a:r>
              <a:rPr lang="en-US" altLang="zh-CN" sz="2000" b="1" dirty="0">
                <a:solidFill>
                  <a:schemeClr val="accent4"/>
                </a:solidFill>
                <a:latin typeface="Arial" panose="020B0604020202020204" pitchFamily="34" charset="0"/>
                <a:cs typeface="Arial" panose="020B0604020202020204" pitchFamily="34" charset="0"/>
              </a:rPr>
              <a:t>Data science</a:t>
            </a:r>
            <a:endParaRPr lang="zh-CN" altLang="en-US" sz="2000" b="1" dirty="0">
              <a:solidFill>
                <a:schemeClr val="accent4"/>
              </a:solidFill>
              <a:latin typeface="Arial" panose="020B0604020202020204" pitchFamily="34" charset="0"/>
              <a:cs typeface="Arial" panose="020B0604020202020204" pitchFamily="34" charset="0"/>
            </a:endParaRPr>
          </a:p>
        </p:txBody>
      </p:sp>
      <p:pic>
        <p:nvPicPr>
          <p:cNvPr id="21" name="Picture 2" descr="Image result for database">
            <a:extLst>
              <a:ext uri="{FF2B5EF4-FFF2-40B4-BE49-F238E27FC236}">
                <a16:creationId xmlns:a16="http://schemas.microsoft.com/office/drawing/2014/main" id="{B6C657FB-4BC0-4962-B7C4-E02BF380B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99" y="2179835"/>
            <a:ext cx="2350158" cy="176942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17B5BD0-46E5-41F9-B4FC-76E450436F7E}"/>
              </a:ext>
            </a:extLst>
          </p:cNvPr>
          <p:cNvGrpSpPr/>
          <p:nvPr/>
        </p:nvGrpSpPr>
        <p:grpSpPr>
          <a:xfrm>
            <a:off x="6675005" y="1833142"/>
            <a:ext cx="4754995" cy="1902811"/>
            <a:chOff x="-641115" y="4430481"/>
            <a:chExt cx="5197785" cy="2193309"/>
          </a:xfrm>
        </p:grpSpPr>
        <p:pic>
          <p:nvPicPr>
            <p:cNvPr id="4104" name="Picture 8" descr="Related image">
              <a:extLst>
                <a:ext uri="{FF2B5EF4-FFF2-40B4-BE49-F238E27FC236}">
                  <a16:creationId xmlns:a16="http://schemas.microsoft.com/office/drawing/2014/main" id="{9BE5BAED-A91E-4EC2-955D-592ECD4725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115" y="4430481"/>
              <a:ext cx="2621630" cy="219330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4AC63BD-ADE8-4C24-BBB1-3FF944D8B817}"/>
                </a:ext>
              </a:extLst>
            </p:cNvPr>
            <p:cNvSpPr txBox="1"/>
            <p:nvPr/>
          </p:nvSpPr>
          <p:spPr>
            <a:xfrm>
              <a:off x="1390565" y="4481262"/>
              <a:ext cx="3166105" cy="815957"/>
            </a:xfrm>
            <a:prstGeom prst="rect">
              <a:avLst/>
            </a:prstGeom>
            <a:noFill/>
          </p:spPr>
          <p:txBody>
            <a:bodyPr wrap="square" rtlCol="0">
              <a:spAutoFit/>
            </a:bodyPr>
            <a:lstStyle/>
            <a:p>
              <a:pPr algn="ctr"/>
              <a:r>
                <a:rPr lang="en-US" altLang="zh-CN" sz="2000" b="1" dirty="0">
                  <a:solidFill>
                    <a:schemeClr val="accent4"/>
                  </a:solidFill>
                  <a:latin typeface="Arial" panose="020B0604020202020204" pitchFamily="34" charset="0"/>
                  <a:cs typeface="Arial" panose="020B0604020202020204" pitchFamily="34" charset="0"/>
                </a:rPr>
                <a:t>Machine learning /</a:t>
              </a:r>
            </a:p>
            <a:p>
              <a:pPr algn="ctr"/>
              <a:r>
                <a:rPr lang="en-US" altLang="zh-CN" sz="2000" b="1" dirty="0">
                  <a:solidFill>
                    <a:schemeClr val="accent4"/>
                  </a:solidFill>
                  <a:latin typeface="Arial" panose="020B0604020202020204" pitchFamily="34" charset="0"/>
                  <a:cs typeface="Arial" panose="020B0604020202020204" pitchFamily="34" charset="0"/>
                </a:rPr>
                <a:t>Artificial intelligence</a:t>
              </a:r>
            </a:p>
          </p:txBody>
        </p:sp>
        <p:pic>
          <p:nvPicPr>
            <p:cNvPr id="25" name="Picture 12" descr="https://www.expertsystem.com/wp-content/uploads/2017/03/What-is-machine-learning_Definition.jpg">
              <a:extLst>
                <a:ext uri="{FF2B5EF4-FFF2-40B4-BE49-F238E27FC236}">
                  <a16:creationId xmlns:a16="http://schemas.microsoft.com/office/drawing/2014/main" id="{9686D8C6-FFE6-40B2-BA63-2E5DAD9973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4502" y="5357548"/>
              <a:ext cx="2734606" cy="1222651"/>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4">
            <a:extLst>
              <a:ext uri="{FF2B5EF4-FFF2-40B4-BE49-F238E27FC236}">
                <a16:creationId xmlns:a16="http://schemas.microsoft.com/office/drawing/2014/main" id="{CA74AE3B-AAFF-4816-B9B2-66CDAAA8AFD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63554" y="2372258"/>
            <a:ext cx="2286007" cy="1282795"/>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Related image">
            <a:extLst>
              <a:ext uri="{FF2B5EF4-FFF2-40B4-BE49-F238E27FC236}">
                <a16:creationId xmlns:a16="http://schemas.microsoft.com/office/drawing/2014/main" id="{1F94AA67-B773-4A39-BEF5-1304087C848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730" b="90000" l="10000" r="90000">
                        <a14:foregroundMark x1="55000" y1="14459" x2="55000" y2="14459"/>
                        <a14:foregroundMark x1="50000" y1="9730" x2="50000" y2="9730"/>
                        <a14:foregroundMark x1="54222" y1="39189" x2="54222" y2="39189"/>
                        <a14:foregroundMark x1="52111" y1="48378" x2="52111" y2="48378"/>
                        <a14:foregroundMark x1="51222" y1="59189" x2="51222" y2="59189"/>
                        <a14:foregroundMark x1="61444" y1="59324" x2="61444" y2="59324"/>
                        <a14:foregroundMark x1="49889" y1="72973" x2="49889" y2="72973"/>
                        <a14:foregroundMark x1="63222" y1="55000" x2="63222" y2="55000"/>
                        <a14:foregroundMark x1="71444" y1="54054" x2="71444" y2="54054"/>
                      </a14:backgroundRemoval>
                    </a14:imgEffect>
                  </a14:imgLayer>
                </a14:imgProps>
              </a:ext>
              <a:ext uri="{28A0092B-C50C-407E-A947-70E740481C1C}">
                <a14:useLocalDpi xmlns:a14="http://schemas.microsoft.com/office/drawing/2010/main" val="0"/>
              </a:ext>
            </a:extLst>
          </a:blip>
          <a:srcRect/>
          <a:stretch>
            <a:fillRect/>
          </a:stretch>
        </p:blipFill>
        <p:spPr bwMode="auto">
          <a:xfrm>
            <a:off x="268705" y="1371600"/>
            <a:ext cx="1060191" cy="87172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497AD50-BC56-4F79-8DCA-9459DDAE6373}"/>
              </a:ext>
            </a:extLst>
          </p:cNvPr>
          <p:cNvSpPr>
            <a:spLocks noGrp="1"/>
          </p:cNvSpPr>
          <p:nvPr>
            <p:ph type="title"/>
          </p:nvPr>
        </p:nvSpPr>
        <p:spPr/>
        <p:txBody>
          <a:bodyPr/>
          <a:lstStyle/>
          <a:p>
            <a:r>
              <a:rPr lang="en-US" altLang="zh-CN" dirty="0"/>
              <a:t>Why parallelism? Everyone wants performance!</a:t>
            </a:r>
            <a:r>
              <a:rPr lang="en-US" altLang="zh-CN" dirty="0">
                <a:solidFill>
                  <a:schemeClr val="bg1"/>
                </a:solidFill>
              </a:rPr>
              <a:t>%aa</a:t>
            </a:r>
            <a:endParaRPr lang="zh-CN" altLang="en-US" dirty="0">
              <a:solidFill>
                <a:schemeClr val="bg1"/>
              </a:solidFill>
            </a:endParaRPr>
          </a:p>
        </p:txBody>
      </p:sp>
      <p:grpSp>
        <p:nvGrpSpPr>
          <p:cNvPr id="4" name="Group 3">
            <a:extLst>
              <a:ext uri="{FF2B5EF4-FFF2-40B4-BE49-F238E27FC236}">
                <a16:creationId xmlns:a16="http://schemas.microsoft.com/office/drawing/2014/main" id="{D7244EE4-D113-4FA2-89F3-3EB2BE3B12E8}"/>
              </a:ext>
            </a:extLst>
          </p:cNvPr>
          <p:cNvGrpSpPr/>
          <p:nvPr/>
        </p:nvGrpSpPr>
        <p:grpSpPr>
          <a:xfrm>
            <a:off x="261495" y="4278638"/>
            <a:ext cx="2495108" cy="2332024"/>
            <a:chOff x="7509237" y="999635"/>
            <a:chExt cx="2495108" cy="2332024"/>
          </a:xfrm>
        </p:grpSpPr>
        <p:pic>
          <p:nvPicPr>
            <p:cNvPr id="4136" name="Picture 40" descr="Image result for computer network">
              <a:extLst>
                <a:ext uri="{FF2B5EF4-FFF2-40B4-BE49-F238E27FC236}">
                  <a16:creationId xmlns:a16="http://schemas.microsoft.com/office/drawing/2014/main" id="{BC6612DB-0091-42A0-86D1-632C505CEB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75827">
              <a:off x="7509237" y="1817522"/>
              <a:ext cx="1236419" cy="822781"/>
            </a:xfrm>
            <a:prstGeom prst="rect">
              <a:avLst/>
            </a:prstGeom>
            <a:noFill/>
            <a:extLst>
              <a:ext uri="{909E8E84-426E-40DD-AFC4-6F175D3DCCD1}">
                <a14:hiddenFill xmlns:a14="http://schemas.microsoft.com/office/drawing/2010/main">
                  <a:solidFill>
                    <a:srgbClr val="FFFFFF"/>
                  </a:solidFill>
                </a14:hiddenFill>
              </a:ext>
            </a:extLst>
          </p:spPr>
        </p:pic>
        <p:pic>
          <p:nvPicPr>
            <p:cNvPr id="4138" name="Picture 42" descr="Image result for hci">
              <a:extLst>
                <a:ext uri="{FF2B5EF4-FFF2-40B4-BE49-F238E27FC236}">
                  <a16:creationId xmlns:a16="http://schemas.microsoft.com/office/drawing/2014/main" id="{BE86B689-3F4B-460C-9063-AAE123F5E34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909674">
              <a:off x="8887016" y="1866800"/>
              <a:ext cx="1065838" cy="625680"/>
            </a:xfrm>
            <a:prstGeom prst="roundRect">
              <a:avLst>
                <a:gd name="adj" fmla="val 8594"/>
              </a:avLst>
            </a:prstGeom>
            <a:solidFill>
              <a:srgbClr val="FFFFFF">
                <a:shade val="85000"/>
              </a:srgbClr>
            </a:solidFill>
            <a:ln>
              <a:noFill/>
            </a:ln>
            <a:effectLst/>
          </p:spPr>
        </p:pic>
        <p:pic>
          <p:nvPicPr>
            <p:cNvPr id="4140" name="Picture 44" descr="Image result for software engineering">
              <a:extLst>
                <a:ext uri="{FF2B5EF4-FFF2-40B4-BE49-F238E27FC236}">
                  <a16:creationId xmlns:a16="http://schemas.microsoft.com/office/drawing/2014/main" id="{5B717F07-A21F-4D2D-9706-384F481107E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55369">
              <a:off x="8835525" y="2635996"/>
              <a:ext cx="1168820" cy="685261"/>
            </a:xfrm>
            <a:prstGeom prst="roundRect">
              <a:avLst>
                <a:gd name="adj" fmla="val 8594"/>
              </a:avLst>
            </a:prstGeom>
            <a:solidFill>
              <a:srgbClr val="FFFFFF">
                <a:shade val="85000"/>
              </a:srgbClr>
            </a:solidFill>
            <a:ln>
              <a:noFill/>
            </a:ln>
            <a:effectLst/>
          </p:spPr>
        </p:pic>
        <p:pic>
          <p:nvPicPr>
            <p:cNvPr id="4144" name="Picture 48" descr="Image result for computer architecture">
              <a:extLst>
                <a:ext uri="{FF2B5EF4-FFF2-40B4-BE49-F238E27FC236}">
                  <a16:creationId xmlns:a16="http://schemas.microsoft.com/office/drawing/2014/main" id="{D7AE2374-F22F-401C-9B4D-4AD7148D15A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899381">
              <a:off x="7827656" y="2763694"/>
              <a:ext cx="911311" cy="567965"/>
            </a:xfrm>
            <a:prstGeom prst="roundRect">
              <a:avLst>
                <a:gd name="adj" fmla="val 8594"/>
              </a:avLst>
            </a:prstGeom>
            <a:solidFill>
              <a:srgbClr val="FFFFFF">
                <a:shade val="85000"/>
              </a:srgbClr>
            </a:solidFill>
            <a:ln>
              <a:noFill/>
            </a:ln>
            <a:effectLst/>
          </p:spPr>
        </p:pic>
        <p:sp>
          <p:nvSpPr>
            <p:cNvPr id="22" name="TextBox 21">
              <a:extLst>
                <a:ext uri="{FF2B5EF4-FFF2-40B4-BE49-F238E27FC236}">
                  <a16:creationId xmlns:a16="http://schemas.microsoft.com/office/drawing/2014/main" id="{F3426FF4-70DB-4D22-8CB7-70426827DE0F}"/>
                </a:ext>
              </a:extLst>
            </p:cNvPr>
            <p:cNvSpPr txBox="1"/>
            <p:nvPr/>
          </p:nvSpPr>
          <p:spPr>
            <a:xfrm>
              <a:off x="7564238" y="999635"/>
              <a:ext cx="2350168" cy="707886"/>
            </a:xfrm>
            <a:prstGeom prst="rect">
              <a:avLst/>
            </a:prstGeom>
            <a:noFill/>
          </p:spPr>
          <p:txBody>
            <a:bodyPr wrap="square" rtlCol="0">
              <a:spAutoFit/>
            </a:bodyPr>
            <a:lstStyle/>
            <a:p>
              <a:pPr algn="ctr"/>
              <a:r>
                <a:rPr lang="en-US" altLang="zh-CN" sz="2000" b="1" dirty="0">
                  <a:solidFill>
                    <a:schemeClr val="accent4"/>
                  </a:solidFill>
                  <a:latin typeface="Arial" panose="020B0604020202020204" pitchFamily="34" charset="0"/>
                  <a:cs typeface="Arial" panose="020B0604020202020204" pitchFamily="34" charset="0"/>
                </a:rPr>
                <a:t>Many, many others</a:t>
              </a:r>
              <a:endParaRPr lang="zh-CN" altLang="en-US" sz="2000" b="1" dirty="0">
                <a:solidFill>
                  <a:schemeClr val="accent4"/>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1C90AA80-267E-470F-A1B2-0C663C3540F1}"/>
              </a:ext>
            </a:extLst>
          </p:cNvPr>
          <p:cNvGrpSpPr/>
          <p:nvPr/>
        </p:nvGrpSpPr>
        <p:grpSpPr>
          <a:xfrm>
            <a:off x="4403832" y="4985671"/>
            <a:ext cx="2800816" cy="1689766"/>
            <a:chOff x="4403832" y="4985671"/>
            <a:chExt cx="2800816" cy="1689766"/>
          </a:xfrm>
        </p:grpSpPr>
        <p:pic>
          <p:nvPicPr>
            <p:cNvPr id="35" name="Picture 14" descr="https://www.mpibpc.mpg.de/14976608/header_image-1533884806.jpg?t=eyJ3aWR0aCI6ODQ4LCJvYmpfaWQiOjE0OTc2NjA4fQ==--68b047527781b94e7ab53cada0afab5486989241">
              <a:extLst>
                <a:ext uri="{FF2B5EF4-FFF2-40B4-BE49-F238E27FC236}">
                  <a16:creationId xmlns:a16="http://schemas.microsoft.com/office/drawing/2014/main" id="{BE449AD3-3E07-4CA0-92D2-313A957D925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08160" y="5596389"/>
              <a:ext cx="2592160" cy="10790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24ECEE0-3993-45C9-9DF7-DA439078E126}"/>
                </a:ext>
              </a:extLst>
            </p:cNvPr>
            <p:cNvSpPr txBox="1"/>
            <p:nvPr/>
          </p:nvSpPr>
          <p:spPr>
            <a:xfrm>
              <a:off x="4403832" y="4985671"/>
              <a:ext cx="2800816" cy="707886"/>
            </a:xfrm>
            <a:prstGeom prst="rect">
              <a:avLst/>
            </a:prstGeom>
            <a:noFill/>
          </p:spPr>
          <p:txBody>
            <a:bodyPr wrap="square" rtlCol="0">
              <a:spAutoFit/>
            </a:bodyPr>
            <a:lstStyle/>
            <a:p>
              <a:pPr algn="ctr"/>
              <a:r>
                <a:rPr lang="en-US" altLang="zh-CN" sz="2000" b="1" dirty="0">
                  <a:solidFill>
                    <a:schemeClr val="accent4"/>
                  </a:solidFill>
                  <a:latin typeface="Arial" panose="020B0604020202020204" pitchFamily="34" charset="0"/>
                  <a:cs typeface="Arial" panose="020B0604020202020204" pitchFamily="34" charset="0"/>
                </a:rPr>
                <a:t>Computational biology</a:t>
              </a:r>
            </a:p>
          </p:txBody>
        </p:sp>
      </p:grpSp>
      <p:grpSp>
        <p:nvGrpSpPr>
          <p:cNvPr id="9" name="Group 8">
            <a:extLst>
              <a:ext uri="{FF2B5EF4-FFF2-40B4-BE49-F238E27FC236}">
                <a16:creationId xmlns:a16="http://schemas.microsoft.com/office/drawing/2014/main" id="{FAAA8A03-7B62-481D-A229-770EC93D894A}"/>
              </a:ext>
            </a:extLst>
          </p:cNvPr>
          <p:cNvGrpSpPr/>
          <p:nvPr/>
        </p:nvGrpSpPr>
        <p:grpSpPr>
          <a:xfrm>
            <a:off x="7524339" y="4459365"/>
            <a:ext cx="3474292" cy="2288228"/>
            <a:chOff x="7524339" y="4459365"/>
            <a:chExt cx="3474292" cy="2288228"/>
          </a:xfrm>
        </p:grpSpPr>
        <p:pic>
          <p:nvPicPr>
            <p:cNvPr id="4114" name="Picture 18" descr="Image result for computer graphics">
              <a:extLst>
                <a:ext uri="{FF2B5EF4-FFF2-40B4-BE49-F238E27FC236}">
                  <a16:creationId xmlns:a16="http://schemas.microsoft.com/office/drawing/2014/main" id="{E74BA7E6-E3E7-4BA9-BFE0-6A1C00678C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73097" y="5270806"/>
              <a:ext cx="2113062" cy="1476787"/>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Image result for stanford dragon">
              <a:extLst>
                <a:ext uri="{FF2B5EF4-FFF2-40B4-BE49-F238E27FC236}">
                  <a16:creationId xmlns:a16="http://schemas.microsoft.com/office/drawing/2014/main" id="{4BCE9A3D-B890-410A-9042-1885487B810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24205" y="5287394"/>
              <a:ext cx="1145734" cy="1002517"/>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B6E0C0A-B3B5-4056-A7E6-C1DDA075436A}"/>
                </a:ext>
              </a:extLst>
            </p:cNvPr>
            <p:cNvSpPr txBox="1"/>
            <p:nvPr/>
          </p:nvSpPr>
          <p:spPr>
            <a:xfrm>
              <a:off x="7524339" y="4459365"/>
              <a:ext cx="3474292" cy="707886"/>
            </a:xfrm>
            <a:prstGeom prst="rect">
              <a:avLst/>
            </a:prstGeom>
            <a:noFill/>
          </p:spPr>
          <p:txBody>
            <a:bodyPr wrap="square" rtlCol="0">
              <a:spAutoFit/>
            </a:bodyPr>
            <a:lstStyle/>
            <a:p>
              <a:pPr algn="ctr"/>
              <a:r>
                <a:rPr lang="en-US" altLang="zh-CN" sz="2000" b="1" dirty="0">
                  <a:solidFill>
                    <a:schemeClr val="accent4"/>
                  </a:solidFill>
                  <a:latin typeface="Arial" panose="020B0604020202020204" pitchFamily="34" charset="0"/>
                  <a:cs typeface="Arial" panose="020B0604020202020204" pitchFamily="34" charset="0"/>
                </a:rPr>
                <a:t>Computer graphics / computational geometry </a:t>
              </a:r>
            </a:p>
          </p:txBody>
        </p:sp>
      </p:grpSp>
      <p:sp>
        <p:nvSpPr>
          <p:cNvPr id="28" name="Thought Bubble: Cloud 27">
            <a:extLst>
              <a:ext uri="{FF2B5EF4-FFF2-40B4-BE49-F238E27FC236}">
                <a16:creationId xmlns:a16="http://schemas.microsoft.com/office/drawing/2014/main" id="{49125609-1372-4D23-8CEE-57C424AB07C5}"/>
              </a:ext>
            </a:extLst>
          </p:cNvPr>
          <p:cNvSpPr/>
          <p:nvPr/>
        </p:nvSpPr>
        <p:spPr>
          <a:xfrm>
            <a:off x="2815189" y="3011394"/>
            <a:ext cx="6713543" cy="2146396"/>
          </a:xfrm>
          <a:prstGeom prst="cloudCallout">
            <a:avLst>
              <a:gd name="adj1" fmla="val -58717"/>
              <a:gd name="adj2" fmla="val 63051"/>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b="1" dirty="0">
                <a:solidFill>
                  <a:schemeClr val="bg1"/>
                </a:solidFill>
                <a:latin typeface="Bahnschrift SemiBold" panose="020B0502040204020203" pitchFamily="34" charset="0"/>
              </a:rPr>
              <a:t>Get  Faster!</a:t>
            </a:r>
          </a:p>
        </p:txBody>
      </p:sp>
      <p:grpSp>
        <p:nvGrpSpPr>
          <p:cNvPr id="7" name="Group 6">
            <a:extLst>
              <a:ext uri="{FF2B5EF4-FFF2-40B4-BE49-F238E27FC236}">
                <a16:creationId xmlns:a16="http://schemas.microsoft.com/office/drawing/2014/main" id="{D4CA17F1-D4AF-441F-959B-DD81B9E96C43}"/>
              </a:ext>
            </a:extLst>
          </p:cNvPr>
          <p:cNvGrpSpPr/>
          <p:nvPr/>
        </p:nvGrpSpPr>
        <p:grpSpPr>
          <a:xfrm>
            <a:off x="6102259" y="5320564"/>
            <a:ext cx="646357" cy="704910"/>
            <a:chOff x="6102259" y="5320564"/>
            <a:chExt cx="646357" cy="704910"/>
          </a:xfrm>
        </p:grpSpPr>
        <p:sp>
          <p:nvSpPr>
            <p:cNvPr id="6" name="Oval 5">
              <a:extLst>
                <a:ext uri="{FF2B5EF4-FFF2-40B4-BE49-F238E27FC236}">
                  <a16:creationId xmlns:a16="http://schemas.microsoft.com/office/drawing/2014/main" id="{EE2A55DF-B10F-41DA-B7AF-BCA3DF6F917E}"/>
                </a:ext>
              </a:extLst>
            </p:cNvPr>
            <p:cNvSpPr/>
            <p:nvPr/>
          </p:nvSpPr>
          <p:spPr>
            <a:xfrm>
              <a:off x="6102259" y="5320564"/>
              <a:ext cx="419100" cy="400110"/>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a:solidFill>
                  <a:schemeClr val="bg1"/>
                </a:solidFill>
                <a:latin typeface="Bahnschrift SemiBold" panose="020B0502040204020203" pitchFamily="34" charset="0"/>
              </a:endParaRPr>
            </a:p>
          </p:txBody>
        </p:sp>
        <p:sp>
          <p:nvSpPr>
            <p:cNvPr id="36" name="Oval 35">
              <a:extLst>
                <a:ext uri="{FF2B5EF4-FFF2-40B4-BE49-F238E27FC236}">
                  <a16:creationId xmlns:a16="http://schemas.microsoft.com/office/drawing/2014/main" id="{9116155F-81C4-4F7C-9D5F-C0B05670DDEB}"/>
                </a:ext>
              </a:extLst>
            </p:cNvPr>
            <p:cNvSpPr/>
            <p:nvPr/>
          </p:nvSpPr>
          <p:spPr>
            <a:xfrm flipV="1">
              <a:off x="6462866" y="5720674"/>
              <a:ext cx="216082" cy="205840"/>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a:solidFill>
                  <a:schemeClr val="tx2"/>
                </a:solidFill>
                <a:latin typeface="Bahnschrift SemiBold" panose="020B0502040204020203" pitchFamily="34" charset="0"/>
              </a:endParaRPr>
            </a:p>
          </p:txBody>
        </p:sp>
        <p:sp>
          <p:nvSpPr>
            <p:cNvPr id="37" name="Oval 36">
              <a:extLst>
                <a:ext uri="{FF2B5EF4-FFF2-40B4-BE49-F238E27FC236}">
                  <a16:creationId xmlns:a16="http://schemas.microsoft.com/office/drawing/2014/main" id="{FCE15914-81CA-4ED8-BAAB-0A29233D5F92}"/>
                </a:ext>
              </a:extLst>
            </p:cNvPr>
            <p:cNvSpPr/>
            <p:nvPr/>
          </p:nvSpPr>
          <p:spPr>
            <a:xfrm flipV="1">
              <a:off x="6659898" y="5926514"/>
              <a:ext cx="88718" cy="98960"/>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a:solidFill>
                  <a:schemeClr val="tx2"/>
                </a:solidFill>
                <a:latin typeface="Bahnschrift SemiBold" panose="020B0502040204020203" pitchFamily="34" charset="0"/>
              </a:endParaRPr>
            </a:p>
          </p:txBody>
        </p:sp>
      </p:grpSp>
      <p:grpSp>
        <p:nvGrpSpPr>
          <p:cNvPr id="38" name="Group 37">
            <a:extLst>
              <a:ext uri="{FF2B5EF4-FFF2-40B4-BE49-F238E27FC236}">
                <a16:creationId xmlns:a16="http://schemas.microsoft.com/office/drawing/2014/main" id="{5EA4EA49-2F96-49C5-8458-2C86E15BB3A2}"/>
              </a:ext>
            </a:extLst>
          </p:cNvPr>
          <p:cNvGrpSpPr/>
          <p:nvPr/>
        </p:nvGrpSpPr>
        <p:grpSpPr>
          <a:xfrm>
            <a:off x="7354688" y="4851366"/>
            <a:ext cx="493382" cy="768213"/>
            <a:chOff x="6102259" y="5320564"/>
            <a:chExt cx="493382" cy="768213"/>
          </a:xfrm>
        </p:grpSpPr>
        <p:sp>
          <p:nvSpPr>
            <p:cNvPr id="39" name="Oval 38">
              <a:extLst>
                <a:ext uri="{FF2B5EF4-FFF2-40B4-BE49-F238E27FC236}">
                  <a16:creationId xmlns:a16="http://schemas.microsoft.com/office/drawing/2014/main" id="{85189101-113F-480D-87C1-4170E36D9323}"/>
                </a:ext>
              </a:extLst>
            </p:cNvPr>
            <p:cNvSpPr/>
            <p:nvPr/>
          </p:nvSpPr>
          <p:spPr>
            <a:xfrm>
              <a:off x="6102259" y="5320564"/>
              <a:ext cx="419100" cy="400110"/>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dirty="0">
                <a:solidFill>
                  <a:schemeClr val="bg1"/>
                </a:solidFill>
                <a:latin typeface="Bahnschrift SemiBold" panose="020B0502040204020203" pitchFamily="34" charset="0"/>
              </a:endParaRPr>
            </a:p>
          </p:txBody>
        </p:sp>
        <p:sp>
          <p:nvSpPr>
            <p:cNvPr id="40" name="Oval 39">
              <a:extLst>
                <a:ext uri="{FF2B5EF4-FFF2-40B4-BE49-F238E27FC236}">
                  <a16:creationId xmlns:a16="http://schemas.microsoft.com/office/drawing/2014/main" id="{F5373E5F-06B8-425B-A442-737CAD96AEBC}"/>
                </a:ext>
              </a:extLst>
            </p:cNvPr>
            <p:cNvSpPr/>
            <p:nvPr/>
          </p:nvSpPr>
          <p:spPr>
            <a:xfrm flipV="1">
              <a:off x="6379559" y="5740004"/>
              <a:ext cx="216082" cy="205840"/>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a:solidFill>
                  <a:schemeClr val="tx2"/>
                </a:solidFill>
                <a:latin typeface="Bahnschrift SemiBold" panose="020B0502040204020203" pitchFamily="34" charset="0"/>
              </a:endParaRPr>
            </a:p>
          </p:txBody>
        </p:sp>
        <p:sp>
          <p:nvSpPr>
            <p:cNvPr id="41" name="Oval 40">
              <a:extLst>
                <a:ext uri="{FF2B5EF4-FFF2-40B4-BE49-F238E27FC236}">
                  <a16:creationId xmlns:a16="http://schemas.microsoft.com/office/drawing/2014/main" id="{2BBCF161-02B1-4446-A8AE-2BF7D603BA27}"/>
                </a:ext>
              </a:extLst>
            </p:cNvPr>
            <p:cNvSpPr/>
            <p:nvPr/>
          </p:nvSpPr>
          <p:spPr>
            <a:xfrm flipV="1">
              <a:off x="6506923" y="5989817"/>
              <a:ext cx="88718" cy="98960"/>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a:solidFill>
                  <a:schemeClr val="tx2"/>
                </a:solidFill>
                <a:latin typeface="Bahnschrift SemiBold" panose="020B0502040204020203" pitchFamily="34" charset="0"/>
              </a:endParaRPr>
            </a:p>
          </p:txBody>
        </p:sp>
      </p:grpSp>
      <p:grpSp>
        <p:nvGrpSpPr>
          <p:cNvPr id="42" name="Group 41">
            <a:extLst>
              <a:ext uri="{FF2B5EF4-FFF2-40B4-BE49-F238E27FC236}">
                <a16:creationId xmlns:a16="http://schemas.microsoft.com/office/drawing/2014/main" id="{81A529AA-821A-4C32-AD0F-CDC146DDC6FB}"/>
              </a:ext>
            </a:extLst>
          </p:cNvPr>
          <p:cNvGrpSpPr/>
          <p:nvPr/>
        </p:nvGrpSpPr>
        <p:grpSpPr>
          <a:xfrm>
            <a:off x="6687789" y="2629436"/>
            <a:ext cx="876449" cy="721843"/>
            <a:chOff x="5956132" y="5501193"/>
            <a:chExt cx="876449" cy="721843"/>
          </a:xfrm>
        </p:grpSpPr>
        <p:sp>
          <p:nvSpPr>
            <p:cNvPr id="43" name="Oval 42">
              <a:extLst>
                <a:ext uri="{FF2B5EF4-FFF2-40B4-BE49-F238E27FC236}">
                  <a16:creationId xmlns:a16="http://schemas.microsoft.com/office/drawing/2014/main" id="{4630E5AA-1EF9-4F62-BE65-505F64FC1877}"/>
                </a:ext>
              </a:extLst>
            </p:cNvPr>
            <p:cNvSpPr/>
            <p:nvPr/>
          </p:nvSpPr>
          <p:spPr>
            <a:xfrm>
              <a:off x="5956132" y="5822926"/>
              <a:ext cx="419100" cy="400110"/>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a:solidFill>
                  <a:schemeClr val="bg1"/>
                </a:solidFill>
                <a:latin typeface="Bahnschrift SemiBold" panose="020B0502040204020203" pitchFamily="34" charset="0"/>
              </a:endParaRPr>
            </a:p>
          </p:txBody>
        </p:sp>
        <p:sp>
          <p:nvSpPr>
            <p:cNvPr id="44" name="Oval 43">
              <a:extLst>
                <a:ext uri="{FF2B5EF4-FFF2-40B4-BE49-F238E27FC236}">
                  <a16:creationId xmlns:a16="http://schemas.microsoft.com/office/drawing/2014/main" id="{29F1576C-BB27-49D3-95DB-02EE056BD75C}"/>
                </a:ext>
              </a:extLst>
            </p:cNvPr>
            <p:cNvSpPr/>
            <p:nvPr/>
          </p:nvSpPr>
          <p:spPr>
            <a:xfrm flipV="1">
              <a:off x="6415296" y="5589654"/>
              <a:ext cx="216082" cy="205840"/>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a:solidFill>
                  <a:schemeClr val="tx2"/>
                </a:solidFill>
                <a:latin typeface="Bahnschrift SemiBold" panose="020B0502040204020203" pitchFamily="34" charset="0"/>
              </a:endParaRPr>
            </a:p>
          </p:txBody>
        </p:sp>
        <p:sp>
          <p:nvSpPr>
            <p:cNvPr id="45" name="Oval 44">
              <a:extLst>
                <a:ext uri="{FF2B5EF4-FFF2-40B4-BE49-F238E27FC236}">
                  <a16:creationId xmlns:a16="http://schemas.microsoft.com/office/drawing/2014/main" id="{1077437B-2BD9-4988-96FB-27707D8944EC}"/>
                </a:ext>
              </a:extLst>
            </p:cNvPr>
            <p:cNvSpPr/>
            <p:nvPr/>
          </p:nvSpPr>
          <p:spPr>
            <a:xfrm flipV="1">
              <a:off x="6743863" y="5501193"/>
              <a:ext cx="88718" cy="98960"/>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a:solidFill>
                  <a:schemeClr val="tx2"/>
                </a:solidFill>
                <a:latin typeface="Bahnschrift SemiBold" panose="020B0502040204020203" pitchFamily="34" charset="0"/>
              </a:endParaRPr>
            </a:p>
          </p:txBody>
        </p:sp>
      </p:grpSp>
      <p:grpSp>
        <p:nvGrpSpPr>
          <p:cNvPr id="46" name="Group 45">
            <a:extLst>
              <a:ext uri="{FF2B5EF4-FFF2-40B4-BE49-F238E27FC236}">
                <a16:creationId xmlns:a16="http://schemas.microsoft.com/office/drawing/2014/main" id="{E28D4691-0B81-4F3F-926D-2FEE9F5EF8ED}"/>
              </a:ext>
            </a:extLst>
          </p:cNvPr>
          <p:cNvGrpSpPr/>
          <p:nvPr/>
        </p:nvGrpSpPr>
        <p:grpSpPr>
          <a:xfrm>
            <a:off x="4071482" y="2830760"/>
            <a:ext cx="772000" cy="760708"/>
            <a:chOff x="6449895" y="5038389"/>
            <a:chExt cx="772000" cy="760708"/>
          </a:xfrm>
        </p:grpSpPr>
        <p:sp>
          <p:nvSpPr>
            <p:cNvPr id="47" name="Oval 46">
              <a:extLst>
                <a:ext uri="{FF2B5EF4-FFF2-40B4-BE49-F238E27FC236}">
                  <a16:creationId xmlns:a16="http://schemas.microsoft.com/office/drawing/2014/main" id="{08992D0E-180A-40DD-93A9-DBBF1C00CD20}"/>
                </a:ext>
              </a:extLst>
            </p:cNvPr>
            <p:cNvSpPr/>
            <p:nvPr/>
          </p:nvSpPr>
          <p:spPr>
            <a:xfrm>
              <a:off x="6449895" y="5398987"/>
              <a:ext cx="419100" cy="400110"/>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a:solidFill>
                  <a:schemeClr val="bg1"/>
                </a:solidFill>
                <a:latin typeface="Bahnschrift SemiBold" panose="020B0502040204020203" pitchFamily="34" charset="0"/>
              </a:endParaRPr>
            </a:p>
          </p:txBody>
        </p:sp>
        <p:sp>
          <p:nvSpPr>
            <p:cNvPr id="48" name="Oval 47">
              <a:extLst>
                <a:ext uri="{FF2B5EF4-FFF2-40B4-BE49-F238E27FC236}">
                  <a16:creationId xmlns:a16="http://schemas.microsoft.com/office/drawing/2014/main" id="{364AF717-CDBE-42F0-9CF7-1F2FE57CDE68}"/>
                </a:ext>
              </a:extLst>
            </p:cNvPr>
            <p:cNvSpPr/>
            <p:nvPr/>
          </p:nvSpPr>
          <p:spPr>
            <a:xfrm flipV="1">
              <a:off x="6870271" y="5149640"/>
              <a:ext cx="216082" cy="205840"/>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a:solidFill>
                  <a:schemeClr val="tx2"/>
                </a:solidFill>
                <a:latin typeface="Bahnschrift SemiBold" panose="020B0502040204020203" pitchFamily="34" charset="0"/>
              </a:endParaRPr>
            </a:p>
          </p:txBody>
        </p:sp>
        <p:sp>
          <p:nvSpPr>
            <p:cNvPr id="49" name="Oval 48">
              <a:extLst>
                <a:ext uri="{FF2B5EF4-FFF2-40B4-BE49-F238E27FC236}">
                  <a16:creationId xmlns:a16="http://schemas.microsoft.com/office/drawing/2014/main" id="{264FE627-CFB6-403C-B366-DD7D9E01396F}"/>
                </a:ext>
              </a:extLst>
            </p:cNvPr>
            <p:cNvSpPr/>
            <p:nvPr/>
          </p:nvSpPr>
          <p:spPr>
            <a:xfrm flipV="1">
              <a:off x="7133177" y="5038389"/>
              <a:ext cx="88718" cy="98960"/>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a:solidFill>
                  <a:schemeClr val="tx2"/>
                </a:solidFill>
                <a:latin typeface="Bahnschrift SemiBold" panose="020B0502040204020203" pitchFamily="34" charset="0"/>
              </a:endParaRPr>
            </a:p>
          </p:txBody>
        </p:sp>
      </p:grpSp>
      <p:grpSp>
        <p:nvGrpSpPr>
          <p:cNvPr id="50" name="Group 49">
            <a:extLst>
              <a:ext uri="{FF2B5EF4-FFF2-40B4-BE49-F238E27FC236}">
                <a16:creationId xmlns:a16="http://schemas.microsoft.com/office/drawing/2014/main" id="{DEEA96CA-8673-40F3-AB9B-15C584C86DA0}"/>
              </a:ext>
            </a:extLst>
          </p:cNvPr>
          <p:cNvGrpSpPr/>
          <p:nvPr/>
        </p:nvGrpSpPr>
        <p:grpSpPr>
          <a:xfrm>
            <a:off x="1755614" y="3462969"/>
            <a:ext cx="895917" cy="709510"/>
            <a:chOff x="5625442" y="5011164"/>
            <a:chExt cx="895917" cy="709510"/>
          </a:xfrm>
        </p:grpSpPr>
        <p:sp>
          <p:nvSpPr>
            <p:cNvPr id="51" name="Oval 50">
              <a:extLst>
                <a:ext uri="{FF2B5EF4-FFF2-40B4-BE49-F238E27FC236}">
                  <a16:creationId xmlns:a16="http://schemas.microsoft.com/office/drawing/2014/main" id="{A93DC45D-EB71-42AA-A585-1CAF1B4C6D57}"/>
                </a:ext>
              </a:extLst>
            </p:cNvPr>
            <p:cNvSpPr/>
            <p:nvPr/>
          </p:nvSpPr>
          <p:spPr>
            <a:xfrm>
              <a:off x="6102259" y="5320564"/>
              <a:ext cx="419100" cy="400110"/>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a:solidFill>
                  <a:schemeClr val="bg1"/>
                </a:solidFill>
                <a:latin typeface="Bahnschrift SemiBold" panose="020B0502040204020203" pitchFamily="34" charset="0"/>
              </a:endParaRPr>
            </a:p>
          </p:txBody>
        </p:sp>
        <p:sp>
          <p:nvSpPr>
            <p:cNvPr id="52" name="Oval 51">
              <a:extLst>
                <a:ext uri="{FF2B5EF4-FFF2-40B4-BE49-F238E27FC236}">
                  <a16:creationId xmlns:a16="http://schemas.microsoft.com/office/drawing/2014/main" id="{155C8223-5F55-4F9D-9DA0-47E96D1C4FBE}"/>
                </a:ext>
              </a:extLst>
            </p:cNvPr>
            <p:cNvSpPr/>
            <p:nvPr/>
          </p:nvSpPr>
          <p:spPr>
            <a:xfrm flipV="1">
              <a:off x="5850343" y="5174628"/>
              <a:ext cx="232852" cy="234000"/>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a:solidFill>
                  <a:schemeClr val="tx2"/>
                </a:solidFill>
                <a:latin typeface="Bahnschrift SemiBold" panose="020B0502040204020203" pitchFamily="34" charset="0"/>
              </a:endParaRPr>
            </a:p>
          </p:txBody>
        </p:sp>
        <p:sp>
          <p:nvSpPr>
            <p:cNvPr id="53" name="Oval 52">
              <a:extLst>
                <a:ext uri="{FF2B5EF4-FFF2-40B4-BE49-F238E27FC236}">
                  <a16:creationId xmlns:a16="http://schemas.microsoft.com/office/drawing/2014/main" id="{03CCC4DF-90BB-4D21-BEE7-2E5CAAD44D8E}"/>
                </a:ext>
              </a:extLst>
            </p:cNvPr>
            <p:cNvSpPr/>
            <p:nvPr/>
          </p:nvSpPr>
          <p:spPr>
            <a:xfrm flipV="1">
              <a:off x="5625442" y="5011164"/>
              <a:ext cx="162000" cy="162682"/>
            </a:xfrm>
            <a:prstGeom prst="ellipse">
              <a:avLst/>
            </a:prstGeom>
            <a:solidFill>
              <a:schemeClr val="accent4">
                <a:alpha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5400" b="1">
                <a:solidFill>
                  <a:schemeClr val="tx2"/>
                </a:solidFill>
                <a:latin typeface="Bahnschrift SemiBold" panose="020B0502040204020203" pitchFamily="34" charset="0"/>
              </a:endParaRPr>
            </a:p>
          </p:txBody>
        </p:sp>
      </p:grpSp>
    </p:spTree>
    <p:extLst>
      <p:ext uri="{BB962C8B-B14F-4D97-AF65-F5344CB8AC3E}">
        <p14:creationId xmlns:p14="http://schemas.microsoft.com/office/powerpoint/2010/main" val="41022513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32"/>
                                        </p:tgtEl>
                                        <p:attrNameLst>
                                          <p:attrName>style.visibility</p:attrName>
                                        </p:attrNameLst>
                                      </p:cBhvr>
                                      <p:to>
                                        <p:strVal val="visible"/>
                                      </p:to>
                                    </p:set>
                                    <p:animEffect transition="in" filter="fade">
                                      <p:cBhvr>
                                        <p:cTn id="17" dur="500"/>
                                        <p:tgtEl>
                                          <p:spTgt spid="4132"/>
                                        </p:tgtEl>
                                      </p:cBhvr>
                                    </p:animEffect>
                                    <p:anim calcmode="lin" valueType="num">
                                      <p:cBhvr>
                                        <p:cTn id="18" dur="500" fill="hold"/>
                                        <p:tgtEl>
                                          <p:spTgt spid="4132"/>
                                        </p:tgtEl>
                                        <p:attrNameLst>
                                          <p:attrName>ppt_x</p:attrName>
                                        </p:attrNameLst>
                                      </p:cBhvr>
                                      <p:tavLst>
                                        <p:tav tm="0">
                                          <p:val>
                                            <p:strVal val="#ppt_x"/>
                                          </p:val>
                                        </p:tav>
                                        <p:tav tm="100000">
                                          <p:val>
                                            <p:strVal val="#ppt_x"/>
                                          </p:val>
                                        </p:tav>
                                      </p:tavLst>
                                    </p:anim>
                                    <p:anim calcmode="lin" valueType="num">
                                      <p:cBhvr>
                                        <p:cTn id="19" dur="500" fill="hold"/>
                                        <p:tgtEl>
                                          <p:spTgt spid="4132"/>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anim calcmode="lin" valueType="num">
                                      <p:cBhvr>
                                        <p:cTn id="24" dur="500" fill="hold"/>
                                        <p:tgtEl>
                                          <p:spTgt spid="19"/>
                                        </p:tgtEl>
                                        <p:attrNameLst>
                                          <p:attrName>ppt_x</p:attrName>
                                        </p:attrNameLst>
                                      </p:cBhvr>
                                      <p:tavLst>
                                        <p:tav tm="0">
                                          <p:val>
                                            <p:strVal val="#ppt_x"/>
                                          </p:val>
                                        </p:tav>
                                        <p:tav tm="100000">
                                          <p:val>
                                            <p:strVal val="#ppt_x"/>
                                          </p:val>
                                        </p:tav>
                                      </p:tavLst>
                                    </p:anim>
                                    <p:anim calcmode="lin" valueType="num">
                                      <p:cBhvr>
                                        <p:cTn id="25" dur="500" fill="hold"/>
                                        <p:tgtEl>
                                          <p:spTgt spid="1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anim calcmode="lin" valueType="num">
                                      <p:cBhvr>
                                        <p:cTn id="29" dur="500" fill="hold"/>
                                        <p:tgtEl>
                                          <p:spTgt spid="26"/>
                                        </p:tgtEl>
                                        <p:attrNameLst>
                                          <p:attrName>ppt_x</p:attrName>
                                        </p:attrNameLst>
                                      </p:cBhvr>
                                      <p:tavLst>
                                        <p:tav tm="0">
                                          <p:val>
                                            <p:strVal val="#ppt_x"/>
                                          </p:val>
                                        </p:tav>
                                        <p:tav tm="100000">
                                          <p:val>
                                            <p:strVal val="#ppt_x"/>
                                          </p:val>
                                        </p:tav>
                                      </p:tavLst>
                                    </p:anim>
                                    <p:anim calcmode="lin" valueType="num">
                                      <p:cBhvr>
                                        <p:cTn id="30" dur="500" fill="hold"/>
                                        <p:tgtEl>
                                          <p:spTgt spid="26"/>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anim calcmode="lin" valueType="num">
                                      <p:cBhvr>
                                        <p:cTn id="35" dur="500" fill="hold"/>
                                        <p:tgtEl>
                                          <p:spTgt spid="8"/>
                                        </p:tgtEl>
                                        <p:attrNameLst>
                                          <p:attrName>ppt_x</p:attrName>
                                        </p:attrNameLst>
                                      </p:cBhvr>
                                      <p:tavLst>
                                        <p:tav tm="0">
                                          <p:val>
                                            <p:strVal val="#ppt_x"/>
                                          </p:val>
                                        </p:tav>
                                        <p:tav tm="100000">
                                          <p:val>
                                            <p:strVal val="#ppt_x"/>
                                          </p:val>
                                        </p:tav>
                                      </p:tavLst>
                                    </p:anim>
                                    <p:anim calcmode="lin" valueType="num">
                                      <p:cBhvr>
                                        <p:cTn id="36" dur="500" fill="hold"/>
                                        <p:tgtEl>
                                          <p:spTgt spid="8"/>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anim calcmode="lin" valueType="num">
                                      <p:cBhvr>
                                        <p:cTn id="41" dur="500" fill="hold"/>
                                        <p:tgtEl>
                                          <p:spTgt spid="9"/>
                                        </p:tgtEl>
                                        <p:attrNameLst>
                                          <p:attrName>ppt_x</p:attrName>
                                        </p:attrNameLst>
                                      </p:cBhvr>
                                      <p:tavLst>
                                        <p:tav tm="0">
                                          <p:val>
                                            <p:strVal val="#ppt_x"/>
                                          </p:val>
                                        </p:tav>
                                        <p:tav tm="100000">
                                          <p:val>
                                            <p:strVal val="#ppt_x"/>
                                          </p:val>
                                        </p:tav>
                                      </p:tavLst>
                                    </p:anim>
                                    <p:anim calcmode="lin" valueType="num">
                                      <p:cBhvr>
                                        <p:cTn id="42" dur="5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par>
                          <p:cTn id="49" fill="hold">
                            <p:stCondLst>
                              <p:cond delay="2500"/>
                            </p:stCondLst>
                            <p:childTnLst>
                              <p:par>
                                <p:cTn id="50" presetID="42"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anim calcmode="lin" valueType="num">
                                      <p:cBhvr>
                                        <p:cTn id="53" dur="500" fill="hold"/>
                                        <p:tgtEl>
                                          <p:spTgt spid="4"/>
                                        </p:tgtEl>
                                        <p:attrNameLst>
                                          <p:attrName>ppt_x</p:attrName>
                                        </p:attrNameLst>
                                      </p:cBhvr>
                                      <p:tavLst>
                                        <p:tav tm="0">
                                          <p:val>
                                            <p:strVal val="#ppt_x"/>
                                          </p:val>
                                        </p:tav>
                                        <p:tav tm="100000">
                                          <p:val>
                                            <p:strVal val="#ppt_x"/>
                                          </p:val>
                                        </p:tav>
                                      </p:tavLst>
                                    </p:anim>
                                    <p:anim calcmode="lin" valueType="num">
                                      <p:cBhvr>
                                        <p:cTn id="5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circle(in)">
                                      <p:cBhvr>
                                        <p:cTn id="59" dur="500"/>
                                        <p:tgtEl>
                                          <p:spTgt spid="28"/>
                                        </p:tgtEl>
                                      </p:cBhvr>
                                    </p:animEffect>
                                  </p:childTnLst>
                                </p:cTn>
                              </p:par>
                              <p:par>
                                <p:cTn id="60" presetID="22" presetClass="entr" presetSubtype="1" fill="hold"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wipe(up)">
                                      <p:cBhvr>
                                        <p:cTn id="62" dur="250"/>
                                        <p:tgtEl>
                                          <p:spTgt spid="50"/>
                                        </p:tgtEl>
                                      </p:cBhvr>
                                    </p:animEffect>
                                  </p:childTnLst>
                                </p:cTn>
                              </p:par>
                              <p:par>
                                <p:cTn id="63" presetID="22" presetClass="entr" presetSubtype="1"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wipe(up)">
                                      <p:cBhvr>
                                        <p:cTn id="65" dur="250"/>
                                        <p:tgtEl>
                                          <p:spTgt spid="46"/>
                                        </p:tgtEl>
                                      </p:cBhvr>
                                    </p:animEffect>
                                  </p:childTnLst>
                                </p:cTn>
                              </p:par>
                              <p:par>
                                <p:cTn id="66" presetID="22" presetClass="entr" presetSubtype="2"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wipe(right)">
                                      <p:cBhvr>
                                        <p:cTn id="68" dur="250"/>
                                        <p:tgtEl>
                                          <p:spTgt spid="42"/>
                                        </p:tgtEl>
                                      </p:cBhvr>
                                    </p:animEffect>
                                  </p:childTnLst>
                                </p:cTn>
                              </p:par>
                              <p:par>
                                <p:cTn id="69" presetID="22" presetClass="entr" presetSubtype="4"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250"/>
                                        <p:tgtEl>
                                          <p:spTgt spid="7"/>
                                        </p:tgtEl>
                                      </p:cBhvr>
                                    </p:animEffect>
                                  </p:childTnLst>
                                </p:cTn>
                              </p:par>
                              <p:par>
                                <p:cTn id="72" presetID="22" presetClass="entr" presetSubtype="4"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down)">
                                      <p:cBhvr>
                                        <p:cTn id="74"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61133" y="274638"/>
            <a:ext cx="7848600" cy="715962"/>
          </a:xfrm>
        </p:spPr>
        <p:txBody>
          <a:bodyPr/>
          <a:lstStyle/>
          <a:p>
            <a:r>
              <a:rPr lang="en-US" altLang="zh-CN" dirty="0"/>
              <a:t>How to schedule it?</a:t>
            </a:r>
            <a:endParaRPr lang="zh-CN" altLang="en-US" dirty="0"/>
          </a:p>
        </p:txBody>
      </p:sp>
      <mc:AlternateContent xmlns:mc="http://schemas.openxmlformats.org/markup-compatibility/2006" xmlns:a14="http://schemas.microsoft.com/office/drawing/2010/main">
        <mc:Choice Requires="a14">
          <p:sp>
            <p:nvSpPr>
              <p:cNvPr id="168" name="Content Placeholder 2">
                <a:extLst>
                  <a:ext uri="{FF2B5EF4-FFF2-40B4-BE49-F238E27FC236}">
                    <a16:creationId xmlns:a16="http://schemas.microsoft.com/office/drawing/2014/main" id="{BD308DEB-BCD4-40B3-B664-776A04C7EECE}"/>
                  </a:ext>
                </a:extLst>
              </p:cNvPr>
              <p:cNvSpPr>
                <a:spLocks noGrp="1"/>
              </p:cNvSpPr>
              <p:nvPr>
                <p:ph idx="1"/>
              </p:nvPr>
            </p:nvSpPr>
            <p:spPr>
              <a:xfrm>
                <a:off x="304800" y="1066801"/>
                <a:ext cx="5334000" cy="5562600"/>
              </a:xfrm>
            </p:spPr>
            <p:txBody>
              <a:bodyPr>
                <a:normAutofit lnSpcReduction="10000"/>
              </a:bodyPr>
              <a:lstStyle/>
              <a:p>
                <a:r>
                  <a:rPr lang="en-US" altLang="zh-CN" dirty="0"/>
                  <a:t>Partition all nodes by their depth</a:t>
                </a:r>
              </a:p>
              <a:p>
                <a:r>
                  <a:rPr lang="en-US" dirty="0"/>
                  <a:t>For a layer with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𝒏</m:t>
                        </m:r>
                      </m:e>
                      <m:sub>
                        <m:r>
                          <a:rPr lang="en-US" b="1" i="1" smtClean="0">
                            <a:latin typeface="Cambria Math" panose="02040503050406030204" pitchFamily="18" charset="0"/>
                          </a:rPr>
                          <m:t>𝒊</m:t>
                        </m:r>
                      </m:sub>
                    </m:sSub>
                  </m:oMath>
                </a14:m>
                <a:r>
                  <a:rPr lang="en-US" dirty="0"/>
                  <a:t> nodes:</a:t>
                </a:r>
              </a:p>
              <a:p>
                <a:pPr lvl="1"/>
                <a:r>
                  <a:rPr lang="en-US" dirty="0"/>
                  <a:t>The first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r>
                      <a:rPr lang="en-US" b="0" i="1" smtClean="0">
                        <a:latin typeface="Cambria Math" panose="02040503050406030204" pitchFamily="18" charset="0"/>
                      </a:rPr>
                      <m:t>&lt;</m:t>
                    </m:r>
                    <m:r>
                      <a:rPr lang="en-US" b="0" i="1" smtClean="0">
                        <a:latin typeface="Cambria Math" panose="02040503050406030204" pitchFamily="18" charset="0"/>
                      </a:rPr>
                      <m:t>𝑝</m:t>
                    </m:r>
                  </m:oMath>
                </a14:m>
                <a:r>
                  <a:rPr lang="en-US" dirty="0"/>
                  <a:t> of them are executed with the previous layer – will be charged by the previous layer</a:t>
                </a:r>
              </a:p>
              <a:p>
                <a:pPr lvl="1"/>
                <a:r>
                  <a:rPr lang="en-US" dirty="0"/>
                  <a:t>Next at most </a:t>
                </a:r>
                <a14:m>
                  <m:oMath xmlns:m="http://schemas.openxmlformats.org/officeDocument/2006/math">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𝑖</m:t>
                                </m:r>
                              </m:sub>
                            </m:sSub>
                          </m:num>
                          <m:den>
                            <m:r>
                              <a:rPr lang="en-US" b="0" i="1" smtClean="0">
                                <a:latin typeface="Cambria Math" panose="02040503050406030204" pitchFamily="18" charset="0"/>
                              </a:rPr>
                              <m:t>𝑝</m:t>
                            </m:r>
                          </m:den>
                        </m:f>
                      </m:e>
                    </m:d>
                    <m:r>
                      <a:rPr lang="en-US" b="0" i="1" smtClean="0">
                        <a:latin typeface="Cambria Math" panose="02040503050406030204" pitchFamily="18" charset="0"/>
                      </a:rPr>
                      <m:t>×</m:t>
                    </m:r>
                    <m:r>
                      <a:rPr lang="en-US" b="0" i="1" smtClean="0">
                        <a:latin typeface="Cambria Math" panose="02040503050406030204" pitchFamily="18" charset="0"/>
                      </a:rPr>
                      <m:t>𝑝</m:t>
                    </m:r>
                  </m:oMath>
                </a14:m>
                <a:r>
                  <a:rPr lang="en-US" dirty="0"/>
                  <a:t> of them: execute them in parallel, </a:t>
                </a:r>
                <a14:m>
                  <m:oMath xmlns:m="http://schemas.openxmlformats.org/officeDocument/2006/math">
                    <m:r>
                      <a:rPr lang="en-US" b="0" i="1" smtClean="0">
                        <a:latin typeface="Cambria Math" panose="02040503050406030204" pitchFamily="18" charset="0"/>
                      </a:rPr>
                      <m:t>𝑝</m:t>
                    </m:r>
                  </m:oMath>
                </a14:m>
                <a:r>
                  <a:rPr lang="en-US" dirty="0"/>
                  <a:t> at a time – need time </a:t>
                </a:r>
                <a14:m>
                  <m:oMath xmlns:m="http://schemas.openxmlformats.org/officeDocument/2006/math">
                    <m:d>
                      <m:dPr>
                        <m:begChr m:val="⌊"/>
                        <m:endChr m:val="⌋"/>
                        <m:ctrlPr>
                          <a:rPr lang="en-US" altLang="zh-CN" i="1">
                            <a:latin typeface="Cambria Math" panose="02040503050406030204" pitchFamily="18" charset="0"/>
                          </a:rPr>
                        </m:ctrlPr>
                      </m:dPr>
                      <m:e>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𝑛</m:t>
                                </m:r>
                              </m:e>
                              <m:sub>
                                <m:r>
                                  <a:rPr lang="en-US" altLang="zh-CN" i="1">
                                    <a:latin typeface="Cambria Math" panose="02040503050406030204" pitchFamily="18" charset="0"/>
                                  </a:rPr>
                                  <m:t>𝑖</m:t>
                                </m:r>
                              </m:sub>
                            </m:sSub>
                          </m:num>
                          <m:den>
                            <m:r>
                              <a:rPr lang="en-US" altLang="zh-CN" i="1">
                                <a:latin typeface="Cambria Math" panose="02040503050406030204" pitchFamily="18" charset="0"/>
                              </a:rPr>
                              <m:t>𝑝</m:t>
                            </m:r>
                          </m:den>
                        </m:f>
                      </m:e>
                    </m:d>
                  </m:oMath>
                </a14:m>
                <a:endParaRPr lang="en-US" dirty="0"/>
              </a:p>
              <a:p>
                <a:pPr lvl="1"/>
                <a:r>
                  <a:rPr lang="en-US" dirty="0"/>
                  <a:t>The last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r>
                      <a:rPr lang="en-US" b="0" i="1" smtClean="0">
                        <a:latin typeface="Cambria Math" panose="02040503050406030204" pitchFamily="18" charset="0"/>
                      </a:rPr>
                      <m:t>&lt;</m:t>
                    </m:r>
                    <m:r>
                      <a:rPr lang="en-US" b="0" i="1" smtClean="0">
                        <a:latin typeface="Cambria Math" panose="02040503050406030204" pitchFamily="18" charset="0"/>
                      </a:rPr>
                      <m:t>𝑝</m:t>
                    </m:r>
                  </m:oMath>
                </a14:m>
                <a:r>
                  <a:rPr lang="en-US" dirty="0"/>
                  <a:t> of them: execute them in parallel, possibly with some other nodes in the next layer – need one unit time</a:t>
                </a:r>
              </a:p>
            </p:txBody>
          </p:sp>
        </mc:Choice>
        <mc:Fallback xmlns="">
          <p:sp>
            <p:nvSpPr>
              <p:cNvPr id="168" name="Content Placeholder 2">
                <a:extLst>
                  <a:ext uri="{FF2B5EF4-FFF2-40B4-BE49-F238E27FC236}">
                    <a16:creationId xmlns:a16="http://schemas.microsoft.com/office/drawing/2014/main" id="{BD308DEB-BCD4-40B3-B664-776A04C7EECE}"/>
                  </a:ext>
                </a:extLst>
              </p:cNvPr>
              <p:cNvSpPr>
                <a:spLocks noGrp="1" noRot="1" noChangeAspect="1" noMove="1" noResize="1" noEditPoints="1" noAdjustHandles="1" noChangeArrowheads="1" noChangeShapeType="1" noTextEdit="1"/>
              </p:cNvSpPr>
              <p:nvPr>
                <p:ph idx="1"/>
              </p:nvPr>
            </p:nvSpPr>
            <p:spPr>
              <a:xfrm>
                <a:off x="304800" y="1066801"/>
                <a:ext cx="5334000" cy="5562600"/>
              </a:xfrm>
              <a:blipFill>
                <a:blip r:embed="rId2"/>
                <a:stretch>
                  <a:fillRect l="-2057" t="-2629" r="-2971"/>
                </a:stretch>
              </a:blipFill>
            </p:spPr>
            <p:txBody>
              <a:bodyPr/>
              <a:lstStyle/>
              <a:p>
                <a:r>
                  <a:rPr lang="zh-CN" altLang="en-US">
                    <a:noFill/>
                  </a:rPr>
                  <a:t> </a:t>
                </a:r>
              </a:p>
            </p:txBody>
          </p:sp>
        </mc:Fallback>
      </mc:AlternateContent>
      <p:cxnSp>
        <p:nvCxnSpPr>
          <p:cNvPr id="55" name="AutoShape 36">
            <a:extLst>
              <a:ext uri="{FF2B5EF4-FFF2-40B4-BE49-F238E27FC236}">
                <a16:creationId xmlns:a16="http://schemas.microsoft.com/office/drawing/2014/main" id="{F2728673-B628-49DD-99B3-8858281D9B62}"/>
              </a:ext>
            </a:extLst>
          </p:cNvPr>
          <p:cNvCxnSpPr>
            <a:cxnSpLocks noChangeShapeType="1"/>
            <a:stCxn id="67" idx="3"/>
            <a:endCxn id="69" idx="0"/>
          </p:cNvCxnSpPr>
          <p:nvPr/>
        </p:nvCxnSpPr>
        <p:spPr bwMode="auto">
          <a:xfrm flipH="1">
            <a:off x="7658100" y="641351"/>
            <a:ext cx="844550" cy="282575"/>
          </a:xfrm>
          <a:prstGeom prst="straightConnector1">
            <a:avLst/>
          </a:prstGeom>
          <a:noFill/>
          <a:ln w="25400">
            <a:solidFill>
              <a:schemeClr val="tx1"/>
            </a:solidFill>
            <a:round/>
            <a:headEnd/>
            <a:tailEnd type="stealth" w="med" len="med"/>
          </a:ln>
          <a:effectLst/>
        </p:spPr>
      </p:cxnSp>
      <p:cxnSp>
        <p:nvCxnSpPr>
          <p:cNvPr id="56" name="AutoShape 37">
            <a:extLst>
              <a:ext uri="{FF2B5EF4-FFF2-40B4-BE49-F238E27FC236}">
                <a16:creationId xmlns:a16="http://schemas.microsoft.com/office/drawing/2014/main" id="{C175939C-6902-4612-8D37-EC90BDBBD322}"/>
              </a:ext>
            </a:extLst>
          </p:cNvPr>
          <p:cNvCxnSpPr>
            <a:cxnSpLocks noChangeShapeType="1"/>
            <a:stCxn id="69" idx="5"/>
            <a:endCxn id="78" idx="0"/>
          </p:cNvCxnSpPr>
          <p:nvPr/>
        </p:nvCxnSpPr>
        <p:spPr bwMode="auto">
          <a:xfrm>
            <a:off x="7766050" y="1184276"/>
            <a:ext cx="368300" cy="282575"/>
          </a:xfrm>
          <a:prstGeom prst="straightConnector1">
            <a:avLst/>
          </a:prstGeom>
          <a:noFill/>
          <a:ln w="25400">
            <a:solidFill>
              <a:schemeClr val="tx1"/>
            </a:solidFill>
            <a:round/>
            <a:headEnd/>
            <a:tailEnd type="stealth" w="med" len="med"/>
          </a:ln>
          <a:effectLst/>
        </p:spPr>
      </p:cxnSp>
      <p:cxnSp>
        <p:nvCxnSpPr>
          <p:cNvPr id="57" name="AutoShape 38">
            <a:extLst>
              <a:ext uri="{FF2B5EF4-FFF2-40B4-BE49-F238E27FC236}">
                <a16:creationId xmlns:a16="http://schemas.microsoft.com/office/drawing/2014/main" id="{516635ED-A7B0-466B-91B3-F5664DB32CC3}"/>
              </a:ext>
            </a:extLst>
          </p:cNvPr>
          <p:cNvCxnSpPr>
            <a:cxnSpLocks noChangeShapeType="1"/>
            <a:stCxn id="78" idx="3"/>
            <a:endCxn id="70" idx="0"/>
          </p:cNvCxnSpPr>
          <p:nvPr/>
        </p:nvCxnSpPr>
        <p:spPr bwMode="auto">
          <a:xfrm flipH="1">
            <a:off x="7874000" y="1727013"/>
            <a:ext cx="152587" cy="174843"/>
          </a:xfrm>
          <a:prstGeom prst="straightConnector1">
            <a:avLst/>
          </a:prstGeom>
          <a:noFill/>
          <a:ln w="25400">
            <a:solidFill>
              <a:schemeClr val="tx1"/>
            </a:solidFill>
            <a:round/>
            <a:headEnd/>
            <a:tailEnd type="stealth" w="med" len="med"/>
          </a:ln>
          <a:effectLst/>
        </p:spPr>
      </p:cxnSp>
      <p:cxnSp>
        <p:nvCxnSpPr>
          <p:cNvPr id="58" name="AutoShape 39">
            <a:extLst>
              <a:ext uri="{FF2B5EF4-FFF2-40B4-BE49-F238E27FC236}">
                <a16:creationId xmlns:a16="http://schemas.microsoft.com/office/drawing/2014/main" id="{B954571F-3BA6-48B5-BF45-635E2D1A05C2}"/>
              </a:ext>
            </a:extLst>
          </p:cNvPr>
          <p:cNvCxnSpPr>
            <a:cxnSpLocks noChangeShapeType="1"/>
            <a:stCxn id="70" idx="4"/>
            <a:endCxn id="73" idx="0"/>
          </p:cNvCxnSpPr>
          <p:nvPr/>
        </p:nvCxnSpPr>
        <p:spPr bwMode="auto">
          <a:xfrm>
            <a:off x="7874000" y="2206656"/>
            <a:ext cx="242743" cy="744084"/>
          </a:xfrm>
          <a:prstGeom prst="straightConnector1">
            <a:avLst/>
          </a:prstGeom>
          <a:noFill/>
          <a:ln w="25400">
            <a:solidFill>
              <a:schemeClr val="tx1"/>
            </a:solidFill>
            <a:round/>
            <a:headEnd/>
            <a:tailEnd type="stealth" w="med" len="med"/>
          </a:ln>
          <a:effectLst/>
        </p:spPr>
      </p:cxnSp>
      <p:cxnSp>
        <p:nvCxnSpPr>
          <p:cNvPr id="59" name="AutoShape 40">
            <a:extLst>
              <a:ext uri="{FF2B5EF4-FFF2-40B4-BE49-F238E27FC236}">
                <a16:creationId xmlns:a16="http://schemas.microsoft.com/office/drawing/2014/main" id="{3D95EC05-26B0-4503-BD78-70C345208F6F}"/>
              </a:ext>
            </a:extLst>
          </p:cNvPr>
          <p:cNvCxnSpPr>
            <a:cxnSpLocks noChangeShapeType="1"/>
            <a:stCxn id="73" idx="3"/>
            <a:endCxn id="71" idx="7"/>
          </p:cNvCxnSpPr>
          <p:nvPr/>
        </p:nvCxnSpPr>
        <p:spPr bwMode="auto">
          <a:xfrm flipH="1">
            <a:off x="7905563" y="3210903"/>
            <a:ext cx="103417" cy="412383"/>
          </a:xfrm>
          <a:prstGeom prst="straightConnector1">
            <a:avLst/>
          </a:prstGeom>
          <a:noFill/>
          <a:ln w="25400">
            <a:solidFill>
              <a:schemeClr val="tx1"/>
            </a:solidFill>
            <a:round/>
            <a:headEnd/>
            <a:tailEnd type="stealth" w="med" len="med"/>
          </a:ln>
          <a:effectLst/>
        </p:spPr>
      </p:cxnSp>
      <p:cxnSp>
        <p:nvCxnSpPr>
          <p:cNvPr id="60" name="AutoShape 41">
            <a:extLst>
              <a:ext uri="{FF2B5EF4-FFF2-40B4-BE49-F238E27FC236}">
                <a16:creationId xmlns:a16="http://schemas.microsoft.com/office/drawing/2014/main" id="{253B93F9-2007-4A6E-AC3D-182AD874CEA0}"/>
              </a:ext>
            </a:extLst>
          </p:cNvPr>
          <p:cNvCxnSpPr>
            <a:cxnSpLocks noChangeShapeType="1"/>
            <a:stCxn id="71" idx="4"/>
            <a:endCxn id="72" idx="1"/>
          </p:cNvCxnSpPr>
          <p:nvPr/>
        </p:nvCxnSpPr>
        <p:spPr bwMode="auto">
          <a:xfrm>
            <a:off x="7797800" y="3883449"/>
            <a:ext cx="901887" cy="320711"/>
          </a:xfrm>
          <a:prstGeom prst="straightConnector1">
            <a:avLst/>
          </a:prstGeom>
          <a:noFill/>
          <a:ln w="25400">
            <a:solidFill>
              <a:schemeClr val="tx1"/>
            </a:solidFill>
            <a:round/>
            <a:headEnd/>
            <a:tailEnd type="stealth" w="med" len="med"/>
          </a:ln>
          <a:effectLst/>
        </p:spPr>
      </p:cxnSp>
      <p:sp>
        <p:nvSpPr>
          <p:cNvPr id="62" name="Oval 4">
            <a:extLst>
              <a:ext uri="{FF2B5EF4-FFF2-40B4-BE49-F238E27FC236}">
                <a16:creationId xmlns:a16="http://schemas.microsoft.com/office/drawing/2014/main" id="{5949E117-EAE4-4042-A8F5-B06FDA24175A}"/>
              </a:ext>
            </a:extLst>
          </p:cNvPr>
          <p:cNvSpPr>
            <a:spLocks noChangeArrowheads="1"/>
          </p:cNvSpPr>
          <p:nvPr/>
        </p:nvSpPr>
        <p:spPr bwMode="auto">
          <a:xfrm>
            <a:off x="9848850" y="91440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63" name="Oval 5">
            <a:extLst>
              <a:ext uri="{FF2B5EF4-FFF2-40B4-BE49-F238E27FC236}">
                <a16:creationId xmlns:a16="http://schemas.microsoft.com/office/drawing/2014/main" id="{9FB9F169-5C63-4D64-BC7E-17B7B0D4CB77}"/>
              </a:ext>
            </a:extLst>
          </p:cNvPr>
          <p:cNvSpPr>
            <a:spLocks noChangeArrowheads="1"/>
          </p:cNvSpPr>
          <p:nvPr/>
        </p:nvSpPr>
        <p:spPr bwMode="auto">
          <a:xfrm>
            <a:off x="9346014" y="144780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64" name="Oval 6">
            <a:extLst>
              <a:ext uri="{FF2B5EF4-FFF2-40B4-BE49-F238E27FC236}">
                <a16:creationId xmlns:a16="http://schemas.microsoft.com/office/drawing/2014/main" id="{160611A1-BECA-4A15-A3FC-8D469CA0AB08}"/>
              </a:ext>
            </a:extLst>
          </p:cNvPr>
          <p:cNvSpPr>
            <a:spLocks noChangeArrowheads="1"/>
          </p:cNvSpPr>
          <p:nvPr/>
        </p:nvSpPr>
        <p:spPr bwMode="auto">
          <a:xfrm>
            <a:off x="9354127" y="198120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65" name="Oval 7">
            <a:extLst>
              <a:ext uri="{FF2B5EF4-FFF2-40B4-BE49-F238E27FC236}">
                <a16:creationId xmlns:a16="http://schemas.microsoft.com/office/drawing/2014/main" id="{06A68452-8E15-4B43-949F-90E13B008E6A}"/>
              </a:ext>
            </a:extLst>
          </p:cNvPr>
          <p:cNvSpPr>
            <a:spLocks noChangeArrowheads="1"/>
          </p:cNvSpPr>
          <p:nvPr/>
        </p:nvSpPr>
        <p:spPr bwMode="auto">
          <a:xfrm>
            <a:off x="6896100" y="146685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66" name="Oval 8">
            <a:extLst>
              <a:ext uri="{FF2B5EF4-FFF2-40B4-BE49-F238E27FC236}">
                <a16:creationId xmlns:a16="http://schemas.microsoft.com/office/drawing/2014/main" id="{C8064AA7-F8BA-40B0-A151-F5BAD8E68299}"/>
              </a:ext>
            </a:extLst>
          </p:cNvPr>
          <p:cNvSpPr>
            <a:spLocks noChangeArrowheads="1"/>
          </p:cNvSpPr>
          <p:nvPr/>
        </p:nvSpPr>
        <p:spPr bwMode="auto">
          <a:xfrm>
            <a:off x="6553200" y="1924893"/>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67" name="Oval 10">
            <a:extLst>
              <a:ext uri="{FF2B5EF4-FFF2-40B4-BE49-F238E27FC236}">
                <a16:creationId xmlns:a16="http://schemas.microsoft.com/office/drawing/2014/main" id="{A84ABCA4-EAC6-4B56-989E-B671E979784F}"/>
              </a:ext>
            </a:extLst>
          </p:cNvPr>
          <p:cNvSpPr>
            <a:spLocks noChangeArrowheads="1"/>
          </p:cNvSpPr>
          <p:nvPr/>
        </p:nvSpPr>
        <p:spPr bwMode="auto">
          <a:xfrm>
            <a:off x="8458200" y="38100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68" name="Oval 12">
            <a:extLst>
              <a:ext uri="{FF2B5EF4-FFF2-40B4-BE49-F238E27FC236}">
                <a16:creationId xmlns:a16="http://schemas.microsoft.com/office/drawing/2014/main" id="{BAF7A000-DD7F-4E5D-9C23-96DCCD0325D7}"/>
              </a:ext>
            </a:extLst>
          </p:cNvPr>
          <p:cNvSpPr>
            <a:spLocks noChangeArrowheads="1"/>
          </p:cNvSpPr>
          <p:nvPr/>
        </p:nvSpPr>
        <p:spPr bwMode="auto">
          <a:xfrm>
            <a:off x="9804212" y="243840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69" name="Oval 13">
            <a:extLst>
              <a:ext uri="{FF2B5EF4-FFF2-40B4-BE49-F238E27FC236}">
                <a16:creationId xmlns:a16="http://schemas.microsoft.com/office/drawing/2014/main" id="{78995E79-906A-491C-BB05-2F19C70FE85A}"/>
              </a:ext>
            </a:extLst>
          </p:cNvPr>
          <p:cNvSpPr>
            <a:spLocks noChangeArrowheads="1"/>
          </p:cNvSpPr>
          <p:nvPr/>
        </p:nvSpPr>
        <p:spPr bwMode="auto">
          <a:xfrm>
            <a:off x="7505700" y="923925"/>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70" name="Oval 14">
            <a:extLst>
              <a:ext uri="{FF2B5EF4-FFF2-40B4-BE49-F238E27FC236}">
                <a16:creationId xmlns:a16="http://schemas.microsoft.com/office/drawing/2014/main" id="{AD59D027-34C0-4B4C-91D0-36A7387408CB}"/>
              </a:ext>
            </a:extLst>
          </p:cNvPr>
          <p:cNvSpPr>
            <a:spLocks noChangeArrowheads="1"/>
          </p:cNvSpPr>
          <p:nvPr/>
        </p:nvSpPr>
        <p:spPr bwMode="auto">
          <a:xfrm>
            <a:off x="7721600" y="1901856"/>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71" name="Oval 15">
            <a:extLst>
              <a:ext uri="{FF2B5EF4-FFF2-40B4-BE49-F238E27FC236}">
                <a16:creationId xmlns:a16="http://schemas.microsoft.com/office/drawing/2014/main" id="{240D6F64-280F-4688-8149-29E46E776704}"/>
              </a:ext>
            </a:extLst>
          </p:cNvPr>
          <p:cNvSpPr>
            <a:spLocks noChangeArrowheads="1"/>
          </p:cNvSpPr>
          <p:nvPr/>
        </p:nvSpPr>
        <p:spPr bwMode="auto">
          <a:xfrm>
            <a:off x="7645400" y="3578649"/>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72" name="Oval 16">
            <a:extLst>
              <a:ext uri="{FF2B5EF4-FFF2-40B4-BE49-F238E27FC236}">
                <a16:creationId xmlns:a16="http://schemas.microsoft.com/office/drawing/2014/main" id="{6A71A82A-19B7-4DA5-9F0C-3D3FC1AD4923}"/>
              </a:ext>
            </a:extLst>
          </p:cNvPr>
          <p:cNvSpPr>
            <a:spLocks noChangeArrowheads="1"/>
          </p:cNvSpPr>
          <p:nvPr/>
        </p:nvSpPr>
        <p:spPr bwMode="auto">
          <a:xfrm>
            <a:off x="8655050" y="4159523"/>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73" name="Oval 17">
            <a:extLst>
              <a:ext uri="{FF2B5EF4-FFF2-40B4-BE49-F238E27FC236}">
                <a16:creationId xmlns:a16="http://schemas.microsoft.com/office/drawing/2014/main" id="{FB434153-9B38-4FEA-9EEF-5F7FA40D1A1C}"/>
              </a:ext>
            </a:extLst>
          </p:cNvPr>
          <p:cNvSpPr>
            <a:spLocks noChangeArrowheads="1"/>
          </p:cNvSpPr>
          <p:nvPr/>
        </p:nvSpPr>
        <p:spPr bwMode="auto">
          <a:xfrm>
            <a:off x="7964343" y="295074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74" name="Oval 18">
            <a:extLst>
              <a:ext uri="{FF2B5EF4-FFF2-40B4-BE49-F238E27FC236}">
                <a16:creationId xmlns:a16="http://schemas.microsoft.com/office/drawing/2014/main" id="{DDEFCEF4-9156-48E0-A484-67AE0C0C3D29}"/>
              </a:ext>
            </a:extLst>
          </p:cNvPr>
          <p:cNvSpPr>
            <a:spLocks noChangeArrowheads="1"/>
          </p:cNvSpPr>
          <p:nvPr/>
        </p:nvSpPr>
        <p:spPr bwMode="auto">
          <a:xfrm>
            <a:off x="8350250" y="1894586"/>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75" name="Oval 19">
            <a:extLst>
              <a:ext uri="{FF2B5EF4-FFF2-40B4-BE49-F238E27FC236}">
                <a16:creationId xmlns:a16="http://schemas.microsoft.com/office/drawing/2014/main" id="{AD9E75CC-2CDE-4A67-BC33-49F7EAB1B2C0}"/>
              </a:ext>
            </a:extLst>
          </p:cNvPr>
          <p:cNvSpPr>
            <a:spLocks noChangeArrowheads="1"/>
          </p:cNvSpPr>
          <p:nvPr/>
        </p:nvSpPr>
        <p:spPr bwMode="auto">
          <a:xfrm>
            <a:off x="10316441" y="1447800"/>
            <a:ext cx="304800" cy="304800"/>
          </a:xfrm>
          <a:prstGeom prst="ellipse">
            <a:avLst/>
          </a:prstGeom>
          <a:solidFill>
            <a:srgbClr val="C0C0C0"/>
          </a:solidFill>
          <a:ln w="6350">
            <a:solidFill>
              <a:schemeClr val="tx1"/>
            </a:solidFill>
            <a:round/>
            <a:headEnd/>
            <a:tailEnd/>
          </a:ln>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76" name="Oval 20">
            <a:extLst>
              <a:ext uri="{FF2B5EF4-FFF2-40B4-BE49-F238E27FC236}">
                <a16:creationId xmlns:a16="http://schemas.microsoft.com/office/drawing/2014/main" id="{2D3CE7FC-E476-4547-B18E-E333D7F75366}"/>
              </a:ext>
            </a:extLst>
          </p:cNvPr>
          <p:cNvSpPr>
            <a:spLocks noChangeArrowheads="1"/>
          </p:cNvSpPr>
          <p:nvPr/>
        </p:nvSpPr>
        <p:spPr bwMode="auto">
          <a:xfrm>
            <a:off x="10316441" y="198120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77" name="Oval 28">
            <a:extLst>
              <a:ext uri="{FF2B5EF4-FFF2-40B4-BE49-F238E27FC236}">
                <a16:creationId xmlns:a16="http://schemas.microsoft.com/office/drawing/2014/main" id="{215E9266-CE69-4554-B283-0EF145A7FC1C}"/>
              </a:ext>
            </a:extLst>
          </p:cNvPr>
          <p:cNvSpPr>
            <a:spLocks noChangeArrowheads="1"/>
          </p:cNvSpPr>
          <p:nvPr/>
        </p:nvSpPr>
        <p:spPr bwMode="auto">
          <a:xfrm>
            <a:off x="8350250" y="2369992"/>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sp>
        <p:nvSpPr>
          <p:cNvPr id="78" name="Oval 11">
            <a:extLst>
              <a:ext uri="{FF2B5EF4-FFF2-40B4-BE49-F238E27FC236}">
                <a16:creationId xmlns:a16="http://schemas.microsoft.com/office/drawing/2014/main" id="{85A86A28-0F7D-4B31-97F9-86C716CF7AE1}"/>
              </a:ext>
            </a:extLst>
          </p:cNvPr>
          <p:cNvSpPr>
            <a:spLocks noChangeArrowheads="1"/>
          </p:cNvSpPr>
          <p:nvPr/>
        </p:nvSpPr>
        <p:spPr bwMode="auto">
          <a:xfrm>
            <a:off x="7981950" y="146685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cxnSp>
        <p:nvCxnSpPr>
          <p:cNvPr id="79" name="AutoShape 21">
            <a:extLst>
              <a:ext uri="{FF2B5EF4-FFF2-40B4-BE49-F238E27FC236}">
                <a16:creationId xmlns:a16="http://schemas.microsoft.com/office/drawing/2014/main" id="{D4878B18-62B7-45A7-B505-97811E13C2C5}"/>
              </a:ext>
            </a:extLst>
          </p:cNvPr>
          <p:cNvCxnSpPr>
            <a:cxnSpLocks noChangeShapeType="1"/>
            <a:stCxn id="67" idx="5"/>
            <a:endCxn id="62" idx="0"/>
          </p:cNvCxnSpPr>
          <p:nvPr/>
        </p:nvCxnSpPr>
        <p:spPr bwMode="auto">
          <a:xfrm>
            <a:off x="8718363" y="641163"/>
            <a:ext cx="1282887" cy="273237"/>
          </a:xfrm>
          <a:prstGeom prst="straightConnector1">
            <a:avLst/>
          </a:prstGeom>
          <a:noFill/>
          <a:ln w="25400">
            <a:solidFill>
              <a:schemeClr val="tx1"/>
            </a:solidFill>
            <a:round/>
            <a:headEnd/>
            <a:tailEnd type="stealth" w="med" len="med"/>
          </a:ln>
          <a:effectLst/>
        </p:spPr>
      </p:cxnSp>
      <p:cxnSp>
        <p:nvCxnSpPr>
          <p:cNvPr id="80" name="AutoShape 22">
            <a:extLst>
              <a:ext uri="{FF2B5EF4-FFF2-40B4-BE49-F238E27FC236}">
                <a16:creationId xmlns:a16="http://schemas.microsoft.com/office/drawing/2014/main" id="{72DD495B-83A8-43DB-970D-3B4421F600CA}"/>
              </a:ext>
            </a:extLst>
          </p:cNvPr>
          <p:cNvCxnSpPr>
            <a:cxnSpLocks noChangeShapeType="1"/>
            <a:stCxn id="69" idx="3"/>
            <a:endCxn id="65" idx="0"/>
          </p:cNvCxnSpPr>
          <p:nvPr/>
        </p:nvCxnSpPr>
        <p:spPr bwMode="auto">
          <a:xfrm flipH="1">
            <a:off x="7048500" y="1184276"/>
            <a:ext cx="501650" cy="282575"/>
          </a:xfrm>
          <a:prstGeom prst="straightConnector1">
            <a:avLst/>
          </a:prstGeom>
          <a:noFill/>
          <a:ln w="25400">
            <a:solidFill>
              <a:schemeClr val="tx1"/>
            </a:solidFill>
            <a:round/>
            <a:headEnd/>
            <a:tailEnd type="stealth" w="med" len="med"/>
          </a:ln>
          <a:effectLst/>
        </p:spPr>
      </p:cxnSp>
      <p:cxnSp>
        <p:nvCxnSpPr>
          <p:cNvPr id="81" name="AutoShape 23">
            <a:extLst>
              <a:ext uri="{FF2B5EF4-FFF2-40B4-BE49-F238E27FC236}">
                <a16:creationId xmlns:a16="http://schemas.microsoft.com/office/drawing/2014/main" id="{94E90562-C944-4DE1-8F82-E6B832891408}"/>
              </a:ext>
            </a:extLst>
          </p:cNvPr>
          <p:cNvCxnSpPr>
            <a:cxnSpLocks noChangeShapeType="1"/>
            <a:stCxn id="65" idx="4"/>
            <a:endCxn id="66" idx="0"/>
          </p:cNvCxnSpPr>
          <p:nvPr/>
        </p:nvCxnSpPr>
        <p:spPr bwMode="auto">
          <a:xfrm flipH="1">
            <a:off x="6705600" y="1771650"/>
            <a:ext cx="342900" cy="153243"/>
          </a:xfrm>
          <a:prstGeom prst="straightConnector1">
            <a:avLst/>
          </a:prstGeom>
          <a:noFill/>
          <a:ln w="25400">
            <a:solidFill>
              <a:schemeClr val="tx1"/>
            </a:solidFill>
            <a:round/>
            <a:headEnd/>
            <a:tailEnd type="stealth" w="med" len="med"/>
          </a:ln>
          <a:effectLst/>
        </p:spPr>
      </p:cxnSp>
      <p:cxnSp>
        <p:nvCxnSpPr>
          <p:cNvPr id="82" name="AutoShape 24">
            <a:extLst>
              <a:ext uri="{FF2B5EF4-FFF2-40B4-BE49-F238E27FC236}">
                <a16:creationId xmlns:a16="http://schemas.microsoft.com/office/drawing/2014/main" id="{24B2A767-C2AB-43B0-82E7-30B735C04556}"/>
              </a:ext>
            </a:extLst>
          </p:cNvPr>
          <p:cNvCxnSpPr>
            <a:cxnSpLocks noChangeShapeType="1"/>
            <a:stCxn id="78" idx="5"/>
            <a:endCxn id="74" idx="0"/>
          </p:cNvCxnSpPr>
          <p:nvPr/>
        </p:nvCxnSpPr>
        <p:spPr bwMode="auto">
          <a:xfrm>
            <a:off x="8242113" y="1727013"/>
            <a:ext cx="260537" cy="167573"/>
          </a:xfrm>
          <a:prstGeom prst="straightConnector1">
            <a:avLst/>
          </a:prstGeom>
          <a:noFill/>
          <a:ln w="25400">
            <a:solidFill>
              <a:schemeClr val="tx1"/>
            </a:solidFill>
            <a:round/>
            <a:headEnd/>
            <a:tailEnd type="stealth" w="med" len="med"/>
          </a:ln>
          <a:effectLst/>
        </p:spPr>
      </p:cxnSp>
      <p:cxnSp>
        <p:nvCxnSpPr>
          <p:cNvPr id="83" name="AutoShape 25">
            <a:extLst>
              <a:ext uri="{FF2B5EF4-FFF2-40B4-BE49-F238E27FC236}">
                <a16:creationId xmlns:a16="http://schemas.microsoft.com/office/drawing/2014/main" id="{EA083BDC-A0EC-4AD3-A644-BCAB95003EB9}"/>
              </a:ext>
            </a:extLst>
          </p:cNvPr>
          <p:cNvCxnSpPr>
            <a:cxnSpLocks noChangeShapeType="1"/>
            <a:stCxn id="66" idx="5"/>
            <a:endCxn id="71" idx="1"/>
          </p:cNvCxnSpPr>
          <p:nvPr/>
        </p:nvCxnSpPr>
        <p:spPr bwMode="auto">
          <a:xfrm>
            <a:off x="6813363" y="2185056"/>
            <a:ext cx="876674" cy="1438230"/>
          </a:xfrm>
          <a:prstGeom prst="straightConnector1">
            <a:avLst/>
          </a:prstGeom>
          <a:noFill/>
          <a:ln w="25400">
            <a:solidFill>
              <a:schemeClr val="tx1"/>
            </a:solidFill>
            <a:round/>
            <a:headEnd/>
            <a:tailEnd type="stealth" w="med" len="med"/>
          </a:ln>
          <a:effectLst/>
        </p:spPr>
      </p:cxnSp>
      <p:cxnSp>
        <p:nvCxnSpPr>
          <p:cNvPr id="84" name="AutoShape 26">
            <a:extLst>
              <a:ext uri="{FF2B5EF4-FFF2-40B4-BE49-F238E27FC236}">
                <a16:creationId xmlns:a16="http://schemas.microsoft.com/office/drawing/2014/main" id="{7421BF9C-E502-455F-A3C2-CE8B37B76976}"/>
              </a:ext>
            </a:extLst>
          </p:cNvPr>
          <p:cNvCxnSpPr>
            <a:cxnSpLocks noChangeShapeType="1"/>
            <a:stCxn id="62" idx="5"/>
            <a:endCxn id="75" idx="0"/>
          </p:cNvCxnSpPr>
          <p:nvPr/>
        </p:nvCxnSpPr>
        <p:spPr bwMode="auto">
          <a:xfrm>
            <a:off x="10109013" y="1174563"/>
            <a:ext cx="359828" cy="273237"/>
          </a:xfrm>
          <a:prstGeom prst="straightConnector1">
            <a:avLst/>
          </a:prstGeom>
          <a:noFill/>
          <a:ln w="25400">
            <a:solidFill>
              <a:schemeClr val="tx1"/>
            </a:solidFill>
            <a:round/>
            <a:headEnd/>
            <a:tailEnd type="stealth" w="med" len="med"/>
          </a:ln>
          <a:effectLst/>
        </p:spPr>
      </p:cxnSp>
      <p:cxnSp>
        <p:nvCxnSpPr>
          <p:cNvPr id="85" name="AutoShape 27">
            <a:extLst>
              <a:ext uri="{FF2B5EF4-FFF2-40B4-BE49-F238E27FC236}">
                <a16:creationId xmlns:a16="http://schemas.microsoft.com/office/drawing/2014/main" id="{26C5CD29-A285-4246-97D8-D5620CD0AD7F}"/>
              </a:ext>
            </a:extLst>
          </p:cNvPr>
          <p:cNvCxnSpPr>
            <a:cxnSpLocks noChangeShapeType="1"/>
            <a:stCxn id="77" idx="3"/>
            <a:endCxn id="73" idx="7"/>
          </p:cNvCxnSpPr>
          <p:nvPr/>
        </p:nvCxnSpPr>
        <p:spPr bwMode="auto">
          <a:xfrm flipH="1">
            <a:off x="8224506" y="2630155"/>
            <a:ext cx="170381" cy="365222"/>
          </a:xfrm>
          <a:prstGeom prst="straightConnector1">
            <a:avLst/>
          </a:prstGeom>
          <a:noFill/>
          <a:ln w="25400">
            <a:solidFill>
              <a:schemeClr val="tx1"/>
            </a:solidFill>
            <a:round/>
            <a:headEnd/>
            <a:tailEnd type="stealth" w="med" len="med"/>
          </a:ln>
          <a:effectLst/>
        </p:spPr>
      </p:cxnSp>
      <p:cxnSp>
        <p:nvCxnSpPr>
          <p:cNvPr id="86" name="AutoShape 29">
            <a:extLst>
              <a:ext uri="{FF2B5EF4-FFF2-40B4-BE49-F238E27FC236}">
                <a16:creationId xmlns:a16="http://schemas.microsoft.com/office/drawing/2014/main" id="{F6C73A21-DADC-4FE6-9A4E-05447A3438F5}"/>
              </a:ext>
            </a:extLst>
          </p:cNvPr>
          <p:cNvCxnSpPr>
            <a:cxnSpLocks noChangeShapeType="1"/>
            <a:stCxn id="74" idx="4"/>
            <a:endCxn id="77" idx="0"/>
          </p:cNvCxnSpPr>
          <p:nvPr/>
        </p:nvCxnSpPr>
        <p:spPr bwMode="auto">
          <a:xfrm>
            <a:off x="8502650" y="2199386"/>
            <a:ext cx="0" cy="170606"/>
          </a:xfrm>
          <a:prstGeom prst="straightConnector1">
            <a:avLst/>
          </a:prstGeom>
          <a:noFill/>
          <a:ln w="25400">
            <a:solidFill>
              <a:schemeClr val="tx1"/>
            </a:solidFill>
            <a:round/>
            <a:headEnd/>
            <a:tailEnd type="stealth" w="med" len="med"/>
          </a:ln>
          <a:effectLst/>
        </p:spPr>
      </p:cxnSp>
      <p:cxnSp>
        <p:nvCxnSpPr>
          <p:cNvPr id="130" name="AutoShape 30">
            <a:extLst>
              <a:ext uri="{FF2B5EF4-FFF2-40B4-BE49-F238E27FC236}">
                <a16:creationId xmlns:a16="http://schemas.microsoft.com/office/drawing/2014/main" id="{899B5AE7-B7D9-4299-AA5E-D4CDB71F9F4C}"/>
              </a:ext>
            </a:extLst>
          </p:cNvPr>
          <p:cNvCxnSpPr>
            <a:cxnSpLocks noChangeShapeType="1"/>
            <a:stCxn id="62" idx="3"/>
            <a:endCxn id="63" idx="0"/>
          </p:cNvCxnSpPr>
          <p:nvPr/>
        </p:nvCxnSpPr>
        <p:spPr bwMode="auto">
          <a:xfrm flipH="1">
            <a:off x="9498414" y="1174563"/>
            <a:ext cx="395073" cy="273237"/>
          </a:xfrm>
          <a:prstGeom prst="straightConnector1">
            <a:avLst/>
          </a:prstGeom>
          <a:noFill/>
          <a:ln w="25400">
            <a:solidFill>
              <a:schemeClr val="tx1"/>
            </a:solidFill>
            <a:round/>
            <a:headEnd/>
            <a:tailEnd type="stealth" w="med" len="med"/>
          </a:ln>
          <a:effectLst/>
        </p:spPr>
      </p:cxnSp>
      <p:cxnSp>
        <p:nvCxnSpPr>
          <p:cNvPr id="131" name="AutoShape 31">
            <a:extLst>
              <a:ext uri="{FF2B5EF4-FFF2-40B4-BE49-F238E27FC236}">
                <a16:creationId xmlns:a16="http://schemas.microsoft.com/office/drawing/2014/main" id="{31FB3C73-7077-406A-A804-4149588C4159}"/>
              </a:ext>
            </a:extLst>
          </p:cNvPr>
          <p:cNvCxnSpPr>
            <a:cxnSpLocks noChangeShapeType="1"/>
            <a:stCxn id="63" idx="4"/>
            <a:endCxn id="64" idx="0"/>
          </p:cNvCxnSpPr>
          <p:nvPr/>
        </p:nvCxnSpPr>
        <p:spPr bwMode="auto">
          <a:xfrm>
            <a:off x="9498414" y="1752600"/>
            <a:ext cx="8113" cy="228600"/>
          </a:xfrm>
          <a:prstGeom prst="straightConnector1">
            <a:avLst/>
          </a:prstGeom>
          <a:noFill/>
          <a:ln w="25400">
            <a:solidFill>
              <a:schemeClr val="tx1"/>
            </a:solidFill>
            <a:round/>
            <a:headEnd/>
            <a:tailEnd type="stealth" w="med" len="med"/>
          </a:ln>
          <a:effectLst/>
        </p:spPr>
      </p:cxnSp>
      <p:cxnSp>
        <p:nvCxnSpPr>
          <p:cNvPr id="132" name="AutoShape 32">
            <a:extLst>
              <a:ext uri="{FF2B5EF4-FFF2-40B4-BE49-F238E27FC236}">
                <a16:creationId xmlns:a16="http://schemas.microsoft.com/office/drawing/2014/main" id="{D3F7464A-5259-4495-9770-779FE8348F03}"/>
              </a:ext>
            </a:extLst>
          </p:cNvPr>
          <p:cNvCxnSpPr>
            <a:cxnSpLocks noChangeShapeType="1"/>
            <a:stCxn id="75" idx="4"/>
            <a:endCxn id="76" idx="0"/>
          </p:cNvCxnSpPr>
          <p:nvPr/>
        </p:nvCxnSpPr>
        <p:spPr bwMode="auto">
          <a:xfrm>
            <a:off x="10468841" y="1752600"/>
            <a:ext cx="0" cy="228600"/>
          </a:xfrm>
          <a:prstGeom prst="straightConnector1">
            <a:avLst/>
          </a:prstGeom>
          <a:noFill/>
          <a:ln w="25400">
            <a:solidFill>
              <a:schemeClr val="tx1"/>
            </a:solidFill>
            <a:round/>
            <a:headEnd/>
            <a:tailEnd type="stealth" w="med" len="med"/>
          </a:ln>
          <a:effectLst/>
        </p:spPr>
      </p:cxnSp>
      <p:cxnSp>
        <p:nvCxnSpPr>
          <p:cNvPr id="136" name="AutoShape 33">
            <a:extLst>
              <a:ext uri="{FF2B5EF4-FFF2-40B4-BE49-F238E27FC236}">
                <a16:creationId xmlns:a16="http://schemas.microsoft.com/office/drawing/2014/main" id="{9BC0EBD7-B0C6-45A2-8099-D990C7E34120}"/>
              </a:ext>
            </a:extLst>
          </p:cNvPr>
          <p:cNvCxnSpPr>
            <a:cxnSpLocks noChangeShapeType="1"/>
            <a:stCxn id="76" idx="4"/>
            <a:endCxn id="68" idx="7"/>
          </p:cNvCxnSpPr>
          <p:nvPr/>
        </p:nvCxnSpPr>
        <p:spPr bwMode="auto">
          <a:xfrm flipH="1">
            <a:off x="10064375" y="2286000"/>
            <a:ext cx="404466" cy="197037"/>
          </a:xfrm>
          <a:prstGeom prst="straightConnector1">
            <a:avLst/>
          </a:prstGeom>
          <a:noFill/>
          <a:ln w="25400">
            <a:solidFill>
              <a:schemeClr val="tx1"/>
            </a:solidFill>
            <a:round/>
            <a:headEnd/>
            <a:tailEnd type="stealth" w="med" len="med"/>
          </a:ln>
          <a:effectLst/>
        </p:spPr>
      </p:cxnSp>
      <p:cxnSp>
        <p:nvCxnSpPr>
          <p:cNvPr id="137" name="AutoShape 34">
            <a:extLst>
              <a:ext uri="{FF2B5EF4-FFF2-40B4-BE49-F238E27FC236}">
                <a16:creationId xmlns:a16="http://schemas.microsoft.com/office/drawing/2014/main" id="{3527BAB3-5A56-499F-A80E-BC64A66E496B}"/>
              </a:ext>
            </a:extLst>
          </p:cNvPr>
          <p:cNvCxnSpPr>
            <a:cxnSpLocks noChangeShapeType="1"/>
            <a:stCxn id="64" idx="4"/>
            <a:endCxn id="68" idx="0"/>
          </p:cNvCxnSpPr>
          <p:nvPr/>
        </p:nvCxnSpPr>
        <p:spPr bwMode="auto">
          <a:xfrm>
            <a:off x="9506527" y="2286000"/>
            <a:ext cx="450085" cy="152400"/>
          </a:xfrm>
          <a:prstGeom prst="straightConnector1">
            <a:avLst/>
          </a:prstGeom>
          <a:noFill/>
          <a:ln w="25400">
            <a:solidFill>
              <a:schemeClr val="tx1"/>
            </a:solidFill>
            <a:round/>
            <a:headEnd/>
            <a:tailEnd type="stealth" w="med" len="med"/>
          </a:ln>
          <a:effectLst/>
        </p:spPr>
      </p:cxnSp>
      <p:cxnSp>
        <p:nvCxnSpPr>
          <p:cNvPr id="5" name="直接连接符 4">
            <a:extLst>
              <a:ext uri="{FF2B5EF4-FFF2-40B4-BE49-F238E27FC236}">
                <a16:creationId xmlns:a16="http://schemas.microsoft.com/office/drawing/2014/main" id="{810F572C-052B-493C-AC2A-4803778F7CF4}"/>
              </a:ext>
            </a:extLst>
          </p:cNvPr>
          <p:cNvCxnSpPr/>
          <p:nvPr/>
        </p:nvCxnSpPr>
        <p:spPr>
          <a:xfrm>
            <a:off x="6578600" y="274638"/>
            <a:ext cx="4152900"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cxnSp>
        <p:nvCxnSpPr>
          <p:cNvPr id="141" name="直接连接符 140">
            <a:extLst>
              <a:ext uri="{FF2B5EF4-FFF2-40B4-BE49-F238E27FC236}">
                <a16:creationId xmlns:a16="http://schemas.microsoft.com/office/drawing/2014/main" id="{77D77D15-F31A-4838-80F7-893A39392BEA}"/>
              </a:ext>
            </a:extLst>
          </p:cNvPr>
          <p:cNvCxnSpPr/>
          <p:nvPr/>
        </p:nvCxnSpPr>
        <p:spPr>
          <a:xfrm>
            <a:off x="6578600" y="724911"/>
            <a:ext cx="4152900"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cxnSp>
        <p:nvCxnSpPr>
          <p:cNvPr id="142" name="直接连接符 141">
            <a:extLst>
              <a:ext uri="{FF2B5EF4-FFF2-40B4-BE49-F238E27FC236}">
                <a16:creationId xmlns:a16="http://schemas.microsoft.com/office/drawing/2014/main" id="{32857A09-9B19-4FA2-87D0-F5CDF1439CFC}"/>
              </a:ext>
            </a:extLst>
          </p:cNvPr>
          <p:cNvCxnSpPr/>
          <p:nvPr/>
        </p:nvCxnSpPr>
        <p:spPr>
          <a:xfrm>
            <a:off x="6578600" y="1267836"/>
            <a:ext cx="4152900"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cxnSp>
        <p:nvCxnSpPr>
          <p:cNvPr id="143" name="直接连接符 142">
            <a:extLst>
              <a:ext uri="{FF2B5EF4-FFF2-40B4-BE49-F238E27FC236}">
                <a16:creationId xmlns:a16="http://schemas.microsoft.com/office/drawing/2014/main" id="{97490EC8-E654-4DE3-BF7C-E63D661F137C}"/>
              </a:ext>
            </a:extLst>
          </p:cNvPr>
          <p:cNvCxnSpPr/>
          <p:nvPr/>
        </p:nvCxnSpPr>
        <p:spPr>
          <a:xfrm>
            <a:off x="6578600" y="1878279"/>
            <a:ext cx="4152900"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cxnSp>
        <p:nvCxnSpPr>
          <p:cNvPr id="144" name="直接连接符 143">
            <a:extLst>
              <a:ext uri="{FF2B5EF4-FFF2-40B4-BE49-F238E27FC236}">
                <a16:creationId xmlns:a16="http://schemas.microsoft.com/office/drawing/2014/main" id="{F5D38BBD-5970-42B2-8E14-E44A899AC7FB}"/>
              </a:ext>
            </a:extLst>
          </p:cNvPr>
          <p:cNvCxnSpPr/>
          <p:nvPr/>
        </p:nvCxnSpPr>
        <p:spPr>
          <a:xfrm>
            <a:off x="6578600" y="2322513"/>
            <a:ext cx="4152900"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cxnSp>
        <p:nvCxnSpPr>
          <p:cNvPr id="145" name="直接连接符 144">
            <a:extLst>
              <a:ext uri="{FF2B5EF4-FFF2-40B4-BE49-F238E27FC236}">
                <a16:creationId xmlns:a16="http://schemas.microsoft.com/office/drawing/2014/main" id="{8974B4C4-95A2-4FDC-81FC-0325C43AE61E}"/>
              </a:ext>
            </a:extLst>
          </p:cNvPr>
          <p:cNvCxnSpPr/>
          <p:nvPr/>
        </p:nvCxnSpPr>
        <p:spPr>
          <a:xfrm>
            <a:off x="6578600" y="2831560"/>
            <a:ext cx="4152900"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cxnSp>
        <p:nvCxnSpPr>
          <p:cNvPr id="146" name="AutoShape 42">
            <a:extLst>
              <a:ext uri="{FF2B5EF4-FFF2-40B4-BE49-F238E27FC236}">
                <a16:creationId xmlns:a16="http://schemas.microsoft.com/office/drawing/2014/main" id="{9CAACED3-FCC3-478E-A398-3ECDE7DF988C}"/>
              </a:ext>
            </a:extLst>
          </p:cNvPr>
          <p:cNvCxnSpPr>
            <a:cxnSpLocks noChangeShapeType="1"/>
            <a:stCxn id="68" idx="3"/>
            <a:endCxn id="72" idx="7"/>
          </p:cNvCxnSpPr>
          <p:nvPr/>
        </p:nvCxnSpPr>
        <p:spPr bwMode="auto">
          <a:xfrm flipH="1">
            <a:off x="8915213" y="2698563"/>
            <a:ext cx="933636" cy="1505597"/>
          </a:xfrm>
          <a:prstGeom prst="straightConnector1">
            <a:avLst/>
          </a:prstGeom>
          <a:noFill/>
          <a:ln w="25400">
            <a:solidFill>
              <a:schemeClr val="tx1"/>
            </a:solidFill>
            <a:round/>
            <a:headEnd/>
            <a:tailEnd type="stealth" w="med" len="med"/>
          </a:ln>
          <a:effectLst/>
        </p:spPr>
      </p:cxnSp>
      <p:cxnSp>
        <p:nvCxnSpPr>
          <p:cNvPr id="148" name="直接连接符 147">
            <a:extLst>
              <a:ext uri="{FF2B5EF4-FFF2-40B4-BE49-F238E27FC236}">
                <a16:creationId xmlns:a16="http://schemas.microsoft.com/office/drawing/2014/main" id="{4446AB15-BF63-47CD-9E6D-04740E329E09}"/>
              </a:ext>
            </a:extLst>
          </p:cNvPr>
          <p:cNvCxnSpPr/>
          <p:nvPr/>
        </p:nvCxnSpPr>
        <p:spPr>
          <a:xfrm>
            <a:off x="6578600" y="3447938"/>
            <a:ext cx="4152900"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cxnSp>
        <p:nvCxnSpPr>
          <p:cNvPr id="155" name="直接连接符 154">
            <a:extLst>
              <a:ext uri="{FF2B5EF4-FFF2-40B4-BE49-F238E27FC236}">
                <a16:creationId xmlns:a16="http://schemas.microsoft.com/office/drawing/2014/main" id="{65513690-4CF8-45E2-B523-ADC4B7EB2368}"/>
              </a:ext>
            </a:extLst>
          </p:cNvPr>
          <p:cNvCxnSpPr/>
          <p:nvPr/>
        </p:nvCxnSpPr>
        <p:spPr>
          <a:xfrm>
            <a:off x="6578600" y="4043804"/>
            <a:ext cx="4152900"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5FDD4BC1-DEE2-4243-9D3E-8B31F634904A}"/>
              </a:ext>
            </a:extLst>
          </p:cNvPr>
          <p:cNvCxnSpPr/>
          <p:nvPr/>
        </p:nvCxnSpPr>
        <p:spPr>
          <a:xfrm>
            <a:off x="6578600" y="4724400"/>
            <a:ext cx="4152900"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sp>
        <p:nvSpPr>
          <p:cNvPr id="154" name="文本框 153">
            <a:extLst>
              <a:ext uri="{FF2B5EF4-FFF2-40B4-BE49-F238E27FC236}">
                <a16:creationId xmlns:a16="http://schemas.microsoft.com/office/drawing/2014/main" id="{4098B0F9-DBAB-4346-BA3F-B005F0C2B69D}"/>
              </a:ext>
            </a:extLst>
          </p:cNvPr>
          <p:cNvSpPr txBox="1"/>
          <p:nvPr/>
        </p:nvSpPr>
        <p:spPr>
          <a:xfrm>
            <a:off x="10909300" y="348734"/>
            <a:ext cx="327334" cy="400110"/>
          </a:xfrm>
          <a:prstGeom prst="rect">
            <a:avLst/>
          </a:prstGeom>
          <a:noFill/>
        </p:spPr>
        <p:txBody>
          <a:bodyPr wrap="none" rtlCol="0">
            <a:spAutoFit/>
          </a:bodyPr>
          <a:lstStyle/>
          <a:p>
            <a:pPr algn="l"/>
            <a:r>
              <a:rPr lang="en-US" altLang="zh-CN" sz="2000" b="1" dirty="0">
                <a:latin typeface="Arial" panose="020B0604020202020204" pitchFamily="34" charset="0"/>
                <a:cs typeface="Arial" panose="020B0604020202020204" pitchFamily="34" charset="0"/>
              </a:rPr>
              <a:t>1</a:t>
            </a:r>
            <a:endParaRPr lang="zh-CN" altLang="en-US" sz="2000" b="1" dirty="0">
              <a:latin typeface="Arial" panose="020B0604020202020204" pitchFamily="34" charset="0"/>
              <a:cs typeface="Arial" panose="020B0604020202020204" pitchFamily="34" charset="0"/>
            </a:endParaRPr>
          </a:p>
        </p:txBody>
      </p:sp>
      <p:sp>
        <p:nvSpPr>
          <p:cNvPr id="158" name="文本框 157">
            <a:extLst>
              <a:ext uri="{FF2B5EF4-FFF2-40B4-BE49-F238E27FC236}">
                <a16:creationId xmlns:a16="http://schemas.microsoft.com/office/drawing/2014/main" id="{0B972A4F-CD2B-417D-BCC7-2AAA5F342A66}"/>
              </a:ext>
            </a:extLst>
          </p:cNvPr>
          <p:cNvSpPr txBox="1"/>
          <p:nvPr/>
        </p:nvSpPr>
        <p:spPr>
          <a:xfrm>
            <a:off x="10909300" y="859393"/>
            <a:ext cx="327334" cy="400110"/>
          </a:xfrm>
          <a:prstGeom prst="rect">
            <a:avLst/>
          </a:prstGeom>
          <a:noFill/>
        </p:spPr>
        <p:txBody>
          <a:bodyPr wrap="none" rtlCol="0">
            <a:spAutoFit/>
          </a:bodyPr>
          <a:lstStyle/>
          <a:p>
            <a:pPr algn="l"/>
            <a:r>
              <a:rPr lang="en-US" altLang="zh-CN" sz="2000" b="1" dirty="0">
                <a:latin typeface="Arial" panose="020B0604020202020204" pitchFamily="34" charset="0"/>
                <a:cs typeface="Arial" panose="020B0604020202020204" pitchFamily="34" charset="0"/>
              </a:rPr>
              <a:t>2</a:t>
            </a:r>
            <a:endParaRPr lang="zh-CN" altLang="en-US" sz="2000" b="1" dirty="0">
              <a:latin typeface="Arial" panose="020B0604020202020204" pitchFamily="34" charset="0"/>
              <a:cs typeface="Arial" panose="020B0604020202020204" pitchFamily="34" charset="0"/>
            </a:endParaRPr>
          </a:p>
        </p:txBody>
      </p:sp>
      <p:sp>
        <p:nvSpPr>
          <p:cNvPr id="159" name="文本框 158">
            <a:extLst>
              <a:ext uri="{FF2B5EF4-FFF2-40B4-BE49-F238E27FC236}">
                <a16:creationId xmlns:a16="http://schemas.microsoft.com/office/drawing/2014/main" id="{B41C4564-43C0-408A-B3E3-CDB82DCB7116}"/>
              </a:ext>
            </a:extLst>
          </p:cNvPr>
          <p:cNvSpPr txBox="1"/>
          <p:nvPr/>
        </p:nvSpPr>
        <p:spPr>
          <a:xfrm>
            <a:off x="10909300" y="1413863"/>
            <a:ext cx="327334" cy="400110"/>
          </a:xfrm>
          <a:prstGeom prst="rect">
            <a:avLst/>
          </a:prstGeom>
          <a:noFill/>
        </p:spPr>
        <p:txBody>
          <a:bodyPr wrap="none" rtlCol="0">
            <a:spAutoFit/>
          </a:bodyPr>
          <a:lstStyle/>
          <a:p>
            <a:pPr algn="l"/>
            <a:r>
              <a:rPr lang="en-US" altLang="zh-CN" sz="2000" b="1" dirty="0">
                <a:latin typeface="Arial" panose="020B0604020202020204" pitchFamily="34" charset="0"/>
                <a:cs typeface="Arial" panose="020B0604020202020204" pitchFamily="34" charset="0"/>
              </a:rPr>
              <a:t>3</a:t>
            </a:r>
            <a:endParaRPr lang="zh-CN" altLang="en-US" sz="2000" b="1" dirty="0">
              <a:latin typeface="Arial" panose="020B0604020202020204" pitchFamily="34" charset="0"/>
              <a:cs typeface="Arial" panose="020B0604020202020204" pitchFamily="34" charset="0"/>
            </a:endParaRPr>
          </a:p>
        </p:txBody>
      </p:sp>
      <p:sp>
        <p:nvSpPr>
          <p:cNvPr id="160" name="文本框 159">
            <a:extLst>
              <a:ext uri="{FF2B5EF4-FFF2-40B4-BE49-F238E27FC236}">
                <a16:creationId xmlns:a16="http://schemas.microsoft.com/office/drawing/2014/main" id="{AB1F647A-494D-40F2-9ED6-189EBF378F12}"/>
              </a:ext>
            </a:extLst>
          </p:cNvPr>
          <p:cNvSpPr txBox="1"/>
          <p:nvPr/>
        </p:nvSpPr>
        <p:spPr>
          <a:xfrm>
            <a:off x="10909300" y="1925959"/>
            <a:ext cx="327334" cy="400110"/>
          </a:xfrm>
          <a:prstGeom prst="rect">
            <a:avLst/>
          </a:prstGeom>
          <a:noFill/>
        </p:spPr>
        <p:txBody>
          <a:bodyPr wrap="none" rtlCol="0">
            <a:spAutoFit/>
          </a:bodyPr>
          <a:lstStyle/>
          <a:p>
            <a:pPr algn="l"/>
            <a:r>
              <a:rPr lang="en-US" altLang="zh-CN" sz="2000" b="1" dirty="0">
                <a:latin typeface="Arial" panose="020B0604020202020204" pitchFamily="34" charset="0"/>
                <a:cs typeface="Arial" panose="020B0604020202020204" pitchFamily="34" charset="0"/>
              </a:rPr>
              <a:t>4</a:t>
            </a:r>
            <a:endParaRPr lang="zh-CN" altLang="en-US" sz="2000" b="1" dirty="0">
              <a:latin typeface="Arial" panose="020B0604020202020204" pitchFamily="34" charset="0"/>
              <a:cs typeface="Arial" panose="020B0604020202020204" pitchFamily="34" charset="0"/>
            </a:endParaRPr>
          </a:p>
        </p:txBody>
      </p:sp>
      <p:sp>
        <p:nvSpPr>
          <p:cNvPr id="161" name="文本框 160">
            <a:extLst>
              <a:ext uri="{FF2B5EF4-FFF2-40B4-BE49-F238E27FC236}">
                <a16:creationId xmlns:a16="http://schemas.microsoft.com/office/drawing/2014/main" id="{03C4AFBE-7F97-4F06-A845-42447D170AA6}"/>
              </a:ext>
            </a:extLst>
          </p:cNvPr>
          <p:cNvSpPr txBox="1"/>
          <p:nvPr/>
        </p:nvSpPr>
        <p:spPr>
          <a:xfrm>
            <a:off x="10909300" y="2415084"/>
            <a:ext cx="258787" cy="400110"/>
          </a:xfrm>
          <a:prstGeom prst="rect">
            <a:avLst/>
          </a:prstGeom>
          <a:noFill/>
        </p:spPr>
        <p:txBody>
          <a:bodyPr wrap="square" rtlCol="0">
            <a:spAutoFit/>
          </a:bodyPr>
          <a:lstStyle/>
          <a:p>
            <a:pPr algn="l"/>
            <a:r>
              <a:rPr lang="en-US" altLang="zh-CN" sz="2000" b="1" dirty="0">
                <a:latin typeface="Arial" panose="020B0604020202020204" pitchFamily="34" charset="0"/>
                <a:cs typeface="Arial" panose="020B0604020202020204" pitchFamily="34" charset="0"/>
              </a:rPr>
              <a:t>5</a:t>
            </a:r>
            <a:endParaRPr lang="zh-CN" altLang="en-US" sz="2000" b="1" dirty="0">
              <a:latin typeface="Arial" panose="020B0604020202020204" pitchFamily="34" charset="0"/>
              <a:cs typeface="Arial" panose="020B0604020202020204" pitchFamily="34" charset="0"/>
            </a:endParaRPr>
          </a:p>
        </p:txBody>
      </p:sp>
      <p:sp>
        <p:nvSpPr>
          <p:cNvPr id="162" name="文本框 161">
            <a:extLst>
              <a:ext uri="{FF2B5EF4-FFF2-40B4-BE49-F238E27FC236}">
                <a16:creationId xmlns:a16="http://schemas.microsoft.com/office/drawing/2014/main" id="{3AF84485-420C-423D-A758-EFD331B9AE4F}"/>
              </a:ext>
            </a:extLst>
          </p:cNvPr>
          <p:cNvSpPr txBox="1"/>
          <p:nvPr/>
        </p:nvSpPr>
        <p:spPr>
          <a:xfrm>
            <a:off x="10909300" y="2995377"/>
            <a:ext cx="258787" cy="400110"/>
          </a:xfrm>
          <a:prstGeom prst="rect">
            <a:avLst/>
          </a:prstGeom>
          <a:noFill/>
        </p:spPr>
        <p:txBody>
          <a:bodyPr wrap="square" rtlCol="0">
            <a:spAutoFit/>
          </a:bodyPr>
          <a:lstStyle/>
          <a:p>
            <a:pPr algn="l"/>
            <a:r>
              <a:rPr lang="en-US" altLang="zh-CN" sz="2000" b="1" dirty="0">
                <a:latin typeface="Arial" panose="020B0604020202020204" pitchFamily="34" charset="0"/>
                <a:cs typeface="Arial" panose="020B0604020202020204" pitchFamily="34" charset="0"/>
              </a:rPr>
              <a:t>6</a:t>
            </a:r>
            <a:endParaRPr lang="zh-CN" altLang="en-US" sz="2000" b="1" dirty="0">
              <a:latin typeface="Arial" panose="020B0604020202020204" pitchFamily="34" charset="0"/>
              <a:cs typeface="Arial" panose="020B0604020202020204" pitchFamily="34" charset="0"/>
            </a:endParaRPr>
          </a:p>
        </p:txBody>
      </p:sp>
      <p:sp>
        <p:nvSpPr>
          <p:cNvPr id="163" name="文本框 162">
            <a:extLst>
              <a:ext uri="{FF2B5EF4-FFF2-40B4-BE49-F238E27FC236}">
                <a16:creationId xmlns:a16="http://schemas.microsoft.com/office/drawing/2014/main" id="{9120E816-BDA8-4A16-A3F0-3576C80039A4}"/>
              </a:ext>
            </a:extLst>
          </p:cNvPr>
          <p:cNvSpPr txBox="1"/>
          <p:nvPr/>
        </p:nvSpPr>
        <p:spPr>
          <a:xfrm>
            <a:off x="10909300" y="3623286"/>
            <a:ext cx="258787" cy="400110"/>
          </a:xfrm>
          <a:prstGeom prst="rect">
            <a:avLst/>
          </a:prstGeom>
          <a:noFill/>
        </p:spPr>
        <p:txBody>
          <a:bodyPr wrap="square" rtlCol="0">
            <a:spAutoFit/>
          </a:bodyPr>
          <a:lstStyle/>
          <a:p>
            <a:pPr algn="l"/>
            <a:r>
              <a:rPr lang="en-US" altLang="zh-CN" sz="2000" b="1" dirty="0">
                <a:latin typeface="Arial" panose="020B0604020202020204" pitchFamily="34" charset="0"/>
                <a:cs typeface="Arial" panose="020B0604020202020204" pitchFamily="34" charset="0"/>
              </a:rPr>
              <a:t>7</a:t>
            </a:r>
            <a:endParaRPr lang="zh-CN" altLang="en-US" sz="2000" b="1" dirty="0">
              <a:latin typeface="Arial" panose="020B0604020202020204" pitchFamily="34" charset="0"/>
              <a:cs typeface="Arial" panose="020B0604020202020204" pitchFamily="34" charset="0"/>
            </a:endParaRPr>
          </a:p>
        </p:txBody>
      </p:sp>
      <p:sp>
        <p:nvSpPr>
          <p:cNvPr id="164" name="文本框 163">
            <a:extLst>
              <a:ext uri="{FF2B5EF4-FFF2-40B4-BE49-F238E27FC236}">
                <a16:creationId xmlns:a16="http://schemas.microsoft.com/office/drawing/2014/main" id="{0D85533D-2B2C-43CC-A25C-DF8CB16AB029}"/>
              </a:ext>
            </a:extLst>
          </p:cNvPr>
          <p:cNvSpPr txBox="1"/>
          <p:nvPr/>
        </p:nvSpPr>
        <p:spPr>
          <a:xfrm>
            <a:off x="10909300" y="4251195"/>
            <a:ext cx="258787" cy="400110"/>
          </a:xfrm>
          <a:prstGeom prst="rect">
            <a:avLst/>
          </a:prstGeom>
          <a:noFill/>
        </p:spPr>
        <p:txBody>
          <a:bodyPr wrap="square" rtlCol="0">
            <a:spAutoFit/>
          </a:bodyPr>
          <a:lstStyle/>
          <a:p>
            <a:pPr algn="l"/>
            <a:r>
              <a:rPr lang="en-US" altLang="zh-CN" sz="2000" b="1" dirty="0">
                <a:latin typeface="Arial" panose="020B0604020202020204" pitchFamily="34" charset="0"/>
                <a:cs typeface="Arial" panose="020B0604020202020204" pitchFamily="34" charset="0"/>
              </a:rPr>
              <a:t>8</a:t>
            </a:r>
            <a:endParaRPr lang="zh-CN" altLang="en-US" sz="2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6" name="矩形 165">
                <a:extLst>
                  <a:ext uri="{FF2B5EF4-FFF2-40B4-BE49-F238E27FC236}">
                    <a16:creationId xmlns:a16="http://schemas.microsoft.com/office/drawing/2014/main" id="{D041D11A-2C29-453A-8E67-DCA89FE980CC}"/>
                  </a:ext>
                </a:extLst>
              </p:cNvPr>
              <p:cNvSpPr/>
              <p:nvPr/>
            </p:nvSpPr>
            <p:spPr>
              <a:xfrm>
                <a:off x="6805055" y="4945670"/>
                <a:ext cx="3699990" cy="163769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altLang="zh-CN" sz="2000" b="0" i="1" smtClean="0">
                              <a:latin typeface="Cambria Math" panose="02040503050406030204" pitchFamily="18" charset="0"/>
                            </a:rPr>
                          </m:ctrlPr>
                        </m:naryPr>
                        <m:sub>
                          <m:r>
                            <m:rPr>
                              <m:brk m:alnAt="23"/>
                            </m:rPr>
                            <a:rPr lang="en-US" altLang="zh-CN" sz="2000" b="0" i="1" smtClean="0">
                              <a:latin typeface="Cambria Math" panose="02040503050406030204" pitchFamily="18" charset="0"/>
                            </a:rPr>
                            <m:t>𝑖</m:t>
                          </m:r>
                          <m:r>
                            <a:rPr lang="en-US" altLang="zh-CN" sz="2000" b="0" i="1" smtClean="0">
                              <a:latin typeface="Cambria Math" panose="02040503050406030204" pitchFamily="18" charset="0"/>
                            </a:rPr>
                            <m:t>=1</m:t>
                          </m:r>
                        </m:sub>
                        <m:sup>
                          <m:r>
                            <a:rPr lang="en-US" altLang="zh-CN" sz="2000" b="0" i="1" smtClean="0">
                              <a:latin typeface="Cambria Math" panose="02040503050406030204" pitchFamily="18" charset="0"/>
                            </a:rPr>
                            <m:t>𝐷</m:t>
                          </m:r>
                        </m:sup>
                        <m:e>
                          <m:d>
                            <m:dPr>
                              <m:ctrlPr>
                                <a:rPr lang="en-US" altLang="zh-CN" sz="2000" b="0" i="1" smtClean="0">
                                  <a:latin typeface="Cambria Math" panose="02040503050406030204" pitchFamily="18" charset="0"/>
                                </a:rPr>
                              </m:ctrlPr>
                            </m:dPr>
                            <m:e>
                              <m:d>
                                <m:dPr>
                                  <m:begChr m:val="⌊"/>
                                  <m:endChr m:val="⌋"/>
                                  <m:ctrlPr>
                                    <a:rPr lang="en-US" altLang="zh-CN" sz="2000" i="1">
                                      <a:latin typeface="Cambria Math" panose="02040503050406030204" pitchFamily="18" charset="0"/>
                                    </a:rPr>
                                  </m:ctrlPr>
                                </m:dPr>
                                <m:e>
                                  <m:f>
                                    <m:fPr>
                                      <m:ctrlPr>
                                        <a:rPr lang="en-US" altLang="zh-CN" sz="2000" i="1">
                                          <a:latin typeface="Cambria Math" panose="02040503050406030204" pitchFamily="18" charset="0"/>
                                        </a:rPr>
                                      </m:ctrlPr>
                                    </m:fPr>
                                    <m:num>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𝑛</m:t>
                                          </m:r>
                                        </m:e>
                                        <m:sub>
                                          <m:r>
                                            <a:rPr lang="en-US" altLang="zh-CN" sz="2000" i="1">
                                              <a:latin typeface="Cambria Math" panose="02040503050406030204" pitchFamily="18" charset="0"/>
                                            </a:rPr>
                                            <m:t>𝑖</m:t>
                                          </m:r>
                                        </m:sub>
                                      </m:sSub>
                                    </m:num>
                                    <m:den>
                                      <m:r>
                                        <a:rPr lang="en-US" altLang="zh-CN" sz="2000" i="1">
                                          <a:latin typeface="Cambria Math" panose="02040503050406030204" pitchFamily="18" charset="0"/>
                                        </a:rPr>
                                        <m:t>𝑝</m:t>
                                      </m:r>
                                    </m:den>
                                  </m:f>
                                </m:e>
                              </m:d>
                              <m:r>
                                <a:rPr lang="en-US" altLang="zh-CN" sz="2000" b="0" i="1" smtClean="0">
                                  <a:latin typeface="Cambria Math" panose="02040503050406030204" pitchFamily="18" charset="0"/>
                                </a:rPr>
                                <m:t>+1</m:t>
                              </m:r>
                            </m:e>
                          </m:d>
                        </m:e>
                      </m:nary>
                      <m:r>
                        <a:rPr lang="en-US" altLang="zh-CN" sz="2000" b="0" i="1" smtClean="0">
                          <a:latin typeface="Cambria Math" panose="02040503050406030204" pitchFamily="18" charset="0"/>
                        </a:rPr>
                        <m:t>≤</m:t>
                      </m:r>
                      <m:nary>
                        <m:naryPr>
                          <m:chr m:val="∑"/>
                          <m:ctrlPr>
                            <a:rPr lang="en-US" altLang="zh-CN" sz="2000" i="1" smtClean="0">
                              <a:latin typeface="Cambria Math" panose="02040503050406030204" pitchFamily="18" charset="0"/>
                            </a:rPr>
                          </m:ctrlPr>
                        </m:naryPr>
                        <m:sub>
                          <m:r>
                            <m:rPr>
                              <m:brk m:alnAt="23"/>
                            </m:rPr>
                            <a:rPr lang="en-US" altLang="zh-CN" sz="2000" i="1">
                              <a:latin typeface="Cambria Math" panose="02040503050406030204" pitchFamily="18" charset="0"/>
                            </a:rPr>
                            <m:t>𝑖</m:t>
                          </m:r>
                          <m:r>
                            <a:rPr lang="en-US" altLang="zh-CN" sz="2000" i="1">
                              <a:latin typeface="Cambria Math" panose="02040503050406030204" pitchFamily="18" charset="0"/>
                            </a:rPr>
                            <m:t>=1</m:t>
                          </m:r>
                        </m:sub>
                        <m:sup>
                          <m:r>
                            <a:rPr lang="en-US" altLang="zh-CN" sz="2000" i="1">
                              <a:latin typeface="Cambria Math" panose="02040503050406030204" pitchFamily="18" charset="0"/>
                            </a:rPr>
                            <m:t>𝐷</m:t>
                          </m:r>
                        </m:sup>
                        <m:e>
                          <m:f>
                            <m:fPr>
                              <m:ctrlPr>
                                <a:rPr lang="en-US" altLang="zh-CN" sz="2000" i="1">
                                  <a:latin typeface="Cambria Math" panose="02040503050406030204" pitchFamily="18" charset="0"/>
                                </a:rPr>
                              </m:ctrlPr>
                            </m:fPr>
                            <m:num>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𝑛</m:t>
                                  </m:r>
                                </m:e>
                                <m:sub>
                                  <m:r>
                                    <a:rPr lang="en-US" altLang="zh-CN" sz="2000" i="1">
                                      <a:latin typeface="Cambria Math" panose="02040503050406030204" pitchFamily="18" charset="0"/>
                                    </a:rPr>
                                    <m:t>𝑖</m:t>
                                  </m:r>
                                </m:sub>
                              </m:sSub>
                            </m:num>
                            <m:den>
                              <m:r>
                                <a:rPr lang="en-US" altLang="zh-CN" sz="2000" i="1">
                                  <a:latin typeface="Cambria Math" panose="02040503050406030204" pitchFamily="18" charset="0"/>
                                </a:rPr>
                                <m:t>𝑝</m:t>
                              </m:r>
                            </m:den>
                          </m:f>
                        </m:e>
                      </m:nary>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𝐷</m:t>
                      </m:r>
                      <m:r>
                        <a:rPr lang="en-US" altLang="zh-CN" sz="2000" i="1">
                          <a:latin typeface="Cambria Math" panose="02040503050406030204" pitchFamily="18" charset="0"/>
                        </a:rPr>
                        <m:t>=</m:t>
                      </m:r>
                      <m:f>
                        <m:fPr>
                          <m:ctrlPr>
                            <a:rPr lang="en-US" altLang="zh-CN" sz="2000" b="0" i="1" smtClean="0">
                              <a:latin typeface="Cambria Math" panose="02040503050406030204" pitchFamily="18" charset="0"/>
                            </a:rPr>
                          </m:ctrlPr>
                        </m:fPr>
                        <m:num>
                          <m:nary>
                            <m:naryPr>
                              <m:chr m:val="∑"/>
                              <m:ctrlPr>
                                <a:rPr lang="en-US" altLang="zh-CN" sz="2000" i="1">
                                  <a:latin typeface="Cambria Math" panose="02040503050406030204" pitchFamily="18" charset="0"/>
                                </a:rPr>
                              </m:ctrlPr>
                            </m:naryPr>
                            <m:sub>
                              <m:r>
                                <m:rPr>
                                  <m:brk m:alnAt="23"/>
                                </m:rPr>
                                <a:rPr lang="en-US" altLang="zh-CN" sz="2000" i="1">
                                  <a:latin typeface="Cambria Math" panose="02040503050406030204" pitchFamily="18" charset="0"/>
                                </a:rPr>
                                <m:t>𝑖</m:t>
                              </m:r>
                              <m:r>
                                <a:rPr lang="en-US" altLang="zh-CN" sz="2000" i="1">
                                  <a:latin typeface="Cambria Math" panose="02040503050406030204" pitchFamily="18" charset="0"/>
                                </a:rPr>
                                <m:t>=1</m:t>
                              </m:r>
                            </m:sub>
                            <m:sup>
                              <m:r>
                                <a:rPr lang="en-US" altLang="zh-CN" sz="2000" i="1">
                                  <a:latin typeface="Cambria Math" panose="02040503050406030204" pitchFamily="18" charset="0"/>
                                </a:rPr>
                                <m:t>𝐷</m:t>
                              </m:r>
                            </m:sup>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𝑛</m:t>
                                  </m:r>
                                </m:e>
                                <m:sub>
                                  <m:r>
                                    <a:rPr lang="en-US" altLang="zh-CN" sz="2000" b="0" i="1" smtClean="0">
                                      <a:latin typeface="Cambria Math" panose="02040503050406030204" pitchFamily="18" charset="0"/>
                                    </a:rPr>
                                    <m:t>𝑖</m:t>
                                  </m:r>
                                </m:sub>
                              </m:sSub>
                            </m:e>
                          </m:nary>
                        </m:num>
                        <m:den>
                          <m:r>
                            <a:rPr lang="en-US" altLang="zh-CN" sz="2000" b="0" i="1" smtClean="0">
                              <a:latin typeface="Cambria Math" panose="02040503050406030204" pitchFamily="18" charset="0"/>
                            </a:rPr>
                            <m:t>𝑝</m:t>
                          </m:r>
                        </m:den>
                      </m:f>
                      <m:r>
                        <a:rPr lang="en-US" altLang="zh-CN" sz="2000" i="1">
                          <a:latin typeface="Cambria Math" panose="02040503050406030204" pitchFamily="18" charset="0"/>
                        </a:rPr>
                        <m:t>+</m:t>
                      </m:r>
                      <m:r>
                        <a:rPr lang="en-US" altLang="zh-CN" sz="2000" i="1">
                          <a:latin typeface="Cambria Math" panose="02040503050406030204" pitchFamily="18" charset="0"/>
                        </a:rPr>
                        <m:t>𝐷</m:t>
                      </m:r>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𝑊</m:t>
                          </m:r>
                        </m:num>
                        <m:den>
                          <m:r>
                            <a:rPr lang="en-US" altLang="zh-CN" sz="2000" b="0" i="1" smtClean="0">
                              <a:latin typeface="Cambria Math" panose="02040503050406030204" pitchFamily="18" charset="0"/>
                            </a:rPr>
                            <m:t>𝑝</m:t>
                          </m:r>
                        </m:den>
                      </m:f>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𝐷</m:t>
                      </m:r>
                    </m:oMath>
                  </m:oMathPara>
                </a14:m>
                <a:endParaRPr lang="zh-CN" altLang="en-US" sz="2000" dirty="0"/>
              </a:p>
            </p:txBody>
          </p:sp>
        </mc:Choice>
        <mc:Fallback xmlns="">
          <p:sp>
            <p:nvSpPr>
              <p:cNvPr id="166" name="矩形 165">
                <a:extLst>
                  <a:ext uri="{FF2B5EF4-FFF2-40B4-BE49-F238E27FC236}">
                    <a16:creationId xmlns:a16="http://schemas.microsoft.com/office/drawing/2014/main" id="{D041D11A-2C29-453A-8E67-DCA89FE980CC}"/>
                  </a:ext>
                </a:extLst>
              </p:cNvPr>
              <p:cNvSpPr>
                <a:spLocks noRot="1" noChangeAspect="1" noMove="1" noResize="1" noEditPoints="1" noAdjustHandles="1" noChangeArrowheads="1" noChangeShapeType="1" noTextEdit="1"/>
              </p:cNvSpPr>
              <p:nvPr/>
            </p:nvSpPr>
            <p:spPr>
              <a:xfrm>
                <a:off x="6805055" y="4945670"/>
                <a:ext cx="3699990" cy="1637692"/>
              </a:xfrm>
              <a:prstGeom prst="rect">
                <a:avLst/>
              </a:prstGeom>
              <a:blipFill>
                <a:blip r:embed="rId3"/>
                <a:stretch>
                  <a:fillRect/>
                </a:stretch>
              </a:blipFill>
            </p:spPr>
            <p:txBody>
              <a:bodyPr/>
              <a:lstStyle/>
              <a:p>
                <a:r>
                  <a:rPr lang="zh-CN" altLang="en-US">
                    <a:noFill/>
                  </a:rPr>
                  <a:t> </a:t>
                </a:r>
              </a:p>
            </p:txBody>
          </p:sp>
        </mc:Fallback>
      </mc:AlternateContent>
      <p:sp>
        <p:nvSpPr>
          <p:cNvPr id="169" name="椭圆 168">
            <a:extLst>
              <a:ext uri="{FF2B5EF4-FFF2-40B4-BE49-F238E27FC236}">
                <a16:creationId xmlns:a16="http://schemas.microsoft.com/office/drawing/2014/main" id="{A2B84F8F-621E-4255-A95E-3C365B5753EF}"/>
              </a:ext>
            </a:extLst>
          </p:cNvPr>
          <p:cNvSpPr/>
          <p:nvPr/>
        </p:nvSpPr>
        <p:spPr>
          <a:xfrm>
            <a:off x="7580152" y="1842762"/>
            <a:ext cx="572687" cy="485324"/>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a:extLst>
              <a:ext uri="{FF2B5EF4-FFF2-40B4-BE49-F238E27FC236}">
                <a16:creationId xmlns:a16="http://schemas.microsoft.com/office/drawing/2014/main" id="{2246438B-F62B-4B5E-8A0D-723ED4B712CA}"/>
              </a:ext>
            </a:extLst>
          </p:cNvPr>
          <p:cNvSpPr/>
          <p:nvPr/>
        </p:nvSpPr>
        <p:spPr>
          <a:xfrm>
            <a:off x="8211143" y="1829016"/>
            <a:ext cx="572687" cy="485324"/>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椭圆 170">
            <a:extLst>
              <a:ext uri="{FF2B5EF4-FFF2-40B4-BE49-F238E27FC236}">
                <a16:creationId xmlns:a16="http://schemas.microsoft.com/office/drawing/2014/main" id="{AC9C597C-743E-4ECB-9ECF-CC1A0DD0FE8A}"/>
              </a:ext>
            </a:extLst>
          </p:cNvPr>
          <p:cNvSpPr/>
          <p:nvPr/>
        </p:nvSpPr>
        <p:spPr>
          <a:xfrm>
            <a:off x="9201289" y="1867204"/>
            <a:ext cx="572687" cy="485324"/>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Oval 8">
            <a:extLst>
              <a:ext uri="{FF2B5EF4-FFF2-40B4-BE49-F238E27FC236}">
                <a16:creationId xmlns:a16="http://schemas.microsoft.com/office/drawing/2014/main" id="{903D2C3E-7433-457C-9E0F-08A946355EE3}"/>
              </a:ext>
            </a:extLst>
          </p:cNvPr>
          <p:cNvSpPr>
            <a:spLocks noChangeArrowheads="1"/>
          </p:cNvSpPr>
          <p:nvPr/>
        </p:nvSpPr>
        <p:spPr bwMode="auto">
          <a:xfrm>
            <a:off x="7086600" y="1905000"/>
            <a:ext cx="304800" cy="304800"/>
          </a:xfrm>
          <a:prstGeom prst="ellipse">
            <a:avLst/>
          </a:prstGeom>
          <a:solidFill>
            <a:srgbClr val="C0C0C0"/>
          </a:solidFill>
          <a:ln w="6350">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US" dirty="0">
              <a:latin typeface="Lucida Sans Unicode" pitchFamily="34" charset="0"/>
            </a:endParaRPr>
          </a:p>
        </p:txBody>
      </p:sp>
      <p:cxnSp>
        <p:nvCxnSpPr>
          <p:cNvPr id="89" name="AutoShape 25">
            <a:extLst>
              <a:ext uri="{FF2B5EF4-FFF2-40B4-BE49-F238E27FC236}">
                <a16:creationId xmlns:a16="http://schemas.microsoft.com/office/drawing/2014/main" id="{3A190DB2-4AC0-43FD-978E-121EBD30F662}"/>
              </a:ext>
            </a:extLst>
          </p:cNvPr>
          <p:cNvCxnSpPr>
            <a:cxnSpLocks noChangeShapeType="1"/>
            <a:stCxn id="65" idx="5"/>
            <a:endCxn id="88" idx="0"/>
          </p:cNvCxnSpPr>
          <p:nvPr/>
        </p:nvCxnSpPr>
        <p:spPr bwMode="auto">
          <a:xfrm>
            <a:off x="7156263" y="1727013"/>
            <a:ext cx="82737" cy="177987"/>
          </a:xfrm>
          <a:prstGeom prst="straightConnector1">
            <a:avLst/>
          </a:prstGeom>
          <a:noFill/>
          <a:ln w="25400">
            <a:solidFill>
              <a:schemeClr val="tx1"/>
            </a:solidFill>
            <a:round/>
            <a:headEnd/>
            <a:tailEnd type="stealth" w="med" len="med"/>
          </a:ln>
          <a:effectLst/>
        </p:spPr>
      </p:cxnSp>
      <p:cxnSp>
        <p:nvCxnSpPr>
          <p:cNvPr id="90" name="AutoShape 25">
            <a:extLst>
              <a:ext uri="{FF2B5EF4-FFF2-40B4-BE49-F238E27FC236}">
                <a16:creationId xmlns:a16="http://schemas.microsoft.com/office/drawing/2014/main" id="{B5C1A345-BB1D-4D90-860E-197E8820DC21}"/>
              </a:ext>
            </a:extLst>
          </p:cNvPr>
          <p:cNvCxnSpPr>
            <a:cxnSpLocks noChangeShapeType="1"/>
            <a:stCxn id="88" idx="4"/>
            <a:endCxn id="71" idx="0"/>
          </p:cNvCxnSpPr>
          <p:nvPr/>
        </p:nvCxnSpPr>
        <p:spPr bwMode="auto">
          <a:xfrm>
            <a:off x="7239000" y="2209800"/>
            <a:ext cx="558800" cy="1368849"/>
          </a:xfrm>
          <a:prstGeom prst="straightConnector1">
            <a:avLst/>
          </a:prstGeom>
          <a:noFill/>
          <a:ln w="25400">
            <a:solidFill>
              <a:schemeClr val="tx1"/>
            </a:solidFill>
            <a:round/>
            <a:headEnd/>
            <a:tailEnd type="stealth" w="med" len="med"/>
          </a:ln>
          <a:effectLst/>
        </p:spPr>
      </p:cxnSp>
      <p:sp>
        <p:nvSpPr>
          <p:cNvPr id="91" name="椭圆 168">
            <a:extLst>
              <a:ext uri="{FF2B5EF4-FFF2-40B4-BE49-F238E27FC236}">
                <a16:creationId xmlns:a16="http://schemas.microsoft.com/office/drawing/2014/main" id="{71C4D7FD-C445-414C-AAF7-99F21562707C}"/>
              </a:ext>
            </a:extLst>
          </p:cNvPr>
          <p:cNvSpPr/>
          <p:nvPr/>
        </p:nvSpPr>
        <p:spPr>
          <a:xfrm>
            <a:off x="6303209" y="1842546"/>
            <a:ext cx="572687" cy="485324"/>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169">
            <a:extLst>
              <a:ext uri="{FF2B5EF4-FFF2-40B4-BE49-F238E27FC236}">
                <a16:creationId xmlns:a16="http://schemas.microsoft.com/office/drawing/2014/main" id="{8AE155DD-28B7-4C01-86C2-723FC8013131}"/>
              </a:ext>
            </a:extLst>
          </p:cNvPr>
          <p:cNvSpPr/>
          <p:nvPr/>
        </p:nvSpPr>
        <p:spPr>
          <a:xfrm>
            <a:off x="6934200" y="1828800"/>
            <a:ext cx="572687" cy="485324"/>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170">
            <a:extLst>
              <a:ext uri="{FF2B5EF4-FFF2-40B4-BE49-F238E27FC236}">
                <a16:creationId xmlns:a16="http://schemas.microsoft.com/office/drawing/2014/main" id="{E3D41E4D-0A64-4887-95C2-99CFC2C29E9F}"/>
              </a:ext>
            </a:extLst>
          </p:cNvPr>
          <p:cNvSpPr/>
          <p:nvPr/>
        </p:nvSpPr>
        <p:spPr>
          <a:xfrm>
            <a:off x="10210800" y="1905000"/>
            <a:ext cx="572687" cy="485324"/>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488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2"/>
                                        </p:tgtEl>
                                      </p:cBhvr>
                                    </p:animEffect>
                                    <p:set>
                                      <p:cBhvr>
                                        <p:cTn id="13" dur="1" fill="hold">
                                          <p:stCondLst>
                                            <p:cond delay="499"/>
                                          </p:stCondLst>
                                        </p:cTn>
                                        <p:tgtEl>
                                          <p:spTgt spid="92"/>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91"/>
                                        </p:tgtEl>
                                      </p:cBhvr>
                                    </p:animEffect>
                                    <p:set>
                                      <p:cBhvr>
                                        <p:cTn id="16" dur="1" fill="hold">
                                          <p:stCondLst>
                                            <p:cond delay="499"/>
                                          </p:stCondLst>
                                        </p:cTn>
                                        <p:tgtEl>
                                          <p:spTgt spid="9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70"/>
                                        </p:tgtEl>
                                      </p:cBhvr>
                                    </p:animEffect>
                                    <p:set>
                                      <p:cBhvr>
                                        <p:cTn id="29" dur="1" fill="hold">
                                          <p:stCondLst>
                                            <p:cond delay="499"/>
                                          </p:stCondLst>
                                        </p:cTn>
                                        <p:tgtEl>
                                          <p:spTgt spid="17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69"/>
                                        </p:tgtEl>
                                      </p:cBhvr>
                                    </p:animEffect>
                                    <p:set>
                                      <p:cBhvr>
                                        <p:cTn id="32" dur="1" fill="hold">
                                          <p:stCondLst>
                                            <p:cond delay="499"/>
                                          </p:stCondLst>
                                        </p:cTn>
                                        <p:tgtEl>
                                          <p:spTgt spid="16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71"/>
                                        </p:tgtEl>
                                      </p:cBhvr>
                                    </p:animEffect>
                                    <p:set>
                                      <p:cBhvr>
                                        <p:cTn id="35" dur="1" fill="hold">
                                          <p:stCondLst>
                                            <p:cond delay="499"/>
                                          </p:stCondLst>
                                        </p:cTn>
                                        <p:tgtEl>
                                          <p:spTgt spid="17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169" grpId="1" animBg="1"/>
      <p:bldP spid="170" grpId="0" animBg="1"/>
      <p:bldP spid="170" grpId="1" animBg="1"/>
      <p:bldP spid="171" grpId="0" animBg="1"/>
      <p:bldP spid="171" grpId="1" animBg="1"/>
      <p:bldP spid="91" grpId="0" animBg="1"/>
      <p:bldP spid="91" grpId="1" animBg="1"/>
      <p:bldP spid="92" grpId="0" animBg="1"/>
      <p:bldP spid="92" grpId="1" animBg="1"/>
      <p:bldP spid="9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505697C5-F1EB-47A1-BB53-4549C6CAEE95}"/>
                  </a:ext>
                </a:extLst>
              </p:cNvPr>
              <p:cNvSpPr>
                <a:spLocks noGrp="1"/>
              </p:cNvSpPr>
              <p:nvPr>
                <p:ph type="title"/>
              </p:nvPr>
            </p:nvSpPr>
            <p:spPr/>
            <p:txBody>
              <a:bodyPr/>
              <a:lstStyle/>
              <a:p>
                <a14:m>
                  <m:oMath xmlns:m="http://schemas.openxmlformats.org/officeDocument/2006/math">
                    <m:r>
                      <a:rPr lang="en-US" altLang="zh-CN" b="0" i="1" smtClean="0">
                        <a:latin typeface="Cambria Math" panose="02040503050406030204" pitchFamily="18" charset="0"/>
                      </a:rPr>
                      <m:t>𝑊</m:t>
                    </m:r>
                    <m:r>
                      <a:rPr lang="en-US" altLang="zh-CN" b="0" i="1" smtClean="0">
                        <a:latin typeface="Cambria Math" panose="02040503050406030204" pitchFamily="18" charset="0"/>
                      </a:rPr>
                      <m:t>/</m:t>
                    </m:r>
                    <m:r>
                      <a:rPr lang="en-US" altLang="zh-CN" b="0" i="1" smtClean="0">
                        <a:latin typeface="Cambria Math" panose="02040503050406030204" pitchFamily="18" charset="0"/>
                      </a:rPr>
                      <m:t>𝑝</m:t>
                    </m:r>
                    <m:r>
                      <a:rPr lang="en-US" altLang="zh-CN" b="0" i="1" smtClean="0">
                        <a:latin typeface="Cambria Math" panose="02040503050406030204" pitchFamily="18" charset="0"/>
                      </a:rPr>
                      <m:t>+</m:t>
                    </m:r>
                    <m:r>
                      <a:rPr lang="en-US" altLang="zh-CN" b="0" i="1" smtClean="0">
                        <a:latin typeface="Cambria Math" panose="02040503050406030204" pitchFamily="18" charset="0"/>
                      </a:rPr>
                      <m:t>𝐷</m:t>
                    </m:r>
                  </m:oMath>
                </a14:m>
                <a:r>
                  <a:rPr lang="en-US" altLang="zh-CN" dirty="0"/>
                  <a:t>: How good is it?</a:t>
                </a:r>
                <a:endParaRPr lang="zh-CN" altLang="en-US" dirty="0"/>
              </a:p>
            </p:txBody>
          </p:sp>
        </mc:Choice>
        <mc:Fallback xmlns="">
          <p:sp>
            <p:nvSpPr>
              <p:cNvPr id="2" name="标题 1">
                <a:extLst>
                  <a:ext uri="{FF2B5EF4-FFF2-40B4-BE49-F238E27FC236}">
                    <a16:creationId xmlns:a16="http://schemas.microsoft.com/office/drawing/2014/main" id="{505697C5-F1EB-47A1-BB53-4549C6CAEE95}"/>
                  </a:ext>
                </a:extLst>
              </p:cNvPr>
              <p:cNvSpPr>
                <a:spLocks noGrp="1" noRot="1" noChangeAspect="1" noMove="1" noResize="1" noEditPoints="1" noAdjustHandles="1" noChangeArrowheads="1" noChangeShapeType="1" noTextEdit="1"/>
              </p:cNvSpPr>
              <p:nvPr>
                <p:ph type="title"/>
              </p:nvPr>
            </p:nvSpPr>
            <p:spPr>
              <a:blipFill>
                <a:blip r:embed="rId2"/>
                <a:stretch>
                  <a:fillRect t="-22124" b="-336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4F187EF0-9EC8-46B9-87FE-C91F54629174}"/>
                  </a:ext>
                </a:extLst>
              </p:cNvPr>
              <p:cNvSpPr>
                <a:spLocks noGrp="1"/>
              </p:cNvSpPr>
              <p:nvPr>
                <p:ph idx="1"/>
              </p:nvPr>
            </p:nvSpPr>
            <p:spPr/>
            <p:txBody>
              <a:bodyPr/>
              <a:lstStyle/>
              <a:p>
                <a:r>
                  <a:rPr lang="en-US" altLang="zh-CN" dirty="0"/>
                  <a:t>Asymptotically, it is also the </a:t>
                </a:r>
                <a:r>
                  <a:rPr lang="en-US" altLang="zh-CN" dirty="0">
                    <a:solidFill>
                      <a:schemeClr val="accent4"/>
                    </a:solidFill>
                  </a:rPr>
                  <a:t>lower bound</a:t>
                </a:r>
              </a:p>
              <a:p>
                <a14:m>
                  <m:oMath xmlns:m="http://schemas.openxmlformats.org/officeDocument/2006/math">
                    <m:r>
                      <a:rPr lang="en-US" altLang="zh-CN" b="1" i="1" smtClean="0">
                        <a:latin typeface="Cambria Math" panose="02040503050406030204" pitchFamily="18" charset="0"/>
                      </a:rPr>
                      <m:t>𝑾</m:t>
                    </m:r>
                    <m:r>
                      <a:rPr lang="en-US" altLang="zh-CN" b="1" i="1" smtClean="0">
                        <a:latin typeface="Cambria Math" panose="02040503050406030204" pitchFamily="18" charset="0"/>
                      </a:rPr>
                      <m:t>/</m:t>
                    </m:r>
                    <m:r>
                      <a:rPr lang="en-US" altLang="zh-CN" b="1" i="1" smtClean="0">
                        <a:latin typeface="Cambria Math" panose="02040503050406030204" pitchFamily="18" charset="0"/>
                      </a:rPr>
                      <m:t>𝒑</m:t>
                    </m:r>
                  </m:oMath>
                </a14:m>
                <a:r>
                  <a:rPr lang="en-US" altLang="zh-CN" dirty="0"/>
                  <a:t> term: even though all processors are </a:t>
                </a:r>
                <a:r>
                  <a:rPr lang="en-US" altLang="zh-CN" dirty="0">
                    <a:solidFill>
                      <a:schemeClr val="accent4"/>
                    </a:solidFill>
                  </a:rPr>
                  <a:t>perfectly-balanced full-loaded</a:t>
                </a:r>
                <a:r>
                  <a:rPr lang="en-US" altLang="zh-CN" dirty="0"/>
                  <a:t>, we need this amount of time</a:t>
                </a:r>
              </a:p>
              <a:p>
                <a14:m>
                  <m:oMath xmlns:m="http://schemas.openxmlformats.org/officeDocument/2006/math">
                    <m:r>
                      <a:rPr lang="en-US" altLang="zh-CN" b="1" i="1" smtClean="0">
                        <a:latin typeface="Cambria Math" panose="02040503050406030204" pitchFamily="18" charset="0"/>
                      </a:rPr>
                      <m:t>𝑫</m:t>
                    </m:r>
                  </m:oMath>
                </a14:m>
                <a:r>
                  <a:rPr lang="en-US" altLang="zh-CN" dirty="0"/>
                  <a:t> term: even though we have </a:t>
                </a:r>
                <a:r>
                  <a:rPr lang="en-US" altLang="zh-CN" dirty="0">
                    <a:solidFill>
                      <a:schemeClr val="accent4"/>
                    </a:solidFill>
                  </a:rPr>
                  <a:t>an infinite number </a:t>
                </a:r>
                <a:r>
                  <a:rPr lang="en-US" altLang="zh-CN" dirty="0"/>
                  <a:t>of processors, we need this amount of time</a:t>
                </a:r>
              </a:p>
              <a:p>
                <a:endParaRPr lang="en-US" altLang="zh-CN" dirty="0"/>
              </a:p>
              <a:p>
                <a:r>
                  <a:rPr lang="en-US" altLang="zh-CN" dirty="0"/>
                  <a:t>In practice, the DAG is not known ahead of time (but no worries, schedulers can deal with this)</a:t>
                </a:r>
              </a:p>
              <a:p>
                <a:r>
                  <a:rPr lang="en-US" altLang="zh-CN" dirty="0"/>
                  <a:t>And the implementation of a scheduler is much more complicated. They deal with the system-level details.</a:t>
                </a:r>
              </a:p>
              <a:p>
                <a:r>
                  <a:rPr lang="en-US" altLang="zh-CN" dirty="0"/>
                  <a:t>We’ll see more details later in this course</a:t>
                </a:r>
              </a:p>
              <a:p>
                <a:endParaRPr lang="zh-CN" altLang="en-US" dirty="0"/>
              </a:p>
            </p:txBody>
          </p:sp>
        </mc:Choice>
        <mc:Fallback xmlns="">
          <p:sp>
            <p:nvSpPr>
              <p:cNvPr id="3" name="内容占位符 2">
                <a:extLst>
                  <a:ext uri="{FF2B5EF4-FFF2-40B4-BE49-F238E27FC236}">
                    <a16:creationId xmlns:a16="http://schemas.microsoft.com/office/drawing/2014/main" id="{4F187EF0-9EC8-46B9-87FE-C91F54629174}"/>
                  </a:ext>
                </a:extLst>
              </p:cNvPr>
              <p:cNvSpPr>
                <a:spLocks noGrp="1" noRot="1" noChangeAspect="1" noMove="1" noResize="1" noEditPoints="1" noAdjustHandles="1" noChangeArrowheads="1" noChangeShapeType="1" noTextEdit="1"/>
              </p:cNvSpPr>
              <p:nvPr>
                <p:ph idx="1"/>
              </p:nvPr>
            </p:nvSpPr>
            <p:spPr>
              <a:blipFill>
                <a:blip r:embed="rId3"/>
                <a:stretch>
                  <a:fillRect l="-973" t="-1970" r="-1730"/>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C31956BB-AC10-42F7-A0CB-DD5A4EA3C35C}"/>
              </a:ext>
            </a:extLst>
          </p:cNvPr>
          <p:cNvSpPr>
            <a:spLocks noGrp="1"/>
          </p:cNvSpPr>
          <p:nvPr>
            <p:ph type="sldNum" sz="quarter" idx="4"/>
          </p:nvPr>
        </p:nvSpPr>
        <p:spPr/>
        <p:txBody>
          <a:bodyPr/>
          <a:lstStyle/>
          <a:p>
            <a:fld id="{B710F26B-4563-4765-9A91-E0CC99FE32F0}" type="slidenum">
              <a:rPr lang="zh-CN" altLang="en-US" smtClean="0"/>
              <a:t>41</a:t>
            </a:fld>
            <a:endParaRPr lang="zh-CN" altLang="en-US"/>
          </a:p>
        </p:txBody>
      </p:sp>
    </p:spTree>
    <p:extLst>
      <p:ext uri="{BB962C8B-B14F-4D97-AF65-F5344CB8AC3E}">
        <p14:creationId xmlns:p14="http://schemas.microsoft.com/office/powerpoint/2010/main" val="2706246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8B4B-650A-4DD3-9166-BA74E60C40F1}"/>
              </a:ext>
            </a:extLst>
          </p:cNvPr>
          <p:cNvSpPr>
            <a:spLocks noGrp="1"/>
          </p:cNvSpPr>
          <p:nvPr>
            <p:ph type="title"/>
          </p:nvPr>
        </p:nvSpPr>
        <p:spPr/>
        <p:txBody>
          <a:bodyPr/>
          <a:lstStyle/>
          <a:p>
            <a:r>
              <a:rPr lang="en-US" altLang="zh-CN" dirty="0"/>
              <a:t>Work-depth model</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3091AA-E20F-41EB-B111-D2E58F19BC84}"/>
                  </a:ext>
                </a:extLst>
              </p:cNvPr>
              <p:cNvSpPr>
                <a:spLocks noGrp="1"/>
              </p:cNvSpPr>
              <p:nvPr>
                <p:ph idx="1"/>
              </p:nvPr>
            </p:nvSpPr>
            <p:spPr/>
            <p:txBody>
              <a:bodyPr/>
              <a:lstStyle/>
              <a:p>
                <a:r>
                  <a:rPr lang="en-US" altLang="zh-CN" dirty="0"/>
                  <a:t>For an algorithm with work </a:t>
                </a:r>
                <a14:m>
                  <m:oMath xmlns:m="http://schemas.openxmlformats.org/officeDocument/2006/math">
                    <m:r>
                      <a:rPr lang="en-US" altLang="zh-CN" b="1" i="1" smtClean="0">
                        <a:latin typeface="Cambria Math" panose="02040503050406030204" pitchFamily="18" charset="0"/>
                      </a:rPr>
                      <m:t>𝑾</m:t>
                    </m:r>
                  </m:oMath>
                </a14:m>
                <a:r>
                  <a:rPr lang="en-US" altLang="zh-CN" dirty="0"/>
                  <a:t> and depth </a:t>
                </a:r>
                <a14:m>
                  <m:oMath xmlns:m="http://schemas.openxmlformats.org/officeDocument/2006/math">
                    <m:r>
                      <a:rPr lang="en-US" altLang="zh-CN" b="1" i="1" smtClean="0">
                        <a:latin typeface="Cambria Math" panose="02040503050406030204" pitchFamily="18" charset="0"/>
                      </a:rPr>
                      <m:t>𝑫</m:t>
                    </m:r>
                  </m:oMath>
                </a14:m>
                <a:r>
                  <a:rPr lang="en-US" altLang="zh-CN" dirty="0"/>
                  <a:t>, we can run it in time </a:t>
                </a:r>
                <a14:m>
                  <m:oMath xmlns:m="http://schemas.openxmlformats.org/officeDocument/2006/math">
                    <m:r>
                      <a:rPr lang="en-US" altLang="zh-CN" b="1" i="1" smtClean="0">
                        <a:latin typeface="Cambria Math" panose="02040503050406030204" pitchFamily="18" charset="0"/>
                      </a:rPr>
                      <m:t>𝑶</m:t>
                    </m:r>
                    <m:d>
                      <m:dPr>
                        <m:ctrlPr>
                          <a:rPr lang="en-US" altLang="zh-CN" b="1" i="1" smtClean="0">
                            <a:latin typeface="Cambria Math" panose="02040503050406030204" pitchFamily="18" charset="0"/>
                          </a:rPr>
                        </m:ctrlPr>
                      </m:dPr>
                      <m:e>
                        <m:f>
                          <m:fPr>
                            <m:ctrlPr>
                              <a:rPr lang="en-US" altLang="zh-CN" b="1" i="1" smtClean="0">
                                <a:latin typeface="Cambria Math" panose="02040503050406030204" pitchFamily="18" charset="0"/>
                              </a:rPr>
                            </m:ctrlPr>
                          </m:fPr>
                          <m:num>
                            <m:r>
                              <a:rPr lang="en-US" altLang="zh-CN" b="1" i="1" smtClean="0">
                                <a:latin typeface="Cambria Math" panose="02040503050406030204" pitchFamily="18" charset="0"/>
                              </a:rPr>
                              <m:t>𝑾</m:t>
                            </m:r>
                          </m:num>
                          <m:den>
                            <m:r>
                              <a:rPr lang="en-US" altLang="zh-CN" b="1" i="1" smtClean="0">
                                <a:latin typeface="Cambria Math" panose="02040503050406030204" pitchFamily="18" charset="0"/>
                              </a:rPr>
                              <m:t>𝒑</m:t>
                            </m:r>
                          </m:den>
                        </m:f>
                        <m:r>
                          <a:rPr lang="en-US" altLang="zh-CN" b="1" i="1" smtClean="0">
                            <a:latin typeface="Cambria Math" panose="02040503050406030204" pitchFamily="18" charset="0"/>
                          </a:rPr>
                          <m:t>+</m:t>
                        </m:r>
                        <m:r>
                          <a:rPr lang="en-US" altLang="zh-CN" b="1" i="1" smtClean="0">
                            <a:latin typeface="Cambria Math" panose="02040503050406030204" pitchFamily="18" charset="0"/>
                          </a:rPr>
                          <m:t>𝑫</m:t>
                        </m:r>
                      </m:e>
                    </m:d>
                  </m:oMath>
                </a14:m>
                <a:r>
                  <a:rPr lang="en-US" altLang="zh-CN" dirty="0"/>
                  <a:t> (depends on the scheduler)</a:t>
                </a:r>
              </a:p>
              <a:p>
                <a:r>
                  <a:rPr lang="en-US" altLang="zh-CN" dirty="0"/>
                  <a:t>Usually we use </a:t>
                </a:r>
                <a14:m>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𝑻</m:t>
                        </m:r>
                      </m:e>
                      <m:sub>
                        <m:r>
                          <a:rPr lang="en-US" altLang="zh-CN" b="1" i="1" smtClean="0">
                            <a:latin typeface="Cambria Math" panose="02040503050406030204" pitchFamily="18" charset="0"/>
                          </a:rPr>
                          <m:t>𝒑</m:t>
                        </m:r>
                      </m:sub>
                    </m:sSub>
                  </m:oMath>
                </a14:m>
                <a:r>
                  <a:rPr lang="zh-CN" altLang="en-US" dirty="0"/>
                  <a:t> </a:t>
                </a:r>
                <a:r>
                  <a:rPr lang="en-US" altLang="zh-CN" dirty="0"/>
                  <a:t>to denote the running time of an algorithm on </a:t>
                </a:r>
                <a14:m>
                  <m:oMath xmlns:m="http://schemas.openxmlformats.org/officeDocument/2006/math">
                    <m:r>
                      <a:rPr lang="en-US" altLang="zh-CN" b="1" i="1" smtClean="0">
                        <a:latin typeface="Cambria Math" panose="02040503050406030204" pitchFamily="18" charset="0"/>
                      </a:rPr>
                      <m:t>𝒑</m:t>
                    </m:r>
                  </m:oMath>
                </a14:m>
                <a:r>
                  <a:rPr lang="zh-CN" altLang="en-US" dirty="0"/>
                  <a:t> </a:t>
                </a:r>
                <a:r>
                  <a:rPr lang="en-US" altLang="zh-CN" dirty="0"/>
                  <a:t>processors</a:t>
                </a:r>
              </a:p>
              <a:p>
                <a:pPr lvl="1"/>
                <a:r>
                  <a:rPr lang="en-US" altLang="zh-CN" b="0" dirty="0"/>
                  <a:t>Work =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b="0" i="1" smtClean="0">
                            <a:latin typeface="Cambria Math" panose="02040503050406030204" pitchFamily="18" charset="0"/>
                          </a:rPr>
                          <m:t>1</m:t>
                        </m:r>
                      </m:sub>
                    </m:sSub>
                  </m:oMath>
                </a14:m>
                <a:r>
                  <a:rPr lang="zh-CN" altLang="en-US" dirty="0"/>
                  <a:t> </a:t>
                </a:r>
                <a:endParaRPr lang="en-US" altLang="zh-CN" dirty="0"/>
              </a:p>
              <a:p>
                <a:pPr lvl="1"/>
                <a:r>
                  <a:rPr lang="en-US" altLang="zh-CN" dirty="0"/>
                  <a:t>Depth (span) =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b="0" i="1" smtClean="0">
                            <a:latin typeface="Cambria Math" panose="02040503050406030204" pitchFamily="18" charset="0"/>
                          </a:rPr>
                          <m:t>∞</m:t>
                        </m:r>
                      </m:sub>
                    </m:sSub>
                  </m:oMath>
                </a14:m>
                <a:endParaRPr lang="en-US" altLang="zh-CN" dirty="0"/>
              </a:p>
              <a:p>
                <a:pPr lvl="1"/>
                <a:r>
                  <a:rPr lang="en-US" altLang="zh-CN" dirty="0"/>
                  <a:t>Parallelism = work/depth = </a:t>
                </a:r>
                <a14:m>
                  <m:oMath xmlns:m="http://schemas.openxmlformats.org/officeDocument/2006/math">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b="0" i="1" smtClean="0">
                                <a:latin typeface="Cambria Math" panose="02040503050406030204" pitchFamily="18" charset="0"/>
                              </a:rPr>
                              <m:t>1</m:t>
                            </m:r>
                          </m:sub>
                        </m:sSub>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b="0" i="1" smtClean="0">
                                <a:latin typeface="Cambria Math" panose="02040503050406030204" pitchFamily="18" charset="0"/>
                              </a:rPr>
                              <m:t>∞</m:t>
                            </m:r>
                          </m:sub>
                        </m:sSub>
                      </m:den>
                    </m:f>
                  </m:oMath>
                </a14:m>
                <a:endParaRPr lang="en-US" altLang="zh-CN" dirty="0"/>
              </a:p>
              <a:p>
                <a:pPr lvl="1"/>
                <a:endParaRPr lang="en-US" altLang="zh-CN" dirty="0"/>
              </a:p>
              <a:p>
                <a:endParaRPr lang="zh-CN" altLang="en-US" dirty="0"/>
              </a:p>
            </p:txBody>
          </p:sp>
        </mc:Choice>
        <mc:Fallback xmlns="">
          <p:sp>
            <p:nvSpPr>
              <p:cNvPr id="3" name="Content Placeholder 2">
                <a:extLst>
                  <a:ext uri="{FF2B5EF4-FFF2-40B4-BE49-F238E27FC236}">
                    <a16:creationId xmlns:a16="http://schemas.microsoft.com/office/drawing/2014/main" id="{EB3091AA-E20F-41EB-B111-D2E58F19BC84}"/>
                  </a:ext>
                </a:extLst>
              </p:cNvPr>
              <p:cNvSpPr>
                <a:spLocks noGrp="1" noRot="1" noChangeAspect="1" noMove="1" noResize="1" noEditPoints="1" noAdjustHandles="1" noChangeArrowheads="1" noChangeShapeType="1" noTextEdit="1"/>
              </p:cNvSpPr>
              <p:nvPr>
                <p:ph idx="1"/>
              </p:nvPr>
            </p:nvSpPr>
            <p:spPr>
              <a:blipFill>
                <a:blip r:embed="rId2"/>
                <a:stretch>
                  <a:fillRect l="-973" t="-1970" r="-1730"/>
                </a:stretch>
              </a:blipFill>
            </p:spPr>
            <p:txBody>
              <a:bodyPr/>
              <a:lstStyle/>
              <a:p>
                <a:r>
                  <a:rPr lang="zh-CN" altLang="en-US">
                    <a:noFill/>
                  </a:rPr>
                  <a:t> </a:t>
                </a:r>
              </a:p>
            </p:txBody>
          </p:sp>
        </mc:Fallback>
      </mc:AlternateContent>
      <p:sp>
        <p:nvSpPr>
          <p:cNvPr id="4" name="Slide Number Placeholder 3">
            <a:extLst>
              <a:ext uri="{FF2B5EF4-FFF2-40B4-BE49-F238E27FC236}">
                <a16:creationId xmlns:a16="http://schemas.microsoft.com/office/drawing/2014/main" id="{AAC86E7E-CC6F-451E-A221-8189DE3FDC33}"/>
              </a:ext>
            </a:extLst>
          </p:cNvPr>
          <p:cNvSpPr>
            <a:spLocks noGrp="1"/>
          </p:cNvSpPr>
          <p:nvPr>
            <p:ph type="sldNum" sz="quarter" idx="4"/>
          </p:nvPr>
        </p:nvSpPr>
        <p:spPr/>
        <p:txBody>
          <a:bodyPr/>
          <a:lstStyle/>
          <a:p>
            <a:fld id="{B710F26B-4563-4765-9A91-E0CC99FE32F0}" type="slidenum">
              <a:rPr lang="zh-CN" altLang="en-US" smtClean="0"/>
              <a:t>42</a:t>
            </a:fld>
            <a:endParaRPr lang="zh-CN" altLang="en-US"/>
          </a:p>
        </p:txBody>
      </p:sp>
    </p:spTree>
    <p:extLst>
      <p:ext uri="{BB962C8B-B14F-4D97-AF65-F5344CB8AC3E}">
        <p14:creationId xmlns:p14="http://schemas.microsoft.com/office/powerpoint/2010/main" val="1757441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23E0F3-2EC5-4991-94BF-2A741DF903EC}"/>
              </a:ext>
            </a:extLst>
          </p:cNvPr>
          <p:cNvSpPr>
            <a:spLocks noGrp="1"/>
          </p:cNvSpPr>
          <p:nvPr>
            <p:ph type="title"/>
          </p:nvPr>
        </p:nvSpPr>
        <p:spPr/>
        <p:txBody>
          <a:bodyPr/>
          <a:lstStyle/>
          <a:p>
            <a:r>
              <a:rPr lang="en-US" altLang="zh-CN" dirty="0"/>
              <a:t>Homework 1 out</a:t>
            </a:r>
            <a:endParaRPr lang="zh-CN" altLang="en-US" dirty="0"/>
          </a:p>
        </p:txBody>
      </p:sp>
      <p:sp>
        <p:nvSpPr>
          <p:cNvPr id="3" name="内容占位符 2">
            <a:extLst>
              <a:ext uri="{FF2B5EF4-FFF2-40B4-BE49-F238E27FC236}">
                <a16:creationId xmlns:a16="http://schemas.microsoft.com/office/drawing/2014/main" id="{E97C5B29-9551-4066-A254-EEB2C43B56CF}"/>
              </a:ext>
            </a:extLst>
          </p:cNvPr>
          <p:cNvSpPr>
            <a:spLocks noGrp="1"/>
          </p:cNvSpPr>
          <p:nvPr>
            <p:ph idx="1"/>
          </p:nvPr>
        </p:nvSpPr>
        <p:spPr/>
        <p:txBody>
          <a:bodyPr/>
          <a:lstStyle/>
          <a:p>
            <a:r>
              <a:rPr lang="en-US" altLang="zh-CN" dirty="0"/>
              <a:t>You have more than two weeks to work on it</a:t>
            </a:r>
          </a:p>
          <a:p>
            <a:r>
              <a:rPr lang="en-US" altLang="zh-CN" dirty="0"/>
              <a:t>There are programming problems – better to start early</a:t>
            </a:r>
          </a:p>
          <a:p>
            <a:r>
              <a:rPr lang="en-US" altLang="zh-CN" dirty="0"/>
              <a:t>Due date: 22nd Jan.</a:t>
            </a:r>
            <a:endParaRPr lang="zh-CN" altLang="en-US" dirty="0"/>
          </a:p>
        </p:txBody>
      </p:sp>
      <p:sp>
        <p:nvSpPr>
          <p:cNvPr id="4" name="灯片编号占位符 3">
            <a:extLst>
              <a:ext uri="{FF2B5EF4-FFF2-40B4-BE49-F238E27FC236}">
                <a16:creationId xmlns:a16="http://schemas.microsoft.com/office/drawing/2014/main" id="{367ED6E7-F2DC-459B-9F24-4B68EE2F6BEC}"/>
              </a:ext>
            </a:extLst>
          </p:cNvPr>
          <p:cNvSpPr>
            <a:spLocks noGrp="1"/>
          </p:cNvSpPr>
          <p:nvPr>
            <p:ph type="sldNum" sz="quarter" idx="4"/>
          </p:nvPr>
        </p:nvSpPr>
        <p:spPr/>
        <p:txBody>
          <a:bodyPr/>
          <a:lstStyle/>
          <a:p>
            <a:fld id="{B710F26B-4563-4765-9A91-E0CC99FE32F0}" type="slidenum">
              <a:rPr lang="zh-CN" altLang="en-US" smtClean="0"/>
              <a:t>43</a:t>
            </a:fld>
            <a:endParaRPr lang="zh-CN" altLang="en-US"/>
          </a:p>
        </p:txBody>
      </p:sp>
    </p:spTree>
    <p:extLst>
      <p:ext uri="{BB962C8B-B14F-4D97-AF65-F5344CB8AC3E}">
        <p14:creationId xmlns:p14="http://schemas.microsoft.com/office/powerpoint/2010/main" val="2553974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class</a:t>
            </a:r>
          </a:p>
        </p:txBody>
      </p:sp>
      <p:sp>
        <p:nvSpPr>
          <p:cNvPr id="3" name="Content Placeholder 2"/>
          <p:cNvSpPr>
            <a:spLocks noGrp="1"/>
          </p:cNvSpPr>
          <p:nvPr>
            <p:ph idx="1"/>
          </p:nvPr>
        </p:nvSpPr>
        <p:spPr/>
        <p:txBody>
          <a:bodyPr/>
          <a:lstStyle/>
          <a:p>
            <a:r>
              <a:rPr lang="en-US" dirty="0"/>
              <a:t>No class/office hours on Wednesday. </a:t>
            </a:r>
          </a:p>
          <a:p>
            <a:endParaRPr lang="en-US" dirty="0"/>
          </a:p>
          <a:p>
            <a:endParaRPr lang="en-US" dirty="0"/>
          </a:p>
          <a:p>
            <a:r>
              <a:rPr lang="en-US" dirty="0"/>
              <a:t>Scan algorithm</a:t>
            </a:r>
          </a:p>
          <a:p>
            <a:r>
              <a:rPr lang="en-US" dirty="0"/>
              <a:t>Computational models: PRAM, fork-join, etc.</a:t>
            </a:r>
          </a:p>
          <a:p>
            <a:r>
              <a:rPr lang="en-US" dirty="0"/>
              <a:t>Divide-and-conquer, solve recurrence</a:t>
            </a:r>
          </a:p>
          <a:p>
            <a:r>
              <a:rPr lang="en-US" dirty="0"/>
              <a:t>Parallel programming tools</a:t>
            </a:r>
          </a:p>
        </p:txBody>
      </p:sp>
      <p:sp>
        <p:nvSpPr>
          <p:cNvPr id="4" name="Slide Number Placeholder 3"/>
          <p:cNvSpPr>
            <a:spLocks noGrp="1"/>
          </p:cNvSpPr>
          <p:nvPr>
            <p:ph type="sldNum" sz="quarter" idx="4"/>
          </p:nvPr>
        </p:nvSpPr>
        <p:spPr/>
        <p:txBody>
          <a:bodyPr/>
          <a:lstStyle/>
          <a:p>
            <a:fld id="{B710F26B-4563-4765-9A91-E0CC99FE32F0}" type="slidenum">
              <a:rPr lang="zh-CN" altLang="en-US" smtClean="0"/>
              <a:t>44</a:t>
            </a:fld>
            <a:endParaRPr lang="zh-CN" altLang="en-US"/>
          </a:p>
        </p:txBody>
      </p:sp>
    </p:spTree>
    <p:extLst>
      <p:ext uri="{BB962C8B-B14F-4D97-AF65-F5344CB8AC3E}">
        <p14:creationId xmlns:p14="http://schemas.microsoft.com/office/powerpoint/2010/main" val="202956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2AF-349B-4448-8C52-DD0A5A41B82F}"/>
              </a:ext>
            </a:extLst>
          </p:cNvPr>
          <p:cNvSpPr>
            <a:spLocks noGrp="1"/>
          </p:cNvSpPr>
          <p:nvPr>
            <p:ph type="title"/>
          </p:nvPr>
        </p:nvSpPr>
        <p:spPr/>
        <p:txBody>
          <a:bodyPr/>
          <a:lstStyle/>
          <a:p>
            <a:r>
              <a:rPr lang="en-US" altLang="zh-CN" dirty="0"/>
              <a:t>Why performance? Time is money! </a:t>
            </a:r>
            <a:endParaRPr lang="zh-CN" altLang="en-US" dirty="0"/>
          </a:p>
        </p:txBody>
      </p:sp>
      <p:sp>
        <p:nvSpPr>
          <p:cNvPr id="3" name="Content Placeholder 2">
            <a:extLst>
              <a:ext uri="{FF2B5EF4-FFF2-40B4-BE49-F238E27FC236}">
                <a16:creationId xmlns:a16="http://schemas.microsoft.com/office/drawing/2014/main" id="{597BD280-6A29-46F1-9306-CE82CED3A8D1}"/>
              </a:ext>
            </a:extLst>
          </p:cNvPr>
          <p:cNvSpPr>
            <a:spLocks noGrp="1"/>
          </p:cNvSpPr>
          <p:nvPr>
            <p:ph idx="1"/>
          </p:nvPr>
        </p:nvSpPr>
        <p:spPr/>
        <p:txBody>
          <a:bodyPr/>
          <a:lstStyle/>
          <a:p>
            <a:r>
              <a:rPr lang="en-US" altLang="zh-CN" dirty="0"/>
              <a:t>Analyzing a social network to provide real-time services (</a:t>
            </a:r>
            <a:r>
              <a:rPr lang="en-US" altLang="zh-CN" dirty="0" err="1"/>
              <a:t>e.g</a:t>
            </a:r>
            <a:r>
              <a:rPr lang="en-US" altLang="zh-CN" dirty="0"/>
              <a:t>,  recommendation and advertising) - slow algorithms makes your information out-of-date</a:t>
            </a:r>
          </a:p>
          <a:p>
            <a:r>
              <a:rPr lang="en-US" altLang="zh-CN" dirty="0"/>
              <a:t>Answering queries from users (e.g., web searching and smart home) – slow algorithms makes users impatient and unhappy</a:t>
            </a:r>
          </a:p>
          <a:p>
            <a:r>
              <a:rPr lang="en-US" altLang="zh-CN" dirty="0"/>
              <a:t>Playing games, watching videos, video meetings, … - slow algorithms freeze the screen</a:t>
            </a:r>
          </a:p>
          <a:p>
            <a:endParaRPr lang="en-US" altLang="zh-CN" dirty="0"/>
          </a:p>
          <a:p>
            <a:r>
              <a:rPr lang="en-US" altLang="zh-CN" dirty="0"/>
              <a:t>Less time also means using less other recourse, like power</a:t>
            </a:r>
          </a:p>
          <a:p>
            <a:endParaRPr lang="zh-CN" altLang="en-US" dirty="0"/>
          </a:p>
        </p:txBody>
      </p:sp>
      <p:sp>
        <p:nvSpPr>
          <p:cNvPr id="4" name="Slide Number Placeholder 3">
            <a:extLst>
              <a:ext uri="{FF2B5EF4-FFF2-40B4-BE49-F238E27FC236}">
                <a16:creationId xmlns:a16="http://schemas.microsoft.com/office/drawing/2014/main" id="{8888A4E0-B159-412B-B0F5-0011F52761AC}"/>
              </a:ext>
            </a:extLst>
          </p:cNvPr>
          <p:cNvSpPr>
            <a:spLocks noGrp="1"/>
          </p:cNvSpPr>
          <p:nvPr>
            <p:ph type="sldNum" sz="quarter" idx="4"/>
          </p:nvPr>
        </p:nvSpPr>
        <p:spPr/>
        <p:txBody>
          <a:bodyPr/>
          <a:lstStyle/>
          <a:p>
            <a:fld id="{B710F26B-4563-4765-9A91-E0CC99FE32F0}" type="slidenum">
              <a:rPr lang="zh-CN" altLang="en-US" smtClean="0"/>
              <a:t>5</a:t>
            </a:fld>
            <a:endParaRPr lang="zh-CN" altLang="en-US"/>
          </a:p>
        </p:txBody>
      </p:sp>
    </p:spTree>
    <p:extLst>
      <p:ext uri="{BB962C8B-B14F-4D97-AF65-F5344CB8AC3E}">
        <p14:creationId xmlns:p14="http://schemas.microsoft.com/office/powerpoint/2010/main" val="2854844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05660-52D4-4BDD-BBE7-9DF4A4836A3D}"/>
              </a:ext>
            </a:extLst>
          </p:cNvPr>
          <p:cNvSpPr>
            <a:spLocks noGrp="1"/>
          </p:cNvSpPr>
          <p:nvPr>
            <p:ph type="title"/>
          </p:nvPr>
        </p:nvSpPr>
        <p:spPr/>
        <p:txBody>
          <a:bodyPr/>
          <a:lstStyle/>
          <a:p>
            <a:r>
              <a:rPr lang="en-US" altLang="zh-CN" dirty="0"/>
              <a:t>Time is money, it buys other things</a:t>
            </a:r>
            <a:endParaRPr lang="zh-CN" altLang="en-US" dirty="0"/>
          </a:p>
        </p:txBody>
      </p:sp>
      <p:sp>
        <p:nvSpPr>
          <p:cNvPr id="3" name="Content Placeholder 2">
            <a:extLst>
              <a:ext uri="{FF2B5EF4-FFF2-40B4-BE49-F238E27FC236}">
                <a16:creationId xmlns:a16="http://schemas.microsoft.com/office/drawing/2014/main" id="{BAD8B3F3-CD80-499E-AEA0-3C48A3F8198E}"/>
              </a:ext>
            </a:extLst>
          </p:cNvPr>
          <p:cNvSpPr>
            <a:spLocks noGrp="1"/>
          </p:cNvSpPr>
          <p:nvPr>
            <p:ph idx="1"/>
          </p:nvPr>
        </p:nvSpPr>
        <p:spPr/>
        <p:txBody>
          <a:bodyPr/>
          <a:lstStyle/>
          <a:p>
            <a:r>
              <a:rPr lang="en-US" altLang="zh-CN" dirty="0"/>
              <a:t>There are many things more important than performance in programming</a:t>
            </a:r>
          </a:p>
          <a:p>
            <a:pPr lvl="1"/>
            <a:r>
              <a:rPr lang="en-US" altLang="zh-CN" dirty="0"/>
              <a:t>Compatibility, functionality, reliability, correctness, debuggability, robustness, … and more</a:t>
            </a:r>
          </a:p>
          <a:p>
            <a:r>
              <a:rPr lang="en-US" altLang="zh-CN" dirty="0"/>
              <a:t>Performance is the currency of computing. You can often “buy” needed properties with performance.</a:t>
            </a:r>
          </a:p>
          <a:p>
            <a:pPr lvl="1"/>
            <a:r>
              <a:rPr lang="en-US" altLang="zh-CN" dirty="0"/>
              <a:t>For an iterative numerical algorithm, spending more time means better accuracy</a:t>
            </a:r>
          </a:p>
          <a:p>
            <a:pPr lvl="1"/>
            <a:r>
              <a:rPr lang="en-US" altLang="zh-CN" dirty="0"/>
              <a:t>For a learning algorithm, training for more time means better model</a:t>
            </a:r>
          </a:p>
          <a:p>
            <a:r>
              <a:rPr lang="en-US" altLang="zh-CN" dirty="0">
                <a:solidFill>
                  <a:srgbClr val="FF0000"/>
                </a:solidFill>
              </a:rPr>
              <a:t>Better performance means to get better results in a limited amount of time</a:t>
            </a:r>
            <a:endParaRPr lang="zh-CN" altLang="en-US" dirty="0">
              <a:solidFill>
                <a:srgbClr val="FF0000"/>
              </a:solidFill>
            </a:endParaRPr>
          </a:p>
        </p:txBody>
      </p:sp>
      <p:sp>
        <p:nvSpPr>
          <p:cNvPr id="4" name="Slide Number Placeholder 3">
            <a:extLst>
              <a:ext uri="{FF2B5EF4-FFF2-40B4-BE49-F238E27FC236}">
                <a16:creationId xmlns:a16="http://schemas.microsoft.com/office/drawing/2014/main" id="{59D17F49-56CB-42AE-8D3A-A43860AB4DD0}"/>
              </a:ext>
            </a:extLst>
          </p:cNvPr>
          <p:cNvSpPr>
            <a:spLocks noGrp="1"/>
          </p:cNvSpPr>
          <p:nvPr>
            <p:ph type="sldNum" sz="quarter" idx="4"/>
          </p:nvPr>
        </p:nvSpPr>
        <p:spPr/>
        <p:txBody>
          <a:bodyPr/>
          <a:lstStyle/>
          <a:p>
            <a:fld id="{B710F26B-4563-4765-9A91-E0CC99FE32F0}" type="slidenum">
              <a:rPr lang="zh-CN" altLang="en-US" smtClean="0"/>
              <a:t>6</a:t>
            </a:fld>
            <a:endParaRPr lang="zh-CN" altLang="en-US"/>
          </a:p>
        </p:txBody>
      </p:sp>
    </p:spTree>
    <p:extLst>
      <p:ext uri="{BB962C8B-B14F-4D97-AF65-F5344CB8AC3E}">
        <p14:creationId xmlns:p14="http://schemas.microsoft.com/office/powerpoint/2010/main" val="234428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AC9DDC-DB97-4A92-AF0C-4861DCAF57B1}"/>
              </a:ext>
            </a:extLst>
          </p:cNvPr>
          <p:cNvSpPr>
            <a:spLocks noGrp="1"/>
          </p:cNvSpPr>
          <p:nvPr>
            <p:ph type="title"/>
          </p:nvPr>
        </p:nvSpPr>
        <p:spPr>
          <a:xfrm>
            <a:off x="304800" y="457200"/>
            <a:ext cx="11277600" cy="685800"/>
          </a:xfrm>
        </p:spPr>
        <p:txBody>
          <a:bodyPr/>
          <a:lstStyle/>
          <a:p>
            <a:r>
              <a:rPr lang="en-US" altLang="zh-CN"/>
              <a:t>Ways to Make Code Faster</a:t>
            </a:r>
            <a:endParaRPr lang="zh-CN" altLang="en-US" dirty="0"/>
          </a:p>
        </p:txBody>
      </p:sp>
      <p:sp>
        <p:nvSpPr>
          <p:cNvPr id="3" name="内容占位符 2">
            <a:extLst>
              <a:ext uri="{FF2B5EF4-FFF2-40B4-BE49-F238E27FC236}">
                <a16:creationId xmlns:a16="http://schemas.microsoft.com/office/drawing/2014/main" id="{08A41556-D1BA-41CF-954F-86C892A26CC7}"/>
              </a:ext>
            </a:extLst>
          </p:cNvPr>
          <p:cNvSpPr>
            <a:spLocks noGrp="1"/>
          </p:cNvSpPr>
          <p:nvPr>
            <p:ph idx="1"/>
          </p:nvPr>
        </p:nvSpPr>
        <p:spPr>
          <a:xfrm>
            <a:off x="304800" y="2057400"/>
            <a:ext cx="4724400" cy="4572000"/>
          </a:xfrm>
        </p:spPr>
        <p:txBody>
          <a:bodyPr/>
          <a:lstStyle/>
          <a:p>
            <a:r>
              <a:rPr lang="en-US" altLang="zh-CN" dirty="0"/>
              <a:t>Makes sense 20 years ago</a:t>
            </a:r>
          </a:p>
          <a:p>
            <a:r>
              <a:rPr lang="en-US" altLang="zh-CN" dirty="0"/>
              <a:t>Writing parallel code is hard</a:t>
            </a:r>
          </a:p>
          <a:p>
            <a:r>
              <a:rPr lang="en-US" altLang="zh-CN" dirty="0"/>
              <a:t>Parallel speedup is not significant</a:t>
            </a:r>
          </a:p>
          <a:p>
            <a:r>
              <a:rPr lang="en-US" altLang="zh-CN" dirty="0"/>
              <a:t>Hardware improvement is stable</a:t>
            </a:r>
            <a:endParaRPr lang="zh-CN" altLang="en-US" dirty="0"/>
          </a:p>
        </p:txBody>
      </p:sp>
      <p:sp>
        <p:nvSpPr>
          <p:cNvPr id="4" name="灯片编号占位符 3">
            <a:extLst>
              <a:ext uri="{FF2B5EF4-FFF2-40B4-BE49-F238E27FC236}">
                <a16:creationId xmlns:a16="http://schemas.microsoft.com/office/drawing/2014/main" id="{8B317C35-517C-4027-BAF2-5CE7A57547C2}"/>
              </a:ext>
            </a:extLst>
          </p:cNvPr>
          <p:cNvSpPr>
            <a:spLocks noGrp="1"/>
          </p:cNvSpPr>
          <p:nvPr>
            <p:ph type="sldNum" sz="quarter" idx="4"/>
          </p:nvPr>
        </p:nvSpPr>
        <p:spPr>
          <a:xfrm>
            <a:off x="11313304" y="6492876"/>
            <a:ext cx="787400" cy="365125"/>
          </a:xfrm>
        </p:spPr>
        <p:txBody>
          <a:bodyPr/>
          <a:lstStyle/>
          <a:p>
            <a:fld id="{B710F26B-4563-4765-9A91-E0CC99FE32F0}" type="slidenum">
              <a:rPr lang="zh-CN" altLang="en-US" smtClean="0"/>
              <a:t>7</a:t>
            </a:fld>
            <a:endParaRPr lang="zh-CN" altLang="en-US"/>
          </a:p>
        </p:txBody>
      </p:sp>
      <p:pic>
        <p:nvPicPr>
          <p:cNvPr id="1026" name="Picture 2">
            <a:extLst>
              <a:ext uri="{FF2B5EF4-FFF2-40B4-BE49-F238E27FC236}">
                <a16:creationId xmlns:a16="http://schemas.microsoft.com/office/drawing/2014/main" id="{06007878-C65B-44F0-9750-B331AAACF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903" y="1905000"/>
            <a:ext cx="6178497"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3C417C8B-D6F7-4681-8E6E-A8234B16C0AF}"/>
              </a:ext>
            </a:extLst>
          </p:cNvPr>
          <p:cNvSpPr/>
          <p:nvPr/>
        </p:nvSpPr>
        <p:spPr>
          <a:xfrm>
            <a:off x="304800" y="1158730"/>
            <a:ext cx="7678705" cy="646331"/>
          </a:xfrm>
          <a:prstGeom prst="rect">
            <a:avLst/>
          </a:prstGeom>
        </p:spPr>
        <p:txBody>
          <a:bodyPr wrap="none">
            <a:spAutoFit/>
          </a:bodyPr>
          <a:lstStyle/>
          <a:p>
            <a:r>
              <a:rPr lang="en-US" altLang="zh-CN" sz="3600" dirty="0">
                <a:latin typeface="Bahnschrift SemiBold SemiConden" panose="020B0502040204020203" pitchFamily="34" charset="0"/>
              </a:rPr>
              <a:t>Solution 1: Wait… wait for better hardware</a:t>
            </a:r>
          </a:p>
        </p:txBody>
      </p:sp>
    </p:spTree>
    <p:extLst>
      <p:ext uri="{BB962C8B-B14F-4D97-AF65-F5344CB8AC3E}">
        <p14:creationId xmlns:p14="http://schemas.microsoft.com/office/powerpoint/2010/main" val="4023130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AC9DDC-DB97-4A92-AF0C-4861DCAF57B1}"/>
              </a:ext>
            </a:extLst>
          </p:cNvPr>
          <p:cNvSpPr>
            <a:spLocks noGrp="1"/>
          </p:cNvSpPr>
          <p:nvPr>
            <p:ph type="title"/>
          </p:nvPr>
        </p:nvSpPr>
        <p:spPr>
          <a:xfrm>
            <a:off x="304800" y="457200"/>
            <a:ext cx="11277600" cy="685800"/>
          </a:xfrm>
        </p:spPr>
        <p:txBody>
          <a:bodyPr/>
          <a:lstStyle/>
          <a:p>
            <a:r>
              <a:rPr lang="en-US" altLang="zh-CN"/>
              <a:t>Ways to Make Code Faster</a:t>
            </a:r>
            <a:endParaRPr lang="zh-CN" altLang="en-US" dirty="0"/>
          </a:p>
        </p:txBody>
      </p:sp>
      <p:sp>
        <p:nvSpPr>
          <p:cNvPr id="3" name="内容占位符 2">
            <a:extLst>
              <a:ext uri="{FF2B5EF4-FFF2-40B4-BE49-F238E27FC236}">
                <a16:creationId xmlns:a16="http://schemas.microsoft.com/office/drawing/2014/main" id="{08A41556-D1BA-41CF-954F-86C892A26CC7}"/>
              </a:ext>
            </a:extLst>
          </p:cNvPr>
          <p:cNvSpPr>
            <a:spLocks noGrp="1"/>
          </p:cNvSpPr>
          <p:nvPr>
            <p:ph idx="1"/>
          </p:nvPr>
        </p:nvSpPr>
        <p:spPr>
          <a:xfrm>
            <a:off x="304800" y="2057400"/>
            <a:ext cx="4724400" cy="4572000"/>
          </a:xfrm>
        </p:spPr>
        <p:txBody>
          <a:bodyPr/>
          <a:lstStyle/>
          <a:p>
            <a:r>
              <a:rPr lang="en-US" altLang="zh-CN" dirty="0"/>
              <a:t>Harder and harder to improve single-core performance</a:t>
            </a:r>
          </a:p>
          <a:p>
            <a:endParaRPr lang="zh-CN" altLang="en-US" dirty="0"/>
          </a:p>
        </p:txBody>
      </p:sp>
      <p:sp>
        <p:nvSpPr>
          <p:cNvPr id="4" name="灯片编号占位符 3">
            <a:extLst>
              <a:ext uri="{FF2B5EF4-FFF2-40B4-BE49-F238E27FC236}">
                <a16:creationId xmlns:a16="http://schemas.microsoft.com/office/drawing/2014/main" id="{8B317C35-517C-4027-BAF2-5CE7A57547C2}"/>
              </a:ext>
            </a:extLst>
          </p:cNvPr>
          <p:cNvSpPr>
            <a:spLocks noGrp="1"/>
          </p:cNvSpPr>
          <p:nvPr>
            <p:ph type="sldNum" sz="quarter" idx="4"/>
          </p:nvPr>
        </p:nvSpPr>
        <p:spPr>
          <a:xfrm>
            <a:off x="11313304" y="6492876"/>
            <a:ext cx="787400" cy="365125"/>
          </a:xfrm>
        </p:spPr>
        <p:txBody>
          <a:bodyPr/>
          <a:lstStyle/>
          <a:p>
            <a:fld id="{B710F26B-4563-4765-9A91-E0CC99FE32F0}" type="slidenum">
              <a:rPr lang="zh-CN" altLang="en-US" smtClean="0"/>
              <a:t>8</a:t>
            </a:fld>
            <a:endParaRPr lang="zh-CN" altLang="en-US"/>
          </a:p>
        </p:txBody>
      </p:sp>
      <p:pic>
        <p:nvPicPr>
          <p:cNvPr id="1026" name="Picture 2">
            <a:extLst>
              <a:ext uri="{FF2B5EF4-FFF2-40B4-BE49-F238E27FC236}">
                <a16:creationId xmlns:a16="http://schemas.microsoft.com/office/drawing/2014/main" id="{06007878-C65B-44F0-9750-B331AAACF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903" y="1905000"/>
            <a:ext cx="6178497"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3C417C8B-D6F7-4681-8E6E-A8234B16C0AF}"/>
              </a:ext>
            </a:extLst>
          </p:cNvPr>
          <p:cNvSpPr/>
          <p:nvPr/>
        </p:nvSpPr>
        <p:spPr>
          <a:xfrm>
            <a:off x="304800" y="1158730"/>
            <a:ext cx="8547533" cy="646331"/>
          </a:xfrm>
          <a:prstGeom prst="rect">
            <a:avLst/>
          </a:prstGeom>
        </p:spPr>
        <p:txBody>
          <a:bodyPr wrap="none">
            <a:spAutoFit/>
          </a:bodyPr>
          <a:lstStyle/>
          <a:p>
            <a:r>
              <a:rPr lang="en-US" altLang="zh-CN" sz="3600" dirty="0">
                <a:latin typeface="Bahnschrift SemiBold SemiConden" panose="020B0502040204020203" pitchFamily="34" charset="0"/>
              </a:rPr>
              <a:t>Solution 1: Wait… wait for better hardware, but:</a:t>
            </a:r>
          </a:p>
        </p:txBody>
      </p:sp>
    </p:spTree>
    <p:extLst>
      <p:ext uri="{BB962C8B-B14F-4D97-AF65-F5344CB8AC3E}">
        <p14:creationId xmlns:p14="http://schemas.microsoft.com/office/powerpoint/2010/main" val="1451229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AC9DDC-DB97-4A92-AF0C-4861DCAF57B1}"/>
              </a:ext>
            </a:extLst>
          </p:cNvPr>
          <p:cNvSpPr>
            <a:spLocks noGrp="1"/>
          </p:cNvSpPr>
          <p:nvPr>
            <p:ph type="title"/>
          </p:nvPr>
        </p:nvSpPr>
        <p:spPr>
          <a:xfrm>
            <a:off x="304800" y="457200"/>
            <a:ext cx="11277600" cy="685800"/>
          </a:xfrm>
        </p:spPr>
        <p:txBody>
          <a:bodyPr/>
          <a:lstStyle/>
          <a:p>
            <a:r>
              <a:rPr lang="en-US" altLang="zh-CN" dirty="0"/>
              <a:t>Ways to Make Code Faster</a:t>
            </a:r>
            <a:endParaRPr lang="zh-CN" altLang="en-US" dirty="0"/>
          </a:p>
        </p:txBody>
      </p:sp>
      <p:sp>
        <p:nvSpPr>
          <p:cNvPr id="3" name="内容占位符 2">
            <a:extLst>
              <a:ext uri="{FF2B5EF4-FFF2-40B4-BE49-F238E27FC236}">
                <a16:creationId xmlns:a16="http://schemas.microsoft.com/office/drawing/2014/main" id="{08A41556-D1BA-41CF-954F-86C892A26CC7}"/>
              </a:ext>
            </a:extLst>
          </p:cNvPr>
          <p:cNvSpPr>
            <a:spLocks noGrp="1"/>
          </p:cNvSpPr>
          <p:nvPr>
            <p:ph idx="1"/>
          </p:nvPr>
        </p:nvSpPr>
        <p:spPr>
          <a:xfrm>
            <a:off x="304800" y="2057400"/>
            <a:ext cx="4724400" cy="4572000"/>
          </a:xfrm>
        </p:spPr>
        <p:txBody>
          <a:bodyPr/>
          <a:lstStyle/>
          <a:p>
            <a:r>
              <a:rPr lang="en-US" altLang="zh-CN" dirty="0"/>
              <a:t>Now, your laptop, desktop, smart phone, … are all multi-core</a:t>
            </a:r>
          </a:p>
          <a:p>
            <a:r>
              <a:rPr lang="en-US" altLang="zh-CN" dirty="0"/>
              <a:t>Multi-core programming became easier - relatively</a:t>
            </a:r>
          </a:p>
          <a:p>
            <a:endParaRPr lang="zh-CN" altLang="en-US" dirty="0"/>
          </a:p>
        </p:txBody>
      </p:sp>
      <p:sp>
        <p:nvSpPr>
          <p:cNvPr id="4" name="灯片编号占位符 3">
            <a:extLst>
              <a:ext uri="{FF2B5EF4-FFF2-40B4-BE49-F238E27FC236}">
                <a16:creationId xmlns:a16="http://schemas.microsoft.com/office/drawing/2014/main" id="{8B317C35-517C-4027-BAF2-5CE7A57547C2}"/>
              </a:ext>
            </a:extLst>
          </p:cNvPr>
          <p:cNvSpPr>
            <a:spLocks noGrp="1"/>
          </p:cNvSpPr>
          <p:nvPr>
            <p:ph type="sldNum" sz="quarter" idx="4"/>
          </p:nvPr>
        </p:nvSpPr>
        <p:spPr>
          <a:xfrm>
            <a:off x="11313304" y="6492876"/>
            <a:ext cx="787400" cy="365125"/>
          </a:xfrm>
        </p:spPr>
        <p:txBody>
          <a:bodyPr/>
          <a:lstStyle/>
          <a:p>
            <a:fld id="{B710F26B-4563-4765-9A91-E0CC99FE32F0}" type="slidenum">
              <a:rPr lang="zh-CN" altLang="en-US" smtClean="0"/>
              <a:t>9</a:t>
            </a:fld>
            <a:endParaRPr lang="zh-CN" altLang="en-US"/>
          </a:p>
        </p:txBody>
      </p:sp>
      <p:pic>
        <p:nvPicPr>
          <p:cNvPr id="1026" name="Picture 2">
            <a:extLst>
              <a:ext uri="{FF2B5EF4-FFF2-40B4-BE49-F238E27FC236}">
                <a16:creationId xmlns:a16="http://schemas.microsoft.com/office/drawing/2014/main" id="{06007878-C65B-44F0-9750-B331AAACF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903" y="1905000"/>
            <a:ext cx="6178497"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3C417C8B-D6F7-4681-8E6E-A8234B16C0AF}"/>
              </a:ext>
            </a:extLst>
          </p:cNvPr>
          <p:cNvSpPr/>
          <p:nvPr/>
        </p:nvSpPr>
        <p:spPr>
          <a:xfrm>
            <a:off x="304800" y="1158730"/>
            <a:ext cx="7984878" cy="646331"/>
          </a:xfrm>
          <a:prstGeom prst="rect">
            <a:avLst/>
          </a:prstGeom>
        </p:spPr>
        <p:txBody>
          <a:bodyPr wrap="none">
            <a:spAutoFit/>
          </a:bodyPr>
          <a:lstStyle/>
          <a:p>
            <a:r>
              <a:rPr lang="en-US" altLang="zh-CN" sz="3600" dirty="0">
                <a:latin typeface="Bahnschrift SemiBold SemiConden" panose="020B0502040204020203" pitchFamily="34" charset="0"/>
              </a:rPr>
              <a:t>Multi-core machines came out right in time</a:t>
            </a:r>
          </a:p>
        </p:txBody>
      </p:sp>
    </p:spTree>
    <p:extLst>
      <p:ext uri="{BB962C8B-B14F-4D97-AF65-F5344CB8AC3E}">
        <p14:creationId xmlns:p14="http://schemas.microsoft.com/office/powerpoint/2010/main" val="4214758802"/>
      </p:ext>
    </p:extLst>
  </p:cSld>
  <p:clrMapOvr>
    <a:masterClrMapping/>
  </p:clrMapOvr>
</p:sld>
</file>

<file path=ppt/theme/theme1.xml><?xml version="1.0" encoding="utf-8"?>
<a:theme xmlns:a="http://schemas.openxmlformats.org/drawingml/2006/main" name="1_Custom Design">
  <a:themeElements>
    <a:clrScheme name="Mao">
      <a:dk1>
        <a:sysClr val="windowText" lastClr="000000"/>
      </a:dk1>
      <a:lt1>
        <a:sysClr val="window" lastClr="FFFFFF"/>
      </a:lt1>
      <a:dk2>
        <a:srgbClr val="4D5061"/>
      </a:dk2>
      <a:lt2>
        <a:srgbClr val="E7E6E6"/>
      </a:lt2>
      <a:accent1>
        <a:srgbClr val="4472C4"/>
      </a:accent1>
      <a:accent2>
        <a:srgbClr val="ED7D31"/>
      </a:accent2>
      <a:accent3>
        <a:srgbClr val="FFBF00"/>
      </a:accent3>
      <a:accent4>
        <a:srgbClr val="F93943"/>
      </a:accent4>
      <a:accent5>
        <a:srgbClr val="9000B3"/>
      </a:accent5>
      <a:accent6>
        <a:srgbClr val="70AD47"/>
      </a:accent6>
      <a:hlink>
        <a:srgbClr val="E8436F"/>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20791</TotalTime>
  <Words>3426</Words>
  <Application>Microsoft Office PowerPoint</Application>
  <PresentationFormat>Widescreen</PresentationFormat>
  <Paragraphs>469</Paragraphs>
  <Slides>44</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等线</vt:lpstr>
      <vt:lpstr>Arial</vt:lpstr>
      <vt:lpstr>Arial Black</vt:lpstr>
      <vt:lpstr>Bahnschrift SemiBold</vt:lpstr>
      <vt:lpstr>Bahnschrift SemiBold SemiConden</vt:lpstr>
      <vt:lpstr>Calibri</vt:lpstr>
      <vt:lpstr>Cambria Math</vt:lpstr>
      <vt:lpstr>Consolas</vt:lpstr>
      <vt:lpstr>Lucida Sans Unicode</vt:lpstr>
      <vt:lpstr>1_Custom Design</vt:lpstr>
      <vt:lpstr>Parallel Algorithms:  Theory and Practice</vt:lpstr>
      <vt:lpstr>CS260: Parallel algorithms Lecture 1</vt:lpstr>
      <vt:lpstr>When we study algorithms, what are we doing</vt:lpstr>
      <vt:lpstr>Why parallelism? Everyone wants performance!%aa</vt:lpstr>
      <vt:lpstr>Why performance? Time is money! </vt:lpstr>
      <vt:lpstr>Time is money, it buys other things</vt:lpstr>
      <vt:lpstr>Ways to Make Code Faster</vt:lpstr>
      <vt:lpstr>Ways to Make Code Faster</vt:lpstr>
      <vt:lpstr>Ways to Make Code Faster</vt:lpstr>
      <vt:lpstr>Ways to Make Code Faster: Parallelism</vt:lpstr>
      <vt:lpstr>What you will learn in this course</vt:lpstr>
      <vt:lpstr>Multi-core Programming: Theory and Practice</vt:lpstr>
      <vt:lpstr>Multi-core Programming: Theory and Practice</vt:lpstr>
      <vt:lpstr>About the Course</vt:lpstr>
      <vt:lpstr>Prerequisites</vt:lpstr>
      <vt:lpstr>Grade</vt:lpstr>
      <vt:lpstr>Paper Reading</vt:lpstr>
      <vt:lpstr>Homework</vt:lpstr>
      <vt:lpstr>Homework – collaboration policy</vt:lpstr>
      <vt:lpstr>Course Project</vt:lpstr>
      <vt:lpstr>Final Exam</vt:lpstr>
      <vt:lpstr>Class Participation (up to 5 points)</vt:lpstr>
      <vt:lpstr>Office Hour</vt:lpstr>
      <vt:lpstr>Course Server</vt:lpstr>
      <vt:lpstr>In general</vt:lpstr>
      <vt:lpstr>Course Website:  https://www.cs.ucr.edu/~yihans/teaching/palgo.html</vt:lpstr>
      <vt:lpstr>Warm-up: reduce Compute the sum of values in an array</vt:lpstr>
      <vt:lpstr>Warm-up: the reduce algorithm</vt:lpstr>
      <vt:lpstr>Problems</vt:lpstr>
      <vt:lpstr>Scheduler: the key to make parallel algorithm design easy</vt:lpstr>
      <vt:lpstr>Scheduler</vt:lpstr>
      <vt:lpstr>Scheduler</vt:lpstr>
      <vt:lpstr>Warm-up</vt:lpstr>
      <vt:lpstr>How to evaluate the running time (time complexity) of a parallel algorithm (without knowing how many processors can be used)</vt:lpstr>
      <vt:lpstr>Cost model: work-depth</vt:lpstr>
      <vt:lpstr>Cost model: work-depth</vt:lpstr>
      <vt:lpstr>Cost model: work-depth</vt:lpstr>
      <vt:lpstr>How do work and depth relate to the real execution and running time?</vt:lpstr>
      <vt:lpstr>Reduce – how to schedule it?</vt:lpstr>
      <vt:lpstr>How to schedule it?</vt:lpstr>
      <vt:lpstr>W/p+D: How good is it?</vt:lpstr>
      <vt:lpstr>Work-depth model</vt:lpstr>
      <vt:lpstr>Homework 1 out</vt:lpstr>
      <vt:lpstr>Next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Parallel Algorithms:  Theory and Practice</dc:title>
  <dc:creator>Yan Gu</dc:creator>
  <cp:lastModifiedBy>Yan Gu</cp:lastModifiedBy>
  <cp:revision>247</cp:revision>
  <dcterms:created xsi:type="dcterms:W3CDTF">2019-09-30T01:50:09Z</dcterms:created>
  <dcterms:modified xsi:type="dcterms:W3CDTF">2020-01-07T04:41:10Z</dcterms:modified>
</cp:coreProperties>
</file>