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</p:sldMasterIdLst>
  <p:notesMasterIdLst>
    <p:notesMasterId r:id="rId56"/>
  </p:notesMasterIdLst>
  <p:handoutMasterIdLst>
    <p:handoutMasterId r:id="rId57"/>
  </p:handoutMasterIdLst>
  <p:sldIdLst>
    <p:sldId id="495" r:id="rId2"/>
    <p:sldId id="862" r:id="rId3"/>
    <p:sldId id="863" r:id="rId4"/>
    <p:sldId id="865" r:id="rId5"/>
    <p:sldId id="550" r:id="rId6"/>
    <p:sldId id="677" r:id="rId7"/>
    <p:sldId id="671" r:id="rId8"/>
    <p:sldId id="670" r:id="rId9"/>
    <p:sldId id="676" r:id="rId10"/>
    <p:sldId id="675" r:id="rId11"/>
    <p:sldId id="678" r:id="rId12"/>
    <p:sldId id="551" r:id="rId13"/>
    <p:sldId id="553" r:id="rId14"/>
    <p:sldId id="552" r:id="rId15"/>
    <p:sldId id="859" r:id="rId16"/>
    <p:sldId id="555" r:id="rId17"/>
    <p:sldId id="860" r:id="rId18"/>
    <p:sldId id="760" r:id="rId19"/>
    <p:sldId id="753" r:id="rId20"/>
    <p:sldId id="666" r:id="rId21"/>
    <p:sldId id="667" r:id="rId22"/>
    <p:sldId id="668" r:id="rId23"/>
    <p:sldId id="669" r:id="rId24"/>
    <p:sldId id="827" r:id="rId25"/>
    <p:sldId id="826" r:id="rId26"/>
    <p:sldId id="570" r:id="rId27"/>
    <p:sldId id="763" r:id="rId28"/>
    <p:sldId id="759" r:id="rId29"/>
    <p:sldId id="828" r:id="rId30"/>
    <p:sldId id="830" r:id="rId31"/>
    <p:sldId id="829" r:id="rId32"/>
    <p:sldId id="833" r:id="rId33"/>
    <p:sldId id="839" r:id="rId34"/>
    <p:sldId id="834" r:id="rId35"/>
    <p:sldId id="836" r:id="rId36"/>
    <p:sldId id="835" r:id="rId37"/>
    <p:sldId id="841" r:id="rId38"/>
    <p:sldId id="840" r:id="rId39"/>
    <p:sldId id="852" r:id="rId40"/>
    <p:sldId id="846" r:id="rId41"/>
    <p:sldId id="847" r:id="rId42"/>
    <p:sldId id="849" r:id="rId43"/>
    <p:sldId id="851" r:id="rId44"/>
    <p:sldId id="861" r:id="rId45"/>
    <p:sldId id="855" r:id="rId46"/>
    <p:sldId id="854" r:id="rId47"/>
    <p:sldId id="853" r:id="rId48"/>
    <p:sldId id="850" r:id="rId49"/>
    <p:sldId id="856" r:id="rId50"/>
    <p:sldId id="868" r:id="rId51"/>
    <p:sldId id="857" r:id="rId52"/>
    <p:sldId id="858" r:id="rId53"/>
    <p:sldId id="864" r:id="rId54"/>
    <p:sldId id="867" r:id="rId55"/>
  </p:sldIdLst>
  <p:sldSz cx="12192000" cy="6858000"/>
  <p:notesSz cx="9601200" cy="73152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1" pos="7296" userDrawn="1">
          <p15:clr>
            <a:srgbClr val="A4A3A4"/>
          </p15:clr>
        </p15:guide>
        <p15:guide id="1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3F3"/>
    <a:srgbClr val="D0CECE"/>
    <a:srgbClr val="616161"/>
    <a:srgbClr val="BA97FF"/>
    <a:srgbClr val="595959"/>
    <a:srgbClr val="7C7C7C"/>
    <a:srgbClr val="4D5061"/>
    <a:srgbClr val="373F3D"/>
    <a:srgbClr val="393D3F"/>
    <a:srgbClr val="6065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61" autoAdjust="0"/>
    <p:restoredTop sz="95171" autoAdjust="0"/>
  </p:normalViewPr>
  <p:slideViewPr>
    <p:cSldViewPr>
      <p:cViewPr varScale="1">
        <p:scale>
          <a:sx n="100" d="100"/>
          <a:sy n="100" d="100"/>
        </p:scale>
        <p:origin x="1056" y="72"/>
      </p:cViewPr>
      <p:guideLst>
        <p:guide pos="7296"/>
        <p:guide orient="horz" pos="216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7396"/>
    </p:cViewPr>
  </p:sorterViewPr>
  <p:notesViewPr>
    <p:cSldViewPr showGuides="1">
      <p:cViewPr varScale="1">
        <p:scale>
          <a:sx n="100" d="100"/>
          <a:sy n="100" d="100"/>
        </p:scale>
        <p:origin x="260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83C12A0-A07F-438D-8289-D652357D529F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9186AF7-5FB6-46CE-BED9-CB4B73D9C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3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8B34558-CDED-45D4-9126-F174BE920661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0E025E3-E6C5-49B1-9E2E-63B79957E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2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025E3-E6C5-49B1-9E2E-63B79957EF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73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Adjacency matrix used for dense graphs, good for random queries</a:t>
            </a:r>
          </a:p>
          <a:p>
            <a:r>
              <a:rPr lang="en-US" dirty="0"/>
              <a:t>Edge</a:t>
            </a:r>
            <a:r>
              <a:rPr lang="en-US" baseline="0" dirty="0"/>
              <a:t> list good if graph is given in that format and you don’t want to convert, and also natural for certain “edge-based” algorithms</a:t>
            </a:r>
          </a:p>
          <a:p>
            <a:r>
              <a:rPr lang="en-US" baseline="0" dirty="0"/>
              <a:t>Adjacency list and CSR good for sparse graphs. Adjacency list better for certain updates but less cache-friendly.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532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Garbage collection (mark-and-sweep, stop-and-copy)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246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Generating parent pointer is nondeterministic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48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Generating parent pointer is nondeterministic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88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25E3-E6C5-49B1-9E2E-63B79957EF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45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Generating parent pointer is nondeterministic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38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Erdos</a:t>
            </a:r>
            <a:r>
              <a:rPr lang="en-US" dirty="0"/>
              <a:t>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27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12M neurons and 120B synapses in mouse brain</a:t>
            </a:r>
          </a:p>
          <a:p>
            <a:r>
              <a:rPr lang="en-US" dirty="0" err="1"/>
              <a:t>Connectomics</a:t>
            </a:r>
            <a:r>
              <a:rPr lang="en-US" dirty="0"/>
              <a:t> is an emerging area of neurobiology that extracts brain connectivity graph</a:t>
            </a:r>
          </a:p>
          <a:p>
            <a:r>
              <a:rPr lang="en-US" dirty="0"/>
              <a:t>Map of neural connections in the brain. Wiring diagram.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39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Weights can be negative too. Anyone want to give an example?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0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12M neurons and 120B synapses in mouse brain</a:t>
            </a:r>
          </a:p>
          <a:p>
            <a:r>
              <a:rPr lang="en-US" dirty="0" err="1"/>
              <a:t>Connectomics</a:t>
            </a:r>
            <a:r>
              <a:rPr lang="en-US" dirty="0"/>
              <a:t> is an emerging area of neurobiology that extracts brain connectivity graph</a:t>
            </a:r>
          </a:p>
          <a:p>
            <a:r>
              <a:rPr lang="en-US" dirty="0"/>
              <a:t>Map of neural connections in the brain. Wiring diagram.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42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Convert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5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575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in sparse matrix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96DB6-F06D-4C0B-B312-1E4AB761A0F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10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961DB138-D19D-40CC-94D0-AA403745BEA7}"/>
              </a:ext>
            </a:extLst>
          </p:cNvPr>
          <p:cNvSpPr/>
          <p:nvPr userDrawn="1"/>
        </p:nvSpPr>
        <p:spPr>
          <a:xfrm>
            <a:off x="0" y="3"/>
            <a:ext cx="12192000" cy="4790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D1D7E-02E7-40B9-8A98-55C24CED4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F20CB-3E20-483F-AE36-A6F854851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8C35710-FAA1-4A35-9FDE-C883E3AF4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3304" y="6492876"/>
            <a:ext cx="787400" cy="365125"/>
          </a:xfrm>
          <a:prstGeom prst="rect">
            <a:avLst/>
          </a:prstGeom>
        </p:spPr>
        <p:txBody>
          <a:bodyPr/>
          <a:lstStyle/>
          <a:p>
            <a:fld id="{B710F26B-4563-4765-9A91-E0CC99FE32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11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AF72-396B-49EA-8B34-2C26BD880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152400"/>
            <a:ext cx="104648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721890-00B8-4764-B63A-66A84F5C2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0" y="2971800"/>
            <a:ext cx="5486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7DAD01-92A2-4B92-A755-9DB406784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3304" y="6492876"/>
            <a:ext cx="787400" cy="365125"/>
          </a:xfrm>
          <a:prstGeom prst="rect">
            <a:avLst/>
          </a:prstGeom>
        </p:spPr>
        <p:txBody>
          <a:bodyPr/>
          <a:lstStyle/>
          <a:p>
            <a:fld id="{B710F26B-4563-4765-9A91-E0CC99FE32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108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4C62-E771-4E47-A419-29CFB4757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277600" cy="685800"/>
          </a:xfrm>
        </p:spPr>
        <p:txBody>
          <a:bodyPr>
            <a:noAutofit/>
          </a:bodyPr>
          <a:lstStyle>
            <a:lvl1pPr>
              <a:defRPr sz="4000" b="0">
                <a:latin typeface="Bahnschrift SemiBold SemiConden" panose="020B0502040204020203" pitchFamily="34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B23CF-C212-4CC1-A195-3BB535F45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11277600" cy="5257800"/>
          </a:xfrm>
        </p:spPr>
        <p:txBody>
          <a:bodyPr/>
          <a:lstStyle>
            <a:lvl1pPr>
              <a:spcBef>
                <a:spcPts val="600"/>
              </a:spcBef>
              <a:defRPr sz="2800" b="1">
                <a:solidFill>
                  <a:srgbClr val="595959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defRPr sz="2400">
                <a:solidFill>
                  <a:srgbClr val="595959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defRPr sz="2000">
                <a:solidFill>
                  <a:srgbClr val="595959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defRPr sz="1800">
                <a:solidFill>
                  <a:srgbClr val="595959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defRPr sz="1800">
                <a:solidFill>
                  <a:srgbClr val="595959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995CB5-7FF6-4A9E-8D2E-958D1DAEB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3304" y="6492876"/>
            <a:ext cx="787400" cy="365125"/>
          </a:xfrm>
          <a:prstGeom prst="rect">
            <a:avLst/>
          </a:prstGeom>
        </p:spPr>
        <p:txBody>
          <a:bodyPr/>
          <a:lstStyle/>
          <a:p>
            <a:fld id="{B710F26B-4563-4765-9A91-E0CC99FE32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83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D4097F0F-4317-4E1D-BA75-033AC36356FD}"/>
              </a:ext>
            </a:extLst>
          </p:cNvPr>
          <p:cNvSpPr/>
          <p:nvPr userDrawn="1"/>
        </p:nvSpPr>
        <p:spPr>
          <a:xfrm>
            <a:off x="3" y="3"/>
            <a:ext cx="11858443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6E9D3B-1C24-4415-A174-E0DA4685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1"/>
            <a:ext cx="11277600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83433-FFD9-4468-9715-B5A707A65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990600"/>
            <a:ext cx="112776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B291D7-C275-4AF5-A8FF-773072AD1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3304" y="6492876"/>
            <a:ext cx="787400" cy="365125"/>
          </a:xfrm>
          <a:prstGeom prst="rect">
            <a:avLst/>
          </a:prstGeom>
        </p:spPr>
        <p:txBody>
          <a:bodyPr/>
          <a:lstStyle/>
          <a:p>
            <a:fld id="{B710F26B-4563-4765-9A91-E0CC99FE32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30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6" r:id="rId2"/>
    <p:sldLayoutId id="214748371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zh-CN" altLang="en-US" sz="4000" b="1" kern="1200" dirty="0">
          <a:solidFill>
            <a:schemeClr val="accent1"/>
          </a:solidFill>
          <a:latin typeface="Bahnschrift SemiBold SemiConden" panose="020B0502040204020203" pitchFamily="34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kern="1200">
          <a:solidFill>
            <a:srgbClr val="595959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inbroadhurst.com/connected-components-of-a-graph-in-c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ail.mit.edu/jshun/6886-s18/lectures/lecture5-2.pdf" TargetMode="External"/><Relationship Id="rId2" Type="http://schemas.openxmlformats.org/officeDocument/2006/relationships/hyperlink" Target="https://www.cs.cmu.edu/~guyb/papers/BM04.pdf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ail.mit.edu/jshun/6886-s18/lectures/lecture5-2.pdf" TargetMode="External"/><Relationship Id="rId2" Type="http://schemas.openxmlformats.org/officeDocument/2006/relationships/hyperlink" Target="https://www.cs.cmu.edu/~guyb/papers/BM04.pdf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0.png"/><Relationship Id="rId4" Type="http://schemas.openxmlformats.org/officeDocument/2006/relationships/image" Target="../media/image5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28.png"/><Relationship Id="rId4" Type="http://schemas.openxmlformats.org/officeDocument/2006/relationships/image" Target="../media/image62.png"/><Relationship Id="rId9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28.png"/><Relationship Id="rId4" Type="http://schemas.openxmlformats.org/officeDocument/2006/relationships/image" Target="../media/image62.png"/><Relationship Id="rId9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214445A-2122-47F5-8B08-AC619614F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en-US" altLang="zh-CN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Parallel Graph Algorithms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>
                <a:solidFill>
                  <a:schemeClr val="accent1"/>
                </a:solidFill>
              </a:rPr>
              <a:t>CS260 – Parallel algorithms</a:t>
            </a:r>
          </a:p>
          <a:p>
            <a:pPr algn="r"/>
            <a:r>
              <a:rPr lang="en-US" sz="2000" dirty="0">
                <a:solidFill>
                  <a:schemeClr val="accent1"/>
                </a:solidFill>
              </a:rPr>
              <a:t>Yihan Sun</a:t>
            </a:r>
          </a:p>
          <a:p>
            <a:pPr algn="r"/>
            <a:endParaRPr lang="en-US" sz="2000" dirty="0">
              <a:solidFill>
                <a:schemeClr val="accent1"/>
              </a:solidFill>
            </a:endParaRP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CC48D7-7E3C-4C10-AC7E-5C79C7D559BF}"/>
              </a:ext>
            </a:extLst>
          </p:cNvPr>
          <p:cNvSpPr txBox="1"/>
          <p:nvPr/>
        </p:nvSpPr>
        <p:spPr>
          <a:xfrm>
            <a:off x="304800" y="5867400"/>
            <a:ext cx="681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Most of the slides are from MIT 6.172, 6.886 and CMU 15-853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Thanks to Julian Shun and Laxman Dhulipala!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911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Biological networks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C033D5-1526-5D4A-91F4-7D004FBB1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dirty="0"/>
              <a:t>Protein-protein interaction (PPI) networks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7292CC-7C13-471D-B1D2-F62B3BEEB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" r="-2" b="-2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2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8100"/>
            <a:ext cx="11125200" cy="332616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Biological networks</a:t>
            </a:r>
          </a:p>
          <a:p>
            <a:r>
              <a:rPr lang="en-US" dirty="0"/>
              <a:t>Financial transaction networks</a:t>
            </a:r>
          </a:p>
          <a:p>
            <a:r>
              <a:rPr lang="en-US" dirty="0"/>
              <a:t>Economic trade networks</a:t>
            </a:r>
          </a:p>
          <a:p>
            <a:r>
              <a:rPr lang="en-US" dirty="0"/>
              <a:t>Food web</a:t>
            </a:r>
          </a:p>
          <a:p>
            <a:r>
              <a:rPr lang="en-US" dirty="0"/>
              <a:t>Various types of biological networks</a:t>
            </a:r>
          </a:p>
          <a:p>
            <a:r>
              <a:rPr lang="en-US" dirty="0"/>
              <a:t>Image segmentation in computer vision</a:t>
            </a:r>
          </a:p>
          <a:p>
            <a:r>
              <a:rPr lang="en-US" dirty="0"/>
              <a:t>Scientific simulations</a:t>
            </a:r>
          </a:p>
          <a:p>
            <a:r>
              <a:rPr lang="en-US" dirty="0"/>
              <a:t>Many more…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E6964DB-B37E-4A41-A351-126211125A65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70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graph?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9520238" cy="3671754"/>
          </a:xfrm>
        </p:spPr>
        <p:txBody>
          <a:bodyPr/>
          <a:lstStyle/>
          <a:p>
            <a:r>
              <a:rPr lang="en-US" dirty="0"/>
              <a:t>Edges can be directed / undirected</a:t>
            </a:r>
          </a:p>
          <a:p>
            <a:pPr lvl="1"/>
            <a:r>
              <a:rPr lang="en-US" dirty="0"/>
              <a:t>Relationship can go one way or both ways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2438" lvl="1" indent="0">
              <a:buNone/>
            </a:pPr>
            <a:endParaRPr lang="en-US" dirty="0"/>
          </a:p>
          <a:p>
            <a:pPr marL="452438" lvl="1" indent="0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561111" y="56507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999999"/>
                </a:solidFill>
              </a:rPr>
              <a:t>http://</a:t>
            </a:r>
            <a:r>
              <a:rPr lang="en-US" sz="1200" dirty="0" err="1">
                <a:solidFill>
                  <a:srgbClr val="999999"/>
                </a:solidFill>
              </a:rPr>
              <a:t>farrall.org</a:t>
            </a:r>
            <a:r>
              <a:rPr lang="en-US" sz="1200" dirty="0">
                <a:solidFill>
                  <a:srgbClr val="999999"/>
                </a:solidFill>
              </a:rPr>
              <a:t>/papers/</a:t>
            </a:r>
            <a:r>
              <a:rPr lang="en-US" sz="1200" dirty="0" err="1">
                <a:solidFill>
                  <a:srgbClr val="999999"/>
                </a:solidFill>
              </a:rPr>
              <a:t>webgraph_as_content.html</a:t>
            </a:r>
            <a:endParaRPr lang="en-US" sz="1200" dirty="0">
              <a:solidFill>
                <a:srgbClr val="999999"/>
              </a:solidFill>
            </a:endParaRPr>
          </a:p>
        </p:txBody>
      </p:sp>
      <p:pic>
        <p:nvPicPr>
          <p:cNvPr id="6" name="Picture 5" descr="fig1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85" y="2478282"/>
            <a:ext cx="4273840" cy="314554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700850" y="562382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999999"/>
                </a:solidFill>
              </a:rPr>
              <a:t>http://www3.nd.edu/~dwang5/courses/spring15/assignments/A1/Assignment1_SocialSensing.html</a:t>
            </a:r>
          </a:p>
        </p:txBody>
      </p:sp>
      <p:pic>
        <p:nvPicPr>
          <p:cNvPr id="32" name="Picture 31" descr="example_netwo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71" y="2478281"/>
            <a:ext cx="4566114" cy="314554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4834974-CBD9-4DA0-9157-696233AFEA10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9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graph?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71600"/>
            <a:ext cx="9672638" cy="1386564"/>
          </a:xfrm>
        </p:spPr>
        <p:txBody>
          <a:bodyPr/>
          <a:lstStyle/>
          <a:p>
            <a:r>
              <a:rPr lang="en-US" dirty="0"/>
              <a:t>Edges can be weighted / unweighted (unit weighted)</a:t>
            </a:r>
          </a:p>
          <a:p>
            <a:pPr lvl="1"/>
            <a:r>
              <a:rPr lang="en-US" dirty="0"/>
              <a:t>Denotes “strength”, distance, etc.</a:t>
            </a:r>
          </a:p>
          <a:p>
            <a:pPr lvl="1"/>
            <a:endParaRPr lang="en-US" dirty="0"/>
          </a:p>
          <a:p>
            <a:pPr marL="452438" lvl="1" indent="0">
              <a:buNone/>
            </a:pPr>
            <a:endParaRPr lang="en-US" dirty="0"/>
          </a:p>
        </p:txBody>
      </p:sp>
      <p:pic>
        <p:nvPicPr>
          <p:cNvPr id="33" name="Picture 32" descr="IC8697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38" y="3395496"/>
            <a:ext cx="4472773" cy="2236387"/>
          </a:xfrm>
          <a:prstGeom prst="rect">
            <a:avLst/>
          </a:prstGeom>
        </p:spPr>
      </p:pic>
      <p:pic>
        <p:nvPicPr>
          <p:cNvPr id="5" name="Picture 4" descr="IC76956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2695075"/>
            <a:ext cx="4245549" cy="33491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0607" y="6272612"/>
            <a:ext cx="5543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999999"/>
                </a:solidFill>
              </a:rPr>
              <a:t>https://</a:t>
            </a:r>
            <a:r>
              <a:rPr lang="en-US" sz="1200" dirty="0" err="1">
                <a:solidFill>
                  <a:srgbClr val="999999"/>
                </a:solidFill>
              </a:rPr>
              <a:t>msdn.microsoft.com</a:t>
            </a:r>
            <a:r>
              <a:rPr lang="en-US" sz="1200" dirty="0">
                <a:solidFill>
                  <a:srgbClr val="999999"/>
                </a:solidFill>
              </a:rPr>
              <a:t>/en-us/library/aa289152(v=vs.71).</a:t>
            </a:r>
            <a:r>
              <a:rPr lang="en-US" sz="1200" dirty="0" err="1">
                <a:solidFill>
                  <a:srgbClr val="999999"/>
                </a:solidFill>
              </a:rPr>
              <a:t>aspx</a:t>
            </a:r>
            <a:endParaRPr lang="en-US" sz="1200" dirty="0">
              <a:solidFill>
                <a:srgbClr val="9999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1966" y="2233411"/>
            <a:ext cx="3273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Distance between cities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2809" y="2233411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Flight costs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BB5DEEF-6719-4807-A834-B9FBA071C1C9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08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graph?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4000"/>
            <a:ext cx="11125200" cy="3585576"/>
          </a:xfrm>
        </p:spPr>
        <p:txBody>
          <a:bodyPr/>
          <a:lstStyle/>
          <a:p>
            <a:r>
              <a:rPr lang="en-US" dirty="0"/>
              <a:t>Vertices and edges can have types and metadata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452438" lvl="1" indent="0">
              <a:buNone/>
            </a:pPr>
            <a:endParaRPr lang="en-US" dirty="0"/>
          </a:p>
        </p:txBody>
      </p:sp>
      <p:pic>
        <p:nvPicPr>
          <p:cNvPr id="5" name="Picture 4" descr="knowledge-graph-google-12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30" y="2438891"/>
            <a:ext cx="6131510" cy="3448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5996" y="1929002"/>
            <a:ext cx="3602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Google Knowledge Graph</a:t>
            </a:r>
          </a:p>
        </p:txBody>
      </p:sp>
      <p:sp>
        <p:nvSpPr>
          <p:cNvPr id="8" name="Rectangle 7"/>
          <p:cNvSpPr/>
          <p:nvPr/>
        </p:nvSpPr>
        <p:spPr>
          <a:xfrm>
            <a:off x="2692116" y="5999422"/>
            <a:ext cx="72403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999999"/>
                </a:solidFill>
              </a:rPr>
              <a:t>http://</a:t>
            </a:r>
            <a:r>
              <a:rPr lang="en-US" sz="1200" dirty="0" err="1">
                <a:solidFill>
                  <a:srgbClr val="999999"/>
                </a:solidFill>
              </a:rPr>
              <a:t>searchengineland.com</a:t>
            </a:r>
            <a:r>
              <a:rPr lang="en-US" sz="1200" dirty="0">
                <a:solidFill>
                  <a:srgbClr val="999999"/>
                </a:solidFill>
              </a:rPr>
              <a:t>/laymans-visual-guide-googles-knowledge-graph-search-api-241935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5622A04-C581-4C87-B213-EF25ED8237EF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5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Social network queries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3542663"/>
            <a:ext cx="11125200" cy="2553337"/>
          </a:xfrm>
        </p:spPr>
        <p:txBody>
          <a:bodyPr>
            <a:normAutofit/>
          </a:bodyPr>
          <a:lstStyle/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Finding all your friends who went to the same high school as you</a:t>
            </a:r>
          </a:p>
          <a:p>
            <a:pPr lvl="1"/>
            <a:r>
              <a:rPr lang="en-US" dirty="0"/>
              <a:t>Finding common friends with someone</a:t>
            </a:r>
          </a:p>
          <a:p>
            <a:pPr lvl="1"/>
            <a:r>
              <a:rPr lang="en-US" dirty="0"/>
              <a:t>Social networks recommending people whom you might know</a:t>
            </a:r>
          </a:p>
          <a:p>
            <a:pPr lvl="1"/>
            <a:r>
              <a:rPr lang="en-US" dirty="0"/>
              <a:t>Advertisement </a:t>
            </a:r>
            <a:r>
              <a:rPr lang="en-US" dirty="0" err="1"/>
              <a:t>recommentations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452438" lvl="1" indent="0">
              <a:buNone/>
            </a:pPr>
            <a:endParaRPr lang="en-US" dirty="0"/>
          </a:p>
        </p:txBody>
      </p:sp>
      <p:pic>
        <p:nvPicPr>
          <p:cNvPr id="3" name="Picture 2" descr="facebook-api-v2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97" y="1157401"/>
            <a:ext cx="4546789" cy="1669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1685" y="282577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999999"/>
                </a:solidFill>
              </a:rPr>
              <a:t>http://</a:t>
            </a:r>
            <a:r>
              <a:rPr lang="en-US" sz="1200" dirty="0" err="1">
                <a:solidFill>
                  <a:srgbClr val="999999"/>
                </a:solidFill>
              </a:rPr>
              <a:t>www.facebookfever.com</a:t>
            </a:r>
            <a:r>
              <a:rPr lang="en-US" sz="1200" dirty="0">
                <a:solidFill>
                  <a:srgbClr val="999999"/>
                </a:solidFill>
              </a:rPr>
              <a:t>/introducing-</a:t>
            </a:r>
            <a:r>
              <a:rPr lang="en-US" sz="1200" dirty="0" err="1">
                <a:solidFill>
                  <a:srgbClr val="999999"/>
                </a:solidFill>
              </a:rPr>
              <a:t>facebook</a:t>
            </a:r>
            <a:r>
              <a:rPr lang="en-US" sz="1200" dirty="0">
                <a:solidFill>
                  <a:srgbClr val="999999"/>
                </a:solidFill>
              </a:rPr>
              <a:t>-new-graph-</a:t>
            </a:r>
            <a:r>
              <a:rPr lang="en-US" sz="1200" dirty="0" err="1">
                <a:solidFill>
                  <a:srgbClr val="999999"/>
                </a:solidFill>
              </a:rPr>
              <a:t>api</a:t>
            </a:r>
            <a:r>
              <a:rPr lang="en-US" sz="1200" dirty="0">
                <a:solidFill>
                  <a:srgbClr val="999999"/>
                </a:solidFill>
              </a:rPr>
              <a:t>-explorer-features/</a:t>
            </a:r>
          </a:p>
        </p:txBody>
      </p:sp>
      <p:pic>
        <p:nvPicPr>
          <p:cNvPr id="6" name="Picture 5" descr="linkedin-network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83" y="1205626"/>
            <a:ext cx="3991310" cy="15965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3685" y="285919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999999"/>
                </a:solidFill>
              </a:rPr>
              <a:t>http://</a:t>
            </a:r>
            <a:r>
              <a:rPr lang="en-US" sz="1200" dirty="0" err="1">
                <a:solidFill>
                  <a:srgbClr val="999999"/>
                </a:solidFill>
              </a:rPr>
              <a:t>allthingsgraphed.com</a:t>
            </a:r>
            <a:r>
              <a:rPr lang="en-US" sz="1200" dirty="0">
                <a:solidFill>
                  <a:srgbClr val="999999"/>
                </a:solidFill>
              </a:rPr>
              <a:t>/2014/10/16/your-</a:t>
            </a:r>
            <a:r>
              <a:rPr lang="en-US" sz="1200" dirty="0" err="1">
                <a:solidFill>
                  <a:srgbClr val="999999"/>
                </a:solidFill>
              </a:rPr>
              <a:t>linkedin</a:t>
            </a:r>
            <a:r>
              <a:rPr lang="en-US" sz="1200" dirty="0">
                <a:solidFill>
                  <a:srgbClr val="999999"/>
                </a:solidFill>
              </a:rPr>
              <a:t>-network/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025A9A-B067-4359-A02A-E0822CC4CA83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95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Transportation network queries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3542663"/>
            <a:ext cx="11125200" cy="2248537"/>
          </a:xfrm>
        </p:spPr>
        <p:txBody>
          <a:bodyPr/>
          <a:lstStyle/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Find the cheapest way traveling from one city to the other</a:t>
            </a:r>
          </a:p>
          <a:p>
            <a:pPr lvl="1"/>
            <a:r>
              <a:rPr lang="en-US" dirty="0"/>
              <a:t>Decide where to build a hub/add a flight to make more profit</a:t>
            </a:r>
          </a:p>
          <a:p>
            <a:pPr lvl="1"/>
            <a:r>
              <a:rPr lang="en-US" dirty="0"/>
              <a:t>Find the shortest way to visit a set of locations (e.g., postman)</a:t>
            </a:r>
          </a:p>
          <a:p>
            <a:pPr lvl="1"/>
            <a:endParaRPr lang="en-US" dirty="0"/>
          </a:p>
          <a:p>
            <a:pPr marL="452438" lvl="1" indent="0">
              <a:buNone/>
            </a:pPr>
            <a:endParaRPr 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025A9A-B067-4359-A02A-E0822CC4CA83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504758-5E8E-4A26-8C8C-A37B245F1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3606800" cy="180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CA3897-D411-4158-A4E5-D5C9162F8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70911"/>
            <a:ext cx="3625297" cy="2858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96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Biological network queries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C033D5-1526-5D4A-91F4-7D004FBB1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380269" cy="3785419"/>
          </a:xfrm>
        </p:spPr>
        <p:txBody>
          <a:bodyPr>
            <a:normAutofit/>
          </a:bodyPr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Find patterns in biological networks</a:t>
            </a:r>
          </a:p>
          <a:p>
            <a:pPr lvl="1"/>
            <a:r>
              <a:rPr lang="en-US" dirty="0"/>
              <a:t>Find similarity between different species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7292CC-7C13-471D-B1D2-F62B3BEEB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" r="-2" b="-2"/>
          <a:stretch/>
        </p:blipFill>
        <p:spPr bwMode="auto">
          <a:xfrm>
            <a:off x="5029200" y="76200"/>
            <a:ext cx="6965503" cy="6324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5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2A44-3885-4D80-BF63-37155315C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Real-world graph sizes in 2019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DDB65-4A22-4863-A682-EE58E7F7A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18</a:t>
            </a:fld>
            <a:endParaRPr lang="zh-CN" altLang="en-US"/>
          </a:p>
        </p:txBody>
      </p:sp>
      <p:graphicFrame>
        <p:nvGraphicFramePr>
          <p:cNvPr id="5" name="Group 1">
            <a:extLst>
              <a:ext uri="{FF2B5EF4-FFF2-40B4-BE49-F238E27FC236}">
                <a16:creationId xmlns:a16="http://schemas.microsoft.com/office/drawing/2014/main" id="{0A73D57B-F251-4D9F-A754-3D0A42AFB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938345"/>
              </p:ext>
            </p:extLst>
          </p:nvPr>
        </p:nvGraphicFramePr>
        <p:xfrm>
          <a:off x="838200" y="1143000"/>
          <a:ext cx="9631361" cy="4135120"/>
        </p:xfrm>
        <a:graphic>
          <a:graphicData uri="http://schemas.openxmlformats.org/drawingml/2006/table">
            <a:tbl>
              <a:tblPr/>
              <a:tblGrid>
                <a:gridCol w="3076187">
                  <a:extLst>
                    <a:ext uri="{9D8B030D-6E8A-4147-A177-3AD203B41FA5}">
                      <a16:colId xmlns:a16="http://schemas.microsoft.com/office/drawing/2014/main" val="2366759232"/>
                    </a:ext>
                  </a:extLst>
                </a:gridCol>
                <a:gridCol w="3105154">
                  <a:extLst>
                    <a:ext uri="{9D8B030D-6E8A-4147-A177-3AD203B41FA5}">
                      <a16:colId xmlns:a16="http://schemas.microsoft.com/office/drawing/2014/main" val="3030517081"/>
                    </a:ext>
                  </a:extLst>
                </a:gridCol>
                <a:gridCol w="3450020">
                  <a:extLst>
                    <a:ext uri="{9D8B030D-6E8A-4147-A177-3AD203B41FA5}">
                      <a16:colId xmlns:a16="http://schemas.microsoft.com/office/drawing/2014/main" val="3138622027"/>
                    </a:ext>
                  </a:extLst>
                </a:gridCol>
              </a:tblGrid>
              <a:tr h="242455"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Graph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Num. Vertices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Num. Undirected Edges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739087"/>
                  </a:ext>
                </a:extLst>
              </a:tr>
              <a:tr h="242455"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soc-LiveJournal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4.8M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85M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041600"/>
                  </a:ext>
                </a:extLst>
              </a:tr>
              <a:tr h="242455"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com-Orkut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3M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234M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509592"/>
                  </a:ext>
                </a:extLst>
              </a:tr>
              <a:tr h="242455"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Twitter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41M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2.4B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821226"/>
                  </a:ext>
                </a:extLst>
              </a:tr>
              <a:tr h="242455"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6100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Facebook (2011) [1]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6100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721M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6100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68.4B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586127"/>
                  </a:ext>
                </a:extLst>
              </a:tr>
              <a:tr h="242455"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Hyperlink2014 [2]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1.7B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124B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38046"/>
                  </a:ext>
                </a:extLst>
              </a:tr>
              <a:tr h="242455"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Hyperlink2012 [2]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3.5B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225B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32041"/>
                  </a:ext>
                </a:extLst>
              </a:tr>
              <a:tr h="242455"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6100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Facebook (2018)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6100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&gt; 2B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6100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&gt; 300B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801804"/>
                  </a:ext>
                </a:extLst>
              </a:tr>
              <a:tr h="242455"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6100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Yahoo!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6100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272B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6100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5.9T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303371"/>
                  </a:ext>
                </a:extLst>
              </a:tr>
              <a:tr h="242455"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6100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Google (2018)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6100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&gt; 100B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61001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6T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58526"/>
                  </a:ext>
                </a:extLst>
              </a:tr>
              <a:tr h="242455"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Brain Connectome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100B (neurons)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marL="889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marL="1333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marL="17780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marL="2222500" indent="-444500" algn="l">
                        <a:spcBef>
                          <a:spcPts val="4200"/>
                        </a:spcBef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26797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31369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35941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4051300" indent="-44450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75000"/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rPr>
                        <a:t>100T (connections)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495128"/>
                  </a:ext>
                </a:extLst>
              </a:tr>
            </a:tbl>
          </a:graphicData>
        </a:graphic>
      </p:graphicFrame>
      <p:grpSp>
        <p:nvGrpSpPr>
          <p:cNvPr id="6" name="Group 115">
            <a:extLst>
              <a:ext uri="{FF2B5EF4-FFF2-40B4-BE49-F238E27FC236}">
                <a16:creationId xmlns:a16="http://schemas.microsoft.com/office/drawing/2014/main" id="{2915040C-8968-46A6-A2B1-4EC2C9682DF9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5421313"/>
            <a:ext cx="1658937" cy="1436687"/>
            <a:chOff x="0" y="113477"/>
            <a:chExt cx="1659290" cy="1435923"/>
          </a:xfrm>
        </p:grpSpPr>
        <p:sp>
          <p:nvSpPr>
            <p:cNvPr id="7" name="Oval 116">
              <a:extLst>
                <a:ext uri="{FF2B5EF4-FFF2-40B4-BE49-F238E27FC236}">
                  <a16:creationId xmlns:a16="http://schemas.microsoft.com/office/drawing/2014/main" id="{AFD8A712-DF4D-4504-B24E-48E926AA9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3477"/>
              <a:ext cx="331844" cy="33184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zh-CN" altLang="zh-CN" sz="2400" dirty="0">
                <a:solidFill>
                  <a:srgbClr val="FFFFFF"/>
                </a:solidFill>
              </a:endParaRPr>
            </a:p>
          </p:txBody>
        </p:sp>
        <p:sp>
          <p:nvSpPr>
            <p:cNvPr id="8" name="Line 117">
              <a:extLst>
                <a:ext uri="{FF2B5EF4-FFF2-40B4-BE49-F238E27FC236}">
                  <a16:creationId xmlns:a16="http://schemas.microsoft.com/office/drawing/2014/main" id="{524627F0-DE33-49AF-9AA0-430EF4F792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289" y="279399"/>
              <a:ext cx="1270001" cy="1270001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l"/>
              <a:r>
                <a:rPr lang="zh-CN" altLang="zh-CN" sz="3000" dirty="0"/>
                <a:t>: Publicly available graphs</a:t>
              </a:r>
            </a:p>
          </p:txBody>
        </p:sp>
      </p:grpSp>
      <p:sp>
        <p:nvSpPr>
          <p:cNvPr id="9" name="Text Box 122">
            <a:extLst>
              <a:ext uri="{FF2B5EF4-FFF2-40B4-BE49-F238E27FC236}">
                <a16:creationId xmlns:a16="http://schemas.microsoft.com/office/drawing/2014/main" id="{620EA274-38F7-40B3-8D4A-1078DB8C6D88}"/>
              </a:ext>
            </a:extLst>
          </p:cNvPr>
          <p:cNvSpPr txBox="1">
            <a:spLocks/>
          </p:cNvSpPr>
          <p:nvPr/>
        </p:nvSpPr>
        <p:spPr bwMode="auto">
          <a:xfrm>
            <a:off x="6096000" y="5638800"/>
            <a:ext cx="59690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/>
            <a:r>
              <a:rPr lang="zh-CN" altLang="zh-CN" sz="1500" dirty="0"/>
              <a:t>[1] The Anatomy of the Facebook Social Graph, Ugander et al. 2011</a:t>
            </a:r>
          </a:p>
          <a:p>
            <a:pPr algn="l"/>
            <a:r>
              <a:rPr lang="zh-CN" altLang="zh-CN" sz="1500" dirty="0"/>
              <a:t>[2] http://webdatacommons.org/hyperlinkgraph/</a:t>
            </a:r>
          </a:p>
        </p:txBody>
      </p:sp>
      <p:grpSp>
        <p:nvGrpSpPr>
          <p:cNvPr id="10" name="Group 118">
            <a:extLst>
              <a:ext uri="{FF2B5EF4-FFF2-40B4-BE49-F238E27FC236}">
                <a16:creationId xmlns:a16="http://schemas.microsoft.com/office/drawing/2014/main" id="{ABF474F1-42F6-4B3B-A6EB-6BB0E662FEF7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6019800"/>
            <a:ext cx="1658937" cy="1436688"/>
            <a:chOff x="0" y="113477"/>
            <a:chExt cx="1659290" cy="1435923"/>
          </a:xfrm>
        </p:grpSpPr>
        <p:sp>
          <p:nvSpPr>
            <p:cNvPr id="11" name="Oval 119">
              <a:extLst>
                <a:ext uri="{FF2B5EF4-FFF2-40B4-BE49-F238E27FC236}">
                  <a16:creationId xmlns:a16="http://schemas.microsoft.com/office/drawing/2014/main" id="{786BA3C4-A827-425E-821F-FA29E0DEC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3477"/>
              <a:ext cx="331844" cy="331845"/>
            </a:xfrm>
            <a:prstGeom prst="ellipse">
              <a:avLst/>
            </a:prstGeom>
            <a:solidFill>
              <a:srgbClr val="86100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zh-CN" altLang="zh-CN" sz="2400">
                <a:solidFill>
                  <a:srgbClr val="FFFFFF"/>
                </a:solidFill>
              </a:endParaRPr>
            </a:p>
          </p:txBody>
        </p:sp>
        <p:sp>
          <p:nvSpPr>
            <p:cNvPr id="12" name="Line 120">
              <a:extLst>
                <a:ext uri="{FF2B5EF4-FFF2-40B4-BE49-F238E27FC236}">
                  <a16:creationId xmlns:a16="http://schemas.microsoft.com/office/drawing/2014/main" id="{A84647A4-BDE5-4B33-AFCF-E59728208C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289" y="279399"/>
              <a:ext cx="1270001" cy="1270001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l"/>
              <a:r>
                <a:rPr lang="zh-CN" altLang="zh-CN" sz="3000" dirty="0"/>
                <a:t>: Private graph datasets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57406D3-B749-45FD-9B8A-E7040CBA0E71}"/>
              </a:ext>
            </a:extLst>
          </p:cNvPr>
          <p:cNvSpPr txBox="1"/>
          <p:nvPr/>
        </p:nvSpPr>
        <p:spPr>
          <a:xfrm>
            <a:off x="97468" y="6505174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CMU 15-853 by Laxman Dhulipala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52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9F6084-BDCE-412F-AAFE-6AD2C9063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152400"/>
            <a:ext cx="10464800" cy="4343400"/>
          </a:xfrm>
        </p:spPr>
        <p:txBody>
          <a:bodyPr/>
          <a:lstStyle/>
          <a:p>
            <a:r>
              <a:rPr lang="en-US" altLang="zh-CN" dirty="0"/>
              <a:t>Graph Representation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10AC9-5302-471E-8C85-BAFEFB32B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15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3BFD7-BAD4-482A-A6FE-E75FB1908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Last Lecture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73B6D-0FB8-4E3E-9DDD-BEF19736A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Race</a:t>
            </a:r>
          </a:p>
          <a:p>
            <a:pPr lvl="1"/>
            <a:r>
              <a:rPr lang="en-US" altLang="zh-CN" dirty="0"/>
              <a:t>If two operations access the same memory location</a:t>
            </a:r>
          </a:p>
          <a:p>
            <a:pPr lvl="1"/>
            <a:r>
              <a:rPr lang="en-US" altLang="zh-CN" dirty="0"/>
              <a:t>At least one of them is write</a:t>
            </a:r>
          </a:p>
          <a:p>
            <a:pPr lvl="1"/>
            <a:r>
              <a:rPr lang="en-US" altLang="zh-CN" dirty="0"/>
              <a:t>Try to avoid race</a:t>
            </a:r>
          </a:p>
          <a:p>
            <a:pPr lvl="1"/>
            <a:r>
              <a:rPr lang="en-US" altLang="zh-CN" dirty="0"/>
              <a:t>Use atomic primitives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Deterministic parallelism</a:t>
            </a:r>
          </a:p>
          <a:p>
            <a:pPr lvl="1"/>
            <a:r>
              <a:rPr lang="en-US" altLang="zh-CN" dirty="0"/>
              <a:t>Make your parallel algorithm execute in the same way as the sequential algorithm</a:t>
            </a:r>
          </a:p>
          <a:p>
            <a:pPr lvl="1"/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9B030-5639-4C57-8375-A5D70C975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742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5762" y="1143000"/>
            <a:ext cx="9596438" cy="489494"/>
          </a:xfrm>
        </p:spPr>
        <p:txBody>
          <a:bodyPr/>
          <a:lstStyle/>
          <a:p>
            <a:r>
              <a:rPr lang="en-US" dirty="0"/>
              <a:t>Vertices labeled from 0 to n-1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4131"/>
              </p:ext>
            </p:extLst>
          </p:nvPr>
        </p:nvGraphicFramePr>
        <p:xfrm>
          <a:off x="2910413" y="2314172"/>
          <a:ext cx="2631205" cy="223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6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6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6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65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5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5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5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5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10631" y="4546730"/>
            <a:ext cx="24368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Adjacency matrix</a:t>
            </a:r>
          </a:p>
          <a:p>
            <a:pPr algn="ctr"/>
            <a:r>
              <a:rPr lang="en-US" sz="2000" dirty="0"/>
              <a:t>(“1” if edge exists, </a:t>
            </a:r>
          </a:p>
          <a:p>
            <a:pPr algn="ctr"/>
            <a:r>
              <a:rPr lang="en-US" sz="2000" dirty="0"/>
              <a:t>“0” otherwise)</a:t>
            </a:r>
          </a:p>
        </p:txBody>
      </p:sp>
      <p:sp>
        <p:nvSpPr>
          <p:cNvPr id="9" name="Oval 8"/>
          <p:cNvSpPr/>
          <p:nvPr/>
        </p:nvSpPr>
        <p:spPr>
          <a:xfrm>
            <a:off x="2962590" y="1693942"/>
            <a:ext cx="417514" cy="417482"/>
          </a:xfrm>
          <a:prstGeom prst="ellipse">
            <a:avLst/>
          </a:prstGeom>
          <a:noFill/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497D"/>
                </a:solidFill>
              </a:rPr>
              <a:t>0</a:t>
            </a:r>
          </a:p>
        </p:txBody>
      </p:sp>
      <p:sp>
        <p:nvSpPr>
          <p:cNvPr id="10" name="Oval 9"/>
          <p:cNvSpPr/>
          <p:nvPr/>
        </p:nvSpPr>
        <p:spPr>
          <a:xfrm>
            <a:off x="3515098" y="1689787"/>
            <a:ext cx="417514" cy="417482"/>
          </a:xfrm>
          <a:prstGeom prst="ellipse">
            <a:avLst/>
          </a:prstGeom>
          <a:noFill/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497D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4054374" y="1689787"/>
            <a:ext cx="417514" cy="417482"/>
          </a:xfrm>
          <a:prstGeom prst="ellipse">
            <a:avLst/>
          </a:prstGeom>
          <a:noFill/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497D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4606882" y="1685632"/>
            <a:ext cx="417514" cy="417482"/>
          </a:xfrm>
          <a:prstGeom prst="ellipse">
            <a:avLst/>
          </a:prstGeom>
          <a:noFill/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497D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088268" y="1685632"/>
            <a:ext cx="417514" cy="417482"/>
          </a:xfrm>
          <a:prstGeom prst="ellipse">
            <a:avLst/>
          </a:prstGeom>
          <a:noFill/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497D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2341003" y="2255514"/>
            <a:ext cx="417514" cy="417482"/>
          </a:xfrm>
          <a:prstGeom prst="ellipse">
            <a:avLst/>
          </a:prstGeom>
          <a:noFill/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497D"/>
                </a:solidFill>
              </a:rPr>
              <a:t>0</a:t>
            </a:r>
          </a:p>
        </p:txBody>
      </p:sp>
      <p:sp>
        <p:nvSpPr>
          <p:cNvPr id="15" name="Oval 14"/>
          <p:cNvSpPr/>
          <p:nvPr/>
        </p:nvSpPr>
        <p:spPr>
          <a:xfrm>
            <a:off x="2341003" y="2759971"/>
            <a:ext cx="417514" cy="417482"/>
          </a:xfrm>
          <a:prstGeom prst="ellipse">
            <a:avLst/>
          </a:prstGeom>
          <a:noFill/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497D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2357751" y="3656979"/>
            <a:ext cx="417514" cy="417482"/>
          </a:xfrm>
          <a:prstGeom prst="ellipse">
            <a:avLst/>
          </a:prstGeom>
          <a:noFill/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497D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2357751" y="3213017"/>
            <a:ext cx="417514" cy="417482"/>
          </a:xfrm>
          <a:prstGeom prst="ellipse">
            <a:avLst/>
          </a:prstGeom>
          <a:noFill/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497D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2353587" y="4122489"/>
            <a:ext cx="417514" cy="417482"/>
          </a:xfrm>
          <a:prstGeom prst="ellipse">
            <a:avLst/>
          </a:prstGeom>
          <a:noFill/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F497D"/>
                </a:solidFill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1060" y="4907871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Edge list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7913242" y="1746126"/>
            <a:ext cx="75533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(0,1)</a:t>
            </a:r>
          </a:p>
          <a:p>
            <a:r>
              <a:rPr lang="en-US" sz="2400" dirty="0"/>
              <a:t>(1,0)</a:t>
            </a:r>
          </a:p>
          <a:p>
            <a:r>
              <a:rPr lang="en-US" sz="2400" dirty="0"/>
              <a:t>(1,3)</a:t>
            </a:r>
          </a:p>
          <a:p>
            <a:r>
              <a:rPr lang="en-US" sz="2400" dirty="0"/>
              <a:t>(1,4)</a:t>
            </a:r>
          </a:p>
          <a:p>
            <a:r>
              <a:rPr lang="en-US" sz="2400" dirty="0"/>
              <a:t>(2,3)</a:t>
            </a:r>
          </a:p>
          <a:p>
            <a:r>
              <a:rPr lang="en-US" sz="2400" dirty="0"/>
              <a:t>(3,1)</a:t>
            </a:r>
          </a:p>
          <a:p>
            <a:r>
              <a:rPr lang="en-US" sz="2400" dirty="0"/>
              <a:t>(3,2)</a:t>
            </a:r>
          </a:p>
          <a:p>
            <a:r>
              <a:rPr lang="en-US" sz="2400" dirty="0"/>
              <a:t>(4,1)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 bwMode="auto">
          <a:xfrm>
            <a:off x="609600" y="5547749"/>
            <a:ext cx="9367838" cy="48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452438" indent="-341313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Arial"/>
              <a:buChar char="•"/>
              <a:defRPr sz="2800">
                <a:solidFill>
                  <a:srgbClr val="006699"/>
                </a:solidFill>
                <a:latin typeface="+mn-lt"/>
                <a:ea typeface="+mn-ea"/>
                <a:cs typeface="+mn-cs"/>
              </a:defRPr>
            </a:lvl1pPr>
            <a:lvl2pPr marL="741363" indent="-288925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Font typeface="Lucida Sans Unicode" pitchFamily="34" charset="0"/>
              <a:buChar char="∙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8375" indent="-227013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SzPct val="60000"/>
              <a:buFont typeface="Lucida Sans Unicode" pitchFamily="34" charset="0"/>
              <a:buChar char="■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88925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SzPct val="80000"/>
              <a:buFont typeface="Lucida Sans Unicode" pitchFamily="34" charset="0"/>
              <a:buChar char="◆"/>
              <a:tabLst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4313" indent="-227013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SzPct val="100000"/>
              <a:buFont typeface="Lucida Sans Unicode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Space?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0CE08B-2887-4E04-AFA2-1B403E74B902}"/>
              </a:ext>
            </a:extLst>
          </p:cNvPr>
          <p:cNvSpPr/>
          <p:nvPr/>
        </p:nvSpPr>
        <p:spPr>
          <a:xfrm>
            <a:off x="685800" y="2590800"/>
            <a:ext cx="1218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/>
              <a:t>O(n</a:t>
            </a:r>
            <a:r>
              <a:rPr lang="en-US" altLang="zh-CN" sz="3200" baseline="30000" dirty="0"/>
              <a:t>2</a:t>
            </a:r>
            <a:r>
              <a:rPr lang="en-US" altLang="zh-CN" sz="3200" dirty="0"/>
              <a:t>) </a:t>
            </a:r>
            <a:endParaRPr lang="zh-CN" altLang="en-US" sz="3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6D519A-524D-4273-860B-36779FE39470}"/>
              </a:ext>
            </a:extLst>
          </p:cNvPr>
          <p:cNvSpPr/>
          <p:nvPr/>
        </p:nvSpPr>
        <p:spPr>
          <a:xfrm>
            <a:off x="9144000" y="2743200"/>
            <a:ext cx="1218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/>
              <a:t>O(m) </a:t>
            </a:r>
            <a:endParaRPr lang="zh-CN" altLang="en-US" sz="32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021677A-DEF3-4C0E-9463-0E9551A99150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DE76C9C-2E96-44CC-99C6-E1ACCC2FBE66}"/>
                  </a:ext>
                </a:extLst>
              </p:cNvPr>
              <p:cNvSpPr txBox="1"/>
              <p:nvPr/>
            </p:nvSpPr>
            <p:spPr>
              <a:xfrm>
                <a:off x="7086600" y="457200"/>
                <a:ext cx="302691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altLang="zh-CN" sz="28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# of vertices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zh-CN" altLang="en-US" sz="28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</a:t>
                </a:r>
                <a:r>
                  <a:rPr lang="en-US" altLang="zh-CN" sz="28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# of edges</a:t>
                </a:r>
                <a:endParaRPr lang="zh-CN" altLang="en-US" sz="2800" dirty="0">
                  <a:latin typeface="Lucida Sans Unicode" panose="020B0602030504020204" pitchFamily="34" charset="0"/>
                  <a:cs typeface="Lucida Sans Unicode" panose="020B0602030504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DE76C9C-2E96-44CC-99C6-E1ACCC2FB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457200"/>
                <a:ext cx="3026919" cy="954107"/>
              </a:xfrm>
              <a:prstGeom prst="rect">
                <a:avLst/>
              </a:prstGeom>
              <a:blipFill>
                <a:blip r:embed="rId4"/>
                <a:stretch>
                  <a:fillRect t="-5732" r="-3024" b="-17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293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3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19200"/>
            <a:ext cx="11430000" cy="1300998"/>
          </a:xfrm>
        </p:spPr>
        <p:txBody>
          <a:bodyPr/>
          <a:lstStyle/>
          <a:p>
            <a:r>
              <a:rPr lang="en-US" dirty="0"/>
              <a:t>Adjacency list</a:t>
            </a:r>
          </a:p>
          <a:p>
            <a:pPr lvl="1"/>
            <a:r>
              <a:rPr lang="en-US" dirty="0"/>
              <a:t>Array of pointers (one per vertex)</a:t>
            </a:r>
          </a:p>
          <a:p>
            <a:pPr lvl="1"/>
            <a:r>
              <a:rPr lang="en-US" dirty="0"/>
              <a:t>Each vertex has an unordered list of its edges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 bwMode="auto">
          <a:xfrm>
            <a:off x="304800" y="5562600"/>
            <a:ext cx="11049000" cy="8885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452438" indent="-341313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Arial"/>
              <a:buChar char="•"/>
              <a:defRPr sz="2800">
                <a:solidFill>
                  <a:srgbClr val="006699"/>
                </a:solidFill>
                <a:latin typeface="+mn-lt"/>
                <a:ea typeface="+mn-ea"/>
                <a:cs typeface="+mn-cs"/>
              </a:defRPr>
            </a:lvl1pPr>
            <a:lvl2pPr marL="741363" indent="-288925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Font typeface="Lucida Sans Unicode" pitchFamily="34" charset="0"/>
              <a:buChar char="∙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8375" indent="-227013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SzPct val="60000"/>
              <a:buFont typeface="Lucida Sans Unicode" pitchFamily="34" charset="0"/>
              <a:buChar char="■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88925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SzPct val="80000"/>
              <a:buFont typeface="Lucida Sans Unicode" pitchFamily="34" charset="0"/>
              <a:buChar char="◆"/>
              <a:tabLst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4313" indent="-227013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SzPct val="100000"/>
              <a:buFont typeface="Lucida Sans Unicode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 substitute linked lists with arrays for better cache performance</a:t>
            </a:r>
          </a:p>
          <a:p>
            <a:pPr lvl="1"/>
            <a:r>
              <a:rPr lang="en-US" dirty="0"/>
              <a:t>Tradeoff: more expensive to update graph</a:t>
            </a:r>
          </a:p>
        </p:txBody>
      </p:sp>
      <p:pic>
        <p:nvPicPr>
          <p:cNvPr id="3" name="Picture 2" descr="fig3-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90800"/>
            <a:ext cx="4966677" cy="26820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819250-2548-40C9-833B-8B61D62CED19}"/>
              </a:ext>
            </a:extLst>
          </p:cNvPr>
          <p:cNvSpPr/>
          <p:nvPr/>
        </p:nvSpPr>
        <p:spPr>
          <a:xfrm>
            <a:off x="1031720" y="3114675"/>
            <a:ext cx="3105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Space requirement?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28E71-CDFC-4364-B67C-F30749CE4D30}"/>
              </a:ext>
            </a:extLst>
          </p:cNvPr>
          <p:cNvSpPr/>
          <p:nvPr/>
        </p:nvSpPr>
        <p:spPr>
          <a:xfrm>
            <a:off x="1828800" y="3581400"/>
            <a:ext cx="1734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O(</a:t>
            </a:r>
            <a:r>
              <a:rPr lang="en-US" altLang="zh-CN" sz="3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n+m</a:t>
            </a:r>
            <a:r>
              <a:rPr lang="en-US" altLang="zh-CN" sz="3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)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4D9AADE-08BD-4DE9-889C-F3ED8DE41A85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987A19-0100-4912-A436-B72DC363A024}"/>
                  </a:ext>
                </a:extLst>
              </p:cNvPr>
              <p:cNvSpPr txBox="1"/>
              <p:nvPr/>
            </p:nvSpPr>
            <p:spPr>
              <a:xfrm>
                <a:off x="7086600" y="457200"/>
                <a:ext cx="302691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altLang="zh-CN" sz="28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# of vertices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zh-CN" altLang="en-US" sz="28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</a:t>
                </a:r>
                <a:r>
                  <a:rPr lang="en-US" altLang="zh-CN" sz="28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# of edges</a:t>
                </a:r>
                <a:endParaRPr lang="zh-CN" altLang="en-US" sz="2800" dirty="0">
                  <a:latin typeface="Lucida Sans Unicode" panose="020B0602030504020204" pitchFamily="34" charset="0"/>
                  <a:cs typeface="Lucida Sans Unicode" panose="020B0602030504020204" pitchFamily="34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987A19-0100-4912-A436-B72DC363A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457200"/>
                <a:ext cx="3026919" cy="954107"/>
              </a:xfrm>
              <a:prstGeom prst="rect">
                <a:avLst/>
              </a:prstGeom>
              <a:blipFill>
                <a:blip r:embed="rId5"/>
                <a:stretch>
                  <a:fillRect t="-5732" r="-3024" b="-17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880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95400"/>
            <a:ext cx="11201400" cy="1404798"/>
          </a:xfrm>
        </p:spPr>
        <p:txBody>
          <a:bodyPr/>
          <a:lstStyle/>
          <a:p>
            <a:r>
              <a:rPr lang="en-US" dirty="0"/>
              <a:t>Compressed sparse row (CSR)</a:t>
            </a:r>
          </a:p>
          <a:p>
            <a:pPr lvl="1"/>
            <a:r>
              <a:rPr lang="en-US" dirty="0"/>
              <a:t>Two arrays: </a:t>
            </a:r>
            <a:r>
              <a:rPr lang="en-US" dirty="0">
                <a:solidFill>
                  <a:schemeClr val="accent3"/>
                </a:solidFill>
              </a:rPr>
              <a:t>Offsets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Edges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Offsets</a:t>
            </a:r>
            <a:r>
              <a:rPr lang="en-US" dirty="0"/>
              <a:t>[</a:t>
            </a:r>
            <a:r>
              <a:rPr lang="en-US" dirty="0" err="1"/>
              <a:t>i</a:t>
            </a:r>
            <a:r>
              <a:rPr lang="en-US" dirty="0"/>
              <a:t>] stores the offset of where vertex i’s edges start in </a:t>
            </a:r>
            <a:r>
              <a:rPr lang="en-US" dirty="0">
                <a:solidFill>
                  <a:srgbClr val="FF0000"/>
                </a:solidFill>
              </a:rPr>
              <a:t>Edges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981044" y="3048149"/>
          <a:ext cx="2971799" cy="523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65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5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81032" y="4104789"/>
          <a:ext cx="6934211" cy="523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70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8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4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4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04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04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611414" y="3104030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...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40414" y="4180990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...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7515" y="310402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Offsets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14243" y="4182497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362042" y="3571389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24042" y="3571390"/>
            <a:ext cx="2209800" cy="461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62242" y="3571390"/>
            <a:ext cx="2133600" cy="461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48042" y="3571390"/>
            <a:ext cx="4634586" cy="3753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85642" y="2699435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Vertex IDs        0          1          2         3</a:t>
            </a:r>
          </a:p>
        </p:txBody>
      </p:sp>
      <p:sp>
        <p:nvSpPr>
          <p:cNvPr id="25" name="Content Placeholder 4"/>
          <p:cNvSpPr txBox="1">
            <a:spLocks/>
          </p:cNvSpPr>
          <p:nvPr/>
        </p:nvSpPr>
        <p:spPr bwMode="auto">
          <a:xfrm>
            <a:off x="228600" y="4802583"/>
            <a:ext cx="11353800" cy="13625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452438" indent="-341313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Arial"/>
              <a:buChar char="•"/>
              <a:defRPr sz="2800">
                <a:solidFill>
                  <a:srgbClr val="006699"/>
                </a:solidFill>
                <a:latin typeface="+mn-lt"/>
                <a:ea typeface="+mn-ea"/>
                <a:cs typeface="+mn-cs"/>
              </a:defRPr>
            </a:lvl1pPr>
            <a:lvl2pPr marL="741363" indent="-288925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Font typeface="Lucida Sans Unicode" pitchFamily="34" charset="0"/>
              <a:buChar char="∙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8375" indent="-227013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SzPct val="60000"/>
              <a:buFont typeface="Lucida Sans Unicode" pitchFamily="34" charset="0"/>
              <a:buChar char="■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88925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SzPct val="80000"/>
              <a:buFont typeface="Lucida Sans Unicode" pitchFamily="34" charset="0"/>
              <a:buChar char="◆"/>
              <a:tabLst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4313" indent="-227013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SzPct val="100000"/>
              <a:buFont typeface="Lucida Sans Unicode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compute the offset array?</a:t>
            </a:r>
          </a:p>
          <a:p>
            <a:r>
              <a:rPr lang="en-US" dirty="0"/>
              <a:t>Space?</a:t>
            </a:r>
          </a:p>
          <a:p>
            <a:pPr lvl="1"/>
            <a:r>
              <a:rPr lang="en-US" dirty="0"/>
              <a:t>O(</a:t>
            </a:r>
            <a:r>
              <a:rPr lang="en-US" dirty="0" err="1"/>
              <a:t>n+m</a:t>
            </a:r>
            <a:r>
              <a:rPr lang="en-US" dirty="0"/>
              <a:t>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3A2651F-335A-4F4E-8B98-F8E4C661A063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CA955AF-1DBF-4396-82EA-FA69CC17E4EA}"/>
                  </a:ext>
                </a:extLst>
              </p:cNvPr>
              <p:cNvSpPr txBox="1"/>
              <p:nvPr/>
            </p:nvSpPr>
            <p:spPr>
              <a:xfrm>
                <a:off x="7086600" y="457200"/>
                <a:ext cx="302691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altLang="zh-CN" sz="28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# of vertices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zh-CN" altLang="en-US" sz="28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</a:t>
                </a:r>
                <a:r>
                  <a:rPr lang="en-US" altLang="zh-CN" sz="28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# of edges</a:t>
                </a:r>
                <a:endParaRPr lang="zh-CN" altLang="en-US" sz="2800" dirty="0">
                  <a:latin typeface="Lucida Sans Unicode" panose="020B0602030504020204" pitchFamily="34" charset="0"/>
                  <a:cs typeface="Lucida Sans Unicode" panose="020B0602030504020204" pitchFamily="34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CA955AF-1DBF-4396-82EA-FA69CC17E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457200"/>
                <a:ext cx="3026919" cy="954107"/>
              </a:xfrm>
              <a:prstGeom prst="rect">
                <a:avLst/>
              </a:prstGeom>
              <a:blipFill>
                <a:blip r:embed="rId4"/>
                <a:stretch>
                  <a:fillRect t="-5732" r="-3024" b="-17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046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8642"/>
            <a:ext cx="10130436" cy="753359"/>
          </a:xfrm>
        </p:spPr>
        <p:txBody>
          <a:bodyPr/>
          <a:lstStyle/>
          <a:p>
            <a:r>
              <a:rPr lang="en-US" dirty="0"/>
              <a:t>Tradeoffs in Graph Representations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79826"/>
            <a:ext cx="9596438" cy="493085"/>
          </a:xfrm>
        </p:spPr>
        <p:txBody>
          <a:bodyPr/>
          <a:lstStyle/>
          <a:p>
            <a:r>
              <a:rPr lang="en-US" dirty="0"/>
              <a:t>What is the cost of different operations?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579060"/>
              </p:ext>
            </p:extLst>
          </p:nvPr>
        </p:nvGraphicFramePr>
        <p:xfrm>
          <a:off x="490514" y="2362200"/>
          <a:ext cx="8576440" cy="416652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78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5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44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Adjacency matrix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Edge</a:t>
                      </a:r>
                      <a:r>
                        <a:rPr lang="en-US" sz="1800" baseline="0" dirty="0"/>
                        <a:t> list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Adjacency list (linked list)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Compressed</a:t>
                      </a:r>
                      <a:r>
                        <a:rPr lang="en-US" sz="1800" baseline="0" dirty="0"/>
                        <a:t> sparse row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7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Storage</a:t>
                      </a:r>
                      <a:r>
                        <a:rPr lang="en-US" sz="1800" baseline="0" dirty="0"/>
                        <a:t> cost / scanning whole graph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Add 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8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Delete edge from vertex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440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Finding all neighbors of a vertex 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44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Finding</a:t>
                      </a:r>
                      <a:r>
                        <a:rPr lang="en-US" sz="1800" baseline="0" dirty="0"/>
                        <a:t> if w is a neighbor of 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Content Placeholder 4"/>
          <p:cNvSpPr txBox="1">
            <a:spLocks/>
          </p:cNvSpPr>
          <p:nvPr/>
        </p:nvSpPr>
        <p:spPr bwMode="auto">
          <a:xfrm>
            <a:off x="9122659" y="3884573"/>
            <a:ext cx="2798825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452438" indent="-341313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Arial"/>
              <a:buChar char="•"/>
              <a:defRPr sz="2800">
                <a:solidFill>
                  <a:srgbClr val="006699"/>
                </a:solidFill>
                <a:latin typeface="+mn-lt"/>
                <a:ea typeface="+mn-ea"/>
                <a:cs typeface="+mn-cs"/>
              </a:defRPr>
            </a:lvl1pPr>
            <a:lvl2pPr marL="741363" indent="-288925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Font typeface="Lucida Sans Unicode" pitchFamily="34" charset="0"/>
              <a:buChar char="∙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8375" indent="-227013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SzPct val="60000"/>
              <a:buFont typeface="Lucida Sans Unicode" pitchFamily="34" charset="0"/>
              <a:buChar char="■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88925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SzPct val="80000"/>
              <a:buFont typeface="Lucida Sans Unicode" pitchFamily="34" charset="0"/>
              <a:buChar char="◆"/>
              <a:tabLst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4313" indent="-227013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33"/>
              </a:buClr>
              <a:buSzPct val="100000"/>
              <a:buFont typeface="Lucida Sans Unicode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3D0"/>
              </a:buClr>
              <a:buSzPct val="100000"/>
              <a:buFont typeface="Lucida Sans Unicode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indent="0">
              <a:buNone/>
            </a:pPr>
            <a:r>
              <a:rPr lang="en-US" sz="2000" dirty="0"/>
              <a:t>There are variants and combinations of these representations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83B81F-15A8-48DC-A0DD-543315A192A0}"/>
              </a:ext>
            </a:extLst>
          </p:cNvPr>
          <p:cNvSpPr/>
          <p:nvPr/>
        </p:nvSpPr>
        <p:spPr>
          <a:xfrm>
            <a:off x="2599623" y="3163465"/>
            <a:ext cx="760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/>
              <a:t>O(n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C3A3DE-307E-4A2E-A209-78D6DE741824}"/>
              </a:ext>
            </a:extLst>
          </p:cNvPr>
          <p:cNvSpPr/>
          <p:nvPr/>
        </p:nvSpPr>
        <p:spPr>
          <a:xfrm>
            <a:off x="4199823" y="3239665"/>
            <a:ext cx="745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/>
              <a:t>O(m)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470DD-3239-4ECE-9BF6-56592C98F2D5}"/>
              </a:ext>
            </a:extLst>
          </p:cNvPr>
          <p:cNvSpPr/>
          <p:nvPr/>
        </p:nvSpPr>
        <p:spPr>
          <a:xfrm>
            <a:off x="5707793" y="3228340"/>
            <a:ext cx="1058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/>
              <a:t>O(</a:t>
            </a:r>
            <a:r>
              <a:rPr lang="en-US" altLang="zh-CN" sz="2000" dirty="0" err="1"/>
              <a:t>m+n</a:t>
            </a:r>
            <a:r>
              <a:rPr lang="en-US" altLang="zh-CN" sz="2000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A52FCD-7FA7-4EDB-94FD-98A1FDCA88E8}"/>
              </a:ext>
            </a:extLst>
          </p:cNvPr>
          <p:cNvSpPr/>
          <p:nvPr/>
        </p:nvSpPr>
        <p:spPr>
          <a:xfrm>
            <a:off x="7612793" y="3152140"/>
            <a:ext cx="1058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/>
              <a:t>O(</a:t>
            </a:r>
            <a:r>
              <a:rPr lang="en-US" altLang="zh-CN" sz="2000" dirty="0" err="1"/>
              <a:t>m+n</a:t>
            </a:r>
            <a:r>
              <a:rPr lang="en-US" altLang="zh-CN" sz="2000" dirty="0"/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1DF9C4-3AA8-4203-BCD3-E2AF4A83CAE9}"/>
              </a:ext>
            </a:extLst>
          </p:cNvPr>
          <p:cNvSpPr/>
          <p:nvPr/>
        </p:nvSpPr>
        <p:spPr>
          <a:xfrm>
            <a:off x="2680632" y="3925808"/>
            <a:ext cx="663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/>
              <a:t>O(1)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074B55-0861-4CC2-94EF-B5B9F5838A97}"/>
              </a:ext>
            </a:extLst>
          </p:cNvPr>
          <p:cNvSpPr/>
          <p:nvPr/>
        </p:nvSpPr>
        <p:spPr>
          <a:xfrm>
            <a:off x="4204632" y="3925808"/>
            <a:ext cx="663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/>
              <a:t>O(1)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30CC0E-F8C4-434A-A393-C9A09C7E7FE6}"/>
              </a:ext>
            </a:extLst>
          </p:cNvPr>
          <p:cNvSpPr/>
          <p:nvPr/>
        </p:nvSpPr>
        <p:spPr>
          <a:xfrm>
            <a:off x="5881032" y="3925808"/>
            <a:ext cx="663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/>
              <a:t>O(1)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9AFC76-C05C-4FB5-9E81-913B4A5FB796}"/>
              </a:ext>
            </a:extLst>
          </p:cNvPr>
          <p:cNvSpPr/>
          <p:nvPr/>
        </p:nvSpPr>
        <p:spPr>
          <a:xfrm>
            <a:off x="7612793" y="3925808"/>
            <a:ext cx="1058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/>
              <a:t>O(</a:t>
            </a:r>
            <a:r>
              <a:rPr lang="en-US" altLang="zh-CN" sz="2000" dirty="0" err="1"/>
              <a:t>m+n</a:t>
            </a:r>
            <a:r>
              <a:rPr lang="en-US" altLang="zh-CN" sz="2000" dirty="0"/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1E235C-BB13-41D1-BFC2-CD3C3A06D4F7}"/>
              </a:ext>
            </a:extLst>
          </p:cNvPr>
          <p:cNvSpPr/>
          <p:nvPr/>
        </p:nvSpPr>
        <p:spPr>
          <a:xfrm>
            <a:off x="2704677" y="4447540"/>
            <a:ext cx="61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O(1)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985566-D984-4076-BD9C-304B73B90FDE}"/>
              </a:ext>
            </a:extLst>
          </p:cNvPr>
          <p:cNvSpPr/>
          <p:nvPr/>
        </p:nvSpPr>
        <p:spPr>
          <a:xfrm>
            <a:off x="4228677" y="4447540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O(m)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312C99-4299-4C8B-8611-5B58F4C101A7}"/>
              </a:ext>
            </a:extLst>
          </p:cNvPr>
          <p:cNvSpPr/>
          <p:nvPr/>
        </p:nvSpPr>
        <p:spPr>
          <a:xfrm>
            <a:off x="5828877" y="437134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O(deg(v))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46F673-DD3C-4BCA-BEC3-F7F24A997632}"/>
              </a:ext>
            </a:extLst>
          </p:cNvPr>
          <p:cNvSpPr/>
          <p:nvPr/>
        </p:nvSpPr>
        <p:spPr>
          <a:xfrm>
            <a:off x="7657677" y="4371340"/>
            <a:ext cx="968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O(</a:t>
            </a:r>
            <a:r>
              <a:rPr lang="en-US" altLang="zh-CN" dirty="0" err="1"/>
              <a:t>m+n</a:t>
            </a:r>
            <a:r>
              <a:rPr lang="en-US" altLang="zh-CN" dirty="0"/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012B11-1D10-4C4B-A46E-ADCFC4F433C7}"/>
              </a:ext>
            </a:extLst>
          </p:cNvPr>
          <p:cNvSpPr/>
          <p:nvPr/>
        </p:nvSpPr>
        <p:spPr>
          <a:xfrm>
            <a:off x="7733877" y="498094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O(deg(v))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B2CE1-9AFE-421E-94CE-EF76DEE67A34}"/>
              </a:ext>
            </a:extLst>
          </p:cNvPr>
          <p:cNvSpPr/>
          <p:nvPr/>
        </p:nvSpPr>
        <p:spPr>
          <a:xfrm>
            <a:off x="5905077" y="505714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O(deg(v))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62D207-2A68-4D5C-9755-2AF08EE01BC8}"/>
              </a:ext>
            </a:extLst>
          </p:cNvPr>
          <p:cNvSpPr/>
          <p:nvPr/>
        </p:nvSpPr>
        <p:spPr>
          <a:xfrm>
            <a:off x="4304877" y="5057140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O(m)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D35223-C137-4C5F-A22C-297E60B3EFE8}"/>
              </a:ext>
            </a:extLst>
          </p:cNvPr>
          <p:cNvSpPr/>
          <p:nvPr/>
        </p:nvSpPr>
        <p:spPr>
          <a:xfrm>
            <a:off x="2857077" y="5133340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O(n)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76D1DB-6866-4070-95E1-037558AF2325}"/>
              </a:ext>
            </a:extLst>
          </p:cNvPr>
          <p:cNvSpPr/>
          <p:nvPr/>
        </p:nvSpPr>
        <p:spPr>
          <a:xfrm>
            <a:off x="2933277" y="5971540"/>
            <a:ext cx="61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O(1)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2D7AE9-78BC-48CD-8494-FE770E52D19B}"/>
              </a:ext>
            </a:extLst>
          </p:cNvPr>
          <p:cNvSpPr/>
          <p:nvPr/>
        </p:nvSpPr>
        <p:spPr>
          <a:xfrm>
            <a:off x="4304877" y="5971540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O(m)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88345D-B445-4D2A-9734-3C4A209FF771}"/>
              </a:ext>
            </a:extLst>
          </p:cNvPr>
          <p:cNvSpPr/>
          <p:nvPr/>
        </p:nvSpPr>
        <p:spPr>
          <a:xfrm>
            <a:off x="5981277" y="597154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O(deg(v))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0627D9-0616-480C-8D91-127B8116985B}"/>
              </a:ext>
            </a:extLst>
          </p:cNvPr>
          <p:cNvSpPr/>
          <p:nvPr/>
        </p:nvSpPr>
        <p:spPr>
          <a:xfrm>
            <a:off x="7810077" y="597154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O(deg(v))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4BBF00-1096-4055-99B0-39488DF6C258}"/>
              </a:ext>
            </a:extLst>
          </p:cNvPr>
          <p:cNvSpPr/>
          <p:nvPr/>
        </p:nvSpPr>
        <p:spPr>
          <a:xfrm>
            <a:off x="457200" y="3914140"/>
            <a:ext cx="86106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E1DC3A-6983-4465-BF36-09D648AC84E0}"/>
              </a:ext>
            </a:extLst>
          </p:cNvPr>
          <p:cNvSpPr txBox="1"/>
          <p:nvPr/>
        </p:nvSpPr>
        <p:spPr>
          <a:xfrm>
            <a:off x="9121622" y="5048071"/>
            <a:ext cx="311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We’ll focus on the static setting in this lecture.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6EAC71F-DC82-4B4D-A281-ECEBB65BF2C0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4A1330C-F566-4BAC-A9E1-BEB9326829B7}"/>
                  </a:ext>
                </a:extLst>
              </p:cNvPr>
              <p:cNvSpPr txBox="1"/>
              <p:nvPr/>
            </p:nvSpPr>
            <p:spPr>
              <a:xfrm>
                <a:off x="8382000" y="231319"/>
                <a:ext cx="302691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altLang="zh-CN" sz="28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# of vertices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zh-CN" altLang="en-US" sz="28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</a:t>
                </a:r>
                <a:r>
                  <a:rPr lang="en-US" altLang="zh-CN" sz="28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# of edges</a:t>
                </a:r>
                <a:endParaRPr lang="zh-CN" altLang="en-US" sz="2800" dirty="0">
                  <a:latin typeface="Lucida Sans Unicode" panose="020B0602030504020204" pitchFamily="34" charset="0"/>
                  <a:cs typeface="Lucida Sans Unicode" panose="020B0602030504020204" pitchFamily="34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4A1330C-F566-4BAC-A9E1-BEB93268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31319"/>
                <a:ext cx="3026919" cy="954107"/>
              </a:xfrm>
              <a:prstGeom prst="rect">
                <a:avLst/>
              </a:prstGeom>
              <a:blipFill>
                <a:blip r:embed="rId4"/>
                <a:stretch>
                  <a:fillRect t="-6410" r="-2817" b="-179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EB97D561-495A-4C20-A541-78286BB07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498" y="1384168"/>
            <a:ext cx="994213" cy="92977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AB36D38-F4F1-4BAC-9645-AC5037FD0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100" y="1307069"/>
            <a:ext cx="320514" cy="1094741"/>
          </a:xfrm>
          <a:prstGeom prst="rect">
            <a:avLst/>
          </a:prstGeom>
        </p:spPr>
      </p:pic>
      <p:pic>
        <p:nvPicPr>
          <p:cNvPr id="32" name="Picture 2" descr="fig3-17.png">
            <a:extLst>
              <a:ext uri="{FF2B5EF4-FFF2-40B4-BE49-F238E27FC236}">
                <a16:creationId xmlns:a16="http://schemas.microsoft.com/office/drawing/2014/main" id="{7AC16700-C593-49F2-97B2-384AF110A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43" y="1371670"/>
            <a:ext cx="1693203" cy="91432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C3C0674-80AC-4F78-AD08-9B2DCADA8E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9994" y="1461477"/>
            <a:ext cx="2949406" cy="697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30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9F6084-BDCE-412F-AAFE-6AD2C9063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152400"/>
            <a:ext cx="10464800" cy="4343400"/>
          </a:xfrm>
        </p:spPr>
        <p:txBody>
          <a:bodyPr/>
          <a:lstStyle/>
          <a:p>
            <a:r>
              <a:rPr lang="en-US" altLang="zh-CN" dirty="0"/>
              <a:t>Breadth-First Search (BFS)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10AC9-5302-471E-8C85-BAFEFB32B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278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 (BFS)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8256201" cy="3850132"/>
          </a:xfrm>
        </p:spPr>
        <p:txBody>
          <a:bodyPr/>
          <a:lstStyle/>
          <a:p>
            <a:r>
              <a:rPr lang="en-US" dirty="0"/>
              <a:t>Given a source vertex </a:t>
            </a:r>
            <a:r>
              <a:rPr lang="en-US" i="1" dirty="0"/>
              <a:t>s</a:t>
            </a:r>
            <a:r>
              <a:rPr lang="en-US" dirty="0"/>
              <a:t>, visit the vertices in order of distance from </a:t>
            </a:r>
            <a:r>
              <a:rPr lang="en-US" i="1" dirty="0"/>
              <a:t>s</a:t>
            </a:r>
            <a:endParaRPr lang="en-US" dirty="0"/>
          </a:p>
          <a:p>
            <a:r>
              <a:rPr lang="en-US" dirty="0"/>
              <a:t>Possible outputs:</a:t>
            </a:r>
          </a:p>
          <a:p>
            <a:pPr lvl="1"/>
            <a:r>
              <a:rPr lang="en-US" dirty="0"/>
              <a:t>Vertices in the order they were visited</a:t>
            </a:r>
          </a:p>
          <a:p>
            <a:pPr lvl="2"/>
            <a:r>
              <a:rPr lang="en-US" dirty="0"/>
              <a:t>D, B, C, E, A</a:t>
            </a:r>
          </a:p>
          <a:p>
            <a:pPr lvl="1"/>
            <a:r>
              <a:rPr lang="en-US" dirty="0"/>
              <a:t>The distance from each vertex to </a:t>
            </a:r>
            <a:r>
              <a:rPr lang="en-US" i="1" dirty="0"/>
              <a:t>s</a:t>
            </a:r>
          </a:p>
          <a:p>
            <a:pPr marL="741362" lvl="2" indent="0">
              <a:buNone/>
            </a:pPr>
            <a:endParaRPr lang="en-US" dirty="0"/>
          </a:p>
          <a:p>
            <a:pPr marL="741362" lvl="2" indent="0">
              <a:buNone/>
            </a:pPr>
            <a:endParaRPr lang="en-US" dirty="0"/>
          </a:p>
          <a:p>
            <a:pPr lvl="1"/>
            <a:r>
              <a:rPr lang="en-US" dirty="0"/>
              <a:t>A BFS tree, where each vertex has a parent to a neighbor in the previous level</a:t>
            </a:r>
          </a:p>
          <a:p>
            <a:pPr lvl="1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2474945" y="5107595"/>
            <a:ext cx="542238" cy="544313"/>
          </a:xfrm>
          <a:prstGeom prst="ellipse">
            <a:avLst/>
          </a:prstGeom>
          <a:noFill/>
          <a:ln w="254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2898464" y="5971790"/>
            <a:ext cx="542238" cy="544313"/>
          </a:xfrm>
          <a:prstGeom prst="ellipse">
            <a:avLst/>
          </a:prstGeom>
          <a:noFill/>
          <a:ln w="254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3604193" y="5107595"/>
            <a:ext cx="542238" cy="544313"/>
          </a:xfrm>
          <a:prstGeom prst="ellipse">
            <a:avLst/>
          </a:prstGeom>
          <a:noFill/>
          <a:ln w="254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Oval 7"/>
          <p:cNvSpPr/>
          <p:nvPr/>
        </p:nvSpPr>
        <p:spPr>
          <a:xfrm>
            <a:off x="4173236" y="5971790"/>
            <a:ext cx="542238" cy="544313"/>
          </a:xfrm>
          <a:prstGeom prst="ellipse">
            <a:avLst/>
          </a:prstGeom>
          <a:noFill/>
          <a:ln w="254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9" name="Oval 8"/>
          <p:cNvSpPr/>
          <p:nvPr/>
        </p:nvSpPr>
        <p:spPr>
          <a:xfrm>
            <a:off x="4784144" y="5107595"/>
            <a:ext cx="542238" cy="544313"/>
          </a:xfrm>
          <a:prstGeom prst="ellipse">
            <a:avLst/>
          </a:prstGeom>
          <a:noFill/>
          <a:ln w="254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0" name="Straight Connector 9"/>
          <p:cNvCxnSpPr>
            <a:stCxn id="2" idx="4"/>
            <a:endCxn id="6" idx="1"/>
          </p:cNvCxnSpPr>
          <p:nvPr/>
        </p:nvCxnSpPr>
        <p:spPr>
          <a:xfrm>
            <a:off x="2746065" y="5651908"/>
            <a:ext cx="231809" cy="39959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8" idx="2"/>
          </p:cNvCxnSpPr>
          <p:nvPr/>
        </p:nvCxnSpPr>
        <p:spPr>
          <a:xfrm>
            <a:off x="3440702" y="6243946"/>
            <a:ext cx="73253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7"/>
            <a:endCxn id="9" idx="3"/>
          </p:cNvCxnSpPr>
          <p:nvPr/>
        </p:nvCxnSpPr>
        <p:spPr>
          <a:xfrm flipV="1">
            <a:off x="4636065" y="5572194"/>
            <a:ext cx="227488" cy="47930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7" idx="4"/>
            <a:endCxn id="8" idx="1"/>
          </p:cNvCxnSpPr>
          <p:nvPr/>
        </p:nvCxnSpPr>
        <p:spPr>
          <a:xfrm>
            <a:off x="3875313" y="5651908"/>
            <a:ext cx="377333" cy="39959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" idx="6"/>
            <a:endCxn id="7" idx="2"/>
          </p:cNvCxnSpPr>
          <p:nvPr/>
        </p:nvCxnSpPr>
        <p:spPr>
          <a:xfrm>
            <a:off x="3017183" y="5379751"/>
            <a:ext cx="58701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856000"/>
              </p:ext>
            </p:extLst>
          </p:nvPr>
        </p:nvGraphicFramePr>
        <p:xfrm>
          <a:off x="3886200" y="3925052"/>
          <a:ext cx="2899000" cy="370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7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018424" y="3584781"/>
            <a:ext cx="343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89473" y="3583654"/>
            <a:ext cx="31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61628" y="358365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32678" y="358252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17683" y="3581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736995" y="5067552"/>
            <a:ext cx="542238" cy="544313"/>
          </a:xfrm>
          <a:prstGeom prst="ellipse">
            <a:avLst/>
          </a:prstGeom>
          <a:noFill/>
          <a:ln w="254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Oval 42"/>
          <p:cNvSpPr/>
          <p:nvPr/>
        </p:nvSpPr>
        <p:spPr>
          <a:xfrm>
            <a:off x="7160514" y="5931747"/>
            <a:ext cx="542238" cy="544313"/>
          </a:xfrm>
          <a:prstGeom prst="ellipse">
            <a:avLst/>
          </a:prstGeom>
          <a:noFill/>
          <a:ln w="254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4" name="Oval 43"/>
          <p:cNvSpPr/>
          <p:nvPr/>
        </p:nvSpPr>
        <p:spPr>
          <a:xfrm>
            <a:off x="7866243" y="5067552"/>
            <a:ext cx="542238" cy="544313"/>
          </a:xfrm>
          <a:prstGeom prst="ellipse">
            <a:avLst/>
          </a:prstGeom>
          <a:noFill/>
          <a:ln w="254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5" name="Oval 44"/>
          <p:cNvSpPr/>
          <p:nvPr/>
        </p:nvSpPr>
        <p:spPr>
          <a:xfrm>
            <a:off x="8435286" y="5931747"/>
            <a:ext cx="542238" cy="544313"/>
          </a:xfrm>
          <a:prstGeom prst="ellipse">
            <a:avLst/>
          </a:prstGeom>
          <a:noFill/>
          <a:ln w="254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6" name="Oval 45"/>
          <p:cNvSpPr/>
          <p:nvPr/>
        </p:nvSpPr>
        <p:spPr>
          <a:xfrm>
            <a:off x="9046194" y="5067552"/>
            <a:ext cx="542238" cy="544313"/>
          </a:xfrm>
          <a:prstGeom prst="ellipse">
            <a:avLst/>
          </a:prstGeom>
          <a:noFill/>
          <a:ln w="254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48" name="Straight Connector 47"/>
          <p:cNvCxnSpPr>
            <a:stCxn id="45" idx="2"/>
            <a:endCxn id="43" idx="6"/>
          </p:cNvCxnSpPr>
          <p:nvPr/>
        </p:nvCxnSpPr>
        <p:spPr>
          <a:xfrm flipH="1">
            <a:off x="7702752" y="6203903"/>
            <a:ext cx="73253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5" idx="1"/>
            <a:endCxn id="44" idx="4"/>
          </p:cNvCxnSpPr>
          <p:nvPr/>
        </p:nvCxnSpPr>
        <p:spPr>
          <a:xfrm flipH="1" flipV="1">
            <a:off x="8137363" y="5611865"/>
            <a:ext cx="377333" cy="39959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5" idx="7"/>
            <a:endCxn id="46" idx="3"/>
          </p:cNvCxnSpPr>
          <p:nvPr/>
        </p:nvCxnSpPr>
        <p:spPr>
          <a:xfrm flipV="1">
            <a:off x="8898115" y="5532151"/>
            <a:ext cx="227488" cy="47930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43" idx="1"/>
            <a:endCxn id="42" idx="4"/>
          </p:cNvCxnSpPr>
          <p:nvPr/>
        </p:nvCxnSpPr>
        <p:spPr>
          <a:xfrm flipH="1" flipV="1">
            <a:off x="7008115" y="5611865"/>
            <a:ext cx="231809" cy="39959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2258286" y="481508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65" name="TextBox 64"/>
          <p:cNvSpPr txBox="1"/>
          <p:nvPr/>
        </p:nvSpPr>
        <p:spPr>
          <a:xfrm>
            <a:off x="7562870" y="6434189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BFS tree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889363" y="6064857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source = D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8408481" y="1311203"/>
          <a:ext cx="2170938" cy="29718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70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Applications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Betweenness</a:t>
                      </a:r>
                      <a:r>
                        <a:rPr lang="en-US" sz="1600" dirty="0"/>
                        <a:t> centrality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Eccentricity estimation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flow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Web crawlers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Network broadcasting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Cycle detection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787400" y="13843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49A4E5C-2317-429F-B561-10764210DA98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71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1E938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1E938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1E938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1E938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1E938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35" grpId="0"/>
      <p:bldP spid="36" grpId="0"/>
      <p:bldP spid="37" grpId="0"/>
      <p:bldP spid="38" grpId="0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65" grpId="0"/>
      <p:bldP spid="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BFS Algorithm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50885" y="2281498"/>
            <a:ext cx="1299230" cy="6896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7" idx="5"/>
            <a:endCxn id="37" idx="2"/>
          </p:cNvCxnSpPr>
          <p:nvPr/>
        </p:nvCxnSpPr>
        <p:spPr>
          <a:xfrm>
            <a:off x="5027286" y="3197814"/>
            <a:ext cx="1449715" cy="954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6"/>
            <a:endCxn id="25" idx="2"/>
          </p:cNvCxnSpPr>
          <p:nvPr/>
        </p:nvCxnSpPr>
        <p:spPr>
          <a:xfrm>
            <a:off x="5105400" y="3009228"/>
            <a:ext cx="1371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895600" y="28949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16" name="Oval 15"/>
          <p:cNvSpPr/>
          <p:nvPr/>
        </p:nvSpPr>
        <p:spPr>
          <a:xfrm>
            <a:off x="4572000" y="38093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572000" y="27425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1" name="Straight Arrow Connector 20"/>
          <p:cNvCxnSpPr>
            <a:stCxn id="13" idx="6"/>
            <a:endCxn id="17" idx="2"/>
          </p:cNvCxnSpPr>
          <p:nvPr/>
        </p:nvCxnSpPr>
        <p:spPr>
          <a:xfrm flipV="1">
            <a:off x="3429000" y="3009228"/>
            <a:ext cx="1143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5"/>
            <a:endCxn id="16" idx="1"/>
          </p:cNvCxnSpPr>
          <p:nvPr/>
        </p:nvCxnSpPr>
        <p:spPr>
          <a:xfrm>
            <a:off x="3350885" y="3350213"/>
            <a:ext cx="1299230" cy="537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477000" y="17519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477000" y="38855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477000" y="31997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77000" y="25139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7" name="Straight Arrow Connector 26"/>
          <p:cNvCxnSpPr>
            <a:stCxn id="35" idx="7"/>
            <a:endCxn id="23" idx="2"/>
          </p:cNvCxnSpPr>
          <p:nvPr/>
        </p:nvCxnSpPr>
        <p:spPr>
          <a:xfrm flipV="1">
            <a:off x="5027286" y="2018629"/>
            <a:ext cx="1449715" cy="802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7"/>
            <a:endCxn id="26" idx="2"/>
          </p:cNvCxnSpPr>
          <p:nvPr/>
        </p:nvCxnSpPr>
        <p:spPr>
          <a:xfrm flipV="1">
            <a:off x="5027286" y="2780629"/>
            <a:ext cx="1449715" cy="11068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6"/>
            <a:endCxn id="38" idx="3"/>
          </p:cNvCxnSpPr>
          <p:nvPr/>
        </p:nvCxnSpPr>
        <p:spPr>
          <a:xfrm flipV="1">
            <a:off x="5105401" y="3655014"/>
            <a:ext cx="1449715" cy="421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6" idx="5"/>
            <a:endCxn id="24" idx="3"/>
          </p:cNvCxnSpPr>
          <p:nvPr/>
        </p:nvCxnSpPr>
        <p:spPr>
          <a:xfrm>
            <a:off x="5027285" y="4264613"/>
            <a:ext cx="152783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3" idx="6"/>
            <a:endCxn id="39" idx="1"/>
          </p:cNvCxnSpPr>
          <p:nvPr/>
        </p:nvCxnSpPr>
        <p:spPr>
          <a:xfrm>
            <a:off x="5105401" y="2094829"/>
            <a:ext cx="1449715" cy="497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7"/>
            <a:endCxn id="36" idx="3"/>
          </p:cNvCxnSpPr>
          <p:nvPr/>
        </p:nvCxnSpPr>
        <p:spPr>
          <a:xfrm flipV="1">
            <a:off x="5027285" y="2207213"/>
            <a:ext cx="1527830" cy="1680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895600" y="28949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0</a:t>
            </a:r>
          </a:p>
        </p:txBody>
      </p:sp>
      <p:sp>
        <p:nvSpPr>
          <p:cNvPr id="34" name="Oval 33"/>
          <p:cNvSpPr/>
          <p:nvPr/>
        </p:nvSpPr>
        <p:spPr>
          <a:xfrm>
            <a:off x="4572000" y="38093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35" name="Oval 34"/>
          <p:cNvSpPr/>
          <p:nvPr/>
        </p:nvSpPr>
        <p:spPr>
          <a:xfrm>
            <a:off x="4572000" y="27425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6477000" y="17519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6477000" y="38855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6477000" y="31997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6477000" y="25139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cxnSp>
        <p:nvCxnSpPr>
          <p:cNvPr id="40" name="Straight Arrow Connector 39"/>
          <p:cNvCxnSpPr>
            <a:stCxn id="34" idx="7"/>
            <a:endCxn id="23" idx="3"/>
          </p:cNvCxnSpPr>
          <p:nvPr/>
        </p:nvCxnSpPr>
        <p:spPr>
          <a:xfrm flipV="1">
            <a:off x="5027285" y="2207213"/>
            <a:ext cx="1527830" cy="168023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5" idx="6"/>
            <a:endCxn id="25" idx="2"/>
          </p:cNvCxnSpPr>
          <p:nvPr/>
        </p:nvCxnSpPr>
        <p:spPr>
          <a:xfrm>
            <a:off x="5105400" y="3009228"/>
            <a:ext cx="1371600" cy="4572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7" idx="5"/>
            <a:endCxn id="37" idx="2"/>
          </p:cNvCxnSpPr>
          <p:nvPr/>
        </p:nvCxnSpPr>
        <p:spPr>
          <a:xfrm>
            <a:off x="5027286" y="3197814"/>
            <a:ext cx="1449715" cy="954415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9" idx="1"/>
          </p:cNvCxnSpPr>
          <p:nvPr/>
        </p:nvCxnSpPr>
        <p:spPr>
          <a:xfrm>
            <a:off x="5109535" y="2076737"/>
            <a:ext cx="1445581" cy="515307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3" idx="6"/>
            <a:endCxn id="35" idx="2"/>
          </p:cNvCxnSpPr>
          <p:nvPr/>
        </p:nvCxnSpPr>
        <p:spPr>
          <a:xfrm flipV="1">
            <a:off x="3429000" y="3009228"/>
            <a:ext cx="1143000" cy="1524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3" idx="5"/>
            <a:endCxn id="16" idx="1"/>
          </p:cNvCxnSpPr>
          <p:nvPr/>
        </p:nvCxnSpPr>
        <p:spPr>
          <a:xfrm>
            <a:off x="3350885" y="3350213"/>
            <a:ext cx="1299230" cy="53723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8" idx="6"/>
          </p:cNvCxnSpPr>
          <p:nvPr/>
        </p:nvCxnSpPr>
        <p:spPr>
          <a:xfrm flipV="1">
            <a:off x="7010400" y="1828128"/>
            <a:ext cx="1828800" cy="1638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4" idx="7"/>
          </p:cNvCxnSpPr>
          <p:nvPr/>
        </p:nvCxnSpPr>
        <p:spPr>
          <a:xfrm flipV="1">
            <a:off x="6932286" y="3275929"/>
            <a:ext cx="1959811" cy="6877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4572000" y="18281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49" name="Straight Arrow Connector 48"/>
          <p:cNvCxnSpPr>
            <a:stCxn id="13" idx="7"/>
            <a:endCxn id="48" idx="3"/>
          </p:cNvCxnSpPr>
          <p:nvPr/>
        </p:nvCxnSpPr>
        <p:spPr>
          <a:xfrm flipV="1">
            <a:off x="3350885" y="2283413"/>
            <a:ext cx="1299230" cy="68963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7" idx="6"/>
          </p:cNvCxnSpPr>
          <p:nvPr/>
        </p:nvCxnSpPr>
        <p:spPr>
          <a:xfrm flipV="1">
            <a:off x="7010400" y="4114130"/>
            <a:ext cx="2133600" cy="38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3" idx="6"/>
          </p:cNvCxnSpPr>
          <p:nvPr/>
        </p:nvCxnSpPr>
        <p:spPr>
          <a:xfrm>
            <a:off x="7010400" y="2018628"/>
            <a:ext cx="19812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6" idx="6"/>
          </p:cNvCxnSpPr>
          <p:nvPr/>
        </p:nvCxnSpPr>
        <p:spPr>
          <a:xfrm>
            <a:off x="7010400" y="2780628"/>
            <a:ext cx="19050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572000" y="18281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2514600" y="989928"/>
            <a:ext cx="1371600" cy="3581400"/>
            <a:chOff x="381000" y="621268"/>
            <a:chExt cx="1371600" cy="6160532"/>
          </a:xfrm>
        </p:grpSpPr>
        <p:sp>
          <p:nvSpPr>
            <p:cNvPr id="55" name="Rectangle 54"/>
            <p:cNvSpPr/>
            <p:nvPr/>
          </p:nvSpPr>
          <p:spPr>
            <a:xfrm>
              <a:off x="381000" y="1276644"/>
              <a:ext cx="1371600" cy="550515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2533C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90155" y="621268"/>
              <a:ext cx="979956" cy="635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D2533C"/>
                  </a:solidFill>
                </a:rPr>
                <a:t>Frontier</a:t>
              </a:r>
              <a:endParaRPr lang="en-US" baseline="-25000" dirty="0">
                <a:solidFill>
                  <a:srgbClr val="D2533C"/>
                </a:solidFill>
              </a:endParaRPr>
            </a:p>
          </p:txBody>
        </p:sp>
      </p:grpSp>
      <p:cxnSp>
        <p:nvCxnSpPr>
          <p:cNvPr id="57" name="Straight Arrow Connector 56"/>
          <p:cNvCxnSpPr>
            <a:endCxn id="53" idx="7"/>
          </p:cNvCxnSpPr>
          <p:nvPr/>
        </p:nvCxnSpPr>
        <p:spPr>
          <a:xfrm flipH="1">
            <a:off x="5027286" y="1904329"/>
            <a:ext cx="1451629" cy="1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8" idx="1"/>
            <a:endCxn id="53" idx="5"/>
          </p:cNvCxnSpPr>
          <p:nvPr/>
        </p:nvCxnSpPr>
        <p:spPr>
          <a:xfrm flipH="1" flipV="1">
            <a:off x="5027285" y="2283413"/>
            <a:ext cx="1527830" cy="9944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36" idx="7"/>
          </p:cNvCxnSpPr>
          <p:nvPr/>
        </p:nvCxnSpPr>
        <p:spPr>
          <a:xfrm flipH="1">
            <a:off x="6932286" y="1599529"/>
            <a:ext cx="1754515" cy="230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7010400" y="2666328"/>
            <a:ext cx="1752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38" idx="5"/>
          </p:cNvCxnSpPr>
          <p:nvPr/>
        </p:nvCxnSpPr>
        <p:spPr>
          <a:xfrm flipH="1" flipV="1">
            <a:off x="6932286" y="3655014"/>
            <a:ext cx="2059315" cy="611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ontent Placeholder 4"/>
          <p:cNvSpPr>
            <a:spLocks noGrp="1"/>
          </p:cNvSpPr>
          <p:nvPr>
            <p:ph idx="1"/>
          </p:nvPr>
        </p:nvSpPr>
        <p:spPr>
          <a:xfrm>
            <a:off x="152400" y="4839732"/>
            <a:ext cx="10386516" cy="1702134"/>
          </a:xfrm>
        </p:spPr>
        <p:txBody>
          <a:bodyPr/>
          <a:lstStyle/>
          <a:p>
            <a:r>
              <a:rPr lang="en-US" dirty="0"/>
              <a:t>Can process each frontier in parallel</a:t>
            </a:r>
          </a:p>
          <a:p>
            <a:pPr lvl="1"/>
            <a:r>
              <a:rPr lang="en-US" dirty="0"/>
              <a:t>Parallelize over both the vertices and their outgoing edges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E29982B-519D-460D-9EA0-E61CF547C5F2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Straight Arrow Connector 26">
            <a:extLst>
              <a:ext uri="{FF2B5EF4-FFF2-40B4-BE49-F238E27FC236}">
                <a16:creationId xmlns:a16="http://schemas.microsoft.com/office/drawing/2014/main" id="{A2758A13-FF37-478F-833D-C6CF3680D6DD}"/>
              </a:ext>
            </a:extLst>
          </p:cNvPr>
          <p:cNvCxnSpPr>
            <a:cxnSpLocks/>
            <a:stCxn id="53" idx="4"/>
            <a:endCxn id="35" idx="0"/>
          </p:cNvCxnSpPr>
          <p:nvPr/>
        </p:nvCxnSpPr>
        <p:spPr>
          <a:xfrm>
            <a:off x="4838700" y="2361528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5472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13737 0.0039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6 L 0.2875 -0.0060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BFS Algorithm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93485" y="2281498"/>
            <a:ext cx="1299230" cy="6896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7" idx="5"/>
            <a:endCxn id="37" idx="2"/>
          </p:cNvCxnSpPr>
          <p:nvPr/>
        </p:nvCxnSpPr>
        <p:spPr>
          <a:xfrm>
            <a:off x="2969886" y="3197814"/>
            <a:ext cx="1449715" cy="954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6"/>
            <a:endCxn id="25" idx="2"/>
          </p:cNvCxnSpPr>
          <p:nvPr/>
        </p:nvCxnSpPr>
        <p:spPr>
          <a:xfrm>
            <a:off x="3048000" y="3009228"/>
            <a:ext cx="1371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838200" y="28949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16" name="Oval 15"/>
          <p:cNvSpPr/>
          <p:nvPr/>
        </p:nvSpPr>
        <p:spPr>
          <a:xfrm>
            <a:off x="2514600" y="38093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514600" y="27425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1" name="Straight Arrow Connector 20"/>
          <p:cNvCxnSpPr>
            <a:stCxn id="13" idx="6"/>
            <a:endCxn id="17" idx="2"/>
          </p:cNvCxnSpPr>
          <p:nvPr/>
        </p:nvCxnSpPr>
        <p:spPr>
          <a:xfrm flipV="1">
            <a:off x="1371600" y="3009228"/>
            <a:ext cx="1143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5"/>
            <a:endCxn id="16" idx="1"/>
          </p:cNvCxnSpPr>
          <p:nvPr/>
        </p:nvCxnSpPr>
        <p:spPr>
          <a:xfrm>
            <a:off x="1293485" y="3350213"/>
            <a:ext cx="1299230" cy="537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4419600" y="17519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19600" y="38855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419600" y="31997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19600" y="25139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16" idx="7"/>
            <a:endCxn id="26" idx="2"/>
          </p:cNvCxnSpPr>
          <p:nvPr/>
        </p:nvCxnSpPr>
        <p:spPr>
          <a:xfrm flipV="1">
            <a:off x="2969886" y="2780629"/>
            <a:ext cx="1449715" cy="11068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6"/>
            <a:endCxn id="38" idx="3"/>
          </p:cNvCxnSpPr>
          <p:nvPr/>
        </p:nvCxnSpPr>
        <p:spPr>
          <a:xfrm flipV="1">
            <a:off x="3048001" y="3655014"/>
            <a:ext cx="1449715" cy="421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6" idx="5"/>
            <a:endCxn id="24" idx="3"/>
          </p:cNvCxnSpPr>
          <p:nvPr/>
        </p:nvCxnSpPr>
        <p:spPr>
          <a:xfrm>
            <a:off x="2969885" y="4264613"/>
            <a:ext cx="152783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3" idx="6"/>
            <a:endCxn id="39" idx="1"/>
          </p:cNvCxnSpPr>
          <p:nvPr/>
        </p:nvCxnSpPr>
        <p:spPr>
          <a:xfrm>
            <a:off x="3048001" y="2094829"/>
            <a:ext cx="1449715" cy="497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7"/>
            <a:endCxn id="36" idx="3"/>
          </p:cNvCxnSpPr>
          <p:nvPr/>
        </p:nvCxnSpPr>
        <p:spPr>
          <a:xfrm flipV="1">
            <a:off x="2969885" y="2207213"/>
            <a:ext cx="1527830" cy="1680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838200" y="28949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0</a:t>
            </a:r>
          </a:p>
        </p:txBody>
      </p:sp>
      <p:sp>
        <p:nvSpPr>
          <p:cNvPr id="34" name="Oval 33"/>
          <p:cNvSpPr/>
          <p:nvPr/>
        </p:nvSpPr>
        <p:spPr>
          <a:xfrm>
            <a:off x="2514600" y="38093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35" name="Oval 34"/>
          <p:cNvSpPr/>
          <p:nvPr/>
        </p:nvSpPr>
        <p:spPr>
          <a:xfrm>
            <a:off x="2514600" y="27425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4419600" y="17519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4419600" y="38855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4419600" y="31997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4419600" y="25139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cxnSp>
        <p:nvCxnSpPr>
          <p:cNvPr id="40" name="Straight Arrow Connector 39"/>
          <p:cNvCxnSpPr>
            <a:stCxn id="34" idx="7"/>
            <a:endCxn id="23" idx="3"/>
          </p:cNvCxnSpPr>
          <p:nvPr/>
        </p:nvCxnSpPr>
        <p:spPr>
          <a:xfrm flipV="1">
            <a:off x="2969885" y="2207213"/>
            <a:ext cx="1527830" cy="168023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5" idx="6"/>
            <a:endCxn id="25" idx="2"/>
          </p:cNvCxnSpPr>
          <p:nvPr/>
        </p:nvCxnSpPr>
        <p:spPr>
          <a:xfrm>
            <a:off x="3048000" y="3009228"/>
            <a:ext cx="1371600" cy="4572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7" idx="5"/>
            <a:endCxn id="37" idx="2"/>
          </p:cNvCxnSpPr>
          <p:nvPr/>
        </p:nvCxnSpPr>
        <p:spPr>
          <a:xfrm>
            <a:off x="2969886" y="3197814"/>
            <a:ext cx="1449715" cy="954415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9" idx="1"/>
          </p:cNvCxnSpPr>
          <p:nvPr/>
        </p:nvCxnSpPr>
        <p:spPr>
          <a:xfrm>
            <a:off x="3052135" y="2076737"/>
            <a:ext cx="1445581" cy="515307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3" idx="6"/>
            <a:endCxn id="35" idx="2"/>
          </p:cNvCxnSpPr>
          <p:nvPr/>
        </p:nvCxnSpPr>
        <p:spPr>
          <a:xfrm flipV="1">
            <a:off x="1371600" y="3009228"/>
            <a:ext cx="1143000" cy="1524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3" idx="5"/>
            <a:endCxn id="16" idx="1"/>
          </p:cNvCxnSpPr>
          <p:nvPr/>
        </p:nvCxnSpPr>
        <p:spPr>
          <a:xfrm>
            <a:off x="1293485" y="3350213"/>
            <a:ext cx="1299230" cy="53723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8" idx="6"/>
          </p:cNvCxnSpPr>
          <p:nvPr/>
        </p:nvCxnSpPr>
        <p:spPr>
          <a:xfrm flipV="1">
            <a:off x="4953000" y="1828128"/>
            <a:ext cx="1828800" cy="1638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4" idx="7"/>
          </p:cNvCxnSpPr>
          <p:nvPr/>
        </p:nvCxnSpPr>
        <p:spPr>
          <a:xfrm flipV="1">
            <a:off x="4874886" y="3275929"/>
            <a:ext cx="1959811" cy="6877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2514600" y="1828128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49" name="Straight Arrow Connector 48"/>
          <p:cNvCxnSpPr>
            <a:stCxn id="13" idx="7"/>
            <a:endCxn id="48" idx="3"/>
          </p:cNvCxnSpPr>
          <p:nvPr/>
        </p:nvCxnSpPr>
        <p:spPr>
          <a:xfrm flipV="1">
            <a:off x="1293485" y="2283413"/>
            <a:ext cx="1299230" cy="68963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7" idx="6"/>
          </p:cNvCxnSpPr>
          <p:nvPr/>
        </p:nvCxnSpPr>
        <p:spPr>
          <a:xfrm flipV="1">
            <a:off x="4953000" y="4114130"/>
            <a:ext cx="2133600" cy="38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3" idx="6"/>
          </p:cNvCxnSpPr>
          <p:nvPr/>
        </p:nvCxnSpPr>
        <p:spPr>
          <a:xfrm>
            <a:off x="4953000" y="2018628"/>
            <a:ext cx="19812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6" idx="6"/>
          </p:cNvCxnSpPr>
          <p:nvPr/>
        </p:nvCxnSpPr>
        <p:spPr>
          <a:xfrm>
            <a:off x="4953000" y="2780628"/>
            <a:ext cx="19050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2514600" y="1828128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57200" y="989928"/>
            <a:ext cx="1371600" cy="3581400"/>
            <a:chOff x="381000" y="621268"/>
            <a:chExt cx="1371600" cy="6160532"/>
          </a:xfrm>
        </p:grpSpPr>
        <p:sp>
          <p:nvSpPr>
            <p:cNvPr id="55" name="Rectangle 54"/>
            <p:cNvSpPr/>
            <p:nvPr/>
          </p:nvSpPr>
          <p:spPr>
            <a:xfrm>
              <a:off x="381000" y="1276644"/>
              <a:ext cx="1371600" cy="550515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2533C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90155" y="621268"/>
              <a:ext cx="979956" cy="635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D2533C"/>
                  </a:solidFill>
                </a:rPr>
                <a:t>Frontier</a:t>
              </a:r>
              <a:endParaRPr lang="en-US" baseline="-25000" dirty="0">
                <a:solidFill>
                  <a:srgbClr val="D2533C"/>
                </a:solidFill>
              </a:endParaRPr>
            </a:p>
          </p:txBody>
        </p:sp>
      </p:grpSp>
      <p:cxnSp>
        <p:nvCxnSpPr>
          <p:cNvPr id="57" name="Straight Arrow Connector 56"/>
          <p:cNvCxnSpPr>
            <a:endCxn id="53" idx="7"/>
          </p:cNvCxnSpPr>
          <p:nvPr/>
        </p:nvCxnSpPr>
        <p:spPr>
          <a:xfrm flipH="1">
            <a:off x="2969886" y="1904329"/>
            <a:ext cx="1451629" cy="1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8" idx="1"/>
            <a:endCxn id="53" idx="5"/>
          </p:cNvCxnSpPr>
          <p:nvPr/>
        </p:nvCxnSpPr>
        <p:spPr>
          <a:xfrm flipH="1" flipV="1">
            <a:off x="2969885" y="2283413"/>
            <a:ext cx="1527830" cy="9944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36" idx="7"/>
          </p:cNvCxnSpPr>
          <p:nvPr/>
        </p:nvCxnSpPr>
        <p:spPr>
          <a:xfrm flipH="1">
            <a:off x="4874886" y="1599529"/>
            <a:ext cx="1754515" cy="230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4953000" y="2666328"/>
            <a:ext cx="1752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38" idx="5"/>
          </p:cNvCxnSpPr>
          <p:nvPr/>
        </p:nvCxnSpPr>
        <p:spPr>
          <a:xfrm flipH="1" flipV="1">
            <a:off x="4874886" y="3655014"/>
            <a:ext cx="2059315" cy="611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ontent Placeholder 4"/>
          <p:cNvSpPr>
            <a:spLocks noGrp="1"/>
          </p:cNvSpPr>
          <p:nvPr>
            <p:ph idx="1"/>
          </p:nvPr>
        </p:nvSpPr>
        <p:spPr>
          <a:xfrm>
            <a:off x="152400" y="4839732"/>
            <a:ext cx="10386516" cy="1702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if multiple vertices in Round 1 reach the same vertex in Round 2 at the same time?</a:t>
            </a:r>
          </a:p>
          <a:p>
            <a:r>
              <a:rPr lang="en-US" dirty="0"/>
              <a:t>How to maintain the flag array?</a:t>
            </a:r>
          </a:p>
          <a:p>
            <a:r>
              <a:rPr lang="en-US" dirty="0"/>
              <a:t>How to compute the next frontier?</a:t>
            </a:r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80E4D58C-B58E-4A20-94BA-F655CA40DE79}"/>
              </a:ext>
            </a:extLst>
          </p:cNvPr>
          <p:cNvSpPr txBox="1">
            <a:spLocks/>
          </p:cNvSpPr>
          <p:nvPr/>
        </p:nvSpPr>
        <p:spPr>
          <a:xfrm>
            <a:off x="7162800" y="1295400"/>
            <a:ext cx="46482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595959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95959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95959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Sequentially, each node is visited only once</a:t>
            </a:r>
          </a:p>
          <a:p>
            <a:pPr lvl="1"/>
            <a:r>
              <a:rPr lang="en-US" dirty="0"/>
              <a:t>The first vertex in the previous round that reaches it will be its parent</a:t>
            </a:r>
          </a:p>
          <a:p>
            <a:pPr lvl="1"/>
            <a:r>
              <a:rPr lang="en-US" dirty="0"/>
              <a:t>Use a flag array to indicate if a vertex has been visited before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E0F1FC2-AA20-4117-A121-FAA72AE78189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26">
            <a:extLst>
              <a:ext uri="{FF2B5EF4-FFF2-40B4-BE49-F238E27FC236}">
                <a16:creationId xmlns:a16="http://schemas.microsoft.com/office/drawing/2014/main" id="{A9111B58-B5CF-444B-BB04-6BC63EB7D594}"/>
              </a:ext>
            </a:extLst>
          </p:cNvPr>
          <p:cNvCxnSpPr>
            <a:cxnSpLocks/>
            <a:stCxn id="53" idx="4"/>
            <a:endCxn id="35" idx="0"/>
          </p:cNvCxnSpPr>
          <p:nvPr/>
        </p:nvCxnSpPr>
        <p:spPr>
          <a:xfrm>
            <a:off x="2781300" y="2361528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5166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DFC7-D37E-422C-B67E-BEC614212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Get the next frontier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9E044-39E0-49BE-932E-20D43407C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5410200" cy="5257800"/>
          </a:xfrm>
        </p:spPr>
        <p:txBody>
          <a:bodyPr/>
          <a:lstStyle/>
          <a:p>
            <a:r>
              <a:rPr lang="en-US" altLang="zh-CN" dirty="0"/>
              <a:t>Process each vertex x in the current frontier in parallel</a:t>
            </a:r>
          </a:p>
          <a:p>
            <a:pPr lvl="1"/>
            <a:r>
              <a:rPr lang="en-US" altLang="zh-CN" dirty="0"/>
              <a:t>Find all the out neighbors of x</a:t>
            </a:r>
          </a:p>
          <a:p>
            <a:pPr lvl="1"/>
            <a:r>
              <a:rPr lang="en-US" altLang="zh-CN" dirty="0"/>
              <a:t>For each the out neighbors y of x</a:t>
            </a:r>
          </a:p>
          <a:p>
            <a:pPr lvl="2"/>
            <a:r>
              <a:rPr lang="en-US" altLang="zh-CN" dirty="0" err="1"/>
              <a:t>test_and_set</a:t>
            </a:r>
            <a:r>
              <a:rPr lang="en-US" altLang="zh-CN" dirty="0"/>
              <a:t> (TAS) the visited flag of y, if succeed, x is y’s parent</a:t>
            </a:r>
          </a:p>
          <a:p>
            <a:pPr lvl="1"/>
            <a:r>
              <a:rPr lang="en-US" altLang="zh-CN" dirty="0"/>
              <a:t>Pack all x’s “effective” neighbors - those have x as their parent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15961-1DD6-4058-87D7-CFA4E72F9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36E18-6279-4A05-9B4A-222FA8E2D05C}"/>
              </a:ext>
            </a:extLst>
          </p:cNvPr>
          <p:cNvSpPr txBox="1"/>
          <p:nvPr/>
        </p:nvSpPr>
        <p:spPr>
          <a:xfrm>
            <a:off x="5715000" y="609600"/>
            <a:ext cx="6009979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accent6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//Shared Boolean array visited[]</a:t>
            </a:r>
          </a:p>
          <a:p>
            <a:pPr algn="l"/>
            <a:r>
              <a:rPr lang="en-US" altLang="zh-CN" dirty="0">
                <a:solidFill>
                  <a:schemeClr val="accent6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//visited[v]=true means v has been visited</a:t>
            </a:r>
          </a:p>
          <a:p>
            <a:pPr algn="l"/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next_frontier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(G, 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current_frontier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) {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par_for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(x in 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current_frontier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) {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  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out_nghs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= G[x].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out_nghs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  bool 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out_flag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[|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out_nghs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|] = {false};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  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par_for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(y in 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out_nghs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) {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    if ((!visited[y]) &amp;&amp; TAS(&amp;visited[y])) {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      parent[y] = x;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      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out_flag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[y] = true; }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  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nghs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[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i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] = filter(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out_nghs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out_flag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); }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return flatten(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nghs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);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859A31-F203-472E-BF6F-F4DEC834ACC8}"/>
              </a:ext>
            </a:extLst>
          </p:cNvPr>
          <p:cNvSpPr/>
          <p:nvPr/>
        </p:nvSpPr>
        <p:spPr>
          <a:xfrm>
            <a:off x="381000" y="5257800"/>
            <a:ext cx="7162800" cy="134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595959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Flatten all “effective” neighbors of all vertices in the current frontier</a:t>
            </a:r>
          </a:p>
          <a:p>
            <a:pPr marL="685789" lvl="1" indent="-2286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595959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No duplicates!</a:t>
            </a:r>
            <a:endParaRPr lang="zh-CN" altLang="en-US" sz="2800" dirty="0">
              <a:solidFill>
                <a:srgbClr val="595959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3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BFS Algorithm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1485" y="2434570"/>
            <a:ext cx="1299230" cy="6896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7" idx="5"/>
            <a:endCxn id="37" idx="2"/>
          </p:cNvCxnSpPr>
          <p:nvPr/>
        </p:nvCxnSpPr>
        <p:spPr>
          <a:xfrm>
            <a:off x="2207886" y="3350886"/>
            <a:ext cx="1449715" cy="954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6"/>
            <a:endCxn id="25" idx="2"/>
          </p:cNvCxnSpPr>
          <p:nvPr/>
        </p:nvCxnSpPr>
        <p:spPr>
          <a:xfrm>
            <a:off x="2286000" y="3162300"/>
            <a:ext cx="1371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6200" y="30480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16" name="Oval 15"/>
          <p:cNvSpPr/>
          <p:nvPr/>
        </p:nvSpPr>
        <p:spPr>
          <a:xfrm>
            <a:off x="1752600" y="39624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52600" y="28956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1" name="Straight Arrow Connector 20"/>
          <p:cNvCxnSpPr>
            <a:stCxn id="13" idx="6"/>
            <a:endCxn id="17" idx="2"/>
          </p:cNvCxnSpPr>
          <p:nvPr/>
        </p:nvCxnSpPr>
        <p:spPr>
          <a:xfrm flipV="1">
            <a:off x="609600" y="3162300"/>
            <a:ext cx="1143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5"/>
            <a:endCxn id="16" idx="1"/>
          </p:cNvCxnSpPr>
          <p:nvPr/>
        </p:nvCxnSpPr>
        <p:spPr>
          <a:xfrm>
            <a:off x="531485" y="3503285"/>
            <a:ext cx="1299230" cy="537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657600" y="19050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657600" y="40386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657600" y="33528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657600" y="26670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cxnSpLocks/>
            <a:stCxn id="16" idx="7"/>
            <a:endCxn id="26" idx="2"/>
          </p:cNvCxnSpPr>
          <p:nvPr/>
        </p:nvCxnSpPr>
        <p:spPr>
          <a:xfrm flipV="1">
            <a:off x="2207886" y="2933701"/>
            <a:ext cx="1449715" cy="1106815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6"/>
            <a:endCxn id="38" idx="3"/>
          </p:cNvCxnSpPr>
          <p:nvPr/>
        </p:nvCxnSpPr>
        <p:spPr>
          <a:xfrm flipV="1">
            <a:off x="2286001" y="3808086"/>
            <a:ext cx="1449715" cy="421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6" idx="5"/>
            <a:endCxn id="24" idx="3"/>
          </p:cNvCxnSpPr>
          <p:nvPr/>
        </p:nvCxnSpPr>
        <p:spPr>
          <a:xfrm>
            <a:off x="2207885" y="4417685"/>
            <a:ext cx="152783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7"/>
            <a:endCxn id="36" idx="3"/>
          </p:cNvCxnSpPr>
          <p:nvPr/>
        </p:nvCxnSpPr>
        <p:spPr>
          <a:xfrm flipV="1">
            <a:off x="2207885" y="2360285"/>
            <a:ext cx="1527830" cy="1680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76200" y="3048000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34" name="Oval 33"/>
          <p:cNvSpPr/>
          <p:nvPr/>
        </p:nvSpPr>
        <p:spPr>
          <a:xfrm>
            <a:off x="1752600" y="3962400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Oval 34"/>
          <p:cNvSpPr/>
          <p:nvPr/>
        </p:nvSpPr>
        <p:spPr>
          <a:xfrm>
            <a:off x="1752600" y="2895600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Oval 35"/>
          <p:cNvSpPr/>
          <p:nvPr/>
        </p:nvSpPr>
        <p:spPr>
          <a:xfrm>
            <a:off x="3657600" y="1905000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7" name="Oval 36"/>
          <p:cNvSpPr/>
          <p:nvPr/>
        </p:nvSpPr>
        <p:spPr>
          <a:xfrm>
            <a:off x="3657600" y="4038600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8" name="Oval 37"/>
          <p:cNvSpPr/>
          <p:nvPr/>
        </p:nvSpPr>
        <p:spPr>
          <a:xfrm>
            <a:off x="3657600" y="3352800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9" name="Oval 38"/>
          <p:cNvSpPr/>
          <p:nvPr/>
        </p:nvSpPr>
        <p:spPr>
          <a:xfrm>
            <a:off x="3657600" y="2667000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cxnSp>
        <p:nvCxnSpPr>
          <p:cNvPr id="40" name="Straight Arrow Connector 39"/>
          <p:cNvCxnSpPr>
            <a:stCxn id="34" idx="7"/>
            <a:endCxn id="23" idx="3"/>
          </p:cNvCxnSpPr>
          <p:nvPr/>
        </p:nvCxnSpPr>
        <p:spPr>
          <a:xfrm flipV="1">
            <a:off x="2207885" y="2360285"/>
            <a:ext cx="1527830" cy="1680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5" idx="6"/>
            <a:endCxn id="25" idx="2"/>
          </p:cNvCxnSpPr>
          <p:nvPr/>
        </p:nvCxnSpPr>
        <p:spPr>
          <a:xfrm>
            <a:off x="2286000" y="3162300"/>
            <a:ext cx="1371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7" idx="5"/>
            <a:endCxn id="37" idx="2"/>
          </p:cNvCxnSpPr>
          <p:nvPr/>
        </p:nvCxnSpPr>
        <p:spPr>
          <a:xfrm>
            <a:off x="2207886" y="3350886"/>
            <a:ext cx="1449715" cy="954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/>
            <a:stCxn id="53" idx="6"/>
            <a:endCxn id="39" idx="1"/>
          </p:cNvCxnSpPr>
          <p:nvPr/>
        </p:nvCxnSpPr>
        <p:spPr>
          <a:xfrm>
            <a:off x="2286000" y="2247900"/>
            <a:ext cx="1449715" cy="497215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3" idx="6"/>
            <a:endCxn id="35" idx="2"/>
          </p:cNvCxnSpPr>
          <p:nvPr/>
        </p:nvCxnSpPr>
        <p:spPr>
          <a:xfrm flipV="1">
            <a:off x="609600" y="3162300"/>
            <a:ext cx="1143000" cy="1524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3" idx="5"/>
            <a:endCxn id="16" idx="1"/>
          </p:cNvCxnSpPr>
          <p:nvPr/>
        </p:nvCxnSpPr>
        <p:spPr>
          <a:xfrm>
            <a:off x="531485" y="3503285"/>
            <a:ext cx="1299230" cy="53723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8" idx="6"/>
          </p:cNvCxnSpPr>
          <p:nvPr/>
        </p:nvCxnSpPr>
        <p:spPr>
          <a:xfrm flipV="1">
            <a:off x="4191000" y="1981200"/>
            <a:ext cx="1828800" cy="1638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4" idx="7"/>
          </p:cNvCxnSpPr>
          <p:nvPr/>
        </p:nvCxnSpPr>
        <p:spPr>
          <a:xfrm flipV="1">
            <a:off x="4112886" y="3429001"/>
            <a:ext cx="1959811" cy="6877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752600" y="19812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49" name="Straight Arrow Connector 48"/>
          <p:cNvCxnSpPr>
            <a:stCxn id="13" idx="7"/>
            <a:endCxn id="48" idx="3"/>
          </p:cNvCxnSpPr>
          <p:nvPr/>
        </p:nvCxnSpPr>
        <p:spPr>
          <a:xfrm flipV="1">
            <a:off x="531485" y="2436485"/>
            <a:ext cx="1299230" cy="68963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7" idx="6"/>
          </p:cNvCxnSpPr>
          <p:nvPr/>
        </p:nvCxnSpPr>
        <p:spPr>
          <a:xfrm flipV="1">
            <a:off x="4191000" y="4267202"/>
            <a:ext cx="2133600" cy="38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3" idx="6"/>
          </p:cNvCxnSpPr>
          <p:nvPr/>
        </p:nvCxnSpPr>
        <p:spPr>
          <a:xfrm>
            <a:off x="4191000" y="2171700"/>
            <a:ext cx="19812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6" idx="6"/>
          </p:cNvCxnSpPr>
          <p:nvPr/>
        </p:nvCxnSpPr>
        <p:spPr>
          <a:xfrm>
            <a:off x="4191000" y="2933700"/>
            <a:ext cx="19050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752600" y="1981200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1295400" y="1295400"/>
            <a:ext cx="1371600" cy="3581400"/>
            <a:chOff x="381000" y="621268"/>
            <a:chExt cx="1371600" cy="6160532"/>
          </a:xfrm>
        </p:grpSpPr>
        <p:sp>
          <p:nvSpPr>
            <p:cNvPr id="55" name="Rectangle 54"/>
            <p:cNvSpPr/>
            <p:nvPr/>
          </p:nvSpPr>
          <p:spPr>
            <a:xfrm>
              <a:off x="381000" y="1276644"/>
              <a:ext cx="1371600" cy="550515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2533C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90155" y="621268"/>
              <a:ext cx="979956" cy="635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D2533C"/>
                  </a:solidFill>
                </a:rPr>
                <a:t>Frontier</a:t>
              </a:r>
              <a:endParaRPr lang="en-US" baseline="-25000" dirty="0">
                <a:solidFill>
                  <a:srgbClr val="D2533C"/>
                </a:solidFill>
              </a:endParaRPr>
            </a:p>
          </p:txBody>
        </p:sp>
      </p:grpSp>
      <p:cxnSp>
        <p:nvCxnSpPr>
          <p:cNvPr id="57" name="Straight Arrow Connector 56"/>
          <p:cNvCxnSpPr>
            <a:endCxn id="53" idx="7"/>
          </p:cNvCxnSpPr>
          <p:nvPr/>
        </p:nvCxnSpPr>
        <p:spPr>
          <a:xfrm flipH="1">
            <a:off x="2207886" y="2057401"/>
            <a:ext cx="1451629" cy="1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8" idx="1"/>
            <a:endCxn id="53" idx="5"/>
          </p:cNvCxnSpPr>
          <p:nvPr/>
        </p:nvCxnSpPr>
        <p:spPr>
          <a:xfrm flipH="1" flipV="1">
            <a:off x="2207885" y="2436485"/>
            <a:ext cx="1527830" cy="9944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36" idx="7"/>
          </p:cNvCxnSpPr>
          <p:nvPr/>
        </p:nvCxnSpPr>
        <p:spPr>
          <a:xfrm flipH="1">
            <a:off x="4112886" y="1752601"/>
            <a:ext cx="1754515" cy="230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4191000" y="2819400"/>
            <a:ext cx="1752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38" idx="5"/>
          </p:cNvCxnSpPr>
          <p:nvPr/>
        </p:nvCxnSpPr>
        <p:spPr>
          <a:xfrm flipH="1" flipV="1">
            <a:off x="4112886" y="3808086"/>
            <a:ext cx="2059315" cy="611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mage result for minions fighting">
            <a:extLst>
              <a:ext uri="{FF2B5EF4-FFF2-40B4-BE49-F238E27FC236}">
                <a16:creationId xmlns:a16="http://schemas.microsoft.com/office/drawing/2014/main" id="{73213C2C-2287-4E03-9B61-044AF0077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57" y="3674423"/>
            <a:ext cx="5376443" cy="30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3E868A39-E7BD-4B4E-8561-F9B35950A523}"/>
              </a:ext>
            </a:extLst>
          </p:cNvPr>
          <p:cNvSpPr/>
          <p:nvPr/>
        </p:nvSpPr>
        <p:spPr>
          <a:xfrm>
            <a:off x="7196557" y="4953000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E445802-93AD-414E-AAE5-ED9C67D93327}"/>
              </a:ext>
            </a:extLst>
          </p:cNvPr>
          <p:cNvSpPr/>
          <p:nvPr/>
        </p:nvSpPr>
        <p:spPr>
          <a:xfrm>
            <a:off x="9939757" y="5257800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89BCEEF-771D-4B13-A425-FF368017AB5E}"/>
              </a:ext>
            </a:extLst>
          </p:cNvPr>
          <p:cNvSpPr/>
          <p:nvPr/>
        </p:nvSpPr>
        <p:spPr>
          <a:xfrm>
            <a:off x="9482557" y="3505200"/>
            <a:ext cx="5334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D460D0EF-9D45-4277-A44C-340AA17A5793}"/>
              </a:ext>
            </a:extLst>
          </p:cNvPr>
          <p:cNvSpPr/>
          <p:nvPr/>
        </p:nvSpPr>
        <p:spPr>
          <a:xfrm rot="2199889">
            <a:off x="8835873" y="3701889"/>
            <a:ext cx="306981" cy="2019269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44140E-164F-466A-8996-F79D0F886347}"/>
              </a:ext>
            </a:extLst>
          </p:cNvPr>
          <p:cNvSpPr txBox="1"/>
          <p:nvPr/>
        </p:nvSpPr>
        <p:spPr>
          <a:xfrm>
            <a:off x="6858000" y="1828800"/>
            <a:ext cx="4342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and C compete to visit E</a:t>
            </a:r>
          </a:p>
          <a:p>
            <a:pPr algn="l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Only one of them can succeed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3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412F2-4A0D-40B4-A836-FFB32B5B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Last Lecture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92B02-45B2-4FAF-8C7E-78EF600C9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Random permutation</a:t>
            </a:r>
          </a:p>
          <a:p>
            <a:pPr lvl="1"/>
            <a:r>
              <a:rPr lang="en-US" altLang="zh-CN" dirty="0"/>
              <a:t>Find all swaps</a:t>
            </a:r>
          </a:p>
          <a:p>
            <a:pPr lvl="1"/>
            <a:r>
              <a:rPr lang="en-US" altLang="zh-CN" dirty="0"/>
              <a:t>Do all of them together if ready</a:t>
            </a:r>
          </a:p>
          <a:p>
            <a:pPr lvl="1"/>
            <a:r>
              <a:rPr lang="en-US" altLang="zh-CN" dirty="0"/>
              <a:t>Pack the rest of the elements</a:t>
            </a:r>
          </a:p>
          <a:p>
            <a:pPr lvl="1"/>
            <a:r>
              <a:rPr lang="en-US" altLang="zh-CN" dirty="0"/>
              <a:t>Repeat parallel swaps until all done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B77BD-5F9D-4790-86FA-9FB369B44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84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DFC7-D37E-422C-B67E-BEC614212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Parallel BFS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9E044-39E0-49BE-932E-20D43407C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5410200" cy="5257800"/>
          </a:xfrm>
        </p:spPr>
        <p:txBody>
          <a:bodyPr/>
          <a:lstStyle/>
          <a:p>
            <a:r>
              <a:rPr lang="en-US" altLang="zh-CN" dirty="0"/>
              <a:t>Generate the first frontier</a:t>
            </a:r>
          </a:p>
          <a:p>
            <a:pPr lvl="1"/>
            <a:r>
              <a:rPr lang="en-US" altLang="zh-CN" dirty="0"/>
              <a:t>The source node s</a:t>
            </a:r>
          </a:p>
          <a:p>
            <a:r>
              <a:rPr lang="en-US" altLang="zh-CN" dirty="0"/>
              <a:t>Repeatedly generate the next frontier from the current frontier</a:t>
            </a:r>
          </a:p>
          <a:p>
            <a:pPr lvl="1"/>
            <a:r>
              <a:rPr lang="en-US" altLang="zh-CN" dirty="0"/>
              <a:t>Until the frontier is empty – no more vertices added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15961-1DD6-4058-87D7-CFA4E72F9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36E18-6279-4A05-9B4A-222FA8E2D05C}"/>
              </a:ext>
            </a:extLst>
          </p:cNvPr>
          <p:cNvSpPr txBox="1"/>
          <p:nvPr/>
        </p:nvSpPr>
        <p:spPr>
          <a:xfrm>
            <a:off x="5715000" y="1295400"/>
            <a:ext cx="5630067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BFS(G(V,E), s) {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frontier = {s};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n = |V|;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visited = array(n, false);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visited[s] = true;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parent = array(n, -1);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</a:t>
            </a:r>
            <a:r>
              <a:rPr lang="en-US" altLang="zh-CN" b="1" dirty="0">
                <a:latin typeface="Consolas" panose="020B0609020204030204" pitchFamily="49" charset="0"/>
                <a:cs typeface="Arial" panose="020B0604020202020204" pitchFamily="34" charset="0"/>
              </a:rPr>
              <a:t>while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(|frontier|) {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  frontier = 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next_frontier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(G, frontier);}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</a:t>
            </a:r>
            <a:r>
              <a:rPr lang="en-US" altLang="zh-CN" b="1" dirty="0">
                <a:latin typeface="Consolas" panose="020B0609020204030204" pitchFamily="49" charset="0"/>
                <a:cs typeface="Arial" panose="020B0604020202020204" pitchFamily="34" charset="0"/>
              </a:rPr>
              <a:t>return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parent;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57489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57CFC-D331-48F3-A7F8-309356F9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Parallel BFS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53B4C7-DCC4-4159-A17E-2CBAB809AB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Work: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#of rounds to find </a:t>
                </a:r>
                <a:r>
                  <a:rPr lang="en-US" altLang="zh-CN" dirty="0" err="1"/>
                  <a:t>next_frontier</a:t>
                </a:r>
                <a:r>
                  <a:rPr lang="en-US" altLang="zh-CN" dirty="0"/>
                  <a:t>: the diameter of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Total depth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𝒅𝒊𝒂𝒎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d>
                    <m:func>
                      <m:func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func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53B4C7-DCC4-4159-A17E-2CBAB809AB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3" t="-18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350D4-9CC5-47C1-9820-201B49CAB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19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9F6084-BDCE-412F-AAFE-6AD2C9063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152400"/>
            <a:ext cx="10464800" cy="4343400"/>
          </a:xfrm>
        </p:spPr>
        <p:txBody>
          <a:bodyPr/>
          <a:lstStyle/>
          <a:p>
            <a:r>
              <a:rPr lang="en-US" altLang="zh-CN" dirty="0"/>
              <a:t>Parallel connected components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10AC9-5302-471E-8C85-BAFEFB32B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087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7F1-FF9E-4DA8-8B4E-4571BD3E0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Connected components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7F18F-4029-4DFD-8F81-6AE447682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11277600" cy="3042582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Given an undirected graph, label all vertices such that L(u) = L(v) if and only if there is a path between u and v</a:t>
            </a:r>
          </a:p>
          <a:p>
            <a:r>
              <a:rPr lang="en-US" altLang="zh-CN" dirty="0"/>
              <a:t>BFS depth is proportional to diameter</a:t>
            </a:r>
          </a:p>
          <a:p>
            <a:pPr lvl="1"/>
            <a:r>
              <a:rPr lang="en-US" altLang="zh-CN" dirty="0"/>
              <a:t>Works well for graphs with small diameter</a:t>
            </a:r>
          </a:p>
          <a:p>
            <a:pPr lvl="1"/>
            <a:r>
              <a:rPr lang="en-US" altLang="zh-CN" dirty="0"/>
              <a:t>But order doesn’t matter!</a:t>
            </a:r>
          </a:p>
          <a:p>
            <a:r>
              <a:rPr lang="en-US" altLang="zh-CN" dirty="0"/>
              <a:t>Today we will see a randomized algorithm that takes O((</a:t>
            </a:r>
            <a:r>
              <a:rPr lang="en-US" altLang="zh-CN" dirty="0" err="1"/>
              <a:t>n+m</a:t>
            </a:r>
            <a:r>
              <a:rPr lang="en-US" altLang="zh-CN" dirty="0"/>
              <a:t>)log n) work and O(log n) depth</a:t>
            </a:r>
          </a:p>
          <a:p>
            <a:pPr lvl="1"/>
            <a:r>
              <a:rPr lang="en-US" altLang="zh-CN" dirty="0"/>
              <a:t>Work-efficient algorithms are more complicated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9D4A8-E263-4799-828D-F2A776B0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1026" name="Picture 2" descr="Image result for connected components">
            <a:extLst>
              <a:ext uri="{FF2B5EF4-FFF2-40B4-BE49-F238E27FC236}">
                <a16:creationId xmlns:a16="http://schemas.microsoft.com/office/drawing/2014/main" id="{6AA3BA55-63F0-4407-8BBB-9AC137EF0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62450"/>
            <a:ext cx="22479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connected components">
            <a:extLst>
              <a:ext uri="{FF2B5EF4-FFF2-40B4-BE49-F238E27FC236}">
                <a16:creationId xmlns:a16="http://schemas.microsoft.com/office/drawing/2014/main" id="{19100FD7-74C8-4A16-B0E6-1324AEED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03259"/>
            <a:ext cx="22479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2CFB336-5E67-4E4A-B2CE-3B48C4310E7F}"/>
              </a:ext>
            </a:extLst>
          </p:cNvPr>
          <p:cNvSpPr txBox="1"/>
          <p:nvPr/>
        </p:nvSpPr>
        <p:spPr>
          <a:xfrm>
            <a:off x="0" y="6482418"/>
            <a:ext cx="6167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altLang="zh-CN" sz="1200" dirty="0">
                <a:hlinkClick r:id="rId3"/>
              </a:rPr>
              <a:t>http://www.martinbroadhurst.com/connected-components-of-a-graph-in-c.html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9F6115DD-CBB3-4D69-82E3-734D1C078EA9}"/>
              </a:ext>
            </a:extLst>
          </p:cNvPr>
          <p:cNvSpPr/>
          <p:nvPr/>
        </p:nvSpPr>
        <p:spPr>
          <a:xfrm>
            <a:off x="4191000" y="51816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656E043-2457-4619-8F2D-FB3BFB5C0C1C}"/>
              </a:ext>
            </a:extLst>
          </p:cNvPr>
          <p:cNvSpPr txBox="1"/>
          <p:nvPr/>
        </p:nvSpPr>
        <p:spPr>
          <a:xfrm>
            <a:off x="6654185" y="5638800"/>
            <a:ext cx="8496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5114AF2-D453-47AC-A73C-8CF796FA2D2C}"/>
              </a:ext>
            </a:extLst>
          </p:cNvPr>
          <p:cNvSpPr txBox="1"/>
          <p:nvPr/>
        </p:nvSpPr>
        <p:spPr>
          <a:xfrm>
            <a:off x="6248400" y="5269926"/>
            <a:ext cx="8496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C271558-E5EE-4530-AC6E-6588103EFAFC}"/>
              </a:ext>
            </a:extLst>
          </p:cNvPr>
          <p:cNvSpPr txBox="1"/>
          <p:nvPr/>
        </p:nvSpPr>
        <p:spPr>
          <a:xfrm>
            <a:off x="6248400" y="6136593"/>
            <a:ext cx="8496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ACC7E61-AA06-4984-A13F-F5A665B599C4}"/>
              </a:ext>
            </a:extLst>
          </p:cNvPr>
          <p:cNvSpPr txBox="1"/>
          <p:nvPr/>
        </p:nvSpPr>
        <p:spPr>
          <a:xfrm>
            <a:off x="5791200" y="5823466"/>
            <a:ext cx="1524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5A22BCB-0194-4446-90BD-44040FD93370}"/>
              </a:ext>
            </a:extLst>
          </p:cNvPr>
          <p:cNvSpPr txBox="1"/>
          <p:nvPr/>
        </p:nvSpPr>
        <p:spPr>
          <a:xfrm>
            <a:off x="7257509" y="5638800"/>
            <a:ext cx="8496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B5B72B7-53F0-4105-B7CC-4E7EB8BE6679}"/>
              </a:ext>
            </a:extLst>
          </p:cNvPr>
          <p:cNvSpPr txBox="1"/>
          <p:nvPr/>
        </p:nvSpPr>
        <p:spPr>
          <a:xfrm>
            <a:off x="7543800" y="5105400"/>
            <a:ext cx="1524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D5FAE7A-D35C-4B80-AE9D-F3F6EFC09997}"/>
              </a:ext>
            </a:extLst>
          </p:cNvPr>
          <p:cNvSpPr txBox="1"/>
          <p:nvPr/>
        </p:nvSpPr>
        <p:spPr>
          <a:xfrm>
            <a:off x="6896100" y="5085260"/>
            <a:ext cx="8496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9FE8CBF-AA69-457B-8017-FAB85430EF66}"/>
              </a:ext>
            </a:extLst>
          </p:cNvPr>
          <p:cNvSpPr txBox="1"/>
          <p:nvPr/>
        </p:nvSpPr>
        <p:spPr>
          <a:xfrm>
            <a:off x="5706240" y="4495800"/>
            <a:ext cx="8496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20703EC-3090-41D6-BAC0-36535FE78574}"/>
              </a:ext>
            </a:extLst>
          </p:cNvPr>
          <p:cNvSpPr txBox="1"/>
          <p:nvPr/>
        </p:nvSpPr>
        <p:spPr>
          <a:xfrm>
            <a:off x="6380145" y="4588133"/>
            <a:ext cx="8496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66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4E55-A241-477B-B954-96A93BD95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Connectivity component - random mate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63B95-C31E-4CC6-A7B7-254005685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11277600" cy="1524000"/>
          </a:xfrm>
        </p:spPr>
        <p:txBody>
          <a:bodyPr/>
          <a:lstStyle/>
          <a:p>
            <a:r>
              <a:rPr lang="en-US" altLang="zh-CN" dirty="0"/>
              <a:t>Similar as the list ranking problem</a:t>
            </a:r>
          </a:p>
          <a:p>
            <a:pPr lvl="1"/>
            <a:r>
              <a:rPr lang="en-US" altLang="zh-CN" dirty="0"/>
              <a:t>Flip a random coin, hook tails to heads, contract, repeat</a:t>
            </a:r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D3945-EE81-45CE-B4D1-CBE79647D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34</a:t>
            </a:fld>
            <a:endParaRPr lang="zh-CN" altLang="en-US"/>
          </a:p>
        </p:txBody>
      </p:sp>
      <p:grpSp>
        <p:nvGrpSpPr>
          <p:cNvPr id="5" name="成组">
            <a:extLst>
              <a:ext uri="{FF2B5EF4-FFF2-40B4-BE49-F238E27FC236}">
                <a16:creationId xmlns:a16="http://schemas.microsoft.com/office/drawing/2014/main" id="{6B47BCED-7CF9-4AD4-9ED6-6415BD73A202}"/>
              </a:ext>
            </a:extLst>
          </p:cNvPr>
          <p:cNvGrpSpPr/>
          <p:nvPr/>
        </p:nvGrpSpPr>
        <p:grpSpPr>
          <a:xfrm>
            <a:off x="838201" y="2743200"/>
            <a:ext cx="3352246" cy="2586491"/>
            <a:chOff x="0" y="0"/>
            <a:chExt cx="4409723" cy="3262141"/>
          </a:xfrm>
        </p:grpSpPr>
        <p:sp>
          <p:nvSpPr>
            <p:cNvPr id="6" name="1">
              <a:extLst>
                <a:ext uri="{FF2B5EF4-FFF2-40B4-BE49-F238E27FC236}">
                  <a16:creationId xmlns:a16="http://schemas.microsoft.com/office/drawing/2014/main" id="{C5C6BC51-322B-4B93-90D4-66CB9E4507C0}"/>
                </a:ext>
              </a:extLst>
            </p:cNvPr>
            <p:cNvSpPr/>
            <p:nvPr/>
          </p:nvSpPr>
          <p:spPr>
            <a:xfrm>
              <a:off x="0" y="0"/>
              <a:ext cx="752134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7" name="2">
              <a:extLst>
                <a:ext uri="{FF2B5EF4-FFF2-40B4-BE49-F238E27FC236}">
                  <a16:creationId xmlns:a16="http://schemas.microsoft.com/office/drawing/2014/main" id="{4FD795B1-A6B5-4FB3-9ABB-4E7F0E15CF59}"/>
                </a:ext>
              </a:extLst>
            </p:cNvPr>
            <p:cNvSpPr/>
            <p:nvPr/>
          </p:nvSpPr>
          <p:spPr>
            <a:xfrm>
              <a:off x="1191536" y="0"/>
              <a:ext cx="752135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8" name="4">
              <a:extLst>
                <a:ext uri="{FF2B5EF4-FFF2-40B4-BE49-F238E27FC236}">
                  <a16:creationId xmlns:a16="http://schemas.microsoft.com/office/drawing/2014/main" id="{457E4EC3-A147-42F0-9852-423925EBF2A9}"/>
                </a:ext>
              </a:extLst>
            </p:cNvPr>
            <p:cNvSpPr/>
            <p:nvPr/>
          </p:nvSpPr>
          <p:spPr>
            <a:xfrm>
              <a:off x="0" y="1223254"/>
              <a:ext cx="752134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9" name="3">
              <a:extLst>
                <a:ext uri="{FF2B5EF4-FFF2-40B4-BE49-F238E27FC236}">
                  <a16:creationId xmlns:a16="http://schemas.microsoft.com/office/drawing/2014/main" id="{2861ECFB-16A0-46FB-A7D3-45916F6EFB6E}"/>
                </a:ext>
              </a:extLst>
            </p:cNvPr>
            <p:cNvSpPr/>
            <p:nvPr/>
          </p:nvSpPr>
          <p:spPr>
            <a:xfrm>
              <a:off x="1191536" y="1223254"/>
              <a:ext cx="752135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13DAA4BA-8FC8-43E3-8D8B-492533A40370}"/>
                </a:ext>
              </a:extLst>
            </p:cNvPr>
            <p:cNvSpPr/>
            <p:nvPr/>
          </p:nvSpPr>
          <p:spPr>
            <a:xfrm>
              <a:off x="1191536" y="2510008"/>
              <a:ext cx="752135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9384CB6F-50D4-48B6-9CCA-8DF5B31ADF23}"/>
                </a:ext>
              </a:extLst>
            </p:cNvPr>
            <p:cNvSpPr/>
            <p:nvPr/>
          </p:nvSpPr>
          <p:spPr>
            <a:xfrm>
              <a:off x="2487131" y="1212670"/>
              <a:ext cx="752134" cy="752135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7</a:t>
              </a:r>
            </a:p>
          </p:txBody>
        </p:sp>
        <p:cxnSp>
          <p:nvCxnSpPr>
            <p:cNvPr id="12" name="连接线">
              <a:extLst>
                <a:ext uri="{FF2B5EF4-FFF2-40B4-BE49-F238E27FC236}">
                  <a16:creationId xmlns:a16="http://schemas.microsoft.com/office/drawing/2014/main" id="{28E0F6E9-CF02-4D47-92E8-CBB9A2D8B481}"/>
                </a:ext>
              </a:extLst>
            </p:cNvPr>
            <p:cNvCxnSpPr>
              <a:stCxn id="6" idx="0"/>
              <a:endCxn id="7" idx="0"/>
            </p:cNvCxnSpPr>
            <p:nvPr/>
          </p:nvCxnSpPr>
          <p:spPr>
            <a:xfrm>
              <a:off x="376066" y="376066"/>
              <a:ext cx="1191538" cy="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3" name="连接线">
              <a:extLst>
                <a:ext uri="{FF2B5EF4-FFF2-40B4-BE49-F238E27FC236}">
                  <a16:creationId xmlns:a16="http://schemas.microsoft.com/office/drawing/2014/main" id="{CBF01DDF-187E-434F-8E46-E59A0367958B}"/>
                </a:ext>
              </a:extLst>
            </p:cNvPr>
            <p:cNvCxnSpPr>
              <a:stCxn id="8" idx="0"/>
              <a:endCxn id="9" idx="0"/>
            </p:cNvCxnSpPr>
            <p:nvPr/>
          </p:nvCxnSpPr>
          <p:spPr>
            <a:xfrm>
              <a:off x="376066" y="1599320"/>
              <a:ext cx="1191538" cy="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4" name="连接线">
              <a:extLst>
                <a:ext uri="{FF2B5EF4-FFF2-40B4-BE49-F238E27FC236}">
                  <a16:creationId xmlns:a16="http://schemas.microsoft.com/office/drawing/2014/main" id="{F0B5943F-B29C-4260-8E02-EC013508B2D2}"/>
                </a:ext>
              </a:extLst>
            </p:cNvPr>
            <p:cNvCxnSpPr>
              <a:stCxn id="7" idx="0"/>
              <a:endCxn id="9" idx="0"/>
            </p:cNvCxnSpPr>
            <p:nvPr/>
          </p:nvCxnSpPr>
          <p:spPr>
            <a:xfrm>
              <a:off x="1567603" y="376066"/>
              <a:ext cx="1" cy="1223255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5" name="连接线">
              <a:extLst>
                <a:ext uri="{FF2B5EF4-FFF2-40B4-BE49-F238E27FC236}">
                  <a16:creationId xmlns:a16="http://schemas.microsoft.com/office/drawing/2014/main" id="{618F3C04-C465-433A-A244-E24BD350E4F6}"/>
                </a:ext>
              </a:extLst>
            </p:cNvPr>
            <p:cNvCxnSpPr>
              <a:stCxn id="9" idx="0"/>
              <a:endCxn id="10" idx="0"/>
            </p:cNvCxnSpPr>
            <p:nvPr/>
          </p:nvCxnSpPr>
          <p:spPr>
            <a:xfrm>
              <a:off x="1567603" y="1599320"/>
              <a:ext cx="1" cy="1286755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6" name="连接线">
              <a:extLst>
                <a:ext uri="{FF2B5EF4-FFF2-40B4-BE49-F238E27FC236}">
                  <a16:creationId xmlns:a16="http://schemas.microsoft.com/office/drawing/2014/main" id="{43DED78C-07C9-4DD7-B76B-0858BFB19D66}"/>
                </a:ext>
              </a:extLst>
            </p:cNvPr>
            <p:cNvCxnSpPr>
              <a:stCxn id="11" idx="0"/>
              <a:endCxn id="20" idx="0"/>
            </p:cNvCxnSpPr>
            <p:nvPr/>
          </p:nvCxnSpPr>
          <p:spPr>
            <a:xfrm>
              <a:off x="2863198" y="1588737"/>
              <a:ext cx="1170460" cy="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7" name="连接线">
              <a:extLst>
                <a:ext uri="{FF2B5EF4-FFF2-40B4-BE49-F238E27FC236}">
                  <a16:creationId xmlns:a16="http://schemas.microsoft.com/office/drawing/2014/main" id="{B885D9F6-2EAA-4777-936E-7FEA471C34C0}"/>
                </a:ext>
              </a:extLst>
            </p:cNvPr>
            <p:cNvCxnSpPr>
              <a:stCxn id="19" idx="0"/>
              <a:endCxn id="11" idx="0"/>
            </p:cNvCxnSpPr>
            <p:nvPr/>
          </p:nvCxnSpPr>
          <p:spPr>
            <a:xfrm flipV="1">
              <a:off x="2863198" y="1588737"/>
              <a:ext cx="1" cy="1297338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8" name="连接线">
              <a:extLst>
                <a:ext uri="{FF2B5EF4-FFF2-40B4-BE49-F238E27FC236}">
                  <a16:creationId xmlns:a16="http://schemas.microsoft.com/office/drawing/2014/main" id="{6B0F5CE6-9545-4882-A747-D97ED1D24F7F}"/>
                </a:ext>
              </a:extLst>
            </p:cNvPr>
            <p:cNvCxnSpPr>
              <a:stCxn id="10" idx="0"/>
              <a:endCxn id="19" idx="0"/>
            </p:cNvCxnSpPr>
            <p:nvPr/>
          </p:nvCxnSpPr>
          <p:spPr>
            <a:xfrm>
              <a:off x="1567603" y="2886074"/>
              <a:ext cx="1295596" cy="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19" name="6">
              <a:extLst>
                <a:ext uri="{FF2B5EF4-FFF2-40B4-BE49-F238E27FC236}">
                  <a16:creationId xmlns:a16="http://schemas.microsoft.com/office/drawing/2014/main" id="{7B6CC291-DF9F-4624-8905-BDE4331B8FB2}"/>
                </a:ext>
              </a:extLst>
            </p:cNvPr>
            <p:cNvSpPr/>
            <p:nvPr/>
          </p:nvSpPr>
          <p:spPr>
            <a:xfrm>
              <a:off x="2487131" y="2510008"/>
              <a:ext cx="752134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0" name="8">
              <a:extLst>
                <a:ext uri="{FF2B5EF4-FFF2-40B4-BE49-F238E27FC236}">
                  <a16:creationId xmlns:a16="http://schemas.microsoft.com/office/drawing/2014/main" id="{1B681C2F-3A86-4041-A309-428E718FE9D5}"/>
                </a:ext>
              </a:extLst>
            </p:cNvPr>
            <p:cNvSpPr/>
            <p:nvPr/>
          </p:nvSpPr>
          <p:spPr>
            <a:xfrm>
              <a:off x="3657590" y="1212670"/>
              <a:ext cx="752134" cy="752135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21" name="9">
              <a:extLst>
                <a:ext uri="{FF2B5EF4-FFF2-40B4-BE49-F238E27FC236}">
                  <a16:creationId xmlns:a16="http://schemas.microsoft.com/office/drawing/2014/main" id="{BFF8095F-3E9E-410F-BCC2-2512688CBE19}"/>
                </a:ext>
              </a:extLst>
            </p:cNvPr>
            <p:cNvSpPr/>
            <p:nvPr/>
          </p:nvSpPr>
          <p:spPr>
            <a:xfrm>
              <a:off x="3657590" y="0"/>
              <a:ext cx="752134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9</a:t>
              </a:r>
            </a:p>
          </p:txBody>
        </p:sp>
        <p:cxnSp>
          <p:nvCxnSpPr>
            <p:cNvPr id="22" name="连接线">
              <a:extLst>
                <a:ext uri="{FF2B5EF4-FFF2-40B4-BE49-F238E27FC236}">
                  <a16:creationId xmlns:a16="http://schemas.microsoft.com/office/drawing/2014/main" id="{6F5996A1-B24B-45C0-A3FE-CBD3632076FC}"/>
                </a:ext>
              </a:extLst>
            </p:cNvPr>
            <p:cNvCxnSpPr>
              <a:stCxn id="20" idx="0"/>
              <a:endCxn id="21" idx="0"/>
            </p:cNvCxnSpPr>
            <p:nvPr/>
          </p:nvCxnSpPr>
          <p:spPr>
            <a:xfrm flipV="1">
              <a:off x="4033657" y="376066"/>
              <a:ext cx="1" cy="1212672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</p:grpSp>
      <p:grpSp>
        <p:nvGrpSpPr>
          <p:cNvPr id="23" name="成组">
            <a:extLst>
              <a:ext uri="{FF2B5EF4-FFF2-40B4-BE49-F238E27FC236}">
                <a16:creationId xmlns:a16="http://schemas.microsoft.com/office/drawing/2014/main" id="{19D7B36E-5FD6-48D5-B8A3-3F3B24801ABB}"/>
              </a:ext>
            </a:extLst>
          </p:cNvPr>
          <p:cNvGrpSpPr/>
          <p:nvPr/>
        </p:nvGrpSpPr>
        <p:grpSpPr>
          <a:xfrm>
            <a:off x="5663991" y="2743200"/>
            <a:ext cx="4089610" cy="3778417"/>
            <a:chOff x="0" y="-1"/>
            <a:chExt cx="5379692" cy="4765424"/>
          </a:xfrm>
        </p:grpSpPr>
        <p:grpSp>
          <p:nvGrpSpPr>
            <p:cNvPr id="24" name="成组">
              <a:extLst>
                <a:ext uri="{FF2B5EF4-FFF2-40B4-BE49-F238E27FC236}">
                  <a16:creationId xmlns:a16="http://schemas.microsoft.com/office/drawing/2014/main" id="{A827EF40-3C92-4C78-9070-8304DCAEC179}"/>
                </a:ext>
              </a:extLst>
            </p:cNvPr>
            <p:cNvGrpSpPr/>
            <p:nvPr/>
          </p:nvGrpSpPr>
          <p:grpSpPr>
            <a:xfrm>
              <a:off x="969967" y="-1"/>
              <a:ext cx="4409725" cy="3262143"/>
              <a:chOff x="0" y="0"/>
              <a:chExt cx="4409723" cy="3262141"/>
            </a:xfrm>
          </p:grpSpPr>
          <p:sp>
            <p:nvSpPr>
              <p:cNvPr id="27" name="1">
                <a:extLst>
                  <a:ext uri="{FF2B5EF4-FFF2-40B4-BE49-F238E27FC236}">
                    <a16:creationId xmlns:a16="http://schemas.microsoft.com/office/drawing/2014/main" id="{E7FC49E9-7A04-43F8-A28F-6332EAD84FB8}"/>
                  </a:ext>
                </a:extLst>
              </p:cNvPr>
              <p:cNvSpPr/>
              <p:nvPr/>
            </p:nvSpPr>
            <p:spPr>
              <a:xfrm>
                <a:off x="0" y="0"/>
                <a:ext cx="752134" cy="752134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1</a:t>
                </a:r>
              </a:p>
            </p:txBody>
          </p:sp>
          <p:sp>
            <p:nvSpPr>
              <p:cNvPr id="28" name="2">
                <a:extLst>
                  <a:ext uri="{FF2B5EF4-FFF2-40B4-BE49-F238E27FC236}">
                    <a16:creationId xmlns:a16="http://schemas.microsoft.com/office/drawing/2014/main" id="{716CF8AA-035D-4CF3-B584-D76A6D30ECAB}"/>
                  </a:ext>
                </a:extLst>
              </p:cNvPr>
              <p:cNvSpPr/>
              <p:nvPr/>
            </p:nvSpPr>
            <p:spPr>
              <a:xfrm>
                <a:off x="1191536" y="0"/>
                <a:ext cx="752135" cy="752134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2</a:t>
                </a:r>
              </a:p>
            </p:txBody>
          </p:sp>
          <p:sp>
            <p:nvSpPr>
              <p:cNvPr id="29" name="4">
                <a:extLst>
                  <a:ext uri="{FF2B5EF4-FFF2-40B4-BE49-F238E27FC236}">
                    <a16:creationId xmlns:a16="http://schemas.microsoft.com/office/drawing/2014/main" id="{2C4DD6EB-C97B-408A-A5F9-CF973FBA88E2}"/>
                  </a:ext>
                </a:extLst>
              </p:cNvPr>
              <p:cNvSpPr/>
              <p:nvPr/>
            </p:nvSpPr>
            <p:spPr>
              <a:xfrm>
                <a:off x="0" y="1223254"/>
                <a:ext cx="752134" cy="752134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4</a:t>
                </a:r>
              </a:p>
            </p:txBody>
          </p:sp>
          <p:sp>
            <p:nvSpPr>
              <p:cNvPr id="30" name="3">
                <a:extLst>
                  <a:ext uri="{FF2B5EF4-FFF2-40B4-BE49-F238E27FC236}">
                    <a16:creationId xmlns:a16="http://schemas.microsoft.com/office/drawing/2014/main" id="{7DAC4741-1F7A-445F-9FA5-48861E744624}"/>
                  </a:ext>
                </a:extLst>
              </p:cNvPr>
              <p:cNvSpPr/>
              <p:nvPr/>
            </p:nvSpPr>
            <p:spPr>
              <a:xfrm>
                <a:off x="1191536" y="1223254"/>
                <a:ext cx="752135" cy="752134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3</a:t>
                </a:r>
              </a:p>
            </p:txBody>
          </p:sp>
          <p:sp>
            <p:nvSpPr>
              <p:cNvPr id="31" name="5">
                <a:extLst>
                  <a:ext uri="{FF2B5EF4-FFF2-40B4-BE49-F238E27FC236}">
                    <a16:creationId xmlns:a16="http://schemas.microsoft.com/office/drawing/2014/main" id="{250D71AB-223A-41CD-A840-FBEB94D6552A}"/>
                  </a:ext>
                </a:extLst>
              </p:cNvPr>
              <p:cNvSpPr/>
              <p:nvPr/>
            </p:nvSpPr>
            <p:spPr>
              <a:xfrm>
                <a:off x="1191536" y="2510008"/>
                <a:ext cx="752135" cy="752134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5</a:t>
                </a:r>
              </a:p>
            </p:txBody>
          </p:sp>
          <p:sp>
            <p:nvSpPr>
              <p:cNvPr id="32" name="7">
                <a:extLst>
                  <a:ext uri="{FF2B5EF4-FFF2-40B4-BE49-F238E27FC236}">
                    <a16:creationId xmlns:a16="http://schemas.microsoft.com/office/drawing/2014/main" id="{DA3BBD80-69AE-465E-9EB8-C93453D6CA3B}"/>
                  </a:ext>
                </a:extLst>
              </p:cNvPr>
              <p:cNvSpPr/>
              <p:nvPr/>
            </p:nvSpPr>
            <p:spPr>
              <a:xfrm>
                <a:off x="2487131" y="1212670"/>
                <a:ext cx="752134" cy="752135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7</a:t>
                </a:r>
              </a:p>
            </p:txBody>
          </p:sp>
          <p:cxnSp>
            <p:nvCxnSpPr>
              <p:cNvPr id="33" name="连接线">
                <a:extLst>
                  <a:ext uri="{FF2B5EF4-FFF2-40B4-BE49-F238E27FC236}">
                    <a16:creationId xmlns:a16="http://schemas.microsoft.com/office/drawing/2014/main" id="{1046AA56-BE66-4BA4-B0FE-FBD0A0C2DB11}"/>
                  </a:ext>
                </a:extLst>
              </p:cNvPr>
              <p:cNvCxnSpPr>
                <a:stCxn id="27" idx="0"/>
                <a:endCxn id="28" idx="0"/>
              </p:cNvCxnSpPr>
              <p:nvPr/>
            </p:nvCxnSpPr>
            <p:spPr>
              <a:xfrm>
                <a:off x="376066" y="376066"/>
                <a:ext cx="1191538" cy="1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34" name="连接线">
                <a:extLst>
                  <a:ext uri="{FF2B5EF4-FFF2-40B4-BE49-F238E27FC236}">
                    <a16:creationId xmlns:a16="http://schemas.microsoft.com/office/drawing/2014/main" id="{2FD2F4AA-F10D-4A3F-A204-565F94E6DB95}"/>
                  </a:ext>
                </a:extLst>
              </p:cNvPr>
              <p:cNvCxnSpPr>
                <a:stCxn id="29" idx="0"/>
                <a:endCxn id="30" idx="0"/>
              </p:cNvCxnSpPr>
              <p:nvPr/>
            </p:nvCxnSpPr>
            <p:spPr>
              <a:xfrm>
                <a:off x="376066" y="1599320"/>
                <a:ext cx="1191538" cy="1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35" name="连接线">
                <a:extLst>
                  <a:ext uri="{FF2B5EF4-FFF2-40B4-BE49-F238E27FC236}">
                    <a16:creationId xmlns:a16="http://schemas.microsoft.com/office/drawing/2014/main" id="{85AB841D-8B21-428E-B912-812A4F2C3617}"/>
                  </a:ext>
                </a:extLst>
              </p:cNvPr>
              <p:cNvCxnSpPr>
                <a:stCxn id="28" idx="0"/>
                <a:endCxn id="30" idx="0"/>
              </p:cNvCxnSpPr>
              <p:nvPr/>
            </p:nvCxnSpPr>
            <p:spPr>
              <a:xfrm>
                <a:off x="1567603" y="376066"/>
                <a:ext cx="1" cy="1223255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36" name="连接线">
                <a:extLst>
                  <a:ext uri="{FF2B5EF4-FFF2-40B4-BE49-F238E27FC236}">
                    <a16:creationId xmlns:a16="http://schemas.microsoft.com/office/drawing/2014/main" id="{75C09071-CD61-4087-8185-6009E2D509F2}"/>
                  </a:ext>
                </a:extLst>
              </p:cNvPr>
              <p:cNvCxnSpPr>
                <a:stCxn id="30" idx="0"/>
                <a:endCxn id="31" idx="0"/>
              </p:cNvCxnSpPr>
              <p:nvPr/>
            </p:nvCxnSpPr>
            <p:spPr>
              <a:xfrm>
                <a:off x="1567603" y="1599320"/>
                <a:ext cx="1" cy="1286755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37" name="连接线">
                <a:extLst>
                  <a:ext uri="{FF2B5EF4-FFF2-40B4-BE49-F238E27FC236}">
                    <a16:creationId xmlns:a16="http://schemas.microsoft.com/office/drawing/2014/main" id="{14BA4735-F959-4096-8AC0-4E94E0B7AE2D}"/>
                  </a:ext>
                </a:extLst>
              </p:cNvPr>
              <p:cNvCxnSpPr>
                <a:stCxn id="32" idx="0"/>
                <a:endCxn id="41" idx="0"/>
              </p:cNvCxnSpPr>
              <p:nvPr/>
            </p:nvCxnSpPr>
            <p:spPr>
              <a:xfrm>
                <a:off x="2863198" y="1588737"/>
                <a:ext cx="1170460" cy="1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38" name="连接线">
                <a:extLst>
                  <a:ext uri="{FF2B5EF4-FFF2-40B4-BE49-F238E27FC236}">
                    <a16:creationId xmlns:a16="http://schemas.microsoft.com/office/drawing/2014/main" id="{C4AF54DA-9B1E-4A25-A13C-A0A657BDF608}"/>
                  </a:ext>
                </a:extLst>
              </p:cNvPr>
              <p:cNvCxnSpPr>
                <a:stCxn id="40" idx="0"/>
                <a:endCxn id="32" idx="0"/>
              </p:cNvCxnSpPr>
              <p:nvPr/>
            </p:nvCxnSpPr>
            <p:spPr>
              <a:xfrm flipV="1">
                <a:off x="2863198" y="1588737"/>
                <a:ext cx="1" cy="1297338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39" name="连接线">
                <a:extLst>
                  <a:ext uri="{FF2B5EF4-FFF2-40B4-BE49-F238E27FC236}">
                    <a16:creationId xmlns:a16="http://schemas.microsoft.com/office/drawing/2014/main" id="{719116F0-99AC-4B4B-B1BD-B8E8C4E665FB}"/>
                  </a:ext>
                </a:extLst>
              </p:cNvPr>
              <p:cNvCxnSpPr>
                <a:stCxn id="31" idx="0"/>
                <a:endCxn id="40" idx="0"/>
              </p:cNvCxnSpPr>
              <p:nvPr/>
            </p:nvCxnSpPr>
            <p:spPr>
              <a:xfrm>
                <a:off x="1567603" y="2886074"/>
                <a:ext cx="1295596" cy="1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sp>
            <p:nvSpPr>
              <p:cNvPr id="40" name="6">
                <a:extLst>
                  <a:ext uri="{FF2B5EF4-FFF2-40B4-BE49-F238E27FC236}">
                    <a16:creationId xmlns:a16="http://schemas.microsoft.com/office/drawing/2014/main" id="{B964F368-69CA-4808-9018-57384A98626F}"/>
                  </a:ext>
                </a:extLst>
              </p:cNvPr>
              <p:cNvSpPr/>
              <p:nvPr/>
            </p:nvSpPr>
            <p:spPr>
              <a:xfrm>
                <a:off x="2487131" y="2510008"/>
                <a:ext cx="752134" cy="752134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6</a:t>
                </a:r>
              </a:p>
            </p:txBody>
          </p:sp>
          <p:sp>
            <p:nvSpPr>
              <p:cNvPr id="41" name="8">
                <a:extLst>
                  <a:ext uri="{FF2B5EF4-FFF2-40B4-BE49-F238E27FC236}">
                    <a16:creationId xmlns:a16="http://schemas.microsoft.com/office/drawing/2014/main" id="{BAFB9FE5-6B39-4B97-B084-DE2389E1CC17}"/>
                  </a:ext>
                </a:extLst>
              </p:cNvPr>
              <p:cNvSpPr/>
              <p:nvPr/>
            </p:nvSpPr>
            <p:spPr>
              <a:xfrm>
                <a:off x="3657590" y="1212670"/>
                <a:ext cx="752134" cy="752135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8</a:t>
                </a:r>
              </a:p>
            </p:txBody>
          </p:sp>
          <p:sp>
            <p:nvSpPr>
              <p:cNvPr id="42" name="9">
                <a:extLst>
                  <a:ext uri="{FF2B5EF4-FFF2-40B4-BE49-F238E27FC236}">
                    <a16:creationId xmlns:a16="http://schemas.microsoft.com/office/drawing/2014/main" id="{D3EB0F30-FD7E-4DF4-B01E-42101C0A9773}"/>
                  </a:ext>
                </a:extLst>
              </p:cNvPr>
              <p:cNvSpPr/>
              <p:nvPr/>
            </p:nvSpPr>
            <p:spPr>
              <a:xfrm>
                <a:off x="3657590" y="0"/>
                <a:ext cx="752134" cy="752134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9</a:t>
                </a:r>
              </a:p>
            </p:txBody>
          </p:sp>
          <p:cxnSp>
            <p:nvCxnSpPr>
              <p:cNvPr id="43" name="连接线">
                <a:extLst>
                  <a:ext uri="{FF2B5EF4-FFF2-40B4-BE49-F238E27FC236}">
                    <a16:creationId xmlns:a16="http://schemas.microsoft.com/office/drawing/2014/main" id="{4FF98C51-1648-470C-8A77-DDC9A69C6DBE}"/>
                  </a:ext>
                </a:extLst>
              </p:cNvPr>
              <p:cNvCxnSpPr>
                <a:stCxn id="41" idx="0"/>
                <a:endCxn id="42" idx="0"/>
              </p:cNvCxnSpPr>
              <p:nvPr/>
            </p:nvCxnSpPr>
            <p:spPr>
              <a:xfrm flipV="1">
                <a:off x="4033657" y="376066"/>
                <a:ext cx="1" cy="1212672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</p:grpSp>
        <p:sp>
          <p:nvSpPr>
            <p:cNvPr id="25" name="直线">
              <a:extLst>
                <a:ext uri="{FF2B5EF4-FFF2-40B4-BE49-F238E27FC236}">
                  <a16:creationId xmlns:a16="http://schemas.microsoft.com/office/drawing/2014/main" id="{CE2CE689-09D2-416D-8819-A5A8DC6BCA20}"/>
                </a:ext>
              </a:extLst>
            </p:cNvPr>
            <p:cNvSpPr/>
            <p:nvPr/>
          </p:nvSpPr>
          <p:spPr>
            <a:xfrm>
              <a:off x="0" y="1631070"/>
              <a:ext cx="59699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6" name="flip coins…">
              <a:extLst>
                <a:ext uri="{FF2B5EF4-FFF2-40B4-BE49-F238E27FC236}">
                  <a16:creationId xmlns:a16="http://schemas.microsoft.com/office/drawing/2014/main" id="{19530142-64DB-44EC-AB41-AD1517E88847}"/>
                </a:ext>
              </a:extLst>
            </p:cNvPr>
            <p:cNvSpPr txBox="1"/>
            <p:nvPr/>
          </p:nvSpPr>
          <p:spPr>
            <a:xfrm>
              <a:off x="1643465" y="3393873"/>
              <a:ext cx="3253688" cy="1371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/>
              </a:pPr>
              <a:r>
                <a:rPr dirty="0"/>
                <a:t>flip coins</a:t>
              </a:r>
            </a:p>
            <a:p>
              <a:pPr>
                <a:defRPr sz="3200"/>
              </a:pPr>
              <a:r>
                <a:rPr dirty="0"/>
                <a:t>(</a:t>
              </a:r>
              <a:r>
                <a:rPr lang="en-US" dirty="0"/>
                <a:t>red</a:t>
              </a:r>
              <a:r>
                <a:rPr dirty="0"/>
                <a:t> = heads)</a:t>
              </a:r>
            </a:p>
          </p:txBody>
        </p:sp>
      </p:grpSp>
      <p:sp>
        <p:nvSpPr>
          <p:cNvPr id="44" name="Source: Blelloch and Maggs, 6886-s18, lecture5.2">
            <a:extLst>
              <a:ext uri="{FF2B5EF4-FFF2-40B4-BE49-F238E27FC236}">
                <a16:creationId xmlns:a16="http://schemas.microsoft.com/office/drawing/2014/main" id="{202BEB73-87C3-4864-9E58-5970ADAB2828}"/>
              </a:ext>
            </a:extLst>
          </p:cNvPr>
          <p:cNvSpPr txBox="1"/>
          <p:nvPr/>
        </p:nvSpPr>
        <p:spPr>
          <a:xfrm>
            <a:off x="152400" y="6324600"/>
            <a:ext cx="718661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600"/>
            </a:pPr>
            <a:r>
              <a:rPr sz="2000" dirty="0"/>
              <a:t>Source: </a:t>
            </a:r>
            <a:r>
              <a:rPr sz="2000" u="sng" dirty="0" err="1">
                <a:hlinkClick r:id="rId2"/>
              </a:rPr>
              <a:t>Blelloch</a:t>
            </a:r>
            <a:r>
              <a:rPr sz="2000" u="sng" dirty="0">
                <a:hlinkClick r:id="rId2"/>
              </a:rPr>
              <a:t> and </a:t>
            </a:r>
            <a:r>
              <a:rPr sz="2000" u="sng" dirty="0" err="1">
                <a:hlinkClick r:id="rId2"/>
              </a:rPr>
              <a:t>Maggs</a:t>
            </a:r>
            <a:r>
              <a:rPr sz="2000" dirty="0"/>
              <a:t>, </a:t>
            </a:r>
            <a:r>
              <a:rPr sz="2000" u="sng" dirty="0">
                <a:hlinkClick r:id="rId3"/>
              </a:rPr>
              <a:t>6886-s18, lecture5.2</a:t>
            </a:r>
          </a:p>
        </p:txBody>
      </p:sp>
      <p:sp>
        <p:nvSpPr>
          <p:cNvPr id="45" name="9">
            <a:extLst>
              <a:ext uri="{FF2B5EF4-FFF2-40B4-BE49-F238E27FC236}">
                <a16:creationId xmlns:a16="http://schemas.microsoft.com/office/drawing/2014/main" id="{FD8BE63F-752D-4C12-8837-2C143C75D3D1}"/>
              </a:ext>
            </a:extLst>
          </p:cNvPr>
          <p:cNvSpPr/>
          <p:nvPr/>
        </p:nvSpPr>
        <p:spPr>
          <a:xfrm>
            <a:off x="4708070" y="4648200"/>
            <a:ext cx="571768" cy="596353"/>
          </a:xfrm>
          <a:prstGeom prst="ellipse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10</a:t>
            </a:r>
            <a:endParaRPr dirty="0"/>
          </a:p>
        </p:txBody>
      </p:sp>
      <p:sp>
        <p:nvSpPr>
          <p:cNvPr id="48" name="9">
            <a:extLst>
              <a:ext uri="{FF2B5EF4-FFF2-40B4-BE49-F238E27FC236}">
                <a16:creationId xmlns:a16="http://schemas.microsoft.com/office/drawing/2014/main" id="{1FE8D3AE-EA7F-4857-8897-8FDEB0310759}"/>
              </a:ext>
            </a:extLst>
          </p:cNvPr>
          <p:cNvSpPr/>
          <p:nvPr/>
        </p:nvSpPr>
        <p:spPr>
          <a:xfrm>
            <a:off x="4708070" y="3738269"/>
            <a:ext cx="571768" cy="596353"/>
          </a:xfrm>
          <a:prstGeom prst="ellipse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11</a:t>
            </a:r>
            <a:endParaRPr dirty="0"/>
          </a:p>
        </p:txBody>
      </p:sp>
      <p:sp>
        <p:nvSpPr>
          <p:cNvPr id="49" name="9">
            <a:extLst>
              <a:ext uri="{FF2B5EF4-FFF2-40B4-BE49-F238E27FC236}">
                <a16:creationId xmlns:a16="http://schemas.microsoft.com/office/drawing/2014/main" id="{4688FE88-3194-4196-B0FE-A9EA24B3DE62}"/>
              </a:ext>
            </a:extLst>
          </p:cNvPr>
          <p:cNvSpPr/>
          <p:nvPr/>
        </p:nvSpPr>
        <p:spPr>
          <a:xfrm>
            <a:off x="4717437" y="2754213"/>
            <a:ext cx="571768" cy="596353"/>
          </a:xfrm>
          <a:prstGeom prst="ellipse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12</a:t>
            </a:r>
            <a:endParaRPr dirty="0"/>
          </a:p>
        </p:txBody>
      </p:sp>
      <p:cxnSp>
        <p:nvCxnSpPr>
          <p:cNvPr id="50" name="连接线">
            <a:extLst>
              <a:ext uri="{FF2B5EF4-FFF2-40B4-BE49-F238E27FC236}">
                <a16:creationId xmlns:a16="http://schemas.microsoft.com/office/drawing/2014/main" id="{AABF01B4-DC89-4C2E-A6B2-7AD0FA8C1808}"/>
              </a:ext>
            </a:extLst>
          </p:cNvPr>
          <p:cNvCxnSpPr/>
          <p:nvPr/>
        </p:nvCxnSpPr>
        <p:spPr>
          <a:xfrm flipV="1">
            <a:off x="5178269" y="3065844"/>
            <a:ext cx="1" cy="961505"/>
          </a:xfrm>
          <a:prstGeom prst="straightConnector1">
            <a:avLst/>
          </a:prstGeom>
          <a:ln w="254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51" name="连接线">
            <a:extLst>
              <a:ext uri="{FF2B5EF4-FFF2-40B4-BE49-F238E27FC236}">
                <a16:creationId xmlns:a16="http://schemas.microsoft.com/office/drawing/2014/main" id="{1386F6C7-BD50-4CE7-826E-232C0A25F8C7}"/>
              </a:ext>
            </a:extLst>
          </p:cNvPr>
          <p:cNvCxnSpPr/>
          <p:nvPr/>
        </p:nvCxnSpPr>
        <p:spPr>
          <a:xfrm flipV="1">
            <a:off x="5180826" y="4026615"/>
            <a:ext cx="1" cy="961505"/>
          </a:xfrm>
          <a:prstGeom prst="straightConnector1">
            <a:avLst/>
          </a:prstGeom>
          <a:ln w="25400" cap="flat">
            <a:solidFill>
              <a:srgbClr val="000000"/>
            </a:solidFill>
            <a:prstDash val="solid"/>
            <a:miter lim="400000"/>
          </a:ln>
          <a:effectLst/>
        </p:spPr>
      </p:cxnSp>
      <p:sp>
        <p:nvSpPr>
          <p:cNvPr id="52" name="9">
            <a:extLst>
              <a:ext uri="{FF2B5EF4-FFF2-40B4-BE49-F238E27FC236}">
                <a16:creationId xmlns:a16="http://schemas.microsoft.com/office/drawing/2014/main" id="{433EF874-6C23-4AA5-AC7D-D896D5ACBA00}"/>
              </a:ext>
            </a:extLst>
          </p:cNvPr>
          <p:cNvSpPr/>
          <p:nvPr/>
        </p:nvSpPr>
        <p:spPr>
          <a:xfrm>
            <a:off x="10407835" y="4572000"/>
            <a:ext cx="571768" cy="596353"/>
          </a:xfrm>
          <a:prstGeom prst="ellipse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10</a:t>
            </a:r>
            <a:endParaRPr dirty="0"/>
          </a:p>
        </p:txBody>
      </p:sp>
      <p:sp>
        <p:nvSpPr>
          <p:cNvPr id="53" name="9">
            <a:extLst>
              <a:ext uri="{FF2B5EF4-FFF2-40B4-BE49-F238E27FC236}">
                <a16:creationId xmlns:a16="http://schemas.microsoft.com/office/drawing/2014/main" id="{66F7877E-A2D0-444D-8814-286DAB8A68B4}"/>
              </a:ext>
            </a:extLst>
          </p:cNvPr>
          <p:cNvSpPr/>
          <p:nvPr/>
        </p:nvSpPr>
        <p:spPr>
          <a:xfrm>
            <a:off x="10407835" y="3662069"/>
            <a:ext cx="571768" cy="596353"/>
          </a:xfrm>
          <a:prstGeom prst="ellipse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11</a:t>
            </a:r>
            <a:endParaRPr dirty="0"/>
          </a:p>
        </p:txBody>
      </p:sp>
      <p:sp>
        <p:nvSpPr>
          <p:cNvPr id="54" name="9">
            <a:extLst>
              <a:ext uri="{FF2B5EF4-FFF2-40B4-BE49-F238E27FC236}">
                <a16:creationId xmlns:a16="http://schemas.microsoft.com/office/drawing/2014/main" id="{FC25B47A-1C10-48D5-9B99-BA03E7E4C190}"/>
              </a:ext>
            </a:extLst>
          </p:cNvPr>
          <p:cNvSpPr/>
          <p:nvPr/>
        </p:nvSpPr>
        <p:spPr>
          <a:xfrm>
            <a:off x="10417202" y="2678013"/>
            <a:ext cx="571768" cy="596353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12</a:t>
            </a:r>
            <a:endParaRPr dirty="0"/>
          </a:p>
        </p:txBody>
      </p:sp>
      <p:cxnSp>
        <p:nvCxnSpPr>
          <p:cNvPr id="55" name="连接线">
            <a:extLst>
              <a:ext uri="{FF2B5EF4-FFF2-40B4-BE49-F238E27FC236}">
                <a16:creationId xmlns:a16="http://schemas.microsoft.com/office/drawing/2014/main" id="{26B86583-D08F-4AF3-A7A8-D145A4870C0E}"/>
              </a:ext>
            </a:extLst>
          </p:cNvPr>
          <p:cNvCxnSpPr/>
          <p:nvPr/>
        </p:nvCxnSpPr>
        <p:spPr>
          <a:xfrm flipV="1">
            <a:off x="10878034" y="2989644"/>
            <a:ext cx="1" cy="961505"/>
          </a:xfrm>
          <a:prstGeom prst="straightConnector1">
            <a:avLst/>
          </a:prstGeom>
          <a:ln w="254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56" name="连接线">
            <a:extLst>
              <a:ext uri="{FF2B5EF4-FFF2-40B4-BE49-F238E27FC236}">
                <a16:creationId xmlns:a16="http://schemas.microsoft.com/office/drawing/2014/main" id="{971DF083-A350-4A44-908D-CFCCB12953AF}"/>
              </a:ext>
            </a:extLst>
          </p:cNvPr>
          <p:cNvCxnSpPr/>
          <p:nvPr/>
        </p:nvCxnSpPr>
        <p:spPr>
          <a:xfrm flipV="1">
            <a:off x="10880591" y="3950415"/>
            <a:ext cx="1" cy="961505"/>
          </a:xfrm>
          <a:prstGeom prst="straightConnector1">
            <a:avLst/>
          </a:prstGeom>
          <a:ln w="25400" cap="flat">
            <a:solidFill>
              <a:srgbClr val="000000"/>
            </a:solidFill>
            <a:prstDash val="solid"/>
            <a:miter lim="400000"/>
          </a:ln>
          <a:effectLst/>
        </p:spPr>
      </p:cxnSp>
    </p:spTree>
    <p:extLst>
      <p:ext uri="{BB962C8B-B14F-4D97-AF65-F5344CB8AC3E}">
        <p14:creationId xmlns:p14="http://schemas.microsoft.com/office/powerpoint/2010/main" val="157622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  <p:bldP spid="52" grpId="0" animBg="1"/>
      <p:bldP spid="53" grpId="0" animBg="1"/>
      <p:bldP spid="5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圆角矩形">
            <a:extLst>
              <a:ext uri="{FF2B5EF4-FFF2-40B4-BE49-F238E27FC236}">
                <a16:creationId xmlns:a16="http://schemas.microsoft.com/office/drawing/2014/main" id="{DC9903A4-8FE1-4C58-A5BA-4739016814FF}"/>
              </a:ext>
            </a:extLst>
          </p:cNvPr>
          <p:cNvSpPr/>
          <p:nvPr/>
        </p:nvSpPr>
        <p:spPr>
          <a:xfrm rot="5400000">
            <a:off x="9228257" y="1668346"/>
            <a:ext cx="1736481" cy="838196"/>
          </a:xfrm>
          <a:prstGeom prst="roundRect">
            <a:avLst>
              <a:gd name="adj" fmla="val 20390"/>
            </a:avLst>
          </a:prstGeom>
          <a:solidFill>
            <a:schemeClr val="accent1">
              <a:satOff val="-3355"/>
              <a:lumOff val="26614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DDF25-041A-4B4E-BDF2-851EB048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Random mate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CA036-7BE1-4AD4-9A47-626C402A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35</a:t>
            </a:fld>
            <a:endParaRPr lang="zh-CN" altLang="en-US"/>
          </a:p>
        </p:txBody>
      </p:sp>
      <p:grpSp>
        <p:nvGrpSpPr>
          <p:cNvPr id="5" name="成组">
            <a:extLst>
              <a:ext uri="{FF2B5EF4-FFF2-40B4-BE49-F238E27FC236}">
                <a16:creationId xmlns:a16="http://schemas.microsoft.com/office/drawing/2014/main" id="{1C8F2005-EB94-46E1-B442-84AE265D1C93}"/>
              </a:ext>
            </a:extLst>
          </p:cNvPr>
          <p:cNvGrpSpPr/>
          <p:nvPr/>
        </p:nvGrpSpPr>
        <p:grpSpPr>
          <a:xfrm>
            <a:off x="228600" y="1297337"/>
            <a:ext cx="3276469" cy="3300432"/>
            <a:chOff x="0" y="0"/>
            <a:chExt cx="4409724" cy="4815634"/>
          </a:xfrm>
        </p:grpSpPr>
        <p:sp>
          <p:nvSpPr>
            <p:cNvPr id="6" name="1">
              <a:extLst>
                <a:ext uri="{FF2B5EF4-FFF2-40B4-BE49-F238E27FC236}">
                  <a16:creationId xmlns:a16="http://schemas.microsoft.com/office/drawing/2014/main" id="{B49231DE-EEA9-4351-B72C-8A8B9A94B136}"/>
                </a:ext>
              </a:extLst>
            </p:cNvPr>
            <p:cNvSpPr/>
            <p:nvPr/>
          </p:nvSpPr>
          <p:spPr>
            <a:xfrm>
              <a:off x="0" y="0"/>
              <a:ext cx="752134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1</a:t>
              </a:r>
            </a:p>
          </p:txBody>
        </p:sp>
        <p:sp>
          <p:nvSpPr>
            <p:cNvPr id="7" name="2">
              <a:extLst>
                <a:ext uri="{FF2B5EF4-FFF2-40B4-BE49-F238E27FC236}">
                  <a16:creationId xmlns:a16="http://schemas.microsoft.com/office/drawing/2014/main" id="{BF16BFEC-2F2C-40B7-96D7-E7098DC72188}"/>
                </a:ext>
              </a:extLst>
            </p:cNvPr>
            <p:cNvSpPr/>
            <p:nvPr/>
          </p:nvSpPr>
          <p:spPr>
            <a:xfrm>
              <a:off x="1191536" y="0"/>
              <a:ext cx="752135" cy="752134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8" name="4">
              <a:extLst>
                <a:ext uri="{FF2B5EF4-FFF2-40B4-BE49-F238E27FC236}">
                  <a16:creationId xmlns:a16="http://schemas.microsoft.com/office/drawing/2014/main" id="{B792A276-5875-4FD9-AB4C-112E9E649579}"/>
                </a:ext>
              </a:extLst>
            </p:cNvPr>
            <p:cNvSpPr/>
            <p:nvPr/>
          </p:nvSpPr>
          <p:spPr>
            <a:xfrm>
              <a:off x="0" y="1223254"/>
              <a:ext cx="752134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9" name="3">
              <a:extLst>
                <a:ext uri="{FF2B5EF4-FFF2-40B4-BE49-F238E27FC236}">
                  <a16:creationId xmlns:a16="http://schemas.microsoft.com/office/drawing/2014/main" id="{5F9B3AAE-7EDA-4EAB-B10C-A0A71C18275E}"/>
                </a:ext>
              </a:extLst>
            </p:cNvPr>
            <p:cNvSpPr/>
            <p:nvPr/>
          </p:nvSpPr>
          <p:spPr>
            <a:xfrm>
              <a:off x="1191536" y="1223254"/>
              <a:ext cx="752135" cy="752134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511D15BC-D616-4744-B8B7-5AC9240DD34B}"/>
                </a:ext>
              </a:extLst>
            </p:cNvPr>
            <p:cNvSpPr/>
            <p:nvPr/>
          </p:nvSpPr>
          <p:spPr>
            <a:xfrm>
              <a:off x="1191536" y="2510008"/>
              <a:ext cx="752135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DF9F5F55-07EC-4A8A-8804-A7838EB97F8B}"/>
                </a:ext>
              </a:extLst>
            </p:cNvPr>
            <p:cNvSpPr/>
            <p:nvPr/>
          </p:nvSpPr>
          <p:spPr>
            <a:xfrm>
              <a:off x="2487131" y="1212670"/>
              <a:ext cx="752134" cy="752135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7</a:t>
              </a:r>
            </a:p>
          </p:txBody>
        </p:sp>
        <p:cxnSp>
          <p:nvCxnSpPr>
            <p:cNvPr id="12" name="连接线">
              <a:extLst>
                <a:ext uri="{FF2B5EF4-FFF2-40B4-BE49-F238E27FC236}">
                  <a16:creationId xmlns:a16="http://schemas.microsoft.com/office/drawing/2014/main" id="{D2CE7340-9D4F-4FE3-A1B8-859AF4E4395F}"/>
                </a:ext>
              </a:extLst>
            </p:cNvPr>
            <p:cNvCxnSpPr>
              <a:stCxn id="6" idx="0"/>
              <a:endCxn id="7" idx="0"/>
            </p:cNvCxnSpPr>
            <p:nvPr/>
          </p:nvCxnSpPr>
          <p:spPr>
            <a:xfrm>
              <a:off x="376066" y="376066"/>
              <a:ext cx="1191538" cy="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3" name="连接线">
              <a:extLst>
                <a:ext uri="{FF2B5EF4-FFF2-40B4-BE49-F238E27FC236}">
                  <a16:creationId xmlns:a16="http://schemas.microsoft.com/office/drawing/2014/main" id="{7490F262-8BE6-4020-A982-EF3287564F50}"/>
                </a:ext>
              </a:extLst>
            </p:cNvPr>
            <p:cNvCxnSpPr>
              <a:stCxn id="8" idx="0"/>
              <a:endCxn id="9" idx="0"/>
            </p:cNvCxnSpPr>
            <p:nvPr/>
          </p:nvCxnSpPr>
          <p:spPr>
            <a:xfrm>
              <a:off x="376066" y="1599320"/>
              <a:ext cx="1191538" cy="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4" name="连接线">
              <a:extLst>
                <a:ext uri="{FF2B5EF4-FFF2-40B4-BE49-F238E27FC236}">
                  <a16:creationId xmlns:a16="http://schemas.microsoft.com/office/drawing/2014/main" id="{5AF851A6-7F7D-464C-B433-73FDEB697260}"/>
                </a:ext>
              </a:extLst>
            </p:cNvPr>
            <p:cNvCxnSpPr>
              <a:stCxn id="7" idx="0"/>
              <a:endCxn id="9" idx="0"/>
            </p:cNvCxnSpPr>
            <p:nvPr/>
          </p:nvCxnSpPr>
          <p:spPr>
            <a:xfrm>
              <a:off x="1567603" y="376066"/>
              <a:ext cx="1" cy="1223255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5" name="连接线">
              <a:extLst>
                <a:ext uri="{FF2B5EF4-FFF2-40B4-BE49-F238E27FC236}">
                  <a16:creationId xmlns:a16="http://schemas.microsoft.com/office/drawing/2014/main" id="{2DE90B6E-8367-4D28-BB71-E89C5902E572}"/>
                </a:ext>
              </a:extLst>
            </p:cNvPr>
            <p:cNvCxnSpPr>
              <a:stCxn id="9" idx="0"/>
              <a:endCxn id="10" idx="0"/>
            </p:cNvCxnSpPr>
            <p:nvPr/>
          </p:nvCxnSpPr>
          <p:spPr>
            <a:xfrm>
              <a:off x="1567603" y="1599320"/>
              <a:ext cx="1" cy="1286755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6" name="连接线">
              <a:extLst>
                <a:ext uri="{FF2B5EF4-FFF2-40B4-BE49-F238E27FC236}">
                  <a16:creationId xmlns:a16="http://schemas.microsoft.com/office/drawing/2014/main" id="{9CD126DF-307F-42BC-8DEE-DAA9B2C07AAC}"/>
                </a:ext>
              </a:extLst>
            </p:cNvPr>
            <p:cNvCxnSpPr>
              <a:stCxn id="11" idx="0"/>
              <a:endCxn id="20" idx="0"/>
            </p:cNvCxnSpPr>
            <p:nvPr/>
          </p:nvCxnSpPr>
          <p:spPr>
            <a:xfrm>
              <a:off x="2863198" y="1588737"/>
              <a:ext cx="1170460" cy="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7" name="连接线">
              <a:extLst>
                <a:ext uri="{FF2B5EF4-FFF2-40B4-BE49-F238E27FC236}">
                  <a16:creationId xmlns:a16="http://schemas.microsoft.com/office/drawing/2014/main" id="{D95325AE-B15A-43E9-B651-F9A46E0FA04B}"/>
                </a:ext>
              </a:extLst>
            </p:cNvPr>
            <p:cNvCxnSpPr>
              <a:stCxn id="19" idx="0"/>
              <a:endCxn id="11" idx="0"/>
            </p:cNvCxnSpPr>
            <p:nvPr/>
          </p:nvCxnSpPr>
          <p:spPr>
            <a:xfrm flipV="1">
              <a:off x="2863198" y="1588737"/>
              <a:ext cx="1" cy="1297338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18" name="连接线">
              <a:extLst>
                <a:ext uri="{FF2B5EF4-FFF2-40B4-BE49-F238E27FC236}">
                  <a16:creationId xmlns:a16="http://schemas.microsoft.com/office/drawing/2014/main" id="{1C346C48-A531-4BC2-90C6-5F5FE1A043D7}"/>
                </a:ext>
              </a:extLst>
            </p:cNvPr>
            <p:cNvCxnSpPr>
              <a:stCxn id="10" idx="0"/>
              <a:endCxn id="19" idx="0"/>
            </p:cNvCxnSpPr>
            <p:nvPr/>
          </p:nvCxnSpPr>
          <p:spPr>
            <a:xfrm>
              <a:off x="1567603" y="2886074"/>
              <a:ext cx="1295596" cy="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19" name="6">
              <a:extLst>
                <a:ext uri="{FF2B5EF4-FFF2-40B4-BE49-F238E27FC236}">
                  <a16:creationId xmlns:a16="http://schemas.microsoft.com/office/drawing/2014/main" id="{7321037B-41F9-403A-8A0E-728BB00FF1A5}"/>
                </a:ext>
              </a:extLst>
            </p:cNvPr>
            <p:cNvSpPr/>
            <p:nvPr/>
          </p:nvSpPr>
          <p:spPr>
            <a:xfrm>
              <a:off x="2487131" y="2510008"/>
              <a:ext cx="752134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0" name="8">
              <a:extLst>
                <a:ext uri="{FF2B5EF4-FFF2-40B4-BE49-F238E27FC236}">
                  <a16:creationId xmlns:a16="http://schemas.microsoft.com/office/drawing/2014/main" id="{43D7D158-F5BB-4397-BB7A-5BFD398E82CF}"/>
                </a:ext>
              </a:extLst>
            </p:cNvPr>
            <p:cNvSpPr/>
            <p:nvPr/>
          </p:nvSpPr>
          <p:spPr>
            <a:xfrm>
              <a:off x="3657590" y="1212670"/>
              <a:ext cx="752134" cy="752135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21" name="9">
              <a:extLst>
                <a:ext uri="{FF2B5EF4-FFF2-40B4-BE49-F238E27FC236}">
                  <a16:creationId xmlns:a16="http://schemas.microsoft.com/office/drawing/2014/main" id="{B04902F4-DC84-4196-A708-8B52B82AB11A}"/>
                </a:ext>
              </a:extLst>
            </p:cNvPr>
            <p:cNvSpPr/>
            <p:nvPr/>
          </p:nvSpPr>
          <p:spPr>
            <a:xfrm>
              <a:off x="3657590" y="0"/>
              <a:ext cx="752134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9</a:t>
              </a:r>
            </a:p>
          </p:txBody>
        </p:sp>
        <p:cxnSp>
          <p:nvCxnSpPr>
            <p:cNvPr id="22" name="连接线">
              <a:extLst>
                <a:ext uri="{FF2B5EF4-FFF2-40B4-BE49-F238E27FC236}">
                  <a16:creationId xmlns:a16="http://schemas.microsoft.com/office/drawing/2014/main" id="{B5E73B03-DB07-4816-84F2-45B11C7C9D05}"/>
                </a:ext>
              </a:extLst>
            </p:cNvPr>
            <p:cNvCxnSpPr>
              <a:stCxn id="20" idx="0"/>
              <a:endCxn id="21" idx="0"/>
            </p:cNvCxnSpPr>
            <p:nvPr/>
          </p:nvCxnSpPr>
          <p:spPr>
            <a:xfrm flipV="1">
              <a:off x="4033657" y="376066"/>
              <a:ext cx="1" cy="1212672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23" name="flip coins…">
              <a:extLst>
                <a:ext uri="{FF2B5EF4-FFF2-40B4-BE49-F238E27FC236}">
                  <a16:creationId xmlns:a16="http://schemas.microsoft.com/office/drawing/2014/main" id="{D47B9273-6952-4681-82DD-1DB697ECAD34}"/>
                </a:ext>
              </a:extLst>
            </p:cNvPr>
            <p:cNvSpPr txBox="1"/>
            <p:nvPr/>
          </p:nvSpPr>
          <p:spPr>
            <a:xfrm>
              <a:off x="673496" y="3228905"/>
              <a:ext cx="3328938" cy="1586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/>
              </a:pPr>
              <a:r>
                <a:rPr dirty="0"/>
                <a:t>flip coins</a:t>
              </a:r>
            </a:p>
            <a:p>
              <a:pPr>
                <a:defRPr sz="3200"/>
              </a:pPr>
              <a:r>
                <a:rPr dirty="0"/>
                <a:t>(</a:t>
              </a:r>
              <a:r>
                <a:rPr lang="en-US" dirty="0"/>
                <a:t>red</a:t>
              </a:r>
              <a:r>
                <a:rPr dirty="0"/>
                <a:t> = heads)</a:t>
              </a:r>
            </a:p>
          </p:txBody>
        </p:sp>
      </p:grpSp>
      <p:grpSp>
        <p:nvGrpSpPr>
          <p:cNvPr id="24" name="成组">
            <a:extLst>
              <a:ext uri="{FF2B5EF4-FFF2-40B4-BE49-F238E27FC236}">
                <a16:creationId xmlns:a16="http://schemas.microsoft.com/office/drawing/2014/main" id="{F37A47D4-8E9E-4502-AFF5-AD42AF8B1099}"/>
              </a:ext>
            </a:extLst>
          </p:cNvPr>
          <p:cNvGrpSpPr/>
          <p:nvPr/>
        </p:nvGrpSpPr>
        <p:grpSpPr>
          <a:xfrm>
            <a:off x="4953000" y="1371600"/>
            <a:ext cx="3787804" cy="2772805"/>
            <a:chOff x="0" y="0"/>
            <a:chExt cx="5602975" cy="4299018"/>
          </a:xfrm>
        </p:grpSpPr>
        <p:sp>
          <p:nvSpPr>
            <p:cNvPr id="25" name="圆角矩形">
              <a:extLst>
                <a:ext uri="{FF2B5EF4-FFF2-40B4-BE49-F238E27FC236}">
                  <a16:creationId xmlns:a16="http://schemas.microsoft.com/office/drawing/2014/main" id="{EF6899EF-6E4D-4405-8B6B-D352AB6B3FCC}"/>
                </a:ext>
              </a:extLst>
            </p:cNvPr>
            <p:cNvSpPr/>
            <p:nvPr/>
          </p:nvSpPr>
          <p:spPr>
            <a:xfrm>
              <a:off x="3379379" y="1271680"/>
              <a:ext cx="2210330" cy="934265"/>
            </a:xfrm>
            <a:prstGeom prst="roundRect">
              <a:avLst>
                <a:gd name="adj" fmla="val 20390"/>
              </a:avLst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圆角矩形">
              <a:extLst>
                <a:ext uri="{FF2B5EF4-FFF2-40B4-BE49-F238E27FC236}">
                  <a16:creationId xmlns:a16="http://schemas.microsoft.com/office/drawing/2014/main" id="{E15A21D2-1779-4483-82FD-8E67646AA96D}"/>
                </a:ext>
              </a:extLst>
            </p:cNvPr>
            <p:cNvSpPr/>
            <p:nvPr/>
          </p:nvSpPr>
          <p:spPr>
            <a:xfrm rot="5400000">
              <a:off x="4030678" y="638032"/>
              <a:ext cx="2210330" cy="934265"/>
            </a:xfrm>
            <a:prstGeom prst="roundRect">
              <a:avLst>
                <a:gd name="adj" fmla="val 20390"/>
              </a:avLst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圆角矩形">
              <a:extLst>
                <a:ext uri="{FF2B5EF4-FFF2-40B4-BE49-F238E27FC236}">
                  <a16:creationId xmlns:a16="http://schemas.microsoft.com/office/drawing/2014/main" id="{43998D55-D46B-4F75-8463-89F8E70EC5C0}"/>
                </a:ext>
              </a:extLst>
            </p:cNvPr>
            <p:cNvSpPr/>
            <p:nvPr/>
          </p:nvSpPr>
          <p:spPr>
            <a:xfrm rot="5400000">
              <a:off x="1553059" y="1904385"/>
              <a:ext cx="2210330" cy="934265"/>
            </a:xfrm>
            <a:prstGeom prst="roundRect">
              <a:avLst>
                <a:gd name="adj" fmla="val 20390"/>
              </a:avLst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圆角矩形">
              <a:extLst>
                <a:ext uri="{FF2B5EF4-FFF2-40B4-BE49-F238E27FC236}">
                  <a16:creationId xmlns:a16="http://schemas.microsoft.com/office/drawing/2014/main" id="{27E33955-71F2-4926-B857-4B021B244F68}"/>
                </a:ext>
              </a:extLst>
            </p:cNvPr>
            <p:cNvSpPr/>
            <p:nvPr/>
          </p:nvSpPr>
          <p:spPr>
            <a:xfrm>
              <a:off x="908420" y="1233580"/>
              <a:ext cx="2210330" cy="934265"/>
            </a:xfrm>
            <a:prstGeom prst="roundRect">
              <a:avLst>
                <a:gd name="adj" fmla="val 20390"/>
              </a:avLst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" name="圆角矩形">
              <a:extLst>
                <a:ext uri="{FF2B5EF4-FFF2-40B4-BE49-F238E27FC236}">
                  <a16:creationId xmlns:a16="http://schemas.microsoft.com/office/drawing/2014/main" id="{FB088E7E-3BE7-4505-A055-22C38AD2FD22}"/>
                </a:ext>
              </a:extLst>
            </p:cNvPr>
            <p:cNvSpPr/>
            <p:nvPr/>
          </p:nvSpPr>
          <p:spPr>
            <a:xfrm>
              <a:off x="997320" y="17751"/>
              <a:ext cx="2210330" cy="934265"/>
            </a:xfrm>
            <a:prstGeom prst="roundRect">
              <a:avLst>
                <a:gd name="adj" fmla="val 20390"/>
              </a:avLst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直线">
              <a:extLst>
                <a:ext uri="{FF2B5EF4-FFF2-40B4-BE49-F238E27FC236}">
                  <a16:creationId xmlns:a16="http://schemas.microsoft.com/office/drawing/2014/main" id="{22FE69AE-96DC-4738-8615-92030C196E87}"/>
                </a:ext>
              </a:extLst>
            </p:cNvPr>
            <p:cNvSpPr/>
            <p:nvPr/>
          </p:nvSpPr>
          <p:spPr>
            <a:xfrm>
              <a:off x="0" y="1738812"/>
              <a:ext cx="59699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1" name="成组">
              <a:extLst>
                <a:ext uri="{FF2B5EF4-FFF2-40B4-BE49-F238E27FC236}">
                  <a16:creationId xmlns:a16="http://schemas.microsoft.com/office/drawing/2014/main" id="{59593F9E-4768-4209-934D-1FC3EEDCE473}"/>
                </a:ext>
              </a:extLst>
            </p:cNvPr>
            <p:cNvGrpSpPr/>
            <p:nvPr/>
          </p:nvGrpSpPr>
          <p:grpSpPr>
            <a:xfrm>
              <a:off x="1086131" y="107742"/>
              <a:ext cx="4409725" cy="3262142"/>
              <a:chOff x="0" y="0"/>
              <a:chExt cx="4409723" cy="3262141"/>
            </a:xfrm>
          </p:grpSpPr>
          <p:sp>
            <p:nvSpPr>
              <p:cNvPr id="33" name="1">
                <a:extLst>
                  <a:ext uri="{FF2B5EF4-FFF2-40B4-BE49-F238E27FC236}">
                    <a16:creationId xmlns:a16="http://schemas.microsoft.com/office/drawing/2014/main" id="{43D12522-9CDB-4D9E-A032-A4F154A2E4C6}"/>
                  </a:ext>
                </a:extLst>
              </p:cNvPr>
              <p:cNvSpPr/>
              <p:nvPr/>
            </p:nvSpPr>
            <p:spPr>
              <a:xfrm>
                <a:off x="0" y="0"/>
                <a:ext cx="752134" cy="752134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1</a:t>
                </a:r>
              </a:p>
            </p:txBody>
          </p:sp>
          <p:sp>
            <p:nvSpPr>
              <p:cNvPr id="34" name="2">
                <a:extLst>
                  <a:ext uri="{FF2B5EF4-FFF2-40B4-BE49-F238E27FC236}">
                    <a16:creationId xmlns:a16="http://schemas.microsoft.com/office/drawing/2014/main" id="{70376CDE-B15B-4AE2-B56A-A2B8AEF70698}"/>
                  </a:ext>
                </a:extLst>
              </p:cNvPr>
              <p:cNvSpPr/>
              <p:nvPr/>
            </p:nvSpPr>
            <p:spPr>
              <a:xfrm>
                <a:off x="1191536" y="0"/>
                <a:ext cx="752135" cy="752134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2</a:t>
                </a:r>
              </a:p>
            </p:txBody>
          </p:sp>
          <p:sp>
            <p:nvSpPr>
              <p:cNvPr id="35" name="4">
                <a:extLst>
                  <a:ext uri="{FF2B5EF4-FFF2-40B4-BE49-F238E27FC236}">
                    <a16:creationId xmlns:a16="http://schemas.microsoft.com/office/drawing/2014/main" id="{1C1AEC26-A58E-4BAD-9D7E-81F663D8ECF0}"/>
                  </a:ext>
                </a:extLst>
              </p:cNvPr>
              <p:cNvSpPr/>
              <p:nvPr/>
            </p:nvSpPr>
            <p:spPr>
              <a:xfrm>
                <a:off x="0" y="1223254"/>
                <a:ext cx="752134" cy="752134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4</a:t>
                </a:r>
              </a:p>
            </p:txBody>
          </p:sp>
          <p:sp>
            <p:nvSpPr>
              <p:cNvPr id="36" name="3">
                <a:extLst>
                  <a:ext uri="{FF2B5EF4-FFF2-40B4-BE49-F238E27FC236}">
                    <a16:creationId xmlns:a16="http://schemas.microsoft.com/office/drawing/2014/main" id="{77E64A29-8EB1-4781-B97C-3299BACFF3E3}"/>
                  </a:ext>
                </a:extLst>
              </p:cNvPr>
              <p:cNvSpPr/>
              <p:nvPr/>
            </p:nvSpPr>
            <p:spPr>
              <a:xfrm>
                <a:off x="1191536" y="1223254"/>
                <a:ext cx="752135" cy="752134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3</a:t>
                </a:r>
              </a:p>
            </p:txBody>
          </p:sp>
          <p:sp>
            <p:nvSpPr>
              <p:cNvPr id="37" name="5">
                <a:extLst>
                  <a:ext uri="{FF2B5EF4-FFF2-40B4-BE49-F238E27FC236}">
                    <a16:creationId xmlns:a16="http://schemas.microsoft.com/office/drawing/2014/main" id="{49BCAA79-B396-423D-A09A-484088E6F83D}"/>
                  </a:ext>
                </a:extLst>
              </p:cNvPr>
              <p:cNvSpPr/>
              <p:nvPr/>
            </p:nvSpPr>
            <p:spPr>
              <a:xfrm>
                <a:off x="1191536" y="2510008"/>
                <a:ext cx="752135" cy="752134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5</a:t>
                </a:r>
              </a:p>
            </p:txBody>
          </p:sp>
          <p:sp>
            <p:nvSpPr>
              <p:cNvPr id="38" name="7">
                <a:extLst>
                  <a:ext uri="{FF2B5EF4-FFF2-40B4-BE49-F238E27FC236}">
                    <a16:creationId xmlns:a16="http://schemas.microsoft.com/office/drawing/2014/main" id="{1B0CA3DD-CEB2-4545-8400-65107FA3B03B}"/>
                  </a:ext>
                </a:extLst>
              </p:cNvPr>
              <p:cNvSpPr/>
              <p:nvPr/>
            </p:nvSpPr>
            <p:spPr>
              <a:xfrm>
                <a:off x="2487131" y="1212670"/>
                <a:ext cx="752134" cy="752135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7</a:t>
                </a:r>
              </a:p>
            </p:txBody>
          </p:sp>
          <p:cxnSp>
            <p:nvCxnSpPr>
              <p:cNvPr id="39" name="连接线">
                <a:extLst>
                  <a:ext uri="{FF2B5EF4-FFF2-40B4-BE49-F238E27FC236}">
                    <a16:creationId xmlns:a16="http://schemas.microsoft.com/office/drawing/2014/main" id="{ECA101BA-E74E-4A1A-9193-37C5B3D4527A}"/>
                  </a:ext>
                </a:extLst>
              </p:cNvPr>
              <p:cNvCxnSpPr>
                <a:stCxn id="33" idx="0"/>
                <a:endCxn id="34" idx="0"/>
              </p:cNvCxnSpPr>
              <p:nvPr/>
            </p:nvCxnSpPr>
            <p:spPr>
              <a:xfrm>
                <a:off x="376066" y="376066"/>
                <a:ext cx="1191538" cy="1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40" name="连接线">
                <a:extLst>
                  <a:ext uri="{FF2B5EF4-FFF2-40B4-BE49-F238E27FC236}">
                    <a16:creationId xmlns:a16="http://schemas.microsoft.com/office/drawing/2014/main" id="{ACD0CA1C-996F-4266-8F1E-17ADD61E6CC3}"/>
                  </a:ext>
                </a:extLst>
              </p:cNvPr>
              <p:cNvCxnSpPr>
                <a:stCxn id="35" idx="0"/>
                <a:endCxn id="36" idx="0"/>
              </p:cNvCxnSpPr>
              <p:nvPr/>
            </p:nvCxnSpPr>
            <p:spPr>
              <a:xfrm>
                <a:off x="376066" y="1599320"/>
                <a:ext cx="1191538" cy="1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41" name="连接线">
                <a:extLst>
                  <a:ext uri="{FF2B5EF4-FFF2-40B4-BE49-F238E27FC236}">
                    <a16:creationId xmlns:a16="http://schemas.microsoft.com/office/drawing/2014/main" id="{7F3BAC5C-55EA-4F32-B77B-368B7A88888D}"/>
                  </a:ext>
                </a:extLst>
              </p:cNvPr>
              <p:cNvCxnSpPr>
                <a:stCxn id="34" idx="0"/>
                <a:endCxn id="36" idx="0"/>
              </p:cNvCxnSpPr>
              <p:nvPr/>
            </p:nvCxnSpPr>
            <p:spPr>
              <a:xfrm>
                <a:off x="1567603" y="376066"/>
                <a:ext cx="1" cy="1223255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42" name="连接线">
                <a:extLst>
                  <a:ext uri="{FF2B5EF4-FFF2-40B4-BE49-F238E27FC236}">
                    <a16:creationId xmlns:a16="http://schemas.microsoft.com/office/drawing/2014/main" id="{698E41C4-010C-496A-9B90-0895F0B3BD4B}"/>
                  </a:ext>
                </a:extLst>
              </p:cNvPr>
              <p:cNvCxnSpPr>
                <a:stCxn id="36" idx="0"/>
                <a:endCxn id="37" idx="0"/>
              </p:cNvCxnSpPr>
              <p:nvPr/>
            </p:nvCxnSpPr>
            <p:spPr>
              <a:xfrm>
                <a:off x="1567603" y="1599320"/>
                <a:ext cx="1" cy="1286755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43" name="连接线">
                <a:extLst>
                  <a:ext uri="{FF2B5EF4-FFF2-40B4-BE49-F238E27FC236}">
                    <a16:creationId xmlns:a16="http://schemas.microsoft.com/office/drawing/2014/main" id="{A359DCAC-F5B0-4FE0-B389-1D7F32073A86}"/>
                  </a:ext>
                </a:extLst>
              </p:cNvPr>
              <p:cNvCxnSpPr>
                <a:stCxn id="38" idx="0"/>
                <a:endCxn id="47" idx="0"/>
              </p:cNvCxnSpPr>
              <p:nvPr/>
            </p:nvCxnSpPr>
            <p:spPr>
              <a:xfrm>
                <a:off x="2863198" y="1588737"/>
                <a:ext cx="1170460" cy="1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44" name="连接线">
                <a:extLst>
                  <a:ext uri="{FF2B5EF4-FFF2-40B4-BE49-F238E27FC236}">
                    <a16:creationId xmlns:a16="http://schemas.microsoft.com/office/drawing/2014/main" id="{6D36E5CC-8FB6-493B-BF47-46CF73EAF24C}"/>
                  </a:ext>
                </a:extLst>
              </p:cNvPr>
              <p:cNvCxnSpPr>
                <a:stCxn id="46" idx="0"/>
                <a:endCxn id="38" idx="0"/>
              </p:cNvCxnSpPr>
              <p:nvPr/>
            </p:nvCxnSpPr>
            <p:spPr>
              <a:xfrm flipV="1">
                <a:off x="2863198" y="1588737"/>
                <a:ext cx="1" cy="1297338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45" name="连接线">
                <a:extLst>
                  <a:ext uri="{FF2B5EF4-FFF2-40B4-BE49-F238E27FC236}">
                    <a16:creationId xmlns:a16="http://schemas.microsoft.com/office/drawing/2014/main" id="{3C8EE5EA-77EB-400E-B396-CA5F8985855D}"/>
                  </a:ext>
                </a:extLst>
              </p:cNvPr>
              <p:cNvCxnSpPr>
                <a:stCxn id="37" idx="0"/>
                <a:endCxn id="46" idx="0"/>
              </p:cNvCxnSpPr>
              <p:nvPr/>
            </p:nvCxnSpPr>
            <p:spPr>
              <a:xfrm>
                <a:off x="1567603" y="2886074"/>
                <a:ext cx="1295596" cy="1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sp>
            <p:nvSpPr>
              <p:cNvPr id="46" name="6">
                <a:extLst>
                  <a:ext uri="{FF2B5EF4-FFF2-40B4-BE49-F238E27FC236}">
                    <a16:creationId xmlns:a16="http://schemas.microsoft.com/office/drawing/2014/main" id="{636BC990-40C2-4866-8C30-F4E2C332BEA8}"/>
                  </a:ext>
                </a:extLst>
              </p:cNvPr>
              <p:cNvSpPr/>
              <p:nvPr/>
            </p:nvSpPr>
            <p:spPr>
              <a:xfrm>
                <a:off x="2487131" y="2510008"/>
                <a:ext cx="752134" cy="752134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6</a:t>
                </a:r>
              </a:p>
            </p:txBody>
          </p:sp>
          <p:sp>
            <p:nvSpPr>
              <p:cNvPr id="47" name="8">
                <a:extLst>
                  <a:ext uri="{FF2B5EF4-FFF2-40B4-BE49-F238E27FC236}">
                    <a16:creationId xmlns:a16="http://schemas.microsoft.com/office/drawing/2014/main" id="{59BB5770-0382-421D-845D-92EEC9FCA523}"/>
                  </a:ext>
                </a:extLst>
              </p:cNvPr>
              <p:cNvSpPr/>
              <p:nvPr/>
            </p:nvSpPr>
            <p:spPr>
              <a:xfrm>
                <a:off x="3657590" y="1212670"/>
                <a:ext cx="752134" cy="752135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8</a:t>
                </a:r>
              </a:p>
            </p:txBody>
          </p:sp>
          <p:sp>
            <p:nvSpPr>
              <p:cNvPr id="48" name="9">
                <a:extLst>
                  <a:ext uri="{FF2B5EF4-FFF2-40B4-BE49-F238E27FC236}">
                    <a16:creationId xmlns:a16="http://schemas.microsoft.com/office/drawing/2014/main" id="{6A1D6F52-439D-4439-98D8-797D24323A1C}"/>
                  </a:ext>
                </a:extLst>
              </p:cNvPr>
              <p:cNvSpPr/>
              <p:nvPr/>
            </p:nvSpPr>
            <p:spPr>
              <a:xfrm>
                <a:off x="3657590" y="0"/>
                <a:ext cx="752134" cy="752134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9</a:t>
                </a:r>
              </a:p>
            </p:txBody>
          </p:sp>
          <p:cxnSp>
            <p:nvCxnSpPr>
              <p:cNvPr id="49" name="连接线">
                <a:extLst>
                  <a:ext uri="{FF2B5EF4-FFF2-40B4-BE49-F238E27FC236}">
                    <a16:creationId xmlns:a16="http://schemas.microsoft.com/office/drawing/2014/main" id="{655F3EA5-E607-474E-A9A1-747ACF4428AA}"/>
                  </a:ext>
                </a:extLst>
              </p:cNvPr>
              <p:cNvCxnSpPr>
                <a:stCxn id="47" idx="0"/>
                <a:endCxn id="48" idx="0"/>
              </p:cNvCxnSpPr>
              <p:nvPr/>
            </p:nvCxnSpPr>
            <p:spPr>
              <a:xfrm flipV="1">
                <a:off x="4033657" y="376066"/>
                <a:ext cx="1" cy="1212672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</p:grpSp>
        <p:sp>
          <p:nvSpPr>
            <p:cNvPr id="32" name="form stars">
              <a:extLst>
                <a:ext uri="{FF2B5EF4-FFF2-40B4-BE49-F238E27FC236}">
                  <a16:creationId xmlns:a16="http://schemas.microsoft.com/office/drawing/2014/main" id="{D96C4188-CAF4-4382-9246-C972BF20E8F3}"/>
                </a:ext>
              </a:extLst>
            </p:cNvPr>
            <p:cNvSpPr txBox="1"/>
            <p:nvPr/>
          </p:nvSpPr>
          <p:spPr>
            <a:xfrm>
              <a:off x="2326961" y="3714818"/>
              <a:ext cx="1928064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form stars</a:t>
              </a:r>
            </a:p>
          </p:txBody>
        </p:sp>
      </p:grpSp>
      <p:grpSp>
        <p:nvGrpSpPr>
          <p:cNvPr id="50" name="成组">
            <a:extLst>
              <a:ext uri="{FF2B5EF4-FFF2-40B4-BE49-F238E27FC236}">
                <a16:creationId xmlns:a16="http://schemas.microsoft.com/office/drawing/2014/main" id="{273068BA-7347-48FB-8D07-91F9A738E77B}"/>
              </a:ext>
            </a:extLst>
          </p:cNvPr>
          <p:cNvGrpSpPr/>
          <p:nvPr/>
        </p:nvGrpSpPr>
        <p:grpSpPr>
          <a:xfrm>
            <a:off x="6400800" y="4419600"/>
            <a:ext cx="1752600" cy="2209800"/>
            <a:chOff x="0" y="0"/>
            <a:chExt cx="2700699" cy="3908208"/>
          </a:xfrm>
        </p:grpSpPr>
        <p:sp>
          <p:nvSpPr>
            <p:cNvPr id="51" name="直线">
              <a:extLst>
                <a:ext uri="{FF2B5EF4-FFF2-40B4-BE49-F238E27FC236}">
                  <a16:creationId xmlns:a16="http://schemas.microsoft.com/office/drawing/2014/main" id="{455072F4-EEEA-4221-A813-5598EDCFA9E4}"/>
                </a:ext>
              </a:extLst>
            </p:cNvPr>
            <p:cNvSpPr/>
            <p:nvPr/>
          </p:nvSpPr>
          <p:spPr>
            <a:xfrm flipH="1">
              <a:off x="1347827" y="0"/>
              <a:ext cx="1" cy="59699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52" name="2">
              <a:extLst>
                <a:ext uri="{FF2B5EF4-FFF2-40B4-BE49-F238E27FC236}">
                  <a16:creationId xmlns:a16="http://schemas.microsoft.com/office/drawing/2014/main" id="{1F8F933A-56A3-4A51-BE2F-74A148F11C26}"/>
                </a:ext>
              </a:extLst>
            </p:cNvPr>
            <p:cNvSpPr/>
            <p:nvPr/>
          </p:nvSpPr>
          <p:spPr>
            <a:xfrm>
              <a:off x="0" y="298495"/>
              <a:ext cx="752134" cy="752134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53" name="3">
              <a:extLst>
                <a:ext uri="{FF2B5EF4-FFF2-40B4-BE49-F238E27FC236}">
                  <a16:creationId xmlns:a16="http://schemas.microsoft.com/office/drawing/2014/main" id="{5A809B89-1770-449D-A395-7E01073F2105}"/>
                </a:ext>
              </a:extLst>
            </p:cNvPr>
            <p:cNvSpPr/>
            <p:nvPr/>
          </p:nvSpPr>
          <p:spPr>
            <a:xfrm>
              <a:off x="0" y="1405039"/>
              <a:ext cx="752134" cy="752134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54" name="6">
              <a:extLst>
                <a:ext uri="{FF2B5EF4-FFF2-40B4-BE49-F238E27FC236}">
                  <a16:creationId xmlns:a16="http://schemas.microsoft.com/office/drawing/2014/main" id="{3FF2FA7E-3905-4DA8-BB9B-57D0814AA1C8}"/>
                </a:ext>
              </a:extLst>
            </p:cNvPr>
            <p:cNvSpPr/>
            <p:nvPr/>
          </p:nvSpPr>
          <p:spPr>
            <a:xfrm>
              <a:off x="1021779" y="2389728"/>
              <a:ext cx="752134" cy="752134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55" name="8">
              <a:extLst>
                <a:ext uri="{FF2B5EF4-FFF2-40B4-BE49-F238E27FC236}">
                  <a16:creationId xmlns:a16="http://schemas.microsoft.com/office/drawing/2014/main" id="{C731A989-4D5A-465B-937F-E4CB763C6828}"/>
                </a:ext>
              </a:extLst>
            </p:cNvPr>
            <p:cNvSpPr/>
            <p:nvPr/>
          </p:nvSpPr>
          <p:spPr>
            <a:xfrm>
              <a:off x="1948566" y="1405039"/>
              <a:ext cx="752134" cy="752134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8</a:t>
              </a:r>
            </a:p>
          </p:txBody>
        </p:sp>
        <p:cxnSp>
          <p:nvCxnSpPr>
            <p:cNvPr id="56" name="连接线">
              <a:extLst>
                <a:ext uri="{FF2B5EF4-FFF2-40B4-BE49-F238E27FC236}">
                  <a16:creationId xmlns:a16="http://schemas.microsoft.com/office/drawing/2014/main" id="{024970B2-EB86-4F0F-8CB1-6BAF811882AE}"/>
                </a:ext>
              </a:extLst>
            </p:cNvPr>
            <p:cNvCxnSpPr>
              <a:stCxn id="53" idx="0"/>
              <a:endCxn id="52" idx="0"/>
            </p:cNvCxnSpPr>
            <p:nvPr/>
          </p:nvCxnSpPr>
          <p:spPr>
            <a:xfrm flipV="1">
              <a:off x="376066" y="674561"/>
              <a:ext cx="1" cy="1106545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57" name="连接线">
              <a:extLst>
                <a:ext uri="{FF2B5EF4-FFF2-40B4-BE49-F238E27FC236}">
                  <a16:creationId xmlns:a16="http://schemas.microsoft.com/office/drawing/2014/main" id="{1D4425CB-3382-4B28-A556-5FC61F092D1D}"/>
                </a:ext>
              </a:extLst>
            </p:cNvPr>
            <p:cNvCxnSpPr>
              <a:stCxn id="54" idx="0"/>
              <a:endCxn id="53" idx="0"/>
            </p:cNvCxnSpPr>
            <p:nvPr/>
          </p:nvCxnSpPr>
          <p:spPr>
            <a:xfrm flipH="1" flipV="1">
              <a:off x="376066" y="1781105"/>
              <a:ext cx="1021781" cy="98469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58" name="连接线">
              <a:extLst>
                <a:ext uri="{FF2B5EF4-FFF2-40B4-BE49-F238E27FC236}">
                  <a16:creationId xmlns:a16="http://schemas.microsoft.com/office/drawing/2014/main" id="{85448407-F113-40C8-8769-29DDAEDC93DC}"/>
                </a:ext>
              </a:extLst>
            </p:cNvPr>
            <p:cNvCxnSpPr>
              <a:stCxn id="54" idx="0"/>
              <a:endCxn id="55" idx="0"/>
            </p:cNvCxnSpPr>
            <p:nvPr/>
          </p:nvCxnSpPr>
          <p:spPr>
            <a:xfrm flipV="1">
              <a:off x="1397846" y="1781105"/>
              <a:ext cx="926787" cy="98469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59" name="contract">
              <a:extLst>
                <a:ext uri="{FF2B5EF4-FFF2-40B4-BE49-F238E27FC236}">
                  <a16:creationId xmlns:a16="http://schemas.microsoft.com/office/drawing/2014/main" id="{FE696461-0150-45DD-BF0C-5379E42531F2}"/>
                </a:ext>
              </a:extLst>
            </p:cNvPr>
            <p:cNvSpPr txBox="1"/>
            <p:nvPr/>
          </p:nvSpPr>
          <p:spPr>
            <a:xfrm>
              <a:off x="545136" y="3324008"/>
              <a:ext cx="1605383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contract</a:t>
              </a:r>
            </a:p>
          </p:txBody>
        </p:sp>
      </p:grpSp>
      <p:sp>
        <p:nvSpPr>
          <p:cNvPr id="60" name="Source: Blelloch and Maggs, 6886-s18, lecture5.2">
            <a:extLst>
              <a:ext uri="{FF2B5EF4-FFF2-40B4-BE49-F238E27FC236}">
                <a16:creationId xmlns:a16="http://schemas.microsoft.com/office/drawing/2014/main" id="{94989E8B-8BF2-46C7-AC6E-E797521654E4}"/>
              </a:ext>
            </a:extLst>
          </p:cNvPr>
          <p:cNvSpPr txBox="1"/>
          <p:nvPr/>
        </p:nvSpPr>
        <p:spPr>
          <a:xfrm>
            <a:off x="304800" y="6413584"/>
            <a:ext cx="594035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600"/>
            </a:pPr>
            <a:r>
              <a:rPr sz="2000" dirty="0"/>
              <a:t>Source: </a:t>
            </a:r>
            <a:r>
              <a:rPr sz="2000" u="sng" dirty="0" err="1">
                <a:hlinkClick r:id="rId2"/>
              </a:rPr>
              <a:t>Blelloch</a:t>
            </a:r>
            <a:r>
              <a:rPr sz="2000" u="sng" dirty="0">
                <a:hlinkClick r:id="rId2"/>
              </a:rPr>
              <a:t> and </a:t>
            </a:r>
            <a:r>
              <a:rPr sz="2000" u="sng" dirty="0" err="1">
                <a:hlinkClick r:id="rId2"/>
              </a:rPr>
              <a:t>Maggs</a:t>
            </a:r>
            <a:r>
              <a:rPr sz="2000" dirty="0"/>
              <a:t>, </a:t>
            </a:r>
            <a:r>
              <a:rPr sz="2000" u="sng" dirty="0">
                <a:hlinkClick r:id="rId3"/>
              </a:rPr>
              <a:t>6886-s18, lecture5.2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75570BE-7F53-478D-A25B-AB6892595356}"/>
              </a:ext>
            </a:extLst>
          </p:cNvPr>
          <p:cNvSpPr/>
          <p:nvPr/>
        </p:nvSpPr>
        <p:spPr>
          <a:xfrm>
            <a:off x="191114" y="4693633"/>
            <a:ext cx="60877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 tail node v will be removed and hooked to an arbitrary head neighbor w (if any)</a:t>
            </a:r>
          </a:p>
          <a:p>
            <a:r>
              <a:rPr lang="en-US" altLang="zh-CN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v will be assigned to w’s connected component</a:t>
            </a:r>
          </a:p>
        </p:txBody>
      </p:sp>
      <p:sp>
        <p:nvSpPr>
          <p:cNvPr id="61" name="9">
            <a:extLst>
              <a:ext uri="{FF2B5EF4-FFF2-40B4-BE49-F238E27FC236}">
                <a16:creationId xmlns:a16="http://schemas.microsoft.com/office/drawing/2014/main" id="{B3B5560E-18C5-4F9A-A503-14079B545B31}"/>
              </a:ext>
            </a:extLst>
          </p:cNvPr>
          <p:cNvSpPr/>
          <p:nvPr/>
        </p:nvSpPr>
        <p:spPr>
          <a:xfrm>
            <a:off x="3984772" y="3234894"/>
            <a:ext cx="571768" cy="596353"/>
          </a:xfrm>
          <a:prstGeom prst="ellipse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10</a:t>
            </a:r>
            <a:endParaRPr dirty="0"/>
          </a:p>
        </p:txBody>
      </p:sp>
      <p:sp>
        <p:nvSpPr>
          <p:cNvPr id="62" name="9">
            <a:extLst>
              <a:ext uri="{FF2B5EF4-FFF2-40B4-BE49-F238E27FC236}">
                <a16:creationId xmlns:a16="http://schemas.microsoft.com/office/drawing/2014/main" id="{39381D22-4BDD-49FB-BCC5-337B69790016}"/>
              </a:ext>
            </a:extLst>
          </p:cNvPr>
          <p:cNvSpPr/>
          <p:nvPr/>
        </p:nvSpPr>
        <p:spPr>
          <a:xfrm>
            <a:off x="3984772" y="2324963"/>
            <a:ext cx="571768" cy="596353"/>
          </a:xfrm>
          <a:prstGeom prst="ellipse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11</a:t>
            </a:r>
            <a:endParaRPr dirty="0"/>
          </a:p>
        </p:txBody>
      </p:sp>
      <p:sp>
        <p:nvSpPr>
          <p:cNvPr id="63" name="9">
            <a:extLst>
              <a:ext uri="{FF2B5EF4-FFF2-40B4-BE49-F238E27FC236}">
                <a16:creationId xmlns:a16="http://schemas.microsoft.com/office/drawing/2014/main" id="{F28B900C-557A-4E13-95AE-C70557F3E17A}"/>
              </a:ext>
            </a:extLst>
          </p:cNvPr>
          <p:cNvSpPr/>
          <p:nvPr/>
        </p:nvSpPr>
        <p:spPr>
          <a:xfrm>
            <a:off x="3994139" y="1340907"/>
            <a:ext cx="571768" cy="596353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12</a:t>
            </a:r>
            <a:endParaRPr dirty="0"/>
          </a:p>
        </p:txBody>
      </p:sp>
      <p:cxnSp>
        <p:nvCxnSpPr>
          <p:cNvPr id="64" name="连接线">
            <a:extLst>
              <a:ext uri="{FF2B5EF4-FFF2-40B4-BE49-F238E27FC236}">
                <a16:creationId xmlns:a16="http://schemas.microsoft.com/office/drawing/2014/main" id="{BA0F17FB-E1BC-4008-966D-2FC67A4FBB65}"/>
              </a:ext>
            </a:extLst>
          </p:cNvPr>
          <p:cNvCxnSpPr/>
          <p:nvPr/>
        </p:nvCxnSpPr>
        <p:spPr>
          <a:xfrm flipV="1">
            <a:off x="4454971" y="1652538"/>
            <a:ext cx="1" cy="961505"/>
          </a:xfrm>
          <a:prstGeom prst="straightConnector1">
            <a:avLst/>
          </a:prstGeom>
          <a:ln w="254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65" name="连接线">
            <a:extLst>
              <a:ext uri="{FF2B5EF4-FFF2-40B4-BE49-F238E27FC236}">
                <a16:creationId xmlns:a16="http://schemas.microsoft.com/office/drawing/2014/main" id="{B63E40A0-8F61-4FD9-9BE2-09A0E4662748}"/>
              </a:ext>
            </a:extLst>
          </p:cNvPr>
          <p:cNvCxnSpPr/>
          <p:nvPr/>
        </p:nvCxnSpPr>
        <p:spPr>
          <a:xfrm flipV="1">
            <a:off x="4457528" y="2613309"/>
            <a:ext cx="1" cy="961505"/>
          </a:xfrm>
          <a:prstGeom prst="straightConnector1">
            <a:avLst/>
          </a:prstGeom>
          <a:ln w="25400" cap="flat">
            <a:solidFill>
              <a:srgbClr val="000000"/>
            </a:solidFill>
            <a:prstDash val="solid"/>
            <a:miter lim="400000"/>
          </a:ln>
          <a:effectLst/>
        </p:spPr>
      </p:cxnSp>
      <p:sp>
        <p:nvSpPr>
          <p:cNvPr id="66" name="9">
            <a:extLst>
              <a:ext uri="{FF2B5EF4-FFF2-40B4-BE49-F238E27FC236}">
                <a16:creationId xmlns:a16="http://schemas.microsoft.com/office/drawing/2014/main" id="{EEE05FCC-413D-4E3D-BFA6-4D8D965E5578}"/>
              </a:ext>
            </a:extLst>
          </p:cNvPr>
          <p:cNvSpPr/>
          <p:nvPr/>
        </p:nvSpPr>
        <p:spPr>
          <a:xfrm>
            <a:off x="9800360" y="3212115"/>
            <a:ext cx="571768" cy="596353"/>
          </a:xfrm>
          <a:prstGeom prst="ellipse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10</a:t>
            </a:r>
            <a:endParaRPr dirty="0"/>
          </a:p>
        </p:txBody>
      </p:sp>
      <p:sp>
        <p:nvSpPr>
          <p:cNvPr id="67" name="9">
            <a:extLst>
              <a:ext uri="{FF2B5EF4-FFF2-40B4-BE49-F238E27FC236}">
                <a16:creationId xmlns:a16="http://schemas.microsoft.com/office/drawing/2014/main" id="{AC453C86-489A-4A38-B897-B4425F3CA04D}"/>
              </a:ext>
            </a:extLst>
          </p:cNvPr>
          <p:cNvSpPr/>
          <p:nvPr/>
        </p:nvSpPr>
        <p:spPr>
          <a:xfrm>
            <a:off x="9800360" y="2302184"/>
            <a:ext cx="571768" cy="596353"/>
          </a:xfrm>
          <a:prstGeom prst="ellipse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11</a:t>
            </a:r>
            <a:endParaRPr dirty="0"/>
          </a:p>
        </p:txBody>
      </p:sp>
      <p:sp>
        <p:nvSpPr>
          <p:cNvPr id="68" name="9">
            <a:extLst>
              <a:ext uri="{FF2B5EF4-FFF2-40B4-BE49-F238E27FC236}">
                <a16:creationId xmlns:a16="http://schemas.microsoft.com/office/drawing/2014/main" id="{541870C5-B0BF-406B-BCCC-29D60D8B432A}"/>
              </a:ext>
            </a:extLst>
          </p:cNvPr>
          <p:cNvSpPr/>
          <p:nvPr/>
        </p:nvSpPr>
        <p:spPr>
          <a:xfrm>
            <a:off x="9809727" y="1318128"/>
            <a:ext cx="571768" cy="596353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12</a:t>
            </a:r>
            <a:endParaRPr dirty="0"/>
          </a:p>
        </p:txBody>
      </p:sp>
      <p:cxnSp>
        <p:nvCxnSpPr>
          <p:cNvPr id="69" name="连接线">
            <a:extLst>
              <a:ext uri="{FF2B5EF4-FFF2-40B4-BE49-F238E27FC236}">
                <a16:creationId xmlns:a16="http://schemas.microsoft.com/office/drawing/2014/main" id="{699E7DCB-D5A3-4A0F-8E6C-9F4BE5F35A04}"/>
              </a:ext>
            </a:extLst>
          </p:cNvPr>
          <p:cNvCxnSpPr/>
          <p:nvPr/>
        </p:nvCxnSpPr>
        <p:spPr>
          <a:xfrm flipV="1">
            <a:off x="10270559" y="1629759"/>
            <a:ext cx="1" cy="961505"/>
          </a:xfrm>
          <a:prstGeom prst="straightConnector1">
            <a:avLst/>
          </a:prstGeom>
          <a:ln w="254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70" name="连接线">
            <a:extLst>
              <a:ext uri="{FF2B5EF4-FFF2-40B4-BE49-F238E27FC236}">
                <a16:creationId xmlns:a16="http://schemas.microsoft.com/office/drawing/2014/main" id="{2096308B-304F-4806-B4F3-204BE7B19A0C}"/>
              </a:ext>
            </a:extLst>
          </p:cNvPr>
          <p:cNvCxnSpPr/>
          <p:nvPr/>
        </p:nvCxnSpPr>
        <p:spPr>
          <a:xfrm flipV="1">
            <a:off x="10273116" y="2590530"/>
            <a:ext cx="1" cy="961505"/>
          </a:xfrm>
          <a:prstGeom prst="straightConnector1">
            <a:avLst/>
          </a:prstGeom>
          <a:ln w="25400" cap="flat">
            <a:solidFill>
              <a:srgbClr val="000000"/>
            </a:solidFill>
            <a:prstDash val="solid"/>
            <a:miter lim="400000"/>
          </a:ln>
          <a:effectLst/>
        </p:spPr>
      </p:cxnSp>
      <p:sp>
        <p:nvSpPr>
          <p:cNvPr id="72" name="9">
            <a:extLst>
              <a:ext uri="{FF2B5EF4-FFF2-40B4-BE49-F238E27FC236}">
                <a16:creationId xmlns:a16="http://schemas.microsoft.com/office/drawing/2014/main" id="{E47C2636-A1FA-479D-AD9E-67EF3F466D87}"/>
              </a:ext>
            </a:extLst>
          </p:cNvPr>
          <p:cNvSpPr/>
          <p:nvPr/>
        </p:nvSpPr>
        <p:spPr>
          <a:xfrm>
            <a:off x="8890507" y="5541764"/>
            <a:ext cx="571768" cy="596353"/>
          </a:xfrm>
          <a:prstGeom prst="ellipse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10</a:t>
            </a:r>
            <a:endParaRPr dirty="0"/>
          </a:p>
        </p:txBody>
      </p:sp>
      <p:sp>
        <p:nvSpPr>
          <p:cNvPr id="73" name="9">
            <a:extLst>
              <a:ext uri="{FF2B5EF4-FFF2-40B4-BE49-F238E27FC236}">
                <a16:creationId xmlns:a16="http://schemas.microsoft.com/office/drawing/2014/main" id="{01323F30-6AA7-40CD-A864-AAAE76A3A611}"/>
              </a:ext>
            </a:extLst>
          </p:cNvPr>
          <p:cNvSpPr/>
          <p:nvPr/>
        </p:nvSpPr>
        <p:spPr>
          <a:xfrm>
            <a:off x="8899874" y="4557708"/>
            <a:ext cx="571768" cy="596353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dirty="0"/>
              <a:t>12</a:t>
            </a:r>
            <a:endParaRPr dirty="0"/>
          </a:p>
        </p:txBody>
      </p:sp>
      <p:cxnSp>
        <p:nvCxnSpPr>
          <p:cNvPr id="74" name="连接线">
            <a:extLst>
              <a:ext uri="{FF2B5EF4-FFF2-40B4-BE49-F238E27FC236}">
                <a16:creationId xmlns:a16="http://schemas.microsoft.com/office/drawing/2014/main" id="{30BD7D3D-3C36-4794-AC67-D83A7CF69A5D}"/>
              </a:ext>
            </a:extLst>
          </p:cNvPr>
          <p:cNvCxnSpPr/>
          <p:nvPr/>
        </p:nvCxnSpPr>
        <p:spPr>
          <a:xfrm flipV="1">
            <a:off x="9360706" y="4869339"/>
            <a:ext cx="1" cy="961505"/>
          </a:xfrm>
          <a:prstGeom prst="straightConnector1">
            <a:avLst/>
          </a:prstGeom>
          <a:ln w="25400" cap="flat">
            <a:solidFill>
              <a:srgbClr val="000000"/>
            </a:solidFill>
            <a:prstDash val="solid"/>
            <a:miter lim="400000"/>
          </a:ln>
          <a:effectLst/>
        </p:spPr>
      </p:cxnSp>
    </p:spTree>
    <p:extLst>
      <p:ext uri="{BB962C8B-B14F-4D97-AF65-F5344CB8AC3E}">
        <p14:creationId xmlns:p14="http://schemas.microsoft.com/office/powerpoint/2010/main" val="21188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24" grpId="0" animBg="1" advAuto="0"/>
      <p:bldP spid="50" grpId="0" animBg="1" advAuto="0"/>
      <p:bldP spid="66" grpId="0" animBg="1"/>
      <p:bldP spid="67" grpId="0" animBg="1"/>
      <p:bldP spid="68" grpId="0" animBg="1"/>
      <p:bldP spid="72" grpId="0" animBg="1"/>
      <p:bldP spid="7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EA1E-351C-40E2-9FCC-83F72BB6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Random Mate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05D38-0C57-4893-B078-5F3335C65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4876800" cy="44196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Flip a coin for each node</a:t>
            </a:r>
          </a:p>
          <a:p>
            <a:r>
              <a:rPr lang="en-US" altLang="zh-CN" dirty="0"/>
              <a:t>A tail node v will be removed and hooked to an arbitrary head neighbor w (if any)</a:t>
            </a:r>
          </a:p>
          <a:p>
            <a:pPr lvl="1"/>
            <a:r>
              <a:rPr lang="en-US" altLang="zh-CN" dirty="0"/>
              <a:t>v will be assigned to w’s connected component</a:t>
            </a:r>
          </a:p>
          <a:p>
            <a:r>
              <a:rPr lang="en-US" altLang="zh-CN" dirty="0"/>
              <a:t>Contract: the new label is the center of the star (a Heads vertex)</a:t>
            </a:r>
          </a:p>
          <a:p>
            <a:r>
              <a:rPr lang="en-US" altLang="zh-CN" dirty="0"/>
              <a:t>Get a smaller graph – repeat</a:t>
            </a:r>
          </a:p>
          <a:p>
            <a:r>
              <a:rPr lang="en-US" altLang="zh-CN" dirty="0"/>
              <a:t>After recursive call returns, restore v’s info from w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67F07-2702-48E3-A558-C0740D1AD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45A73-E24D-4861-91C6-24E086C10D92}"/>
              </a:ext>
            </a:extLst>
          </p:cNvPr>
          <p:cNvSpPr txBox="1"/>
          <p:nvPr/>
        </p:nvSpPr>
        <p:spPr>
          <a:xfrm>
            <a:off x="5029200" y="990600"/>
            <a:ext cx="6781800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cc_random_mate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(L, E) {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if (|E|=0) return L;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1. flip coins for all n vertices;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2. for v where flip(v)=Tails, hook to an arbitrary Heads neighbor w; set L(v)=w;</a:t>
            </a:r>
          </a:p>
          <a:p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3. </a:t>
            </a:r>
            <a:r>
              <a:rPr lang="en-US" altLang="zh-CN" dirty="0">
                <a:solidFill>
                  <a:schemeClr val="accent6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//remove self edges, can be done using a filter</a:t>
            </a:r>
          </a:p>
          <a:p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</a:t>
            </a:r>
            <a:r>
              <a:rPr lang="pl-PL" altLang="zh-CN" dirty="0">
                <a:latin typeface="Consolas" panose="020B0609020204030204" pitchFamily="49" charset="0"/>
                <a:cs typeface="Arial" panose="020B0604020202020204" pitchFamily="34" charset="0"/>
              </a:rPr>
              <a:t>E’ = { (L(u),L(v)) | (u,v) ∈ E and L(u) ≠ L(v) }</a:t>
            </a:r>
            <a:endParaRPr lang="en-US" altLang="zh-CN" dirty="0">
              <a:latin typeface="Consolas" panose="020B0609020204030204" pitchFamily="49" charset="0"/>
              <a:cs typeface="Arial" panose="020B0604020202020204" pitchFamily="34" charset="0"/>
            </a:endParaRP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4. L’=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cc_random_mate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(L, E’);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5. </a:t>
            </a:r>
            <a:r>
              <a:rPr lang="en-US" altLang="zh-CN" dirty="0">
                <a:solidFill>
                  <a:schemeClr val="accent6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//restore v’s connectivity info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for v where flip(v)=Tails, let L’(v)=L’(w);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return L’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72369C9-5D03-49CC-98C8-F5C0DAE2D5CB}"/>
                  </a:ext>
                </a:extLst>
              </p:cNvPr>
              <p:cNvSpPr txBox="1"/>
              <p:nvPr/>
            </p:nvSpPr>
            <p:spPr>
              <a:xfrm>
                <a:off x="4953000" y="606100"/>
                <a:ext cx="17543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Initially,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72369C9-5D03-49CC-98C8-F5C0DAE2D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606100"/>
                <a:ext cx="1754326" cy="369332"/>
              </a:xfrm>
              <a:prstGeom prst="rect">
                <a:avLst/>
              </a:prstGeom>
              <a:blipFill>
                <a:blip r:embed="rId2"/>
                <a:stretch>
                  <a:fillRect l="-3136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组合 51">
            <a:extLst>
              <a:ext uri="{FF2B5EF4-FFF2-40B4-BE49-F238E27FC236}">
                <a16:creationId xmlns:a16="http://schemas.microsoft.com/office/drawing/2014/main" id="{EF27CC6A-8AB6-4370-84F0-61A7DEFB1E4E}"/>
              </a:ext>
            </a:extLst>
          </p:cNvPr>
          <p:cNvGrpSpPr/>
          <p:nvPr/>
        </p:nvGrpSpPr>
        <p:grpSpPr>
          <a:xfrm>
            <a:off x="5161810" y="4313741"/>
            <a:ext cx="3118213" cy="1914778"/>
            <a:chOff x="5567123" y="1219203"/>
            <a:chExt cx="4948473" cy="2589265"/>
          </a:xfrm>
        </p:grpSpPr>
        <p:sp>
          <p:nvSpPr>
            <p:cNvPr id="7" name="圆角矩形">
              <a:extLst>
                <a:ext uri="{FF2B5EF4-FFF2-40B4-BE49-F238E27FC236}">
                  <a16:creationId xmlns:a16="http://schemas.microsoft.com/office/drawing/2014/main" id="{8441B131-9B22-42D7-BD10-6F0D57EEBFC0}"/>
                </a:ext>
              </a:extLst>
            </p:cNvPr>
            <p:cNvSpPr/>
            <p:nvPr/>
          </p:nvSpPr>
          <p:spPr>
            <a:xfrm rot="5400000">
              <a:off x="9228257" y="1668346"/>
              <a:ext cx="1736481" cy="838196"/>
            </a:xfrm>
            <a:prstGeom prst="roundRect">
              <a:avLst>
                <a:gd name="adj" fmla="val 20390"/>
              </a:avLst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8" name="成组">
              <a:extLst>
                <a:ext uri="{FF2B5EF4-FFF2-40B4-BE49-F238E27FC236}">
                  <a16:creationId xmlns:a16="http://schemas.microsoft.com/office/drawing/2014/main" id="{0C5E40B3-2F27-44F1-A751-074FD4BDBB1D}"/>
                </a:ext>
              </a:extLst>
            </p:cNvPr>
            <p:cNvGrpSpPr/>
            <p:nvPr/>
          </p:nvGrpSpPr>
          <p:grpSpPr>
            <a:xfrm>
              <a:off x="5567123" y="1371600"/>
              <a:ext cx="3173681" cy="2242411"/>
              <a:chOff x="908420" y="0"/>
              <a:chExt cx="4694555" cy="3476683"/>
            </a:xfrm>
          </p:grpSpPr>
          <p:sp>
            <p:nvSpPr>
              <p:cNvPr id="9" name="圆角矩形">
                <a:extLst>
                  <a:ext uri="{FF2B5EF4-FFF2-40B4-BE49-F238E27FC236}">
                    <a16:creationId xmlns:a16="http://schemas.microsoft.com/office/drawing/2014/main" id="{9AF62381-E56A-4802-8DB0-E11C03A67F0D}"/>
                  </a:ext>
                </a:extLst>
              </p:cNvPr>
              <p:cNvSpPr/>
              <p:nvPr/>
            </p:nvSpPr>
            <p:spPr>
              <a:xfrm>
                <a:off x="3379379" y="1271680"/>
                <a:ext cx="2210330" cy="934265"/>
              </a:xfrm>
              <a:prstGeom prst="roundRect">
                <a:avLst>
                  <a:gd name="adj" fmla="val 20390"/>
                </a:avLst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圆角矩形">
                <a:extLst>
                  <a:ext uri="{FF2B5EF4-FFF2-40B4-BE49-F238E27FC236}">
                    <a16:creationId xmlns:a16="http://schemas.microsoft.com/office/drawing/2014/main" id="{2C52373C-2B72-44C1-8483-5493FC36B084}"/>
                  </a:ext>
                </a:extLst>
              </p:cNvPr>
              <p:cNvSpPr/>
              <p:nvPr/>
            </p:nvSpPr>
            <p:spPr>
              <a:xfrm rot="5400000">
                <a:off x="4030678" y="638032"/>
                <a:ext cx="2210330" cy="934265"/>
              </a:xfrm>
              <a:prstGeom prst="roundRect">
                <a:avLst>
                  <a:gd name="adj" fmla="val 20390"/>
                </a:avLst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圆角矩形">
                <a:extLst>
                  <a:ext uri="{FF2B5EF4-FFF2-40B4-BE49-F238E27FC236}">
                    <a16:creationId xmlns:a16="http://schemas.microsoft.com/office/drawing/2014/main" id="{E14AF61A-B1A3-451B-B7CE-64304D54BA92}"/>
                  </a:ext>
                </a:extLst>
              </p:cNvPr>
              <p:cNvSpPr/>
              <p:nvPr/>
            </p:nvSpPr>
            <p:spPr>
              <a:xfrm rot="5400000">
                <a:off x="1553059" y="1904385"/>
                <a:ext cx="2210330" cy="934265"/>
              </a:xfrm>
              <a:prstGeom prst="roundRect">
                <a:avLst>
                  <a:gd name="adj" fmla="val 20390"/>
                </a:avLst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圆角矩形">
                <a:extLst>
                  <a:ext uri="{FF2B5EF4-FFF2-40B4-BE49-F238E27FC236}">
                    <a16:creationId xmlns:a16="http://schemas.microsoft.com/office/drawing/2014/main" id="{F4986A8D-E048-48F2-8C52-A6A93456D1A9}"/>
                  </a:ext>
                </a:extLst>
              </p:cNvPr>
              <p:cNvSpPr/>
              <p:nvPr/>
            </p:nvSpPr>
            <p:spPr>
              <a:xfrm>
                <a:off x="908420" y="1233580"/>
                <a:ext cx="2210330" cy="934265"/>
              </a:xfrm>
              <a:prstGeom prst="roundRect">
                <a:avLst>
                  <a:gd name="adj" fmla="val 20390"/>
                </a:avLst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圆角矩形">
                <a:extLst>
                  <a:ext uri="{FF2B5EF4-FFF2-40B4-BE49-F238E27FC236}">
                    <a16:creationId xmlns:a16="http://schemas.microsoft.com/office/drawing/2014/main" id="{ACAAEC03-6C41-4B84-9D1D-A3DB0841686D}"/>
                  </a:ext>
                </a:extLst>
              </p:cNvPr>
              <p:cNvSpPr/>
              <p:nvPr/>
            </p:nvSpPr>
            <p:spPr>
              <a:xfrm>
                <a:off x="997320" y="17751"/>
                <a:ext cx="2210330" cy="934265"/>
              </a:xfrm>
              <a:prstGeom prst="roundRect">
                <a:avLst>
                  <a:gd name="adj" fmla="val 20390"/>
                </a:avLst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5" name="成组">
                <a:extLst>
                  <a:ext uri="{FF2B5EF4-FFF2-40B4-BE49-F238E27FC236}">
                    <a16:creationId xmlns:a16="http://schemas.microsoft.com/office/drawing/2014/main" id="{FF863A61-42D1-4A2F-BD15-69D9B7D5CC91}"/>
                  </a:ext>
                </a:extLst>
              </p:cNvPr>
              <p:cNvGrpSpPr/>
              <p:nvPr/>
            </p:nvGrpSpPr>
            <p:grpSpPr>
              <a:xfrm>
                <a:off x="1086131" y="107742"/>
                <a:ext cx="4409725" cy="3262142"/>
                <a:chOff x="0" y="0"/>
                <a:chExt cx="4409723" cy="3262141"/>
              </a:xfrm>
            </p:grpSpPr>
            <p:sp>
              <p:nvSpPr>
                <p:cNvPr id="17" name="1">
                  <a:extLst>
                    <a:ext uri="{FF2B5EF4-FFF2-40B4-BE49-F238E27FC236}">
                      <a16:creationId xmlns:a16="http://schemas.microsoft.com/office/drawing/2014/main" id="{35B58528-FEF3-41EA-B3E3-89B1C5594A9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52134" cy="752134"/>
                </a:xfrm>
                <a:prstGeom prst="ellipse">
                  <a:avLst/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sz="1800"/>
                    <a:t>1</a:t>
                  </a:r>
                </a:p>
              </p:txBody>
            </p:sp>
            <p:sp>
              <p:nvSpPr>
                <p:cNvPr id="18" name="2">
                  <a:extLst>
                    <a:ext uri="{FF2B5EF4-FFF2-40B4-BE49-F238E27FC236}">
                      <a16:creationId xmlns:a16="http://schemas.microsoft.com/office/drawing/2014/main" id="{3DDB6718-3C60-4429-A283-1D77AC905DC5}"/>
                    </a:ext>
                  </a:extLst>
                </p:cNvPr>
                <p:cNvSpPr/>
                <p:nvPr/>
              </p:nvSpPr>
              <p:spPr>
                <a:xfrm>
                  <a:off x="1191536" y="0"/>
                  <a:ext cx="752135" cy="752134"/>
                </a:xfrm>
                <a:prstGeom prst="ellipse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sz="1800"/>
                    <a:t>2</a:t>
                  </a:r>
                </a:p>
              </p:txBody>
            </p:sp>
            <p:sp>
              <p:nvSpPr>
                <p:cNvPr id="19" name="4">
                  <a:extLst>
                    <a:ext uri="{FF2B5EF4-FFF2-40B4-BE49-F238E27FC236}">
                      <a16:creationId xmlns:a16="http://schemas.microsoft.com/office/drawing/2014/main" id="{1360D33F-E1D7-4EBA-99C4-459707499B6C}"/>
                    </a:ext>
                  </a:extLst>
                </p:cNvPr>
                <p:cNvSpPr/>
                <p:nvPr/>
              </p:nvSpPr>
              <p:spPr>
                <a:xfrm>
                  <a:off x="0" y="1223254"/>
                  <a:ext cx="752134" cy="752134"/>
                </a:xfrm>
                <a:prstGeom prst="ellipse">
                  <a:avLst/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sz="1800"/>
                    <a:t>4</a:t>
                  </a:r>
                </a:p>
              </p:txBody>
            </p:sp>
            <p:sp>
              <p:nvSpPr>
                <p:cNvPr id="20" name="3">
                  <a:extLst>
                    <a:ext uri="{FF2B5EF4-FFF2-40B4-BE49-F238E27FC236}">
                      <a16:creationId xmlns:a16="http://schemas.microsoft.com/office/drawing/2014/main" id="{0DF171AC-9F64-40BF-9F1D-AB0F4E49F64C}"/>
                    </a:ext>
                  </a:extLst>
                </p:cNvPr>
                <p:cNvSpPr/>
                <p:nvPr/>
              </p:nvSpPr>
              <p:spPr>
                <a:xfrm>
                  <a:off x="1191536" y="1223254"/>
                  <a:ext cx="752135" cy="752134"/>
                </a:xfrm>
                <a:prstGeom prst="ellipse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sz="1800"/>
                    <a:t>3</a:t>
                  </a:r>
                </a:p>
              </p:txBody>
            </p:sp>
            <p:sp>
              <p:nvSpPr>
                <p:cNvPr id="21" name="5">
                  <a:extLst>
                    <a:ext uri="{FF2B5EF4-FFF2-40B4-BE49-F238E27FC236}">
                      <a16:creationId xmlns:a16="http://schemas.microsoft.com/office/drawing/2014/main" id="{A061854E-C14F-4422-960F-3AEC5D85C7DD}"/>
                    </a:ext>
                  </a:extLst>
                </p:cNvPr>
                <p:cNvSpPr/>
                <p:nvPr/>
              </p:nvSpPr>
              <p:spPr>
                <a:xfrm>
                  <a:off x="1191536" y="2510008"/>
                  <a:ext cx="752135" cy="752134"/>
                </a:xfrm>
                <a:prstGeom prst="ellipse">
                  <a:avLst/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sz="1800"/>
                    <a:t>5</a:t>
                  </a:r>
                </a:p>
              </p:txBody>
            </p:sp>
            <p:sp>
              <p:nvSpPr>
                <p:cNvPr id="22" name="7">
                  <a:extLst>
                    <a:ext uri="{FF2B5EF4-FFF2-40B4-BE49-F238E27FC236}">
                      <a16:creationId xmlns:a16="http://schemas.microsoft.com/office/drawing/2014/main" id="{8D0BC5FF-5759-4D40-B2F9-6895647BA363}"/>
                    </a:ext>
                  </a:extLst>
                </p:cNvPr>
                <p:cNvSpPr/>
                <p:nvPr/>
              </p:nvSpPr>
              <p:spPr>
                <a:xfrm>
                  <a:off x="2487131" y="1212670"/>
                  <a:ext cx="752134" cy="752135"/>
                </a:xfrm>
                <a:prstGeom prst="ellipse">
                  <a:avLst/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sz="1800"/>
                    <a:t>7</a:t>
                  </a:r>
                </a:p>
              </p:txBody>
            </p:sp>
            <p:cxnSp>
              <p:nvCxnSpPr>
                <p:cNvPr id="23" name="连接线">
                  <a:extLst>
                    <a:ext uri="{FF2B5EF4-FFF2-40B4-BE49-F238E27FC236}">
                      <a16:creationId xmlns:a16="http://schemas.microsoft.com/office/drawing/2014/main" id="{AC87F73F-CC3A-4CDE-9A78-16D3BF9E98EE}"/>
                    </a:ext>
                  </a:extLst>
                </p:cNvPr>
                <p:cNvCxnSpPr>
                  <a:stCxn id="17" idx="0"/>
                  <a:endCxn id="18" idx="0"/>
                </p:cNvCxnSpPr>
                <p:nvPr/>
              </p:nvCxnSpPr>
              <p:spPr>
                <a:xfrm>
                  <a:off x="376066" y="376066"/>
                  <a:ext cx="1191538" cy="1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24" name="连接线">
                  <a:extLst>
                    <a:ext uri="{FF2B5EF4-FFF2-40B4-BE49-F238E27FC236}">
                      <a16:creationId xmlns:a16="http://schemas.microsoft.com/office/drawing/2014/main" id="{A7FF593C-6F23-4AC4-96B2-82040A3D08D1}"/>
                    </a:ext>
                  </a:extLst>
                </p:cNvPr>
                <p:cNvCxnSpPr>
                  <a:stCxn id="19" idx="0"/>
                  <a:endCxn id="20" idx="0"/>
                </p:cNvCxnSpPr>
                <p:nvPr/>
              </p:nvCxnSpPr>
              <p:spPr>
                <a:xfrm>
                  <a:off x="376066" y="1599320"/>
                  <a:ext cx="1191538" cy="1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25" name="连接线">
                  <a:extLst>
                    <a:ext uri="{FF2B5EF4-FFF2-40B4-BE49-F238E27FC236}">
                      <a16:creationId xmlns:a16="http://schemas.microsoft.com/office/drawing/2014/main" id="{B2B0CD41-A91B-47EE-85E1-F1C5E84933BB}"/>
                    </a:ext>
                  </a:extLst>
                </p:cNvPr>
                <p:cNvCxnSpPr>
                  <a:stCxn id="18" idx="0"/>
                  <a:endCxn id="20" idx="0"/>
                </p:cNvCxnSpPr>
                <p:nvPr/>
              </p:nvCxnSpPr>
              <p:spPr>
                <a:xfrm>
                  <a:off x="1567603" y="376066"/>
                  <a:ext cx="1" cy="1223255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26" name="连接线">
                  <a:extLst>
                    <a:ext uri="{FF2B5EF4-FFF2-40B4-BE49-F238E27FC236}">
                      <a16:creationId xmlns:a16="http://schemas.microsoft.com/office/drawing/2014/main" id="{24A48B75-FC3A-416A-A312-00412EE6BEFD}"/>
                    </a:ext>
                  </a:extLst>
                </p:cNvPr>
                <p:cNvCxnSpPr>
                  <a:stCxn id="20" idx="0"/>
                  <a:endCxn id="21" idx="0"/>
                </p:cNvCxnSpPr>
                <p:nvPr/>
              </p:nvCxnSpPr>
              <p:spPr>
                <a:xfrm>
                  <a:off x="1567603" y="1599320"/>
                  <a:ext cx="1" cy="1286755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27" name="连接线">
                  <a:extLst>
                    <a:ext uri="{FF2B5EF4-FFF2-40B4-BE49-F238E27FC236}">
                      <a16:creationId xmlns:a16="http://schemas.microsoft.com/office/drawing/2014/main" id="{DB5EEB4F-0B90-4511-8ED9-06E6DE55B026}"/>
                    </a:ext>
                  </a:extLst>
                </p:cNvPr>
                <p:cNvCxnSpPr>
                  <a:stCxn id="22" idx="0"/>
                  <a:endCxn id="31" idx="0"/>
                </p:cNvCxnSpPr>
                <p:nvPr/>
              </p:nvCxnSpPr>
              <p:spPr>
                <a:xfrm>
                  <a:off x="2863198" y="1588737"/>
                  <a:ext cx="1170460" cy="1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28" name="连接线">
                  <a:extLst>
                    <a:ext uri="{FF2B5EF4-FFF2-40B4-BE49-F238E27FC236}">
                      <a16:creationId xmlns:a16="http://schemas.microsoft.com/office/drawing/2014/main" id="{D93E79BF-D1BE-4E84-B145-348DC9825303}"/>
                    </a:ext>
                  </a:extLst>
                </p:cNvPr>
                <p:cNvCxnSpPr>
                  <a:stCxn id="30" idx="0"/>
                  <a:endCxn id="22" idx="0"/>
                </p:cNvCxnSpPr>
                <p:nvPr/>
              </p:nvCxnSpPr>
              <p:spPr>
                <a:xfrm flipV="1">
                  <a:off x="2863198" y="1588737"/>
                  <a:ext cx="1" cy="1297338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29" name="连接线">
                  <a:extLst>
                    <a:ext uri="{FF2B5EF4-FFF2-40B4-BE49-F238E27FC236}">
                      <a16:creationId xmlns:a16="http://schemas.microsoft.com/office/drawing/2014/main" id="{05C5E597-2153-40E7-8150-DEE38D960E98}"/>
                    </a:ext>
                  </a:extLst>
                </p:cNvPr>
                <p:cNvCxnSpPr>
                  <a:stCxn id="21" idx="0"/>
                  <a:endCxn id="30" idx="0"/>
                </p:cNvCxnSpPr>
                <p:nvPr/>
              </p:nvCxnSpPr>
              <p:spPr>
                <a:xfrm>
                  <a:off x="1567603" y="2886074"/>
                  <a:ext cx="1295596" cy="1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cxnSp>
            <p:sp>
              <p:nvSpPr>
                <p:cNvPr id="30" name="6">
                  <a:extLst>
                    <a:ext uri="{FF2B5EF4-FFF2-40B4-BE49-F238E27FC236}">
                      <a16:creationId xmlns:a16="http://schemas.microsoft.com/office/drawing/2014/main" id="{BD57BBBC-A427-402B-9A64-A755F6FFACB9}"/>
                    </a:ext>
                  </a:extLst>
                </p:cNvPr>
                <p:cNvSpPr/>
                <p:nvPr/>
              </p:nvSpPr>
              <p:spPr>
                <a:xfrm>
                  <a:off x="2487131" y="2510008"/>
                  <a:ext cx="752134" cy="752134"/>
                </a:xfrm>
                <a:prstGeom prst="ellipse">
                  <a:avLst/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sz="1800"/>
                    <a:t>6</a:t>
                  </a:r>
                </a:p>
              </p:txBody>
            </p:sp>
            <p:sp>
              <p:nvSpPr>
                <p:cNvPr id="31" name="8">
                  <a:extLst>
                    <a:ext uri="{FF2B5EF4-FFF2-40B4-BE49-F238E27FC236}">
                      <a16:creationId xmlns:a16="http://schemas.microsoft.com/office/drawing/2014/main" id="{4ABDF4B6-D55C-40BF-B52A-A6C2ED221633}"/>
                    </a:ext>
                  </a:extLst>
                </p:cNvPr>
                <p:cNvSpPr/>
                <p:nvPr/>
              </p:nvSpPr>
              <p:spPr>
                <a:xfrm>
                  <a:off x="3657590" y="1212670"/>
                  <a:ext cx="752134" cy="752135"/>
                </a:xfrm>
                <a:prstGeom prst="ellipse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sz="1800"/>
                    <a:t>8</a:t>
                  </a:r>
                </a:p>
              </p:txBody>
            </p:sp>
            <p:sp>
              <p:nvSpPr>
                <p:cNvPr id="32" name="9">
                  <a:extLst>
                    <a:ext uri="{FF2B5EF4-FFF2-40B4-BE49-F238E27FC236}">
                      <a16:creationId xmlns:a16="http://schemas.microsoft.com/office/drawing/2014/main" id="{4C13326D-94A6-425B-BB74-546FAB0B8374}"/>
                    </a:ext>
                  </a:extLst>
                </p:cNvPr>
                <p:cNvSpPr/>
                <p:nvPr/>
              </p:nvSpPr>
              <p:spPr>
                <a:xfrm>
                  <a:off x="3657590" y="0"/>
                  <a:ext cx="752134" cy="752134"/>
                </a:xfrm>
                <a:prstGeom prst="ellipse">
                  <a:avLst/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sz="1800"/>
                    <a:t>9</a:t>
                  </a:r>
                </a:p>
              </p:txBody>
            </p:sp>
            <p:cxnSp>
              <p:nvCxnSpPr>
                <p:cNvPr id="33" name="连接线">
                  <a:extLst>
                    <a:ext uri="{FF2B5EF4-FFF2-40B4-BE49-F238E27FC236}">
                      <a16:creationId xmlns:a16="http://schemas.microsoft.com/office/drawing/2014/main" id="{DDF80D9C-777D-47C9-9682-0260E28B4F06}"/>
                    </a:ext>
                  </a:extLst>
                </p:cNvPr>
                <p:cNvCxnSpPr>
                  <a:stCxn id="31" idx="0"/>
                  <a:endCxn id="32" idx="0"/>
                </p:cNvCxnSpPr>
                <p:nvPr/>
              </p:nvCxnSpPr>
              <p:spPr>
                <a:xfrm flipV="1">
                  <a:off x="4033657" y="376066"/>
                  <a:ext cx="1" cy="1212672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cxnSp>
          </p:grpSp>
        </p:grpSp>
        <p:sp>
          <p:nvSpPr>
            <p:cNvPr id="44" name="9">
              <a:extLst>
                <a:ext uri="{FF2B5EF4-FFF2-40B4-BE49-F238E27FC236}">
                  <a16:creationId xmlns:a16="http://schemas.microsoft.com/office/drawing/2014/main" id="{2635B4D3-F1BA-4432-85D7-0030C23A5703}"/>
                </a:ext>
              </a:extLst>
            </p:cNvPr>
            <p:cNvSpPr/>
            <p:nvPr/>
          </p:nvSpPr>
          <p:spPr>
            <a:xfrm>
              <a:off x="9800360" y="3212115"/>
              <a:ext cx="571768" cy="596353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altLang="zh-CN" sz="1800" dirty="0"/>
                <a:t>10</a:t>
              </a:r>
              <a:endParaRPr sz="1800" dirty="0"/>
            </a:p>
          </p:txBody>
        </p:sp>
        <p:sp>
          <p:nvSpPr>
            <p:cNvPr id="45" name="9">
              <a:extLst>
                <a:ext uri="{FF2B5EF4-FFF2-40B4-BE49-F238E27FC236}">
                  <a16:creationId xmlns:a16="http://schemas.microsoft.com/office/drawing/2014/main" id="{F95A8A81-137E-430C-A9F8-3BB02561A816}"/>
                </a:ext>
              </a:extLst>
            </p:cNvPr>
            <p:cNvSpPr/>
            <p:nvPr/>
          </p:nvSpPr>
          <p:spPr>
            <a:xfrm>
              <a:off x="9800360" y="2302184"/>
              <a:ext cx="571768" cy="596353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altLang="zh-CN" sz="1800" dirty="0"/>
                <a:t>11</a:t>
              </a:r>
              <a:endParaRPr sz="1800" dirty="0"/>
            </a:p>
          </p:txBody>
        </p:sp>
        <p:sp>
          <p:nvSpPr>
            <p:cNvPr id="46" name="9">
              <a:extLst>
                <a:ext uri="{FF2B5EF4-FFF2-40B4-BE49-F238E27FC236}">
                  <a16:creationId xmlns:a16="http://schemas.microsoft.com/office/drawing/2014/main" id="{46A098F9-C17C-4B1C-A615-8C37641A68A0}"/>
                </a:ext>
              </a:extLst>
            </p:cNvPr>
            <p:cNvSpPr/>
            <p:nvPr/>
          </p:nvSpPr>
          <p:spPr>
            <a:xfrm>
              <a:off x="9809727" y="1318128"/>
              <a:ext cx="571768" cy="59635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altLang="zh-CN" sz="1800" dirty="0"/>
                <a:t>12</a:t>
              </a:r>
              <a:endParaRPr sz="1800" dirty="0"/>
            </a:p>
          </p:txBody>
        </p:sp>
        <p:cxnSp>
          <p:nvCxnSpPr>
            <p:cNvPr id="47" name="连接线">
              <a:extLst>
                <a:ext uri="{FF2B5EF4-FFF2-40B4-BE49-F238E27FC236}">
                  <a16:creationId xmlns:a16="http://schemas.microsoft.com/office/drawing/2014/main" id="{495F5F95-2E27-4028-8F08-3D8B64EBCE18}"/>
                </a:ext>
              </a:extLst>
            </p:cNvPr>
            <p:cNvCxnSpPr/>
            <p:nvPr/>
          </p:nvCxnSpPr>
          <p:spPr>
            <a:xfrm flipV="1">
              <a:off x="10270559" y="1629759"/>
              <a:ext cx="1" cy="961505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cxnSp>
          <p:nvCxnSpPr>
            <p:cNvPr id="48" name="连接线">
              <a:extLst>
                <a:ext uri="{FF2B5EF4-FFF2-40B4-BE49-F238E27FC236}">
                  <a16:creationId xmlns:a16="http://schemas.microsoft.com/office/drawing/2014/main" id="{36E6C981-F24E-4857-9A79-A4315F3E4B77}"/>
                </a:ext>
              </a:extLst>
            </p:cNvPr>
            <p:cNvCxnSpPr/>
            <p:nvPr/>
          </p:nvCxnSpPr>
          <p:spPr>
            <a:xfrm flipV="1">
              <a:off x="10273116" y="2590530"/>
              <a:ext cx="1" cy="961505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1EFFE81-9106-4EC1-B26C-8727C2AE26EC}"/>
              </a:ext>
            </a:extLst>
          </p:cNvPr>
          <p:cNvGrpSpPr/>
          <p:nvPr/>
        </p:nvGrpSpPr>
        <p:grpSpPr>
          <a:xfrm>
            <a:off x="8839200" y="4648688"/>
            <a:ext cx="2702333" cy="1287001"/>
            <a:chOff x="5398601" y="4557708"/>
            <a:chExt cx="4073041" cy="1638381"/>
          </a:xfrm>
        </p:grpSpPr>
        <p:grpSp>
          <p:nvGrpSpPr>
            <p:cNvPr id="34" name="成组">
              <a:extLst>
                <a:ext uri="{FF2B5EF4-FFF2-40B4-BE49-F238E27FC236}">
                  <a16:creationId xmlns:a16="http://schemas.microsoft.com/office/drawing/2014/main" id="{C71F636E-5DD8-4868-9923-FA7AD22FF379}"/>
                </a:ext>
              </a:extLst>
            </p:cNvPr>
            <p:cNvGrpSpPr/>
            <p:nvPr/>
          </p:nvGrpSpPr>
          <p:grpSpPr>
            <a:xfrm>
              <a:off x="5398601" y="4588377"/>
              <a:ext cx="2754800" cy="1607712"/>
              <a:chOff x="-1544355" y="298495"/>
              <a:chExt cx="4245055" cy="2843367"/>
            </a:xfrm>
          </p:grpSpPr>
          <p:sp>
            <p:nvSpPr>
              <p:cNvPr id="35" name="直线">
                <a:extLst>
                  <a:ext uri="{FF2B5EF4-FFF2-40B4-BE49-F238E27FC236}">
                    <a16:creationId xmlns:a16="http://schemas.microsoft.com/office/drawing/2014/main" id="{D68D57F1-3180-4921-B20F-1F4CA21CAA89}"/>
                  </a:ext>
                </a:extLst>
              </p:cNvPr>
              <p:cNvSpPr/>
              <p:nvPr/>
            </p:nvSpPr>
            <p:spPr>
              <a:xfrm>
                <a:off x="-1544355" y="1218897"/>
                <a:ext cx="752132" cy="893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000"/>
              </a:p>
            </p:txBody>
          </p:sp>
          <p:sp>
            <p:nvSpPr>
              <p:cNvPr id="36" name="2">
                <a:extLst>
                  <a:ext uri="{FF2B5EF4-FFF2-40B4-BE49-F238E27FC236}">
                    <a16:creationId xmlns:a16="http://schemas.microsoft.com/office/drawing/2014/main" id="{E28B71A2-79FC-45AF-B14D-85FB185E7B4F}"/>
                  </a:ext>
                </a:extLst>
              </p:cNvPr>
              <p:cNvSpPr/>
              <p:nvPr/>
            </p:nvSpPr>
            <p:spPr>
              <a:xfrm>
                <a:off x="0" y="298495"/>
                <a:ext cx="752134" cy="752134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600"/>
                  <a:t>2</a:t>
                </a:r>
              </a:p>
            </p:txBody>
          </p:sp>
          <p:sp>
            <p:nvSpPr>
              <p:cNvPr id="37" name="3">
                <a:extLst>
                  <a:ext uri="{FF2B5EF4-FFF2-40B4-BE49-F238E27FC236}">
                    <a16:creationId xmlns:a16="http://schemas.microsoft.com/office/drawing/2014/main" id="{25E20CA2-8E19-4813-9198-12A3BD46AD59}"/>
                  </a:ext>
                </a:extLst>
              </p:cNvPr>
              <p:cNvSpPr/>
              <p:nvPr/>
            </p:nvSpPr>
            <p:spPr>
              <a:xfrm>
                <a:off x="0" y="1405039"/>
                <a:ext cx="752134" cy="752134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600"/>
                  <a:t>3</a:t>
                </a:r>
              </a:p>
            </p:txBody>
          </p:sp>
          <p:sp>
            <p:nvSpPr>
              <p:cNvPr id="38" name="6">
                <a:extLst>
                  <a:ext uri="{FF2B5EF4-FFF2-40B4-BE49-F238E27FC236}">
                    <a16:creationId xmlns:a16="http://schemas.microsoft.com/office/drawing/2014/main" id="{6F46FE6F-7DE8-4825-9EF1-70D31E0426C7}"/>
                  </a:ext>
                </a:extLst>
              </p:cNvPr>
              <p:cNvSpPr/>
              <p:nvPr/>
            </p:nvSpPr>
            <p:spPr>
              <a:xfrm>
                <a:off x="1021779" y="2389728"/>
                <a:ext cx="752134" cy="752134"/>
              </a:xfrm>
              <a:prstGeom prst="ellipse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600"/>
                  <a:t>6</a:t>
                </a:r>
              </a:p>
            </p:txBody>
          </p:sp>
          <p:sp>
            <p:nvSpPr>
              <p:cNvPr id="39" name="8">
                <a:extLst>
                  <a:ext uri="{FF2B5EF4-FFF2-40B4-BE49-F238E27FC236}">
                    <a16:creationId xmlns:a16="http://schemas.microsoft.com/office/drawing/2014/main" id="{F85BE85E-513F-4844-9548-7A510BF32378}"/>
                  </a:ext>
                </a:extLst>
              </p:cNvPr>
              <p:cNvSpPr/>
              <p:nvPr/>
            </p:nvSpPr>
            <p:spPr>
              <a:xfrm>
                <a:off x="1948566" y="1405039"/>
                <a:ext cx="752134" cy="752134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4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600"/>
                  <a:t>8</a:t>
                </a:r>
              </a:p>
            </p:txBody>
          </p:sp>
          <p:cxnSp>
            <p:nvCxnSpPr>
              <p:cNvPr id="40" name="连接线">
                <a:extLst>
                  <a:ext uri="{FF2B5EF4-FFF2-40B4-BE49-F238E27FC236}">
                    <a16:creationId xmlns:a16="http://schemas.microsoft.com/office/drawing/2014/main" id="{96DE7D68-C91B-4B03-94E6-28648FCCFB30}"/>
                  </a:ext>
                </a:extLst>
              </p:cNvPr>
              <p:cNvCxnSpPr>
                <a:stCxn id="37" idx="0"/>
                <a:endCxn id="36" idx="0"/>
              </p:cNvCxnSpPr>
              <p:nvPr/>
            </p:nvCxnSpPr>
            <p:spPr>
              <a:xfrm flipV="1">
                <a:off x="376066" y="674561"/>
                <a:ext cx="1" cy="1106545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41" name="连接线">
                <a:extLst>
                  <a:ext uri="{FF2B5EF4-FFF2-40B4-BE49-F238E27FC236}">
                    <a16:creationId xmlns:a16="http://schemas.microsoft.com/office/drawing/2014/main" id="{5137F41A-2A94-426A-8689-BB2ABA0AFE07}"/>
                  </a:ext>
                </a:extLst>
              </p:cNvPr>
              <p:cNvCxnSpPr>
                <a:stCxn id="38" idx="0"/>
                <a:endCxn id="37" idx="0"/>
              </p:cNvCxnSpPr>
              <p:nvPr/>
            </p:nvCxnSpPr>
            <p:spPr>
              <a:xfrm flipH="1" flipV="1">
                <a:off x="376066" y="1781105"/>
                <a:ext cx="1021781" cy="984691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42" name="连接线">
                <a:extLst>
                  <a:ext uri="{FF2B5EF4-FFF2-40B4-BE49-F238E27FC236}">
                    <a16:creationId xmlns:a16="http://schemas.microsoft.com/office/drawing/2014/main" id="{E8E056EB-5ABD-46F1-A425-856E9ED96746}"/>
                  </a:ext>
                </a:extLst>
              </p:cNvPr>
              <p:cNvCxnSpPr>
                <a:stCxn id="38" idx="0"/>
                <a:endCxn id="39" idx="0"/>
              </p:cNvCxnSpPr>
              <p:nvPr/>
            </p:nvCxnSpPr>
            <p:spPr>
              <a:xfrm flipV="1">
                <a:off x="1397846" y="1781105"/>
                <a:ext cx="926787" cy="984691"/>
              </a:xfrm>
              <a:prstGeom prst="straightConnector1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cxnSp>
        </p:grpSp>
        <p:sp>
          <p:nvSpPr>
            <p:cNvPr id="49" name="9">
              <a:extLst>
                <a:ext uri="{FF2B5EF4-FFF2-40B4-BE49-F238E27FC236}">
                  <a16:creationId xmlns:a16="http://schemas.microsoft.com/office/drawing/2014/main" id="{03712A71-AC29-482A-9AA1-011221D275CE}"/>
                </a:ext>
              </a:extLst>
            </p:cNvPr>
            <p:cNvSpPr/>
            <p:nvPr/>
          </p:nvSpPr>
          <p:spPr>
            <a:xfrm>
              <a:off x="8890507" y="5541764"/>
              <a:ext cx="571768" cy="596353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altLang="zh-CN" sz="1600" dirty="0"/>
                <a:t>10</a:t>
              </a:r>
              <a:endParaRPr sz="1600" dirty="0"/>
            </a:p>
          </p:txBody>
        </p:sp>
        <p:sp>
          <p:nvSpPr>
            <p:cNvPr id="50" name="9">
              <a:extLst>
                <a:ext uri="{FF2B5EF4-FFF2-40B4-BE49-F238E27FC236}">
                  <a16:creationId xmlns:a16="http://schemas.microsoft.com/office/drawing/2014/main" id="{C011FF2B-0CD3-425B-BA23-479D4706DC98}"/>
                </a:ext>
              </a:extLst>
            </p:cNvPr>
            <p:cNvSpPr/>
            <p:nvPr/>
          </p:nvSpPr>
          <p:spPr>
            <a:xfrm>
              <a:off x="8899874" y="4557708"/>
              <a:ext cx="571768" cy="59635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altLang="zh-CN" sz="1600" dirty="0"/>
                <a:t>12</a:t>
              </a:r>
              <a:endParaRPr sz="1600" dirty="0"/>
            </a:p>
          </p:txBody>
        </p:sp>
        <p:cxnSp>
          <p:nvCxnSpPr>
            <p:cNvPr id="51" name="连接线">
              <a:extLst>
                <a:ext uri="{FF2B5EF4-FFF2-40B4-BE49-F238E27FC236}">
                  <a16:creationId xmlns:a16="http://schemas.microsoft.com/office/drawing/2014/main" id="{0E9ED1F3-6246-43F8-A114-8566D95CC2A9}"/>
                </a:ext>
              </a:extLst>
            </p:cNvPr>
            <p:cNvCxnSpPr/>
            <p:nvPr/>
          </p:nvCxnSpPr>
          <p:spPr>
            <a:xfrm flipV="1">
              <a:off x="9360706" y="4869339"/>
              <a:ext cx="1" cy="961505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34A96DDE-0C22-43F9-8A1D-2FAAE9E9423A}"/>
              </a:ext>
            </a:extLst>
          </p:cNvPr>
          <p:cNvSpPr txBox="1"/>
          <p:nvPr/>
        </p:nvSpPr>
        <p:spPr>
          <a:xfrm>
            <a:off x="5843886" y="6228519"/>
            <a:ext cx="139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e.g., L[5]=3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FF971BB-AEED-4B2C-B284-CD84ADA70F01}"/>
              </a:ext>
            </a:extLst>
          </p:cNvPr>
          <p:cNvSpPr txBox="1"/>
          <p:nvPr/>
        </p:nvSpPr>
        <p:spPr>
          <a:xfrm>
            <a:off x="9174159" y="5928337"/>
            <a:ext cx="292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Edge (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u,v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 -&gt; (L(u),L(v))</a:t>
            </a:r>
          </a:p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e.g., Edge (5,6) -&gt; (3,6)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209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EA1E-351C-40E2-9FCC-83F72BB6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Random Mate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C05D38-0C57-4893-B078-5F3335C652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371600"/>
                <a:ext cx="5562600" cy="44196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Each iteration: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work 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i="1" dirty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depth</a:t>
                </a:r>
              </a:p>
              <a:p>
                <a:r>
                  <a:rPr lang="en-US" altLang="zh-CN" dirty="0"/>
                  <a:t>Each iteration reduces #active vertices by 1/4 in expectation</a:t>
                </a:r>
              </a:p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i="1" dirty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rounds </a:t>
                </a:r>
                <a:r>
                  <a:rPr lang="en-US" altLang="zh-CN" dirty="0" err="1"/>
                  <a:t>w.h.p</a:t>
                </a:r>
                <a:r>
                  <a:rPr lang="en-US" altLang="zh-CN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b="1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CN" b="1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func>
                          <m:func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i="0" dirty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work,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depth in total (both </a:t>
                </a:r>
                <a:r>
                  <a:rPr lang="en-US" altLang="zh-CN" dirty="0" err="1"/>
                  <a:t>w.h.p</a:t>
                </a:r>
                <a:r>
                  <a:rPr lang="en-US" altLang="zh-CN" dirty="0"/>
                  <a:t>.)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C05D38-0C57-4893-B078-5F3335C652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371600"/>
                <a:ext cx="5562600" cy="4419600"/>
              </a:xfrm>
              <a:blipFill>
                <a:blip r:embed="rId2"/>
                <a:stretch>
                  <a:fillRect l="-1972" t="-2207" r="-19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67F07-2702-48E3-A558-C0740D1AD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45A73-E24D-4861-91C6-24E086C10D92}"/>
              </a:ext>
            </a:extLst>
          </p:cNvPr>
          <p:cNvSpPr txBox="1"/>
          <p:nvPr/>
        </p:nvSpPr>
        <p:spPr>
          <a:xfrm>
            <a:off x="6705600" y="152400"/>
            <a:ext cx="4876800" cy="42473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cc_random_mate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(L, E) {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if (|E|=0) return L;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1. flip coins for all n vertices;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2. for v where flip(v)=Tails, hook to an arbitrary Heads neighbor w; set L(v)=w;</a:t>
            </a:r>
          </a:p>
          <a:p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3. </a:t>
            </a:r>
            <a:r>
              <a:rPr lang="en-US" altLang="zh-CN" dirty="0">
                <a:solidFill>
                  <a:schemeClr val="accent6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//remove self edges, can be done using a filter</a:t>
            </a:r>
          </a:p>
          <a:p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</a:t>
            </a:r>
            <a:r>
              <a:rPr lang="pl-PL" altLang="zh-CN" dirty="0">
                <a:latin typeface="Consolas" panose="020B0609020204030204" pitchFamily="49" charset="0"/>
                <a:cs typeface="Arial" panose="020B0604020202020204" pitchFamily="34" charset="0"/>
              </a:rPr>
              <a:t>E’ = { (L(u),L(v)) | (u,v) ∈ E and L(u) ≠ L(v) }</a:t>
            </a:r>
            <a:endParaRPr lang="en-US" altLang="zh-CN" dirty="0">
              <a:latin typeface="Consolas" panose="020B0609020204030204" pitchFamily="49" charset="0"/>
              <a:cs typeface="Arial" panose="020B0604020202020204" pitchFamily="34" charset="0"/>
            </a:endParaRP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4. L’=</a:t>
            </a:r>
            <a:r>
              <a:rPr lang="en-US" altLang="zh-CN" dirty="0" err="1">
                <a:latin typeface="Consolas" panose="020B0609020204030204" pitchFamily="49" charset="0"/>
                <a:cs typeface="Arial" panose="020B0604020202020204" pitchFamily="34" charset="0"/>
              </a:rPr>
              <a:t>cc_random_mate</a:t>
            </a:r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(L, E’);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5. </a:t>
            </a:r>
            <a:r>
              <a:rPr lang="en-US" altLang="zh-CN" dirty="0">
                <a:solidFill>
                  <a:schemeClr val="accent6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//restore v’s connectivity info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for v where flip(v)=Tails, let L’(v)=L’(w);</a:t>
            </a:r>
          </a:p>
          <a:p>
            <a:pPr algn="l"/>
            <a:r>
              <a:rPr lang="en-US" altLang="zh-CN" dirty="0">
                <a:latin typeface="Consolas" panose="020B0609020204030204" pitchFamily="49" charset="0"/>
                <a:cs typeface="Arial" panose="020B0604020202020204" pitchFamily="34" charset="0"/>
              </a:rPr>
              <a:t>  return L’</a:t>
            </a:r>
          </a:p>
        </p:txBody>
      </p:sp>
    </p:spTree>
    <p:extLst>
      <p:ext uri="{BB962C8B-B14F-4D97-AF65-F5344CB8AC3E}">
        <p14:creationId xmlns:p14="http://schemas.microsoft.com/office/powerpoint/2010/main" val="2444699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FC41A-8EBA-4EE3-AFF9-CD856A76F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Strongly connected components (SCC)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EE7315-03FC-47A7-937C-8D1FA5D876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371600"/>
                <a:ext cx="11277600" cy="5086350"/>
              </a:xfrm>
            </p:spPr>
            <p:txBody>
              <a:bodyPr/>
              <a:lstStyle/>
              <a:p>
                <a:r>
                  <a:rPr lang="en-US" altLang="zh-CN" dirty="0"/>
                  <a:t>A directed graph is strongly connected if there is a path between all pairs of vertices</a:t>
                </a:r>
              </a:p>
              <a:p>
                <a:r>
                  <a:rPr lang="en-US" altLang="zh-CN" dirty="0"/>
                  <a:t>Strongly connected components (SCC) of directed graph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A partition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altLang="zh-CN" dirty="0"/>
                  <a:t> that form subsets which are strongly connected subgraphs</a:t>
                </a:r>
              </a:p>
              <a:p>
                <a:pPr lvl="1"/>
                <a:r>
                  <a:rPr lang="en-US" altLang="zh-CN" dirty="0"/>
                  <a:t>All vertices in the same SCC have the same reachability</a:t>
                </a:r>
              </a:p>
              <a:p>
                <a:pPr lvl="1"/>
                <a:r>
                  <a:rPr lang="en-US" altLang="zh-CN" dirty="0"/>
                  <a:t>Can contract the graph to a DAG (e.g., for program analysis)</a:t>
                </a:r>
              </a:p>
              <a:p>
                <a:r>
                  <a:rPr lang="en-US" altLang="zh-CN" dirty="0"/>
                  <a:t>Sequentially: DFS</a:t>
                </a:r>
              </a:p>
              <a:p>
                <a:pPr lvl="1"/>
                <a:r>
                  <a:rPr lang="en-US" altLang="zh-CN" dirty="0"/>
                  <a:t>Cost: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DFS is essentially sequential </a:t>
                </a:r>
              </a:p>
              <a:p>
                <a:pPr lvl="1"/>
                <a:r>
                  <a:rPr lang="en-US" altLang="zh-CN" dirty="0"/>
                  <a:t>Need another algorithm in parallel</a:t>
                </a:r>
              </a:p>
              <a:p>
                <a:pPr lvl="1"/>
                <a:r>
                  <a:rPr lang="en-US" altLang="zh-CN" dirty="0"/>
                  <a:t>Reachability-based algorithms</a:t>
                </a:r>
              </a:p>
              <a:p>
                <a:pPr lvl="1"/>
                <a:endParaRPr lang="zh-CN" alt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EE7315-03FC-47A7-937C-8D1FA5D876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371600"/>
                <a:ext cx="11277600" cy="5086350"/>
              </a:xfrm>
              <a:blipFill>
                <a:blip r:embed="rId2"/>
                <a:stretch>
                  <a:fillRect l="-973" t="-20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CCDC9-4472-4156-9F6D-4D0CDBD0B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1026" name="Picture 2" descr="Image result for strongly connected components">
            <a:extLst>
              <a:ext uri="{FF2B5EF4-FFF2-40B4-BE49-F238E27FC236}">
                <a16:creationId xmlns:a16="http://schemas.microsoft.com/office/drawing/2014/main" id="{FABCF872-E730-4785-9048-C8F422BBC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04" y="4267200"/>
            <a:ext cx="4762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1D303DB-B1BF-48D9-9FAE-34AA6669C1D7}"/>
              </a:ext>
            </a:extLst>
          </p:cNvPr>
          <p:cNvSpPr txBox="1"/>
          <p:nvPr/>
        </p:nvSpPr>
        <p:spPr>
          <a:xfrm>
            <a:off x="6580740" y="64886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Wikipedia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28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C108-F0DA-446D-9E39-89334A84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Reachability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48C3B-61F2-429A-9D2F-F3F17C727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CCF40D-B018-49AB-8B6D-CAA9CC96ADE6}"/>
              </a:ext>
            </a:extLst>
          </p:cNvPr>
          <p:cNvSpPr/>
          <p:nvPr/>
        </p:nvSpPr>
        <p:spPr>
          <a:xfrm>
            <a:off x="609600" y="19050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F40AFA-372B-4BC9-8639-34F4D8B7C3D7}"/>
              </a:ext>
            </a:extLst>
          </p:cNvPr>
          <p:cNvSpPr/>
          <p:nvPr/>
        </p:nvSpPr>
        <p:spPr>
          <a:xfrm>
            <a:off x="457200" y="36576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C4ECDE-BA7D-4058-8DA1-AE0206D52D02}"/>
              </a:ext>
            </a:extLst>
          </p:cNvPr>
          <p:cNvSpPr/>
          <p:nvPr/>
        </p:nvSpPr>
        <p:spPr>
          <a:xfrm>
            <a:off x="2819400" y="19812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BE6BE0-D239-44AF-9354-F472BCC42244}"/>
              </a:ext>
            </a:extLst>
          </p:cNvPr>
          <p:cNvSpPr/>
          <p:nvPr/>
        </p:nvSpPr>
        <p:spPr>
          <a:xfrm>
            <a:off x="5638800" y="53340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C75798-A652-4849-9191-6C3AF811C72C}"/>
              </a:ext>
            </a:extLst>
          </p:cNvPr>
          <p:cNvSpPr/>
          <p:nvPr/>
        </p:nvSpPr>
        <p:spPr>
          <a:xfrm>
            <a:off x="4267200" y="12954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314DFF-D5C7-413F-AEEA-7F7A92BA35B7}"/>
              </a:ext>
            </a:extLst>
          </p:cNvPr>
          <p:cNvSpPr/>
          <p:nvPr/>
        </p:nvSpPr>
        <p:spPr>
          <a:xfrm>
            <a:off x="6248400" y="28194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5B26DF-187F-462F-AC2A-E6BC084ECD9C}"/>
              </a:ext>
            </a:extLst>
          </p:cNvPr>
          <p:cNvSpPr/>
          <p:nvPr/>
        </p:nvSpPr>
        <p:spPr>
          <a:xfrm>
            <a:off x="4343400" y="44958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7A7D332-D68D-4BF8-A025-8A11BDAF3C4B}"/>
              </a:ext>
            </a:extLst>
          </p:cNvPr>
          <p:cNvSpPr/>
          <p:nvPr/>
        </p:nvSpPr>
        <p:spPr>
          <a:xfrm>
            <a:off x="6248400" y="13716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7072A1-EA36-4919-94E9-B67F9E1F5F4F}"/>
              </a:ext>
            </a:extLst>
          </p:cNvPr>
          <p:cNvSpPr/>
          <p:nvPr/>
        </p:nvSpPr>
        <p:spPr>
          <a:xfrm>
            <a:off x="6172200" y="41148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2E8649-ABE3-40DE-B6FD-B683BB34AB11}"/>
              </a:ext>
            </a:extLst>
          </p:cNvPr>
          <p:cNvSpPr/>
          <p:nvPr/>
        </p:nvSpPr>
        <p:spPr>
          <a:xfrm>
            <a:off x="2743200" y="38862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1759D5-9025-4246-B1E1-799A0F190D59}"/>
              </a:ext>
            </a:extLst>
          </p:cNvPr>
          <p:cNvCxnSpPr>
            <a:stCxn id="5" idx="6"/>
            <a:endCxn id="7" idx="2"/>
          </p:cNvCxnSpPr>
          <p:nvPr/>
        </p:nvCxnSpPr>
        <p:spPr>
          <a:xfrm>
            <a:off x="1066800" y="2133600"/>
            <a:ext cx="1752600" cy="762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51254E-1B6A-466C-935B-0AB0C57383DF}"/>
              </a:ext>
            </a:extLst>
          </p:cNvPr>
          <p:cNvCxnSpPr>
            <a:stCxn id="6" idx="0"/>
            <a:endCxn id="5" idx="4"/>
          </p:cNvCxnSpPr>
          <p:nvPr/>
        </p:nvCxnSpPr>
        <p:spPr>
          <a:xfrm flipV="1">
            <a:off x="685800" y="2362200"/>
            <a:ext cx="152400" cy="12954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91A2270-577D-44BB-8510-2DF1BF8592CE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847445" y="2371445"/>
            <a:ext cx="2038910" cy="135311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D4AB3B-2FCB-4256-BF91-5282C77250C8}"/>
              </a:ext>
            </a:extLst>
          </p:cNvPr>
          <p:cNvCxnSpPr>
            <a:cxnSpLocks/>
            <a:stCxn id="6" idx="6"/>
            <a:endCxn id="15" idx="2"/>
          </p:cNvCxnSpPr>
          <p:nvPr/>
        </p:nvCxnSpPr>
        <p:spPr>
          <a:xfrm>
            <a:off x="914400" y="3886200"/>
            <a:ext cx="1828800" cy="228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B08277-D61F-48E4-8C09-09E076106F7F}"/>
              </a:ext>
            </a:extLst>
          </p:cNvPr>
          <p:cNvCxnSpPr>
            <a:cxnSpLocks/>
            <a:stCxn id="7" idx="4"/>
            <a:endCxn id="15" idx="0"/>
          </p:cNvCxnSpPr>
          <p:nvPr/>
        </p:nvCxnSpPr>
        <p:spPr>
          <a:xfrm flipH="1">
            <a:off x="2971800" y="2438400"/>
            <a:ext cx="76200" cy="14478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E4CE16B-9E2B-48E0-8029-C78E32EF63FD}"/>
              </a:ext>
            </a:extLst>
          </p:cNvPr>
          <p:cNvCxnSpPr>
            <a:cxnSpLocks/>
            <a:stCxn id="10" idx="2"/>
            <a:endCxn id="7" idx="7"/>
          </p:cNvCxnSpPr>
          <p:nvPr/>
        </p:nvCxnSpPr>
        <p:spPr>
          <a:xfrm flipH="1">
            <a:off x="3209645" y="1524000"/>
            <a:ext cx="1057555" cy="5241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9660EA3-B228-4E3C-820E-B990AF2851C3}"/>
              </a:ext>
            </a:extLst>
          </p:cNvPr>
          <p:cNvCxnSpPr>
            <a:cxnSpLocks/>
            <a:stCxn id="10" idx="7"/>
            <a:endCxn id="13" idx="1"/>
          </p:cNvCxnSpPr>
          <p:nvPr/>
        </p:nvCxnSpPr>
        <p:spPr>
          <a:xfrm>
            <a:off x="4657445" y="1362355"/>
            <a:ext cx="1657910" cy="762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E980CC8-2D43-4C33-A4F6-EC6160BD7239}"/>
              </a:ext>
            </a:extLst>
          </p:cNvPr>
          <p:cNvCxnSpPr>
            <a:cxnSpLocks/>
            <a:stCxn id="13" idx="2"/>
            <a:endCxn id="10" idx="5"/>
          </p:cNvCxnSpPr>
          <p:nvPr/>
        </p:nvCxnSpPr>
        <p:spPr>
          <a:xfrm flipH="1">
            <a:off x="4657445" y="1600200"/>
            <a:ext cx="1590955" cy="8544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C102F3D-A2D3-4F89-8E26-3E89E381FF9D}"/>
              </a:ext>
            </a:extLst>
          </p:cNvPr>
          <p:cNvCxnSpPr>
            <a:cxnSpLocks/>
            <a:stCxn id="11" idx="0"/>
            <a:endCxn id="13" idx="4"/>
          </p:cNvCxnSpPr>
          <p:nvPr/>
        </p:nvCxnSpPr>
        <p:spPr>
          <a:xfrm flipV="1">
            <a:off x="6477000" y="1828800"/>
            <a:ext cx="0" cy="990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FC826D2-7F74-4442-B282-4A20CE7F0011}"/>
              </a:ext>
            </a:extLst>
          </p:cNvPr>
          <p:cNvCxnSpPr>
            <a:cxnSpLocks/>
            <a:stCxn id="10" idx="4"/>
            <a:endCxn id="12" idx="1"/>
          </p:cNvCxnSpPr>
          <p:nvPr/>
        </p:nvCxnSpPr>
        <p:spPr>
          <a:xfrm flipH="1">
            <a:off x="4410355" y="1752600"/>
            <a:ext cx="85445" cy="28101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850F9D2-7E7B-4F0A-8D02-3937CB23A63B}"/>
              </a:ext>
            </a:extLst>
          </p:cNvPr>
          <p:cNvCxnSpPr>
            <a:cxnSpLocks/>
            <a:stCxn id="14" idx="2"/>
            <a:endCxn id="12" idx="7"/>
          </p:cNvCxnSpPr>
          <p:nvPr/>
        </p:nvCxnSpPr>
        <p:spPr>
          <a:xfrm flipH="1">
            <a:off x="4733645" y="4343400"/>
            <a:ext cx="1438555" cy="2193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90A796D-2C2D-4505-8A3F-E7BCB80FC0B6}"/>
              </a:ext>
            </a:extLst>
          </p:cNvPr>
          <p:cNvCxnSpPr>
            <a:cxnSpLocks/>
            <a:stCxn id="15" idx="5"/>
            <a:endCxn id="12" idx="2"/>
          </p:cNvCxnSpPr>
          <p:nvPr/>
        </p:nvCxnSpPr>
        <p:spPr>
          <a:xfrm>
            <a:off x="3133445" y="4276445"/>
            <a:ext cx="1209955" cy="4479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759CC8B-E151-4D5B-B80D-92A853472DBE}"/>
              </a:ext>
            </a:extLst>
          </p:cNvPr>
          <p:cNvCxnSpPr>
            <a:cxnSpLocks/>
            <a:stCxn id="12" idx="1"/>
            <a:endCxn id="15" idx="7"/>
          </p:cNvCxnSpPr>
          <p:nvPr/>
        </p:nvCxnSpPr>
        <p:spPr>
          <a:xfrm flipH="1" flipV="1">
            <a:off x="3133445" y="3953155"/>
            <a:ext cx="1276910" cy="609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D5C8E11-2273-4FDD-B859-1F4A1A3D1015}"/>
              </a:ext>
            </a:extLst>
          </p:cNvPr>
          <p:cNvCxnSpPr>
            <a:cxnSpLocks/>
            <a:stCxn id="11" idx="4"/>
            <a:endCxn id="14" idx="7"/>
          </p:cNvCxnSpPr>
          <p:nvPr/>
        </p:nvCxnSpPr>
        <p:spPr>
          <a:xfrm>
            <a:off x="6477000" y="3276600"/>
            <a:ext cx="85445" cy="9051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0E05C52-AF0D-446D-A4A2-DBCC877FD533}"/>
              </a:ext>
            </a:extLst>
          </p:cNvPr>
          <p:cNvCxnSpPr>
            <a:cxnSpLocks/>
            <a:stCxn id="9" idx="2"/>
            <a:endCxn id="12" idx="5"/>
          </p:cNvCxnSpPr>
          <p:nvPr/>
        </p:nvCxnSpPr>
        <p:spPr>
          <a:xfrm flipH="1" flipV="1">
            <a:off x="4733645" y="4886045"/>
            <a:ext cx="905155" cy="6765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C722099-923A-4293-AB26-4CF0AAC01590}"/>
              </a:ext>
            </a:extLst>
          </p:cNvPr>
          <p:cNvCxnSpPr>
            <a:cxnSpLocks/>
            <a:stCxn id="14" idx="4"/>
            <a:endCxn id="9" idx="0"/>
          </p:cNvCxnSpPr>
          <p:nvPr/>
        </p:nvCxnSpPr>
        <p:spPr>
          <a:xfrm flipH="1">
            <a:off x="5867400" y="4572000"/>
            <a:ext cx="533400" cy="7620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Star: 4 Points 84">
            <a:extLst>
              <a:ext uri="{FF2B5EF4-FFF2-40B4-BE49-F238E27FC236}">
                <a16:creationId xmlns:a16="http://schemas.microsoft.com/office/drawing/2014/main" id="{0E40A09E-4887-4CAE-BD05-3AA792BCAB3A}"/>
              </a:ext>
            </a:extLst>
          </p:cNvPr>
          <p:cNvSpPr/>
          <p:nvPr/>
        </p:nvSpPr>
        <p:spPr>
          <a:xfrm>
            <a:off x="2743200" y="18288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Star: 4 Points 87">
            <a:extLst>
              <a:ext uri="{FF2B5EF4-FFF2-40B4-BE49-F238E27FC236}">
                <a16:creationId xmlns:a16="http://schemas.microsoft.com/office/drawing/2014/main" id="{CBF41B05-34DC-448F-8054-E4FBA5713F10}"/>
              </a:ext>
            </a:extLst>
          </p:cNvPr>
          <p:cNvSpPr/>
          <p:nvPr/>
        </p:nvSpPr>
        <p:spPr>
          <a:xfrm>
            <a:off x="4419600" y="44958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Star: 4 Points 88">
            <a:extLst>
              <a:ext uri="{FF2B5EF4-FFF2-40B4-BE49-F238E27FC236}">
                <a16:creationId xmlns:a16="http://schemas.microsoft.com/office/drawing/2014/main" id="{6E30A632-FFC9-4BF6-B93B-A96D61541C53}"/>
              </a:ext>
            </a:extLst>
          </p:cNvPr>
          <p:cNvSpPr/>
          <p:nvPr/>
        </p:nvSpPr>
        <p:spPr>
          <a:xfrm>
            <a:off x="2743200" y="38862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Star: 4 Points 89">
            <a:extLst>
              <a:ext uri="{FF2B5EF4-FFF2-40B4-BE49-F238E27FC236}">
                <a16:creationId xmlns:a16="http://schemas.microsoft.com/office/drawing/2014/main" id="{423F4E39-7092-4AEB-8E6D-06C717320272}"/>
              </a:ext>
            </a:extLst>
          </p:cNvPr>
          <p:cNvSpPr/>
          <p:nvPr/>
        </p:nvSpPr>
        <p:spPr>
          <a:xfrm>
            <a:off x="533400" y="36576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Star: 4 Points 90">
            <a:extLst>
              <a:ext uri="{FF2B5EF4-FFF2-40B4-BE49-F238E27FC236}">
                <a16:creationId xmlns:a16="http://schemas.microsoft.com/office/drawing/2014/main" id="{9263987C-D461-454B-B8B5-21C2043AA5ED}"/>
              </a:ext>
            </a:extLst>
          </p:cNvPr>
          <p:cNvSpPr/>
          <p:nvPr/>
        </p:nvSpPr>
        <p:spPr>
          <a:xfrm>
            <a:off x="685800" y="18288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22311EF-161C-43DF-A130-8D8D8F77A3CC}"/>
                  </a:ext>
                </a:extLst>
              </p:cNvPr>
              <p:cNvSpPr txBox="1"/>
              <p:nvPr/>
            </p:nvSpPr>
            <p:spPr>
              <a:xfrm>
                <a:off x="7239000" y="228600"/>
                <a:ext cx="54102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Lucida Sans Unicode" panose="020B0602030504020204" pitchFamily="34" charset="0"/>
                      </a:rPr>
                      <m:t>𝑢</m:t>
                    </m:r>
                  </m:oMath>
                </a14:m>
                <a:r>
                  <a:rPr lang="en-US" altLang="zh-CN" sz="24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is reachable to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Lucida Sans Unicode" panose="020B0602030504020204" pitchFamily="34" charset="0"/>
                      </a:rPr>
                      <m:t>𝑣</m:t>
                    </m:r>
                  </m:oMath>
                </a14:m>
                <a:r>
                  <a:rPr lang="en-US" altLang="zh-CN" sz="24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: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Lucida Sans Unicode" panose="020B0602030504020204" pitchFamily="34" charset="0"/>
                      </a:rPr>
                      <m:t>∃</m:t>
                    </m:r>
                  </m:oMath>
                </a14:m>
                <a:r>
                  <a:rPr lang="en-US" altLang="zh-CN" sz="24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a (directed) path from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Lucida Sans Unicode" panose="020B0602030504020204" pitchFamily="34" charset="0"/>
                      </a:rPr>
                      <m:t>𝑢</m:t>
                    </m:r>
                  </m:oMath>
                </a14:m>
                <a:r>
                  <a:rPr lang="en-US" altLang="zh-CN" sz="24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Lucida Sans Unicode" panose="020B0602030504020204" pitchFamily="34" charset="0"/>
                      </a:rPr>
                      <m:t>𝑣</m:t>
                    </m:r>
                  </m:oMath>
                </a14:m>
                <a:endParaRPr lang="en-US" altLang="zh-CN" sz="2400" dirty="0">
                  <a:latin typeface="Lucida Sans Unicode" panose="020B0602030504020204" pitchFamily="34" charset="0"/>
                  <a:cs typeface="Lucida Sans Unicode" panose="020B0602030504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Lucida Sans Unicode" panose="020B0602030504020204" pitchFamily="34" charset="0"/>
                      </a:rPr>
                      <m:t>𝑢</m:t>
                    </m:r>
                  </m:oMath>
                </a14:m>
                <a:r>
                  <a:rPr lang="en-US" altLang="zh-CN" sz="24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is reachable from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Lucida Sans Unicode" panose="020B0602030504020204" pitchFamily="34" charset="0"/>
                      </a:rPr>
                      <m:t>𝑣</m:t>
                    </m:r>
                  </m:oMath>
                </a14:m>
                <a:r>
                  <a:rPr lang="en-US" altLang="zh-CN" sz="24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Lucida Sans Unicode" panose="020B0602030504020204" pitchFamily="34" charset="0"/>
                      </a:rPr>
                      <m:t>∃</m:t>
                    </m:r>
                  </m:oMath>
                </a14:m>
                <a:r>
                  <a:rPr lang="en-US" altLang="zh-CN" sz="24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a (directed) path from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Lucida Sans Unicode" panose="020B0602030504020204" pitchFamily="34" charset="0"/>
                      </a:rPr>
                      <m:t>𝑣</m:t>
                    </m:r>
                  </m:oMath>
                </a14:m>
                <a:r>
                  <a:rPr lang="en-US" altLang="zh-CN" sz="24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Lucida Sans Unicode" panose="020B0602030504020204" pitchFamily="34" charset="0"/>
                      </a:rPr>
                      <m:t>𝑢</m:t>
                    </m:r>
                  </m:oMath>
                </a14:m>
                <a:endParaRPr lang="en-US" altLang="zh-CN" sz="2400" dirty="0">
                  <a:latin typeface="Lucida Sans Unicode" panose="020B0602030504020204" pitchFamily="34" charset="0"/>
                  <a:cs typeface="Lucida Sans Unicode" panose="020B0602030504020204" pitchFamily="34" charset="0"/>
                </a:endParaRPr>
              </a:p>
              <a:p>
                <a:pPr algn="l"/>
                <a:endParaRPr lang="en-US" altLang="zh-CN" sz="2400" dirty="0">
                  <a:latin typeface="Lucida Sans Unicode" panose="020B0602030504020204" pitchFamily="34" charset="0"/>
                  <a:cs typeface="Lucida Sans Unicode" panose="020B0602030504020204" pitchFamily="34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22311EF-161C-43DF-A130-8D8D8F77A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228600"/>
                <a:ext cx="5410200" cy="1938992"/>
              </a:xfrm>
              <a:prstGeom prst="rect">
                <a:avLst/>
              </a:prstGeom>
              <a:blipFill>
                <a:blip r:embed="rId2"/>
                <a:stretch>
                  <a:fillRect l="-113" t="-22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Star: 6 Points 102">
            <a:extLst>
              <a:ext uri="{FF2B5EF4-FFF2-40B4-BE49-F238E27FC236}">
                <a16:creationId xmlns:a16="http://schemas.microsoft.com/office/drawing/2014/main" id="{64878BCD-3C49-4634-8C3F-ED50AD6D4387}"/>
              </a:ext>
            </a:extLst>
          </p:cNvPr>
          <p:cNvSpPr/>
          <p:nvPr/>
        </p:nvSpPr>
        <p:spPr>
          <a:xfrm>
            <a:off x="2971800" y="21336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Star: 6 Points 103">
            <a:extLst>
              <a:ext uri="{FF2B5EF4-FFF2-40B4-BE49-F238E27FC236}">
                <a16:creationId xmlns:a16="http://schemas.microsoft.com/office/drawing/2014/main" id="{1CE93D9B-F4A5-415E-BCE4-B0F22CCC19CB}"/>
              </a:ext>
            </a:extLst>
          </p:cNvPr>
          <p:cNvSpPr/>
          <p:nvPr/>
        </p:nvSpPr>
        <p:spPr>
          <a:xfrm>
            <a:off x="381000" y="39624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Star: 6 Points 104">
            <a:extLst>
              <a:ext uri="{FF2B5EF4-FFF2-40B4-BE49-F238E27FC236}">
                <a16:creationId xmlns:a16="http://schemas.microsoft.com/office/drawing/2014/main" id="{82DE9249-A978-47A3-A9E5-1E954CCD859A}"/>
              </a:ext>
            </a:extLst>
          </p:cNvPr>
          <p:cNvSpPr/>
          <p:nvPr/>
        </p:nvSpPr>
        <p:spPr>
          <a:xfrm>
            <a:off x="533400" y="21336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Star: 6 Points 105">
            <a:extLst>
              <a:ext uri="{FF2B5EF4-FFF2-40B4-BE49-F238E27FC236}">
                <a16:creationId xmlns:a16="http://schemas.microsoft.com/office/drawing/2014/main" id="{8E5C6A1D-8DD4-431B-95A7-81D716AA37C0}"/>
              </a:ext>
            </a:extLst>
          </p:cNvPr>
          <p:cNvSpPr/>
          <p:nvPr/>
        </p:nvSpPr>
        <p:spPr>
          <a:xfrm>
            <a:off x="6324600" y="28194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Star: 6 Points 106">
            <a:extLst>
              <a:ext uri="{FF2B5EF4-FFF2-40B4-BE49-F238E27FC236}">
                <a16:creationId xmlns:a16="http://schemas.microsoft.com/office/drawing/2014/main" id="{E72CB8A9-2CE2-40BE-BE4D-9FC8FBCB6E8F}"/>
              </a:ext>
            </a:extLst>
          </p:cNvPr>
          <p:cNvSpPr/>
          <p:nvPr/>
        </p:nvSpPr>
        <p:spPr>
          <a:xfrm>
            <a:off x="6324600" y="13716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Star: 6 Points 107">
            <a:extLst>
              <a:ext uri="{FF2B5EF4-FFF2-40B4-BE49-F238E27FC236}">
                <a16:creationId xmlns:a16="http://schemas.microsoft.com/office/drawing/2014/main" id="{700F6FE0-E01A-4012-9DEF-EC89572187AF}"/>
              </a:ext>
            </a:extLst>
          </p:cNvPr>
          <p:cNvSpPr/>
          <p:nvPr/>
        </p:nvSpPr>
        <p:spPr>
          <a:xfrm>
            <a:off x="4343400" y="12954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F9256A1-4138-43AD-B25F-C219AC72748C}"/>
              </a:ext>
            </a:extLst>
          </p:cNvPr>
          <p:cNvSpPr/>
          <p:nvPr/>
        </p:nvSpPr>
        <p:spPr>
          <a:xfrm>
            <a:off x="5105400" y="26670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C23CCDAF-EADA-40BA-961D-85DEF80E89B9}"/>
              </a:ext>
            </a:extLst>
          </p:cNvPr>
          <p:cNvCxnSpPr>
            <a:cxnSpLocks/>
            <a:stCxn id="114" idx="0"/>
            <a:endCxn id="13" idx="3"/>
          </p:cNvCxnSpPr>
          <p:nvPr/>
        </p:nvCxnSpPr>
        <p:spPr>
          <a:xfrm flipV="1">
            <a:off x="5334000" y="1761845"/>
            <a:ext cx="981355" cy="9051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A0DBB91-2753-46F8-98F9-5431DDDEDF1F}"/>
              </a:ext>
            </a:extLst>
          </p:cNvPr>
          <p:cNvCxnSpPr>
            <a:cxnSpLocks/>
            <a:stCxn id="114" idx="5"/>
            <a:endCxn id="106" idx="3"/>
          </p:cNvCxnSpPr>
          <p:nvPr/>
        </p:nvCxnSpPr>
        <p:spPr>
          <a:xfrm>
            <a:off x="5495645" y="3057245"/>
            <a:ext cx="828955" cy="4790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Star: 6 Points 121">
            <a:extLst>
              <a:ext uri="{FF2B5EF4-FFF2-40B4-BE49-F238E27FC236}">
                <a16:creationId xmlns:a16="http://schemas.microsoft.com/office/drawing/2014/main" id="{12AE66BC-38CA-479F-8C1C-E6076009F4D7}"/>
              </a:ext>
            </a:extLst>
          </p:cNvPr>
          <p:cNvSpPr/>
          <p:nvPr/>
        </p:nvSpPr>
        <p:spPr>
          <a:xfrm>
            <a:off x="5105400" y="26670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14BCD919-7A01-4F75-A85F-A728D3AE75E2}"/>
              </a:ext>
            </a:extLst>
          </p:cNvPr>
          <p:cNvCxnSpPr>
            <a:cxnSpLocks/>
            <a:stCxn id="14" idx="1"/>
            <a:endCxn id="114" idx="4"/>
          </p:cNvCxnSpPr>
          <p:nvPr/>
        </p:nvCxnSpPr>
        <p:spPr>
          <a:xfrm flipH="1" flipV="1">
            <a:off x="5334000" y="3124200"/>
            <a:ext cx="905155" cy="10575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B412AB9C-C3A0-4320-84E9-7620D9DBF3CC}"/>
              </a:ext>
            </a:extLst>
          </p:cNvPr>
          <p:cNvSpPr/>
          <p:nvPr/>
        </p:nvSpPr>
        <p:spPr>
          <a:xfrm>
            <a:off x="7010400" y="51054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4510A3A3-E363-460B-BC14-E3C09F4D7849}"/>
              </a:ext>
            </a:extLst>
          </p:cNvPr>
          <p:cNvCxnSpPr>
            <a:cxnSpLocks/>
            <a:stCxn id="14" idx="5"/>
            <a:endCxn id="130" idx="0"/>
          </p:cNvCxnSpPr>
          <p:nvPr/>
        </p:nvCxnSpPr>
        <p:spPr>
          <a:xfrm>
            <a:off x="6562445" y="4505045"/>
            <a:ext cx="676555" cy="6003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584EB2D-52C2-41FE-8F93-CD401D218A7B}"/>
              </a:ext>
            </a:extLst>
          </p:cNvPr>
          <p:cNvCxnSpPr>
            <a:cxnSpLocks/>
            <a:stCxn id="9" idx="6"/>
            <a:endCxn id="130" idx="2"/>
          </p:cNvCxnSpPr>
          <p:nvPr/>
        </p:nvCxnSpPr>
        <p:spPr>
          <a:xfrm flipV="1">
            <a:off x="6096000" y="5334000"/>
            <a:ext cx="914400" cy="228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Star: 4 Points 155">
            <a:extLst>
              <a:ext uri="{FF2B5EF4-FFF2-40B4-BE49-F238E27FC236}">
                <a16:creationId xmlns:a16="http://schemas.microsoft.com/office/drawing/2014/main" id="{40824103-0D0D-4291-9D11-E931E5F67C40}"/>
              </a:ext>
            </a:extLst>
          </p:cNvPr>
          <p:cNvSpPr/>
          <p:nvPr/>
        </p:nvSpPr>
        <p:spPr>
          <a:xfrm>
            <a:off x="8839200" y="25146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85033E4F-47B7-4F13-936F-7233F30878D7}"/>
                  </a:ext>
                </a:extLst>
              </p:cNvPr>
              <p:cNvSpPr txBox="1"/>
              <p:nvPr/>
            </p:nvSpPr>
            <p:spPr>
              <a:xfrm>
                <a:off x="9372600" y="2514600"/>
                <a:ext cx="2009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Reachable from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85033E4F-47B7-4F13-936F-7233F3087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2514600"/>
                <a:ext cx="2009204" cy="369332"/>
              </a:xfrm>
              <a:prstGeom prst="rect">
                <a:avLst/>
              </a:prstGeom>
              <a:blipFill>
                <a:blip r:embed="rId3"/>
                <a:stretch>
                  <a:fillRect l="-2736" t="-100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Star: 6 Points 157">
            <a:extLst>
              <a:ext uri="{FF2B5EF4-FFF2-40B4-BE49-F238E27FC236}">
                <a16:creationId xmlns:a16="http://schemas.microsoft.com/office/drawing/2014/main" id="{1D73EAD6-BF81-423C-A26D-2C17E3C69372}"/>
              </a:ext>
            </a:extLst>
          </p:cNvPr>
          <p:cNvSpPr/>
          <p:nvPr/>
        </p:nvSpPr>
        <p:spPr>
          <a:xfrm>
            <a:off x="8839200" y="31242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092FFF3F-A4B2-42D8-9F43-CC7042203A71}"/>
                  </a:ext>
                </a:extLst>
              </p:cNvPr>
              <p:cNvSpPr txBox="1"/>
              <p:nvPr/>
            </p:nvSpPr>
            <p:spPr>
              <a:xfrm>
                <a:off x="9372600" y="3059668"/>
                <a:ext cx="17399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Reachable to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092FFF3F-A4B2-42D8-9F43-CC7042203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3059668"/>
                <a:ext cx="1739900" cy="369332"/>
              </a:xfrm>
              <a:prstGeom prst="rect">
                <a:avLst/>
              </a:prstGeom>
              <a:blipFill>
                <a:blip r:embed="rId4"/>
                <a:stretch>
                  <a:fillRect l="-3158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06B123A-9439-4217-99A1-F16689502BCB}"/>
                  </a:ext>
                </a:extLst>
              </p:cNvPr>
              <p:cNvSpPr txBox="1"/>
              <p:nvPr/>
            </p:nvSpPr>
            <p:spPr>
              <a:xfrm>
                <a:off x="3276098" y="2115110"/>
                <a:ext cx="4901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zh-CN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06B123A-9439-4217-99A1-F16689502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098" y="2115110"/>
                <a:ext cx="49013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Star: 6 Points 105">
            <a:extLst>
              <a:ext uri="{FF2B5EF4-FFF2-40B4-BE49-F238E27FC236}">
                <a16:creationId xmlns:a16="http://schemas.microsoft.com/office/drawing/2014/main" id="{02045DC6-512F-4D5E-8B9A-4E28AEA2387C}"/>
              </a:ext>
            </a:extLst>
          </p:cNvPr>
          <p:cNvSpPr/>
          <p:nvPr/>
        </p:nvSpPr>
        <p:spPr>
          <a:xfrm>
            <a:off x="6210300" y="417139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7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8" grpId="0" animBg="1"/>
      <p:bldP spid="89" grpId="0" animBg="1"/>
      <p:bldP spid="90" grpId="0" animBg="1"/>
      <p:bldP spid="91" grpId="0" animBg="1"/>
      <p:bldP spid="103" grpId="0" animBg="1"/>
      <p:bldP spid="104" grpId="1" animBg="1"/>
      <p:bldP spid="105" grpId="1" animBg="1"/>
      <p:bldP spid="106" grpId="0" animBg="1"/>
      <p:bldP spid="107" grpId="0" animBg="1"/>
      <p:bldP spid="108" grpId="0" animBg="1"/>
      <p:bldP spid="122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9F6084-BDCE-412F-AAFE-6AD2C9063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152400"/>
            <a:ext cx="10464800" cy="4343400"/>
          </a:xfrm>
        </p:spPr>
        <p:txBody>
          <a:bodyPr/>
          <a:lstStyle/>
          <a:p>
            <a:r>
              <a:rPr lang="en-US" altLang="zh-CN" dirty="0"/>
              <a:t>Parallel graph algorithms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10AC9-5302-471E-8C85-BAFEFB32B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6782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D2892-CA4A-4F8D-A87C-AE1E231D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SCC – a divide-and-conquer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07042D-0410-4B06-9129-BAA4934EA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371600"/>
                <a:ext cx="6362476" cy="5257800"/>
              </a:xfrm>
            </p:spPr>
            <p:txBody>
              <a:bodyPr/>
              <a:lstStyle/>
              <a:p>
                <a:r>
                  <a:rPr lang="en-US" altLang="zh-CN" dirty="0"/>
                  <a:t>Reachability query from a pivot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CN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 = Vertices reachable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from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 lvl="2"/>
                <a:r>
                  <a:rPr lang="en-US" altLang="zh-CN" dirty="0"/>
                  <a:t>i.e.,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altLang="zh-CN" dirty="0"/>
                  <a:t> a path from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dirty="0"/>
                  <a:t> to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= All vertices reachable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to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 lvl="2"/>
                <a:r>
                  <a:rPr lang="en-US" altLang="zh-CN" dirty="0"/>
                  <a:t>i.e.,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altLang="zh-CN" dirty="0"/>
                  <a:t> a path from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zh-CN" dirty="0"/>
                  <a:t> to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all vertices in the same SCC of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/>
                  <a:t>, then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 can reach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 can reach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Find the next SCC</a:t>
                </a:r>
              </a:p>
              <a:p>
                <a:pPr lvl="1"/>
                <a:r>
                  <a:rPr lang="en-US" altLang="zh-CN" dirty="0"/>
                  <a:t>Do we know more information?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07042D-0410-4B06-9129-BAA4934EA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371600"/>
                <a:ext cx="6362476" cy="5257800"/>
              </a:xfrm>
              <a:blipFill>
                <a:blip r:embed="rId2"/>
                <a:stretch>
                  <a:fillRect l="-1724" t="-1854" r="-2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84BF25-5851-4AE9-AB59-4401C4C80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A564907-8FED-4860-99E9-6064903B0E7A}"/>
              </a:ext>
            </a:extLst>
          </p:cNvPr>
          <p:cNvSpPr/>
          <p:nvPr/>
        </p:nvSpPr>
        <p:spPr>
          <a:xfrm>
            <a:off x="7467600" y="1371600"/>
            <a:ext cx="3352800" cy="35052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9132A14-9C45-4B9B-8BE0-FB228AD1D3D6}"/>
                  </a:ext>
                </a:extLst>
              </p:cNvPr>
              <p:cNvSpPr txBox="1"/>
              <p:nvPr/>
            </p:nvSpPr>
            <p:spPr>
              <a:xfrm>
                <a:off x="9364295" y="4469368"/>
                <a:ext cx="1547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9132A14-9C45-4B9B-8BE0-FB228AD1D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4295" y="4469368"/>
                <a:ext cx="154713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椭圆 6">
            <a:extLst>
              <a:ext uri="{FF2B5EF4-FFF2-40B4-BE49-F238E27FC236}">
                <a16:creationId xmlns:a16="http://schemas.microsoft.com/office/drawing/2014/main" id="{C7C321AF-4227-4773-9CAB-116865935D1F}"/>
              </a:ext>
            </a:extLst>
          </p:cNvPr>
          <p:cNvSpPr/>
          <p:nvPr/>
        </p:nvSpPr>
        <p:spPr>
          <a:xfrm>
            <a:off x="90678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ED851EA-B98B-4CC3-BB00-9E55E6193F92}"/>
                  </a:ext>
                </a:extLst>
              </p:cNvPr>
              <p:cNvSpPr txBox="1"/>
              <p:nvPr/>
            </p:nvSpPr>
            <p:spPr>
              <a:xfrm>
                <a:off x="8763000" y="2596634"/>
                <a:ext cx="380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ED851EA-B98B-4CC3-BB00-9E55E6193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2596634"/>
                <a:ext cx="3805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椭圆 9">
            <a:extLst>
              <a:ext uri="{FF2B5EF4-FFF2-40B4-BE49-F238E27FC236}">
                <a16:creationId xmlns:a16="http://schemas.microsoft.com/office/drawing/2014/main" id="{8BCF6F9D-CF93-45C2-ACC3-95F031F88D7A}"/>
              </a:ext>
            </a:extLst>
          </p:cNvPr>
          <p:cNvSpPr/>
          <p:nvPr/>
        </p:nvSpPr>
        <p:spPr>
          <a:xfrm>
            <a:off x="8305800" y="1447800"/>
            <a:ext cx="1447800" cy="2133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9FF722D-1A44-4B0E-8C9D-4D54DF6874DC}"/>
              </a:ext>
            </a:extLst>
          </p:cNvPr>
          <p:cNvSpPr/>
          <p:nvPr/>
        </p:nvSpPr>
        <p:spPr>
          <a:xfrm>
            <a:off x="8305800" y="2215242"/>
            <a:ext cx="1447800" cy="25853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701C350-1A8D-4265-9D4A-51D4F921A696}"/>
                  </a:ext>
                </a:extLst>
              </p:cNvPr>
              <p:cNvSpPr txBox="1"/>
              <p:nvPr/>
            </p:nvSpPr>
            <p:spPr>
              <a:xfrm>
                <a:off x="8648476" y="1646855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701C350-1A8D-4265-9D4A-51D4F921A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8476" y="1646855"/>
                <a:ext cx="304800" cy="369332"/>
              </a:xfrm>
              <a:prstGeom prst="rect">
                <a:avLst/>
              </a:prstGeom>
              <a:blipFill>
                <a:blip r:embed="rId5"/>
                <a:stretch>
                  <a:fillRect r="-1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头: 下 12">
            <a:extLst>
              <a:ext uri="{FF2B5EF4-FFF2-40B4-BE49-F238E27FC236}">
                <a16:creationId xmlns:a16="http://schemas.microsoft.com/office/drawing/2014/main" id="{C37B528B-0A86-479B-9590-B804B5E9795B}"/>
              </a:ext>
            </a:extLst>
          </p:cNvPr>
          <p:cNvSpPr/>
          <p:nvPr/>
        </p:nvSpPr>
        <p:spPr>
          <a:xfrm rot="9226531">
            <a:off x="8622986" y="2061281"/>
            <a:ext cx="419100" cy="3864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FBEB30F4-8C4F-416A-A370-CE0ABF107ABA}"/>
              </a:ext>
            </a:extLst>
          </p:cNvPr>
          <p:cNvSpPr/>
          <p:nvPr/>
        </p:nvSpPr>
        <p:spPr>
          <a:xfrm rot="9226531">
            <a:off x="9154745" y="3247257"/>
            <a:ext cx="419100" cy="3864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305B16D-2CB1-4029-85BE-5688E0017A04}"/>
                  </a:ext>
                </a:extLst>
              </p:cNvPr>
              <p:cNvSpPr txBox="1"/>
              <p:nvPr/>
            </p:nvSpPr>
            <p:spPr>
              <a:xfrm>
                <a:off x="8610600" y="3974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305B16D-2CB1-4029-85BE-5688E0017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3974068"/>
                <a:ext cx="304800" cy="369332"/>
              </a:xfrm>
              <a:prstGeom prst="rect">
                <a:avLst/>
              </a:prstGeom>
              <a:blipFill>
                <a:blip r:embed="rId6"/>
                <a:stretch>
                  <a:fillRect r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5189061-A136-49CF-8F1D-FDA9DE2166C1}"/>
                  </a:ext>
                </a:extLst>
              </p:cNvPr>
              <p:cNvSpPr txBox="1"/>
              <p:nvPr/>
            </p:nvSpPr>
            <p:spPr>
              <a:xfrm>
                <a:off x="8411571" y="2844851"/>
                <a:ext cx="9527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∩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5189061-A136-49CF-8F1D-FDA9DE216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71" y="2844851"/>
                <a:ext cx="952724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969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D2892-CA4A-4F8D-A87C-AE1E231D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SCC – a divide-and-conquer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07042D-0410-4B06-9129-BAA4934EA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799" y="1371600"/>
                <a:ext cx="7268571" cy="52578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altLang="zh-CN" dirty="0"/>
                  <a:t>Reachability query from a pivot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CN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 = Vertices reachable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from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= All vertices reachable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to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r>
                  <a:rPr lang="en-US" altLang="zh-CN" dirty="0"/>
                  <a:t>Find SCCs based on the reachability query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dirty="0"/>
                  <a:t> is an SCC</a:t>
                </a:r>
              </a:p>
              <a:p>
                <a:r>
                  <a:rPr lang="en-US" altLang="zh-CN" dirty="0"/>
                  <a:t>An SCC has to be totally contained in one of the subsets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</a:p>
              <a:p>
                <a:pPr lvl="1"/>
                <a:r>
                  <a:rPr lang="en-US" altLang="zh-CN" dirty="0"/>
                  <a:t>They do not overlap </a:t>
                </a:r>
              </a:p>
              <a:p>
                <a:pPr lvl="1"/>
                <a:r>
                  <a:rPr lang="en-US" altLang="zh-CN" dirty="0"/>
                  <a:t>Why?</a:t>
                </a:r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07042D-0410-4B06-9129-BAA4934EA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799" y="1371600"/>
                <a:ext cx="7268571" cy="5257800"/>
              </a:xfrm>
              <a:blipFill>
                <a:blip r:embed="rId2"/>
                <a:stretch>
                  <a:fillRect l="-1258" t="-1622" r="-2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84BF25-5851-4AE9-AB59-4401C4C80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A564907-8FED-4860-99E9-6064903B0E7A}"/>
              </a:ext>
            </a:extLst>
          </p:cNvPr>
          <p:cNvSpPr/>
          <p:nvPr/>
        </p:nvSpPr>
        <p:spPr>
          <a:xfrm>
            <a:off x="7986174" y="1371600"/>
            <a:ext cx="3352800" cy="35052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9132A14-9C45-4B9B-8BE0-FB228AD1D3D6}"/>
                  </a:ext>
                </a:extLst>
              </p:cNvPr>
              <p:cNvSpPr txBox="1"/>
              <p:nvPr/>
            </p:nvSpPr>
            <p:spPr>
              <a:xfrm>
                <a:off x="9882869" y="4469368"/>
                <a:ext cx="1547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9132A14-9C45-4B9B-8BE0-FB228AD1D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869" y="4469368"/>
                <a:ext cx="154713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椭圆 6">
            <a:extLst>
              <a:ext uri="{FF2B5EF4-FFF2-40B4-BE49-F238E27FC236}">
                <a16:creationId xmlns:a16="http://schemas.microsoft.com/office/drawing/2014/main" id="{C7C321AF-4227-4773-9CAB-116865935D1F}"/>
              </a:ext>
            </a:extLst>
          </p:cNvPr>
          <p:cNvSpPr/>
          <p:nvPr/>
        </p:nvSpPr>
        <p:spPr>
          <a:xfrm>
            <a:off x="9586374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ED851EA-B98B-4CC3-BB00-9E55E6193F92}"/>
                  </a:ext>
                </a:extLst>
              </p:cNvPr>
              <p:cNvSpPr txBox="1"/>
              <p:nvPr/>
            </p:nvSpPr>
            <p:spPr>
              <a:xfrm>
                <a:off x="9281574" y="2596634"/>
                <a:ext cx="380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ED851EA-B98B-4CC3-BB00-9E55E6193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574" y="2596634"/>
                <a:ext cx="3805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椭圆 9">
            <a:extLst>
              <a:ext uri="{FF2B5EF4-FFF2-40B4-BE49-F238E27FC236}">
                <a16:creationId xmlns:a16="http://schemas.microsoft.com/office/drawing/2014/main" id="{8BCF6F9D-CF93-45C2-ACC3-95F031F88D7A}"/>
              </a:ext>
            </a:extLst>
          </p:cNvPr>
          <p:cNvSpPr/>
          <p:nvPr/>
        </p:nvSpPr>
        <p:spPr>
          <a:xfrm>
            <a:off x="8824374" y="1447800"/>
            <a:ext cx="1447800" cy="2133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9FF722D-1A44-4B0E-8C9D-4D54DF6874DC}"/>
              </a:ext>
            </a:extLst>
          </p:cNvPr>
          <p:cNvSpPr/>
          <p:nvPr/>
        </p:nvSpPr>
        <p:spPr>
          <a:xfrm>
            <a:off x="8824374" y="2215242"/>
            <a:ext cx="1447800" cy="25853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701C350-1A8D-4265-9D4A-51D4F921A696}"/>
                  </a:ext>
                </a:extLst>
              </p:cNvPr>
              <p:cNvSpPr txBox="1"/>
              <p:nvPr/>
            </p:nvSpPr>
            <p:spPr>
              <a:xfrm>
                <a:off x="9077746" y="1706562"/>
                <a:ext cx="989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701C350-1A8D-4265-9D4A-51D4F921A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7746" y="1706562"/>
                <a:ext cx="9891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头: 下 12">
            <a:extLst>
              <a:ext uri="{FF2B5EF4-FFF2-40B4-BE49-F238E27FC236}">
                <a16:creationId xmlns:a16="http://schemas.microsoft.com/office/drawing/2014/main" id="{C37B528B-0A86-479B-9590-B804B5E9795B}"/>
              </a:ext>
            </a:extLst>
          </p:cNvPr>
          <p:cNvSpPr/>
          <p:nvPr/>
        </p:nvSpPr>
        <p:spPr>
          <a:xfrm rot="9226531">
            <a:off x="9141560" y="2061281"/>
            <a:ext cx="419100" cy="3864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FBEB30F4-8C4F-416A-A370-CE0ABF107ABA}"/>
              </a:ext>
            </a:extLst>
          </p:cNvPr>
          <p:cNvSpPr/>
          <p:nvPr/>
        </p:nvSpPr>
        <p:spPr>
          <a:xfrm rot="9226531">
            <a:off x="9673319" y="3247257"/>
            <a:ext cx="419100" cy="3864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305B16D-2CB1-4029-85BE-5688E0017A04}"/>
                  </a:ext>
                </a:extLst>
              </p:cNvPr>
              <p:cNvSpPr txBox="1"/>
              <p:nvPr/>
            </p:nvSpPr>
            <p:spPr>
              <a:xfrm>
                <a:off x="9039870" y="3979272"/>
                <a:ext cx="1027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305B16D-2CB1-4029-85BE-5688E0017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870" y="3979272"/>
                <a:ext cx="1027059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5189061-A136-49CF-8F1D-FDA9DE2166C1}"/>
                  </a:ext>
                </a:extLst>
              </p:cNvPr>
              <p:cNvSpPr txBox="1"/>
              <p:nvPr/>
            </p:nvSpPr>
            <p:spPr>
              <a:xfrm>
                <a:off x="8930145" y="2844851"/>
                <a:ext cx="9527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∩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5189061-A136-49CF-8F1D-FDA9DE216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145" y="2844851"/>
                <a:ext cx="952724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9602CBC9-E8C5-4682-BCD2-783C834209E1}"/>
              </a:ext>
            </a:extLst>
          </p:cNvPr>
          <p:cNvCxnSpPr/>
          <p:nvPr/>
        </p:nvCxnSpPr>
        <p:spPr>
          <a:xfrm flipV="1">
            <a:off x="9662127" y="1676400"/>
            <a:ext cx="830342" cy="60325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5BCFD2E2-6FE7-43AE-B365-C9BD682FBE6F}"/>
              </a:ext>
            </a:extLst>
          </p:cNvPr>
          <p:cNvCxnSpPr>
            <a:cxnSpLocks/>
          </p:cNvCxnSpPr>
          <p:nvPr/>
        </p:nvCxnSpPr>
        <p:spPr>
          <a:xfrm flipH="1">
            <a:off x="9696297" y="1902949"/>
            <a:ext cx="762001" cy="52399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6A03191-74F8-4A27-9AA3-E8CA5D5723A1}"/>
              </a:ext>
            </a:extLst>
          </p:cNvPr>
          <p:cNvSpPr txBox="1"/>
          <p:nvPr/>
        </p:nvSpPr>
        <p:spPr>
          <a:xfrm>
            <a:off x="10423710" y="1390649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zh-CN" altLang="en-US" sz="40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1C02443-204B-443D-8E9E-F59AF1081AC8}"/>
              </a:ext>
            </a:extLst>
          </p:cNvPr>
          <p:cNvCxnSpPr/>
          <p:nvPr/>
        </p:nvCxnSpPr>
        <p:spPr>
          <a:xfrm flipV="1">
            <a:off x="9780803" y="3894540"/>
            <a:ext cx="830342" cy="60325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AE4F65C-6F33-4836-BEBF-9004A2F418F8}"/>
              </a:ext>
            </a:extLst>
          </p:cNvPr>
          <p:cNvCxnSpPr>
            <a:cxnSpLocks/>
          </p:cNvCxnSpPr>
          <p:nvPr/>
        </p:nvCxnSpPr>
        <p:spPr>
          <a:xfrm flipH="1">
            <a:off x="9814973" y="4121089"/>
            <a:ext cx="762001" cy="52399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74DA3A1D-F543-4BEC-A511-ABEBB366F010}"/>
              </a:ext>
            </a:extLst>
          </p:cNvPr>
          <p:cNvSpPr txBox="1"/>
          <p:nvPr/>
        </p:nvSpPr>
        <p:spPr>
          <a:xfrm>
            <a:off x="10542386" y="3608789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zh-CN" altLang="en-US" sz="40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连接符: 曲线 25">
            <a:extLst>
              <a:ext uri="{FF2B5EF4-FFF2-40B4-BE49-F238E27FC236}">
                <a16:creationId xmlns:a16="http://schemas.microsoft.com/office/drawing/2014/main" id="{0AE8F4CF-239C-41A9-ABB7-EB9575B49D3A}"/>
              </a:ext>
            </a:extLst>
          </p:cNvPr>
          <p:cNvCxnSpPr>
            <a:cxnSpLocks/>
            <a:stCxn id="12" idx="1"/>
            <a:endCxn id="15" idx="1"/>
          </p:cNvCxnSpPr>
          <p:nvPr/>
        </p:nvCxnSpPr>
        <p:spPr>
          <a:xfrm rot="10800000" flipV="1">
            <a:off x="9039870" y="1891228"/>
            <a:ext cx="37876" cy="2272710"/>
          </a:xfrm>
          <a:prstGeom prst="curvedConnector3">
            <a:avLst>
              <a:gd name="adj1" fmla="val 2305383"/>
            </a:avLst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连接符: 曲线 39">
            <a:extLst>
              <a:ext uri="{FF2B5EF4-FFF2-40B4-BE49-F238E27FC236}">
                <a16:creationId xmlns:a16="http://schemas.microsoft.com/office/drawing/2014/main" id="{E0CD4D54-D08D-4C0D-803D-BFBA839747F2}"/>
              </a:ext>
            </a:extLst>
          </p:cNvPr>
          <p:cNvCxnSpPr>
            <a:cxnSpLocks noChangeAspect="1"/>
          </p:cNvCxnSpPr>
          <p:nvPr/>
        </p:nvCxnSpPr>
        <p:spPr>
          <a:xfrm rot="10800000" flipV="1">
            <a:off x="9150762" y="2008297"/>
            <a:ext cx="30301" cy="1861770"/>
          </a:xfrm>
          <a:prstGeom prst="curvedConnector3">
            <a:avLst>
              <a:gd name="adj1" fmla="val 2384861"/>
            </a:avLst>
          </a:prstGeom>
          <a:ln w="571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69CFADEE-FC35-410F-B4A9-F86DE4E6418E}"/>
              </a:ext>
            </a:extLst>
          </p:cNvPr>
          <p:cNvSpPr txBox="1"/>
          <p:nvPr/>
        </p:nvSpPr>
        <p:spPr>
          <a:xfrm rot="20092348">
            <a:off x="8083332" y="1802475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zh-CN" altLang="en-US" sz="40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26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D2892-CA4A-4F8D-A87C-AE1E231D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SCC – a divide-and-conquer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07042D-0410-4B06-9129-BAA4934EA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8688" y="1371600"/>
                <a:ext cx="7268571" cy="37338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zh-CN" dirty="0"/>
                  <a:t>Reachability query from a pivot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CN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 = Vertices reachable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from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= All vertices reachable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to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dirty="0"/>
                  <a:t> is an SCC</a:t>
                </a:r>
              </a:p>
              <a:p>
                <a:r>
                  <a:rPr lang="en-US" altLang="zh-CN" dirty="0"/>
                  <a:t>An SCC has to be contained in one of the subsets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</a:p>
              <a:p>
                <a:pPr lvl="1"/>
                <a:r>
                  <a:rPr lang="en-US" altLang="zh-CN" dirty="0"/>
                  <a:t>Deal with them recursively in parallel</a:t>
                </a:r>
              </a:p>
              <a:p>
                <a:pPr lvl="1"/>
                <a:r>
                  <a:rPr lang="en-US" altLang="zh-CN" dirty="0"/>
                  <a:t>What if</a:t>
                </a:r>
              </a:p>
              <a:p>
                <a:pPr lvl="2"/>
                <a:r>
                  <a:rPr lang="en-US" altLang="zh-CN" dirty="0"/>
                  <a:t>The graph is a chain, and each time we find the head</a:t>
                </a:r>
              </a:p>
              <a:p>
                <a:pPr lvl="2"/>
                <a:r>
                  <a:rPr lang="en-US" altLang="zh-CN" dirty="0"/>
                  <a:t>When each node is isolated</a:t>
                </a:r>
              </a:p>
              <a:p>
                <a:pPr lvl="1"/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07042D-0410-4B06-9129-BAA4934EA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8688" y="1371600"/>
                <a:ext cx="7268571" cy="3733800"/>
              </a:xfrm>
              <a:blipFill>
                <a:blip r:embed="rId2"/>
                <a:stretch>
                  <a:fillRect l="-1342" t="-3100" b="-1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84BF25-5851-4AE9-AB59-4401C4C80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42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A564907-8FED-4860-99E9-6064903B0E7A}"/>
              </a:ext>
            </a:extLst>
          </p:cNvPr>
          <p:cNvSpPr/>
          <p:nvPr/>
        </p:nvSpPr>
        <p:spPr>
          <a:xfrm>
            <a:off x="7986174" y="1371600"/>
            <a:ext cx="3352800" cy="35052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7C321AF-4227-4773-9CAB-116865935D1F}"/>
              </a:ext>
            </a:extLst>
          </p:cNvPr>
          <p:cNvSpPr/>
          <p:nvPr/>
        </p:nvSpPr>
        <p:spPr>
          <a:xfrm>
            <a:off x="9586374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ED851EA-B98B-4CC3-BB00-9E55E6193F92}"/>
                  </a:ext>
                </a:extLst>
              </p:cNvPr>
              <p:cNvSpPr txBox="1"/>
              <p:nvPr/>
            </p:nvSpPr>
            <p:spPr>
              <a:xfrm>
                <a:off x="9281574" y="2596634"/>
                <a:ext cx="380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ED851EA-B98B-4CC3-BB00-9E55E6193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574" y="2596634"/>
                <a:ext cx="3805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椭圆 9">
            <a:extLst>
              <a:ext uri="{FF2B5EF4-FFF2-40B4-BE49-F238E27FC236}">
                <a16:creationId xmlns:a16="http://schemas.microsoft.com/office/drawing/2014/main" id="{8BCF6F9D-CF93-45C2-ACC3-95F031F88D7A}"/>
              </a:ext>
            </a:extLst>
          </p:cNvPr>
          <p:cNvSpPr/>
          <p:nvPr/>
        </p:nvSpPr>
        <p:spPr>
          <a:xfrm>
            <a:off x="8824374" y="1447800"/>
            <a:ext cx="1447800" cy="2133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9FF722D-1A44-4B0E-8C9D-4D54DF6874DC}"/>
              </a:ext>
            </a:extLst>
          </p:cNvPr>
          <p:cNvSpPr/>
          <p:nvPr/>
        </p:nvSpPr>
        <p:spPr>
          <a:xfrm>
            <a:off x="8824374" y="2215242"/>
            <a:ext cx="1447800" cy="25853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C37B528B-0A86-479B-9590-B804B5E9795B}"/>
              </a:ext>
            </a:extLst>
          </p:cNvPr>
          <p:cNvSpPr/>
          <p:nvPr/>
        </p:nvSpPr>
        <p:spPr>
          <a:xfrm rot="9226531">
            <a:off x="9141560" y="2061281"/>
            <a:ext cx="419100" cy="3864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FBEB30F4-8C4F-416A-A370-CE0ABF107ABA}"/>
              </a:ext>
            </a:extLst>
          </p:cNvPr>
          <p:cNvSpPr/>
          <p:nvPr/>
        </p:nvSpPr>
        <p:spPr>
          <a:xfrm rot="9226531">
            <a:off x="9673319" y="3247257"/>
            <a:ext cx="419100" cy="3864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5189061-A136-49CF-8F1D-FDA9DE2166C1}"/>
                  </a:ext>
                </a:extLst>
              </p:cNvPr>
              <p:cNvSpPr txBox="1"/>
              <p:nvPr/>
            </p:nvSpPr>
            <p:spPr>
              <a:xfrm>
                <a:off x="8930145" y="2844851"/>
                <a:ext cx="9527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∩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5189061-A136-49CF-8F1D-FDA9DE216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145" y="2844851"/>
                <a:ext cx="952724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9602CBC9-E8C5-4682-BCD2-783C834209E1}"/>
              </a:ext>
            </a:extLst>
          </p:cNvPr>
          <p:cNvCxnSpPr/>
          <p:nvPr/>
        </p:nvCxnSpPr>
        <p:spPr>
          <a:xfrm flipV="1">
            <a:off x="9662127" y="1676400"/>
            <a:ext cx="830342" cy="60325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5BCFD2E2-6FE7-43AE-B365-C9BD682FBE6F}"/>
              </a:ext>
            </a:extLst>
          </p:cNvPr>
          <p:cNvCxnSpPr>
            <a:cxnSpLocks/>
          </p:cNvCxnSpPr>
          <p:nvPr/>
        </p:nvCxnSpPr>
        <p:spPr>
          <a:xfrm flipH="1">
            <a:off x="9696297" y="1902949"/>
            <a:ext cx="762001" cy="52399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6A03191-74F8-4A27-9AA3-E8CA5D5723A1}"/>
              </a:ext>
            </a:extLst>
          </p:cNvPr>
          <p:cNvSpPr txBox="1"/>
          <p:nvPr/>
        </p:nvSpPr>
        <p:spPr>
          <a:xfrm>
            <a:off x="10423710" y="1390649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zh-CN" altLang="en-US" sz="40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1C02443-204B-443D-8E9E-F59AF1081AC8}"/>
              </a:ext>
            </a:extLst>
          </p:cNvPr>
          <p:cNvCxnSpPr/>
          <p:nvPr/>
        </p:nvCxnSpPr>
        <p:spPr>
          <a:xfrm flipV="1">
            <a:off x="9780803" y="3894540"/>
            <a:ext cx="830342" cy="60325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AE4F65C-6F33-4836-BEBF-9004A2F418F8}"/>
              </a:ext>
            </a:extLst>
          </p:cNvPr>
          <p:cNvCxnSpPr>
            <a:cxnSpLocks/>
          </p:cNvCxnSpPr>
          <p:nvPr/>
        </p:nvCxnSpPr>
        <p:spPr>
          <a:xfrm flipH="1">
            <a:off x="9814973" y="4121089"/>
            <a:ext cx="762001" cy="52399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74DA3A1D-F543-4BEC-A511-ABEBB366F010}"/>
              </a:ext>
            </a:extLst>
          </p:cNvPr>
          <p:cNvSpPr txBox="1"/>
          <p:nvPr/>
        </p:nvSpPr>
        <p:spPr>
          <a:xfrm>
            <a:off x="10542386" y="3608789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zh-CN" altLang="en-US" sz="40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连接符: 曲线 25">
            <a:extLst>
              <a:ext uri="{FF2B5EF4-FFF2-40B4-BE49-F238E27FC236}">
                <a16:creationId xmlns:a16="http://schemas.microsoft.com/office/drawing/2014/main" id="{0AE8F4CF-239C-41A9-ABB7-EB9575B49D3A}"/>
              </a:ext>
            </a:extLst>
          </p:cNvPr>
          <p:cNvCxnSpPr>
            <a:cxnSpLocks/>
          </p:cNvCxnSpPr>
          <p:nvPr/>
        </p:nvCxnSpPr>
        <p:spPr>
          <a:xfrm rot="10800000" flipV="1">
            <a:off x="9129174" y="1831520"/>
            <a:ext cx="37876" cy="2327213"/>
          </a:xfrm>
          <a:prstGeom prst="curvedConnector3">
            <a:avLst>
              <a:gd name="adj1" fmla="val 2384861"/>
            </a:avLst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连接符: 曲线 39">
            <a:extLst>
              <a:ext uri="{FF2B5EF4-FFF2-40B4-BE49-F238E27FC236}">
                <a16:creationId xmlns:a16="http://schemas.microsoft.com/office/drawing/2014/main" id="{E0CD4D54-D08D-4C0D-803D-BFBA839747F2}"/>
              </a:ext>
            </a:extLst>
          </p:cNvPr>
          <p:cNvCxnSpPr>
            <a:cxnSpLocks noChangeAspect="1"/>
          </p:cNvCxnSpPr>
          <p:nvPr/>
        </p:nvCxnSpPr>
        <p:spPr>
          <a:xfrm rot="10800000" flipV="1">
            <a:off x="9150762" y="2008297"/>
            <a:ext cx="30301" cy="1861770"/>
          </a:xfrm>
          <a:prstGeom prst="curvedConnector3">
            <a:avLst>
              <a:gd name="adj1" fmla="val 2384861"/>
            </a:avLst>
          </a:prstGeom>
          <a:ln w="571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69CFADEE-FC35-410F-B4A9-F86DE4E6418E}"/>
              </a:ext>
            </a:extLst>
          </p:cNvPr>
          <p:cNvSpPr txBox="1"/>
          <p:nvPr/>
        </p:nvSpPr>
        <p:spPr>
          <a:xfrm rot="20092348">
            <a:off x="8083332" y="1802475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zh-CN" altLang="en-US" sz="40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72433E1-C370-4E22-9059-C1AE22991438}"/>
              </a:ext>
            </a:extLst>
          </p:cNvPr>
          <p:cNvSpPr/>
          <p:nvPr/>
        </p:nvSpPr>
        <p:spPr>
          <a:xfrm>
            <a:off x="914400" y="5638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244FEC9-6898-44C3-B32D-FE6CA9881BD6}"/>
              </a:ext>
            </a:extLst>
          </p:cNvPr>
          <p:cNvSpPr/>
          <p:nvPr/>
        </p:nvSpPr>
        <p:spPr>
          <a:xfrm>
            <a:off x="1752600" y="5638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6A38EA1-0A79-4A8C-8D3F-8C1CD61E803F}"/>
              </a:ext>
            </a:extLst>
          </p:cNvPr>
          <p:cNvSpPr/>
          <p:nvPr/>
        </p:nvSpPr>
        <p:spPr>
          <a:xfrm>
            <a:off x="2667000" y="5638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DAC4489-21E6-4D1F-B074-5D118CCFE1F3}"/>
              </a:ext>
            </a:extLst>
          </p:cNvPr>
          <p:cNvSpPr/>
          <p:nvPr/>
        </p:nvSpPr>
        <p:spPr>
          <a:xfrm>
            <a:off x="3581400" y="5638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5FC51EE-97DC-4219-9466-EB819D4E1C1F}"/>
              </a:ext>
            </a:extLst>
          </p:cNvPr>
          <p:cNvSpPr/>
          <p:nvPr/>
        </p:nvSpPr>
        <p:spPr>
          <a:xfrm>
            <a:off x="4495800" y="5638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F07EF9A-D440-4183-89F7-463183D0A8DD}"/>
              </a:ext>
            </a:extLst>
          </p:cNvPr>
          <p:cNvSpPr/>
          <p:nvPr/>
        </p:nvSpPr>
        <p:spPr>
          <a:xfrm>
            <a:off x="5486400" y="5638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0F684A7-97C3-43FE-BE0B-A939685AC74D}"/>
              </a:ext>
            </a:extLst>
          </p:cNvPr>
          <p:cNvSpPr/>
          <p:nvPr/>
        </p:nvSpPr>
        <p:spPr>
          <a:xfrm>
            <a:off x="6477000" y="5638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0450E8D-9642-477C-A1C6-E7D8291C89F3}"/>
              </a:ext>
            </a:extLst>
          </p:cNvPr>
          <p:cNvSpPr/>
          <p:nvPr/>
        </p:nvSpPr>
        <p:spPr>
          <a:xfrm>
            <a:off x="7467600" y="5638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F972EB8-AB90-4D8E-AA12-E2C3D2073B0D}"/>
              </a:ext>
            </a:extLst>
          </p:cNvPr>
          <p:cNvSpPr/>
          <p:nvPr/>
        </p:nvSpPr>
        <p:spPr>
          <a:xfrm>
            <a:off x="8458200" y="5638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4BFFF94-6B19-4C8C-AFF3-BF4D79B51D47}"/>
              </a:ext>
            </a:extLst>
          </p:cNvPr>
          <p:cNvSpPr/>
          <p:nvPr/>
        </p:nvSpPr>
        <p:spPr>
          <a:xfrm>
            <a:off x="9448800" y="5638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4" name="Straight Arrow Connector 15">
            <a:extLst>
              <a:ext uri="{FF2B5EF4-FFF2-40B4-BE49-F238E27FC236}">
                <a16:creationId xmlns:a16="http://schemas.microsoft.com/office/drawing/2014/main" id="{9D200A26-8A10-4C70-86CE-D0DC48D1E252}"/>
              </a:ext>
            </a:extLst>
          </p:cNvPr>
          <p:cNvCxnSpPr>
            <a:cxnSpLocks/>
            <a:stCxn id="54" idx="5"/>
            <a:endCxn id="55" idx="3"/>
          </p:cNvCxnSpPr>
          <p:nvPr/>
        </p:nvCxnSpPr>
        <p:spPr>
          <a:xfrm>
            <a:off x="1304645" y="6029045"/>
            <a:ext cx="51491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16">
            <a:extLst>
              <a:ext uri="{FF2B5EF4-FFF2-40B4-BE49-F238E27FC236}">
                <a16:creationId xmlns:a16="http://schemas.microsoft.com/office/drawing/2014/main" id="{3D8F0749-D49B-4DC3-9E6A-F0280C9D2AF0}"/>
              </a:ext>
            </a:extLst>
          </p:cNvPr>
          <p:cNvCxnSpPr>
            <a:cxnSpLocks/>
            <a:stCxn id="55" idx="1"/>
            <a:endCxn id="54" idx="7"/>
          </p:cNvCxnSpPr>
          <p:nvPr/>
        </p:nvCxnSpPr>
        <p:spPr>
          <a:xfrm flipH="1">
            <a:off x="1304645" y="5705755"/>
            <a:ext cx="51491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19">
            <a:extLst>
              <a:ext uri="{FF2B5EF4-FFF2-40B4-BE49-F238E27FC236}">
                <a16:creationId xmlns:a16="http://schemas.microsoft.com/office/drawing/2014/main" id="{F86F93D7-9736-4F6A-8ADF-1C090E12D60A}"/>
              </a:ext>
            </a:extLst>
          </p:cNvPr>
          <p:cNvCxnSpPr>
            <a:cxnSpLocks/>
            <a:stCxn id="56" idx="7"/>
            <a:endCxn id="57" idx="1"/>
          </p:cNvCxnSpPr>
          <p:nvPr/>
        </p:nvCxnSpPr>
        <p:spPr>
          <a:xfrm>
            <a:off x="3057245" y="5705755"/>
            <a:ext cx="59111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23">
            <a:extLst>
              <a:ext uri="{FF2B5EF4-FFF2-40B4-BE49-F238E27FC236}">
                <a16:creationId xmlns:a16="http://schemas.microsoft.com/office/drawing/2014/main" id="{4021595F-826D-4CD2-AC46-F5E1D9FB9579}"/>
              </a:ext>
            </a:extLst>
          </p:cNvPr>
          <p:cNvCxnSpPr>
            <a:cxnSpLocks/>
            <a:stCxn id="57" idx="3"/>
            <a:endCxn id="56" idx="5"/>
          </p:cNvCxnSpPr>
          <p:nvPr/>
        </p:nvCxnSpPr>
        <p:spPr>
          <a:xfrm flipH="1">
            <a:off x="3057245" y="6029045"/>
            <a:ext cx="59111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26">
            <a:extLst>
              <a:ext uri="{FF2B5EF4-FFF2-40B4-BE49-F238E27FC236}">
                <a16:creationId xmlns:a16="http://schemas.microsoft.com/office/drawing/2014/main" id="{73FC9245-A66F-4094-AF3E-958C2650E0C2}"/>
              </a:ext>
            </a:extLst>
          </p:cNvPr>
          <p:cNvCxnSpPr>
            <a:cxnSpLocks/>
            <a:stCxn id="58" idx="7"/>
            <a:endCxn id="59" idx="1"/>
          </p:cNvCxnSpPr>
          <p:nvPr/>
        </p:nvCxnSpPr>
        <p:spPr>
          <a:xfrm>
            <a:off x="4886045" y="5705755"/>
            <a:ext cx="66731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30">
            <a:extLst>
              <a:ext uri="{FF2B5EF4-FFF2-40B4-BE49-F238E27FC236}">
                <a16:creationId xmlns:a16="http://schemas.microsoft.com/office/drawing/2014/main" id="{D83FDCC5-69C9-4A52-96FD-3703BBDBB508}"/>
              </a:ext>
            </a:extLst>
          </p:cNvPr>
          <p:cNvCxnSpPr>
            <a:cxnSpLocks/>
            <a:stCxn id="59" idx="3"/>
            <a:endCxn id="58" idx="5"/>
          </p:cNvCxnSpPr>
          <p:nvPr/>
        </p:nvCxnSpPr>
        <p:spPr>
          <a:xfrm flipH="1">
            <a:off x="4886045" y="6029045"/>
            <a:ext cx="66731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33">
            <a:extLst>
              <a:ext uri="{FF2B5EF4-FFF2-40B4-BE49-F238E27FC236}">
                <a16:creationId xmlns:a16="http://schemas.microsoft.com/office/drawing/2014/main" id="{3EC1DBF7-6581-4104-AB49-AD49EBFA4B69}"/>
              </a:ext>
            </a:extLst>
          </p:cNvPr>
          <p:cNvCxnSpPr>
            <a:cxnSpLocks/>
            <a:stCxn id="60" idx="7"/>
            <a:endCxn id="61" idx="1"/>
          </p:cNvCxnSpPr>
          <p:nvPr/>
        </p:nvCxnSpPr>
        <p:spPr>
          <a:xfrm>
            <a:off x="6867245" y="5705755"/>
            <a:ext cx="66731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36">
            <a:extLst>
              <a:ext uri="{FF2B5EF4-FFF2-40B4-BE49-F238E27FC236}">
                <a16:creationId xmlns:a16="http://schemas.microsoft.com/office/drawing/2014/main" id="{BBD57A01-481B-4A4C-9403-359568803982}"/>
              </a:ext>
            </a:extLst>
          </p:cNvPr>
          <p:cNvCxnSpPr>
            <a:cxnSpLocks/>
            <a:stCxn id="61" idx="3"/>
            <a:endCxn id="60" idx="5"/>
          </p:cNvCxnSpPr>
          <p:nvPr/>
        </p:nvCxnSpPr>
        <p:spPr>
          <a:xfrm flipH="1">
            <a:off x="6867245" y="6029045"/>
            <a:ext cx="66731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39">
            <a:extLst>
              <a:ext uri="{FF2B5EF4-FFF2-40B4-BE49-F238E27FC236}">
                <a16:creationId xmlns:a16="http://schemas.microsoft.com/office/drawing/2014/main" id="{C450BDF8-6AB4-4EF0-A2BA-D6FA3FFDFFF5}"/>
              </a:ext>
            </a:extLst>
          </p:cNvPr>
          <p:cNvCxnSpPr>
            <a:cxnSpLocks/>
            <a:stCxn id="62" idx="7"/>
            <a:endCxn id="63" idx="1"/>
          </p:cNvCxnSpPr>
          <p:nvPr/>
        </p:nvCxnSpPr>
        <p:spPr>
          <a:xfrm>
            <a:off x="8848445" y="5705755"/>
            <a:ext cx="66731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39">
            <a:extLst>
              <a:ext uri="{FF2B5EF4-FFF2-40B4-BE49-F238E27FC236}">
                <a16:creationId xmlns:a16="http://schemas.microsoft.com/office/drawing/2014/main" id="{02F477DF-FCA2-42BD-90E5-4761E12802DB}"/>
              </a:ext>
            </a:extLst>
          </p:cNvPr>
          <p:cNvCxnSpPr>
            <a:cxnSpLocks/>
            <a:stCxn id="63" idx="3"/>
            <a:endCxn id="62" idx="5"/>
          </p:cNvCxnSpPr>
          <p:nvPr/>
        </p:nvCxnSpPr>
        <p:spPr>
          <a:xfrm flipH="1">
            <a:off x="8848445" y="6029045"/>
            <a:ext cx="66731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914F248A-ABC4-4F7D-823F-AFEA0B609429}"/>
                  </a:ext>
                </a:extLst>
              </p:cNvPr>
              <p:cNvSpPr txBox="1"/>
              <p:nvPr/>
            </p:nvSpPr>
            <p:spPr>
              <a:xfrm>
                <a:off x="9882869" y="4469368"/>
                <a:ext cx="1547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914F248A-ABC4-4F7D-823F-AFEA0B609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869" y="4469368"/>
                <a:ext cx="154713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1D6CEF50-7D9A-465A-8A40-E380571CDE26}"/>
                  </a:ext>
                </a:extLst>
              </p:cNvPr>
              <p:cNvSpPr txBox="1"/>
              <p:nvPr/>
            </p:nvSpPr>
            <p:spPr>
              <a:xfrm>
                <a:off x="9077746" y="1706562"/>
                <a:ext cx="989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1D6CEF50-7D9A-465A-8A40-E380571CD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7746" y="1706562"/>
                <a:ext cx="98918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941DDD92-53FC-4766-A29C-0EC8CD79096A}"/>
                  </a:ext>
                </a:extLst>
              </p:cNvPr>
              <p:cNvSpPr txBox="1"/>
              <p:nvPr/>
            </p:nvSpPr>
            <p:spPr>
              <a:xfrm>
                <a:off x="9039870" y="3979272"/>
                <a:ext cx="1027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941DDD92-53FC-4766-A29C-0EC8CD790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870" y="3979272"/>
                <a:ext cx="1027059" cy="369332"/>
              </a:xfrm>
              <a:prstGeom prst="rect">
                <a:avLst/>
              </a:prstGeom>
              <a:blipFill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0626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D2892-CA4A-4F8D-A87C-AE1E231D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SCC – an iterative algorithm [BGSS]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07042D-0410-4B06-9129-BAA4934EA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371600"/>
            <a:ext cx="7268571" cy="5257800"/>
          </a:xfrm>
        </p:spPr>
        <p:txBody>
          <a:bodyPr>
            <a:normAutofit/>
          </a:bodyPr>
          <a:lstStyle/>
          <a:p>
            <a:r>
              <a:rPr lang="en-US" altLang="zh-CN" dirty="0"/>
              <a:t>Find SCCs based on the reachability query of a pivot – 4 subgraphs</a:t>
            </a:r>
          </a:p>
          <a:p>
            <a:r>
              <a:rPr lang="en-US" altLang="zh-CN" dirty="0"/>
              <a:t>Reachable from &amp; to the pivot: an SCC</a:t>
            </a:r>
          </a:p>
          <a:p>
            <a:pPr lvl="1"/>
            <a:r>
              <a:rPr lang="en-US" altLang="zh-CN" dirty="0"/>
              <a:t>Remove all edges/vertices</a:t>
            </a:r>
          </a:p>
          <a:p>
            <a:r>
              <a:rPr lang="en-US" altLang="zh-CN" dirty="0"/>
              <a:t>If an edge goes across two subgraphs, we can remove it</a:t>
            </a:r>
          </a:p>
          <a:p>
            <a:pPr lvl="1"/>
            <a:r>
              <a:rPr lang="en-US" altLang="zh-CN" dirty="0"/>
              <a:t>Filter out these edges</a:t>
            </a:r>
          </a:p>
          <a:p>
            <a:r>
              <a:rPr lang="en-US" altLang="zh-CN" dirty="0"/>
              <a:t>Continue to choose another vertex for reachability query</a:t>
            </a:r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84BF25-5851-4AE9-AB59-4401C4C80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43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A564907-8FED-4860-99E9-6064903B0E7A}"/>
              </a:ext>
            </a:extLst>
          </p:cNvPr>
          <p:cNvSpPr/>
          <p:nvPr/>
        </p:nvSpPr>
        <p:spPr>
          <a:xfrm>
            <a:off x="7986174" y="1371600"/>
            <a:ext cx="3352800" cy="35052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7C321AF-4227-4773-9CAB-116865935D1F}"/>
              </a:ext>
            </a:extLst>
          </p:cNvPr>
          <p:cNvSpPr/>
          <p:nvPr/>
        </p:nvSpPr>
        <p:spPr>
          <a:xfrm>
            <a:off x="9586374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ED851EA-B98B-4CC3-BB00-9E55E6193F92}"/>
                  </a:ext>
                </a:extLst>
              </p:cNvPr>
              <p:cNvSpPr txBox="1"/>
              <p:nvPr/>
            </p:nvSpPr>
            <p:spPr>
              <a:xfrm>
                <a:off x="9281574" y="2596634"/>
                <a:ext cx="380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ED851EA-B98B-4CC3-BB00-9E55E6193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574" y="2596634"/>
                <a:ext cx="3805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椭圆 9">
            <a:extLst>
              <a:ext uri="{FF2B5EF4-FFF2-40B4-BE49-F238E27FC236}">
                <a16:creationId xmlns:a16="http://schemas.microsoft.com/office/drawing/2014/main" id="{8BCF6F9D-CF93-45C2-ACC3-95F031F88D7A}"/>
              </a:ext>
            </a:extLst>
          </p:cNvPr>
          <p:cNvSpPr/>
          <p:nvPr/>
        </p:nvSpPr>
        <p:spPr>
          <a:xfrm>
            <a:off x="8824374" y="1447800"/>
            <a:ext cx="1447800" cy="2133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9FF722D-1A44-4B0E-8C9D-4D54DF6874DC}"/>
              </a:ext>
            </a:extLst>
          </p:cNvPr>
          <p:cNvSpPr/>
          <p:nvPr/>
        </p:nvSpPr>
        <p:spPr>
          <a:xfrm>
            <a:off x="8824374" y="2215242"/>
            <a:ext cx="1447800" cy="25853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C37B528B-0A86-479B-9590-B804B5E9795B}"/>
              </a:ext>
            </a:extLst>
          </p:cNvPr>
          <p:cNvSpPr/>
          <p:nvPr/>
        </p:nvSpPr>
        <p:spPr>
          <a:xfrm rot="9226531">
            <a:off x="9141560" y="2061281"/>
            <a:ext cx="419100" cy="3864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FBEB30F4-8C4F-416A-A370-CE0ABF107ABA}"/>
              </a:ext>
            </a:extLst>
          </p:cNvPr>
          <p:cNvSpPr/>
          <p:nvPr/>
        </p:nvSpPr>
        <p:spPr>
          <a:xfrm rot="9226531">
            <a:off x="9673319" y="3247257"/>
            <a:ext cx="419100" cy="3864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5189061-A136-49CF-8F1D-FDA9DE2166C1}"/>
                  </a:ext>
                </a:extLst>
              </p:cNvPr>
              <p:cNvSpPr txBox="1"/>
              <p:nvPr/>
            </p:nvSpPr>
            <p:spPr>
              <a:xfrm>
                <a:off x="8930145" y="2844851"/>
                <a:ext cx="9527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∩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5189061-A136-49CF-8F1D-FDA9DE216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145" y="2844851"/>
                <a:ext cx="952724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EDF4CAD-329A-4CF3-BB10-6D5CFF040BE8}"/>
                  </a:ext>
                </a:extLst>
              </p:cNvPr>
              <p:cNvSpPr txBox="1"/>
              <p:nvPr/>
            </p:nvSpPr>
            <p:spPr>
              <a:xfrm>
                <a:off x="9882869" y="4469368"/>
                <a:ext cx="1547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EDF4CAD-329A-4CF3-BB10-6D5CFF040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869" y="4469368"/>
                <a:ext cx="154713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242FF17-797D-4485-AB3E-D2B2AE8EBA41}"/>
                  </a:ext>
                </a:extLst>
              </p:cNvPr>
              <p:cNvSpPr txBox="1"/>
              <p:nvPr/>
            </p:nvSpPr>
            <p:spPr>
              <a:xfrm>
                <a:off x="9077746" y="1706562"/>
                <a:ext cx="989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242FF17-797D-4485-AB3E-D2B2AE8EB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7746" y="1706562"/>
                <a:ext cx="98918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0FA4790-3D05-4C08-A61B-675E4A81984A}"/>
                  </a:ext>
                </a:extLst>
              </p:cNvPr>
              <p:cNvSpPr txBox="1"/>
              <p:nvPr/>
            </p:nvSpPr>
            <p:spPr>
              <a:xfrm>
                <a:off x="9039870" y="3979272"/>
                <a:ext cx="1027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0FA4790-3D05-4C08-A61B-675E4A819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870" y="3979272"/>
                <a:ext cx="1027059" cy="369332"/>
              </a:xfrm>
              <a:prstGeom prst="rect">
                <a:avLst/>
              </a:prstGeom>
              <a:blipFill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689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val 153">
            <a:extLst>
              <a:ext uri="{FF2B5EF4-FFF2-40B4-BE49-F238E27FC236}">
                <a16:creationId xmlns:a16="http://schemas.microsoft.com/office/drawing/2014/main" id="{D2B17052-905B-49D1-855C-BA8027FB1914}"/>
              </a:ext>
            </a:extLst>
          </p:cNvPr>
          <p:cNvSpPr/>
          <p:nvPr/>
        </p:nvSpPr>
        <p:spPr>
          <a:xfrm>
            <a:off x="6781800" y="4876800"/>
            <a:ext cx="838200" cy="1066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44DF470-8D3D-4412-9B21-3E683FDBFA67}"/>
              </a:ext>
            </a:extLst>
          </p:cNvPr>
          <p:cNvSpPr/>
          <p:nvPr/>
        </p:nvSpPr>
        <p:spPr>
          <a:xfrm>
            <a:off x="4013502" y="1218028"/>
            <a:ext cx="3022030" cy="998544"/>
          </a:xfrm>
          <a:custGeom>
            <a:avLst/>
            <a:gdLst>
              <a:gd name="connsiteX0" fmla="*/ 415623 w 3022030"/>
              <a:gd name="connsiteY0" fmla="*/ 48797 h 998544"/>
              <a:gd name="connsiteX1" fmla="*/ 2787348 w 3022030"/>
              <a:gd name="connsiteY1" fmla="*/ 172622 h 998544"/>
              <a:gd name="connsiteX2" fmla="*/ 2644473 w 3022030"/>
              <a:gd name="connsiteY2" fmla="*/ 953672 h 998544"/>
              <a:gd name="connsiteX3" fmla="*/ 215598 w 3022030"/>
              <a:gd name="connsiteY3" fmla="*/ 810797 h 998544"/>
              <a:gd name="connsiteX4" fmla="*/ 415623 w 3022030"/>
              <a:gd name="connsiteY4" fmla="*/ 48797 h 99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030" h="998544">
                <a:moveTo>
                  <a:pt x="415623" y="48797"/>
                </a:moveTo>
                <a:cubicBezTo>
                  <a:pt x="844248" y="-57565"/>
                  <a:pt x="2415873" y="21810"/>
                  <a:pt x="2787348" y="172622"/>
                </a:cubicBezTo>
                <a:cubicBezTo>
                  <a:pt x="3158823" y="323434"/>
                  <a:pt x="3073098" y="847310"/>
                  <a:pt x="2644473" y="953672"/>
                </a:cubicBezTo>
                <a:cubicBezTo>
                  <a:pt x="2215848" y="1060034"/>
                  <a:pt x="591836" y="963197"/>
                  <a:pt x="215598" y="810797"/>
                </a:cubicBezTo>
                <a:cubicBezTo>
                  <a:pt x="-160640" y="658397"/>
                  <a:pt x="-13002" y="155159"/>
                  <a:pt x="415623" y="487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FC6F79B0-DA37-498E-AFC2-7CD85A03EEEF}"/>
              </a:ext>
            </a:extLst>
          </p:cNvPr>
          <p:cNvSpPr/>
          <p:nvPr/>
        </p:nvSpPr>
        <p:spPr>
          <a:xfrm>
            <a:off x="5410200" y="5181600"/>
            <a:ext cx="838200" cy="1066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B0FCFF4E-5320-43F6-B084-292A7BF9F817}"/>
              </a:ext>
            </a:extLst>
          </p:cNvPr>
          <p:cNvSpPr/>
          <p:nvPr/>
        </p:nvSpPr>
        <p:spPr>
          <a:xfrm>
            <a:off x="4687437" y="2572427"/>
            <a:ext cx="2405236" cy="2484576"/>
          </a:xfrm>
          <a:custGeom>
            <a:avLst/>
            <a:gdLst>
              <a:gd name="connsiteX0" fmla="*/ 560838 w 2405236"/>
              <a:gd name="connsiteY0" fmla="*/ 18373 h 2484576"/>
              <a:gd name="connsiteX1" fmla="*/ 2332488 w 2405236"/>
              <a:gd name="connsiteY1" fmla="*/ 323173 h 2484576"/>
              <a:gd name="connsiteX2" fmla="*/ 1989588 w 2405236"/>
              <a:gd name="connsiteY2" fmla="*/ 2313898 h 2484576"/>
              <a:gd name="connsiteX3" fmla="*/ 1294263 w 2405236"/>
              <a:gd name="connsiteY3" fmla="*/ 2171023 h 2484576"/>
              <a:gd name="connsiteX4" fmla="*/ 27438 w 2405236"/>
              <a:gd name="connsiteY4" fmla="*/ 485098 h 2484576"/>
              <a:gd name="connsiteX5" fmla="*/ 560838 w 2405236"/>
              <a:gd name="connsiteY5" fmla="*/ 18373 h 2484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5236" h="2484576">
                <a:moveTo>
                  <a:pt x="560838" y="18373"/>
                </a:moveTo>
                <a:cubicBezTo>
                  <a:pt x="945013" y="-8614"/>
                  <a:pt x="2094363" y="-59415"/>
                  <a:pt x="2332488" y="323173"/>
                </a:cubicBezTo>
                <a:cubicBezTo>
                  <a:pt x="2570613" y="705761"/>
                  <a:pt x="2162625" y="2005923"/>
                  <a:pt x="1989588" y="2313898"/>
                </a:cubicBezTo>
                <a:cubicBezTo>
                  <a:pt x="1816551" y="2621873"/>
                  <a:pt x="1621288" y="2475823"/>
                  <a:pt x="1294263" y="2171023"/>
                </a:cubicBezTo>
                <a:cubicBezTo>
                  <a:pt x="967238" y="1866223"/>
                  <a:pt x="143325" y="842285"/>
                  <a:pt x="27438" y="485098"/>
                </a:cubicBezTo>
                <a:cubicBezTo>
                  <a:pt x="-88449" y="127911"/>
                  <a:pt x="176663" y="45360"/>
                  <a:pt x="560838" y="1837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86ADDA22-684F-4258-9ED6-56F922B0E8C5}"/>
              </a:ext>
            </a:extLst>
          </p:cNvPr>
          <p:cNvSpPr/>
          <p:nvPr/>
        </p:nvSpPr>
        <p:spPr>
          <a:xfrm>
            <a:off x="2423736" y="3674882"/>
            <a:ext cx="2698192" cy="1652493"/>
          </a:xfrm>
          <a:custGeom>
            <a:avLst/>
            <a:gdLst>
              <a:gd name="connsiteX0" fmla="*/ 500439 w 2698192"/>
              <a:gd name="connsiteY0" fmla="*/ 68443 h 1652493"/>
              <a:gd name="connsiteX1" fmla="*/ 2576889 w 2698192"/>
              <a:gd name="connsiteY1" fmla="*/ 1049518 h 1652493"/>
              <a:gd name="connsiteX2" fmla="*/ 2205414 w 2698192"/>
              <a:gd name="connsiteY2" fmla="*/ 1649593 h 1652493"/>
              <a:gd name="connsiteX3" fmla="*/ 157539 w 2698192"/>
              <a:gd name="connsiteY3" fmla="*/ 811393 h 1652493"/>
              <a:gd name="connsiteX4" fmla="*/ 176589 w 2698192"/>
              <a:gd name="connsiteY4" fmla="*/ 163693 h 1652493"/>
              <a:gd name="connsiteX5" fmla="*/ 500439 w 2698192"/>
              <a:gd name="connsiteY5" fmla="*/ 68443 h 165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8192" h="1652493">
                <a:moveTo>
                  <a:pt x="500439" y="68443"/>
                </a:moveTo>
                <a:cubicBezTo>
                  <a:pt x="900489" y="216080"/>
                  <a:pt x="2292727" y="785993"/>
                  <a:pt x="2576889" y="1049518"/>
                </a:cubicBezTo>
                <a:cubicBezTo>
                  <a:pt x="2861051" y="1313043"/>
                  <a:pt x="2608639" y="1689280"/>
                  <a:pt x="2205414" y="1649593"/>
                </a:cubicBezTo>
                <a:cubicBezTo>
                  <a:pt x="1802189" y="1609906"/>
                  <a:pt x="495676" y="1059043"/>
                  <a:pt x="157539" y="811393"/>
                </a:cubicBezTo>
                <a:cubicBezTo>
                  <a:pt x="-180599" y="563743"/>
                  <a:pt x="122614" y="287518"/>
                  <a:pt x="176589" y="163693"/>
                </a:cubicBezTo>
                <a:cubicBezTo>
                  <a:pt x="230564" y="39868"/>
                  <a:pt x="100389" y="-79194"/>
                  <a:pt x="500439" y="6844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DACCCA35-0B21-4A4C-BB46-B6B0C1A82B72}"/>
              </a:ext>
            </a:extLst>
          </p:cNvPr>
          <p:cNvSpPr/>
          <p:nvPr/>
        </p:nvSpPr>
        <p:spPr>
          <a:xfrm>
            <a:off x="126160" y="1817405"/>
            <a:ext cx="3450571" cy="2919813"/>
          </a:xfrm>
          <a:custGeom>
            <a:avLst/>
            <a:gdLst>
              <a:gd name="connsiteX0" fmla="*/ 300279 w 3448386"/>
              <a:gd name="connsiteY0" fmla="*/ 369493 h 2915962"/>
              <a:gd name="connsiteX1" fmla="*/ 5004 w 3448386"/>
              <a:gd name="connsiteY1" fmla="*/ 2503093 h 2915962"/>
              <a:gd name="connsiteX2" fmla="*/ 519354 w 3448386"/>
              <a:gd name="connsiteY2" fmla="*/ 2788843 h 2915962"/>
              <a:gd name="connsiteX3" fmla="*/ 3119679 w 3448386"/>
              <a:gd name="connsiteY3" fmla="*/ 998143 h 2915962"/>
              <a:gd name="connsiteX4" fmla="*/ 3176829 w 3448386"/>
              <a:gd name="connsiteY4" fmla="*/ 112318 h 2915962"/>
              <a:gd name="connsiteX5" fmla="*/ 976554 w 3448386"/>
              <a:gd name="connsiteY5" fmla="*/ 36118 h 2915962"/>
              <a:gd name="connsiteX6" fmla="*/ 300279 w 3448386"/>
              <a:gd name="connsiteY6" fmla="*/ 369493 h 2915962"/>
              <a:gd name="connsiteX0" fmla="*/ 302464 w 3450571"/>
              <a:gd name="connsiteY0" fmla="*/ 369493 h 2915962"/>
              <a:gd name="connsiteX1" fmla="*/ 7189 w 3450571"/>
              <a:gd name="connsiteY1" fmla="*/ 2503093 h 2915962"/>
              <a:gd name="connsiteX2" fmla="*/ 521539 w 3450571"/>
              <a:gd name="connsiteY2" fmla="*/ 2788843 h 2915962"/>
              <a:gd name="connsiteX3" fmla="*/ 3121864 w 3450571"/>
              <a:gd name="connsiteY3" fmla="*/ 998143 h 2915962"/>
              <a:gd name="connsiteX4" fmla="*/ 3179014 w 3450571"/>
              <a:gd name="connsiteY4" fmla="*/ 112318 h 2915962"/>
              <a:gd name="connsiteX5" fmla="*/ 978739 w 3450571"/>
              <a:gd name="connsiteY5" fmla="*/ 36118 h 2915962"/>
              <a:gd name="connsiteX6" fmla="*/ 302464 w 3450571"/>
              <a:gd name="connsiteY6" fmla="*/ 369493 h 2915962"/>
              <a:gd name="connsiteX0" fmla="*/ 302464 w 3450571"/>
              <a:gd name="connsiteY0" fmla="*/ 373344 h 2919813"/>
              <a:gd name="connsiteX1" fmla="*/ 7189 w 3450571"/>
              <a:gd name="connsiteY1" fmla="*/ 2506944 h 2919813"/>
              <a:gd name="connsiteX2" fmla="*/ 521539 w 3450571"/>
              <a:gd name="connsiteY2" fmla="*/ 2792694 h 2919813"/>
              <a:gd name="connsiteX3" fmla="*/ 3121864 w 3450571"/>
              <a:gd name="connsiteY3" fmla="*/ 1001994 h 2919813"/>
              <a:gd name="connsiteX4" fmla="*/ 3179014 w 3450571"/>
              <a:gd name="connsiteY4" fmla="*/ 116169 h 2919813"/>
              <a:gd name="connsiteX5" fmla="*/ 978739 w 3450571"/>
              <a:gd name="connsiteY5" fmla="*/ 39969 h 2919813"/>
              <a:gd name="connsiteX6" fmla="*/ 302464 w 3450571"/>
              <a:gd name="connsiteY6" fmla="*/ 373344 h 291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0571" h="2919813">
                <a:moveTo>
                  <a:pt x="302464" y="373344"/>
                </a:moveTo>
                <a:cubicBezTo>
                  <a:pt x="73864" y="689256"/>
                  <a:pt x="-29324" y="2103719"/>
                  <a:pt x="7189" y="2506944"/>
                </a:cubicBezTo>
                <a:cubicBezTo>
                  <a:pt x="43701" y="2910169"/>
                  <a:pt x="2427" y="3043519"/>
                  <a:pt x="521539" y="2792694"/>
                </a:cubicBezTo>
                <a:cubicBezTo>
                  <a:pt x="1040651" y="2541869"/>
                  <a:pt x="2678952" y="1448081"/>
                  <a:pt x="3121864" y="1001994"/>
                </a:cubicBezTo>
                <a:cubicBezTo>
                  <a:pt x="3564776" y="555907"/>
                  <a:pt x="3536201" y="276506"/>
                  <a:pt x="3179014" y="116169"/>
                </a:cubicBezTo>
                <a:cubicBezTo>
                  <a:pt x="2821827" y="-44168"/>
                  <a:pt x="1380376" y="-6068"/>
                  <a:pt x="978739" y="39969"/>
                </a:cubicBezTo>
                <a:cubicBezTo>
                  <a:pt x="577102" y="86006"/>
                  <a:pt x="531064" y="57432"/>
                  <a:pt x="302464" y="37334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8C108-F0DA-446D-9E39-89334A84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SCC – an iterative algorithm [BGSS]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48C3B-61F2-429A-9D2F-F3F17C727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44</a:t>
            </a:fld>
            <a:endParaRPr lang="zh-CN" alt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CCF40D-B018-49AB-8B6D-CAA9CC96ADE6}"/>
              </a:ext>
            </a:extLst>
          </p:cNvPr>
          <p:cNvSpPr/>
          <p:nvPr/>
        </p:nvSpPr>
        <p:spPr>
          <a:xfrm>
            <a:off x="609600" y="20574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F40AFA-372B-4BC9-8639-34F4D8B7C3D7}"/>
              </a:ext>
            </a:extLst>
          </p:cNvPr>
          <p:cNvSpPr/>
          <p:nvPr/>
        </p:nvSpPr>
        <p:spPr>
          <a:xfrm>
            <a:off x="457200" y="38100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C4ECDE-BA7D-4058-8DA1-AE0206D52D02}"/>
              </a:ext>
            </a:extLst>
          </p:cNvPr>
          <p:cNvSpPr/>
          <p:nvPr/>
        </p:nvSpPr>
        <p:spPr>
          <a:xfrm>
            <a:off x="2819400" y="21336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BE6BE0-D239-44AF-9354-F472BCC42244}"/>
              </a:ext>
            </a:extLst>
          </p:cNvPr>
          <p:cNvSpPr/>
          <p:nvPr/>
        </p:nvSpPr>
        <p:spPr>
          <a:xfrm>
            <a:off x="5638800" y="54864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C75798-A652-4849-9191-6C3AF811C72C}"/>
              </a:ext>
            </a:extLst>
          </p:cNvPr>
          <p:cNvSpPr/>
          <p:nvPr/>
        </p:nvSpPr>
        <p:spPr>
          <a:xfrm>
            <a:off x="4267200" y="14478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314DFF-D5C7-413F-AEEA-7F7A92BA35B7}"/>
              </a:ext>
            </a:extLst>
          </p:cNvPr>
          <p:cNvSpPr/>
          <p:nvPr/>
        </p:nvSpPr>
        <p:spPr>
          <a:xfrm>
            <a:off x="6248400" y="29718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5B26DF-187F-462F-AC2A-E6BC084ECD9C}"/>
              </a:ext>
            </a:extLst>
          </p:cNvPr>
          <p:cNvSpPr/>
          <p:nvPr/>
        </p:nvSpPr>
        <p:spPr>
          <a:xfrm>
            <a:off x="4343400" y="46482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7A7D332-D68D-4BF8-A025-8A11BDAF3C4B}"/>
              </a:ext>
            </a:extLst>
          </p:cNvPr>
          <p:cNvSpPr/>
          <p:nvPr/>
        </p:nvSpPr>
        <p:spPr>
          <a:xfrm>
            <a:off x="6248400" y="15240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7072A1-EA36-4919-94E9-B67F9E1F5F4F}"/>
              </a:ext>
            </a:extLst>
          </p:cNvPr>
          <p:cNvSpPr/>
          <p:nvPr/>
        </p:nvSpPr>
        <p:spPr>
          <a:xfrm>
            <a:off x="6172200" y="42672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2E8649-ABE3-40DE-B6FD-B683BB34AB11}"/>
              </a:ext>
            </a:extLst>
          </p:cNvPr>
          <p:cNvSpPr/>
          <p:nvPr/>
        </p:nvSpPr>
        <p:spPr>
          <a:xfrm>
            <a:off x="2743200" y="40386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1759D5-9025-4246-B1E1-799A0F190D59}"/>
              </a:ext>
            </a:extLst>
          </p:cNvPr>
          <p:cNvCxnSpPr>
            <a:stCxn id="5" idx="6"/>
            <a:endCxn id="7" idx="2"/>
          </p:cNvCxnSpPr>
          <p:nvPr/>
        </p:nvCxnSpPr>
        <p:spPr>
          <a:xfrm>
            <a:off x="1066800" y="2286000"/>
            <a:ext cx="1752600" cy="762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51254E-1B6A-466C-935B-0AB0C57383DF}"/>
              </a:ext>
            </a:extLst>
          </p:cNvPr>
          <p:cNvCxnSpPr>
            <a:stCxn id="6" idx="0"/>
            <a:endCxn id="5" idx="4"/>
          </p:cNvCxnSpPr>
          <p:nvPr/>
        </p:nvCxnSpPr>
        <p:spPr>
          <a:xfrm flipV="1">
            <a:off x="685800" y="2514600"/>
            <a:ext cx="152400" cy="12954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91A2270-577D-44BB-8510-2DF1BF8592CE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847445" y="2523845"/>
            <a:ext cx="2038910" cy="135311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D4AB3B-2FCB-4256-BF91-5282C77250C8}"/>
              </a:ext>
            </a:extLst>
          </p:cNvPr>
          <p:cNvCxnSpPr>
            <a:cxnSpLocks/>
            <a:stCxn id="6" idx="6"/>
            <a:endCxn id="15" idx="2"/>
          </p:cNvCxnSpPr>
          <p:nvPr/>
        </p:nvCxnSpPr>
        <p:spPr>
          <a:xfrm>
            <a:off x="914400" y="4038600"/>
            <a:ext cx="1828800" cy="228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B08277-D61F-48E4-8C09-09E076106F7F}"/>
              </a:ext>
            </a:extLst>
          </p:cNvPr>
          <p:cNvCxnSpPr>
            <a:cxnSpLocks/>
            <a:stCxn id="7" idx="4"/>
            <a:endCxn id="15" idx="0"/>
          </p:cNvCxnSpPr>
          <p:nvPr/>
        </p:nvCxnSpPr>
        <p:spPr>
          <a:xfrm flipH="1">
            <a:off x="2971800" y="2590800"/>
            <a:ext cx="76200" cy="14478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E4CE16B-9E2B-48E0-8029-C78E32EF63FD}"/>
              </a:ext>
            </a:extLst>
          </p:cNvPr>
          <p:cNvCxnSpPr>
            <a:cxnSpLocks/>
            <a:stCxn id="10" idx="2"/>
            <a:endCxn id="7" idx="7"/>
          </p:cNvCxnSpPr>
          <p:nvPr/>
        </p:nvCxnSpPr>
        <p:spPr>
          <a:xfrm flipH="1">
            <a:off x="3209645" y="1676400"/>
            <a:ext cx="1057555" cy="5241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9660EA3-B228-4E3C-820E-B990AF2851C3}"/>
              </a:ext>
            </a:extLst>
          </p:cNvPr>
          <p:cNvCxnSpPr>
            <a:cxnSpLocks/>
            <a:stCxn id="10" idx="7"/>
            <a:endCxn id="13" idx="1"/>
          </p:cNvCxnSpPr>
          <p:nvPr/>
        </p:nvCxnSpPr>
        <p:spPr>
          <a:xfrm>
            <a:off x="4657445" y="1514755"/>
            <a:ext cx="1657910" cy="762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E980CC8-2D43-4C33-A4F6-EC6160BD7239}"/>
              </a:ext>
            </a:extLst>
          </p:cNvPr>
          <p:cNvCxnSpPr>
            <a:cxnSpLocks/>
            <a:stCxn id="13" idx="2"/>
            <a:endCxn id="10" idx="5"/>
          </p:cNvCxnSpPr>
          <p:nvPr/>
        </p:nvCxnSpPr>
        <p:spPr>
          <a:xfrm flipH="1">
            <a:off x="4657445" y="1752600"/>
            <a:ext cx="1590955" cy="8544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C102F3D-A2D3-4F89-8E26-3E89E381FF9D}"/>
              </a:ext>
            </a:extLst>
          </p:cNvPr>
          <p:cNvCxnSpPr>
            <a:cxnSpLocks/>
            <a:stCxn id="11" idx="0"/>
            <a:endCxn id="13" idx="4"/>
          </p:cNvCxnSpPr>
          <p:nvPr/>
        </p:nvCxnSpPr>
        <p:spPr>
          <a:xfrm flipV="1">
            <a:off x="6477000" y="1981200"/>
            <a:ext cx="0" cy="990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FC826D2-7F74-4442-B282-4A20CE7F0011}"/>
              </a:ext>
            </a:extLst>
          </p:cNvPr>
          <p:cNvCxnSpPr>
            <a:cxnSpLocks/>
            <a:stCxn id="10" idx="4"/>
            <a:endCxn id="12" idx="1"/>
          </p:cNvCxnSpPr>
          <p:nvPr/>
        </p:nvCxnSpPr>
        <p:spPr>
          <a:xfrm flipH="1">
            <a:off x="4410355" y="1905000"/>
            <a:ext cx="85445" cy="28101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850F9D2-7E7B-4F0A-8D02-3937CB23A63B}"/>
              </a:ext>
            </a:extLst>
          </p:cNvPr>
          <p:cNvCxnSpPr>
            <a:cxnSpLocks/>
            <a:stCxn id="14" idx="2"/>
            <a:endCxn id="12" idx="7"/>
          </p:cNvCxnSpPr>
          <p:nvPr/>
        </p:nvCxnSpPr>
        <p:spPr>
          <a:xfrm flipH="1">
            <a:off x="4733645" y="4495800"/>
            <a:ext cx="1438555" cy="2193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90A796D-2C2D-4505-8A3F-E7BCB80FC0B6}"/>
              </a:ext>
            </a:extLst>
          </p:cNvPr>
          <p:cNvCxnSpPr>
            <a:cxnSpLocks/>
            <a:stCxn id="15" idx="5"/>
            <a:endCxn id="12" idx="2"/>
          </p:cNvCxnSpPr>
          <p:nvPr/>
        </p:nvCxnSpPr>
        <p:spPr>
          <a:xfrm>
            <a:off x="3133445" y="4428845"/>
            <a:ext cx="1209955" cy="4479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759CC8B-E151-4D5B-B80D-92A853472DBE}"/>
              </a:ext>
            </a:extLst>
          </p:cNvPr>
          <p:cNvCxnSpPr>
            <a:cxnSpLocks/>
            <a:stCxn id="12" idx="1"/>
            <a:endCxn id="15" idx="7"/>
          </p:cNvCxnSpPr>
          <p:nvPr/>
        </p:nvCxnSpPr>
        <p:spPr>
          <a:xfrm flipH="1" flipV="1">
            <a:off x="3133445" y="4105555"/>
            <a:ext cx="1276910" cy="609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D5C8E11-2273-4FDD-B859-1F4A1A3D1015}"/>
              </a:ext>
            </a:extLst>
          </p:cNvPr>
          <p:cNvCxnSpPr>
            <a:cxnSpLocks/>
            <a:stCxn id="11" idx="4"/>
            <a:endCxn id="14" idx="7"/>
          </p:cNvCxnSpPr>
          <p:nvPr/>
        </p:nvCxnSpPr>
        <p:spPr>
          <a:xfrm>
            <a:off x="6477000" y="3429000"/>
            <a:ext cx="85445" cy="9051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0E05C52-AF0D-446D-A4A2-DBCC877FD533}"/>
              </a:ext>
            </a:extLst>
          </p:cNvPr>
          <p:cNvCxnSpPr>
            <a:cxnSpLocks/>
            <a:stCxn id="9" idx="2"/>
            <a:endCxn id="12" idx="5"/>
          </p:cNvCxnSpPr>
          <p:nvPr/>
        </p:nvCxnSpPr>
        <p:spPr>
          <a:xfrm flipH="1" flipV="1">
            <a:off x="4733645" y="5038445"/>
            <a:ext cx="905155" cy="6765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C722099-923A-4293-AB26-4CF0AAC01590}"/>
              </a:ext>
            </a:extLst>
          </p:cNvPr>
          <p:cNvCxnSpPr>
            <a:cxnSpLocks/>
            <a:stCxn id="14" idx="4"/>
            <a:endCxn id="9" idx="0"/>
          </p:cNvCxnSpPr>
          <p:nvPr/>
        </p:nvCxnSpPr>
        <p:spPr>
          <a:xfrm flipH="1">
            <a:off x="5867400" y="4724400"/>
            <a:ext cx="533400" cy="7620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Star: 4 Points 84">
            <a:extLst>
              <a:ext uri="{FF2B5EF4-FFF2-40B4-BE49-F238E27FC236}">
                <a16:creationId xmlns:a16="http://schemas.microsoft.com/office/drawing/2014/main" id="{0E40A09E-4887-4CAE-BD05-3AA792BCAB3A}"/>
              </a:ext>
            </a:extLst>
          </p:cNvPr>
          <p:cNvSpPr/>
          <p:nvPr/>
        </p:nvSpPr>
        <p:spPr>
          <a:xfrm>
            <a:off x="2743200" y="19812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Star: 4 Points 87">
            <a:extLst>
              <a:ext uri="{FF2B5EF4-FFF2-40B4-BE49-F238E27FC236}">
                <a16:creationId xmlns:a16="http://schemas.microsoft.com/office/drawing/2014/main" id="{CBF41B05-34DC-448F-8054-E4FBA5713F10}"/>
              </a:ext>
            </a:extLst>
          </p:cNvPr>
          <p:cNvSpPr/>
          <p:nvPr/>
        </p:nvSpPr>
        <p:spPr>
          <a:xfrm>
            <a:off x="4419600" y="46482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Star: 4 Points 88">
            <a:extLst>
              <a:ext uri="{FF2B5EF4-FFF2-40B4-BE49-F238E27FC236}">
                <a16:creationId xmlns:a16="http://schemas.microsoft.com/office/drawing/2014/main" id="{6E30A632-FFC9-4BF6-B93B-A96D61541C53}"/>
              </a:ext>
            </a:extLst>
          </p:cNvPr>
          <p:cNvSpPr/>
          <p:nvPr/>
        </p:nvSpPr>
        <p:spPr>
          <a:xfrm>
            <a:off x="2743200" y="40386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Star: 4 Points 89">
            <a:extLst>
              <a:ext uri="{FF2B5EF4-FFF2-40B4-BE49-F238E27FC236}">
                <a16:creationId xmlns:a16="http://schemas.microsoft.com/office/drawing/2014/main" id="{423F4E39-7092-4AEB-8E6D-06C717320272}"/>
              </a:ext>
            </a:extLst>
          </p:cNvPr>
          <p:cNvSpPr/>
          <p:nvPr/>
        </p:nvSpPr>
        <p:spPr>
          <a:xfrm>
            <a:off x="533400" y="38100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Star: 4 Points 90">
            <a:extLst>
              <a:ext uri="{FF2B5EF4-FFF2-40B4-BE49-F238E27FC236}">
                <a16:creationId xmlns:a16="http://schemas.microsoft.com/office/drawing/2014/main" id="{9263987C-D461-454B-B8B5-21C2043AA5ED}"/>
              </a:ext>
            </a:extLst>
          </p:cNvPr>
          <p:cNvSpPr/>
          <p:nvPr/>
        </p:nvSpPr>
        <p:spPr>
          <a:xfrm>
            <a:off x="685800" y="19812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22311EF-161C-43DF-A130-8D8D8F77A3CC}"/>
              </a:ext>
            </a:extLst>
          </p:cNvPr>
          <p:cNvSpPr txBox="1"/>
          <p:nvPr/>
        </p:nvSpPr>
        <p:spPr>
          <a:xfrm>
            <a:off x="7543800" y="762000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If an edge connects two edges in two subgraphs, remove it</a:t>
            </a:r>
            <a:endParaRPr lang="zh-CN" altLang="en-US" sz="28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03" name="Star: 6 Points 102">
            <a:extLst>
              <a:ext uri="{FF2B5EF4-FFF2-40B4-BE49-F238E27FC236}">
                <a16:creationId xmlns:a16="http://schemas.microsoft.com/office/drawing/2014/main" id="{64878BCD-3C49-4634-8C3F-ED50AD6D4387}"/>
              </a:ext>
            </a:extLst>
          </p:cNvPr>
          <p:cNvSpPr/>
          <p:nvPr/>
        </p:nvSpPr>
        <p:spPr>
          <a:xfrm>
            <a:off x="2971800" y="22860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Star: 6 Points 103">
            <a:extLst>
              <a:ext uri="{FF2B5EF4-FFF2-40B4-BE49-F238E27FC236}">
                <a16:creationId xmlns:a16="http://schemas.microsoft.com/office/drawing/2014/main" id="{1CE93D9B-F4A5-415E-BCE4-B0F22CCC19CB}"/>
              </a:ext>
            </a:extLst>
          </p:cNvPr>
          <p:cNvSpPr/>
          <p:nvPr/>
        </p:nvSpPr>
        <p:spPr>
          <a:xfrm>
            <a:off x="381000" y="41148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Star: 6 Points 104">
            <a:extLst>
              <a:ext uri="{FF2B5EF4-FFF2-40B4-BE49-F238E27FC236}">
                <a16:creationId xmlns:a16="http://schemas.microsoft.com/office/drawing/2014/main" id="{82DE9249-A978-47A3-A9E5-1E954CCD859A}"/>
              </a:ext>
            </a:extLst>
          </p:cNvPr>
          <p:cNvSpPr/>
          <p:nvPr/>
        </p:nvSpPr>
        <p:spPr>
          <a:xfrm>
            <a:off x="533400" y="22860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Star: 6 Points 105">
            <a:extLst>
              <a:ext uri="{FF2B5EF4-FFF2-40B4-BE49-F238E27FC236}">
                <a16:creationId xmlns:a16="http://schemas.microsoft.com/office/drawing/2014/main" id="{8E5C6A1D-8DD4-431B-95A7-81D716AA37C0}"/>
              </a:ext>
            </a:extLst>
          </p:cNvPr>
          <p:cNvSpPr/>
          <p:nvPr/>
        </p:nvSpPr>
        <p:spPr>
          <a:xfrm>
            <a:off x="6324600" y="29718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Star: 6 Points 106">
            <a:extLst>
              <a:ext uri="{FF2B5EF4-FFF2-40B4-BE49-F238E27FC236}">
                <a16:creationId xmlns:a16="http://schemas.microsoft.com/office/drawing/2014/main" id="{E72CB8A9-2CE2-40BE-BE4D-9FC8FBCB6E8F}"/>
              </a:ext>
            </a:extLst>
          </p:cNvPr>
          <p:cNvSpPr/>
          <p:nvPr/>
        </p:nvSpPr>
        <p:spPr>
          <a:xfrm>
            <a:off x="6324600" y="15240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Star: 6 Points 107">
            <a:extLst>
              <a:ext uri="{FF2B5EF4-FFF2-40B4-BE49-F238E27FC236}">
                <a16:creationId xmlns:a16="http://schemas.microsoft.com/office/drawing/2014/main" id="{700F6FE0-E01A-4012-9DEF-EC89572187AF}"/>
              </a:ext>
            </a:extLst>
          </p:cNvPr>
          <p:cNvSpPr/>
          <p:nvPr/>
        </p:nvSpPr>
        <p:spPr>
          <a:xfrm>
            <a:off x="4343400" y="14478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F9256A1-4138-43AD-B25F-C219AC72748C}"/>
              </a:ext>
            </a:extLst>
          </p:cNvPr>
          <p:cNvSpPr/>
          <p:nvPr/>
        </p:nvSpPr>
        <p:spPr>
          <a:xfrm>
            <a:off x="5105400" y="28194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C23CCDAF-EADA-40BA-961D-85DEF80E89B9}"/>
              </a:ext>
            </a:extLst>
          </p:cNvPr>
          <p:cNvCxnSpPr>
            <a:cxnSpLocks/>
            <a:stCxn id="114" idx="0"/>
            <a:endCxn id="13" idx="3"/>
          </p:cNvCxnSpPr>
          <p:nvPr/>
        </p:nvCxnSpPr>
        <p:spPr>
          <a:xfrm flipV="1">
            <a:off x="5334000" y="1914245"/>
            <a:ext cx="981355" cy="9051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A0DBB91-2753-46F8-98F9-5431DDDEDF1F}"/>
              </a:ext>
            </a:extLst>
          </p:cNvPr>
          <p:cNvCxnSpPr>
            <a:cxnSpLocks/>
            <a:stCxn id="114" idx="5"/>
            <a:endCxn id="106" idx="3"/>
          </p:cNvCxnSpPr>
          <p:nvPr/>
        </p:nvCxnSpPr>
        <p:spPr>
          <a:xfrm>
            <a:off x="5495645" y="3209645"/>
            <a:ext cx="828955" cy="4790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Star: 6 Points 121">
            <a:extLst>
              <a:ext uri="{FF2B5EF4-FFF2-40B4-BE49-F238E27FC236}">
                <a16:creationId xmlns:a16="http://schemas.microsoft.com/office/drawing/2014/main" id="{12AE66BC-38CA-479F-8C1C-E6076009F4D7}"/>
              </a:ext>
            </a:extLst>
          </p:cNvPr>
          <p:cNvSpPr/>
          <p:nvPr/>
        </p:nvSpPr>
        <p:spPr>
          <a:xfrm>
            <a:off x="5105400" y="28194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14BCD919-7A01-4F75-A85F-A728D3AE75E2}"/>
              </a:ext>
            </a:extLst>
          </p:cNvPr>
          <p:cNvCxnSpPr>
            <a:cxnSpLocks/>
            <a:stCxn id="14" idx="1"/>
            <a:endCxn id="114" idx="4"/>
          </p:cNvCxnSpPr>
          <p:nvPr/>
        </p:nvCxnSpPr>
        <p:spPr>
          <a:xfrm flipH="1" flipV="1">
            <a:off x="5334000" y="3276600"/>
            <a:ext cx="905155" cy="10575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Star: 6 Points 128">
            <a:extLst>
              <a:ext uri="{FF2B5EF4-FFF2-40B4-BE49-F238E27FC236}">
                <a16:creationId xmlns:a16="http://schemas.microsoft.com/office/drawing/2014/main" id="{5CCF81E4-E2BC-44F0-9514-7224B3AB71E9}"/>
              </a:ext>
            </a:extLst>
          </p:cNvPr>
          <p:cNvSpPr/>
          <p:nvPr/>
        </p:nvSpPr>
        <p:spPr>
          <a:xfrm>
            <a:off x="6248400" y="42672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B412AB9C-C3A0-4320-84E9-7620D9DBF3CC}"/>
              </a:ext>
            </a:extLst>
          </p:cNvPr>
          <p:cNvSpPr/>
          <p:nvPr/>
        </p:nvSpPr>
        <p:spPr>
          <a:xfrm>
            <a:off x="7010400" y="52578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4510A3A3-E363-460B-BC14-E3C09F4D7849}"/>
              </a:ext>
            </a:extLst>
          </p:cNvPr>
          <p:cNvCxnSpPr>
            <a:cxnSpLocks/>
            <a:stCxn id="14" idx="5"/>
            <a:endCxn id="130" idx="0"/>
          </p:cNvCxnSpPr>
          <p:nvPr/>
        </p:nvCxnSpPr>
        <p:spPr>
          <a:xfrm>
            <a:off x="6562445" y="4657445"/>
            <a:ext cx="676555" cy="6003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584EB2D-52C2-41FE-8F93-CD401D218A7B}"/>
              </a:ext>
            </a:extLst>
          </p:cNvPr>
          <p:cNvCxnSpPr>
            <a:cxnSpLocks/>
            <a:stCxn id="9" idx="6"/>
            <a:endCxn id="130" idx="2"/>
          </p:cNvCxnSpPr>
          <p:nvPr/>
        </p:nvCxnSpPr>
        <p:spPr>
          <a:xfrm flipV="1">
            <a:off x="6096000" y="5486400"/>
            <a:ext cx="914400" cy="228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Star: 6 Points 141">
            <a:extLst>
              <a:ext uri="{FF2B5EF4-FFF2-40B4-BE49-F238E27FC236}">
                <a16:creationId xmlns:a16="http://schemas.microsoft.com/office/drawing/2014/main" id="{896C3A9D-19FE-4517-A4FC-38D396DBB9D5}"/>
              </a:ext>
            </a:extLst>
          </p:cNvPr>
          <p:cNvSpPr/>
          <p:nvPr/>
        </p:nvSpPr>
        <p:spPr>
          <a:xfrm>
            <a:off x="5791200" y="56388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Star: 4 Points 86">
            <a:extLst>
              <a:ext uri="{FF2B5EF4-FFF2-40B4-BE49-F238E27FC236}">
                <a16:creationId xmlns:a16="http://schemas.microsoft.com/office/drawing/2014/main" id="{CF43D2AA-3138-4965-A50A-FBACE254F08B}"/>
              </a:ext>
            </a:extLst>
          </p:cNvPr>
          <p:cNvSpPr/>
          <p:nvPr/>
        </p:nvSpPr>
        <p:spPr>
          <a:xfrm>
            <a:off x="6019800" y="43434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Star: 4 Points 91">
            <a:extLst>
              <a:ext uri="{FF2B5EF4-FFF2-40B4-BE49-F238E27FC236}">
                <a16:creationId xmlns:a16="http://schemas.microsoft.com/office/drawing/2014/main" id="{725506C0-8659-4EAB-BC06-B0C280FB6F70}"/>
              </a:ext>
            </a:extLst>
          </p:cNvPr>
          <p:cNvSpPr/>
          <p:nvPr/>
        </p:nvSpPr>
        <p:spPr>
          <a:xfrm>
            <a:off x="5334000" y="28956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Star: 4 Points 92">
            <a:extLst>
              <a:ext uri="{FF2B5EF4-FFF2-40B4-BE49-F238E27FC236}">
                <a16:creationId xmlns:a16="http://schemas.microsoft.com/office/drawing/2014/main" id="{D44AB99C-67C6-4078-A478-B13539F918CB}"/>
              </a:ext>
            </a:extLst>
          </p:cNvPr>
          <p:cNvSpPr/>
          <p:nvPr/>
        </p:nvSpPr>
        <p:spPr>
          <a:xfrm>
            <a:off x="5486400" y="55626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Star: 4 Points 93">
            <a:extLst>
              <a:ext uri="{FF2B5EF4-FFF2-40B4-BE49-F238E27FC236}">
                <a16:creationId xmlns:a16="http://schemas.microsoft.com/office/drawing/2014/main" id="{00E76545-B9BD-4736-A8C7-BD61DB1D9B6A}"/>
              </a:ext>
            </a:extLst>
          </p:cNvPr>
          <p:cNvSpPr/>
          <p:nvPr/>
        </p:nvSpPr>
        <p:spPr>
          <a:xfrm>
            <a:off x="6477000" y="28956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Star: 4 Points 143">
            <a:extLst>
              <a:ext uri="{FF2B5EF4-FFF2-40B4-BE49-F238E27FC236}">
                <a16:creationId xmlns:a16="http://schemas.microsoft.com/office/drawing/2014/main" id="{D7F13BB5-9A37-48B2-819B-7C5B881002E8}"/>
              </a:ext>
            </a:extLst>
          </p:cNvPr>
          <p:cNvSpPr/>
          <p:nvPr/>
        </p:nvSpPr>
        <p:spPr>
          <a:xfrm>
            <a:off x="6248400" y="12954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Star: 4 Points 144">
            <a:extLst>
              <a:ext uri="{FF2B5EF4-FFF2-40B4-BE49-F238E27FC236}">
                <a16:creationId xmlns:a16="http://schemas.microsoft.com/office/drawing/2014/main" id="{8CC0390F-39DC-4F39-A9AB-A31F6B572198}"/>
              </a:ext>
            </a:extLst>
          </p:cNvPr>
          <p:cNvSpPr/>
          <p:nvPr/>
        </p:nvSpPr>
        <p:spPr>
          <a:xfrm>
            <a:off x="4343400" y="12192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Star: 4 Points 145">
            <a:extLst>
              <a:ext uri="{FF2B5EF4-FFF2-40B4-BE49-F238E27FC236}">
                <a16:creationId xmlns:a16="http://schemas.microsoft.com/office/drawing/2014/main" id="{3B86A9AC-133B-4D89-9B3F-46E57C8541D4}"/>
              </a:ext>
            </a:extLst>
          </p:cNvPr>
          <p:cNvSpPr/>
          <p:nvPr/>
        </p:nvSpPr>
        <p:spPr>
          <a:xfrm>
            <a:off x="7162800" y="51816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Star: 6 Points 146">
            <a:extLst>
              <a:ext uri="{FF2B5EF4-FFF2-40B4-BE49-F238E27FC236}">
                <a16:creationId xmlns:a16="http://schemas.microsoft.com/office/drawing/2014/main" id="{6320B23F-0DC9-4101-91B2-B5A60D318352}"/>
              </a:ext>
            </a:extLst>
          </p:cNvPr>
          <p:cNvSpPr/>
          <p:nvPr/>
        </p:nvSpPr>
        <p:spPr>
          <a:xfrm>
            <a:off x="2895600" y="38862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Star: 6 Points 147">
            <a:extLst>
              <a:ext uri="{FF2B5EF4-FFF2-40B4-BE49-F238E27FC236}">
                <a16:creationId xmlns:a16="http://schemas.microsoft.com/office/drawing/2014/main" id="{4F4EE399-4EB5-47B9-A2F3-EC02B45DA92C}"/>
              </a:ext>
            </a:extLst>
          </p:cNvPr>
          <p:cNvSpPr/>
          <p:nvPr/>
        </p:nvSpPr>
        <p:spPr>
          <a:xfrm>
            <a:off x="4267200" y="48006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Star: 6 Points 154">
            <a:extLst>
              <a:ext uri="{FF2B5EF4-FFF2-40B4-BE49-F238E27FC236}">
                <a16:creationId xmlns:a16="http://schemas.microsoft.com/office/drawing/2014/main" id="{66E1A749-951F-4C4D-A12B-367C41ADC35F}"/>
              </a:ext>
            </a:extLst>
          </p:cNvPr>
          <p:cNvSpPr/>
          <p:nvPr/>
        </p:nvSpPr>
        <p:spPr>
          <a:xfrm>
            <a:off x="6934200" y="54102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Star: 4 Points 155">
            <a:extLst>
              <a:ext uri="{FF2B5EF4-FFF2-40B4-BE49-F238E27FC236}">
                <a16:creationId xmlns:a16="http://schemas.microsoft.com/office/drawing/2014/main" id="{40824103-0D0D-4291-9D11-E931E5F67C40}"/>
              </a:ext>
            </a:extLst>
          </p:cNvPr>
          <p:cNvSpPr/>
          <p:nvPr/>
        </p:nvSpPr>
        <p:spPr>
          <a:xfrm>
            <a:off x="8839200" y="25146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85033E4F-47B7-4F13-936F-7233F30878D7}"/>
                  </a:ext>
                </a:extLst>
              </p:cNvPr>
              <p:cNvSpPr txBox="1"/>
              <p:nvPr/>
            </p:nvSpPr>
            <p:spPr>
              <a:xfrm>
                <a:off x="9372600" y="2514600"/>
                <a:ext cx="2009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Reachable from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85033E4F-47B7-4F13-936F-7233F3087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2514600"/>
                <a:ext cx="2009204" cy="369332"/>
              </a:xfrm>
              <a:prstGeom prst="rect">
                <a:avLst/>
              </a:prstGeom>
              <a:blipFill>
                <a:blip r:embed="rId2"/>
                <a:stretch>
                  <a:fillRect l="-2736" t="-100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Star: 6 Points 157">
            <a:extLst>
              <a:ext uri="{FF2B5EF4-FFF2-40B4-BE49-F238E27FC236}">
                <a16:creationId xmlns:a16="http://schemas.microsoft.com/office/drawing/2014/main" id="{1D73EAD6-BF81-423C-A26D-2C17E3C69372}"/>
              </a:ext>
            </a:extLst>
          </p:cNvPr>
          <p:cNvSpPr/>
          <p:nvPr/>
        </p:nvSpPr>
        <p:spPr>
          <a:xfrm>
            <a:off x="8839200" y="31242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092FFF3F-A4B2-42D8-9F43-CC7042203A71}"/>
                  </a:ext>
                </a:extLst>
              </p:cNvPr>
              <p:cNvSpPr txBox="1"/>
              <p:nvPr/>
            </p:nvSpPr>
            <p:spPr>
              <a:xfrm>
                <a:off x="9372600" y="3059668"/>
                <a:ext cx="17399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Reachable to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092FFF3F-A4B2-42D8-9F43-CC7042203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3059668"/>
                <a:ext cx="1739900" cy="369332"/>
              </a:xfrm>
              <a:prstGeom prst="rect">
                <a:avLst/>
              </a:prstGeom>
              <a:blipFill>
                <a:blip r:embed="rId3"/>
                <a:stretch>
                  <a:fillRect l="-3158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888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3" grpId="0" animBg="1"/>
      <p:bldP spid="152" grpId="0" animBg="1"/>
      <p:bldP spid="151" grpId="0" animBg="1"/>
      <p:bldP spid="149" grpId="0" animBg="1"/>
      <p:bldP spid="141" grpId="0" animBg="1"/>
      <p:bldP spid="85" grpId="0" animBg="1"/>
      <p:bldP spid="85" grpId="1" animBg="1"/>
      <p:bldP spid="88" grpId="0" animBg="1"/>
      <p:bldP spid="88" grpId="1" animBg="1"/>
      <p:bldP spid="88" grpId="2" animBg="1"/>
      <p:bldP spid="88" grpId="3" animBg="1"/>
      <p:bldP spid="89" grpId="0" animBg="1"/>
      <p:bldP spid="89" grpId="1" animBg="1"/>
      <p:bldP spid="89" grpId="2" animBg="1"/>
      <p:bldP spid="89" grpId="3" animBg="1"/>
      <p:bldP spid="90" grpId="0" animBg="1"/>
      <p:bldP spid="90" grpId="1" animBg="1"/>
      <p:bldP spid="91" grpId="0" animBg="1"/>
      <p:bldP spid="91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6" grpId="2" animBg="1"/>
      <p:bldP spid="106" grpId="3" animBg="1"/>
      <p:bldP spid="107" grpId="0" animBg="1"/>
      <p:bldP spid="107" grpId="1" animBg="1"/>
      <p:bldP spid="107" grpId="2" animBg="1"/>
      <p:bldP spid="107" grpId="3" animBg="1"/>
      <p:bldP spid="107" grpId="4" animBg="1"/>
      <p:bldP spid="108" grpId="0" animBg="1"/>
      <p:bldP spid="108" grpId="1" animBg="1"/>
      <p:bldP spid="108" grpId="2" animBg="1"/>
      <p:bldP spid="108" grpId="3" animBg="1"/>
      <p:bldP spid="108" grpId="4" animBg="1"/>
      <p:bldP spid="122" grpId="0" animBg="1"/>
      <p:bldP spid="122" grpId="1" animBg="1"/>
      <p:bldP spid="122" grpId="2" animBg="1"/>
      <p:bldP spid="122" grpId="3" animBg="1"/>
      <p:bldP spid="129" grpId="0" animBg="1"/>
      <p:bldP spid="129" grpId="1" animBg="1"/>
      <p:bldP spid="129" grpId="2" animBg="1"/>
      <p:bldP spid="129" grpId="3" animBg="1"/>
      <p:bldP spid="142" grpId="0" animBg="1"/>
      <p:bldP spid="142" grpId="1" animBg="1"/>
      <p:bldP spid="87" grpId="0" animBg="1"/>
      <p:bldP spid="87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144" grpId="0" animBg="1"/>
      <p:bldP spid="144" grpId="1" animBg="1"/>
      <p:bldP spid="144" grpId="2" animBg="1"/>
      <p:bldP spid="144" grpId="3" animBg="1"/>
      <p:bldP spid="145" grpId="0" animBg="1"/>
      <p:bldP spid="145" grpId="1" animBg="1"/>
      <p:bldP spid="145" grpId="2" animBg="1"/>
      <p:bldP spid="145" grpId="3" animBg="1"/>
      <p:bldP spid="146" grpId="0" animBg="1"/>
      <p:bldP spid="146" grpId="1" animBg="1"/>
      <p:bldP spid="146" grpId="2" animBg="1"/>
      <p:bldP spid="147" grpId="0" animBg="1"/>
      <p:bldP spid="147" grpId="1" animBg="1"/>
      <p:bldP spid="148" grpId="0" animBg="1"/>
      <p:bldP spid="148" grpId="1" animBg="1"/>
      <p:bldP spid="15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00C80-9628-43FC-9651-A7CD2BD4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SCC – an iterative algorithm [BGSS]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174238-5D5A-4A8F-8123-EEF5C4DF6B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Worst case: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𝒎𝒏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However, if we process all vertices in an order uniformly at random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different permutations  - run the random permutation algorithm to shuffle the vertices</a:t>
                </a:r>
              </a:p>
              <a:p>
                <a:r>
                  <a:rPr lang="en-US" altLang="zh-CN" dirty="0"/>
                  <a:t>The total work is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func>
                      <m:func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0" dirty="0"/>
                  <a:t> </a:t>
                </a:r>
                <a:r>
                  <a:rPr lang="en-US" altLang="zh-CN" b="0" dirty="0"/>
                  <a:t>in expectation</a:t>
                </a:r>
                <a:endParaRPr lang="zh-CN" alt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174238-5D5A-4A8F-8123-EEF5C4DF6B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3" t="-1854" r="-11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4023D-5302-4460-9B75-E6E7D8BDF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846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D2892-CA4A-4F8D-A87C-AE1E231D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SCC – an iterative algorithm [BGSS]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07042D-0410-4B06-9129-BAA4934EA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799" y="1371600"/>
                <a:ext cx="7391401" cy="52578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Need to use each vertex as the pivot one after the other</a:t>
                </a:r>
              </a:p>
              <a:p>
                <a:pPr lvl="1"/>
                <a:r>
                  <a:rPr lang="en-US" altLang="zh-CN" dirty="0"/>
                  <a:t>Totally sequential</a:t>
                </a:r>
              </a:p>
              <a:p>
                <a:r>
                  <a:rPr lang="en-US" altLang="zh-CN" dirty="0"/>
                  <a:t>Can we parallelize it?</a:t>
                </a:r>
              </a:p>
              <a:p>
                <a:pPr lvl="1"/>
                <a:r>
                  <a:rPr lang="en-US" altLang="zh-CN" dirty="0"/>
                  <a:t>Multiple 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dirty="0"/>
                  <a:t>) pivots search together?</a:t>
                </a:r>
              </a:p>
              <a:p>
                <a:pPr lvl="1"/>
                <a:r>
                  <a:rPr lang="en-US" altLang="zh-CN" dirty="0"/>
                  <a:t>Label each vertices as one of the four subsets based on each of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dirty="0"/>
                  <a:t> pivots</a:t>
                </a:r>
              </a:p>
              <a:p>
                <a:pPr lvl="1"/>
                <a:r>
                  <a:rPr lang="en-US" altLang="zh-CN" dirty="0"/>
                  <a:t>Each node will get a set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dirty="0"/>
                  <a:t> “</a:t>
                </a:r>
                <a:r>
                  <a:rPr lang="en-US" altLang="zh-CN" dirty="0" err="1"/>
                  <a:t>label”s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For an edge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altLang="zh-CN" dirty="0"/>
                  <a:t>, as long as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dirty="0"/>
                  <a:t> have different label combinations, remove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altLang="zh-CN" dirty="0"/>
                  <a:t>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07042D-0410-4B06-9129-BAA4934EA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799" y="1371600"/>
                <a:ext cx="7391401" cy="5257800"/>
              </a:xfrm>
              <a:blipFill>
                <a:blip r:embed="rId2"/>
                <a:stretch>
                  <a:fillRect l="-1484" t="-19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84BF25-5851-4AE9-AB59-4401C4C80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46</a:t>
            </a:fld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1D437FE0-5056-4C45-B58F-3553B05849C8}"/>
              </a:ext>
            </a:extLst>
          </p:cNvPr>
          <p:cNvSpPr/>
          <p:nvPr/>
        </p:nvSpPr>
        <p:spPr>
          <a:xfrm>
            <a:off x="7986174" y="1371600"/>
            <a:ext cx="3352800" cy="35052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19EB0F6D-D9C5-4A21-A879-5B896B3DC5A0}"/>
              </a:ext>
            </a:extLst>
          </p:cNvPr>
          <p:cNvSpPr/>
          <p:nvPr/>
        </p:nvSpPr>
        <p:spPr>
          <a:xfrm>
            <a:off x="9586374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57230C8D-D78D-4740-9C36-A78F3FB1BB45}"/>
                  </a:ext>
                </a:extLst>
              </p:cNvPr>
              <p:cNvSpPr txBox="1"/>
              <p:nvPr/>
            </p:nvSpPr>
            <p:spPr>
              <a:xfrm>
                <a:off x="9281574" y="2596634"/>
                <a:ext cx="380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57230C8D-D78D-4740-9C36-A78F3FB1B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574" y="2596634"/>
                <a:ext cx="38055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椭圆 50">
            <a:extLst>
              <a:ext uri="{FF2B5EF4-FFF2-40B4-BE49-F238E27FC236}">
                <a16:creationId xmlns:a16="http://schemas.microsoft.com/office/drawing/2014/main" id="{194DDF0B-67B5-44C0-9FD5-41EFF083C2E1}"/>
              </a:ext>
            </a:extLst>
          </p:cNvPr>
          <p:cNvSpPr/>
          <p:nvPr/>
        </p:nvSpPr>
        <p:spPr>
          <a:xfrm>
            <a:off x="8824374" y="1447800"/>
            <a:ext cx="1447800" cy="2133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735F8D94-5AAF-445F-B6CD-7F735C4A8E03}"/>
              </a:ext>
            </a:extLst>
          </p:cNvPr>
          <p:cNvSpPr/>
          <p:nvPr/>
        </p:nvSpPr>
        <p:spPr>
          <a:xfrm>
            <a:off x="8824374" y="2215242"/>
            <a:ext cx="1447800" cy="25853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箭头: 下 52">
            <a:extLst>
              <a:ext uri="{FF2B5EF4-FFF2-40B4-BE49-F238E27FC236}">
                <a16:creationId xmlns:a16="http://schemas.microsoft.com/office/drawing/2014/main" id="{7EB3324D-0C5A-493B-AA0B-87FA5C4CCB89}"/>
              </a:ext>
            </a:extLst>
          </p:cNvPr>
          <p:cNvSpPr/>
          <p:nvPr/>
        </p:nvSpPr>
        <p:spPr>
          <a:xfrm rot="9226531">
            <a:off x="9141560" y="2061281"/>
            <a:ext cx="419100" cy="3864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箭头: 下 53">
            <a:extLst>
              <a:ext uri="{FF2B5EF4-FFF2-40B4-BE49-F238E27FC236}">
                <a16:creationId xmlns:a16="http://schemas.microsoft.com/office/drawing/2014/main" id="{D35A7195-CAA4-4EEB-AABF-0D0608E5CA7A}"/>
              </a:ext>
            </a:extLst>
          </p:cNvPr>
          <p:cNvSpPr/>
          <p:nvPr/>
        </p:nvSpPr>
        <p:spPr>
          <a:xfrm rot="9226531">
            <a:off x="9673319" y="3247257"/>
            <a:ext cx="419100" cy="3864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39E66882-9E52-4050-9C99-59298FD9598B}"/>
                  </a:ext>
                </a:extLst>
              </p:cNvPr>
              <p:cNvSpPr txBox="1"/>
              <p:nvPr/>
            </p:nvSpPr>
            <p:spPr>
              <a:xfrm>
                <a:off x="8930145" y="2844851"/>
                <a:ext cx="9527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∩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39E66882-9E52-4050-9C99-59298FD95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145" y="2844851"/>
                <a:ext cx="952724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8DA96227-54A7-472B-8999-74522CCAD7B9}"/>
              </a:ext>
            </a:extLst>
          </p:cNvPr>
          <p:cNvCxnSpPr/>
          <p:nvPr/>
        </p:nvCxnSpPr>
        <p:spPr>
          <a:xfrm flipV="1">
            <a:off x="9662127" y="1676400"/>
            <a:ext cx="830342" cy="60325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1277CD75-9264-4058-84A2-4005767C3889}"/>
              </a:ext>
            </a:extLst>
          </p:cNvPr>
          <p:cNvCxnSpPr>
            <a:cxnSpLocks/>
          </p:cNvCxnSpPr>
          <p:nvPr/>
        </p:nvCxnSpPr>
        <p:spPr>
          <a:xfrm flipH="1">
            <a:off x="9696297" y="1902949"/>
            <a:ext cx="762001" cy="52399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83129AC7-126D-498D-AF18-AB6E6012D843}"/>
              </a:ext>
            </a:extLst>
          </p:cNvPr>
          <p:cNvSpPr txBox="1"/>
          <p:nvPr/>
        </p:nvSpPr>
        <p:spPr>
          <a:xfrm>
            <a:off x="10423710" y="1390649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zh-CN" altLang="en-US" sz="40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74038C1C-030C-41A2-B121-BAFF364E6AC7}"/>
              </a:ext>
            </a:extLst>
          </p:cNvPr>
          <p:cNvCxnSpPr/>
          <p:nvPr/>
        </p:nvCxnSpPr>
        <p:spPr>
          <a:xfrm flipV="1">
            <a:off x="9780803" y="3894540"/>
            <a:ext cx="830342" cy="60325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666FB954-9D9E-48A9-9D79-22BDFD711A0A}"/>
              </a:ext>
            </a:extLst>
          </p:cNvPr>
          <p:cNvCxnSpPr>
            <a:cxnSpLocks/>
          </p:cNvCxnSpPr>
          <p:nvPr/>
        </p:nvCxnSpPr>
        <p:spPr>
          <a:xfrm flipH="1">
            <a:off x="9814973" y="4121089"/>
            <a:ext cx="762001" cy="52399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>
            <a:extLst>
              <a:ext uri="{FF2B5EF4-FFF2-40B4-BE49-F238E27FC236}">
                <a16:creationId xmlns:a16="http://schemas.microsoft.com/office/drawing/2014/main" id="{E07A9B59-F3B3-418E-AFAC-1956DA37DBB1}"/>
              </a:ext>
            </a:extLst>
          </p:cNvPr>
          <p:cNvSpPr txBox="1"/>
          <p:nvPr/>
        </p:nvSpPr>
        <p:spPr>
          <a:xfrm>
            <a:off x="10542386" y="3608789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zh-CN" altLang="en-US" sz="40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连接符: 曲线 61">
            <a:extLst>
              <a:ext uri="{FF2B5EF4-FFF2-40B4-BE49-F238E27FC236}">
                <a16:creationId xmlns:a16="http://schemas.microsoft.com/office/drawing/2014/main" id="{190F9FA1-05FC-4B7F-B857-29117714F4D7}"/>
              </a:ext>
            </a:extLst>
          </p:cNvPr>
          <p:cNvCxnSpPr>
            <a:cxnSpLocks/>
          </p:cNvCxnSpPr>
          <p:nvPr/>
        </p:nvCxnSpPr>
        <p:spPr>
          <a:xfrm rot="10800000" flipV="1">
            <a:off x="9129174" y="1831520"/>
            <a:ext cx="37876" cy="2327213"/>
          </a:xfrm>
          <a:prstGeom prst="curvedConnector3">
            <a:avLst>
              <a:gd name="adj1" fmla="val 2384861"/>
            </a:avLst>
          </a:prstGeom>
          <a:ln w="5715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连接符: 曲线 62">
            <a:extLst>
              <a:ext uri="{FF2B5EF4-FFF2-40B4-BE49-F238E27FC236}">
                <a16:creationId xmlns:a16="http://schemas.microsoft.com/office/drawing/2014/main" id="{8E17BAD4-D793-4975-BAB4-900E58A2C72A}"/>
              </a:ext>
            </a:extLst>
          </p:cNvPr>
          <p:cNvCxnSpPr>
            <a:cxnSpLocks noChangeAspect="1"/>
          </p:cNvCxnSpPr>
          <p:nvPr/>
        </p:nvCxnSpPr>
        <p:spPr>
          <a:xfrm rot="10800000" flipV="1">
            <a:off x="9150762" y="2008297"/>
            <a:ext cx="30301" cy="1861770"/>
          </a:xfrm>
          <a:prstGeom prst="curvedConnector3">
            <a:avLst>
              <a:gd name="adj1" fmla="val 2384861"/>
            </a:avLst>
          </a:prstGeom>
          <a:ln w="571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A149F54B-CBC8-4135-9ED7-61589D920C76}"/>
              </a:ext>
            </a:extLst>
          </p:cNvPr>
          <p:cNvSpPr txBox="1"/>
          <p:nvPr/>
        </p:nvSpPr>
        <p:spPr>
          <a:xfrm rot="20092348">
            <a:off x="8083332" y="1802475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zh-CN" altLang="en-US" sz="40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17E55E9B-3033-4527-A894-86C5DF7CBD9A}"/>
                  </a:ext>
                </a:extLst>
              </p:cNvPr>
              <p:cNvSpPr txBox="1"/>
              <p:nvPr/>
            </p:nvSpPr>
            <p:spPr>
              <a:xfrm>
                <a:off x="9882869" y="4469368"/>
                <a:ext cx="1547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17E55E9B-3033-4527-A894-86C5DF7CB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869" y="4469368"/>
                <a:ext cx="154713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9BC8E093-2A07-41CA-9E24-E20A86ED20E4}"/>
                  </a:ext>
                </a:extLst>
              </p:cNvPr>
              <p:cNvSpPr txBox="1"/>
              <p:nvPr/>
            </p:nvSpPr>
            <p:spPr>
              <a:xfrm>
                <a:off x="9077746" y="1706562"/>
                <a:ext cx="989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9BC8E093-2A07-41CA-9E24-E20A86ED2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7746" y="1706562"/>
                <a:ext cx="98918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1F497EB0-5D8A-4FD8-ABC7-7C472D33EEA6}"/>
                  </a:ext>
                </a:extLst>
              </p:cNvPr>
              <p:cNvSpPr txBox="1"/>
              <p:nvPr/>
            </p:nvSpPr>
            <p:spPr>
              <a:xfrm>
                <a:off x="9039870" y="3979272"/>
                <a:ext cx="1027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1F497EB0-5D8A-4FD8-ABC7-7C472D33E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870" y="3979272"/>
                <a:ext cx="1027059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6128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val 153">
            <a:extLst>
              <a:ext uri="{FF2B5EF4-FFF2-40B4-BE49-F238E27FC236}">
                <a16:creationId xmlns:a16="http://schemas.microsoft.com/office/drawing/2014/main" id="{D2B17052-905B-49D1-855C-BA8027FB1914}"/>
              </a:ext>
            </a:extLst>
          </p:cNvPr>
          <p:cNvSpPr/>
          <p:nvPr/>
        </p:nvSpPr>
        <p:spPr>
          <a:xfrm>
            <a:off x="6781800" y="4724400"/>
            <a:ext cx="838200" cy="1066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44DF470-8D3D-4412-9B21-3E683FDBFA67}"/>
              </a:ext>
            </a:extLst>
          </p:cNvPr>
          <p:cNvSpPr/>
          <p:nvPr/>
        </p:nvSpPr>
        <p:spPr>
          <a:xfrm>
            <a:off x="4013502" y="1065628"/>
            <a:ext cx="3022030" cy="998544"/>
          </a:xfrm>
          <a:custGeom>
            <a:avLst/>
            <a:gdLst>
              <a:gd name="connsiteX0" fmla="*/ 415623 w 3022030"/>
              <a:gd name="connsiteY0" fmla="*/ 48797 h 998544"/>
              <a:gd name="connsiteX1" fmla="*/ 2787348 w 3022030"/>
              <a:gd name="connsiteY1" fmla="*/ 172622 h 998544"/>
              <a:gd name="connsiteX2" fmla="*/ 2644473 w 3022030"/>
              <a:gd name="connsiteY2" fmla="*/ 953672 h 998544"/>
              <a:gd name="connsiteX3" fmla="*/ 215598 w 3022030"/>
              <a:gd name="connsiteY3" fmla="*/ 810797 h 998544"/>
              <a:gd name="connsiteX4" fmla="*/ 415623 w 3022030"/>
              <a:gd name="connsiteY4" fmla="*/ 48797 h 99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030" h="998544">
                <a:moveTo>
                  <a:pt x="415623" y="48797"/>
                </a:moveTo>
                <a:cubicBezTo>
                  <a:pt x="844248" y="-57565"/>
                  <a:pt x="2415873" y="21810"/>
                  <a:pt x="2787348" y="172622"/>
                </a:cubicBezTo>
                <a:cubicBezTo>
                  <a:pt x="3158823" y="323434"/>
                  <a:pt x="3073098" y="847310"/>
                  <a:pt x="2644473" y="953672"/>
                </a:cubicBezTo>
                <a:cubicBezTo>
                  <a:pt x="2215848" y="1060034"/>
                  <a:pt x="591836" y="963197"/>
                  <a:pt x="215598" y="810797"/>
                </a:cubicBezTo>
                <a:cubicBezTo>
                  <a:pt x="-160640" y="658397"/>
                  <a:pt x="-13002" y="155159"/>
                  <a:pt x="415623" y="487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FC6F79B0-DA37-498E-AFC2-7CD85A03EEEF}"/>
              </a:ext>
            </a:extLst>
          </p:cNvPr>
          <p:cNvSpPr/>
          <p:nvPr/>
        </p:nvSpPr>
        <p:spPr>
          <a:xfrm>
            <a:off x="5410200" y="5029200"/>
            <a:ext cx="838200" cy="1066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B0FCFF4E-5320-43F6-B084-292A7BF9F817}"/>
              </a:ext>
            </a:extLst>
          </p:cNvPr>
          <p:cNvSpPr/>
          <p:nvPr/>
        </p:nvSpPr>
        <p:spPr>
          <a:xfrm>
            <a:off x="4687437" y="2420027"/>
            <a:ext cx="2405236" cy="2484576"/>
          </a:xfrm>
          <a:custGeom>
            <a:avLst/>
            <a:gdLst>
              <a:gd name="connsiteX0" fmla="*/ 560838 w 2405236"/>
              <a:gd name="connsiteY0" fmla="*/ 18373 h 2484576"/>
              <a:gd name="connsiteX1" fmla="*/ 2332488 w 2405236"/>
              <a:gd name="connsiteY1" fmla="*/ 323173 h 2484576"/>
              <a:gd name="connsiteX2" fmla="*/ 1989588 w 2405236"/>
              <a:gd name="connsiteY2" fmla="*/ 2313898 h 2484576"/>
              <a:gd name="connsiteX3" fmla="*/ 1294263 w 2405236"/>
              <a:gd name="connsiteY3" fmla="*/ 2171023 h 2484576"/>
              <a:gd name="connsiteX4" fmla="*/ 27438 w 2405236"/>
              <a:gd name="connsiteY4" fmla="*/ 485098 h 2484576"/>
              <a:gd name="connsiteX5" fmla="*/ 560838 w 2405236"/>
              <a:gd name="connsiteY5" fmla="*/ 18373 h 2484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5236" h="2484576">
                <a:moveTo>
                  <a:pt x="560838" y="18373"/>
                </a:moveTo>
                <a:cubicBezTo>
                  <a:pt x="945013" y="-8614"/>
                  <a:pt x="2094363" y="-59415"/>
                  <a:pt x="2332488" y="323173"/>
                </a:cubicBezTo>
                <a:cubicBezTo>
                  <a:pt x="2570613" y="705761"/>
                  <a:pt x="2162625" y="2005923"/>
                  <a:pt x="1989588" y="2313898"/>
                </a:cubicBezTo>
                <a:cubicBezTo>
                  <a:pt x="1816551" y="2621873"/>
                  <a:pt x="1621288" y="2475823"/>
                  <a:pt x="1294263" y="2171023"/>
                </a:cubicBezTo>
                <a:cubicBezTo>
                  <a:pt x="967238" y="1866223"/>
                  <a:pt x="143325" y="842285"/>
                  <a:pt x="27438" y="485098"/>
                </a:cubicBezTo>
                <a:cubicBezTo>
                  <a:pt x="-88449" y="127911"/>
                  <a:pt x="176663" y="45360"/>
                  <a:pt x="560838" y="1837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86ADDA22-684F-4258-9ED6-56F922B0E8C5}"/>
              </a:ext>
            </a:extLst>
          </p:cNvPr>
          <p:cNvSpPr/>
          <p:nvPr/>
        </p:nvSpPr>
        <p:spPr>
          <a:xfrm>
            <a:off x="2423736" y="3522482"/>
            <a:ext cx="2698192" cy="1652493"/>
          </a:xfrm>
          <a:custGeom>
            <a:avLst/>
            <a:gdLst>
              <a:gd name="connsiteX0" fmla="*/ 500439 w 2698192"/>
              <a:gd name="connsiteY0" fmla="*/ 68443 h 1652493"/>
              <a:gd name="connsiteX1" fmla="*/ 2576889 w 2698192"/>
              <a:gd name="connsiteY1" fmla="*/ 1049518 h 1652493"/>
              <a:gd name="connsiteX2" fmla="*/ 2205414 w 2698192"/>
              <a:gd name="connsiteY2" fmla="*/ 1649593 h 1652493"/>
              <a:gd name="connsiteX3" fmla="*/ 157539 w 2698192"/>
              <a:gd name="connsiteY3" fmla="*/ 811393 h 1652493"/>
              <a:gd name="connsiteX4" fmla="*/ 176589 w 2698192"/>
              <a:gd name="connsiteY4" fmla="*/ 163693 h 1652493"/>
              <a:gd name="connsiteX5" fmla="*/ 500439 w 2698192"/>
              <a:gd name="connsiteY5" fmla="*/ 68443 h 165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8192" h="1652493">
                <a:moveTo>
                  <a:pt x="500439" y="68443"/>
                </a:moveTo>
                <a:cubicBezTo>
                  <a:pt x="900489" y="216080"/>
                  <a:pt x="2292727" y="785993"/>
                  <a:pt x="2576889" y="1049518"/>
                </a:cubicBezTo>
                <a:cubicBezTo>
                  <a:pt x="2861051" y="1313043"/>
                  <a:pt x="2608639" y="1689280"/>
                  <a:pt x="2205414" y="1649593"/>
                </a:cubicBezTo>
                <a:cubicBezTo>
                  <a:pt x="1802189" y="1609906"/>
                  <a:pt x="495676" y="1059043"/>
                  <a:pt x="157539" y="811393"/>
                </a:cubicBezTo>
                <a:cubicBezTo>
                  <a:pt x="-180599" y="563743"/>
                  <a:pt x="122614" y="287518"/>
                  <a:pt x="176589" y="163693"/>
                </a:cubicBezTo>
                <a:cubicBezTo>
                  <a:pt x="230564" y="39868"/>
                  <a:pt x="100389" y="-79194"/>
                  <a:pt x="500439" y="6844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DACCCA35-0B21-4A4C-BB46-B6B0C1A82B72}"/>
              </a:ext>
            </a:extLst>
          </p:cNvPr>
          <p:cNvSpPr/>
          <p:nvPr/>
        </p:nvSpPr>
        <p:spPr>
          <a:xfrm>
            <a:off x="126160" y="1665005"/>
            <a:ext cx="3450571" cy="2919813"/>
          </a:xfrm>
          <a:custGeom>
            <a:avLst/>
            <a:gdLst>
              <a:gd name="connsiteX0" fmla="*/ 300279 w 3448386"/>
              <a:gd name="connsiteY0" fmla="*/ 369493 h 2915962"/>
              <a:gd name="connsiteX1" fmla="*/ 5004 w 3448386"/>
              <a:gd name="connsiteY1" fmla="*/ 2503093 h 2915962"/>
              <a:gd name="connsiteX2" fmla="*/ 519354 w 3448386"/>
              <a:gd name="connsiteY2" fmla="*/ 2788843 h 2915962"/>
              <a:gd name="connsiteX3" fmla="*/ 3119679 w 3448386"/>
              <a:gd name="connsiteY3" fmla="*/ 998143 h 2915962"/>
              <a:gd name="connsiteX4" fmla="*/ 3176829 w 3448386"/>
              <a:gd name="connsiteY4" fmla="*/ 112318 h 2915962"/>
              <a:gd name="connsiteX5" fmla="*/ 976554 w 3448386"/>
              <a:gd name="connsiteY5" fmla="*/ 36118 h 2915962"/>
              <a:gd name="connsiteX6" fmla="*/ 300279 w 3448386"/>
              <a:gd name="connsiteY6" fmla="*/ 369493 h 2915962"/>
              <a:gd name="connsiteX0" fmla="*/ 302464 w 3450571"/>
              <a:gd name="connsiteY0" fmla="*/ 369493 h 2915962"/>
              <a:gd name="connsiteX1" fmla="*/ 7189 w 3450571"/>
              <a:gd name="connsiteY1" fmla="*/ 2503093 h 2915962"/>
              <a:gd name="connsiteX2" fmla="*/ 521539 w 3450571"/>
              <a:gd name="connsiteY2" fmla="*/ 2788843 h 2915962"/>
              <a:gd name="connsiteX3" fmla="*/ 3121864 w 3450571"/>
              <a:gd name="connsiteY3" fmla="*/ 998143 h 2915962"/>
              <a:gd name="connsiteX4" fmla="*/ 3179014 w 3450571"/>
              <a:gd name="connsiteY4" fmla="*/ 112318 h 2915962"/>
              <a:gd name="connsiteX5" fmla="*/ 978739 w 3450571"/>
              <a:gd name="connsiteY5" fmla="*/ 36118 h 2915962"/>
              <a:gd name="connsiteX6" fmla="*/ 302464 w 3450571"/>
              <a:gd name="connsiteY6" fmla="*/ 369493 h 2915962"/>
              <a:gd name="connsiteX0" fmla="*/ 302464 w 3450571"/>
              <a:gd name="connsiteY0" fmla="*/ 373344 h 2919813"/>
              <a:gd name="connsiteX1" fmla="*/ 7189 w 3450571"/>
              <a:gd name="connsiteY1" fmla="*/ 2506944 h 2919813"/>
              <a:gd name="connsiteX2" fmla="*/ 521539 w 3450571"/>
              <a:gd name="connsiteY2" fmla="*/ 2792694 h 2919813"/>
              <a:gd name="connsiteX3" fmla="*/ 3121864 w 3450571"/>
              <a:gd name="connsiteY3" fmla="*/ 1001994 h 2919813"/>
              <a:gd name="connsiteX4" fmla="*/ 3179014 w 3450571"/>
              <a:gd name="connsiteY4" fmla="*/ 116169 h 2919813"/>
              <a:gd name="connsiteX5" fmla="*/ 978739 w 3450571"/>
              <a:gd name="connsiteY5" fmla="*/ 39969 h 2919813"/>
              <a:gd name="connsiteX6" fmla="*/ 302464 w 3450571"/>
              <a:gd name="connsiteY6" fmla="*/ 373344 h 291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0571" h="2919813">
                <a:moveTo>
                  <a:pt x="302464" y="373344"/>
                </a:moveTo>
                <a:cubicBezTo>
                  <a:pt x="73864" y="689256"/>
                  <a:pt x="-29324" y="2103719"/>
                  <a:pt x="7189" y="2506944"/>
                </a:cubicBezTo>
                <a:cubicBezTo>
                  <a:pt x="43701" y="2910169"/>
                  <a:pt x="2427" y="3043519"/>
                  <a:pt x="521539" y="2792694"/>
                </a:cubicBezTo>
                <a:cubicBezTo>
                  <a:pt x="1040651" y="2541869"/>
                  <a:pt x="2678952" y="1448081"/>
                  <a:pt x="3121864" y="1001994"/>
                </a:cubicBezTo>
                <a:cubicBezTo>
                  <a:pt x="3564776" y="555907"/>
                  <a:pt x="3536201" y="276506"/>
                  <a:pt x="3179014" y="116169"/>
                </a:cubicBezTo>
                <a:cubicBezTo>
                  <a:pt x="2821827" y="-44168"/>
                  <a:pt x="1380376" y="-6068"/>
                  <a:pt x="978739" y="39969"/>
                </a:cubicBezTo>
                <a:cubicBezTo>
                  <a:pt x="577102" y="86006"/>
                  <a:pt x="531064" y="57432"/>
                  <a:pt x="302464" y="37334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8C108-F0DA-446D-9E39-89334A84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SCC – an iterative algorithm [BGSS]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48C3B-61F2-429A-9D2F-F3F17C727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47</a:t>
            </a:fld>
            <a:endParaRPr lang="zh-CN" alt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CCF40D-B018-49AB-8B6D-CAA9CC96ADE6}"/>
              </a:ext>
            </a:extLst>
          </p:cNvPr>
          <p:cNvSpPr/>
          <p:nvPr/>
        </p:nvSpPr>
        <p:spPr>
          <a:xfrm>
            <a:off x="609600" y="19050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F40AFA-372B-4BC9-8639-34F4D8B7C3D7}"/>
              </a:ext>
            </a:extLst>
          </p:cNvPr>
          <p:cNvSpPr/>
          <p:nvPr/>
        </p:nvSpPr>
        <p:spPr>
          <a:xfrm>
            <a:off x="457200" y="36576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C4ECDE-BA7D-4058-8DA1-AE0206D52D02}"/>
              </a:ext>
            </a:extLst>
          </p:cNvPr>
          <p:cNvSpPr/>
          <p:nvPr/>
        </p:nvSpPr>
        <p:spPr>
          <a:xfrm>
            <a:off x="2819400" y="19812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BE6BE0-D239-44AF-9354-F472BCC42244}"/>
              </a:ext>
            </a:extLst>
          </p:cNvPr>
          <p:cNvSpPr/>
          <p:nvPr/>
        </p:nvSpPr>
        <p:spPr>
          <a:xfrm>
            <a:off x="5638800" y="53340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C75798-A652-4849-9191-6C3AF811C72C}"/>
              </a:ext>
            </a:extLst>
          </p:cNvPr>
          <p:cNvSpPr/>
          <p:nvPr/>
        </p:nvSpPr>
        <p:spPr>
          <a:xfrm>
            <a:off x="4267200" y="12954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314DFF-D5C7-413F-AEEA-7F7A92BA35B7}"/>
              </a:ext>
            </a:extLst>
          </p:cNvPr>
          <p:cNvSpPr/>
          <p:nvPr/>
        </p:nvSpPr>
        <p:spPr>
          <a:xfrm>
            <a:off x="6248400" y="28194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5B26DF-187F-462F-AC2A-E6BC084ECD9C}"/>
              </a:ext>
            </a:extLst>
          </p:cNvPr>
          <p:cNvSpPr/>
          <p:nvPr/>
        </p:nvSpPr>
        <p:spPr>
          <a:xfrm>
            <a:off x="4343400" y="44958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7A7D332-D68D-4BF8-A025-8A11BDAF3C4B}"/>
              </a:ext>
            </a:extLst>
          </p:cNvPr>
          <p:cNvSpPr/>
          <p:nvPr/>
        </p:nvSpPr>
        <p:spPr>
          <a:xfrm>
            <a:off x="6248400" y="13716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7072A1-EA36-4919-94E9-B67F9E1F5F4F}"/>
              </a:ext>
            </a:extLst>
          </p:cNvPr>
          <p:cNvSpPr/>
          <p:nvPr/>
        </p:nvSpPr>
        <p:spPr>
          <a:xfrm>
            <a:off x="6172200" y="41148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2E8649-ABE3-40DE-B6FD-B683BB34AB11}"/>
              </a:ext>
            </a:extLst>
          </p:cNvPr>
          <p:cNvSpPr/>
          <p:nvPr/>
        </p:nvSpPr>
        <p:spPr>
          <a:xfrm>
            <a:off x="2743200" y="38862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1759D5-9025-4246-B1E1-799A0F190D59}"/>
              </a:ext>
            </a:extLst>
          </p:cNvPr>
          <p:cNvCxnSpPr>
            <a:stCxn id="5" idx="6"/>
            <a:endCxn id="7" idx="2"/>
          </p:cNvCxnSpPr>
          <p:nvPr/>
        </p:nvCxnSpPr>
        <p:spPr>
          <a:xfrm>
            <a:off x="1066800" y="2133600"/>
            <a:ext cx="1752600" cy="762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51254E-1B6A-466C-935B-0AB0C57383DF}"/>
              </a:ext>
            </a:extLst>
          </p:cNvPr>
          <p:cNvCxnSpPr>
            <a:stCxn id="6" idx="0"/>
            <a:endCxn id="5" idx="4"/>
          </p:cNvCxnSpPr>
          <p:nvPr/>
        </p:nvCxnSpPr>
        <p:spPr>
          <a:xfrm flipV="1">
            <a:off x="685800" y="2362200"/>
            <a:ext cx="152400" cy="12954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91A2270-577D-44BB-8510-2DF1BF8592CE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847445" y="2371445"/>
            <a:ext cx="2038910" cy="135311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D4AB3B-2FCB-4256-BF91-5282C77250C8}"/>
              </a:ext>
            </a:extLst>
          </p:cNvPr>
          <p:cNvCxnSpPr>
            <a:cxnSpLocks/>
            <a:stCxn id="6" idx="6"/>
            <a:endCxn id="15" idx="2"/>
          </p:cNvCxnSpPr>
          <p:nvPr/>
        </p:nvCxnSpPr>
        <p:spPr>
          <a:xfrm>
            <a:off x="914400" y="3886200"/>
            <a:ext cx="1828800" cy="228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B08277-D61F-48E4-8C09-09E076106F7F}"/>
              </a:ext>
            </a:extLst>
          </p:cNvPr>
          <p:cNvCxnSpPr>
            <a:cxnSpLocks/>
            <a:stCxn id="7" idx="4"/>
            <a:endCxn id="15" idx="0"/>
          </p:cNvCxnSpPr>
          <p:nvPr/>
        </p:nvCxnSpPr>
        <p:spPr>
          <a:xfrm flipH="1">
            <a:off x="2971800" y="2438400"/>
            <a:ext cx="76200" cy="14478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E4CE16B-9E2B-48E0-8029-C78E32EF63FD}"/>
              </a:ext>
            </a:extLst>
          </p:cNvPr>
          <p:cNvCxnSpPr>
            <a:cxnSpLocks/>
            <a:stCxn id="10" idx="2"/>
            <a:endCxn id="7" idx="7"/>
          </p:cNvCxnSpPr>
          <p:nvPr/>
        </p:nvCxnSpPr>
        <p:spPr>
          <a:xfrm flipH="1">
            <a:off x="3209645" y="1524000"/>
            <a:ext cx="1057555" cy="5241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9660EA3-B228-4E3C-820E-B990AF2851C3}"/>
              </a:ext>
            </a:extLst>
          </p:cNvPr>
          <p:cNvCxnSpPr>
            <a:cxnSpLocks/>
            <a:stCxn id="10" idx="7"/>
            <a:endCxn id="13" idx="1"/>
          </p:cNvCxnSpPr>
          <p:nvPr/>
        </p:nvCxnSpPr>
        <p:spPr>
          <a:xfrm>
            <a:off x="4657445" y="1362355"/>
            <a:ext cx="1657910" cy="762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E980CC8-2D43-4C33-A4F6-EC6160BD7239}"/>
              </a:ext>
            </a:extLst>
          </p:cNvPr>
          <p:cNvCxnSpPr>
            <a:cxnSpLocks/>
            <a:stCxn id="13" idx="2"/>
            <a:endCxn id="10" idx="5"/>
          </p:cNvCxnSpPr>
          <p:nvPr/>
        </p:nvCxnSpPr>
        <p:spPr>
          <a:xfrm flipH="1">
            <a:off x="4657445" y="1600200"/>
            <a:ext cx="1590955" cy="8544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C102F3D-A2D3-4F89-8E26-3E89E381FF9D}"/>
              </a:ext>
            </a:extLst>
          </p:cNvPr>
          <p:cNvCxnSpPr>
            <a:cxnSpLocks/>
            <a:stCxn id="11" idx="0"/>
            <a:endCxn id="13" idx="4"/>
          </p:cNvCxnSpPr>
          <p:nvPr/>
        </p:nvCxnSpPr>
        <p:spPr>
          <a:xfrm flipV="1">
            <a:off x="6477000" y="1828800"/>
            <a:ext cx="0" cy="990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FC826D2-7F74-4442-B282-4A20CE7F0011}"/>
              </a:ext>
            </a:extLst>
          </p:cNvPr>
          <p:cNvCxnSpPr>
            <a:cxnSpLocks/>
            <a:stCxn id="10" idx="4"/>
            <a:endCxn id="12" idx="1"/>
          </p:cNvCxnSpPr>
          <p:nvPr/>
        </p:nvCxnSpPr>
        <p:spPr>
          <a:xfrm flipH="1">
            <a:off x="4410355" y="1752600"/>
            <a:ext cx="85445" cy="28101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850F9D2-7E7B-4F0A-8D02-3937CB23A63B}"/>
              </a:ext>
            </a:extLst>
          </p:cNvPr>
          <p:cNvCxnSpPr>
            <a:cxnSpLocks/>
            <a:stCxn id="14" idx="2"/>
            <a:endCxn id="12" idx="7"/>
          </p:cNvCxnSpPr>
          <p:nvPr/>
        </p:nvCxnSpPr>
        <p:spPr>
          <a:xfrm flipH="1">
            <a:off x="4733645" y="4343400"/>
            <a:ext cx="1438555" cy="2193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90A796D-2C2D-4505-8A3F-E7BCB80FC0B6}"/>
              </a:ext>
            </a:extLst>
          </p:cNvPr>
          <p:cNvCxnSpPr>
            <a:cxnSpLocks/>
            <a:stCxn id="15" idx="5"/>
            <a:endCxn id="12" idx="2"/>
          </p:cNvCxnSpPr>
          <p:nvPr/>
        </p:nvCxnSpPr>
        <p:spPr>
          <a:xfrm>
            <a:off x="3133445" y="4276445"/>
            <a:ext cx="1209955" cy="4479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759CC8B-E151-4D5B-B80D-92A853472DBE}"/>
              </a:ext>
            </a:extLst>
          </p:cNvPr>
          <p:cNvCxnSpPr>
            <a:cxnSpLocks/>
            <a:stCxn id="12" idx="1"/>
            <a:endCxn id="15" idx="7"/>
          </p:cNvCxnSpPr>
          <p:nvPr/>
        </p:nvCxnSpPr>
        <p:spPr>
          <a:xfrm flipH="1" flipV="1">
            <a:off x="3133445" y="3953155"/>
            <a:ext cx="1276910" cy="609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D5C8E11-2273-4FDD-B859-1F4A1A3D1015}"/>
              </a:ext>
            </a:extLst>
          </p:cNvPr>
          <p:cNvCxnSpPr>
            <a:cxnSpLocks/>
            <a:stCxn id="11" idx="4"/>
            <a:endCxn id="14" idx="7"/>
          </p:cNvCxnSpPr>
          <p:nvPr/>
        </p:nvCxnSpPr>
        <p:spPr>
          <a:xfrm>
            <a:off x="6477000" y="3276600"/>
            <a:ext cx="85445" cy="9051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0E05C52-AF0D-446D-A4A2-DBCC877FD533}"/>
              </a:ext>
            </a:extLst>
          </p:cNvPr>
          <p:cNvCxnSpPr>
            <a:cxnSpLocks/>
            <a:stCxn id="9" idx="2"/>
            <a:endCxn id="12" idx="5"/>
          </p:cNvCxnSpPr>
          <p:nvPr/>
        </p:nvCxnSpPr>
        <p:spPr>
          <a:xfrm flipH="1" flipV="1">
            <a:off x="4733645" y="4886045"/>
            <a:ext cx="905155" cy="6765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C722099-923A-4293-AB26-4CF0AAC01590}"/>
              </a:ext>
            </a:extLst>
          </p:cNvPr>
          <p:cNvCxnSpPr>
            <a:cxnSpLocks/>
            <a:stCxn id="14" idx="4"/>
            <a:endCxn id="9" idx="0"/>
          </p:cNvCxnSpPr>
          <p:nvPr/>
        </p:nvCxnSpPr>
        <p:spPr>
          <a:xfrm flipH="1">
            <a:off x="5867400" y="4572000"/>
            <a:ext cx="533400" cy="7620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Star: 4 Points 90">
            <a:extLst>
              <a:ext uri="{FF2B5EF4-FFF2-40B4-BE49-F238E27FC236}">
                <a16:creationId xmlns:a16="http://schemas.microsoft.com/office/drawing/2014/main" id="{9263987C-D461-454B-B8B5-21C2043AA5ED}"/>
              </a:ext>
            </a:extLst>
          </p:cNvPr>
          <p:cNvSpPr/>
          <p:nvPr/>
        </p:nvSpPr>
        <p:spPr>
          <a:xfrm>
            <a:off x="609600" y="16764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22311EF-161C-43DF-A130-8D8D8F77A3CC}"/>
              </a:ext>
            </a:extLst>
          </p:cNvPr>
          <p:cNvSpPr txBox="1"/>
          <p:nvPr/>
        </p:nvSpPr>
        <p:spPr>
          <a:xfrm>
            <a:off x="7543800" y="762000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If an edge connects two edges in two subgraphs, remove it</a:t>
            </a:r>
            <a:endParaRPr lang="zh-CN" altLang="en-US" sz="28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F9256A1-4138-43AD-B25F-C219AC72748C}"/>
              </a:ext>
            </a:extLst>
          </p:cNvPr>
          <p:cNvSpPr/>
          <p:nvPr/>
        </p:nvSpPr>
        <p:spPr>
          <a:xfrm>
            <a:off x="5105400" y="26670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C23CCDAF-EADA-40BA-961D-85DEF80E89B9}"/>
              </a:ext>
            </a:extLst>
          </p:cNvPr>
          <p:cNvCxnSpPr>
            <a:cxnSpLocks/>
            <a:stCxn id="114" idx="0"/>
            <a:endCxn id="13" idx="3"/>
          </p:cNvCxnSpPr>
          <p:nvPr/>
        </p:nvCxnSpPr>
        <p:spPr>
          <a:xfrm flipV="1">
            <a:off x="5334000" y="1761845"/>
            <a:ext cx="981355" cy="9051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A0DBB91-2753-46F8-98F9-5431DDDEDF1F}"/>
              </a:ext>
            </a:extLst>
          </p:cNvPr>
          <p:cNvCxnSpPr>
            <a:cxnSpLocks/>
            <a:stCxn id="114" idx="5"/>
          </p:cNvCxnSpPr>
          <p:nvPr/>
        </p:nvCxnSpPr>
        <p:spPr>
          <a:xfrm>
            <a:off x="5495645" y="3057245"/>
            <a:ext cx="828955" cy="4790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14BCD919-7A01-4F75-A85F-A728D3AE75E2}"/>
              </a:ext>
            </a:extLst>
          </p:cNvPr>
          <p:cNvCxnSpPr>
            <a:cxnSpLocks/>
            <a:stCxn id="14" idx="1"/>
            <a:endCxn id="114" idx="4"/>
          </p:cNvCxnSpPr>
          <p:nvPr/>
        </p:nvCxnSpPr>
        <p:spPr>
          <a:xfrm flipH="1" flipV="1">
            <a:off x="5334000" y="3124200"/>
            <a:ext cx="905155" cy="10575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B412AB9C-C3A0-4320-84E9-7620D9DBF3CC}"/>
              </a:ext>
            </a:extLst>
          </p:cNvPr>
          <p:cNvSpPr/>
          <p:nvPr/>
        </p:nvSpPr>
        <p:spPr>
          <a:xfrm>
            <a:off x="7010400" y="5105400"/>
            <a:ext cx="457200" cy="4572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4510A3A3-E363-460B-BC14-E3C09F4D7849}"/>
              </a:ext>
            </a:extLst>
          </p:cNvPr>
          <p:cNvCxnSpPr>
            <a:cxnSpLocks/>
            <a:stCxn id="14" idx="5"/>
            <a:endCxn id="130" idx="0"/>
          </p:cNvCxnSpPr>
          <p:nvPr/>
        </p:nvCxnSpPr>
        <p:spPr>
          <a:xfrm>
            <a:off x="6562445" y="4505045"/>
            <a:ext cx="676555" cy="60035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584EB2D-52C2-41FE-8F93-CD401D218A7B}"/>
              </a:ext>
            </a:extLst>
          </p:cNvPr>
          <p:cNvCxnSpPr>
            <a:cxnSpLocks/>
            <a:stCxn id="9" idx="6"/>
            <a:endCxn id="130" idx="2"/>
          </p:cNvCxnSpPr>
          <p:nvPr/>
        </p:nvCxnSpPr>
        <p:spPr>
          <a:xfrm flipV="1">
            <a:off x="6096000" y="5334000"/>
            <a:ext cx="914400" cy="228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Diamond 146">
            <a:extLst>
              <a:ext uri="{FF2B5EF4-FFF2-40B4-BE49-F238E27FC236}">
                <a16:creationId xmlns:a16="http://schemas.microsoft.com/office/drawing/2014/main" id="{6320B23F-0DC9-4101-91B2-B5A60D318352}"/>
              </a:ext>
            </a:extLst>
          </p:cNvPr>
          <p:cNvSpPr/>
          <p:nvPr/>
        </p:nvSpPr>
        <p:spPr>
          <a:xfrm>
            <a:off x="6553200" y="3048000"/>
            <a:ext cx="228600" cy="228600"/>
          </a:xfrm>
          <a:prstGeom prst="diamon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Star: 4 Points 67">
            <a:extLst>
              <a:ext uri="{FF2B5EF4-FFF2-40B4-BE49-F238E27FC236}">
                <a16:creationId xmlns:a16="http://schemas.microsoft.com/office/drawing/2014/main" id="{0E6A0C52-3D43-4752-8C85-275FB79814BE}"/>
              </a:ext>
            </a:extLst>
          </p:cNvPr>
          <p:cNvSpPr/>
          <p:nvPr/>
        </p:nvSpPr>
        <p:spPr>
          <a:xfrm>
            <a:off x="457200" y="35814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Star: 4 Points 68">
            <a:extLst>
              <a:ext uri="{FF2B5EF4-FFF2-40B4-BE49-F238E27FC236}">
                <a16:creationId xmlns:a16="http://schemas.microsoft.com/office/drawing/2014/main" id="{945E54E6-05D5-4ED9-9BDF-288B9D4A97EC}"/>
              </a:ext>
            </a:extLst>
          </p:cNvPr>
          <p:cNvSpPr/>
          <p:nvPr/>
        </p:nvSpPr>
        <p:spPr>
          <a:xfrm>
            <a:off x="2667000" y="40386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Star: 4 Points 69">
            <a:extLst>
              <a:ext uri="{FF2B5EF4-FFF2-40B4-BE49-F238E27FC236}">
                <a16:creationId xmlns:a16="http://schemas.microsoft.com/office/drawing/2014/main" id="{F7DA6719-3058-4FF9-BB95-BCBF8DFDD9B2}"/>
              </a:ext>
            </a:extLst>
          </p:cNvPr>
          <p:cNvSpPr/>
          <p:nvPr/>
        </p:nvSpPr>
        <p:spPr>
          <a:xfrm>
            <a:off x="4267200" y="44958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Star: 4 Points 70">
            <a:extLst>
              <a:ext uri="{FF2B5EF4-FFF2-40B4-BE49-F238E27FC236}">
                <a16:creationId xmlns:a16="http://schemas.microsoft.com/office/drawing/2014/main" id="{98797173-B963-4D9B-A30E-41EC7CB02B5E}"/>
              </a:ext>
            </a:extLst>
          </p:cNvPr>
          <p:cNvSpPr/>
          <p:nvPr/>
        </p:nvSpPr>
        <p:spPr>
          <a:xfrm>
            <a:off x="2819400" y="18288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Star: 6 Points 74">
            <a:extLst>
              <a:ext uri="{FF2B5EF4-FFF2-40B4-BE49-F238E27FC236}">
                <a16:creationId xmlns:a16="http://schemas.microsoft.com/office/drawing/2014/main" id="{6B732ACB-A0AD-4CAA-B9DD-D105DC41B6FB}"/>
              </a:ext>
            </a:extLst>
          </p:cNvPr>
          <p:cNvSpPr/>
          <p:nvPr/>
        </p:nvSpPr>
        <p:spPr>
          <a:xfrm>
            <a:off x="3048000" y="22098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EAE7990-94DF-41D7-B5E2-8FC2899B2B69}"/>
              </a:ext>
            </a:extLst>
          </p:cNvPr>
          <p:cNvSpPr/>
          <p:nvPr/>
        </p:nvSpPr>
        <p:spPr>
          <a:xfrm>
            <a:off x="6248400" y="31242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Star: 4 Points 85">
            <a:extLst>
              <a:ext uri="{FF2B5EF4-FFF2-40B4-BE49-F238E27FC236}">
                <a16:creationId xmlns:a16="http://schemas.microsoft.com/office/drawing/2014/main" id="{6323C7B0-6F91-4345-BC6F-4221600C42C1}"/>
              </a:ext>
            </a:extLst>
          </p:cNvPr>
          <p:cNvSpPr/>
          <p:nvPr/>
        </p:nvSpPr>
        <p:spPr>
          <a:xfrm>
            <a:off x="8839200" y="2514600"/>
            <a:ext cx="381000" cy="381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DEBA355-B736-4DBA-BE56-63C3914A0A6A}"/>
                  </a:ext>
                </a:extLst>
              </p:cNvPr>
              <p:cNvSpPr txBox="1"/>
              <p:nvPr/>
            </p:nvSpPr>
            <p:spPr>
              <a:xfrm>
                <a:off x="9372600" y="2514600"/>
                <a:ext cx="2009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Reachable from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DEBA355-B736-4DBA-BE56-63C3914A0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2514600"/>
                <a:ext cx="2009204" cy="369332"/>
              </a:xfrm>
              <a:prstGeom prst="rect">
                <a:avLst/>
              </a:prstGeom>
              <a:blipFill>
                <a:blip r:embed="rId2"/>
                <a:stretch>
                  <a:fillRect l="-2736" t="-100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Star: 6 Points 95">
            <a:extLst>
              <a:ext uri="{FF2B5EF4-FFF2-40B4-BE49-F238E27FC236}">
                <a16:creationId xmlns:a16="http://schemas.microsoft.com/office/drawing/2014/main" id="{4129C96C-7135-4CFA-99C8-9348BBF5F00E}"/>
              </a:ext>
            </a:extLst>
          </p:cNvPr>
          <p:cNvSpPr/>
          <p:nvPr/>
        </p:nvSpPr>
        <p:spPr>
          <a:xfrm>
            <a:off x="8839200" y="31242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E6B30115-9C41-416B-B6E8-FFBF771051BE}"/>
                  </a:ext>
                </a:extLst>
              </p:cNvPr>
              <p:cNvSpPr txBox="1"/>
              <p:nvPr/>
            </p:nvSpPr>
            <p:spPr>
              <a:xfrm>
                <a:off x="9372600" y="3059668"/>
                <a:ext cx="17399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Reachable to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E6B30115-9C41-416B-B6E8-FFBF77105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3059668"/>
                <a:ext cx="1739900" cy="369332"/>
              </a:xfrm>
              <a:prstGeom prst="rect">
                <a:avLst/>
              </a:prstGeom>
              <a:blipFill>
                <a:blip r:embed="rId3"/>
                <a:stretch>
                  <a:fillRect l="-3158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Star: 6 Points 97">
            <a:extLst>
              <a:ext uri="{FF2B5EF4-FFF2-40B4-BE49-F238E27FC236}">
                <a16:creationId xmlns:a16="http://schemas.microsoft.com/office/drawing/2014/main" id="{EC12BD9B-7E22-41AE-AB79-824688A606F7}"/>
              </a:ext>
            </a:extLst>
          </p:cNvPr>
          <p:cNvSpPr/>
          <p:nvPr/>
        </p:nvSpPr>
        <p:spPr>
          <a:xfrm>
            <a:off x="838200" y="19050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Star: 6 Points 99">
            <a:extLst>
              <a:ext uri="{FF2B5EF4-FFF2-40B4-BE49-F238E27FC236}">
                <a16:creationId xmlns:a16="http://schemas.microsoft.com/office/drawing/2014/main" id="{E5DC2231-4EBF-4CA8-B8B2-FC44398B5682}"/>
              </a:ext>
            </a:extLst>
          </p:cNvPr>
          <p:cNvSpPr/>
          <p:nvPr/>
        </p:nvSpPr>
        <p:spPr>
          <a:xfrm>
            <a:off x="685800" y="38862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Star: 6 Points 100">
            <a:extLst>
              <a:ext uri="{FF2B5EF4-FFF2-40B4-BE49-F238E27FC236}">
                <a16:creationId xmlns:a16="http://schemas.microsoft.com/office/drawing/2014/main" id="{121E15B5-B09C-49D2-A52C-C6D172D33FCD}"/>
              </a:ext>
            </a:extLst>
          </p:cNvPr>
          <p:cNvSpPr/>
          <p:nvPr/>
        </p:nvSpPr>
        <p:spPr>
          <a:xfrm>
            <a:off x="4267200" y="12192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Star: 6 Points 108">
            <a:extLst>
              <a:ext uri="{FF2B5EF4-FFF2-40B4-BE49-F238E27FC236}">
                <a16:creationId xmlns:a16="http://schemas.microsoft.com/office/drawing/2014/main" id="{DD225CCD-7CAB-402A-BE29-407C0C29CC5F}"/>
              </a:ext>
            </a:extLst>
          </p:cNvPr>
          <p:cNvSpPr/>
          <p:nvPr/>
        </p:nvSpPr>
        <p:spPr>
          <a:xfrm>
            <a:off x="6324600" y="12954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Star: 6 Points 109">
            <a:extLst>
              <a:ext uri="{FF2B5EF4-FFF2-40B4-BE49-F238E27FC236}">
                <a16:creationId xmlns:a16="http://schemas.microsoft.com/office/drawing/2014/main" id="{19BDB7B8-C8EB-40E1-86B1-DD639D9F8CB5}"/>
              </a:ext>
            </a:extLst>
          </p:cNvPr>
          <p:cNvSpPr/>
          <p:nvPr/>
        </p:nvSpPr>
        <p:spPr>
          <a:xfrm>
            <a:off x="5105400" y="25146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Star: 6 Points 110">
            <a:extLst>
              <a:ext uri="{FF2B5EF4-FFF2-40B4-BE49-F238E27FC236}">
                <a16:creationId xmlns:a16="http://schemas.microsoft.com/office/drawing/2014/main" id="{28EDB284-0720-4E41-BFCC-2814CA5239B7}"/>
              </a:ext>
            </a:extLst>
          </p:cNvPr>
          <p:cNvSpPr/>
          <p:nvPr/>
        </p:nvSpPr>
        <p:spPr>
          <a:xfrm>
            <a:off x="6324600" y="26670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Star: 6 Points 111">
            <a:extLst>
              <a:ext uri="{FF2B5EF4-FFF2-40B4-BE49-F238E27FC236}">
                <a16:creationId xmlns:a16="http://schemas.microsoft.com/office/drawing/2014/main" id="{07E17A3B-D392-469B-91D6-143A98D4B837}"/>
              </a:ext>
            </a:extLst>
          </p:cNvPr>
          <p:cNvSpPr/>
          <p:nvPr/>
        </p:nvSpPr>
        <p:spPr>
          <a:xfrm>
            <a:off x="6400800" y="4114800"/>
            <a:ext cx="381000" cy="381000"/>
          </a:xfrm>
          <a:prstGeom prst="star6">
            <a:avLst>
              <a:gd name="adj" fmla="val 18868"/>
              <a:gd name="hf" fmla="val 1154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44A6ED1-E1E6-40E9-91F1-B70131AA1085}"/>
              </a:ext>
            </a:extLst>
          </p:cNvPr>
          <p:cNvSpPr/>
          <p:nvPr/>
        </p:nvSpPr>
        <p:spPr>
          <a:xfrm>
            <a:off x="5181600" y="28956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1A60DA5-425E-47A1-AB9B-9F444633724B}"/>
              </a:ext>
            </a:extLst>
          </p:cNvPr>
          <p:cNvSpPr/>
          <p:nvPr/>
        </p:nvSpPr>
        <p:spPr>
          <a:xfrm>
            <a:off x="6096000" y="4343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2D96BB39-E2D2-4ADA-92A9-435DF972CAAF}"/>
              </a:ext>
            </a:extLst>
          </p:cNvPr>
          <p:cNvSpPr/>
          <p:nvPr/>
        </p:nvSpPr>
        <p:spPr>
          <a:xfrm>
            <a:off x="6477000" y="1676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A4D8409-5575-4B26-B558-8E0EE962FACF}"/>
              </a:ext>
            </a:extLst>
          </p:cNvPr>
          <p:cNvSpPr/>
          <p:nvPr/>
        </p:nvSpPr>
        <p:spPr>
          <a:xfrm>
            <a:off x="4419600" y="16002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8CB34847-6D89-47B2-BD5C-AD9884DE80B9}"/>
              </a:ext>
            </a:extLst>
          </p:cNvPr>
          <p:cNvSpPr/>
          <p:nvPr/>
        </p:nvSpPr>
        <p:spPr>
          <a:xfrm>
            <a:off x="2743200" y="22098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750BE2B-413F-4D8B-8282-1A09E26B3F31}"/>
              </a:ext>
            </a:extLst>
          </p:cNvPr>
          <p:cNvSpPr/>
          <p:nvPr/>
        </p:nvSpPr>
        <p:spPr>
          <a:xfrm>
            <a:off x="533400" y="21336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11BBA11-69BC-44C0-89CE-EE5EC86B5F02}"/>
              </a:ext>
            </a:extLst>
          </p:cNvPr>
          <p:cNvSpPr/>
          <p:nvPr/>
        </p:nvSpPr>
        <p:spPr>
          <a:xfrm>
            <a:off x="304800" y="3962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10DC9836-80AD-4139-B892-4AC4F9BF0020}"/>
              </a:ext>
            </a:extLst>
          </p:cNvPr>
          <p:cNvSpPr/>
          <p:nvPr/>
        </p:nvSpPr>
        <p:spPr>
          <a:xfrm>
            <a:off x="2743200" y="38100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Diamond 125">
            <a:extLst>
              <a:ext uri="{FF2B5EF4-FFF2-40B4-BE49-F238E27FC236}">
                <a16:creationId xmlns:a16="http://schemas.microsoft.com/office/drawing/2014/main" id="{346ED18E-CCFB-4C38-91F8-E5564C41BF69}"/>
              </a:ext>
            </a:extLst>
          </p:cNvPr>
          <p:cNvSpPr/>
          <p:nvPr/>
        </p:nvSpPr>
        <p:spPr>
          <a:xfrm>
            <a:off x="6248400" y="4038600"/>
            <a:ext cx="228600" cy="228600"/>
          </a:xfrm>
          <a:prstGeom prst="diamon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Diamond 126">
            <a:extLst>
              <a:ext uri="{FF2B5EF4-FFF2-40B4-BE49-F238E27FC236}">
                <a16:creationId xmlns:a16="http://schemas.microsoft.com/office/drawing/2014/main" id="{49AB2B27-363B-4FB2-82A4-11C6BA1E8AF0}"/>
              </a:ext>
            </a:extLst>
          </p:cNvPr>
          <p:cNvSpPr/>
          <p:nvPr/>
        </p:nvSpPr>
        <p:spPr>
          <a:xfrm>
            <a:off x="5486400" y="2819400"/>
            <a:ext cx="228600" cy="228600"/>
          </a:xfrm>
          <a:prstGeom prst="diamon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Diamond 127">
            <a:extLst>
              <a:ext uri="{FF2B5EF4-FFF2-40B4-BE49-F238E27FC236}">
                <a16:creationId xmlns:a16="http://schemas.microsoft.com/office/drawing/2014/main" id="{667D57CF-9881-4FE3-BA6D-EB20E3209831}"/>
              </a:ext>
            </a:extLst>
          </p:cNvPr>
          <p:cNvSpPr/>
          <p:nvPr/>
        </p:nvSpPr>
        <p:spPr>
          <a:xfrm>
            <a:off x="8915400" y="4267200"/>
            <a:ext cx="228600" cy="228600"/>
          </a:xfrm>
          <a:prstGeom prst="diamon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07505403-A6BF-43DC-B401-616A41F07FB5}"/>
              </a:ext>
            </a:extLst>
          </p:cNvPr>
          <p:cNvSpPr/>
          <p:nvPr/>
        </p:nvSpPr>
        <p:spPr>
          <a:xfrm>
            <a:off x="8915400" y="37338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CDAFBC6-FA2D-4FF6-9546-73F90F831030}"/>
                  </a:ext>
                </a:extLst>
              </p:cNvPr>
              <p:cNvSpPr txBox="1"/>
              <p:nvPr/>
            </p:nvSpPr>
            <p:spPr>
              <a:xfrm>
                <a:off x="9372600" y="3657600"/>
                <a:ext cx="2009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Reachable from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CDAFBC6-FA2D-4FF6-9546-73F90F831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3657600"/>
                <a:ext cx="2009204" cy="369332"/>
              </a:xfrm>
              <a:prstGeom prst="rect">
                <a:avLst/>
              </a:prstGeom>
              <a:blipFill>
                <a:blip r:embed="rId4"/>
                <a:stretch>
                  <a:fillRect l="-2736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E8B8D81-972D-40C1-B436-E3EDE5010EED}"/>
                  </a:ext>
                </a:extLst>
              </p:cNvPr>
              <p:cNvSpPr txBox="1"/>
              <p:nvPr/>
            </p:nvSpPr>
            <p:spPr>
              <a:xfrm>
                <a:off x="9372600" y="4191000"/>
                <a:ext cx="17399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Reachable to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E8B8D81-972D-40C1-B436-E3EDE5010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4191000"/>
                <a:ext cx="1739900" cy="369332"/>
              </a:xfrm>
              <a:prstGeom prst="rect">
                <a:avLst/>
              </a:prstGeom>
              <a:blipFill>
                <a:blip r:embed="rId5"/>
                <a:stretch>
                  <a:fillRect l="-3158" t="-100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04537B-8909-477F-9B2E-9448D5CA3C80}"/>
                  </a:ext>
                </a:extLst>
              </p:cNvPr>
              <p:cNvSpPr txBox="1"/>
              <p:nvPr/>
            </p:nvSpPr>
            <p:spPr>
              <a:xfrm>
                <a:off x="6705600" y="2590800"/>
                <a:ext cx="4286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</m:oMath>
                  </m:oMathPara>
                </a14:m>
                <a:endParaRPr lang="zh-CN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04537B-8909-477F-9B2E-9448D5CA3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2590800"/>
                <a:ext cx="428625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C28E7195-F752-42F1-9BA9-AD39AD821C3E}"/>
                  </a:ext>
                </a:extLst>
              </p:cNvPr>
              <p:cNvSpPr txBox="1"/>
              <p:nvPr/>
            </p:nvSpPr>
            <p:spPr>
              <a:xfrm>
                <a:off x="2514600" y="1524000"/>
                <a:ext cx="4286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zh-CN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C28E7195-F752-42F1-9BA9-AD39AD821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524000"/>
                <a:ext cx="428625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Oval 136">
            <a:extLst>
              <a:ext uri="{FF2B5EF4-FFF2-40B4-BE49-F238E27FC236}">
                <a16:creationId xmlns:a16="http://schemas.microsoft.com/office/drawing/2014/main" id="{93DB5F84-5995-43AD-BFDA-072280DFDE4F}"/>
              </a:ext>
            </a:extLst>
          </p:cNvPr>
          <p:cNvSpPr/>
          <p:nvPr/>
        </p:nvSpPr>
        <p:spPr>
          <a:xfrm>
            <a:off x="4572000" y="44196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28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3" grpId="0" animBg="1"/>
      <p:bldP spid="152" grpId="0" animBg="1"/>
      <p:bldP spid="151" grpId="0" animBg="1"/>
      <p:bldP spid="149" grpId="0" animBg="1"/>
      <p:bldP spid="141" grpId="0" animBg="1"/>
      <p:bldP spid="91" grpId="0" animBg="1"/>
      <p:bldP spid="147" grpId="0" animBg="1"/>
      <p:bldP spid="68" grpId="0" animBg="1"/>
      <p:bldP spid="69" grpId="0" animBg="1"/>
      <p:bldP spid="70" grpId="0" animBg="1"/>
      <p:bldP spid="71" grpId="0" animBg="1"/>
      <p:bldP spid="75" grpId="0" animBg="1"/>
      <p:bldP spid="79" grpId="0" animBg="1"/>
      <p:bldP spid="98" grpId="0" animBg="1"/>
      <p:bldP spid="100" grpId="0" animBg="1"/>
      <p:bldP spid="101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6" grpId="0" animBg="1"/>
      <p:bldP spid="117" grpId="0" animBg="1"/>
      <p:bldP spid="119" grpId="0" animBg="1"/>
      <p:bldP spid="120" grpId="0" animBg="1"/>
      <p:bldP spid="121" grpId="0" animBg="1"/>
      <p:bldP spid="123" grpId="0" animBg="1"/>
      <p:bldP spid="124" grpId="0" animBg="1"/>
      <p:bldP spid="126" grpId="0" animBg="1"/>
      <p:bldP spid="127" grpId="0" animBg="1"/>
      <p:bldP spid="1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B0931-5BD8-416C-993C-2D6C69D5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SCC – the parallelized iterative algorithm [BGSS]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8EDABE-D8B8-4CA0-95C3-6EA634876D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Gain parallelism by using multiple pivots simultaneously</a:t>
                </a:r>
              </a:p>
              <a:p>
                <a:r>
                  <a:rPr lang="en-US" altLang="zh-CN" dirty="0"/>
                  <a:t>If we do this for all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 vertices together, this results in at least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work</a:t>
                </a:r>
              </a:p>
              <a:p>
                <a:pPr lvl="1"/>
                <a:r>
                  <a:rPr lang="en-US" altLang="zh-CN" dirty="0"/>
                  <a:t>When two pivots searching at the same time are in the same SCC, we pay the work twice</a:t>
                </a:r>
              </a:p>
              <a:p>
                <a:pPr lvl="1"/>
                <a:r>
                  <a:rPr lang="en-US" altLang="zh-CN" dirty="0"/>
                  <a:t>When a pivot is in a large SCC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dirty="0"/>
                  <a:t>, other pivots searching at the same time pay extra work to search vertices in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altLang="zh-CN" b="0" dirty="0"/>
              </a:p>
              <a:p>
                <a:r>
                  <a:rPr lang="en-US" altLang="zh-CN" dirty="0"/>
                  <a:t>If we do this for, say, 2 vertices together, this results in at least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depth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8EDABE-D8B8-4CA0-95C3-6EA634876D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3" t="-19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163CF-8BC5-4B89-810E-D47AC603D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339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B0931-5BD8-416C-993C-2D6C69D5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Prefix doubling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EDABE-D8B8-4CA0-95C3-6EA634876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In the order by the random permutation</a:t>
            </a:r>
          </a:p>
          <a:p>
            <a:r>
              <a:rPr lang="en-US" altLang="zh-CN" dirty="0"/>
              <a:t>Round 1, use </a:t>
            </a:r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en-US" altLang="zh-CN" dirty="0"/>
              <a:t> pivot; perform the iterative algorithm</a:t>
            </a:r>
          </a:p>
          <a:p>
            <a:r>
              <a:rPr lang="en-US" altLang="zh-CN" dirty="0"/>
              <a:t>Round 2, use 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en-US" altLang="zh-CN" dirty="0"/>
              <a:t> pivots; perform the iterative algorithm</a:t>
            </a:r>
          </a:p>
          <a:p>
            <a:r>
              <a:rPr lang="en-US" altLang="zh-CN" dirty="0"/>
              <a:t>Round 3, use </a:t>
            </a:r>
            <a:r>
              <a:rPr lang="en-US" altLang="zh-CN" dirty="0">
                <a:solidFill>
                  <a:srgbClr val="FF0000"/>
                </a:solidFill>
              </a:rPr>
              <a:t>4</a:t>
            </a:r>
            <a:r>
              <a:rPr lang="en-US" altLang="zh-CN" dirty="0"/>
              <a:t> pivots; perform the iterative algorithm</a:t>
            </a:r>
          </a:p>
          <a:p>
            <a:r>
              <a:rPr lang="en-US" altLang="zh-CN" dirty="0"/>
              <a:t>Round 4, use </a:t>
            </a:r>
            <a:r>
              <a:rPr lang="en-US" altLang="zh-CN" dirty="0">
                <a:solidFill>
                  <a:srgbClr val="FF0000"/>
                </a:solidFill>
              </a:rPr>
              <a:t>8</a:t>
            </a:r>
            <a:r>
              <a:rPr lang="en-US" altLang="zh-CN" dirty="0"/>
              <a:t> pivots; perform the iterative algorithm</a:t>
            </a:r>
          </a:p>
          <a:p>
            <a:r>
              <a:rPr lang="en-US" altLang="zh-CN" dirty="0"/>
              <a:t>……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163CF-8BC5-4B89-810E-D47AC603D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49</a:t>
            </a:fld>
            <a:endParaRPr lang="zh-CN" altLang="en-US"/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82F5B217-1EFA-4F07-8189-A7352B4FC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933642"/>
              </p:ext>
            </p:extLst>
          </p:nvPr>
        </p:nvGraphicFramePr>
        <p:xfrm>
          <a:off x="10058400" y="91440"/>
          <a:ext cx="711200" cy="66751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3156027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828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732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038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876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91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233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24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124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67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251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474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747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168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059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18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59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129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038639"/>
                  </a:ext>
                </a:extLst>
              </a:tr>
            </a:tbl>
          </a:graphicData>
        </a:graphic>
      </p:graphicFrame>
      <p:sp>
        <p:nvSpPr>
          <p:cNvPr id="8" name="右大括号 7">
            <a:extLst>
              <a:ext uri="{FF2B5EF4-FFF2-40B4-BE49-F238E27FC236}">
                <a16:creationId xmlns:a16="http://schemas.microsoft.com/office/drawing/2014/main" id="{226B87E7-BC87-4227-B500-40D87A3A41B9}"/>
              </a:ext>
            </a:extLst>
          </p:cNvPr>
          <p:cNvSpPr/>
          <p:nvPr/>
        </p:nvSpPr>
        <p:spPr>
          <a:xfrm>
            <a:off x="10820400" y="76200"/>
            <a:ext cx="304800" cy="381000"/>
          </a:xfrm>
          <a:prstGeom prst="rightBrace">
            <a:avLst>
              <a:gd name="adj1" fmla="val 31250"/>
              <a:gd name="adj2" fmla="val 50000"/>
            </a:avLst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大括号 28">
            <a:extLst>
              <a:ext uri="{FF2B5EF4-FFF2-40B4-BE49-F238E27FC236}">
                <a16:creationId xmlns:a16="http://schemas.microsoft.com/office/drawing/2014/main" id="{EA92DFB9-7001-4070-BEA1-89152854A464}"/>
              </a:ext>
            </a:extLst>
          </p:cNvPr>
          <p:cNvSpPr/>
          <p:nvPr/>
        </p:nvSpPr>
        <p:spPr>
          <a:xfrm>
            <a:off x="10850881" y="495300"/>
            <a:ext cx="274319" cy="685800"/>
          </a:xfrm>
          <a:prstGeom prst="rightBrace">
            <a:avLst>
              <a:gd name="adj1" fmla="val 60466"/>
              <a:gd name="adj2" fmla="val 50000"/>
            </a:avLst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右大括号 29">
            <a:extLst>
              <a:ext uri="{FF2B5EF4-FFF2-40B4-BE49-F238E27FC236}">
                <a16:creationId xmlns:a16="http://schemas.microsoft.com/office/drawing/2014/main" id="{FD2C3111-981D-48D8-AE07-F2A8FEE7E609}"/>
              </a:ext>
            </a:extLst>
          </p:cNvPr>
          <p:cNvSpPr/>
          <p:nvPr/>
        </p:nvSpPr>
        <p:spPr>
          <a:xfrm>
            <a:off x="10820401" y="1219200"/>
            <a:ext cx="274320" cy="1447800"/>
          </a:xfrm>
          <a:prstGeom prst="rightBrace">
            <a:avLst>
              <a:gd name="adj1" fmla="val 24368"/>
              <a:gd name="adj2" fmla="val 48736"/>
            </a:avLst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右大括号 30">
            <a:extLst>
              <a:ext uri="{FF2B5EF4-FFF2-40B4-BE49-F238E27FC236}">
                <a16:creationId xmlns:a16="http://schemas.microsoft.com/office/drawing/2014/main" id="{F5CF8DBB-D7A8-4644-A235-83F020E860D9}"/>
              </a:ext>
            </a:extLst>
          </p:cNvPr>
          <p:cNvSpPr/>
          <p:nvPr/>
        </p:nvSpPr>
        <p:spPr>
          <a:xfrm>
            <a:off x="10819317" y="2725324"/>
            <a:ext cx="274320" cy="2913476"/>
          </a:xfrm>
          <a:prstGeom prst="rightBrace">
            <a:avLst>
              <a:gd name="adj1" fmla="val 24368"/>
              <a:gd name="adj2" fmla="val 48736"/>
            </a:avLst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513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graph?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85375"/>
            <a:ext cx="9762835" cy="963470"/>
          </a:xfrm>
        </p:spPr>
        <p:txBody>
          <a:bodyPr/>
          <a:lstStyle/>
          <a:p>
            <a:r>
              <a:rPr lang="en-US" b="1" dirty="0"/>
              <a:t>Vertices </a:t>
            </a:r>
            <a:r>
              <a:rPr lang="en-US" dirty="0"/>
              <a:t>model objects</a:t>
            </a:r>
          </a:p>
          <a:p>
            <a:r>
              <a:rPr lang="en-US" b="1" dirty="0"/>
              <a:t>Edges</a:t>
            </a:r>
            <a:r>
              <a:rPr lang="en-US" dirty="0"/>
              <a:t> model relationships between objects</a:t>
            </a:r>
          </a:p>
        </p:txBody>
      </p:sp>
      <p:sp>
        <p:nvSpPr>
          <p:cNvPr id="7" name="Oval 6"/>
          <p:cNvSpPr/>
          <p:nvPr/>
        </p:nvSpPr>
        <p:spPr>
          <a:xfrm>
            <a:off x="3960525" y="1106050"/>
            <a:ext cx="1143000" cy="1066800"/>
          </a:xfrm>
          <a:prstGeom prst="ellipse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7" idx="6"/>
          </p:cNvCxnSpPr>
          <p:nvPr/>
        </p:nvCxnSpPr>
        <p:spPr>
          <a:xfrm>
            <a:off x="5103525" y="1639450"/>
            <a:ext cx="175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856125" y="1106050"/>
            <a:ext cx="1143000" cy="1066800"/>
          </a:xfrm>
          <a:prstGeom prst="ellipse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0726" y="1270118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Edge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2926" y="141085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Vertex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08526" y="141085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Vertex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8479" y="4212076"/>
            <a:ext cx="629399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Alice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3527" y="4212076"/>
            <a:ext cx="549750" cy="33855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Bob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74258" y="3450076"/>
            <a:ext cx="646331" cy="338554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Carol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29478" y="3450076"/>
            <a:ext cx="709249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David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15277" y="4212076"/>
            <a:ext cx="489236" cy="338554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Eve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3278" y="5126476"/>
            <a:ext cx="57579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Fred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6057" y="5126476"/>
            <a:ext cx="640820" cy="3385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Greg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50065" y="6040876"/>
            <a:ext cx="903412" cy="33855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Hannah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524678" y="3788630"/>
            <a:ext cx="583225" cy="423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5" idx="2"/>
          </p:cNvCxnSpPr>
          <p:nvPr/>
        </p:nvCxnSpPr>
        <p:spPr>
          <a:xfrm flipH="1" flipV="1">
            <a:off x="2597423" y="3788630"/>
            <a:ext cx="774854" cy="423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4" idx="1"/>
            <a:endCxn id="13" idx="3"/>
          </p:cNvCxnSpPr>
          <p:nvPr/>
        </p:nvCxnSpPr>
        <p:spPr>
          <a:xfrm flipH="1">
            <a:off x="2457877" y="4381353"/>
            <a:ext cx="745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7" idx="1"/>
            <a:endCxn id="14" idx="3"/>
          </p:cNvCxnSpPr>
          <p:nvPr/>
        </p:nvCxnSpPr>
        <p:spPr>
          <a:xfrm flipH="1">
            <a:off x="3753277" y="4381353"/>
            <a:ext cx="7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7" idx="0"/>
          </p:cNvCxnSpPr>
          <p:nvPr/>
        </p:nvCxnSpPr>
        <p:spPr>
          <a:xfrm flipH="1" flipV="1">
            <a:off x="4295989" y="3788630"/>
            <a:ext cx="463906" cy="423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6" idx="1"/>
            <a:endCxn id="15" idx="3"/>
          </p:cNvCxnSpPr>
          <p:nvPr/>
        </p:nvCxnSpPr>
        <p:spPr>
          <a:xfrm flipH="1">
            <a:off x="2920589" y="3619353"/>
            <a:ext cx="9088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9" idx="0"/>
            <a:endCxn id="17" idx="2"/>
          </p:cNvCxnSpPr>
          <p:nvPr/>
        </p:nvCxnSpPr>
        <p:spPr>
          <a:xfrm flipH="1" flipV="1">
            <a:off x="4759895" y="4550630"/>
            <a:ext cx="806572" cy="5758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9" idx="1"/>
            <a:endCxn id="18" idx="3"/>
          </p:cNvCxnSpPr>
          <p:nvPr/>
        </p:nvCxnSpPr>
        <p:spPr>
          <a:xfrm flipH="1">
            <a:off x="4329077" y="5295753"/>
            <a:ext cx="9169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9" idx="2"/>
          </p:cNvCxnSpPr>
          <p:nvPr/>
        </p:nvCxnSpPr>
        <p:spPr>
          <a:xfrm flipH="1">
            <a:off x="5048677" y="5465030"/>
            <a:ext cx="517790" cy="5758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8" idx="2"/>
          </p:cNvCxnSpPr>
          <p:nvPr/>
        </p:nvCxnSpPr>
        <p:spPr>
          <a:xfrm>
            <a:off x="4041177" y="5465030"/>
            <a:ext cx="702700" cy="5758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Protein_Interaction_Network_for_TMEM8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371" y="3129286"/>
            <a:ext cx="5526758" cy="325056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096000" y="591776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999999"/>
                </a:solidFill>
              </a:rPr>
              <a:t>https://</a:t>
            </a:r>
            <a:r>
              <a:rPr lang="en-US" sz="1200" dirty="0" err="1">
                <a:solidFill>
                  <a:srgbClr val="999999"/>
                </a:solidFill>
              </a:rPr>
              <a:t>commons.wikimedia.org</a:t>
            </a:r>
            <a:r>
              <a:rPr lang="en-US" sz="1200" dirty="0">
                <a:solidFill>
                  <a:srgbClr val="999999"/>
                </a:solidFill>
              </a:rPr>
              <a:t>/wiki/File:Protein_Interaction_Network_for_TMEM8A.png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23616" y="5543291"/>
            <a:ext cx="676788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Julian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6EE6059-EED9-4E5D-BAAC-C1C995C9A4B6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8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  <p:bldP spid="9" grpId="0" animBg="1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5" grpId="0"/>
      <p:bldP spid="3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B0931-5BD8-416C-993C-2D6C69D5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Prefix doubling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EDABE-D8B8-4CA0-95C3-6EA634876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11430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In the order by the random permutation</a:t>
            </a:r>
          </a:p>
          <a:p>
            <a:r>
              <a:rPr lang="en-US" altLang="zh-CN" dirty="0"/>
              <a:t>Round 1, use </a:t>
            </a:r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en-US" altLang="zh-CN" dirty="0"/>
              <a:t> pivot; perform reachability queries</a:t>
            </a:r>
          </a:p>
          <a:p>
            <a:pPr lvl="1"/>
            <a:r>
              <a:rPr lang="en-US" altLang="zh-CN" dirty="0"/>
              <a:t>Filter out useless edges</a:t>
            </a:r>
          </a:p>
          <a:p>
            <a:r>
              <a:rPr lang="en-US" altLang="zh-CN" dirty="0"/>
              <a:t>Round 2, use 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en-US" altLang="zh-CN" dirty="0"/>
              <a:t> pivots; perform reachability queries</a:t>
            </a:r>
          </a:p>
          <a:p>
            <a:pPr lvl="1"/>
            <a:r>
              <a:rPr lang="en-US" altLang="zh-CN" dirty="0"/>
              <a:t>Filter out useless edges</a:t>
            </a:r>
          </a:p>
          <a:p>
            <a:r>
              <a:rPr lang="en-US" altLang="zh-CN" dirty="0"/>
              <a:t>Round 3, use </a:t>
            </a:r>
            <a:r>
              <a:rPr lang="en-US" altLang="zh-CN" dirty="0">
                <a:solidFill>
                  <a:srgbClr val="FF0000"/>
                </a:solidFill>
              </a:rPr>
              <a:t>4</a:t>
            </a:r>
            <a:r>
              <a:rPr lang="en-US" altLang="zh-CN" dirty="0"/>
              <a:t> pivots; perform reachability queries</a:t>
            </a:r>
          </a:p>
          <a:p>
            <a:pPr lvl="1"/>
            <a:r>
              <a:rPr lang="en-US" altLang="zh-CN" dirty="0"/>
              <a:t>Filter out useless edges</a:t>
            </a:r>
          </a:p>
          <a:p>
            <a:r>
              <a:rPr lang="en-US" altLang="zh-CN" dirty="0"/>
              <a:t>Round 4, use </a:t>
            </a:r>
            <a:r>
              <a:rPr lang="en-US" altLang="zh-CN" dirty="0">
                <a:solidFill>
                  <a:srgbClr val="FF0000"/>
                </a:solidFill>
              </a:rPr>
              <a:t>8</a:t>
            </a:r>
            <a:r>
              <a:rPr lang="en-US" altLang="zh-CN" dirty="0"/>
              <a:t> pivots; perform reachability queries</a:t>
            </a:r>
          </a:p>
          <a:p>
            <a:pPr lvl="1"/>
            <a:r>
              <a:rPr lang="en-US" altLang="zh-CN" dirty="0"/>
              <a:t>Filter out useless edges</a:t>
            </a:r>
            <a:endParaRPr lang="zh-CN" altLang="en-US" dirty="0"/>
          </a:p>
          <a:p>
            <a:r>
              <a:rPr lang="en-US" altLang="zh-CN" dirty="0"/>
              <a:t>……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163CF-8BC5-4B89-810E-D47AC603D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0126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D147-4BF3-45E5-9B1B-C24421E9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Prefix doubling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12AAF0-F6D6-467B-8E30-7BCC99C74A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In round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altLang="zh-CN" dirty="0"/>
                  <a:t>, process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vertices</a:t>
                </a:r>
              </a:p>
              <a:p>
                <a:r>
                  <a:rPr lang="en-US" altLang="zh-CN" dirty="0"/>
                  <a:t>In the first several rounds</a:t>
                </a:r>
              </a:p>
              <a:p>
                <a:pPr lvl="1"/>
                <a:r>
                  <a:rPr lang="en-US" altLang="zh-CN" dirty="0"/>
                  <a:t>More likely to pay extra work since #edges is large, and the graph is “connected”</a:t>
                </a:r>
              </a:p>
              <a:p>
                <a:pPr lvl="1"/>
                <a:r>
                  <a:rPr lang="en-US" altLang="zh-CN" dirty="0"/>
                  <a:t>But, only a few pivots at the same time – less redundant work and conflicts</a:t>
                </a:r>
              </a:p>
              <a:p>
                <a:pPr lvl="1"/>
                <a:r>
                  <a:rPr lang="en-US" altLang="zh-CN" dirty="0"/>
                  <a:t>Extra work bounded asymptotically</a:t>
                </a:r>
              </a:p>
              <a:p>
                <a:r>
                  <a:rPr lang="en-US" altLang="zh-CN" dirty="0"/>
                  <a:t>In the last several rounds</a:t>
                </a:r>
              </a:p>
              <a:p>
                <a:pPr lvl="1"/>
                <a:r>
                  <a:rPr lang="en-US" altLang="zh-CN" dirty="0"/>
                  <a:t>More pivots are searching at the same time – likely to have more redundant work and conflicts</a:t>
                </a:r>
              </a:p>
              <a:p>
                <a:pPr lvl="1"/>
                <a:r>
                  <a:rPr lang="en-US" altLang="zh-CN" dirty="0"/>
                  <a:t>But, previous rounds have removed many edges and split the graph into small pieces, the pivots are likely to have already been isolated</a:t>
                </a:r>
              </a:p>
              <a:p>
                <a:pPr lvl="1"/>
                <a:r>
                  <a:rPr lang="en-US" altLang="zh-CN" dirty="0"/>
                  <a:t>Extra work also bounded asymptotically</a:t>
                </a:r>
              </a:p>
              <a:p>
                <a:pPr lvl="1"/>
                <a:endParaRPr lang="zh-CN" alt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12AAF0-F6D6-467B-8E30-7BCC99C74A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3" t="-1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6ABE0-2FF2-4FD9-A2DE-8C2E195D7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3550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F8C0-DA3F-4FCE-896B-F87C80F1F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Prefix doubling for SCC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4F57C2-752F-42BA-9124-A97BB02967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altLang="zh-CN" dirty="0"/>
                  <a:t>In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0" dirty="0"/>
                  <a:t> </a:t>
                </a:r>
                <a:r>
                  <a:rPr lang="en-US" altLang="zh-CN" b="0" dirty="0"/>
                  <a:t>rounds, the algorithm finish</a:t>
                </a:r>
              </a:p>
              <a:p>
                <a:r>
                  <a:rPr lang="en-US" altLang="zh-CN" b="0" dirty="0"/>
                  <a:t>Total depth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0" dirty="0"/>
                  <a:t> </a:t>
                </a:r>
                <a:r>
                  <a:rPr lang="en-US" altLang="zh-CN" b="0" dirty="0"/>
                  <a:t>is the depth of reachability query on a graph with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b="0" dirty="0"/>
                  <a:t> vertices 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CN" altLang="en-US" b="0" dirty="0"/>
                  <a:t> </a:t>
                </a:r>
                <a:r>
                  <a:rPr lang="en-US" altLang="zh-CN" b="0" dirty="0"/>
                  <a:t>edges</a:t>
                </a:r>
              </a:p>
              <a:p>
                <a:pPr lvl="1"/>
                <a:r>
                  <a:rPr lang="en-US" altLang="zh-CN" b="0" dirty="0"/>
                  <a:t>If use BFS for reachability,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𝑑𝑖𝑎𝑚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func>
                      <m:func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0" dirty="0"/>
              </a:p>
              <a:p>
                <a:endParaRPr lang="en-US" altLang="zh-CN" b="0" dirty="0"/>
              </a:p>
              <a:p>
                <a:r>
                  <a:rPr lang="en-US" altLang="zh-CN" b="0" dirty="0"/>
                  <a:t>Total work is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0" dirty="0">
                    <a:solidFill>
                      <a:srgbClr val="FF0000"/>
                    </a:solidFill>
                  </a:rPr>
                  <a:t>in expectation</a:t>
                </a:r>
                <a:r>
                  <a:rPr lang="en-US" altLang="zh-CN" b="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altLang="zh-CN" b="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0" dirty="0"/>
                  <a:t> </a:t>
                </a:r>
                <a:r>
                  <a:rPr lang="en-US" altLang="zh-CN" b="0" dirty="0"/>
                  <a:t>is the work of reachability query on a graph with </a:t>
                </a: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b="0" dirty="0"/>
                  <a:t> vertices and </a:t>
                </a: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CN" altLang="en-US" b="0" dirty="0"/>
                  <a:t> </a:t>
                </a:r>
                <a:r>
                  <a:rPr lang="en-US" altLang="zh-CN" b="0" dirty="0"/>
                  <a:t>edges</a:t>
                </a:r>
              </a:p>
              <a:p>
                <a:pPr lvl="1"/>
                <a:r>
                  <a:rPr lang="en-US" altLang="zh-CN" dirty="0"/>
                  <a:t>If use BFS for reachability,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func>
                      <m:func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endParaRPr lang="en-US" altLang="zh-CN" b="0" dirty="0"/>
              </a:p>
              <a:p>
                <a:endParaRPr lang="en-US" altLang="zh-CN" b="0" dirty="0"/>
              </a:p>
              <a:p>
                <a:r>
                  <a:rPr lang="en-US" altLang="zh-CN" b="0" dirty="0"/>
                  <a:t>Prefix doubling is useful in many parallel algorithms</a:t>
                </a:r>
              </a:p>
              <a:p>
                <a:pPr lvl="1"/>
                <a:r>
                  <a:rPr lang="en-US" altLang="zh-CN" dirty="0"/>
                  <a:t>Turn an iterative algorithm into a parallel algorithm with low depth</a:t>
                </a:r>
              </a:p>
              <a:p>
                <a:pPr lvl="1"/>
                <a:r>
                  <a:rPr lang="en-US" altLang="zh-CN" b="0" dirty="0"/>
                  <a:t>A form of “deterministic parallelism”</a:t>
                </a:r>
                <a:endParaRPr lang="zh-CN" alt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4F57C2-752F-42BA-9124-A97BB02967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1" t="-1622" r="-595" b="-17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CE21D-C8CA-41D7-BA2C-2A6364C3A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686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9D83-518F-4D31-8B9F-E705BCD5D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Homework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DB649-8967-4F8F-96A2-CDEEC27CA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For write-up</a:t>
            </a:r>
          </a:p>
          <a:p>
            <a:pPr lvl="1"/>
            <a:r>
              <a:rPr lang="en-US" altLang="zh-CN" dirty="0"/>
              <a:t>Please show some steps or give some explanation about your answer. It doesn't need to be long, just a few sentences will be good.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About programming</a:t>
            </a:r>
          </a:p>
          <a:p>
            <a:pPr lvl="1"/>
            <a:r>
              <a:rPr lang="en-US" altLang="zh-CN" dirty="0"/>
              <a:t>Check if anyone else if using the machine. </a:t>
            </a:r>
          </a:p>
          <a:p>
            <a:pPr lvl="2"/>
            <a:r>
              <a:rPr lang="en-US" altLang="zh-CN" dirty="0"/>
              <a:t>Use the command "top". </a:t>
            </a:r>
          </a:p>
          <a:p>
            <a:pPr lvl="2"/>
            <a:r>
              <a:rPr lang="en-US" altLang="zh-CN" dirty="0"/>
              <a:t>You should be able to see the usage of you is about 2400%. </a:t>
            </a:r>
          </a:p>
          <a:p>
            <a:pPr lvl="1"/>
            <a:r>
              <a:rPr lang="en-US" altLang="zh-CN" dirty="0"/>
              <a:t>Use the same interface as in the sample code for time-testing.</a:t>
            </a:r>
          </a:p>
          <a:p>
            <a:pPr lvl="1"/>
            <a:r>
              <a:rPr lang="en-US" altLang="zh-CN" dirty="0"/>
              <a:t>Run your algorithm multiple times (3-10 rounds). </a:t>
            </a:r>
          </a:p>
          <a:p>
            <a:pPr lvl="2"/>
            <a:r>
              <a:rPr lang="en-US" altLang="zh-CN" dirty="0"/>
              <a:t>Discard the timing for the first round,</a:t>
            </a:r>
          </a:p>
          <a:p>
            <a:pPr lvl="2"/>
            <a:r>
              <a:rPr lang="en-US" altLang="zh-CN" dirty="0"/>
              <a:t>Report the average of the rest rounds. 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2D628-4590-4758-AE1C-63BC232D5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4044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4079F6-315F-4D4F-9E2E-9754D49A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Homework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0BC028-70C3-4A24-8C27-587D57500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Many of you have use your late days</a:t>
            </a:r>
          </a:p>
          <a:p>
            <a:pPr lvl="1"/>
            <a:r>
              <a:rPr lang="en-US" altLang="zh-CN" dirty="0"/>
              <a:t>Planning ahead, it’s not hard to finish in three weeks</a:t>
            </a:r>
          </a:p>
          <a:p>
            <a:pPr lvl="1"/>
            <a:r>
              <a:rPr lang="en-US" altLang="zh-CN" dirty="0"/>
              <a:t>Start early – if there’s anything hard, get help from office hour or after class</a:t>
            </a:r>
          </a:p>
          <a:p>
            <a:pPr lvl="1"/>
            <a:r>
              <a:rPr lang="en-US" altLang="zh-CN" dirty="0"/>
              <a:t>Longer time is for more flexibility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HW2 available on </a:t>
            </a:r>
            <a:r>
              <a:rPr lang="en-US" altLang="zh-CN" dirty="0" err="1"/>
              <a:t>iLearn</a:t>
            </a:r>
            <a:endParaRPr lang="en-US" altLang="zh-CN" dirty="0"/>
          </a:p>
          <a:p>
            <a:pPr lvl="1"/>
            <a:r>
              <a:rPr lang="en-US" altLang="zh-CN" dirty="0"/>
              <a:t>Please submit your code and write-up separately</a:t>
            </a:r>
          </a:p>
          <a:p>
            <a:pPr lvl="1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86630B-5BC3-487F-BE50-68D93EE03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0F26B-4563-4765-9A91-E0CC99FE32F0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64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F506A-D73E-3340-A250-723FD7E1E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41BC29-828E-8545-B7BB-72BA9ED64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524000"/>
            <a:ext cx="7272338" cy="490030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F3EED5D-F913-40D0-BA15-8843F1B7A836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networks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4EB462-BA13-5243-81D7-B8D7C47E6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22057"/>
            <a:ext cx="7416800" cy="5624975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4465EAB-F954-4D0B-9A3F-8FAC73510F73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9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A2FF9-2E5C-9349-85C5-6EFFE101B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2B0F72-3BA0-8E49-9207-A7B0DD448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7874000" cy="3937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2ECDFB-BE03-A540-AF35-D8DA33E08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942" y="3098800"/>
            <a:ext cx="4768297" cy="37592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14FB84D-3F32-43F2-BDA5-1933624BCDB2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136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A2FF9-2E5C-9349-85C5-6EFFE101B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968CC-26A1-E340-92D8-CC088BB18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295400"/>
            <a:ext cx="8312562" cy="5268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B67AE-D5C8-A44C-8B16-DFEB21E6843A}"/>
              </a:ext>
            </a:extLst>
          </p:cNvPr>
          <p:cNvSpPr txBox="1"/>
          <p:nvPr/>
        </p:nvSpPr>
        <p:spPr>
          <a:xfrm>
            <a:off x="1921166" y="6233297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Source: </a:t>
            </a:r>
            <a:r>
              <a:rPr lang="en-US" sz="1400" dirty="0" err="1">
                <a:solidFill>
                  <a:schemeClr val="accent1"/>
                </a:solidFill>
              </a:rPr>
              <a:t>rawbytes.com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6D1466D-6212-41C3-9613-3441BDC6CE46}"/>
              </a:ext>
            </a:extLst>
          </p:cNvPr>
          <p:cNvSpPr txBox="1"/>
          <p:nvPr/>
        </p:nvSpPr>
        <p:spPr>
          <a:xfrm>
            <a:off x="97468" y="6505174"/>
            <a:ext cx="36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MIT 6.172 by Julian Shun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6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61"/>
    </mc:Choice>
    <mc:Fallback xmlns="">
      <p:transition advTm="26606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5|8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2|5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2|5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5|8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31.2|1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31.6|29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8.8|25.9|9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17.6|50.9|2.7|41|8.1|35.1|8.4|6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0.6|5.9|6.2|0.8|0.5|7.8|2.5|7.1|3.7|11.6|12.8|39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8.2|4.8|8.4|3.1|10.1|5.2|2.1|17.4|5.5|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8.2|4.8|8.4|3.1|10.1|5.2|2.1|17.4|5.5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5|8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8.2|4.8|8.4|3.1|10.1|5.2|2.1|17.4|5.5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5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5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5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5|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|2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1_Custom Design">
  <a:themeElements>
    <a:clrScheme name="Mao">
      <a:dk1>
        <a:sysClr val="windowText" lastClr="000000"/>
      </a:dk1>
      <a:lt1>
        <a:sysClr val="window" lastClr="FFFFFF"/>
      </a:lt1>
      <a:dk2>
        <a:srgbClr val="4D5061"/>
      </a:dk2>
      <a:lt2>
        <a:srgbClr val="E7E6E6"/>
      </a:lt2>
      <a:accent1>
        <a:srgbClr val="4472C4"/>
      </a:accent1>
      <a:accent2>
        <a:srgbClr val="ED7D31"/>
      </a:accent2>
      <a:accent3>
        <a:srgbClr val="FFBF00"/>
      </a:accent3>
      <a:accent4>
        <a:srgbClr val="F93943"/>
      </a:accent4>
      <a:accent5>
        <a:srgbClr val="9000B3"/>
      </a:accent5>
      <a:accent6>
        <a:srgbClr val="70AD47"/>
      </a:accent6>
      <a:hlink>
        <a:srgbClr val="E8436F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7150"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4033</Words>
  <Application>Microsoft Office PowerPoint</Application>
  <PresentationFormat>Widescreen</PresentationFormat>
  <Paragraphs>814</Paragraphs>
  <Slides>54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Helvetica Light</vt:lpstr>
      <vt:lpstr>等线</vt:lpstr>
      <vt:lpstr>Arial</vt:lpstr>
      <vt:lpstr>Arial Black</vt:lpstr>
      <vt:lpstr>Bahnschrift SemiBold SemiConden</vt:lpstr>
      <vt:lpstr>Calibri</vt:lpstr>
      <vt:lpstr>Cambria Math</vt:lpstr>
      <vt:lpstr>Consolas</vt:lpstr>
      <vt:lpstr>Helvetica</vt:lpstr>
      <vt:lpstr>Lucida Sans Unicode</vt:lpstr>
      <vt:lpstr>1_Custom Design</vt:lpstr>
      <vt:lpstr>Parallel Graph Algorithms</vt:lpstr>
      <vt:lpstr>Last Lecture</vt:lpstr>
      <vt:lpstr>Last Lecture</vt:lpstr>
      <vt:lpstr>Parallel graph algorithms</vt:lpstr>
      <vt:lpstr>What is a graph?</vt:lpstr>
      <vt:lpstr>Social networks</vt:lpstr>
      <vt:lpstr>Collaboration networks</vt:lpstr>
      <vt:lpstr>Transportation networks</vt:lpstr>
      <vt:lpstr>Computer networks</vt:lpstr>
      <vt:lpstr>Biological networks</vt:lpstr>
      <vt:lpstr>Other Applications</vt:lpstr>
      <vt:lpstr>What is a graph?</vt:lpstr>
      <vt:lpstr>What is a graph?</vt:lpstr>
      <vt:lpstr>What is a graph?</vt:lpstr>
      <vt:lpstr>Social network queries</vt:lpstr>
      <vt:lpstr>Transportation network queries</vt:lpstr>
      <vt:lpstr>Biological network queries</vt:lpstr>
      <vt:lpstr>Real-world graph sizes in 2019</vt:lpstr>
      <vt:lpstr>Graph Representation</vt:lpstr>
      <vt:lpstr>Graph Representations</vt:lpstr>
      <vt:lpstr>Graph Representations</vt:lpstr>
      <vt:lpstr>Graph Representations</vt:lpstr>
      <vt:lpstr>Tradeoffs in Graph Representations</vt:lpstr>
      <vt:lpstr>Breadth-First Search (BFS)</vt:lpstr>
      <vt:lpstr>Breadth-First Search (BFS)</vt:lpstr>
      <vt:lpstr>Parallel BFS Algorithm</vt:lpstr>
      <vt:lpstr>Parallel BFS Algorithm</vt:lpstr>
      <vt:lpstr>Get the next frontier</vt:lpstr>
      <vt:lpstr>Parallel BFS Algorithm</vt:lpstr>
      <vt:lpstr>Parallel BFS</vt:lpstr>
      <vt:lpstr>Parallel BFS</vt:lpstr>
      <vt:lpstr>Parallel connected components</vt:lpstr>
      <vt:lpstr>Connected components</vt:lpstr>
      <vt:lpstr>Connectivity component - random mate</vt:lpstr>
      <vt:lpstr>Random mate</vt:lpstr>
      <vt:lpstr>Random Mate</vt:lpstr>
      <vt:lpstr>Random Mate</vt:lpstr>
      <vt:lpstr>Strongly connected components (SCC)</vt:lpstr>
      <vt:lpstr>Reachability</vt:lpstr>
      <vt:lpstr>SCC – a divide-and-conquer algorithm</vt:lpstr>
      <vt:lpstr>SCC – a divide-and-conquer algorithm</vt:lpstr>
      <vt:lpstr>SCC – a divide-and-conquer algorithm</vt:lpstr>
      <vt:lpstr>SCC – an iterative algorithm [BGSS]</vt:lpstr>
      <vt:lpstr>SCC – an iterative algorithm [BGSS]</vt:lpstr>
      <vt:lpstr>SCC – an iterative algorithm [BGSS]</vt:lpstr>
      <vt:lpstr>SCC – an iterative algorithm [BGSS]</vt:lpstr>
      <vt:lpstr>SCC – an iterative algorithm [BGSS]</vt:lpstr>
      <vt:lpstr>SCC – the parallelized iterative algorithm [BGSS]</vt:lpstr>
      <vt:lpstr>Prefix doubling</vt:lpstr>
      <vt:lpstr>Prefix doubling</vt:lpstr>
      <vt:lpstr>Prefix doubling</vt:lpstr>
      <vt:lpstr>Prefix doubling for SCC</vt:lpstr>
      <vt:lpstr>Homework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Parallel Graph Algorithms</dc:title>
  <dc:creator>Yan Gu</dc:creator>
  <cp:lastModifiedBy>Yan Gu</cp:lastModifiedBy>
  <cp:revision>71</cp:revision>
  <dcterms:created xsi:type="dcterms:W3CDTF">2020-01-26T22:58:55Z</dcterms:created>
  <dcterms:modified xsi:type="dcterms:W3CDTF">2020-01-30T16:44:26Z</dcterms:modified>
</cp:coreProperties>
</file>