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1"/>
  </p:sldMasterIdLst>
  <p:notesMasterIdLst>
    <p:notesMasterId r:id="rId39"/>
  </p:notesMasterIdLst>
  <p:handoutMasterIdLst>
    <p:handoutMasterId r:id="rId40"/>
  </p:handoutMasterIdLst>
  <p:sldIdLst>
    <p:sldId id="495" r:id="rId2"/>
    <p:sldId id="748" r:id="rId3"/>
    <p:sldId id="749" r:id="rId4"/>
    <p:sldId id="750" r:id="rId5"/>
    <p:sldId id="745" r:id="rId6"/>
    <p:sldId id="271" r:id="rId7"/>
    <p:sldId id="686" r:id="rId8"/>
    <p:sldId id="746" r:id="rId9"/>
    <p:sldId id="747" r:id="rId10"/>
    <p:sldId id="711" r:id="rId11"/>
    <p:sldId id="702" r:id="rId12"/>
    <p:sldId id="703" r:id="rId13"/>
    <p:sldId id="704" r:id="rId14"/>
    <p:sldId id="708" r:id="rId15"/>
    <p:sldId id="706" r:id="rId16"/>
    <p:sldId id="709" r:id="rId17"/>
    <p:sldId id="726" r:id="rId18"/>
    <p:sldId id="758" r:id="rId19"/>
    <p:sldId id="727" r:id="rId20"/>
    <p:sldId id="759" r:id="rId21"/>
    <p:sldId id="738" r:id="rId22"/>
    <p:sldId id="735" r:id="rId23"/>
    <p:sldId id="736" r:id="rId24"/>
    <p:sldId id="737" r:id="rId25"/>
    <p:sldId id="743" r:id="rId26"/>
    <p:sldId id="744" r:id="rId27"/>
    <p:sldId id="555" r:id="rId28"/>
    <p:sldId id="728" r:id="rId29"/>
    <p:sldId id="729" r:id="rId30"/>
    <p:sldId id="730" r:id="rId31"/>
    <p:sldId id="731" r:id="rId32"/>
    <p:sldId id="732" r:id="rId33"/>
    <p:sldId id="733" r:id="rId34"/>
    <p:sldId id="734" r:id="rId35"/>
    <p:sldId id="753" r:id="rId36"/>
    <p:sldId id="701" r:id="rId37"/>
    <p:sldId id="752" r:id="rId38"/>
  </p:sldIdLst>
  <p:sldSz cx="12192000" cy="6858000"/>
  <p:notesSz cx="9601200" cy="7315200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6912" userDrawn="1">
          <p15:clr>
            <a:srgbClr val="A4A3A4"/>
          </p15:clr>
        </p15:guide>
        <p15:guide id="5" orient="horz" pos="4128" userDrawn="1">
          <p15:clr>
            <a:srgbClr val="A4A3A4"/>
          </p15:clr>
        </p15:guide>
        <p15:guide id="6" orient="horz" pos="864" userDrawn="1">
          <p15:clr>
            <a:srgbClr val="A4A3A4"/>
          </p15:clr>
        </p15:guide>
        <p15:guide id="7" orient="horz" pos="3168" userDrawn="1">
          <p15:clr>
            <a:srgbClr val="A4A3A4"/>
          </p15:clr>
        </p15:guide>
        <p15:guide id="8" orient="horz" pos="3648" userDrawn="1">
          <p15:clr>
            <a:srgbClr val="A4A3A4"/>
          </p15:clr>
        </p15:guide>
        <p15:guide id="9" pos="7152" userDrawn="1">
          <p15:clr>
            <a:srgbClr val="A4A3A4"/>
          </p15:clr>
        </p15:guide>
        <p15:guide id="10" pos="240" userDrawn="1">
          <p15:clr>
            <a:srgbClr val="A4A3A4"/>
          </p15:clr>
        </p15:guide>
        <p15:guide id="11" pos="7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D0CECE"/>
    <a:srgbClr val="616161"/>
    <a:srgbClr val="BA97FF"/>
    <a:srgbClr val="595959"/>
    <a:srgbClr val="7C7C7C"/>
    <a:srgbClr val="4D5061"/>
    <a:srgbClr val="373F3D"/>
    <a:srgbClr val="393D3F"/>
    <a:srgbClr val="606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171" autoAdjust="0"/>
  </p:normalViewPr>
  <p:slideViewPr>
    <p:cSldViewPr>
      <p:cViewPr varScale="1">
        <p:scale>
          <a:sx n="105" d="100"/>
          <a:sy n="105" d="100"/>
        </p:scale>
        <p:origin x="750" y="78"/>
      </p:cViewPr>
      <p:guideLst>
        <p:guide pos="6912"/>
        <p:guide orient="horz" pos="4128"/>
        <p:guide orient="horz" pos="864"/>
        <p:guide orient="horz" pos="3168"/>
        <p:guide orient="horz" pos="3648"/>
        <p:guide pos="7152"/>
        <p:guide pos="240"/>
        <p:guide pos="7296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27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83C12A0-A07F-438D-8289-D652357D529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9186AF7-5FB6-46CE-BED9-CB4B73D9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3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8B34558-CDED-45D4-9126-F174BE920661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9275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0E025E3-E6C5-49B1-9E2E-63B79957E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27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25E3-E6C5-49B1-9E2E-63B79957EF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73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Implementation: remember the base case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07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">
            <a:extLst>
              <a:ext uri="{FF2B5EF4-FFF2-40B4-BE49-F238E27FC236}">
                <a16:creationId xmlns:a16="http://schemas.microsoft.com/office/drawing/2014/main" id="{961DB138-D19D-40CC-94D0-AA403745BEA7}"/>
              </a:ext>
            </a:extLst>
          </p:cNvPr>
          <p:cNvSpPr/>
          <p:nvPr userDrawn="1"/>
        </p:nvSpPr>
        <p:spPr>
          <a:xfrm>
            <a:off x="0" y="3"/>
            <a:ext cx="12192000" cy="479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CD1D7E-02E7-40B9-8A98-55C24CED4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0F20CB-3E20-483F-AE36-A6F854851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C35710-FAA1-4A35-9FDE-C883E3AF4F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111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0AF72-396B-49EA-8B34-2C26BD880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21890-00B8-4764-B63A-66A84F5C2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2971800"/>
            <a:ext cx="54864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77DAD01-92A2-4B92-A755-9DB406784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410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64C62-E771-4E47-A419-29CFB4757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11277600" cy="685800"/>
          </a:xfrm>
        </p:spPr>
        <p:txBody>
          <a:bodyPr>
            <a:noAutofit/>
          </a:bodyPr>
          <a:lstStyle>
            <a:lvl1pPr>
              <a:defRPr sz="4000" b="0">
                <a:latin typeface="Bahnschrift SemiBold SemiConden" panose="020B0502040204020203" pitchFamily="34" charset="0"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B23CF-C212-4CC1-A195-3BB535F45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11277600" cy="5257800"/>
          </a:xfrm>
        </p:spPr>
        <p:txBody>
          <a:bodyPr/>
          <a:lstStyle>
            <a:lvl1pPr>
              <a:spcBef>
                <a:spcPts val="600"/>
              </a:spcBef>
              <a:defRPr sz="2800" b="1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defRPr sz="24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defRPr sz="20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defRPr sz="18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defRPr sz="18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F995CB5-7FF6-4A9E-8D2E-958D1DAEB4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283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2">
            <a:extLst>
              <a:ext uri="{FF2B5EF4-FFF2-40B4-BE49-F238E27FC236}">
                <a16:creationId xmlns:a16="http://schemas.microsoft.com/office/drawing/2014/main" id="{D4097F0F-4317-4E1D-BA75-033AC36356FD}"/>
              </a:ext>
            </a:extLst>
          </p:cNvPr>
          <p:cNvSpPr/>
          <p:nvPr userDrawn="1"/>
        </p:nvSpPr>
        <p:spPr>
          <a:xfrm>
            <a:off x="3" y="3"/>
            <a:ext cx="11858443" cy="68579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>
              <a:solidFill>
                <a:schemeClr val="tx2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6E9D3B-1C24-4415-A174-E0DA4685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28601"/>
            <a:ext cx="11277600" cy="473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83433-FFD9-4468-9715-B5A707A65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11277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AB291D7-C275-4AF5-A8FF-773072AD1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30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6" r:id="rId2"/>
    <p:sldLayoutId id="2147483714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zh-CN" altLang="en-US" sz="4000" b="1" kern="1200" dirty="0">
          <a:solidFill>
            <a:schemeClr val="accent1"/>
          </a:solidFill>
          <a:latin typeface="Bahnschrift SemiBold SemiConden" panose="020B0502040204020203" pitchFamily="34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1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1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3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4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19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1.png"/><Relationship Id="rId11" Type="http://schemas.openxmlformats.org/officeDocument/2006/relationships/image" Target="../media/image41.png"/><Relationship Id="rId5" Type="http://schemas.openxmlformats.org/officeDocument/2006/relationships/image" Target="../media/image36.png"/><Relationship Id="rId15" Type="http://schemas.openxmlformats.org/officeDocument/2006/relationships/image" Target="../media/image11.png"/><Relationship Id="rId10" Type="http://schemas.openxmlformats.org/officeDocument/2006/relationships/image" Target="../media/image40.png"/><Relationship Id="rId4" Type="http://schemas.openxmlformats.org/officeDocument/2006/relationships/image" Target="../media/image351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43.png"/><Relationship Id="rId3" Type="http://schemas.openxmlformats.org/officeDocument/2006/relationships/image" Target="../media/image34.png"/><Relationship Id="rId7" Type="http://schemas.openxmlformats.org/officeDocument/2006/relationships/image" Target="../media/image37.png"/><Relationship Id="rId12" Type="http://schemas.openxmlformats.org/officeDocument/2006/relationships/image" Target="../media/image50.png"/><Relationship Id="rId2" Type="http://schemas.openxmlformats.org/officeDocument/2006/relationships/image" Target="../media/image19.png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1.png"/><Relationship Id="rId11" Type="http://schemas.openxmlformats.org/officeDocument/2006/relationships/image" Target="../media/image49.png"/><Relationship Id="rId5" Type="http://schemas.openxmlformats.org/officeDocument/2006/relationships/image" Target="../media/image36.png"/><Relationship Id="rId15" Type="http://schemas.openxmlformats.org/officeDocument/2006/relationships/image" Target="../media/image52.png"/><Relationship Id="rId10" Type="http://schemas.openxmlformats.org/officeDocument/2006/relationships/image" Target="../media/image48.png"/><Relationship Id="rId4" Type="http://schemas.openxmlformats.org/officeDocument/2006/relationships/image" Target="../media/image351.png"/><Relationship Id="rId9" Type="http://schemas.openxmlformats.org/officeDocument/2006/relationships/image" Target="../media/image47.png"/><Relationship Id="rId14" Type="http://schemas.openxmlformats.org/officeDocument/2006/relationships/image" Target="../media/image5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.png"/><Relationship Id="rId3" Type="http://schemas.openxmlformats.org/officeDocument/2006/relationships/image" Target="../media/image34.png"/><Relationship Id="rId7" Type="http://schemas.openxmlformats.org/officeDocument/2006/relationships/image" Target="../media/image37.png"/><Relationship Id="rId12" Type="http://schemas.openxmlformats.org/officeDocument/2006/relationships/image" Target="../media/image5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1.png"/><Relationship Id="rId11" Type="http://schemas.openxmlformats.org/officeDocument/2006/relationships/image" Target="../media/image13.png"/><Relationship Id="rId5" Type="http://schemas.openxmlformats.org/officeDocument/2006/relationships/image" Target="../media/image360.png"/><Relationship Id="rId10" Type="http://schemas.openxmlformats.org/officeDocument/2006/relationships/image" Target="../media/image12.png"/><Relationship Id="rId4" Type="http://schemas.openxmlformats.org/officeDocument/2006/relationships/image" Target="../media/image351.png"/><Relationship Id="rId9" Type="http://schemas.openxmlformats.org/officeDocument/2006/relationships/image" Target="../media/image5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1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3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0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1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0.png"/><Relationship Id="rId4" Type="http://schemas.openxmlformats.org/officeDocument/2006/relationships/image" Target="../media/image19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ucr.edu/~yihans/teaching/palgo.html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214445A-2122-47F5-8B08-AC619614F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en-US" altLang="zh-CN" sz="5400">
                <a:solidFill>
                  <a:schemeClr val="tx1">
                    <a:lumMod val="85000"/>
                    <a:lumOff val="15000"/>
                  </a:schemeClr>
                </a:solidFill>
              </a:rPr>
              <a:t>Parallel Algorithms: </a:t>
            </a:r>
            <a:br>
              <a:rPr lang="en-US" altLang="zh-CN" sz="54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zh-CN" sz="5400">
                <a:solidFill>
                  <a:schemeClr val="tx1">
                    <a:lumMod val="85000"/>
                    <a:lumOff val="15000"/>
                  </a:schemeClr>
                </a:solidFill>
              </a:rPr>
              <a:t>Theory and Practice</a:t>
            </a:r>
            <a:endParaRPr lang="zh-CN" altLang="en-US" sz="5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en-US" sz="2000" dirty="0">
                <a:solidFill>
                  <a:schemeClr val="accent1"/>
                </a:solidFill>
              </a:rPr>
              <a:t>CS260 – Lecture 3</a:t>
            </a:r>
          </a:p>
          <a:p>
            <a:pPr algn="r"/>
            <a:r>
              <a:rPr lang="en-US" sz="2000" dirty="0">
                <a:solidFill>
                  <a:schemeClr val="accent1"/>
                </a:solidFill>
              </a:rPr>
              <a:t>Yihan Sun</a:t>
            </a:r>
          </a:p>
          <a:p>
            <a:pPr algn="r"/>
            <a:endParaRPr lang="en-US" sz="2000" dirty="0">
              <a:solidFill>
                <a:schemeClr val="accent1"/>
              </a:solidFill>
            </a:endParaRPr>
          </a:p>
        </p:txBody>
      </p:sp>
      <p:cxnSp>
        <p:nvCxnSpPr>
          <p:cNvPr id="19" name="Straight Connector 13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8D4AA77-79E7-47D0-8340-CDF6CB518667}"/>
              </a:ext>
            </a:extLst>
          </p:cNvPr>
          <p:cNvSpPr txBox="1"/>
          <p:nvPr/>
        </p:nvSpPr>
        <p:spPr>
          <a:xfrm>
            <a:off x="304800" y="6183868"/>
            <a:ext cx="6913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* Some of the slides are from MIT 6.712, 6.886 and CMU 15-853. 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91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9F6084-BDCE-412F-AAFE-6AD2C9063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4343400"/>
          </a:xfrm>
        </p:spPr>
        <p:txBody>
          <a:bodyPr/>
          <a:lstStyle/>
          <a:p>
            <a:r>
              <a:rPr lang="en-US" altLang="zh-CN" dirty="0"/>
              <a:t>How to solve a recurrence in general?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10AC9-5302-471E-8C85-BAFEFB32B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731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7DB5A-26FC-4770-9686-3D3A3D98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Solving recurrences – Master Theorem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61E420-E2C6-4C8F-8CC9-9076954728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The Master Method for solving divide-and-conquer recurrences applies to the recurrences in the form:</a:t>
                </a:r>
                <a:endParaRPr lang="en-US" altLang="zh-CN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d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𝒂𝑻</m:t>
                      </m:r>
                      <m:d>
                        <m:dPr>
                          <m:ctrlP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num>
                            <m:den>
                              <m: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den>
                          </m:f>
                        </m:e>
                      </m:d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d>
                    </m:oMath>
                  </m:oMathPara>
                </a14:m>
                <a:endParaRPr lang="en-US" altLang="zh-CN" b="1" dirty="0"/>
              </a:p>
              <a:p>
                <a:pPr marL="0" indent="0">
                  <a:buNone/>
                </a:pPr>
                <a:r>
                  <a:rPr lang="en-US" altLang="zh-CN" dirty="0"/>
                  <a:t>Where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altLang="zh-CN" b="1" dirty="0"/>
                  <a:t>, and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US" altLang="zh-CN" b="1" dirty="0"/>
                  <a:t> is asymptotically positive.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</m:oMath>
                </a14:m>
                <a:r>
                  <a:rPr lang="en-US" altLang="zh-CN" b="1" dirty="0"/>
                  <a:t> is a constant when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altLang="zh-CN" b="1" dirty="0"/>
                  <a:t> is a constant</a:t>
                </a:r>
              </a:p>
              <a:p>
                <a:endParaRPr lang="en-US" altLang="zh-CN" dirty="0"/>
              </a:p>
              <a:p>
                <a:endParaRPr lang="en-US" altLang="zh-C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61E420-E2C6-4C8F-8CC9-9076954728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1" t="-1970" r="-5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3E25D-CC7B-4719-B763-0336BDA5C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3526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EFB9F7-D633-40E5-B6E5-E5F121DE9BD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Recursion Tree: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𝑎𝑇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EFB9F7-D633-40E5-B6E5-E5F121DE9B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92" t="-23894" b="-318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96D6F-76D8-493D-B500-8A8CD4D8C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12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8ACE0AA-B86F-459E-B228-871D1EC54CD9}"/>
                  </a:ext>
                </a:extLst>
              </p:cNvPr>
              <p:cNvSpPr txBox="1"/>
              <p:nvPr/>
            </p:nvSpPr>
            <p:spPr>
              <a:xfrm>
                <a:off x="5486400" y="1371600"/>
                <a:ext cx="113364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8ACE0AA-B86F-459E-B228-871D1EC54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371600"/>
                <a:ext cx="1133644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33FFB95-D467-48DB-BCD5-1DA51D03691A}"/>
              </a:ext>
            </a:extLst>
          </p:cNvPr>
          <p:cNvCxnSpPr>
            <a:cxnSpLocks/>
            <a:endCxn id="16" idx="0"/>
          </p:cNvCxnSpPr>
          <p:nvPr/>
        </p:nvCxnSpPr>
        <p:spPr>
          <a:xfrm flipH="1">
            <a:off x="4211939" y="1905000"/>
            <a:ext cx="1503061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FA82944-E969-4A87-A9B2-BC127C087CBE}"/>
              </a:ext>
            </a:extLst>
          </p:cNvPr>
          <p:cNvCxnSpPr>
            <a:cxnSpLocks/>
            <a:stCxn id="5" idx="2"/>
            <a:endCxn id="17" idx="0"/>
          </p:cNvCxnSpPr>
          <p:nvPr/>
        </p:nvCxnSpPr>
        <p:spPr>
          <a:xfrm flipH="1">
            <a:off x="5964539" y="1956375"/>
            <a:ext cx="88683" cy="482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6F82C3A-A59E-4B5D-8EC4-4F261AC2953B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6400800" y="1981200"/>
            <a:ext cx="1697339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>
            <a:extLst>
              <a:ext uri="{FF2B5EF4-FFF2-40B4-BE49-F238E27FC236}">
                <a16:creationId xmlns:a16="http://schemas.microsoft.com/office/drawing/2014/main" id="{9C478DDD-0332-4585-BC57-5ACB11273625}"/>
              </a:ext>
            </a:extLst>
          </p:cNvPr>
          <p:cNvSpPr/>
          <p:nvPr/>
        </p:nvSpPr>
        <p:spPr>
          <a:xfrm rot="7790870">
            <a:off x="4820077" y="-34528"/>
            <a:ext cx="2018446" cy="238473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10DA459-0A25-4D96-B0CF-0ED7613E31DE}"/>
                  </a:ext>
                </a:extLst>
              </p:cNvPr>
              <p:cNvSpPr txBox="1"/>
              <p:nvPr/>
            </p:nvSpPr>
            <p:spPr>
              <a:xfrm>
                <a:off x="4876800" y="1524000"/>
                <a:ext cx="4486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10DA459-0A25-4D96-B0CF-0ED7613E3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524000"/>
                <a:ext cx="44864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2A4B465-E80F-42C6-8057-C967244454A8}"/>
                  </a:ext>
                </a:extLst>
              </p:cNvPr>
              <p:cNvSpPr txBox="1"/>
              <p:nvPr/>
            </p:nvSpPr>
            <p:spPr>
              <a:xfrm>
                <a:off x="3429000" y="2362200"/>
                <a:ext cx="15658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2A4B465-E80F-42C6-8057-C967244454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362200"/>
                <a:ext cx="1565878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35C1F73-FADF-4B98-9021-5832E95BC59A}"/>
                  </a:ext>
                </a:extLst>
              </p:cNvPr>
              <p:cNvSpPr txBox="1"/>
              <p:nvPr/>
            </p:nvSpPr>
            <p:spPr>
              <a:xfrm>
                <a:off x="5181600" y="2438400"/>
                <a:ext cx="15658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35C1F73-FADF-4B98-9021-5832E95B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438400"/>
                <a:ext cx="1565878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5A3D0FB-31D5-4A60-BF93-8A94C2E440A5}"/>
                  </a:ext>
                </a:extLst>
              </p:cNvPr>
              <p:cNvSpPr txBox="1"/>
              <p:nvPr/>
            </p:nvSpPr>
            <p:spPr>
              <a:xfrm>
                <a:off x="7315200" y="2438400"/>
                <a:ext cx="15658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5A3D0FB-31D5-4A60-BF93-8A94C2E44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438400"/>
                <a:ext cx="1565878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BA81A123-CF87-4992-A282-B18585D12F4A}"/>
              </a:ext>
            </a:extLst>
          </p:cNvPr>
          <p:cNvSpPr txBox="1"/>
          <p:nvPr/>
        </p:nvSpPr>
        <p:spPr>
          <a:xfrm>
            <a:off x="6858000" y="25146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2BA71A9-3ACE-4D0C-B669-3902423CC328}"/>
              </a:ext>
            </a:extLst>
          </p:cNvPr>
          <p:cNvCxnSpPr>
            <a:cxnSpLocks/>
            <a:endCxn id="29" idx="0"/>
          </p:cNvCxnSpPr>
          <p:nvPr/>
        </p:nvCxnSpPr>
        <p:spPr>
          <a:xfrm flipH="1">
            <a:off x="2091752" y="2971800"/>
            <a:ext cx="1786954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EDC6DA8-1586-4087-8B91-D567DA6E8621}"/>
              </a:ext>
            </a:extLst>
          </p:cNvPr>
          <p:cNvCxnSpPr>
            <a:cxnSpLocks/>
            <a:endCxn id="30" idx="0"/>
          </p:cNvCxnSpPr>
          <p:nvPr/>
        </p:nvCxnSpPr>
        <p:spPr>
          <a:xfrm flipH="1">
            <a:off x="3768152" y="2971800"/>
            <a:ext cx="491553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B62C477-100D-4DB5-BAAE-37CF24731EBD}"/>
              </a:ext>
            </a:extLst>
          </p:cNvPr>
          <p:cNvCxnSpPr>
            <a:cxnSpLocks/>
            <a:endCxn id="31" idx="0"/>
          </p:cNvCxnSpPr>
          <p:nvPr/>
        </p:nvCxnSpPr>
        <p:spPr>
          <a:xfrm>
            <a:off x="4716903" y="2971800"/>
            <a:ext cx="1794449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>
            <a:extLst>
              <a:ext uri="{FF2B5EF4-FFF2-40B4-BE49-F238E27FC236}">
                <a16:creationId xmlns:a16="http://schemas.microsoft.com/office/drawing/2014/main" id="{06CDA53D-5AA1-4450-A3AF-62BB22C35CD3}"/>
              </a:ext>
            </a:extLst>
          </p:cNvPr>
          <p:cNvSpPr/>
          <p:nvPr/>
        </p:nvSpPr>
        <p:spPr>
          <a:xfrm rot="7790870">
            <a:off x="3143677" y="1032272"/>
            <a:ext cx="2018446" cy="238473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6B8F897-7AD9-43C6-979E-70E2E89042E5}"/>
                  </a:ext>
                </a:extLst>
              </p:cNvPr>
              <p:cNvSpPr txBox="1"/>
              <p:nvPr/>
            </p:nvSpPr>
            <p:spPr>
              <a:xfrm>
                <a:off x="1211703" y="3352800"/>
                <a:ext cx="17600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sSup>
                        <m:sSupPr>
                          <m:ctrlP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6B8F897-7AD9-43C6-979E-70E2E89042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703" y="3352800"/>
                <a:ext cx="1760097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2C268D6-ACB9-490A-B118-173D74737109}"/>
                  </a:ext>
                </a:extLst>
              </p:cNvPr>
              <p:cNvSpPr txBox="1"/>
              <p:nvPr/>
            </p:nvSpPr>
            <p:spPr>
              <a:xfrm>
                <a:off x="2888103" y="3429000"/>
                <a:ext cx="17600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sSup>
                        <m:sSupPr>
                          <m:ctrlP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2C268D6-ACB9-490A-B118-173D747371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103" y="3429000"/>
                <a:ext cx="1760097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582E963-8EE5-40E4-82B3-C3AA5997E147}"/>
                  </a:ext>
                </a:extLst>
              </p:cNvPr>
              <p:cNvSpPr txBox="1"/>
              <p:nvPr/>
            </p:nvSpPr>
            <p:spPr>
              <a:xfrm>
                <a:off x="5631303" y="3429000"/>
                <a:ext cx="17600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sSup>
                        <m:sSupPr>
                          <m:ctrlP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582E963-8EE5-40E4-82B3-C3AA5997E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303" y="3429000"/>
                <a:ext cx="1760097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2C63B2A9-44F3-4DC9-9E75-9C473890BAE7}"/>
              </a:ext>
            </a:extLst>
          </p:cNvPr>
          <p:cNvSpPr txBox="1"/>
          <p:nvPr/>
        </p:nvSpPr>
        <p:spPr>
          <a:xfrm>
            <a:off x="4716903" y="3505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798606-1790-4EA1-BE89-D4127B9B3497}"/>
                  </a:ext>
                </a:extLst>
              </p:cNvPr>
              <p:cNvSpPr txBox="1"/>
              <p:nvPr/>
            </p:nvSpPr>
            <p:spPr>
              <a:xfrm>
                <a:off x="8839200" y="3505200"/>
                <a:ext cx="2939266" cy="586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num>
                      <m:den>
                        <m:sSup>
                          <m:sSupPr>
                            <m:ctrlP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798606-1790-4EA1-BE89-D4127B9B34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3505200"/>
                <a:ext cx="2939266" cy="586571"/>
              </a:xfrm>
              <a:prstGeom prst="rect">
                <a:avLst/>
              </a:prstGeom>
              <a:blipFill>
                <a:blip r:embed="rId9"/>
                <a:stretch>
                  <a:fillRect t="-1042" b="-93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85A3B53-C160-4C4E-A2BE-C22B5602AB8A}"/>
                  </a:ext>
                </a:extLst>
              </p:cNvPr>
              <p:cNvSpPr txBox="1"/>
              <p:nvPr/>
            </p:nvSpPr>
            <p:spPr>
              <a:xfrm>
                <a:off x="8839200" y="2514600"/>
                <a:ext cx="2685800" cy="586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num>
                      <m:den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den>
                    </m:f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85A3B53-C160-4C4E-A2BE-C22B5602A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2514600"/>
                <a:ext cx="2685800" cy="586571"/>
              </a:xfrm>
              <a:prstGeom prst="rect">
                <a:avLst/>
              </a:prstGeom>
              <a:blipFill>
                <a:blip r:embed="rId10"/>
                <a:stretch>
                  <a:fillRect t="-1042"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B44BDF8-BF23-4FDC-9903-6A4719C28090}"/>
                  </a:ext>
                </a:extLst>
              </p:cNvPr>
              <p:cNvSpPr txBox="1"/>
              <p:nvPr/>
            </p:nvSpPr>
            <p:spPr>
              <a:xfrm>
                <a:off x="3048000" y="2590800"/>
                <a:ext cx="4486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B44BDF8-BF23-4FDC-9903-6A4719C280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590800"/>
                <a:ext cx="44864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84EEA0C-739A-45B1-8EB6-B89CEFB6C096}"/>
              </a:ext>
            </a:extLst>
          </p:cNvPr>
          <p:cNvCxnSpPr>
            <a:stCxn id="29" idx="2"/>
          </p:cNvCxnSpPr>
          <p:nvPr/>
        </p:nvCxnSpPr>
        <p:spPr>
          <a:xfrm flipH="1">
            <a:off x="1821303" y="3937575"/>
            <a:ext cx="270449" cy="634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F24072E-EF38-4EC3-8FF1-3339F6AE9712}"/>
              </a:ext>
            </a:extLst>
          </p:cNvPr>
          <p:cNvSpPr txBox="1"/>
          <p:nvPr/>
        </p:nvSpPr>
        <p:spPr>
          <a:xfrm>
            <a:off x="1516503" y="44958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CE1F23D-AD10-4FF1-A091-436D790706AE}"/>
                  </a:ext>
                </a:extLst>
              </p:cNvPr>
              <p:cNvSpPr txBox="1"/>
              <p:nvPr/>
            </p:nvSpPr>
            <p:spPr>
              <a:xfrm>
                <a:off x="754503" y="5486400"/>
                <a:ext cx="17457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𝑂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(1))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CE1F23D-AD10-4FF1-A091-436D790706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03" y="5486400"/>
                <a:ext cx="1745799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ECC9610-C872-4B2C-8EAB-EC2547EED1F0}"/>
              </a:ext>
            </a:extLst>
          </p:cNvPr>
          <p:cNvCxnSpPr>
            <a:stCxn id="39" idx="0"/>
          </p:cNvCxnSpPr>
          <p:nvPr/>
        </p:nvCxnSpPr>
        <p:spPr>
          <a:xfrm flipV="1">
            <a:off x="1627403" y="5016788"/>
            <a:ext cx="84172" cy="469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9A494BD-7F47-4A7A-8E1C-84E062FA8CDF}"/>
                  </a:ext>
                </a:extLst>
              </p:cNvPr>
              <p:cNvSpPr txBox="1"/>
              <p:nvPr/>
            </p:nvSpPr>
            <p:spPr>
              <a:xfrm>
                <a:off x="8458200" y="5552160"/>
                <a:ext cx="3367397" cy="8790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func>
                          <m:funcPr>
                            <m:ctrlP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altLang="zh-CN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400" b="0" i="0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altLang="zh-CN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(1)</m:t>
                    </m:r>
                  </m:oMath>
                </a14:m>
                <a:endParaRPr lang="en-US" altLang="zh-CN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func>
                            <m:funcPr>
                              <m:ctrlPr>
                                <a:rPr lang="en-US" altLang="zh-CN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altLang="zh-CN" sz="24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400" b="0" i="0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altLang="zh-CN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</m:func>
                        </m:sup>
                      </m:sSup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9A494BD-7F47-4A7A-8E1C-84E062FA8C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0" y="5552160"/>
                <a:ext cx="3367397" cy="879023"/>
              </a:xfrm>
              <a:prstGeom prst="rect">
                <a:avLst/>
              </a:prstGeom>
              <a:blipFill>
                <a:blip r:embed="rId12"/>
                <a:stretch>
                  <a:fillRect t="-34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0A717CB-7CF7-4E24-AAF6-58C4758CBF05}"/>
              </a:ext>
            </a:extLst>
          </p:cNvPr>
          <p:cNvCxnSpPr/>
          <p:nvPr/>
        </p:nvCxnSpPr>
        <p:spPr>
          <a:xfrm>
            <a:off x="533400" y="1371600"/>
            <a:ext cx="0" cy="480060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30EF803-98A4-44CD-A006-51E28C2D99EC}"/>
                  </a:ext>
                </a:extLst>
              </p:cNvPr>
              <p:cNvSpPr txBox="1"/>
              <p:nvPr/>
            </p:nvSpPr>
            <p:spPr>
              <a:xfrm>
                <a:off x="0" y="2819400"/>
                <a:ext cx="1280094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oMath>
                  </m:oMathPara>
                </a14:m>
                <a:endParaRPr lang="en-US" altLang="zh-CN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30EF803-98A4-44CD-A006-51E28C2D9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19400"/>
                <a:ext cx="1280094" cy="646331"/>
              </a:xfrm>
              <a:prstGeom prst="rect">
                <a:avLst/>
              </a:prstGeom>
              <a:blipFill>
                <a:blip r:embed="rId13"/>
                <a:stretch>
                  <a:fillRect b="-84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A383143-BFB9-4A14-BA28-77D4F7A985B0}"/>
                  </a:ext>
                </a:extLst>
              </p:cNvPr>
              <p:cNvSpPr txBox="1"/>
              <p:nvPr/>
            </p:nvSpPr>
            <p:spPr>
              <a:xfrm>
                <a:off x="2895600" y="5181600"/>
                <a:ext cx="5214248" cy="54239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Idea: Compare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altLang="zh-CN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800" b="0" i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e>
                        </m:func>
                      </m:sup>
                    </m:sSup>
                  </m:oMath>
                </a14:m>
                <a:r>
                  <a:rPr lang="zh-CN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with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A383143-BFB9-4A14-BA28-77D4F7A985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181600"/>
                <a:ext cx="5214248" cy="542393"/>
              </a:xfrm>
              <a:prstGeom prst="rect">
                <a:avLst/>
              </a:prstGeom>
              <a:blipFill>
                <a:blip r:embed="rId14"/>
                <a:stretch>
                  <a:fillRect l="-2217" t="-6593" b="-285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2B89858-84E9-4B0B-8313-82089FB3574C}"/>
                  </a:ext>
                </a:extLst>
              </p:cNvPr>
              <p:cNvSpPr txBox="1"/>
              <p:nvPr/>
            </p:nvSpPr>
            <p:spPr>
              <a:xfrm>
                <a:off x="8896600" y="1350264"/>
                <a:ext cx="2544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2B89858-84E9-4B0B-8313-82089FB35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6600" y="1350264"/>
                <a:ext cx="2544158" cy="461665"/>
              </a:xfrm>
              <a:prstGeom prst="rect">
                <a:avLst/>
              </a:prstGeom>
              <a:blipFill>
                <a:blip r:embed="rId15"/>
                <a:stretch>
                  <a:fillRect l="-478" t="-9333" r="-957" b="-30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00196F22-7826-4614-B5F6-C98B23BAC536}"/>
              </a:ext>
            </a:extLst>
          </p:cNvPr>
          <p:cNvSpPr txBox="1"/>
          <p:nvPr/>
        </p:nvSpPr>
        <p:spPr>
          <a:xfrm rot="5400000">
            <a:off x="9966811" y="449356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207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EFB9F7-D633-40E5-B6E5-E5F121DE9BD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Recursion Tree: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𝑎𝑇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EFB9F7-D633-40E5-B6E5-E5F121DE9B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92" t="-23894" b="-318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96D6F-76D8-493D-B500-8A8CD4D8C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13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798606-1790-4EA1-BE89-D4127B9B3497}"/>
                  </a:ext>
                </a:extLst>
              </p:cNvPr>
              <p:cNvSpPr txBox="1"/>
              <p:nvPr/>
            </p:nvSpPr>
            <p:spPr>
              <a:xfrm>
                <a:off x="1371600" y="3886200"/>
                <a:ext cx="2939266" cy="586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num>
                      <m:den>
                        <m:sSup>
                          <m:sSupPr>
                            <m:ctrlP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798606-1790-4EA1-BE89-D4127B9B34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2939266" cy="586571"/>
              </a:xfrm>
              <a:prstGeom prst="rect">
                <a:avLst/>
              </a:prstGeom>
              <a:blipFill>
                <a:blip r:embed="rId3"/>
                <a:stretch>
                  <a:fillRect t="-1042"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85A3B53-C160-4C4E-A2BE-C22B5602AB8A}"/>
                  </a:ext>
                </a:extLst>
              </p:cNvPr>
              <p:cNvSpPr txBox="1"/>
              <p:nvPr/>
            </p:nvSpPr>
            <p:spPr>
              <a:xfrm>
                <a:off x="1447800" y="2819400"/>
                <a:ext cx="2685800" cy="586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num>
                      <m:den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den>
                    </m:f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85A3B53-C160-4C4E-A2BE-C22B5602A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819400"/>
                <a:ext cx="2685800" cy="586571"/>
              </a:xfrm>
              <a:prstGeom prst="rect">
                <a:avLst/>
              </a:prstGeom>
              <a:blipFill>
                <a:blip r:embed="rId4"/>
                <a:stretch>
                  <a:fillRect t="-1042"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9A494BD-7F47-4A7A-8E1C-84E062FA8CDF}"/>
                  </a:ext>
                </a:extLst>
              </p:cNvPr>
              <p:cNvSpPr txBox="1"/>
              <p:nvPr/>
            </p:nvSpPr>
            <p:spPr>
              <a:xfrm>
                <a:off x="1066800" y="5638800"/>
                <a:ext cx="3839769" cy="863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func>
                          <m:funcPr>
                            <m:ctrlP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altLang="zh-CN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400" b="0" i="0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altLang="zh-CN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𝑂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(1))</m:t>
                    </m:r>
                  </m:oMath>
                </a14:m>
                <a:endParaRPr lang="en-US" altLang="zh-CN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func>
                            <m:funcPr>
                              <m:ctrlPr>
                                <a:rPr lang="en-US" altLang="zh-CN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altLang="zh-CN" sz="24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400" b="0" i="0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altLang="zh-CN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</m:func>
                        </m:sup>
                      </m:sSup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9A494BD-7F47-4A7A-8E1C-84E062FA8C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638800"/>
                <a:ext cx="3839769" cy="863826"/>
              </a:xfrm>
              <a:prstGeom prst="rect">
                <a:avLst/>
              </a:prstGeom>
              <a:blipFill>
                <a:blip r:embed="rId5"/>
                <a:stretch>
                  <a:fillRect t="-35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0A717CB-7CF7-4E24-AAF6-58C4758CBF05}"/>
              </a:ext>
            </a:extLst>
          </p:cNvPr>
          <p:cNvCxnSpPr>
            <a:cxnSpLocks/>
          </p:cNvCxnSpPr>
          <p:nvPr/>
        </p:nvCxnSpPr>
        <p:spPr>
          <a:xfrm>
            <a:off x="533400" y="2209800"/>
            <a:ext cx="0" cy="457200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30EF803-98A4-44CD-A006-51E28C2D99EC}"/>
                  </a:ext>
                </a:extLst>
              </p:cNvPr>
              <p:cNvSpPr txBox="1"/>
              <p:nvPr/>
            </p:nvSpPr>
            <p:spPr>
              <a:xfrm>
                <a:off x="0" y="3429000"/>
                <a:ext cx="1280094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oMath>
                  </m:oMathPara>
                </a14:m>
                <a:endParaRPr lang="en-US" altLang="zh-CN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30EF803-98A4-44CD-A006-51E28C2D9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29000"/>
                <a:ext cx="1280094" cy="646331"/>
              </a:xfrm>
              <a:prstGeom prst="rect">
                <a:avLst/>
              </a:prstGeom>
              <a:blipFill>
                <a:blip r:embed="rId6"/>
                <a:stretch>
                  <a:fillRect b="-84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96FA160-CEDA-4EA8-BCDB-811698B125CC}"/>
                  </a:ext>
                </a:extLst>
              </p:cNvPr>
              <p:cNvSpPr txBox="1"/>
              <p:nvPr/>
            </p:nvSpPr>
            <p:spPr>
              <a:xfrm>
                <a:off x="1447800" y="2057400"/>
                <a:ext cx="2544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96FA160-CEDA-4EA8-BCDB-811698B125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057400"/>
                <a:ext cx="2544158" cy="461665"/>
              </a:xfrm>
              <a:prstGeom prst="rect">
                <a:avLst/>
              </a:prstGeom>
              <a:blipFill>
                <a:blip r:embed="rId7"/>
                <a:stretch>
                  <a:fillRect l="-719" t="-9333" r="-959" b="-30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A2F68D0E-C5A9-40DE-B2E9-9579758A1DAE}"/>
              </a:ext>
            </a:extLst>
          </p:cNvPr>
          <p:cNvSpPr txBox="1"/>
          <p:nvPr/>
        </p:nvSpPr>
        <p:spPr>
          <a:xfrm rot="5400000">
            <a:off x="2651611" y="45873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7A94D31-27A2-4E25-8232-556600D5E34B}"/>
                  </a:ext>
                </a:extLst>
              </p:cNvPr>
              <p:cNvSpPr txBox="1"/>
              <p:nvPr/>
            </p:nvSpPr>
            <p:spPr>
              <a:xfrm>
                <a:off x="368807" y="1180778"/>
                <a:ext cx="10527790" cy="4780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Case 1, </a:t>
                </a:r>
                <a14:m>
                  <m:oMath xmlns:m="http://schemas.openxmlformats.org/officeDocument/2006/math"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e>
                    </m:d>
                    <m:r>
                      <a:rPr lang="en-US" altLang="zh-CN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𝑶</m:t>
                    </m:r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p>
                      <m:sSupPr>
                        <m:ctrlP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sup>
                    </m:sSup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zh-CN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func>
                      <m:funcPr>
                        <m:ctrlP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zh-CN" sz="24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altLang="zh-CN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𝒃</m:t>
                            </m:r>
                          </m:sub>
                        </m:sSub>
                      </m:fName>
                      <m:e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</m:func>
                  </m:oMath>
                </a14:m>
                <a:endParaRPr lang="zh-CN" altLang="en-US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7A94D31-27A2-4E25-8232-556600D5E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07" y="1180778"/>
                <a:ext cx="10527790" cy="478080"/>
              </a:xfrm>
              <a:prstGeom prst="rect">
                <a:avLst/>
              </a:prstGeom>
              <a:blipFill>
                <a:blip r:embed="rId8"/>
                <a:stretch>
                  <a:fillRect l="-869" t="-8974" b="-2692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6AA5F06-6B4B-4525-B3A0-8863D84B1917}"/>
                  </a:ext>
                </a:extLst>
              </p:cNvPr>
              <p:cNvSpPr txBox="1"/>
              <p:nvPr/>
            </p:nvSpPr>
            <p:spPr>
              <a:xfrm>
                <a:off x="381000" y="1524000"/>
                <a:ext cx="541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e.g., when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func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zh-CN" alt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but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6AA5F06-6B4B-4525-B3A0-8863D84B19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524000"/>
                <a:ext cx="5410200" cy="461665"/>
              </a:xfrm>
              <a:prstGeom prst="rect">
                <a:avLst/>
              </a:prstGeom>
              <a:blipFill>
                <a:blip r:embed="rId9"/>
                <a:stretch>
                  <a:fillRect l="-1804" t="-9211" b="-302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D0242D-E375-46C5-A49A-1991FCAD6019}"/>
                  </a:ext>
                </a:extLst>
              </p:cNvPr>
              <p:cNvSpPr txBox="1"/>
              <p:nvPr/>
            </p:nvSpPr>
            <p:spPr>
              <a:xfrm>
                <a:off x="4343400" y="2057400"/>
                <a:ext cx="2514600" cy="381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D0242D-E375-46C5-A49A-1991FCAD60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057400"/>
                <a:ext cx="2514600" cy="381643"/>
              </a:xfrm>
              <a:prstGeom prst="rect">
                <a:avLst/>
              </a:prstGeom>
              <a:blipFill>
                <a:blip r:embed="rId10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D4D5C17-88B7-4E32-8303-23F990EBE9B9}"/>
                  </a:ext>
                </a:extLst>
              </p:cNvPr>
              <p:cNvSpPr txBox="1"/>
              <p:nvPr/>
            </p:nvSpPr>
            <p:spPr>
              <a:xfrm>
                <a:off x="4400802" y="2614390"/>
                <a:ext cx="3657600" cy="6424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US" altLang="zh-CN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altLang="zh-CN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US" altLang="zh-CN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⋅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p>
                          </m:sSup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altLang="zh-CN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D4D5C17-88B7-4E32-8303-23F990EBE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802" y="2614390"/>
                <a:ext cx="3657600" cy="6424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D19DE20-695B-4F63-B69F-5AC1AE7B0ABD}"/>
                  </a:ext>
                </a:extLst>
              </p:cNvPr>
              <p:cNvSpPr txBox="1"/>
              <p:nvPr/>
            </p:nvSpPr>
            <p:spPr>
              <a:xfrm>
                <a:off x="3962400" y="3657600"/>
                <a:ext cx="4572000" cy="636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𝑦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altLang="zh-CN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D19DE20-695B-4F63-B69F-5AC1AE7B0A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657600"/>
                <a:ext cx="4572000" cy="6368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183F495D-ED79-4158-905B-3334F09D11AE}"/>
              </a:ext>
            </a:extLst>
          </p:cNvPr>
          <p:cNvSpPr txBox="1"/>
          <p:nvPr/>
        </p:nvSpPr>
        <p:spPr>
          <a:xfrm rot="5400000">
            <a:off x="6080611" y="50445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EE2FB56-AC24-4919-8702-B968B7CE7213}"/>
                  </a:ext>
                </a:extLst>
              </p:cNvPr>
              <p:cNvSpPr/>
              <p:nvPr/>
            </p:nvSpPr>
            <p:spPr>
              <a:xfrm>
                <a:off x="5105400" y="5677222"/>
                <a:ext cx="2836161" cy="6499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𝑦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func>
                            <m:func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</m:func>
                        </m:sup>
                      </m:sSup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EE2FB56-AC24-4919-8702-B968B7CE72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5677222"/>
                <a:ext cx="2836161" cy="6499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23658C2-FF49-4879-9C16-93E5B6DC1EF3}"/>
                  </a:ext>
                </a:extLst>
              </p:cNvPr>
              <p:cNvSpPr txBox="1"/>
              <p:nvPr/>
            </p:nvSpPr>
            <p:spPr>
              <a:xfrm>
                <a:off x="7470183" y="4521216"/>
                <a:ext cx="2514086" cy="1016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terms </a:t>
                </a:r>
              </a:p>
              <a:p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Grow geometrically, </a:t>
                </a:r>
              </a:p>
              <a:p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common ratio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𝑦</m:t>
                            </m:r>
                          </m:sup>
                        </m:sSup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&gt;1</m:t>
                    </m:r>
                  </m:oMath>
                </a14:m>
                <a:endParaRPr lang="en-US" altLang="zh-CN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23658C2-FF49-4879-9C16-93E5B6DC1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183" y="4521216"/>
                <a:ext cx="2514086" cy="1016945"/>
              </a:xfrm>
              <a:prstGeom prst="rect">
                <a:avLst/>
              </a:prstGeom>
              <a:blipFill>
                <a:blip r:embed="rId14"/>
                <a:stretch>
                  <a:fillRect l="-1937" t="-3614" b="-30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CD5ED7-A433-42DC-B253-56349B9F510E}"/>
              </a:ext>
            </a:extLst>
          </p:cNvPr>
          <p:cNvCxnSpPr/>
          <p:nvPr/>
        </p:nvCxnSpPr>
        <p:spPr>
          <a:xfrm>
            <a:off x="4114800" y="4459856"/>
            <a:ext cx="6477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376679-102E-4625-B542-4BE2FC3263EB}"/>
                  </a:ext>
                </a:extLst>
              </p:cNvPr>
              <p:cNvSpPr txBox="1"/>
              <p:nvPr/>
            </p:nvSpPr>
            <p:spPr>
              <a:xfrm>
                <a:off x="8305800" y="1809390"/>
                <a:ext cx="3238751" cy="226594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GEOMETRICALLY INCREASING </a:t>
                </a:r>
              </a:p>
              <a:p>
                <a:pPr algn="ctr"/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(LEAF-DOMINATED)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𝑇</m:t>
                      </m:r>
                      <m:d>
                        <m:d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func>
                            <m:func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altLang="zh-CN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altLang="zh-CN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</m:func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376679-102E-4625-B542-4BE2FC326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1809390"/>
                <a:ext cx="3238751" cy="2265941"/>
              </a:xfrm>
              <a:prstGeom prst="rect">
                <a:avLst/>
              </a:prstGeom>
              <a:blipFill>
                <a:blip r:embed="rId15"/>
                <a:stretch>
                  <a:fillRect l="-2439" t="-2674" r="-60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77B75E9-B1EA-4834-83CF-04FC377887B5}"/>
                  </a:ext>
                </a:extLst>
              </p:cNvPr>
              <p:cNvSpPr txBox="1"/>
              <p:nvPr/>
            </p:nvSpPr>
            <p:spPr>
              <a:xfrm>
                <a:off x="8686800" y="457200"/>
                <a:ext cx="2464264" cy="54239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func>
                            <m:func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altLang="zh-CN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altLang="zh-CN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</m:func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77B75E9-B1EA-4834-83CF-04FC377887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457200"/>
                <a:ext cx="2464264" cy="54239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4300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EFB9F7-D633-40E5-B6E5-E5F121DE9BD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Recursion Tree: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𝑎𝑇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EFB9F7-D633-40E5-B6E5-E5F121DE9B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92" t="-23894" b="-318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96D6F-76D8-493D-B500-8A8CD4D8C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14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798606-1790-4EA1-BE89-D4127B9B3497}"/>
                  </a:ext>
                </a:extLst>
              </p:cNvPr>
              <p:cNvSpPr txBox="1"/>
              <p:nvPr/>
            </p:nvSpPr>
            <p:spPr>
              <a:xfrm>
                <a:off x="1371600" y="3886200"/>
                <a:ext cx="2939266" cy="586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num>
                      <m:den>
                        <m:sSup>
                          <m:sSupPr>
                            <m:ctrlP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798606-1790-4EA1-BE89-D4127B9B34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2939266" cy="586571"/>
              </a:xfrm>
              <a:prstGeom prst="rect">
                <a:avLst/>
              </a:prstGeom>
              <a:blipFill>
                <a:blip r:embed="rId3"/>
                <a:stretch>
                  <a:fillRect t="-1042"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85A3B53-C160-4C4E-A2BE-C22B5602AB8A}"/>
                  </a:ext>
                </a:extLst>
              </p:cNvPr>
              <p:cNvSpPr txBox="1"/>
              <p:nvPr/>
            </p:nvSpPr>
            <p:spPr>
              <a:xfrm>
                <a:off x="1447800" y="2819400"/>
                <a:ext cx="2685800" cy="586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num>
                      <m:den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den>
                    </m:f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85A3B53-C160-4C4E-A2BE-C22B5602A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819400"/>
                <a:ext cx="2685800" cy="586571"/>
              </a:xfrm>
              <a:prstGeom prst="rect">
                <a:avLst/>
              </a:prstGeom>
              <a:blipFill>
                <a:blip r:embed="rId4"/>
                <a:stretch>
                  <a:fillRect t="-1042"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9A494BD-7F47-4A7A-8E1C-84E062FA8CDF}"/>
                  </a:ext>
                </a:extLst>
              </p:cNvPr>
              <p:cNvSpPr txBox="1"/>
              <p:nvPr/>
            </p:nvSpPr>
            <p:spPr>
              <a:xfrm>
                <a:off x="1066800" y="5638800"/>
                <a:ext cx="3839769" cy="863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func>
                          <m:funcPr>
                            <m:ctrlP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altLang="zh-CN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400" b="0" i="0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altLang="zh-CN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𝑂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(1))</m:t>
                    </m:r>
                  </m:oMath>
                </a14:m>
                <a:endParaRPr lang="en-US" altLang="zh-CN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func>
                            <m:funcPr>
                              <m:ctrlPr>
                                <a:rPr lang="en-US" altLang="zh-CN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altLang="zh-CN" sz="24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400" b="0" i="0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altLang="zh-CN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</m:func>
                        </m:sup>
                      </m:sSup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9A494BD-7F47-4A7A-8E1C-84E062FA8C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638800"/>
                <a:ext cx="3839769" cy="863826"/>
              </a:xfrm>
              <a:prstGeom prst="rect">
                <a:avLst/>
              </a:prstGeom>
              <a:blipFill>
                <a:blip r:embed="rId5"/>
                <a:stretch>
                  <a:fillRect t="-35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0A717CB-7CF7-4E24-AAF6-58C4758CBF05}"/>
              </a:ext>
            </a:extLst>
          </p:cNvPr>
          <p:cNvCxnSpPr>
            <a:cxnSpLocks/>
          </p:cNvCxnSpPr>
          <p:nvPr/>
        </p:nvCxnSpPr>
        <p:spPr>
          <a:xfrm>
            <a:off x="533400" y="2209800"/>
            <a:ext cx="0" cy="457200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30EF803-98A4-44CD-A006-51E28C2D99EC}"/>
                  </a:ext>
                </a:extLst>
              </p:cNvPr>
              <p:cNvSpPr txBox="1"/>
              <p:nvPr/>
            </p:nvSpPr>
            <p:spPr>
              <a:xfrm>
                <a:off x="0" y="3429000"/>
                <a:ext cx="1280094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oMath>
                  </m:oMathPara>
                </a14:m>
                <a:endParaRPr lang="en-US" altLang="zh-CN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30EF803-98A4-44CD-A006-51E28C2D9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29000"/>
                <a:ext cx="1280094" cy="646331"/>
              </a:xfrm>
              <a:prstGeom prst="rect">
                <a:avLst/>
              </a:prstGeom>
              <a:blipFill>
                <a:blip r:embed="rId6"/>
                <a:stretch>
                  <a:fillRect b="-84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96FA160-CEDA-4EA8-BCDB-811698B125CC}"/>
                  </a:ext>
                </a:extLst>
              </p:cNvPr>
              <p:cNvSpPr txBox="1"/>
              <p:nvPr/>
            </p:nvSpPr>
            <p:spPr>
              <a:xfrm>
                <a:off x="1447800" y="2057400"/>
                <a:ext cx="2544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96FA160-CEDA-4EA8-BCDB-811698B125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057400"/>
                <a:ext cx="2544158" cy="461665"/>
              </a:xfrm>
              <a:prstGeom prst="rect">
                <a:avLst/>
              </a:prstGeom>
              <a:blipFill>
                <a:blip r:embed="rId7"/>
                <a:stretch>
                  <a:fillRect l="-719" t="-9333" r="-959" b="-30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A2F68D0E-C5A9-40DE-B2E9-9579758A1DAE}"/>
              </a:ext>
            </a:extLst>
          </p:cNvPr>
          <p:cNvSpPr txBox="1"/>
          <p:nvPr/>
        </p:nvSpPr>
        <p:spPr>
          <a:xfrm rot="5400000">
            <a:off x="2651611" y="45873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7A94D31-27A2-4E25-8232-556600D5E34B}"/>
                  </a:ext>
                </a:extLst>
              </p:cNvPr>
              <p:cNvSpPr txBox="1"/>
              <p:nvPr/>
            </p:nvSpPr>
            <p:spPr>
              <a:xfrm>
                <a:off x="368807" y="1180778"/>
                <a:ext cx="10527790" cy="4780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Case 2, </a:t>
                </a:r>
                <a14:m>
                  <m:oMath xmlns:m="http://schemas.openxmlformats.org/officeDocument/2006/math"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e>
                    </m:d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zh-CN" sz="24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𝚯</m:t>
                    </m:r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p>
                      <m:sSupPr>
                        <m:ctrlP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sup>
                    </m:sSup>
                    <m:func>
                      <m:funcPr>
                        <m:ctrlP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a:rPr lang="en-US" altLang="zh-CN" sz="2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𝐥𝐨</m:t>
                        </m:r>
                        <m:sSup>
                          <m:sSupPr>
                            <m:ctrlPr>
                              <a:rPr lang="en-US" altLang="zh-CN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zh-CN" sz="24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𝐠</m:t>
                            </m:r>
                          </m:e>
                          <m:sup>
                            <m:r>
                              <a:rPr lang="en-US" altLang="zh-CN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𝒌</m:t>
                            </m:r>
                          </m:sup>
                        </m:sSup>
                      </m:fName>
                      <m:e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e>
                    </m:func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zh-CN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unc>
                      <m:funcPr>
                        <m:ctrlP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zh-CN" sz="24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altLang="zh-CN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𝒃</m:t>
                            </m:r>
                          </m:sub>
                        </m:sSub>
                      </m:fName>
                      <m:e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</m:func>
                  </m:oMath>
                </a14:m>
                <a:r>
                  <a:rPr lang="en-US" altLang="zh-CN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zh-CN" altLang="en-US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7A94D31-27A2-4E25-8232-556600D5E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07" y="1180778"/>
                <a:ext cx="10527790" cy="478080"/>
              </a:xfrm>
              <a:prstGeom prst="rect">
                <a:avLst/>
              </a:prstGeom>
              <a:blipFill>
                <a:blip r:embed="rId8"/>
                <a:stretch>
                  <a:fillRect l="-869" t="-6410" b="-294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6AA5F06-6B4B-4525-B3A0-8863D84B1917}"/>
                  </a:ext>
                </a:extLst>
              </p:cNvPr>
              <p:cNvSpPr txBox="1"/>
              <p:nvPr/>
            </p:nvSpPr>
            <p:spPr>
              <a:xfrm>
                <a:off x="381000" y="1524000"/>
                <a:ext cx="586739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e.g., when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func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func>
                      <m:func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log</m:t>
                        </m:r>
                      </m:fName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func>
                  </m:oMath>
                </a14:m>
                <a:endPara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6AA5F06-6B4B-4525-B3A0-8863D84B19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524000"/>
                <a:ext cx="5867394" cy="461665"/>
              </a:xfrm>
              <a:prstGeom prst="rect">
                <a:avLst/>
              </a:prstGeom>
              <a:blipFill>
                <a:blip r:embed="rId9"/>
                <a:stretch>
                  <a:fillRect l="-1663" t="-9211" b="-302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D0242D-E375-46C5-A49A-1991FCAD6019}"/>
                  </a:ext>
                </a:extLst>
              </p:cNvPr>
              <p:cNvSpPr txBox="1"/>
              <p:nvPr/>
            </p:nvSpPr>
            <p:spPr>
              <a:xfrm>
                <a:off x="4343400" y="2057400"/>
                <a:ext cx="2514600" cy="381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p>
                      </m:sSup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log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k</m:t>
                              </m:r>
                            </m:sup>
                          </m:sSup>
                        </m:fName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D0242D-E375-46C5-A49A-1991FCAD60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057400"/>
                <a:ext cx="2514600" cy="381643"/>
              </a:xfrm>
              <a:prstGeom prst="rect">
                <a:avLst/>
              </a:prstGeom>
              <a:blipFill>
                <a:blip r:embed="rId10"/>
                <a:stretch>
                  <a:fillRect b="-161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D4D5C17-88B7-4E32-8303-23F990EBE9B9}"/>
                  </a:ext>
                </a:extLst>
              </p:cNvPr>
              <p:cNvSpPr txBox="1"/>
              <p:nvPr/>
            </p:nvSpPr>
            <p:spPr>
              <a:xfrm>
                <a:off x="3991958" y="2443154"/>
                <a:ext cx="3657600" cy="1088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US" altLang="zh-CN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p>
                      </m:sSup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den>
                          </m:f>
                        </m:e>
                      </m:func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p>
                          </m:sSup>
                        </m:den>
                      </m:f>
                      <m:r>
                        <a:rPr lang="en-US" altLang="zh-CN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⋅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p>
                      </m:sSup>
                      <m:func>
                        <m:func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zh-CN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den>
                          </m:f>
                        </m:e>
                      </m:func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D4D5C17-88B7-4E32-8303-23F990EBE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958" y="2443154"/>
                <a:ext cx="3657600" cy="10886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D19DE20-695B-4F63-B69F-5AC1AE7B0ABD}"/>
                  </a:ext>
                </a:extLst>
              </p:cNvPr>
              <p:cNvSpPr txBox="1"/>
              <p:nvPr/>
            </p:nvSpPr>
            <p:spPr>
              <a:xfrm>
                <a:off x="3657600" y="3561683"/>
                <a:ext cx="4572000" cy="11587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p>
                      </m:sSup>
                      <m:func>
                        <m:func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zh-CN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altLang="zh-CN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den>
                          </m:f>
                        </m:e>
                      </m:func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𝑦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p>
                      </m:sSup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D19DE20-695B-4F63-B69F-5AC1AE7B0A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61683"/>
                <a:ext cx="4572000" cy="115877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183F495D-ED79-4158-905B-3334F09D11AE}"/>
              </a:ext>
            </a:extLst>
          </p:cNvPr>
          <p:cNvSpPr txBox="1"/>
          <p:nvPr/>
        </p:nvSpPr>
        <p:spPr>
          <a:xfrm rot="5400000">
            <a:off x="6080611" y="50445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EE2FB56-AC24-4919-8702-B968B7CE7213}"/>
                  </a:ext>
                </a:extLst>
              </p:cNvPr>
              <p:cNvSpPr/>
              <p:nvPr/>
            </p:nvSpPr>
            <p:spPr>
              <a:xfrm>
                <a:off x="5105400" y="5677222"/>
                <a:ext cx="2836161" cy="6499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𝑦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func>
                            <m:func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</m:func>
                        </m:sup>
                      </m:sSup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EE2FB56-AC24-4919-8702-B968B7CE72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5677222"/>
                <a:ext cx="2836161" cy="6499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23658C2-FF49-4879-9C16-93E5B6DC1EF3}"/>
                  </a:ext>
                </a:extLst>
              </p:cNvPr>
              <p:cNvSpPr txBox="1"/>
              <p:nvPr/>
            </p:nvSpPr>
            <p:spPr>
              <a:xfrm>
                <a:off x="8001000" y="4818221"/>
                <a:ext cx="2852063" cy="946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terms </a:t>
                </a:r>
              </a:p>
              <a:p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Same order of magnitude,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⋅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p>
                      </m:sSup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+1</m:t>
                              </m:r>
                            </m:sup>
                          </m:sSup>
                        </m:fName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func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23658C2-FF49-4879-9C16-93E5B6DC1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4818221"/>
                <a:ext cx="2852063" cy="946991"/>
              </a:xfrm>
              <a:prstGeom prst="rect">
                <a:avLst/>
              </a:prstGeom>
              <a:blipFill>
                <a:blip r:embed="rId14"/>
                <a:stretch>
                  <a:fillRect l="-1927" t="-3205" r="-1499" b="-32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CD5ED7-A433-42DC-B253-56349B9F510E}"/>
              </a:ext>
            </a:extLst>
          </p:cNvPr>
          <p:cNvCxnSpPr/>
          <p:nvPr/>
        </p:nvCxnSpPr>
        <p:spPr>
          <a:xfrm>
            <a:off x="4368328" y="4800600"/>
            <a:ext cx="6477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376679-102E-4625-B542-4BE2FC3263EB}"/>
                  </a:ext>
                </a:extLst>
              </p:cNvPr>
              <p:cNvSpPr txBox="1"/>
              <p:nvPr/>
            </p:nvSpPr>
            <p:spPr>
              <a:xfrm>
                <a:off x="8077200" y="1809390"/>
                <a:ext cx="3467351" cy="182511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ARITHMETICALLY</a:t>
                </a:r>
              </a:p>
              <a:p>
                <a:pPr algn="ctr"/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INCREASING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d>
                      <m:d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Θ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p>
                      <m:sSup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altLang="zh-CN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800" b="0" i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e>
                        </m:func>
                      </m:sup>
                    </m:sSup>
                    <m:func>
                      <m:funcPr>
                        <m:ctrlPr>
                          <a:rPr lang="en-US" altLang="zh-CN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sz="28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+1</m:t>
                            </m:r>
                          </m:sup>
                        </m:sSup>
                      </m:fName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func>
                    <m:r>
                      <a:rPr lang="en-US" altLang="zh-CN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376679-102E-4625-B542-4BE2FC326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809390"/>
                <a:ext cx="3467351" cy="1825115"/>
              </a:xfrm>
              <a:prstGeom prst="rect">
                <a:avLst/>
              </a:prstGeom>
              <a:blipFill>
                <a:blip r:embed="rId15"/>
                <a:stretch>
                  <a:fillRect t="-33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91B50D-8007-40CD-A66F-645332768716}"/>
                  </a:ext>
                </a:extLst>
              </p:cNvPr>
              <p:cNvSpPr txBox="1"/>
              <p:nvPr/>
            </p:nvSpPr>
            <p:spPr>
              <a:xfrm>
                <a:off x="8686800" y="457200"/>
                <a:ext cx="2459456" cy="54239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func>
                            <m:func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altLang="zh-CN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altLang="zh-CN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</m:func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91B50D-8007-40CD-A66F-6453327687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457200"/>
                <a:ext cx="2459456" cy="54239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403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EFB9F7-D633-40E5-B6E5-E5F121DE9BD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Recursion Tree: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𝑎𝑇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EFB9F7-D633-40E5-B6E5-E5F121DE9B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92" t="-23894" b="-318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96D6F-76D8-493D-B500-8A8CD4D8C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15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798606-1790-4EA1-BE89-D4127B9B3497}"/>
                  </a:ext>
                </a:extLst>
              </p:cNvPr>
              <p:cNvSpPr txBox="1"/>
              <p:nvPr/>
            </p:nvSpPr>
            <p:spPr>
              <a:xfrm>
                <a:off x="1371600" y="3886200"/>
                <a:ext cx="2939266" cy="586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num>
                      <m:den>
                        <m:sSup>
                          <m:sSupPr>
                            <m:ctrlP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798606-1790-4EA1-BE89-D4127B9B34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2939266" cy="586571"/>
              </a:xfrm>
              <a:prstGeom prst="rect">
                <a:avLst/>
              </a:prstGeom>
              <a:blipFill>
                <a:blip r:embed="rId3"/>
                <a:stretch>
                  <a:fillRect t="-1042"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85A3B53-C160-4C4E-A2BE-C22B5602AB8A}"/>
                  </a:ext>
                </a:extLst>
              </p:cNvPr>
              <p:cNvSpPr txBox="1"/>
              <p:nvPr/>
            </p:nvSpPr>
            <p:spPr>
              <a:xfrm>
                <a:off x="1447800" y="2819400"/>
                <a:ext cx="2685800" cy="586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num>
                      <m:den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den>
                    </m:f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85A3B53-C160-4C4E-A2BE-C22B5602A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819400"/>
                <a:ext cx="2685800" cy="586571"/>
              </a:xfrm>
              <a:prstGeom prst="rect">
                <a:avLst/>
              </a:prstGeom>
              <a:blipFill>
                <a:blip r:embed="rId4"/>
                <a:stretch>
                  <a:fillRect t="-1042"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9A494BD-7F47-4A7A-8E1C-84E062FA8CDF}"/>
                  </a:ext>
                </a:extLst>
              </p:cNvPr>
              <p:cNvSpPr txBox="1"/>
              <p:nvPr/>
            </p:nvSpPr>
            <p:spPr>
              <a:xfrm>
                <a:off x="1066800" y="5638800"/>
                <a:ext cx="3367397" cy="8790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func>
                          <m:funcPr>
                            <m:ctrlP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altLang="zh-CN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400" b="0" i="0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altLang="zh-CN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(1)</m:t>
                    </m:r>
                  </m:oMath>
                </a14:m>
                <a:endParaRPr lang="en-US" altLang="zh-CN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func>
                            <m:funcPr>
                              <m:ctrlPr>
                                <a:rPr lang="en-US" altLang="zh-CN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altLang="zh-CN" sz="24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400" b="0" i="0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altLang="zh-CN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</m:func>
                        </m:sup>
                      </m:sSup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9A494BD-7F47-4A7A-8E1C-84E062FA8C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638800"/>
                <a:ext cx="3367397" cy="879023"/>
              </a:xfrm>
              <a:prstGeom prst="rect">
                <a:avLst/>
              </a:prstGeom>
              <a:blipFill>
                <a:blip r:embed="rId5"/>
                <a:stretch>
                  <a:fillRect t="-34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0A717CB-7CF7-4E24-AAF6-58C4758CBF05}"/>
              </a:ext>
            </a:extLst>
          </p:cNvPr>
          <p:cNvCxnSpPr>
            <a:cxnSpLocks/>
          </p:cNvCxnSpPr>
          <p:nvPr/>
        </p:nvCxnSpPr>
        <p:spPr>
          <a:xfrm>
            <a:off x="533400" y="2209800"/>
            <a:ext cx="0" cy="457200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30EF803-98A4-44CD-A006-51E28C2D99EC}"/>
                  </a:ext>
                </a:extLst>
              </p:cNvPr>
              <p:cNvSpPr txBox="1"/>
              <p:nvPr/>
            </p:nvSpPr>
            <p:spPr>
              <a:xfrm>
                <a:off x="0" y="3429000"/>
                <a:ext cx="1280094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oMath>
                  </m:oMathPara>
                </a14:m>
                <a:endParaRPr lang="en-US" altLang="zh-CN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30EF803-98A4-44CD-A006-51E28C2D9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29000"/>
                <a:ext cx="1280094" cy="646331"/>
              </a:xfrm>
              <a:prstGeom prst="rect">
                <a:avLst/>
              </a:prstGeom>
              <a:blipFill>
                <a:blip r:embed="rId6"/>
                <a:stretch>
                  <a:fillRect b="-84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96FA160-CEDA-4EA8-BCDB-811698B125CC}"/>
                  </a:ext>
                </a:extLst>
              </p:cNvPr>
              <p:cNvSpPr txBox="1"/>
              <p:nvPr/>
            </p:nvSpPr>
            <p:spPr>
              <a:xfrm>
                <a:off x="1447800" y="2057400"/>
                <a:ext cx="2544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96FA160-CEDA-4EA8-BCDB-811698B125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057400"/>
                <a:ext cx="2544158" cy="461665"/>
              </a:xfrm>
              <a:prstGeom prst="rect">
                <a:avLst/>
              </a:prstGeom>
              <a:blipFill>
                <a:blip r:embed="rId7"/>
                <a:stretch>
                  <a:fillRect l="-719" t="-9333" r="-959" b="-30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A2F68D0E-C5A9-40DE-B2E9-9579758A1DAE}"/>
              </a:ext>
            </a:extLst>
          </p:cNvPr>
          <p:cNvSpPr txBox="1"/>
          <p:nvPr/>
        </p:nvSpPr>
        <p:spPr>
          <a:xfrm rot="5400000">
            <a:off x="2651611" y="45873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7A94D31-27A2-4E25-8232-556600D5E34B}"/>
                  </a:ext>
                </a:extLst>
              </p:cNvPr>
              <p:cNvSpPr txBox="1"/>
              <p:nvPr/>
            </p:nvSpPr>
            <p:spPr>
              <a:xfrm>
                <a:off x="368807" y="1180778"/>
                <a:ext cx="10527790" cy="4780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Case 3, </a:t>
                </a:r>
                <a14:m>
                  <m:oMath xmlns:m="http://schemas.openxmlformats.org/officeDocument/2006/math"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e>
                    </m:d>
                    <m:r>
                      <a:rPr lang="en-US" altLang="zh-CN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zh-CN" sz="24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𝛀</m:t>
                    </m:r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p>
                      <m:sSupPr>
                        <m:ctrlP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sup>
                    </m:sSup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zh-CN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func>
                      <m:funcPr>
                        <m:ctrlP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zh-CN" sz="24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altLang="zh-CN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𝒃</m:t>
                            </m:r>
                          </m:sub>
                        </m:sSub>
                      </m:fName>
                      <m:e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</m:func>
                  </m:oMath>
                </a14:m>
                <a:endParaRPr lang="zh-CN" altLang="en-US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7A94D31-27A2-4E25-8232-556600D5E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07" y="1180778"/>
                <a:ext cx="10527790" cy="478080"/>
              </a:xfrm>
              <a:prstGeom prst="rect">
                <a:avLst/>
              </a:prstGeom>
              <a:blipFill>
                <a:blip r:embed="rId8"/>
                <a:stretch>
                  <a:fillRect l="-869" t="-8974" b="-2692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6AA5F06-6B4B-4525-B3A0-8863D84B1917}"/>
                  </a:ext>
                </a:extLst>
              </p:cNvPr>
              <p:cNvSpPr txBox="1"/>
              <p:nvPr/>
            </p:nvSpPr>
            <p:spPr>
              <a:xfrm>
                <a:off x="381000" y="1524000"/>
                <a:ext cx="541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e.g., when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func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zh-CN" alt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but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6AA5F06-6B4B-4525-B3A0-8863D84B19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524000"/>
                <a:ext cx="5410200" cy="461665"/>
              </a:xfrm>
              <a:prstGeom prst="rect">
                <a:avLst/>
              </a:prstGeom>
              <a:blipFill>
                <a:blip r:embed="rId9"/>
                <a:stretch>
                  <a:fillRect l="-1804" t="-9211" b="-302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376679-102E-4625-B542-4BE2FC3263EB}"/>
                  </a:ext>
                </a:extLst>
              </p:cNvPr>
              <p:cNvSpPr txBox="1"/>
              <p:nvPr/>
            </p:nvSpPr>
            <p:spPr>
              <a:xfrm>
                <a:off x="5334000" y="3200400"/>
                <a:ext cx="3238751" cy="226594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GEOMETRICALLY DECREASING </a:t>
                </a:r>
              </a:p>
              <a:p>
                <a:pPr algn="ctr"/>
                <a:r>
                  <a:rPr lang="en-US" altLang="zh-C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(ROOT-DOMINATED)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𝑇</m:t>
                      </m:r>
                      <m:d>
                        <m:d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))</m:t>
                      </m:r>
                    </m:oMath>
                  </m:oMathPara>
                </a14:m>
                <a:endParaRPr lang="zh-CN" alt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376679-102E-4625-B542-4BE2FC326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00400"/>
                <a:ext cx="3238751" cy="2265941"/>
              </a:xfrm>
              <a:prstGeom prst="rect">
                <a:avLst/>
              </a:prstGeom>
              <a:blipFill>
                <a:blip r:embed="rId10"/>
                <a:stretch>
                  <a:fillRect l="-2251" t="-2406" r="-60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4C3A9E54-4391-422C-8641-153AE88B7464}"/>
                  </a:ext>
                </a:extLst>
              </p:cNvPr>
              <p:cNvSpPr/>
              <p:nvPr/>
            </p:nvSpPr>
            <p:spPr>
              <a:xfrm>
                <a:off x="4572000" y="2098752"/>
                <a:ext cx="5867400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Generally case 3 does not imply anything. But if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altLang="zh-CN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 </m:t>
                    </m:r>
                  </m:oMath>
                </a14:m>
                <a:r>
                  <a:rPr lang="en-US" altLang="zh-CN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satisfies the </a:t>
                </a:r>
                <a:r>
                  <a:rPr lang="en-US" altLang="zh-CN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regularity condition </a:t>
                </a:r>
                <a:r>
                  <a:rPr lang="en-US" altLang="zh-CN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that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 ≤ </m:t>
                    </m:r>
                    <m:r>
                      <a:rPr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𝑐𝑓</m:t>
                    </m:r>
                    <m:r>
                      <a:rPr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 some constant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solidFill>
                          <a:srgbClr val="660066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i="1" dirty="0" smtClean="0">
                        <a:solidFill>
                          <a:srgbClr val="660066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, then</a:t>
                </a:r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4C3A9E54-4391-422C-8641-153AE88B74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98752"/>
                <a:ext cx="5867400" cy="923330"/>
              </a:xfrm>
              <a:prstGeom prst="rect">
                <a:avLst/>
              </a:prstGeom>
              <a:blipFill>
                <a:blip r:embed="rId11"/>
                <a:stretch>
                  <a:fillRect l="-831" t="-3289" b="-92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CDFFFD8C-BFAD-46DE-AA98-6B04489AB40B}"/>
                  </a:ext>
                </a:extLst>
              </p:cNvPr>
              <p:cNvSpPr txBox="1"/>
              <p:nvPr/>
            </p:nvSpPr>
            <p:spPr>
              <a:xfrm>
                <a:off x="4572000" y="5867400"/>
                <a:ext cx="56550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E.g., when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func>
                  </m:oMath>
                </a14:m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Θ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CDFFFD8C-BFAD-46DE-AA98-6B04489AB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867400"/>
                <a:ext cx="5655074" cy="369332"/>
              </a:xfrm>
              <a:prstGeom prst="rect">
                <a:avLst/>
              </a:prstGeom>
              <a:blipFill>
                <a:blip r:embed="rId12"/>
                <a:stretch>
                  <a:fillRect l="-862" t="-10000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219FBAC-7BF9-4401-877C-7C318B8A8C55}"/>
                  </a:ext>
                </a:extLst>
              </p:cNvPr>
              <p:cNvSpPr txBox="1"/>
              <p:nvPr/>
            </p:nvSpPr>
            <p:spPr>
              <a:xfrm>
                <a:off x="8686800" y="457200"/>
                <a:ext cx="2459456" cy="54239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func>
                            <m:func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altLang="zh-CN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altLang="zh-CN" sz="28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</m:func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219FBAC-7BF9-4401-877C-7C318B8A8C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457200"/>
                <a:ext cx="2459456" cy="54239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12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EFB9F7-D633-40E5-B6E5-E5F121DE9BD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Recursion Tree: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𝑎𝑇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EFB9F7-D633-40E5-B6E5-E5F121DE9B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92" t="-23894" b="-318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96D6F-76D8-493D-B500-8A8CD4D8C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16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8ACE0AA-B86F-459E-B228-871D1EC54CD9}"/>
                  </a:ext>
                </a:extLst>
              </p:cNvPr>
              <p:cNvSpPr txBox="1"/>
              <p:nvPr/>
            </p:nvSpPr>
            <p:spPr>
              <a:xfrm>
                <a:off x="5486400" y="1371600"/>
                <a:ext cx="113364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8ACE0AA-B86F-459E-B228-871D1EC54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371600"/>
                <a:ext cx="1133644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33FFB95-D467-48DB-BCD5-1DA51D03691A}"/>
              </a:ext>
            </a:extLst>
          </p:cNvPr>
          <p:cNvCxnSpPr>
            <a:cxnSpLocks/>
            <a:endCxn id="16" idx="0"/>
          </p:cNvCxnSpPr>
          <p:nvPr/>
        </p:nvCxnSpPr>
        <p:spPr>
          <a:xfrm flipH="1">
            <a:off x="4211939" y="1905000"/>
            <a:ext cx="1503061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FA82944-E969-4A87-A9B2-BC127C087CBE}"/>
              </a:ext>
            </a:extLst>
          </p:cNvPr>
          <p:cNvCxnSpPr>
            <a:cxnSpLocks/>
            <a:stCxn id="5" idx="2"/>
            <a:endCxn id="17" idx="0"/>
          </p:cNvCxnSpPr>
          <p:nvPr/>
        </p:nvCxnSpPr>
        <p:spPr>
          <a:xfrm flipH="1">
            <a:off x="5964539" y="1956375"/>
            <a:ext cx="88683" cy="482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6F82C3A-A59E-4B5D-8EC4-4F261AC2953B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6400800" y="1981200"/>
            <a:ext cx="1697339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>
            <a:extLst>
              <a:ext uri="{FF2B5EF4-FFF2-40B4-BE49-F238E27FC236}">
                <a16:creationId xmlns:a16="http://schemas.microsoft.com/office/drawing/2014/main" id="{9C478DDD-0332-4585-BC57-5ACB11273625}"/>
              </a:ext>
            </a:extLst>
          </p:cNvPr>
          <p:cNvSpPr/>
          <p:nvPr/>
        </p:nvSpPr>
        <p:spPr>
          <a:xfrm rot="7790870">
            <a:off x="4820077" y="-34528"/>
            <a:ext cx="2018446" cy="238473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10DA459-0A25-4D96-B0CF-0ED7613E31DE}"/>
                  </a:ext>
                </a:extLst>
              </p:cNvPr>
              <p:cNvSpPr txBox="1"/>
              <p:nvPr/>
            </p:nvSpPr>
            <p:spPr>
              <a:xfrm>
                <a:off x="4876800" y="1524000"/>
                <a:ext cx="4486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10DA459-0A25-4D96-B0CF-0ED7613E3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524000"/>
                <a:ext cx="44864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2A4B465-E80F-42C6-8057-C967244454A8}"/>
                  </a:ext>
                </a:extLst>
              </p:cNvPr>
              <p:cNvSpPr txBox="1"/>
              <p:nvPr/>
            </p:nvSpPr>
            <p:spPr>
              <a:xfrm>
                <a:off x="3429000" y="2362200"/>
                <a:ext cx="15658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2A4B465-E80F-42C6-8057-C967244454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362200"/>
                <a:ext cx="1565878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35C1F73-FADF-4B98-9021-5832E95BC59A}"/>
                  </a:ext>
                </a:extLst>
              </p:cNvPr>
              <p:cNvSpPr txBox="1"/>
              <p:nvPr/>
            </p:nvSpPr>
            <p:spPr>
              <a:xfrm>
                <a:off x="5181600" y="2438400"/>
                <a:ext cx="15658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35C1F73-FADF-4B98-9021-5832E95BC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438400"/>
                <a:ext cx="1565878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5A3D0FB-31D5-4A60-BF93-8A94C2E440A5}"/>
                  </a:ext>
                </a:extLst>
              </p:cNvPr>
              <p:cNvSpPr txBox="1"/>
              <p:nvPr/>
            </p:nvSpPr>
            <p:spPr>
              <a:xfrm>
                <a:off x="7315200" y="2438400"/>
                <a:ext cx="15658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5A3D0FB-31D5-4A60-BF93-8A94C2E44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438400"/>
                <a:ext cx="1565878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BA81A123-CF87-4992-A282-B18585D12F4A}"/>
              </a:ext>
            </a:extLst>
          </p:cNvPr>
          <p:cNvSpPr txBox="1"/>
          <p:nvPr/>
        </p:nvSpPr>
        <p:spPr>
          <a:xfrm>
            <a:off x="6858000" y="25146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2BA71A9-3ACE-4D0C-B669-3902423CC328}"/>
              </a:ext>
            </a:extLst>
          </p:cNvPr>
          <p:cNvCxnSpPr>
            <a:cxnSpLocks/>
            <a:endCxn id="29" idx="0"/>
          </p:cNvCxnSpPr>
          <p:nvPr/>
        </p:nvCxnSpPr>
        <p:spPr>
          <a:xfrm flipH="1">
            <a:off x="2091752" y="2971800"/>
            <a:ext cx="1786954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EDC6DA8-1586-4087-8B91-D567DA6E8621}"/>
              </a:ext>
            </a:extLst>
          </p:cNvPr>
          <p:cNvCxnSpPr>
            <a:cxnSpLocks/>
            <a:endCxn id="30" idx="0"/>
          </p:cNvCxnSpPr>
          <p:nvPr/>
        </p:nvCxnSpPr>
        <p:spPr>
          <a:xfrm flipH="1">
            <a:off x="3768152" y="2971800"/>
            <a:ext cx="491553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B62C477-100D-4DB5-BAAE-37CF24731EBD}"/>
              </a:ext>
            </a:extLst>
          </p:cNvPr>
          <p:cNvCxnSpPr>
            <a:cxnSpLocks/>
            <a:endCxn id="31" idx="0"/>
          </p:cNvCxnSpPr>
          <p:nvPr/>
        </p:nvCxnSpPr>
        <p:spPr>
          <a:xfrm>
            <a:off x="4716903" y="2971800"/>
            <a:ext cx="1794449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>
            <a:extLst>
              <a:ext uri="{FF2B5EF4-FFF2-40B4-BE49-F238E27FC236}">
                <a16:creationId xmlns:a16="http://schemas.microsoft.com/office/drawing/2014/main" id="{06CDA53D-5AA1-4450-A3AF-62BB22C35CD3}"/>
              </a:ext>
            </a:extLst>
          </p:cNvPr>
          <p:cNvSpPr/>
          <p:nvPr/>
        </p:nvSpPr>
        <p:spPr>
          <a:xfrm rot="7790870">
            <a:off x="3143677" y="1032272"/>
            <a:ext cx="2018446" cy="238473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6B8F897-7AD9-43C6-979E-70E2E89042E5}"/>
                  </a:ext>
                </a:extLst>
              </p:cNvPr>
              <p:cNvSpPr txBox="1"/>
              <p:nvPr/>
            </p:nvSpPr>
            <p:spPr>
              <a:xfrm>
                <a:off x="1211703" y="3352800"/>
                <a:ext cx="17600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sSup>
                        <m:sSupPr>
                          <m:ctrlP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6B8F897-7AD9-43C6-979E-70E2E89042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703" y="3352800"/>
                <a:ext cx="1760097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2C268D6-ACB9-490A-B118-173D74737109}"/>
                  </a:ext>
                </a:extLst>
              </p:cNvPr>
              <p:cNvSpPr txBox="1"/>
              <p:nvPr/>
            </p:nvSpPr>
            <p:spPr>
              <a:xfrm>
                <a:off x="2888103" y="3429000"/>
                <a:ext cx="17600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sSup>
                        <m:sSupPr>
                          <m:ctrlP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2C268D6-ACB9-490A-B118-173D747371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103" y="3429000"/>
                <a:ext cx="1760097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582E963-8EE5-40E4-82B3-C3AA5997E147}"/>
                  </a:ext>
                </a:extLst>
              </p:cNvPr>
              <p:cNvSpPr txBox="1"/>
              <p:nvPr/>
            </p:nvSpPr>
            <p:spPr>
              <a:xfrm>
                <a:off x="5631303" y="3429000"/>
                <a:ext cx="17600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sSup>
                        <m:sSupPr>
                          <m:ctrlP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zh-CN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582E963-8EE5-40E4-82B3-C3AA5997E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303" y="3429000"/>
                <a:ext cx="1760097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2C63B2A9-44F3-4DC9-9E75-9C473890BAE7}"/>
              </a:ext>
            </a:extLst>
          </p:cNvPr>
          <p:cNvSpPr txBox="1"/>
          <p:nvPr/>
        </p:nvSpPr>
        <p:spPr>
          <a:xfrm>
            <a:off x="4716903" y="3505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798606-1790-4EA1-BE89-D4127B9B3497}"/>
                  </a:ext>
                </a:extLst>
              </p:cNvPr>
              <p:cNvSpPr txBox="1"/>
              <p:nvPr/>
            </p:nvSpPr>
            <p:spPr>
              <a:xfrm>
                <a:off x="8839200" y="3505200"/>
                <a:ext cx="2939266" cy="586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num>
                      <m:den>
                        <m:sSup>
                          <m:sSupPr>
                            <m:ctrlP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798606-1790-4EA1-BE89-D4127B9B34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3505200"/>
                <a:ext cx="2939266" cy="586571"/>
              </a:xfrm>
              <a:prstGeom prst="rect">
                <a:avLst/>
              </a:prstGeom>
              <a:blipFill>
                <a:blip r:embed="rId9"/>
                <a:stretch>
                  <a:fillRect t="-1042" b="-93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85A3B53-C160-4C4E-A2BE-C22B5602AB8A}"/>
                  </a:ext>
                </a:extLst>
              </p:cNvPr>
              <p:cNvSpPr txBox="1"/>
              <p:nvPr/>
            </p:nvSpPr>
            <p:spPr>
              <a:xfrm>
                <a:off x="8839200" y="2514600"/>
                <a:ext cx="2685800" cy="586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num>
                      <m:den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den>
                    </m:f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85A3B53-C160-4C4E-A2BE-C22B5602A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2514600"/>
                <a:ext cx="2685800" cy="586571"/>
              </a:xfrm>
              <a:prstGeom prst="rect">
                <a:avLst/>
              </a:prstGeom>
              <a:blipFill>
                <a:blip r:embed="rId10"/>
                <a:stretch>
                  <a:fillRect t="-1042"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B44BDF8-BF23-4FDC-9903-6A4719C28090}"/>
                  </a:ext>
                </a:extLst>
              </p:cNvPr>
              <p:cNvSpPr txBox="1"/>
              <p:nvPr/>
            </p:nvSpPr>
            <p:spPr>
              <a:xfrm>
                <a:off x="3048000" y="2590800"/>
                <a:ext cx="4486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B44BDF8-BF23-4FDC-9903-6A4719C280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590800"/>
                <a:ext cx="44864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84EEA0C-739A-45B1-8EB6-B89CEFB6C096}"/>
              </a:ext>
            </a:extLst>
          </p:cNvPr>
          <p:cNvCxnSpPr>
            <a:stCxn id="29" idx="2"/>
          </p:cNvCxnSpPr>
          <p:nvPr/>
        </p:nvCxnSpPr>
        <p:spPr>
          <a:xfrm flipH="1">
            <a:off x="1821303" y="3937575"/>
            <a:ext cx="270449" cy="634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F24072E-EF38-4EC3-8FF1-3339F6AE9712}"/>
              </a:ext>
            </a:extLst>
          </p:cNvPr>
          <p:cNvSpPr txBox="1"/>
          <p:nvPr/>
        </p:nvSpPr>
        <p:spPr>
          <a:xfrm>
            <a:off x="1516503" y="44958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CE1F23D-AD10-4FF1-A091-436D790706AE}"/>
                  </a:ext>
                </a:extLst>
              </p:cNvPr>
              <p:cNvSpPr txBox="1"/>
              <p:nvPr/>
            </p:nvSpPr>
            <p:spPr>
              <a:xfrm>
                <a:off x="754503" y="5486400"/>
                <a:ext cx="17457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𝑂</m:t>
                      </m:r>
                      <m:r>
                        <a:rPr lang="en-US" altLang="zh-CN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(1))</m:t>
                      </m:r>
                    </m:oMath>
                  </m:oMathPara>
                </a14:m>
                <a:endParaRPr lang="zh-CN" alt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CE1F23D-AD10-4FF1-A091-436D790706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03" y="5486400"/>
                <a:ext cx="1745799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ECC9610-C872-4B2C-8EAB-EC2547EED1F0}"/>
              </a:ext>
            </a:extLst>
          </p:cNvPr>
          <p:cNvCxnSpPr>
            <a:stCxn id="39" idx="0"/>
          </p:cNvCxnSpPr>
          <p:nvPr/>
        </p:nvCxnSpPr>
        <p:spPr>
          <a:xfrm flipV="1">
            <a:off x="1627403" y="5016788"/>
            <a:ext cx="84172" cy="469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9A494BD-7F47-4A7A-8E1C-84E062FA8CDF}"/>
                  </a:ext>
                </a:extLst>
              </p:cNvPr>
              <p:cNvSpPr txBox="1"/>
              <p:nvPr/>
            </p:nvSpPr>
            <p:spPr>
              <a:xfrm>
                <a:off x="8458200" y="5552160"/>
                <a:ext cx="3367397" cy="8790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func>
                          <m:funcPr>
                            <m:ctrlP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altLang="zh-CN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400" b="0" i="0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altLang="zh-CN" sz="2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altLang="zh-CN" sz="24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tasks,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(1)</m:t>
                    </m:r>
                  </m:oMath>
                </a14:m>
                <a:endParaRPr lang="en-US" altLang="zh-CN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func>
                            <m:funcPr>
                              <m:ctrlPr>
                                <a:rPr lang="en-US" altLang="zh-CN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altLang="zh-CN" sz="24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400" b="0" i="0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altLang="zh-CN" sz="2400" b="0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𝑏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altLang="zh-CN" sz="24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e>
                          </m:func>
                        </m:sup>
                      </m:sSup>
                      <m:r>
                        <a:rPr lang="en-US" altLang="zh-CN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9A494BD-7F47-4A7A-8E1C-84E062FA8C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0" y="5552160"/>
                <a:ext cx="3367397" cy="879023"/>
              </a:xfrm>
              <a:prstGeom prst="rect">
                <a:avLst/>
              </a:prstGeom>
              <a:blipFill>
                <a:blip r:embed="rId12"/>
                <a:stretch>
                  <a:fillRect t="-34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0A717CB-7CF7-4E24-AAF6-58C4758CBF05}"/>
              </a:ext>
            </a:extLst>
          </p:cNvPr>
          <p:cNvCxnSpPr/>
          <p:nvPr/>
        </p:nvCxnSpPr>
        <p:spPr>
          <a:xfrm>
            <a:off x="533400" y="1371600"/>
            <a:ext cx="0" cy="480060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30EF803-98A4-44CD-A006-51E28C2D99EC}"/>
                  </a:ext>
                </a:extLst>
              </p:cNvPr>
              <p:cNvSpPr txBox="1"/>
              <p:nvPr/>
            </p:nvSpPr>
            <p:spPr>
              <a:xfrm>
                <a:off x="0" y="2819400"/>
                <a:ext cx="1280094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oMath>
                  </m:oMathPara>
                </a14:m>
                <a:endParaRPr lang="en-US" altLang="zh-CN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30EF803-98A4-44CD-A006-51E28C2D9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19400"/>
                <a:ext cx="1280094" cy="646331"/>
              </a:xfrm>
              <a:prstGeom prst="rect">
                <a:avLst/>
              </a:prstGeom>
              <a:blipFill>
                <a:blip r:embed="rId13"/>
                <a:stretch>
                  <a:fillRect b="-84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6A383143-BFB9-4A14-BA28-77D4F7A985B0}"/>
              </a:ext>
            </a:extLst>
          </p:cNvPr>
          <p:cNvSpPr txBox="1"/>
          <p:nvPr/>
        </p:nvSpPr>
        <p:spPr>
          <a:xfrm>
            <a:off x="2888104" y="5009767"/>
            <a:ext cx="5265296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You can always analyze a specific algorithm using the tree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2B89858-84E9-4B0B-8313-82089FB3574C}"/>
                  </a:ext>
                </a:extLst>
              </p:cNvPr>
              <p:cNvSpPr txBox="1"/>
              <p:nvPr/>
            </p:nvSpPr>
            <p:spPr>
              <a:xfrm>
                <a:off x="8896600" y="1350264"/>
                <a:ext cx="2544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zh-CN" altLang="en-US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24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task, each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altLang="zh-CN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zh-CN" altLang="en-US" sz="24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2B89858-84E9-4B0B-8313-82089FB35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6600" y="1350264"/>
                <a:ext cx="2544158" cy="461665"/>
              </a:xfrm>
              <a:prstGeom prst="rect">
                <a:avLst/>
              </a:prstGeom>
              <a:blipFill>
                <a:blip r:embed="rId15"/>
                <a:stretch>
                  <a:fillRect l="-478" t="-9333" r="-957" b="-30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00196F22-7826-4614-B5F6-C98B23BAC536}"/>
              </a:ext>
            </a:extLst>
          </p:cNvPr>
          <p:cNvSpPr txBox="1"/>
          <p:nvPr/>
        </p:nvSpPr>
        <p:spPr>
          <a:xfrm rot="5400000">
            <a:off x="9966811" y="449356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538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B5893-CA78-4C87-AE15-FE0F1B85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Master Theorem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8EA284-8038-4360-9212-A198C63D6E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Solve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𝒂𝑻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den>
                        </m:f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, where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and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Let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1" i="1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altLang="zh-CN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</m:fName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func>
                  </m:oMath>
                </a14:m>
                <a:r>
                  <a:rPr lang="en-US" altLang="zh-CN" dirty="0"/>
                  <a:t> and constant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𝝐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Case 1: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𝝐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 </a:t>
                </a:r>
                <a14:m>
                  <m:oMath xmlns:m="http://schemas.openxmlformats.org/officeDocument/2006/math"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dirty="0"/>
                  <a:t>  </a:t>
                </a:r>
                <a14:m>
                  <m:oMath xmlns:m="http://schemas.openxmlformats.org/officeDocument/2006/math"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0" dirty="0" smtClean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𝒚</m:t>
                        </m:r>
                      </m:sup>
                    </m:sSup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Case 2: 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altLang="zh-CN" b="1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𝒚</m:t>
                        </m:r>
                      </m:sup>
                    </m:sSup>
                    <m:func>
                      <m:func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CN" b="1" i="0" smtClean="0">
                            <a:latin typeface="Cambria Math" panose="02040503050406030204" pitchFamily="18" charset="0"/>
                          </a:rPr>
                          <m:t>𝐥𝐨</m:t>
                        </m:r>
                        <m:sSup>
                          <m:sSup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1" i="0" smtClean="0">
                                <a:latin typeface="Cambria Math" panose="02040503050406030204" pitchFamily="18" charset="0"/>
                              </a:rPr>
                              <m:t>𝐠</m:t>
                            </m:r>
                          </m:e>
                          <m:sup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</m:sup>
                        </m:sSup>
                      </m:fName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func>
                    <m:r>
                      <a:rPr lang="en-US" altLang="zh-CN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 </a:t>
                </a:r>
                <a14:m>
                  <m:oMath xmlns:m="http://schemas.openxmlformats.org/officeDocument/2006/math">
                    <m:r>
                      <a:rPr lang="en-US" altLang="zh-CN" b="1" i="1" dirty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dirty="0"/>
                  <a:t>  </a:t>
                </a:r>
                <a14:m>
                  <m:oMath xmlns:m="http://schemas.openxmlformats.org/officeDocument/2006/math">
                    <m:r>
                      <a:rPr lang="en-US" altLang="zh-CN" b="1" i="1" dirty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 dirty="0">
                        <a:latin typeface="Cambria Math" panose="02040503050406030204" pitchFamily="18" charset="0"/>
                      </a:rPr>
                      <m:t>𝜣</m:t>
                    </m:r>
                    <m:d>
                      <m:d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1" i="1" dirty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US" altLang="zh-CN" b="1" i="1" dirty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p>
                        </m:sSup>
                        <m:func>
                          <m:funcPr>
                            <m:ctrlPr>
                              <a:rPr lang="en-US" altLang="zh-CN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altLang="zh-CN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1" i="0" dirty="0" smtClean="0">
                                    <a:latin typeface="Cambria Math" panose="02040503050406030204" pitchFamily="18" charset="0"/>
                                  </a:rPr>
                                  <m:t>𝐥𝐨𝐠</m:t>
                                </m:r>
                              </m:e>
                              <m:sup>
                                <m:r>
                                  <a:rPr lang="en-US" altLang="zh-CN" b="1" i="1" dirty="0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en-US" altLang="zh-CN" b="1" i="1" dirty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zh-CN" b="1" i="1" dirty="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p>
                            </m:sSup>
                          </m:fName>
                          <m:e>
                            <m:r>
                              <a:rPr lang="en-US" altLang="zh-CN" b="1" i="1" dirty="0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func>
                      </m:e>
                    </m:d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altLang="zh-CN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1" i="1" dirty="0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d>
                        <m:func>
                          <m:funcPr>
                            <m:ctrlPr>
                              <a:rPr lang="en-US" altLang="zh-CN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zh-CN" b="1" i="0" dirty="0" smtClean="0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fName>
                          <m:e>
                            <m:r>
                              <a:rPr lang="en-US" altLang="zh-CN" b="1" i="1" dirty="0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func>
                      </m:e>
                    </m:d>
                  </m:oMath>
                </a14:m>
                <a:endParaRPr lang="en-US" altLang="zh-CN" dirty="0"/>
              </a:p>
              <a:p>
                <a:r>
                  <a:rPr lang="en-US" altLang="zh-CN" dirty="0"/>
                  <a:t>Case 3: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𝛀</m:t>
                    </m:r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𝝐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and regularity condition</a:t>
                </a:r>
                <a:r>
                  <a:rPr lang="zh-CN" altLang="en-US" dirty="0"/>
                  <a:t> </a:t>
                </a:r>
                <a14:m>
                  <m:oMath xmlns:m="http://schemas.openxmlformats.org/officeDocument/2006/math"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dirty="0"/>
                  <a:t>  </a:t>
                </a:r>
                <a14:m>
                  <m:oMath xmlns:m="http://schemas.openxmlformats.org/officeDocument/2006/math"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0" dirty="0" smtClean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altLang="zh-CN" b="1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8EA284-8038-4360-9212-A198C63D6E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8A50B-75D0-4786-B3E4-FCC7C10F97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0432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3C0D-222D-4ACE-9C72-C4C679F2D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Matrix multiplication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E1F124-9A8D-46B3-B98C-8CA7921A2B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</a:rPr>
                      <m:t>𝑾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𝑾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=8,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=2,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=3,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altLang="zh-CN" dirty="0"/>
              </a:p>
              <a:p>
                <a:pPr lvl="1"/>
                <a:r>
                  <a:rPr lang="en-US" altLang="zh-CN" dirty="0"/>
                  <a:t>=&gt; Case 1,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 lvl="1"/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𝑫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zh-CN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fName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func>
                      </m:e>
                    </m:d>
                    <m:r>
                      <a:rPr lang="en-US" altLang="zh-CN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𝑫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=2,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</m:oMath>
                </a14:m>
                <a:endParaRPr lang="en-US" altLang="zh-CN" b="0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</m:oMath>
                </a14:m>
                <a:r>
                  <a:rPr lang="en-US" altLang="zh-CN" dirty="0"/>
                  <a:t> </a:t>
                </a:r>
              </a:p>
              <a:p>
                <a:pPr lvl="1"/>
                <a:r>
                  <a:rPr lang="en-US" altLang="zh-CN" dirty="0"/>
                  <a:t>=&gt; Case 2 with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zh-CN" dirty="0"/>
                  <a:t>,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+1 </m:t>
                                </m:r>
                              </m:sup>
                            </m:sSup>
                          </m:fNam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 lvl="1"/>
                <a:endParaRPr lang="en-US" altLang="zh-C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E1F124-9A8D-46B3-B98C-8CA7921A2B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6D943-D785-40E9-9D9D-73E51851B7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18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4C62AC2-5A15-4856-B9A7-0E3AD6B67E32}"/>
                  </a:ext>
                </a:extLst>
              </p:cNvPr>
              <p:cNvSpPr/>
              <p:nvPr/>
            </p:nvSpPr>
            <p:spPr>
              <a:xfrm>
                <a:off x="7239000" y="685800"/>
                <a:ext cx="4495800" cy="333463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𝒂𝑻</m:t>
                    </m:r>
                    <m:d>
                      <m:dPr>
                        <m:ctrlPr>
                          <a:rPr lang="en-US" altLang="zh-CN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den>
                        </m:f>
                      </m:e>
                    </m:d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</a:t>
                </a:r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zh-CN" sz="20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</m:fName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func>
                  </m:oMath>
                </a14:m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and constant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𝝐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altLang="zh-CN" sz="20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Case 1: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𝝐</m:t>
                        </m:r>
                      </m:sup>
                    </m:sSup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 </a:t>
                </a:r>
                <a:endParaRPr lang="en-US" altLang="zh-CN" sz="20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sz="2000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1" dirty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0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𝒚</m:t>
                        </m:r>
                      </m:sup>
                    </m:sSup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0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Case 2: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𝒚</m:t>
                        </m:r>
                      </m:sup>
                    </m:sSup>
                    <m:func>
                      <m:func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CN" sz="2000" b="1">
                            <a:latin typeface="Cambria Math" panose="02040503050406030204" pitchFamily="18" charset="0"/>
                          </a:rPr>
                          <m:t>𝐥𝐨</m:t>
                        </m:r>
                        <m:sSup>
                          <m:sSupPr>
                            <m:ctrlP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1">
                                <a:latin typeface="Cambria Math" panose="02040503050406030204" pitchFamily="18" charset="0"/>
                              </a:rPr>
                              <m:t>𝐠</m:t>
                            </m:r>
                          </m:e>
                          <m:sup>
                            <m: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  <m:t>𝒌</m:t>
                            </m:r>
                          </m:sup>
                        </m:sSup>
                      </m:fName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func>
                    <m:r>
                      <a:rPr lang="en-US" altLang="zh-CN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 </a:t>
                </a:r>
                <a:endParaRPr lang="en-US" altLang="zh-CN" sz="2000" i="1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sz="2000" b="1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sz="2000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1" dirty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0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𝒚</m:t>
                        </m:r>
                      </m:sup>
                    </m:sSup>
                    <m:func>
                      <m:funcPr>
                        <m:ctrlPr>
                          <a:rPr lang="en-US" altLang="zh-CN" sz="2000" b="1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altLang="zh-CN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1" i="0" dirty="0" smtClean="0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p>
                            <m:r>
                              <a:rPr lang="en-US" altLang="zh-CN" sz="2000" b="1" i="1" dirty="0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en-US" altLang="zh-CN" sz="2000" b="1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sz="20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</m:fName>
                      <m:e>
                        <m:r>
                          <a:rPr lang="en-US" altLang="zh-CN" sz="2000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func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000" b="1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Case 3: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1">
                        <a:latin typeface="Cambria Math" panose="02040503050406030204" pitchFamily="18" charset="0"/>
                      </a:rPr>
                      <m:t>𝛀</m:t>
                    </m:r>
                    <m:r>
                      <a:rPr lang="en-US" altLang="zh-CN" sz="2000" b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𝝐</m:t>
                        </m:r>
                      </m:sup>
                    </m:sSup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</a:t>
                </a:r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and regularity condition</a:t>
                </a:r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</a:t>
                </a:r>
                <a:endParaRPr lang="en-US" altLang="zh-CN" sz="20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sz="2000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1" dirty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altLang="zh-CN" sz="2000" b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sz="2000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sz="20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4C62AC2-5A15-4856-B9A7-0E3AD6B67E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685800"/>
                <a:ext cx="4495800" cy="3334631"/>
              </a:xfrm>
              <a:prstGeom prst="rect">
                <a:avLst/>
              </a:prstGeom>
              <a:blipFill>
                <a:blip r:embed="rId3"/>
                <a:stretch>
                  <a:fillRect l="-1353" b="-54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138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E75D0-AF84-4A1B-BD54-0A706EB7E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Master Theorem Quiz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FA3905-E36D-489E-B8CC-F1C003B571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=4,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b</m:t>
                            </m:r>
                          </m:sub>
                        </m:sSub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 </m:t>
                    </m:r>
                  </m:oMath>
                </a14:m>
                <a:r>
                  <a:rPr lang="en-US" altLang="zh-CN" dirty="0"/>
                  <a:t>.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zh-CN" altLang="en-US" dirty="0"/>
                  <a:t> </a:t>
                </a:r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case 1: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=4,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=2,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</a:rPr>
                              <m:t>b</m:t>
                            </m:r>
                          </m:sub>
                        </m:sSub>
                      </m:fName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altLang="zh-CN" i="1">
                        <a:latin typeface="Cambria Math" panose="02040503050406030204" pitchFamily="18" charset="0"/>
                      </a:rPr>
                      <m:t>=2 </m:t>
                    </m:r>
                  </m:oMath>
                </a14:m>
                <a:r>
                  <a:rPr lang="en-US" altLang="zh-CN" dirty="0"/>
                  <a:t>.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zh-CN" altLang="en-US" dirty="0"/>
                  <a:t> </a:t>
                </a:r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case 2: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=4,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=2,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>
                                <a:latin typeface="Cambria Math" panose="02040503050406030204" pitchFamily="18" charset="0"/>
                              </a:rPr>
                              <m:t>b</m:t>
                            </m:r>
                          </m:sub>
                        </m:sSub>
                      </m:fName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altLang="zh-CN" i="1">
                        <a:latin typeface="Cambria Math" panose="02040503050406030204" pitchFamily="18" charset="0"/>
                      </a:rPr>
                      <m:t>=2 </m:t>
                    </m:r>
                    <m:r>
                      <m:rPr>
                        <m:nor/>
                      </m:rPr>
                      <a:rPr lang="en-US" altLang="zh-CN" dirty="0"/>
                      <m:t>.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m:rPr>
                        <m:nor/>
                      </m:rPr>
                      <a:rPr lang="zh-CN" altLang="en-US" dirty="0"/>
                      <m:t> </m:t>
                    </m:r>
                  </m:oMath>
                </a14:m>
                <a:endParaRPr lang="en-US" altLang="zh-CN" dirty="0"/>
              </a:p>
              <a:p>
                <a:pPr lvl="1"/>
                <a:r>
                  <a:rPr lang="en-US" altLang="zh-CN" dirty="0"/>
                  <a:t>And regularity condition</a:t>
                </a:r>
                <a:r>
                  <a:rPr lang="zh-CN" altLang="en-US" dirty="0"/>
                  <a:t> </a:t>
                </a:r>
                <a:r>
                  <a:rPr lang="en-US" altLang="zh-CN" dirty="0"/>
                  <a:t>holds</a:t>
                </a:r>
                <a:endParaRPr lang="zh-CN" alt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⇒</m:t>
                    </m:r>
                    <m:r>
                      <m:rPr>
                        <m:nor/>
                      </m:rPr>
                      <a:rPr lang="zh-CN" altLang="en-US" dirty="0"/>
                      <m:t> </m:t>
                    </m:r>
                    <m:r>
                      <m:rPr>
                        <m:nor/>
                      </m:rPr>
                      <a:rPr lang="en-US" altLang="zh-CN" dirty="0"/>
                      <m:t>case</m:t>
                    </m:r>
                    <m:r>
                      <m:rPr>
                        <m:nor/>
                      </m:rPr>
                      <a:rPr lang="en-US" altLang="zh-CN" dirty="0"/>
                      <m:t> 3: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FA3905-E36D-489E-B8CC-F1C003B571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72877-BFD0-499F-9920-CBE28CABC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19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673C55E-876A-4995-9CEE-561268C14007}"/>
                  </a:ext>
                </a:extLst>
              </p:cNvPr>
              <p:cNvSpPr/>
              <p:nvPr/>
            </p:nvSpPr>
            <p:spPr>
              <a:xfrm>
                <a:off x="7239000" y="685800"/>
                <a:ext cx="4495800" cy="333463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𝒂𝑻</m:t>
                    </m:r>
                    <m:d>
                      <m:dPr>
                        <m:ctrlPr>
                          <a:rPr lang="en-US" altLang="zh-CN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den>
                        </m:f>
                      </m:e>
                    </m:d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</a:t>
                </a:r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zh-CN" sz="20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</m:fName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func>
                  </m:oMath>
                </a14:m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and constant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𝝐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altLang="zh-CN" sz="20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Case 1: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𝝐</m:t>
                        </m:r>
                      </m:sup>
                    </m:sSup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 </a:t>
                </a:r>
                <a:endParaRPr lang="en-US" altLang="zh-CN" sz="20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sz="2000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1" dirty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0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𝒚</m:t>
                        </m:r>
                      </m:sup>
                    </m:sSup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0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Case 2: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𝒚</m:t>
                        </m:r>
                      </m:sup>
                    </m:sSup>
                    <m:func>
                      <m:func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zh-CN" sz="2000" b="1">
                            <a:latin typeface="Cambria Math" panose="02040503050406030204" pitchFamily="18" charset="0"/>
                          </a:rPr>
                          <m:t>𝐥𝐨</m:t>
                        </m:r>
                        <m:sSup>
                          <m:sSupPr>
                            <m:ctrlP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1">
                                <a:latin typeface="Cambria Math" panose="02040503050406030204" pitchFamily="18" charset="0"/>
                              </a:rPr>
                              <m:t>𝐠</m:t>
                            </m:r>
                          </m:e>
                          <m:sup>
                            <m:r>
                              <a:rPr lang="en-US" altLang="zh-CN" sz="2000" b="1" i="1">
                                <a:latin typeface="Cambria Math" panose="02040503050406030204" pitchFamily="18" charset="0"/>
                              </a:rPr>
                              <m:t>𝒌</m:t>
                            </m:r>
                          </m:sup>
                        </m:sSup>
                      </m:fName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func>
                    <m:r>
                      <a:rPr lang="en-US" altLang="zh-CN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 </a:t>
                </a:r>
                <a:endParaRPr lang="en-US" altLang="zh-CN" sz="2000" i="1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sz="2000" b="1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sz="2000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1" dirty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0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𝒚</m:t>
                        </m:r>
                      </m:sup>
                    </m:sSup>
                    <m:func>
                      <m:funcPr>
                        <m:ctrlPr>
                          <a:rPr lang="en-US" altLang="zh-CN" sz="2000" b="1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altLang="zh-CN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b="1" i="0" dirty="0" smtClean="0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p>
                            <m:r>
                              <a:rPr lang="en-US" altLang="zh-CN" sz="2000" b="1" i="1" dirty="0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en-US" altLang="zh-CN" sz="2000" b="1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sz="20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</m:fName>
                      <m:e>
                        <m:r>
                          <a:rPr lang="en-US" altLang="zh-CN" sz="2000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func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000" b="1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Case 3: </a:t>
                </a:r>
                <a14:m>
                  <m:oMath xmlns:m="http://schemas.openxmlformats.org/officeDocument/2006/math"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1">
                        <a:latin typeface="Cambria Math" panose="02040503050406030204" pitchFamily="18" charset="0"/>
                      </a:rPr>
                      <m:t>𝛀</m:t>
                    </m:r>
                    <m:r>
                      <a:rPr lang="en-US" altLang="zh-CN" sz="2000" b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000" b="1" i="1">
                            <a:latin typeface="Cambria Math" panose="02040503050406030204" pitchFamily="18" charset="0"/>
                          </a:rPr>
                          <m:t>𝝐</m:t>
                        </m:r>
                      </m:sup>
                    </m:sSup>
                    <m:r>
                      <a:rPr lang="en-US" altLang="zh-CN" sz="20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</a:t>
                </a:r>
                <a:r>
                  <a:rPr lang="en-US" altLang="zh-CN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and regularity condition</a:t>
                </a:r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</a:t>
                </a:r>
                <a:endParaRPr lang="en-US" altLang="zh-CN" sz="20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zh-CN" altLang="en-US" sz="20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altLang="zh-CN" sz="2000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1" dirty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altLang="zh-CN" sz="2000" b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altLang="zh-CN" sz="2000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1" i="1" dirty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sz="2000" b="1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sz="20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673C55E-876A-4995-9CEE-561268C140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685800"/>
                <a:ext cx="4495800" cy="3334631"/>
              </a:xfrm>
              <a:prstGeom prst="rect">
                <a:avLst/>
              </a:prstGeom>
              <a:blipFill>
                <a:blip r:embed="rId3"/>
                <a:stretch>
                  <a:fillRect l="-1353" b="-54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806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8323D-4316-4260-9F80-D475B1C5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Last Lecture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850AB-7485-4672-941A-F13C3546A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Two scan algorithms</a:t>
            </a:r>
          </a:p>
          <a:p>
            <a:pPr lvl="1"/>
            <a:r>
              <a:rPr lang="en-US" altLang="zh-CN" dirty="0"/>
              <a:t>Divide-and-conquer</a:t>
            </a:r>
          </a:p>
          <a:p>
            <a:pPr lvl="1"/>
            <a:r>
              <a:rPr lang="en-US" altLang="zh-CN" dirty="0"/>
              <a:t>Reduce the problem size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Computational models</a:t>
            </a:r>
          </a:p>
          <a:p>
            <a:pPr lvl="1"/>
            <a:r>
              <a:rPr lang="en-US" altLang="zh-CN" dirty="0"/>
              <a:t>PRAM</a:t>
            </a:r>
          </a:p>
          <a:p>
            <a:pPr lvl="1"/>
            <a:r>
              <a:rPr lang="en-US" altLang="zh-CN" dirty="0"/>
              <a:t>Fork-join: N-way vs. binary</a:t>
            </a:r>
          </a:p>
          <a:p>
            <a:pPr lvl="1"/>
            <a:r>
              <a:rPr lang="en-US" altLang="zh-CN" dirty="0"/>
              <a:t>Atomic primitives</a:t>
            </a:r>
          </a:p>
          <a:p>
            <a:endParaRPr lang="en-US" altLang="zh-CN" dirty="0"/>
          </a:p>
          <a:p>
            <a:r>
              <a:rPr lang="en-US" altLang="zh-CN" dirty="0"/>
              <a:t>Implement parallel algorithms using C++</a:t>
            </a:r>
          </a:p>
          <a:p>
            <a:r>
              <a:rPr lang="en-US" altLang="zh-CN" dirty="0"/>
              <a:t>I’ll ask for your feedback (about) every two lectures, you can be prepared for that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7284E7-A600-478D-8E22-7E2CFCAA1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255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AF285-A307-45BC-B78E-B78792471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recurrence to compute work and depth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DEE71-3DEA-49CE-B352-23553DBDD4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20</a:t>
            </a:fld>
            <a:endParaRPr lang="zh-CN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7F603B-6EA8-4120-AF3C-06183B1C6330}"/>
              </a:ext>
            </a:extLst>
          </p:cNvPr>
          <p:cNvSpPr txBox="1"/>
          <p:nvPr/>
        </p:nvSpPr>
        <p:spPr>
          <a:xfrm>
            <a:off x="838200" y="1905000"/>
            <a:ext cx="8627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dirty="0">
                <a:latin typeface="Consolas" panose="020B0609020204030204" pitchFamily="49" charset="0"/>
                <a:cs typeface="Arial" panose="020B0604020202020204" pitchFamily="34" charset="0"/>
              </a:rPr>
              <a:t>S1;</a:t>
            </a:r>
          </a:p>
          <a:p>
            <a:pPr algn="l"/>
            <a:r>
              <a:rPr lang="en-US" altLang="zh-CN" sz="3200" dirty="0">
                <a:latin typeface="Consolas" panose="020B0609020204030204" pitchFamily="49" charset="0"/>
                <a:cs typeface="Arial" panose="020B0604020202020204" pitchFamily="34" charset="0"/>
              </a:rPr>
              <a:t>S2;</a:t>
            </a:r>
            <a:endParaRPr lang="zh-CN" altLang="en-US" sz="32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A34BB-E610-4CDF-9ACC-3A319A7A4EC5}"/>
              </a:ext>
            </a:extLst>
          </p:cNvPr>
          <p:cNvSpPr txBox="1"/>
          <p:nvPr/>
        </p:nvSpPr>
        <p:spPr>
          <a:xfrm>
            <a:off x="1066800" y="3886200"/>
            <a:ext cx="28969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dirty="0">
                <a:latin typeface="Consolas" panose="020B0609020204030204" pitchFamily="49" charset="0"/>
                <a:cs typeface="Arial" panose="020B0604020202020204" pitchFamily="34" charset="0"/>
              </a:rPr>
              <a:t>In parallel:</a:t>
            </a:r>
          </a:p>
          <a:p>
            <a:pPr algn="l"/>
            <a:r>
              <a:rPr lang="en-US" altLang="zh-CN" sz="3200" dirty="0">
                <a:latin typeface="Consolas" panose="020B0609020204030204" pitchFamily="49" charset="0"/>
                <a:cs typeface="Arial" panose="020B0604020202020204" pitchFamily="34" charset="0"/>
              </a:rPr>
              <a:t>  S1;</a:t>
            </a:r>
          </a:p>
          <a:p>
            <a:pPr algn="l"/>
            <a:r>
              <a:rPr lang="en-US" altLang="zh-CN" sz="3200" dirty="0">
                <a:latin typeface="Consolas" panose="020B0609020204030204" pitchFamily="49" charset="0"/>
                <a:cs typeface="Arial" panose="020B0604020202020204" pitchFamily="34" charset="0"/>
              </a:rPr>
              <a:t>  S2;</a:t>
            </a:r>
            <a:endParaRPr lang="zh-CN" altLang="en-US" sz="32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20EBE2D-9116-4BE1-8164-1331494D25D7}"/>
                  </a:ext>
                </a:extLst>
              </p:cNvPr>
              <p:cNvSpPr txBox="1"/>
              <p:nvPr/>
            </p:nvSpPr>
            <p:spPr>
              <a:xfrm>
                <a:off x="6248400" y="1143000"/>
                <a:ext cx="3550011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US" altLang="zh-CN" sz="24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2)</m:t>
                      </m:r>
                    </m:oMath>
                  </m:oMathPara>
                </a14:m>
                <a:endPara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20EBE2D-9116-4BE1-8164-1331494D25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1143000"/>
                <a:ext cx="3550011" cy="830997"/>
              </a:xfrm>
              <a:prstGeom prst="rect">
                <a:avLst/>
              </a:prstGeom>
              <a:blipFill>
                <a:blip r:embed="rId2"/>
                <a:stretch>
                  <a:fillRect b="-1029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7E0D630-988C-4CAB-AEA6-958497A15B74}"/>
              </a:ext>
            </a:extLst>
          </p:cNvPr>
          <p:cNvSpPr txBox="1"/>
          <p:nvPr/>
        </p:nvSpPr>
        <p:spPr>
          <a:xfrm>
            <a:off x="609600" y="1186934"/>
            <a:ext cx="51667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 dirty="0">
                <a:solidFill>
                  <a:schemeClr val="accent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Case 1:</a:t>
            </a:r>
          </a:p>
          <a:p>
            <a:pPr algn="l"/>
            <a:r>
              <a:rPr lang="en-US" altLang="zh-CN" sz="2400" b="1" dirty="0">
                <a:solidFill>
                  <a:schemeClr val="accent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 =  execute S2 after finishing S1</a:t>
            </a:r>
            <a:endParaRPr lang="zh-CN" altLang="en-US" sz="2400" b="1" dirty="0">
              <a:solidFill>
                <a:schemeClr val="accent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7E5D14-8D5C-4F77-A23C-56A0C69587BD}"/>
              </a:ext>
            </a:extLst>
          </p:cNvPr>
          <p:cNvSpPr txBox="1"/>
          <p:nvPr/>
        </p:nvSpPr>
        <p:spPr>
          <a:xfrm>
            <a:off x="609600" y="3048000"/>
            <a:ext cx="51988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 dirty="0">
                <a:solidFill>
                  <a:schemeClr val="accent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Case 2:</a:t>
            </a:r>
          </a:p>
          <a:p>
            <a:pPr algn="l"/>
            <a:r>
              <a:rPr lang="en-US" altLang="zh-CN" sz="2400" b="1" dirty="0">
                <a:solidFill>
                  <a:schemeClr val="accent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 =  execute S2 and S1 in parallel</a:t>
            </a:r>
            <a:endParaRPr lang="zh-CN" altLang="en-US" sz="2400" b="1" dirty="0">
              <a:solidFill>
                <a:schemeClr val="accent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104AF7C-E7DC-415A-B530-552AEC6789C9}"/>
                  </a:ext>
                </a:extLst>
              </p:cNvPr>
              <p:cNvSpPr txBox="1"/>
              <p:nvPr/>
            </p:nvSpPr>
            <p:spPr>
              <a:xfrm>
                <a:off x="6096000" y="3048000"/>
                <a:ext cx="4138056" cy="878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US" altLang="zh-CN" sz="24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𝐷</m:t>
                              </m:r>
                              <m:d>
                                <m:dPr>
                                  <m:ctrlPr>
                                    <a:rPr lang="en-US" altLang="zh-CN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𝑆</m:t>
                                  </m:r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𝐷</m:t>
                              </m:r>
                              <m:d>
                                <m:dPr>
                                  <m:ctrlPr>
                                    <a:rPr lang="en-US" altLang="zh-CN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𝑆</m:t>
                                  </m:r>
                                  <m:r>
                                    <a:rPr lang="en-US" altLang="zh-CN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zh-CN" alt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104AF7C-E7DC-415A-B530-552AEC6789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048000"/>
                <a:ext cx="4138056" cy="8785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3462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9F6084-BDCE-412F-AAFE-6AD2C9063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3810000"/>
          </a:xfrm>
        </p:spPr>
        <p:txBody>
          <a:bodyPr/>
          <a:lstStyle/>
          <a:p>
            <a:r>
              <a:rPr lang="en-US" altLang="zh-CN" dirty="0"/>
              <a:t>Flatten algorithm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10AC9-5302-471E-8C85-BAFEFB32B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422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1AA98-C8E8-4CA6-B4DD-A58ECBC25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Flatten Algorithm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A12D60-A1C8-4266-9283-66C974A284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371600"/>
                <a:ext cx="11277600" cy="2514600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/>
                  <a:t>Given a nested sequence (i.e.,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1-D arrays), output them in one 1-D array</a:t>
                </a:r>
              </a:p>
              <a:p>
                <a:pPr lvl="1"/>
                <a:r>
                  <a:rPr lang="en-US" altLang="zh-CN" dirty="0"/>
                  <a:t>Input: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i="1" dirty="0" err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CN" dirty="0"/>
                  <a:t> (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=1..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CN" dirty="0"/>
                  <a:t>) stores the head pointer of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arrays,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e>
                    </m:d>
                  </m:oMath>
                </a14:m>
                <a:r>
                  <a:rPr lang="en-US" altLang="zh-CN" dirty="0"/>
                  <a:t> is the size of array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CN" dirty="0"/>
                  <a:t>,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CN" dirty="0"/>
                  <a:t> is the j-</a:t>
                </a:r>
                <a:r>
                  <a:rPr lang="en-US" altLang="zh-CN" dirty="0" err="1"/>
                  <a:t>th</a:t>
                </a:r>
                <a:r>
                  <a:rPr lang="en-US" altLang="zh-CN" dirty="0"/>
                  <a:t> element in array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i="1" dirty="0" err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altLang="zh-CN" dirty="0"/>
              </a:p>
              <a:p>
                <a:pPr lvl="1"/>
                <a:r>
                  <a:rPr lang="en-US" altLang="zh-CN" dirty="0"/>
                  <a:t>Output: array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concatenating all arrays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altLang="zh-CN" dirty="0"/>
              </a:p>
              <a:p>
                <a:pPr lvl="1"/>
                <a:r>
                  <a:rPr lang="en-US" altLang="zh-CN" dirty="0"/>
                  <a:t>flatten([5,1,2], [3,1],[9,3,5]) = [5,1,2,3,1,9,3,5]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A12D60-A1C8-4266-9283-66C974A284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371600"/>
                <a:ext cx="11277600" cy="2514600"/>
              </a:xfrm>
              <a:blipFill>
                <a:blip r:embed="rId2"/>
                <a:stretch>
                  <a:fillRect l="-973" t="-38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79DD7-DC62-49D6-959C-9E57981CF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941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D4B55-4A30-4E35-B04F-FAEDAA56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Flatten algorithm</a:t>
            </a:r>
            <a:endParaRPr lang="zh-CN" altLang="en-US" dirty="0"/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01A12785-B2D1-4633-A08F-A7FE3C0CF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368690"/>
              </p:ext>
            </p:extLst>
          </p:nvPr>
        </p:nvGraphicFramePr>
        <p:xfrm>
          <a:off x="1905000" y="1285240"/>
          <a:ext cx="1219200" cy="3743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07014806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b="1" dirty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Array size</a:t>
                      </a:r>
                      <a:endParaRPr lang="zh-CN" altLang="en-US" sz="24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14117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b="1" dirty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3</a:t>
                      </a:r>
                      <a:endParaRPr lang="zh-CN" altLang="en-US" sz="24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61003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b="1" dirty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5</a:t>
                      </a:r>
                      <a:endParaRPr lang="zh-CN" altLang="en-US" sz="24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16072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b="1" dirty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2</a:t>
                      </a:r>
                      <a:endParaRPr lang="zh-CN" altLang="en-US" sz="24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01836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b="1" dirty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3</a:t>
                      </a:r>
                      <a:endParaRPr lang="zh-CN" altLang="en-US" sz="24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866799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b="1" dirty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4</a:t>
                      </a:r>
                      <a:endParaRPr lang="zh-CN" altLang="en-US" sz="24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97841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A01A9-9ED1-43BB-BE25-848C5292D8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23</a:t>
            </a:fld>
            <a:endParaRPr lang="zh-CN" alt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DEBC820-6624-4879-8B01-2611D8534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01230"/>
              </p:ext>
            </p:extLst>
          </p:nvPr>
        </p:nvGraphicFramePr>
        <p:xfrm>
          <a:off x="3276600" y="2133600"/>
          <a:ext cx="1777998" cy="3708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92666">
                  <a:extLst>
                    <a:ext uri="{9D8B030D-6E8A-4147-A177-3AD203B41FA5}">
                      <a16:colId xmlns:a16="http://schemas.microsoft.com/office/drawing/2014/main" val="1111457463"/>
                    </a:ext>
                  </a:extLst>
                </a:gridCol>
                <a:gridCol w="592666">
                  <a:extLst>
                    <a:ext uri="{9D8B030D-6E8A-4147-A177-3AD203B41FA5}">
                      <a16:colId xmlns:a16="http://schemas.microsoft.com/office/drawing/2014/main" val="2994953101"/>
                    </a:ext>
                  </a:extLst>
                </a:gridCol>
                <a:gridCol w="592666">
                  <a:extLst>
                    <a:ext uri="{9D8B030D-6E8A-4147-A177-3AD203B41FA5}">
                      <a16:colId xmlns:a16="http://schemas.microsoft.com/office/drawing/2014/main" val="1698448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a0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a1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a2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611474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D800410E-F407-45B0-A5BC-FEC331B4F6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608654"/>
              </p:ext>
            </p:extLst>
          </p:nvPr>
        </p:nvGraphicFramePr>
        <p:xfrm>
          <a:off x="3276600" y="2743200"/>
          <a:ext cx="2971800" cy="3708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94360">
                  <a:extLst>
                    <a:ext uri="{9D8B030D-6E8A-4147-A177-3AD203B41FA5}">
                      <a16:colId xmlns:a16="http://schemas.microsoft.com/office/drawing/2014/main" val="111145746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994953101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1698448716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488256898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4018067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b0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611474"/>
                  </a:ext>
                </a:extLst>
              </a:tr>
            </a:tbl>
          </a:graphicData>
        </a:graphic>
      </p:graphicFrame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E5F19AB7-C4E0-4261-9763-08AD22A65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052743"/>
              </p:ext>
            </p:extLst>
          </p:nvPr>
        </p:nvGraphicFramePr>
        <p:xfrm>
          <a:off x="3276600" y="3352800"/>
          <a:ext cx="1185332" cy="3708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92666">
                  <a:extLst>
                    <a:ext uri="{9D8B030D-6E8A-4147-A177-3AD203B41FA5}">
                      <a16:colId xmlns:a16="http://schemas.microsoft.com/office/drawing/2014/main" val="1111457463"/>
                    </a:ext>
                  </a:extLst>
                </a:gridCol>
                <a:gridCol w="592666">
                  <a:extLst>
                    <a:ext uri="{9D8B030D-6E8A-4147-A177-3AD203B41FA5}">
                      <a16:colId xmlns:a16="http://schemas.microsoft.com/office/drawing/2014/main" val="2994953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c0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c1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611474"/>
                  </a:ext>
                </a:extLst>
              </a:tr>
            </a:tbl>
          </a:graphicData>
        </a:graphic>
      </p:graphicFrame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DA28E111-1219-4D31-B194-429B7FC1F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638817"/>
              </p:ext>
            </p:extLst>
          </p:nvPr>
        </p:nvGraphicFramePr>
        <p:xfrm>
          <a:off x="408432" y="5812536"/>
          <a:ext cx="10945365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845">
                  <a:extLst>
                    <a:ext uri="{9D8B030D-6E8A-4147-A177-3AD203B41FA5}">
                      <a16:colId xmlns:a16="http://schemas.microsoft.com/office/drawing/2014/main" val="2945761946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977219308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2065893487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3360842078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4064630098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2894778892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398792946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971964979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2102793774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2586552482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2157222384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3403872489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3790514905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2471616707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2483527919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3286342973"/>
                    </a:ext>
                  </a:extLst>
                </a:gridCol>
                <a:gridCol w="643845">
                  <a:extLst>
                    <a:ext uri="{9D8B030D-6E8A-4147-A177-3AD203B41FA5}">
                      <a16:colId xmlns:a16="http://schemas.microsoft.com/office/drawing/2014/main" val="1274785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13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15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16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884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a0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a1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a2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c0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c1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e0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e1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e2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e3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657308"/>
                  </a:ext>
                </a:extLst>
              </a:tr>
            </a:tbl>
          </a:graphicData>
        </a:graphic>
      </p:graphicFrame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ED2DD6FB-A1CC-4A4F-AB9F-E3B8847E6909}"/>
              </a:ext>
            </a:extLst>
          </p:cNvPr>
          <p:cNvCxnSpPr>
            <a:cxnSpLocks/>
            <a:stCxn id="5" idx="1"/>
          </p:cNvCxnSpPr>
          <p:nvPr/>
        </p:nvCxnSpPr>
        <p:spPr>
          <a:xfrm rot="10800000" flipV="1">
            <a:off x="762000" y="2319020"/>
            <a:ext cx="2514600" cy="347218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B655F5FA-E105-4212-9CE9-E1E75912F21D}"/>
              </a:ext>
            </a:extLst>
          </p:cNvPr>
          <p:cNvCxnSpPr>
            <a:cxnSpLocks/>
            <a:stCxn id="7" idx="1"/>
          </p:cNvCxnSpPr>
          <p:nvPr/>
        </p:nvCxnSpPr>
        <p:spPr>
          <a:xfrm rot="10800000" flipV="1">
            <a:off x="2590800" y="2928620"/>
            <a:ext cx="685800" cy="293878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140AD456-121A-4B84-94CF-AF97C9CFB176}"/>
              </a:ext>
            </a:extLst>
          </p:cNvPr>
          <p:cNvCxnSpPr>
            <a:cxnSpLocks/>
            <a:stCxn id="8" idx="1"/>
            <a:endCxn id="15" idx="0"/>
          </p:cNvCxnSpPr>
          <p:nvPr/>
        </p:nvCxnSpPr>
        <p:spPr>
          <a:xfrm rot="10800000" flipH="1" flipV="1">
            <a:off x="3276600" y="3538220"/>
            <a:ext cx="2604514" cy="2274316"/>
          </a:xfrm>
          <a:prstGeom prst="bentConnector4">
            <a:avLst>
              <a:gd name="adj1" fmla="val -8777"/>
              <a:gd name="adj2" fmla="val 86642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9DC9BBC4-278B-4E33-898B-8A9E9F536E83}"/>
              </a:ext>
            </a:extLst>
          </p:cNvPr>
          <p:cNvCxnSpPr>
            <a:cxnSpLocks/>
            <a:stCxn id="6" idx="1"/>
          </p:cNvCxnSpPr>
          <p:nvPr/>
        </p:nvCxnSpPr>
        <p:spPr>
          <a:xfrm rot="10800000" flipH="1" flipV="1">
            <a:off x="3276600" y="4071620"/>
            <a:ext cx="3886200" cy="1719580"/>
          </a:xfrm>
          <a:prstGeom prst="bentConnector3">
            <a:avLst>
              <a:gd name="adj1" fmla="val 10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13">
            <a:extLst>
              <a:ext uri="{FF2B5EF4-FFF2-40B4-BE49-F238E27FC236}">
                <a16:creationId xmlns:a16="http://schemas.microsoft.com/office/drawing/2014/main" id="{A9789358-7AAB-4E55-8DB4-7E2562C993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332931"/>
              </p:ext>
            </p:extLst>
          </p:nvPr>
        </p:nvGraphicFramePr>
        <p:xfrm>
          <a:off x="914400" y="1285240"/>
          <a:ext cx="1219200" cy="3743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07014806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b="1" dirty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Prefix sum</a:t>
                      </a:r>
                      <a:endParaRPr lang="zh-CN" altLang="en-US" sz="24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14117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b="1" dirty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0</a:t>
                      </a:r>
                      <a:endParaRPr lang="zh-CN" altLang="en-US" sz="24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61003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b="1" dirty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3</a:t>
                      </a:r>
                      <a:endParaRPr lang="zh-CN" altLang="en-US" sz="24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16072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b="1" dirty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8</a:t>
                      </a:r>
                      <a:endParaRPr lang="zh-CN" altLang="en-US" sz="24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01836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b="1" dirty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10</a:t>
                      </a:r>
                      <a:endParaRPr lang="zh-CN" altLang="en-US" sz="24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866799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b="1" dirty="0"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13</a:t>
                      </a:r>
                      <a:endParaRPr lang="zh-CN" altLang="en-US" sz="2400" b="1" dirty="0">
                        <a:latin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978415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474AA95E-1E20-406E-A303-F491A2F51DC2}"/>
              </a:ext>
            </a:extLst>
          </p:cNvPr>
          <p:cNvSpPr txBox="1"/>
          <p:nvPr/>
        </p:nvSpPr>
        <p:spPr>
          <a:xfrm>
            <a:off x="6316085" y="170053"/>
            <a:ext cx="550343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Flatten(A, n) {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</a:t>
            </a:r>
            <a:r>
              <a:rPr lang="en-US" altLang="zh-CN" b="1" dirty="0" err="1">
                <a:latin typeface="Consolas" panose="020B0609020204030204" pitchFamily="49" charset="0"/>
                <a:cs typeface="Arial" panose="020B0604020202020204" pitchFamily="34" charset="0"/>
              </a:rPr>
              <a:t>parallel_for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(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= 0 to n) S[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] = |A[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]|;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offset = 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scan_exclusive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(S, n);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</a:t>
            </a:r>
            <a:r>
              <a:rPr lang="en-US" altLang="zh-CN" b="1" dirty="0" err="1">
                <a:latin typeface="Consolas" panose="020B0609020204030204" pitchFamily="49" charset="0"/>
                <a:cs typeface="Arial" panose="020B0604020202020204" pitchFamily="34" charset="0"/>
              </a:rPr>
              <a:t>parallel_for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(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= 0 to n) {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  off = offset[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];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  </a:t>
            </a:r>
            <a:r>
              <a:rPr lang="en-US" altLang="zh-CN" b="1" dirty="0" err="1">
                <a:latin typeface="Consolas" panose="020B0609020204030204" pitchFamily="49" charset="0"/>
                <a:cs typeface="Arial" panose="020B0604020202020204" pitchFamily="34" charset="0"/>
              </a:rPr>
              <a:t>parallel_for</a:t>
            </a:r>
            <a:r>
              <a:rPr lang="en-US" altLang="zh-CN" b="1" dirty="0"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(j = 0 to S[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]) 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    B[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off+j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]=A[</a:t>
            </a:r>
            <a:r>
              <a:rPr lang="en-US" altLang="zh-CN" dirty="0" err="1">
                <a:latin typeface="Consolas" panose="020B0609020204030204" pitchFamily="49" charset="0"/>
                <a:cs typeface="Arial" panose="020B0604020202020204" pitchFamily="34" charset="0"/>
              </a:rPr>
              <a:t>i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][j];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}</a:t>
            </a:r>
          </a:p>
          <a:p>
            <a:pPr algn="l"/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 </a:t>
            </a:r>
            <a:r>
              <a:rPr lang="en-US" altLang="zh-CN" b="1" dirty="0">
                <a:latin typeface="Consolas" panose="020B0609020204030204" pitchFamily="49" charset="0"/>
                <a:cs typeface="Arial" panose="020B0604020202020204" pitchFamily="34" charset="0"/>
              </a:rPr>
              <a:t>return</a:t>
            </a:r>
            <a:r>
              <a:rPr lang="en-US" altLang="zh-CN" dirty="0">
                <a:latin typeface="Consolas" panose="020B0609020204030204" pitchFamily="49" charset="0"/>
                <a:cs typeface="Arial" panose="020B0604020202020204" pitchFamily="34" charset="0"/>
              </a:rPr>
              <a:t> B;}</a:t>
            </a:r>
            <a:endParaRPr lang="zh-CN" altLang="en-US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9ACB38CC-EEDE-4363-B661-3AF0963D2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797265"/>
              </p:ext>
            </p:extLst>
          </p:nvPr>
        </p:nvGraphicFramePr>
        <p:xfrm>
          <a:off x="3276600" y="4504944"/>
          <a:ext cx="2362200" cy="3708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90550">
                  <a:extLst>
                    <a:ext uri="{9D8B030D-6E8A-4147-A177-3AD203B41FA5}">
                      <a16:colId xmlns:a16="http://schemas.microsoft.com/office/drawing/2014/main" val="1111457463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994953101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1698448716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4338901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e0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e1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e2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e3</a:t>
                      </a:r>
                      <a:endParaRPr lang="zh-CN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61147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4EB8FA9-08E6-461D-AC3D-0304A0F51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615069"/>
              </p:ext>
            </p:extLst>
          </p:nvPr>
        </p:nvGraphicFramePr>
        <p:xfrm>
          <a:off x="3276600" y="3886200"/>
          <a:ext cx="1777998" cy="3708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92666">
                  <a:extLst>
                    <a:ext uri="{9D8B030D-6E8A-4147-A177-3AD203B41FA5}">
                      <a16:colId xmlns:a16="http://schemas.microsoft.com/office/drawing/2014/main" val="1111457463"/>
                    </a:ext>
                  </a:extLst>
                </a:gridCol>
                <a:gridCol w="592666">
                  <a:extLst>
                    <a:ext uri="{9D8B030D-6E8A-4147-A177-3AD203B41FA5}">
                      <a16:colId xmlns:a16="http://schemas.microsoft.com/office/drawing/2014/main" val="2994953101"/>
                    </a:ext>
                  </a:extLst>
                </a:gridCol>
                <a:gridCol w="592666">
                  <a:extLst>
                    <a:ext uri="{9D8B030D-6E8A-4147-A177-3AD203B41FA5}">
                      <a16:colId xmlns:a16="http://schemas.microsoft.com/office/drawing/2014/main" val="1698448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d0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611474"/>
                  </a:ext>
                </a:extLst>
              </a:tr>
            </a:tbl>
          </a:graphicData>
        </a:graphic>
      </p:graphicFrame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69E8E3AE-551B-45F3-A3DF-45A4C4D932A8}"/>
              </a:ext>
            </a:extLst>
          </p:cNvPr>
          <p:cNvCxnSpPr>
            <a:cxnSpLocks/>
          </p:cNvCxnSpPr>
          <p:nvPr/>
        </p:nvCxnSpPr>
        <p:spPr>
          <a:xfrm>
            <a:off x="3276600" y="4724400"/>
            <a:ext cx="5791200" cy="1066800"/>
          </a:xfrm>
          <a:prstGeom prst="bentConnector3">
            <a:avLst>
              <a:gd name="adj1" fmla="val 9989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3E60883C-22CA-494F-83CD-B20885877C66}"/>
                  </a:ext>
                </a:extLst>
              </p:cNvPr>
              <p:cNvSpPr txBox="1"/>
              <p:nvPr/>
            </p:nvSpPr>
            <p:spPr>
              <a:xfrm flipH="1">
                <a:off x="9372600" y="4429035"/>
                <a:ext cx="248680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Work: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/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Depth: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log</m:t>
                        </m:r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</m:func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is the total size of the arrays</a:t>
                </a:r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3E60883C-22CA-494F-83CD-B20885877C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372600" y="4429035"/>
                <a:ext cx="2486804" cy="1200329"/>
              </a:xfrm>
              <a:prstGeom prst="rect">
                <a:avLst/>
              </a:prstGeom>
              <a:blipFill>
                <a:blip r:embed="rId2"/>
                <a:stretch>
                  <a:fillRect l="-2211" t="-3061" b="-76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684B85E-F31A-41A4-BA5D-246C191466B7}"/>
              </a:ext>
            </a:extLst>
          </p:cNvPr>
          <p:cNvCxnSpPr>
            <a:cxnSpLocks/>
            <a:stCxn id="7" idx="2"/>
            <a:endCxn id="12" idx="1"/>
          </p:cNvCxnSpPr>
          <p:nvPr/>
        </p:nvCxnSpPr>
        <p:spPr>
          <a:xfrm>
            <a:off x="4762500" y="3114040"/>
            <a:ext cx="2019300" cy="1948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6FED9C4-FC79-4977-859C-4BBFCBADDB06}"/>
              </a:ext>
            </a:extLst>
          </p:cNvPr>
          <p:cNvSpPr txBox="1"/>
          <p:nvPr/>
        </p:nvSpPr>
        <p:spPr>
          <a:xfrm>
            <a:off x="6781800" y="3124200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Element b2 is at location 3+2=5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089CF0-DE01-4E36-8BE3-575A8533F555}"/>
              </a:ext>
            </a:extLst>
          </p:cNvPr>
          <p:cNvSpPr txBox="1"/>
          <p:nvPr/>
        </p:nvSpPr>
        <p:spPr>
          <a:xfrm>
            <a:off x="6858000" y="3581400"/>
            <a:ext cx="3672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Element e1 is at location 13+1=14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7C7938D-2749-4E20-B746-22414DF2A3E7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4114800" y="3766066"/>
            <a:ext cx="2743200" cy="7297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05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" grpId="0"/>
      <p:bldP spid="12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9F6084-BDCE-412F-AAFE-6AD2C9063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4343400"/>
          </a:xfrm>
        </p:spPr>
        <p:txBody>
          <a:bodyPr/>
          <a:lstStyle/>
          <a:p>
            <a:r>
              <a:rPr lang="en-US" altLang="zh-CN" dirty="0"/>
              <a:t>Constructing a Tableau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10AC9-5302-471E-8C85-BAFEFB32B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114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EA84EFA-A8EE-4B44-B37B-0F75E6011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9753600" cy="609600"/>
          </a:xfrm>
        </p:spPr>
        <p:txBody>
          <a:bodyPr/>
          <a:lstStyle/>
          <a:p>
            <a:r>
              <a:rPr lang="en-US" altLang="zh-CN" dirty="0"/>
              <a:t>Edit Distance: Dynamic Programming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A6D5E03-5BFD-4873-89FB-F3AD797814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11430000" cy="320040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Given two strings A and B, the edit distance of A and B is the least number of edits (inserts and deletes) to modify A to B</a:t>
            </a:r>
          </a:p>
          <a:p>
            <a:r>
              <a:rPr lang="en-US" altLang="zh-CN" sz="2400" dirty="0"/>
              <a:t>S[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][j] is the edit distance of A[1..i] and B[1..j]</a:t>
            </a:r>
          </a:p>
          <a:p>
            <a:r>
              <a:rPr lang="en-US" altLang="zh-CN" sz="2400" dirty="0"/>
              <a:t>S[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][j] = min of</a:t>
            </a:r>
          </a:p>
          <a:p>
            <a:pPr lvl="1"/>
            <a:r>
              <a:rPr lang="en-US" altLang="zh-CN" sz="2000" dirty="0"/>
              <a:t>S[i-1][j-1] if A[</a:t>
            </a:r>
            <a:r>
              <a:rPr lang="en-US" altLang="zh-CN" sz="2000" dirty="0" err="1"/>
              <a:t>i</a:t>
            </a:r>
            <a:r>
              <a:rPr lang="en-US" altLang="zh-CN" sz="2000" dirty="0"/>
              <a:t>]==B[j]: convert A[1..i-1] to B[1..j-1] and keep A[</a:t>
            </a:r>
            <a:r>
              <a:rPr lang="en-US" altLang="zh-CN" sz="2000" dirty="0" err="1"/>
              <a:t>i</a:t>
            </a:r>
            <a:r>
              <a:rPr lang="en-US" altLang="zh-CN" sz="2000" dirty="0"/>
              <a:t>] since A[</a:t>
            </a:r>
            <a:r>
              <a:rPr lang="en-US" altLang="zh-CN" sz="2000" dirty="0" err="1"/>
              <a:t>i</a:t>
            </a:r>
            <a:r>
              <a:rPr lang="en-US" altLang="zh-CN" sz="2000" dirty="0"/>
              <a:t>]=B[j]</a:t>
            </a:r>
          </a:p>
          <a:p>
            <a:pPr lvl="1"/>
            <a:r>
              <a:rPr lang="en-US" altLang="zh-CN" sz="2000" dirty="0"/>
              <a:t>S[i-1][j]+1: convert A[1..i-1] to B[1..j] and delete A[</a:t>
            </a:r>
            <a:r>
              <a:rPr lang="en-US" altLang="zh-CN" sz="2000" dirty="0" err="1"/>
              <a:t>i</a:t>
            </a:r>
            <a:r>
              <a:rPr lang="en-US" altLang="zh-CN" sz="2000" dirty="0"/>
              <a:t>]</a:t>
            </a:r>
          </a:p>
          <a:p>
            <a:pPr lvl="1"/>
            <a:r>
              <a:rPr lang="en-US" altLang="zh-CN" sz="2000" dirty="0"/>
              <a:t>S[</a:t>
            </a:r>
            <a:r>
              <a:rPr lang="en-US" altLang="zh-CN" sz="2000" dirty="0" err="1"/>
              <a:t>i</a:t>
            </a:r>
            <a:r>
              <a:rPr lang="en-US" altLang="zh-CN" sz="2000" dirty="0"/>
              <a:t>][j-1]+1: convert A[1..i] to B[1..j-1] and insert B[j] at the end</a:t>
            </a:r>
          </a:p>
          <a:p>
            <a:endParaRPr lang="en-US" altLang="zh-CN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E57802-E73C-49BE-9794-E8C6B0F1F050}"/>
              </a:ext>
            </a:extLst>
          </p:cNvPr>
          <p:cNvSpPr txBox="1"/>
          <p:nvPr/>
        </p:nvSpPr>
        <p:spPr>
          <a:xfrm>
            <a:off x="1295400" y="4191000"/>
            <a:ext cx="1172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2000" b="1" dirty="0" err="1">
                <a:solidFill>
                  <a:schemeClr val="accent1"/>
                </a:solidFill>
                <a:latin typeface="Consolas" panose="020B0609020204030204" pitchFamily="49" charset="0"/>
              </a:rPr>
              <a:t>atcaca</a:t>
            </a:r>
            <a:r>
              <a:rPr lang="en-US" altLang="zh-CN" sz="2000" b="1" dirty="0" err="1">
                <a:latin typeface="Consolas" panose="020B0609020204030204" pitchFamily="49" charset="0"/>
              </a:rPr>
              <a:t>c</a:t>
            </a:r>
            <a:endParaRPr lang="zh-CN" alt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FC0096-C52B-4D33-9E7F-5C44E75C894D}"/>
              </a:ext>
            </a:extLst>
          </p:cNvPr>
          <p:cNvSpPr txBox="1"/>
          <p:nvPr/>
        </p:nvSpPr>
        <p:spPr>
          <a:xfrm>
            <a:off x="1718593" y="4476690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2000" b="1" dirty="0" err="1">
                <a:solidFill>
                  <a:schemeClr val="accent1"/>
                </a:solidFill>
                <a:latin typeface="Consolas" panose="020B0609020204030204" pitchFamily="49" charset="0"/>
              </a:rPr>
              <a:t>aca</a:t>
            </a:r>
            <a:r>
              <a:rPr lang="en-US" altLang="zh-CN" sz="2000" b="1" dirty="0" err="1">
                <a:latin typeface="Consolas" panose="020B0609020204030204" pitchFamily="49" charset="0"/>
              </a:rPr>
              <a:t>c</a:t>
            </a:r>
            <a:endParaRPr lang="zh-CN" alt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BEDE11-2737-4D53-B772-912BD5D27E5D}"/>
              </a:ext>
            </a:extLst>
          </p:cNvPr>
          <p:cNvSpPr txBox="1"/>
          <p:nvPr/>
        </p:nvSpPr>
        <p:spPr>
          <a:xfrm>
            <a:off x="2819400" y="4191000"/>
            <a:ext cx="7481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Case 1: just convert </a:t>
            </a:r>
            <a:r>
              <a:rPr lang="en-US" altLang="zh-CN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atcaca</a:t>
            </a:r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to aca (if A[</a:t>
            </a:r>
            <a:r>
              <a:rPr lang="en-US" altLang="zh-CN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i</a:t>
            </a:r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]==B[j])</a:t>
            </a:r>
          </a:p>
          <a:p>
            <a:pPr algn="l"/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S[</a:t>
            </a:r>
            <a:r>
              <a:rPr lang="en-US" altLang="zh-CN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i</a:t>
            </a:r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][j]=S[i-1][j-1]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E2FF5D7-7C54-45D1-B755-9F1307F3B5C4}"/>
              </a:ext>
            </a:extLst>
          </p:cNvPr>
          <p:cNvSpPr txBox="1"/>
          <p:nvPr/>
        </p:nvSpPr>
        <p:spPr>
          <a:xfrm>
            <a:off x="152400" y="4191000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2000" b="1" dirty="0">
                <a:latin typeface="Consolas" panose="020B0609020204030204" pitchFamily="49" charset="0"/>
              </a:rPr>
              <a:t>A[1..i]=</a:t>
            </a:r>
            <a:endParaRPr lang="zh-CN" alt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FB8409-8C30-4B6D-B05D-0839E725B457}"/>
              </a:ext>
            </a:extLst>
          </p:cNvPr>
          <p:cNvSpPr txBox="1"/>
          <p:nvPr/>
        </p:nvSpPr>
        <p:spPr>
          <a:xfrm>
            <a:off x="152400" y="4476690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2000" b="1" dirty="0">
                <a:latin typeface="Consolas" panose="020B0609020204030204" pitchFamily="49" charset="0"/>
              </a:rPr>
              <a:t>B[1..j]=</a:t>
            </a:r>
            <a:endParaRPr lang="zh-CN" alt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27B5B4-70EE-4EEF-A16A-0A4DE95271E5}"/>
              </a:ext>
            </a:extLst>
          </p:cNvPr>
          <p:cNvSpPr/>
          <p:nvPr/>
        </p:nvSpPr>
        <p:spPr>
          <a:xfrm>
            <a:off x="2805336" y="5105400"/>
            <a:ext cx="6676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Case 2: convert </a:t>
            </a:r>
            <a:r>
              <a:rPr lang="en-US" altLang="zh-CN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atcaca</a:t>
            </a:r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to </a:t>
            </a:r>
            <a:r>
              <a:rPr lang="en-US" altLang="zh-CN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acac</a:t>
            </a:r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, and delete the last “c” in A</a:t>
            </a:r>
          </a:p>
          <a:p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S[</a:t>
            </a:r>
            <a:r>
              <a:rPr lang="en-US" altLang="zh-CN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i</a:t>
            </a:r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][j]=S[i-1][j]+1 </a:t>
            </a:r>
            <a:endParaRPr lang="zh-CN" altLang="en-US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7909103-C80F-4D60-B331-26AA981AFCD3}"/>
              </a:ext>
            </a:extLst>
          </p:cNvPr>
          <p:cNvSpPr txBox="1"/>
          <p:nvPr/>
        </p:nvSpPr>
        <p:spPr>
          <a:xfrm>
            <a:off x="1295400" y="5041392"/>
            <a:ext cx="1172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2000" b="1" dirty="0" err="1">
                <a:solidFill>
                  <a:schemeClr val="accent1"/>
                </a:solidFill>
                <a:latin typeface="Consolas" panose="020B0609020204030204" pitchFamily="49" charset="0"/>
              </a:rPr>
              <a:t>atcaca</a:t>
            </a:r>
            <a:r>
              <a:rPr lang="en-US" altLang="zh-CN" sz="2000" b="1" dirty="0" err="1">
                <a:latin typeface="Consolas" panose="020B0609020204030204" pitchFamily="49" charset="0"/>
              </a:rPr>
              <a:t>c</a:t>
            </a:r>
            <a:endParaRPr lang="zh-CN" alt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08DE825-7327-4719-BAD3-C7A310B439A4}"/>
              </a:ext>
            </a:extLst>
          </p:cNvPr>
          <p:cNvSpPr txBox="1"/>
          <p:nvPr/>
        </p:nvSpPr>
        <p:spPr>
          <a:xfrm>
            <a:off x="1718593" y="5327082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2000" b="1" dirty="0" err="1">
                <a:solidFill>
                  <a:schemeClr val="accent1"/>
                </a:solidFill>
                <a:latin typeface="Consolas" panose="020B0609020204030204" pitchFamily="49" charset="0"/>
              </a:rPr>
              <a:t>acac</a:t>
            </a:r>
            <a:endParaRPr lang="zh-CN" altLang="en-US" sz="2000" dirty="0">
              <a:solidFill>
                <a:schemeClr val="accent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C7E9BCB-38F5-4A53-AF99-65A0AAA8B3EA}"/>
              </a:ext>
            </a:extLst>
          </p:cNvPr>
          <p:cNvSpPr txBox="1"/>
          <p:nvPr/>
        </p:nvSpPr>
        <p:spPr>
          <a:xfrm>
            <a:off x="152400" y="5041392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2000" b="1" dirty="0">
                <a:latin typeface="Consolas" panose="020B0609020204030204" pitchFamily="49" charset="0"/>
              </a:rPr>
              <a:t>A[1..i]=</a:t>
            </a:r>
            <a:endParaRPr lang="zh-CN" alt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253C65E-C11D-4D2C-8D63-FF318573967E}"/>
              </a:ext>
            </a:extLst>
          </p:cNvPr>
          <p:cNvSpPr txBox="1"/>
          <p:nvPr/>
        </p:nvSpPr>
        <p:spPr>
          <a:xfrm>
            <a:off x="152400" y="5327082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2000" b="1" dirty="0">
                <a:latin typeface="Consolas" panose="020B0609020204030204" pitchFamily="49" charset="0"/>
              </a:rPr>
              <a:t>B[1..j]=</a:t>
            </a:r>
            <a:endParaRPr lang="zh-CN" alt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0F9B67-B1D3-4885-88E3-FA6101E96579}"/>
              </a:ext>
            </a:extLst>
          </p:cNvPr>
          <p:cNvSpPr txBox="1"/>
          <p:nvPr/>
        </p:nvSpPr>
        <p:spPr>
          <a:xfrm>
            <a:off x="1295400" y="5855208"/>
            <a:ext cx="1172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2000" b="1" dirty="0" err="1">
                <a:solidFill>
                  <a:schemeClr val="accent1"/>
                </a:solidFill>
                <a:latin typeface="Consolas" panose="020B0609020204030204" pitchFamily="49" charset="0"/>
              </a:rPr>
              <a:t>atcacac</a:t>
            </a:r>
            <a:endParaRPr lang="zh-CN" altLang="en-US" sz="2000" dirty="0">
              <a:solidFill>
                <a:schemeClr val="accent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66FD7BB-9316-4434-8110-02C837D411D7}"/>
              </a:ext>
            </a:extLst>
          </p:cNvPr>
          <p:cNvSpPr txBox="1"/>
          <p:nvPr/>
        </p:nvSpPr>
        <p:spPr>
          <a:xfrm>
            <a:off x="1718593" y="6140898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2000" b="1" dirty="0" err="1">
                <a:solidFill>
                  <a:schemeClr val="accent1"/>
                </a:solidFill>
                <a:latin typeface="Consolas" panose="020B0609020204030204" pitchFamily="49" charset="0"/>
              </a:rPr>
              <a:t>aca</a:t>
            </a:r>
            <a:r>
              <a:rPr lang="en-US" altLang="zh-CN" sz="2000" b="1" dirty="0" err="1">
                <a:latin typeface="Consolas" panose="020B0609020204030204" pitchFamily="49" charset="0"/>
              </a:rPr>
              <a:t>c</a:t>
            </a:r>
            <a:endParaRPr lang="zh-CN" alt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F08A16B-9783-4617-832A-A4905BDB9B5A}"/>
              </a:ext>
            </a:extLst>
          </p:cNvPr>
          <p:cNvSpPr txBox="1"/>
          <p:nvPr/>
        </p:nvSpPr>
        <p:spPr>
          <a:xfrm>
            <a:off x="152400" y="5855208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2000" b="1" dirty="0">
                <a:latin typeface="Consolas" panose="020B0609020204030204" pitchFamily="49" charset="0"/>
              </a:rPr>
              <a:t>A[1..i]=</a:t>
            </a:r>
            <a:endParaRPr lang="zh-CN" alt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E50E65F-B7A5-4948-9DCE-C103A481228E}"/>
              </a:ext>
            </a:extLst>
          </p:cNvPr>
          <p:cNvSpPr txBox="1"/>
          <p:nvPr/>
        </p:nvSpPr>
        <p:spPr>
          <a:xfrm>
            <a:off x="152400" y="6140898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2000" b="1" dirty="0">
                <a:latin typeface="Consolas" panose="020B0609020204030204" pitchFamily="49" charset="0"/>
              </a:rPr>
              <a:t>B[1..j]=</a:t>
            </a:r>
            <a:endParaRPr lang="zh-CN" altLang="en-US" sz="20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3B96BF1-DE16-49C6-9070-74888CCB270F}"/>
              </a:ext>
            </a:extLst>
          </p:cNvPr>
          <p:cNvSpPr/>
          <p:nvPr/>
        </p:nvSpPr>
        <p:spPr>
          <a:xfrm>
            <a:off x="2819400" y="5925157"/>
            <a:ext cx="71529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Case 3: convert </a:t>
            </a:r>
            <a:r>
              <a:rPr lang="en-US" altLang="zh-CN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atcacac</a:t>
            </a:r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to aca, and insert a “c” at the end of A</a:t>
            </a:r>
          </a:p>
          <a:p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S[</a:t>
            </a:r>
            <a:r>
              <a:rPr lang="en-US" altLang="zh-CN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i</a:t>
            </a:r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][j]=S[</a:t>
            </a:r>
            <a:r>
              <a:rPr lang="en-US" altLang="zh-CN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i</a:t>
            </a:r>
            <a:r>
              <a:rPr lang="en-US" altLang="zh-CN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][j-1]+1 </a:t>
            </a:r>
            <a:endParaRPr lang="zh-CN" altLang="en-US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9F3CF707-BE79-43AA-B756-29E0A4816002}"/>
              </a:ext>
            </a:extLst>
          </p:cNvPr>
          <p:cNvSpPr/>
          <p:nvPr/>
        </p:nvSpPr>
        <p:spPr>
          <a:xfrm>
            <a:off x="9829800" y="4572000"/>
            <a:ext cx="381000" cy="1676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381B09-1FAB-4CC6-8619-03FEBF10088C}"/>
              </a:ext>
            </a:extLst>
          </p:cNvPr>
          <p:cNvSpPr txBox="1"/>
          <p:nvPr/>
        </p:nvSpPr>
        <p:spPr>
          <a:xfrm>
            <a:off x="10287000" y="4800600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Take</a:t>
            </a:r>
            <a:r>
              <a:rPr lang="zh-CN" altLang="en-US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en-US" altLang="zh-CN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the</a:t>
            </a:r>
            <a:r>
              <a:rPr lang="zh-CN" altLang="en-US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en-US" altLang="zh-CN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minimum of them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2898C7-3EB4-4C69-A7CB-A5FE1E17253C}"/>
              </a:ext>
            </a:extLst>
          </p:cNvPr>
          <p:cNvSpPr txBox="1"/>
          <p:nvPr/>
        </p:nvSpPr>
        <p:spPr>
          <a:xfrm>
            <a:off x="8763000" y="533400"/>
            <a:ext cx="13131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4000" b="1" dirty="0" err="1">
                <a:solidFill>
                  <a:schemeClr val="accent1"/>
                </a:solidFill>
                <a:latin typeface="Consolas" panose="020B0609020204030204" pitchFamily="49" charset="0"/>
              </a:rPr>
              <a:t>acab</a:t>
            </a:r>
            <a:endParaRPr lang="zh-CN" altLang="en-US" sz="4000" dirty="0">
              <a:solidFill>
                <a:schemeClr val="accent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E6E4D31-81FA-468F-BACB-E3C422869B0D}"/>
              </a:ext>
            </a:extLst>
          </p:cNvPr>
          <p:cNvSpPr txBox="1"/>
          <p:nvPr/>
        </p:nvSpPr>
        <p:spPr>
          <a:xfrm>
            <a:off x="8777566" y="30804"/>
            <a:ext cx="21595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US" altLang="zh-CN" sz="4000" b="1" dirty="0" err="1">
                <a:solidFill>
                  <a:schemeClr val="accent1"/>
                </a:solidFill>
                <a:latin typeface="Consolas" panose="020B0609020204030204" pitchFamily="49" charset="0"/>
              </a:rPr>
              <a:t>atcacac</a:t>
            </a:r>
            <a:endParaRPr lang="zh-CN" altLang="en-US" sz="4000" dirty="0">
              <a:solidFill>
                <a:schemeClr val="accent1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C87EC8-001F-41D3-BE4B-D9D234FC5F38}"/>
              </a:ext>
            </a:extLst>
          </p:cNvPr>
          <p:cNvCxnSpPr>
            <a:cxnSpLocks/>
          </p:cNvCxnSpPr>
          <p:nvPr/>
        </p:nvCxnSpPr>
        <p:spPr>
          <a:xfrm>
            <a:off x="9067800" y="152400"/>
            <a:ext cx="381000" cy="45720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00F2BDB-3E1B-4D16-BA53-BE93D5F834D1}"/>
              </a:ext>
            </a:extLst>
          </p:cNvPr>
          <p:cNvCxnSpPr>
            <a:cxnSpLocks/>
          </p:cNvCxnSpPr>
          <p:nvPr/>
        </p:nvCxnSpPr>
        <p:spPr>
          <a:xfrm>
            <a:off x="10210800" y="152400"/>
            <a:ext cx="381000" cy="45720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C12DFFE-674E-4127-BB39-54369F3DB36F}"/>
              </a:ext>
            </a:extLst>
          </p:cNvPr>
          <p:cNvCxnSpPr>
            <a:cxnSpLocks/>
          </p:cNvCxnSpPr>
          <p:nvPr/>
        </p:nvCxnSpPr>
        <p:spPr>
          <a:xfrm>
            <a:off x="10515600" y="152400"/>
            <a:ext cx="381000" cy="45720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2127F45-232B-4F98-A3B9-3CCD10E65DEA}"/>
              </a:ext>
            </a:extLst>
          </p:cNvPr>
          <p:cNvCxnSpPr>
            <a:cxnSpLocks/>
          </p:cNvCxnSpPr>
          <p:nvPr/>
        </p:nvCxnSpPr>
        <p:spPr>
          <a:xfrm>
            <a:off x="9906000" y="152400"/>
            <a:ext cx="381000" cy="45720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6D4C27B-F7CD-4719-87C0-BF80B9B02DCD}"/>
              </a:ext>
            </a:extLst>
          </p:cNvPr>
          <p:cNvSpPr/>
          <p:nvPr/>
        </p:nvSpPr>
        <p:spPr>
          <a:xfrm>
            <a:off x="10847764" y="76200"/>
            <a:ext cx="4667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>
                <a:solidFill>
                  <a:schemeClr val="accent4"/>
                </a:solidFill>
                <a:latin typeface="Consolas" panose="020B0609020204030204" pitchFamily="49" charset="0"/>
              </a:rPr>
              <a:t>b</a:t>
            </a:r>
            <a:endParaRPr lang="zh-CN" altLang="en-US" sz="4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43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EA84EFA-A8EE-4B44-B37B-0F75E6011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9753600" cy="609600"/>
          </a:xfrm>
        </p:spPr>
        <p:txBody>
          <a:bodyPr/>
          <a:lstStyle/>
          <a:p>
            <a:r>
              <a:rPr lang="en-US" altLang="zh-CN" dirty="0"/>
              <a:t>Edit Distance: Dynamic Programming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A6D5E03-5BFD-4873-89FB-F3AD797814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11430000" cy="1752600"/>
          </a:xfrm>
        </p:spPr>
        <p:txBody>
          <a:bodyPr>
            <a:normAutofit/>
          </a:bodyPr>
          <a:lstStyle/>
          <a:p>
            <a:r>
              <a:rPr lang="en-US" altLang="zh-CN" dirty="0"/>
              <a:t>S[</a:t>
            </a:r>
            <a:r>
              <a:rPr lang="en-US" altLang="zh-CN" dirty="0" err="1"/>
              <a:t>i</a:t>
            </a:r>
            <a:r>
              <a:rPr lang="en-US" altLang="zh-CN" dirty="0"/>
              <a:t>][j] = min of</a:t>
            </a:r>
          </a:p>
          <a:p>
            <a:pPr lvl="1"/>
            <a:r>
              <a:rPr lang="en-US" altLang="zh-CN" dirty="0"/>
              <a:t>S[i-1][j-1] if A[</a:t>
            </a:r>
            <a:r>
              <a:rPr lang="en-US" altLang="zh-CN" dirty="0" err="1"/>
              <a:t>i</a:t>
            </a:r>
            <a:r>
              <a:rPr lang="en-US" altLang="zh-CN" dirty="0"/>
              <a:t>]==B[j]</a:t>
            </a:r>
          </a:p>
          <a:p>
            <a:pPr lvl="1"/>
            <a:r>
              <a:rPr lang="en-US" altLang="zh-CN" dirty="0"/>
              <a:t>S[i-1][j]+1</a:t>
            </a:r>
          </a:p>
          <a:p>
            <a:pPr lvl="1"/>
            <a:r>
              <a:rPr lang="en-US" altLang="zh-CN" dirty="0"/>
              <a:t>S[</a:t>
            </a:r>
            <a:r>
              <a:rPr lang="en-US" altLang="zh-CN" dirty="0" err="1"/>
              <a:t>i</a:t>
            </a:r>
            <a:r>
              <a:rPr lang="en-US" altLang="zh-CN" dirty="0"/>
              <a:t>][j-1]+1</a:t>
            </a:r>
          </a:p>
        </p:txBody>
      </p:sp>
      <p:graphicFrame>
        <p:nvGraphicFramePr>
          <p:cNvPr id="21" name="Group 4">
            <a:extLst>
              <a:ext uri="{FF2B5EF4-FFF2-40B4-BE49-F238E27FC236}">
                <a16:creationId xmlns:a16="http://schemas.microsoft.com/office/drawing/2014/main" id="{91EED044-E422-4804-B2BF-77064AD41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920286"/>
              </p:ext>
            </p:extLst>
          </p:nvPr>
        </p:nvGraphicFramePr>
        <p:xfrm>
          <a:off x="990600" y="3124200"/>
          <a:ext cx="4267200" cy="3057528"/>
        </p:xfrm>
        <a:graphic>
          <a:graphicData uri="http://schemas.openxmlformats.org/drawingml/2006/table">
            <a:tbl>
              <a:tblPr/>
              <a:tblGrid>
                <a:gridCol w="474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4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4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c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c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c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c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" name="Line 91">
            <a:extLst>
              <a:ext uri="{FF2B5EF4-FFF2-40B4-BE49-F238E27FC236}">
                <a16:creationId xmlns:a16="http://schemas.microsoft.com/office/drawing/2014/main" id="{80312959-D52E-4229-9C38-3E38B2B871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404812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Line 92">
            <a:extLst>
              <a:ext uri="{FF2B5EF4-FFF2-40B4-BE49-F238E27FC236}">
                <a16:creationId xmlns:a16="http://schemas.microsoft.com/office/drawing/2014/main" id="{4281A44E-C39A-4F65-83F0-A354E109CD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67000" y="450532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" name="Line 93">
            <a:extLst>
              <a:ext uri="{FF2B5EF4-FFF2-40B4-BE49-F238E27FC236}">
                <a16:creationId xmlns:a16="http://schemas.microsoft.com/office/drawing/2014/main" id="{531A542B-F8B7-4720-8356-1F505821BE7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503872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" name="Line 94">
            <a:extLst>
              <a:ext uri="{FF2B5EF4-FFF2-40B4-BE49-F238E27FC236}">
                <a16:creationId xmlns:a16="http://schemas.microsoft.com/office/drawing/2014/main" id="{505D2276-A5BE-4CD1-8897-74548C5E1F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54959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" name="Line 95">
            <a:extLst>
              <a:ext uri="{FF2B5EF4-FFF2-40B4-BE49-F238E27FC236}">
                <a16:creationId xmlns:a16="http://schemas.microsoft.com/office/drawing/2014/main" id="{B604D200-57ED-4C0B-B855-51C627AAC3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58769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" name="Line 96">
            <a:extLst>
              <a:ext uri="{FF2B5EF4-FFF2-40B4-BE49-F238E27FC236}">
                <a16:creationId xmlns:a16="http://schemas.microsoft.com/office/drawing/2014/main" id="{93EF217A-9F49-4B57-8AAC-65576E0B13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58769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" name="Line 97">
            <a:extLst>
              <a:ext uri="{FF2B5EF4-FFF2-40B4-BE49-F238E27FC236}">
                <a16:creationId xmlns:a16="http://schemas.microsoft.com/office/drawing/2014/main" id="{8E3F9DD7-B431-47A4-80CC-3CBC909B88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58769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" name="Line 98">
            <a:extLst>
              <a:ext uri="{FF2B5EF4-FFF2-40B4-BE49-F238E27FC236}">
                <a16:creationId xmlns:a16="http://schemas.microsoft.com/office/drawing/2014/main" id="{7E5AF522-6F61-4176-BD2D-0DB0C56048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8957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" name="Line 99">
            <a:extLst>
              <a:ext uri="{FF2B5EF4-FFF2-40B4-BE49-F238E27FC236}">
                <a16:creationId xmlns:a16="http://schemas.microsoft.com/office/drawing/2014/main" id="{79BF2B55-7735-4313-A411-9B55AF4697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48863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" name="Line 100">
            <a:extLst>
              <a:ext uri="{FF2B5EF4-FFF2-40B4-BE49-F238E27FC236}">
                <a16:creationId xmlns:a16="http://schemas.microsoft.com/office/drawing/2014/main" id="{2A2827EB-BAA8-4D86-BCBE-80CFB30414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8863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" name="Line 101">
            <a:extLst>
              <a:ext uri="{FF2B5EF4-FFF2-40B4-BE49-F238E27FC236}">
                <a16:creationId xmlns:a16="http://schemas.microsoft.com/office/drawing/2014/main" id="{9553C456-150A-400F-B551-403C171369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5410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" name="Line 102">
            <a:extLst>
              <a:ext uri="{FF2B5EF4-FFF2-40B4-BE49-F238E27FC236}">
                <a16:creationId xmlns:a16="http://schemas.microsoft.com/office/drawing/2014/main" id="{A0E2194B-7738-4C3F-BB4C-4805EE64443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14800" y="503872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" name="Line 103">
            <a:extLst>
              <a:ext uri="{FF2B5EF4-FFF2-40B4-BE49-F238E27FC236}">
                <a16:creationId xmlns:a16="http://schemas.microsoft.com/office/drawing/2014/main" id="{9D3AD74D-651B-461F-9744-345D1FE16B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3529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" name="Line 104">
            <a:extLst>
              <a:ext uri="{FF2B5EF4-FFF2-40B4-BE49-F238E27FC236}">
                <a16:creationId xmlns:a16="http://schemas.microsoft.com/office/drawing/2014/main" id="{C9156657-8646-4ED5-A058-FB0973FAFE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43529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" name="Line 105">
            <a:extLst>
              <a:ext uri="{FF2B5EF4-FFF2-40B4-BE49-F238E27FC236}">
                <a16:creationId xmlns:a16="http://schemas.microsoft.com/office/drawing/2014/main" id="{D8E41698-FAF9-4D2A-A6D7-44750C2D42D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450532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" name="Line 106">
            <a:extLst>
              <a:ext uri="{FF2B5EF4-FFF2-40B4-BE49-F238E27FC236}">
                <a16:creationId xmlns:a16="http://schemas.microsoft.com/office/drawing/2014/main" id="{E629DF2B-EA18-4A48-AC74-26EC0ACF7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54959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" name="Line 107">
            <a:extLst>
              <a:ext uri="{FF2B5EF4-FFF2-40B4-BE49-F238E27FC236}">
                <a16:creationId xmlns:a16="http://schemas.microsoft.com/office/drawing/2014/main" id="{D0703283-9700-4FA5-88C3-2A6898DA4F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40782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" name="Text Box 108">
            <a:extLst>
              <a:ext uri="{FF2B5EF4-FFF2-40B4-BE49-F238E27FC236}">
                <a16:creationId xmlns:a16="http://schemas.microsoft.com/office/drawing/2014/main" id="{67041696-2C52-4CA5-B4EB-FEE5D9ED6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4810125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A</a:t>
            </a:r>
          </a:p>
        </p:txBody>
      </p:sp>
      <p:sp>
        <p:nvSpPr>
          <p:cNvPr id="52" name="Text Box 109">
            <a:extLst>
              <a:ext uri="{FF2B5EF4-FFF2-40B4-BE49-F238E27FC236}">
                <a16:creationId xmlns:a16="http://schemas.microsoft.com/office/drawing/2014/main" id="{819B38E1-6838-437F-B5E8-2B13ED4B4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1364" y="2752725"/>
            <a:ext cx="37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B</a:t>
            </a:r>
          </a:p>
        </p:txBody>
      </p:sp>
      <p:sp>
        <p:nvSpPr>
          <p:cNvPr id="53" name="Text Box 110">
            <a:extLst>
              <a:ext uri="{FF2B5EF4-FFF2-40B4-BE49-F238E27FC236}">
                <a16:creationId xmlns:a16="http://schemas.microsoft.com/office/drawing/2014/main" id="{882876AD-ED6A-483A-8FA1-BC1822B82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2526" y="3819525"/>
            <a:ext cx="1033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insert</a:t>
            </a:r>
          </a:p>
        </p:txBody>
      </p:sp>
      <p:sp>
        <p:nvSpPr>
          <p:cNvPr id="54" name="Line 111">
            <a:extLst>
              <a:ext uri="{FF2B5EF4-FFF2-40B4-BE49-F238E27FC236}">
                <a16:creationId xmlns:a16="http://schemas.microsoft.com/office/drawing/2014/main" id="{E1FFA3A5-30BC-4917-9743-EA8F0754C6B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91200" y="5068888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" name="Line 112">
            <a:extLst>
              <a:ext uri="{FF2B5EF4-FFF2-40B4-BE49-F238E27FC236}">
                <a16:creationId xmlns:a16="http://schemas.microsoft.com/office/drawing/2014/main" id="{FA135432-9E79-4759-B5BD-E19D077701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4459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6" name="Text Box 113">
            <a:extLst>
              <a:ext uri="{FF2B5EF4-FFF2-40B4-BE49-F238E27FC236}">
                <a16:creationId xmlns:a16="http://schemas.microsoft.com/office/drawing/2014/main" id="{F303A44F-89F4-49CB-BC38-4A371A9BE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1" y="4352925"/>
            <a:ext cx="1090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delete</a:t>
            </a:r>
          </a:p>
        </p:txBody>
      </p:sp>
      <p:sp>
        <p:nvSpPr>
          <p:cNvPr id="57" name="Text Box 114">
            <a:extLst>
              <a:ext uri="{FF2B5EF4-FFF2-40B4-BE49-F238E27FC236}">
                <a16:creationId xmlns:a16="http://schemas.microsoft.com/office/drawing/2014/main" id="{DDF36988-E8D7-474D-B813-4499B8004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2525" y="488632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common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5D2E5C-9355-4E64-BE50-97DCE88043CF}"/>
              </a:ext>
            </a:extLst>
          </p:cNvPr>
          <p:cNvSpPr/>
          <p:nvPr/>
        </p:nvSpPr>
        <p:spPr>
          <a:xfrm>
            <a:off x="7848600" y="3200400"/>
            <a:ext cx="3962400" cy="328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defTabSz="9144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800" b="1" dirty="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Note: can be filled in any order as long as the cells to the left and above are filled.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800" b="1" dirty="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Can follow path back through matrix to construct edits.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92B39C6-D9A6-4018-BA05-43B84D6691C2}"/>
              </a:ext>
            </a:extLst>
          </p:cNvPr>
          <p:cNvSpPr/>
          <p:nvPr/>
        </p:nvSpPr>
        <p:spPr>
          <a:xfrm>
            <a:off x="3429000" y="4267200"/>
            <a:ext cx="304800" cy="304800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201CFEB-C2BB-476A-AF48-7953C96B6C59}"/>
              </a:ext>
            </a:extLst>
          </p:cNvPr>
          <p:cNvSpPr/>
          <p:nvPr/>
        </p:nvSpPr>
        <p:spPr>
          <a:xfrm>
            <a:off x="3429000" y="4755204"/>
            <a:ext cx="304800" cy="304800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BB5DA17-603B-4B10-9CEE-C3ADF2C59DFE}"/>
              </a:ext>
            </a:extLst>
          </p:cNvPr>
          <p:cNvSpPr/>
          <p:nvPr/>
        </p:nvSpPr>
        <p:spPr>
          <a:xfrm>
            <a:off x="3886200" y="4267200"/>
            <a:ext cx="304800" cy="304800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58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2" grpId="0" animBg="1"/>
      <p:bldP spid="3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>
            <a:extLst>
              <a:ext uri="{FF2B5EF4-FFF2-40B4-BE49-F238E27FC236}">
                <a16:creationId xmlns:a16="http://schemas.microsoft.com/office/drawing/2014/main" id="{3D3A083E-7C50-486B-87CF-8A5D7F86A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/>
              <a:t>Page</a:t>
            </a:r>
            <a:fld id="{6215B5C0-D4C8-4A5F-A9AF-13C2E6CDA506}" type="slidenum">
              <a:rPr lang="en-US" altLang="zh-CN" smtClean="0"/>
              <a:pPr/>
              <a:t>27</a:t>
            </a:fld>
            <a:endParaRPr lang="en-US" altLang="zh-CN" sz="1400">
              <a:latin typeface="Times New Roman" panose="02020603050405020304" pitchFamily="18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CA4E19CF-EBBE-4892-89D4-16FF1DCCA9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9829800" cy="609600"/>
          </a:xfrm>
        </p:spPr>
        <p:txBody>
          <a:bodyPr/>
          <a:lstStyle/>
          <a:p>
            <a:r>
              <a:rPr lang="en-US" altLang="zh-CN" dirty="0"/>
              <a:t>Edit Distance: Dynamic Programming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D15CA41-8876-4BBB-BE53-D352CA9FCB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10058400" cy="4648200"/>
          </a:xfrm>
        </p:spPr>
        <p:txBody>
          <a:bodyPr>
            <a:normAutofit lnSpcReduction="10000"/>
          </a:bodyPr>
          <a:lstStyle/>
          <a:p>
            <a:pPr>
              <a:spcBef>
                <a:spcPct val="5000"/>
              </a:spcBef>
            </a:pPr>
            <a:r>
              <a:rPr lang="en-US" altLang="zh-CN" b="1" dirty="0"/>
              <a:t>Sequential code:</a:t>
            </a:r>
          </a:p>
          <a:p>
            <a:pPr>
              <a:spcBef>
                <a:spcPct val="5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for </a:t>
            </a:r>
            <a:r>
              <a:rPr lang="en-US" altLang="zh-CN" b="1" dirty="0" err="1">
                <a:latin typeface="Courier New" panose="02070309020205020404" pitchFamily="49" charset="0"/>
              </a:rPr>
              <a:t>i</a:t>
            </a:r>
            <a:r>
              <a:rPr lang="en-US" altLang="zh-CN" b="1" dirty="0">
                <a:latin typeface="Courier New" panose="02070309020205020404" pitchFamily="49" charset="0"/>
              </a:rPr>
              <a:t> = 1 to n</a:t>
            </a:r>
          </a:p>
          <a:p>
            <a:pPr>
              <a:spcBef>
                <a:spcPct val="5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   M[i,1] = </a:t>
            </a:r>
            <a:r>
              <a:rPr lang="en-US" altLang="zh-CN" b="1" dirty="0" err="1">
                <a:latin typeface="Courier New" panose="02070309020205020404" pitchFamily="49" charset="0"/>
              </a:rPr>
              <a:t>i</a:t>
            </a:r>
            <a:r>
              <a:rPr lang="en-US" altLang="zh-CN" b="1" dirty="0">
                <a:latin typeface="Courier New" panose="02070309020205020404" pitchFamily="49" charset="0"/>
              </a:rPr>
              <a:t>;</a:t>
            </a:r>
          </a:p>
          <a:p>
            <a:pPr>
              <a:spcBef>
                <a:spcPct val="5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for j = 1 to m</a:t>
            </a:r>
          </a:p>
          <a:p>
            <a:pPr>
              <a:spcBef>
                <a:spcPct val="5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   M[1,j] = j;</a:t>
            </a:r>
          </a:p>
          <a:p>
            <a:pPr>
              <a:spcBef>
                <a:spcPct val="5000"/>
              </a:spcBef>
            </a:pPr>
            <a:endParaRPr lang="en-US" altLang="zh-CN" b="1" dirty="0">
              <a:latin typeface="Courier New" panose="02070309020205020404" pitchFamily="49" charset="0"/>
            </a:endParaRPr>
          </a:p>
          <a:p>
            <a:pPr>
              <a:spcBef>
                <a:spcPct val="5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for </a:t>
            </a:r>
            <a:r>
              <a:rPr lang="en-US" altLang="zh-CN" b="1" dirty="0" err="1">
                <a:latin typeface="Courier New" panose="02070309020205020404" pitchFamily="49" charset="0"/>
              </a:rPr>
              <a:t>i</a:t>
            </a:r>
            <a:r>
              <a:rPr lang="en-US" altLang="zh-CN" b="1" dirty="0">
                <a:latin typeface="Courier New" panose="02070309020205020404" pitchFamily="49" charset="0"/>
              </a:rPr>
              <a:t> = 2 to n</a:t>
            </a:r>
          </a:p>
          <a:p>
            <a:pPr>
              <a:spcBef>
                <a:spcPct val="5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  for j = 2 to m</a:t>
            </a:r>
          </a:p>
          <a:p>
            <a:pPr>
              <a:spcBef>
                <a:spcPct val="5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    if (A[</a:t>
            </a:r>
            <a:r>
              <a:rPr lang="en-US" altLang="zh-CN" b="1" dirty="0" err="1">
                <a:latin typeface="Courier New" panose="02070309020205020404" pitchFamily="49" charset="0"/>
              </a:rPr>
              <a:t>i</a:t>
            </a:r>
            <a:r>
              <a:rPr lang="en-US" altLang="zh-CN" b="1" dirty="0">
                <a:latin typeface="Courier New" panose="02070309020205020404" pitchFamily="49" charset="0"/>
              </a:rPr>
              <a:t>] == B[j]) </a:t>
            </a:r>
          </a:p>
          <a:p>
            <a:pPr>
              <a:spcBef>
                <a:spcPct val="5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      M[</a:t>
            </a:r>
            <a:r>
              <a:rPr lang="en-US" altLang="zh-CN" b="1" dirty="0" err="1">
                <a:latin typeface="Courier New" panose="02070309020205020404" pitchFamily="49" charset="0"/>
              </a:rPr>
              <a:t>i,j</a:t>
            </a:r>
            <a:r>
              <a:rPr lang="en-US" altLang="zh-CN" b="1" dirty="0">
                <a:latin typeface="Courier New" panose="02070309020205020404" pitchFamily="49" charset="0"/>
              </a:rPr>
              <a:t>] = M[i-1,j-1];</a:t>
            </a:r>
          </a:p>
          <a:p>
            <a:pPr>
              <a:spcBef>
                <a:spcPct val="5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    else </a:t>
            </a:r>
          </a:p>
          <a:p>
            <a:pPr>
              <a:spcBef>
                <a:spcPct val="5000"/>
              </a:spcBef>
            </a:pPr>
            <a:r>
              <a:rPr lang="en-US" altLang="zh-CN" b="1" dirty="0">
                <a:latin typeface="Courier New" panose="02070309020205020404" pitchFamily="49" charset="0"/>
              </a:rPr>
              <a:t>      M[</a:t>
            </a:r>
            <a:r>
              <a:rPr lang="en-US" altLang="zh-CN" b="1" dirty="0" err="1">
                <a:latin typeface="Courier New" panose="02070309020205020404" pitchFamily="49" charset="0"/>
              </a:rPr>
              <a:t>i,j</a:t>
            </a:r>
            <a:r>
              <a:rPr lang="en-US" altLang="zh-CN" b="1" dirty="0">
                <a:latin typeface="Courier New" panose="02070309020205020404" pitchFamily="49" charset="0"/>
              </a:rPr>
              <a:t>] = 1 + min(M[i-1,j],M[i,j-1]);</a:t>
            </a:r>
          </a:p>
        </p:txBody>
      </p:sp>
      <p:sp>
        <p:nvSpPr>
          <p:cNvPr id="19460" name="Date Placeholder 6">
            <a:extLst>
              <a:ext uri="{FF2B5EF4-FFF2-40B4-BE49-F238E27FC236}">
                <a16:creationId xmlns:a16="http://schemas.microsoft.com/office/drawing/2014/main" id="{5204443B-043F-4975-B0CF-37A7E55E482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/>
              <a:t>15-853</a:t>
            </a:r>
            <a:endParaRPr lang="en-US" altLang="zh-CN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AD1B-CBA9-4FA5-96BB-D22E1B11B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Constructing a Tableau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4BD42-A719-45F8-A9EB-7F17CA2AB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28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52EFF733-A23A-4C03-9D59-DEC0621182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1000" y="1371600"/>
                <a:ext cx="11201400" cy="914400"/>
              </a:xfrm>
            </p:spPr>
            <p:txBody>
              <a:bodyPr/>
              <a:lstStyle/>
              <a:p>
                <a:r>
                  <a:rPr lang="en-US" altLang="zh-CN" dirty="0"/>
                  <a:t>Fill in an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tableau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altLang="zh-CN" dirty="0"/>
                  <a:t>, where </a:t>
                </a:r>
              </a:p>
              <a:p>
                <a:pPr lvl="1"/>
                <a:r>
                  <a:rPr lang="en-US" altLang="zh-CN" b="1" i="0" dirty="0"/>
                  <a:t>A[</a:t>
                </a:r>
                <a:r>
                  <a:rPr lang="en-US" altLang="zh-CN" b="1" i="0" dirty="0" err="1"/>
                  <a:t>i</a:t>
                </a:r>
                <a:r>
                  <a:rPr lang="en-US" altLang="zh-CN" b="1" i="0" dirty="0"/>
                  <a:t>][j]=f(A[</a:t>
                </a:r>
                <a:r>
                  <a:rPr lang="en-US" altLang="zh-CN" b="1" i="0" dirty="0" err="1"/>
                  <a:t>i</a:t>
                </a:r>
                <a:r>
                  <a:rPr lang="en-US" altLang="zh-CN" b="1" i="0" dirty="0"/>
                  <a:t>][j-1], A[i-1][j], A[i-1][j-1])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52EFF733-A23A-4C03-9D59-DEC0621182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371600"/>
                <a:ext cx="11201400" cy="914400"/>
              </a:xfrm>
              <a:blipFill>
                <a:blip r:embed="rId2"/>
                <a:stretch>
                  <a:fillRect l="-980" t="-10667" b="-11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Content Placeholder 9" descr="A close up of a keyboard&#10;&#10;Description automatically generated">
            <a:extLst>
              <a:ext uri="{FF2B5EF4-FFF2-40B4-BE49-F238E27FC236}">
                <a16:creationId xmlns:a16="http://schemas.microsoft.com/office/drawing/2014/main" id="{BC3A544F-9086-40B5-A894-8D24CD0866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133600"/>
            <a:ext cx="4538472" cy="4538472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2234399-39D0-445E-B56A-E7BF9EB99BA3}"/>
              </a:ext>
            </a:extLst>
          </p:cNvPr>
          <p:cNvCxnSpPr>
            <a:cxnSpLocks/>
          </p:cNvCxnSpPr>
          <p:nvPr/>
        </p:nvCxnSpPr>
        <p:spPr>
          <a:xfrm>
            <a:off x="1981200" y="3124200"/>
            <a:ext cx="0" cy="3810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6566D51-F863-4182-B9E5-ADCDE33F4533}"/>
              </a:ext>
            </a:extLst>
          </p:cNvPr>
          <p:cNvCxnSpPr>
            <a:cxnSpLocks/>
          </p:cNvCxnSpPr>
          <p:nvPr/>
        </p:nvCxnSpPr>
        <p:spPr>
          <a:xfrm>
            <a:off x="1447800" y="3581400"/>
            <a:ext cx="3810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E819DCB-9330-4407-8611-4719A71DFF62}"/>
              </a:ext>
            </a:extLst>
          </p:cNvPr>
          <p:cNvCxnSpPr>
            <a:cxnSpLocks/>
          </p:cNvCxnSpPr>
          <p:nvPr/>
        </p:nvCxnSpPr>
        <p:spPr>
          <a:xfrm>
            <a:off x="1524000" y="3124200"/>
            <a:ext cx="304800" cy="3048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0">
            <a:extLst>
              <a:ext uri="{FF2B5EF4-FFF2-40B4-BE49-F238E27FC236}">
                <a16:creationId xmlns:a16="http://schemas.microsoft.com/office/drawing/2014/main" id="{EBCF8689-2F25-46AD-B1E3-7BC2E2AB5E11}"/>
              </a:ext>
            </a:extLst>
          </p:cNvPr>
          <p:cNvSpPr txBox="1">
            <a:spLocks/>
          </p:cNvSpPr>
          <p:nvPr/>
        </p:nvSpPr>
        <p:spPr>
          <a:xfrm>
            <a:off x="5181600" y="2362200"/>
            <a:ext cx="65532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b="1" kern="1200">
                <a:solidFill>
                  <a:srgbClr val="595959"/>
                </a:solidFill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95959"/>
                </a:solidFill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95959"/>
                </a:solidFill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95959"/>
                </a:solidFill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Dynamic Programming</a:t>
            </a:r>
          </a:p>
          <a:p>
            <a:pPr lvl="1"/>
            <a:r>
              <a:rPr lang="en-US" altLang="zh-CN" dirty="0"/>
              <a:t>Longest common subsequence</a:t>
            </a:r>
          </a:p>
          <a:p>
            <a:pPr lvl="1"/>
            <a:r>
              <a:rPr lang="en-US" altLang="zh-CN" dirty="0"/>
              <a:t>Edit distance</a:t>
            </a:r>
          </a:p>
          <a:p>
            <a:pPr lvl="1"/>
            <a:r>
              <a:rPr lang="en-US" altLang="zh-CN" dirty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36503907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D7180-ECB4-4FD1-BC6F-7D1603885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Constructing a Tableau</a:t>
            </a:r>
            <a:endParaRPr lang="zh-CN" altLang="en-US" dirty="0"/>
          </a:p>
        </p:txBody>
      </p:sp>
      <p:pic>
        <p:nvPicPr>
          <p:cNvPr id="6" name="Content Placeholder 5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43353094-3873-4E7E-BF9B-E3F84494E7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95400"/>
            <a:ext cx="5158633" cy="51816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B0DF9-1375-46AF-AF02-BB8D0F4BD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29</a:t>
            </a:fld>
            <a:endParaRPr lang="zh-CN" altLang="en-US"/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B3740576-4E49-48C2-B422-A3CA80A8B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169" y="1295400"/>
            <a:ext cx="4069431" cy="29631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DD5236-6844-4D21-9D77-1760DCD14B4F}"/>
                  </a:ext>
                </a:extLst>
              </p:cNvPr>
              <p:cNvSpPr txBox="1"/>
              <p:nvPr/>
            </p:nvSpPr>
            <p:spPr>
              <a:xfrm>
                <a:off x="6172200" y="4419600"/>
                <a:ext cx="5082866" cy="1753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zh-CN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Work: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Θ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(1)</m:t>
                    </m:r>
                  </m:oMath>
                </a14:m>
                <a:endParaRPr lang="en-US" altLang="zh-CN" sz="24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pPr algn="l"/>
                <a:r>
                  <a:rPr lang="en-US" altLang="zh-CN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Master Theorem case 1:</a:t>
                </a:r>
              </a:p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=4,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</m:t>
                    </m:r>
                    <m:func>
                      <m:func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func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en-US" altLang="zh-CN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Θ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sz="24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DD5236-6844-4D21-9D77-1760DCD14B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419600"/>
                <a:ext cx="5082866" cy="1753044"/>
              </a:xfrm>
              <a:prstGeom prst="rect">
                <a:avLst/>
              </a:prstGeom>
              <a:blipFill>
                <a:blip r:embed="rId4"/>
                <a:stretch>
                  <a:fillRect l="-1921" r="-720" b="-2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853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12CC3-A32E-4608-8FFD-BFD43A24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 this lecture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D4F1A-40C3-4C82-BBDD-66B067A8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Matrix multiplication</a:t>
            </a:r>
          </a:p>
          <a:p>
            <a:r>
              <a:rPr lang="en-US" altLang="zh-CN" dirty="0"/>
              <a:t>Solve recurrences using Master Theorem</a:t>
            </a:r>
          </a:p>
          <a:p>
            <a:r>
              <a:rPr lang="en-US" altLang="zh-CN" dirty="0"/>
              <a:t>Some applications that can be solved in parallel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321C90-9BE9-4DB7-9EFF-280E23609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65077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D7180-ECB4-4FD1-BC6F-7D1603885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Constructing a Tableau</a:t>
            </a:r>
            <a:endParaRPr lang="zh-CN" altLang="en-US" dirty="0"/>
          </a:p>
        </p:txBody>
      </p:sp>
      <p:pic>
        <p:nvPicPr>
          <p:cNvPr id="6" name="Content Placeholder 5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43353094-3873-4E7E-BF9B-E3F84494E7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95400"/>
            <a:ext cx="5158633" cy="51816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B0DF9-1375-46AF-AF02-BB8D0F4BD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30</a:t>
            </a:fld>
            <a:endParaRPr lang="zh-CN" altLang="en-US"/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B3740576-4E49-48C2-B422-A3CA80A8B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169" y="1295400"/>
            <a:ext cx="4906060" cy="35723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B85D527-7F18-49FF-9658-5113FC1C8ACA}"/>
                  </a:ext>
                </a:extLst>
              </p:cNvPr>
              <p:cNvSpPr txBox="1"/>
              <p:nvPr/>
            </p:nvSpPr>
            <p:spPr>
              <a:xfrm>
                <a:off x="6172200" y="4800156"/>
                <a:ext cx="4229941" cy="18005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zh-CN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Depth: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Θ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(1)</m:t>
                    </m:r>
                  </m:oMath>
                </a14:m>
                <a:endParaRPr lang="en-US" altLang="zh-CN" sz="24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pPr algn="l"/>
                <a:r>
                  <a:rPr lang="en-US" altLang="zh-CN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Master Theorem case 1:</a:t>
                </a:r>
              </a:p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=3,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en-US" altLang="zh-CN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Θ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sz="24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altLang="zh-CN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altLang="zh-CN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1.59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B85D527-7F18-49FF-9658-5113FC1C8A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800156"/>
                <a:ext cx="4229941" cy="1800558"/>
              </a:xfrm>
              <a:prstGeom prst="rect">
                <a:avLst/>
              </a:prstGeom>
              <a:blipFill>
                <a:blip r:embed="rId4"/>
                <a:stretch>
                  <a:fillRect l="-23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36040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4CDED-321A-428E-B280-12D4CB5EF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Constructing a Tableau: 4-way divide-and-conquer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F1B93C-B304-4DD9-9693-32FF8BFB4A0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Work: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𝑾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i="1" dirty="0"/>
              </a:p>
              <a:p>
                <a:r>
                  <a:rPr lang="en-US" altLang="zh-CN" dirty="0"/>
                  <a:t>Depth: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𝑫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𝟓𝟗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i="1" dirty="0"/>
              </a:p>
              <a:p>
                <a:endParaRPr lang="en-US" altLang="zh-CN" i="1" dirty="0"/>
              </a:p>
              <a:p>
                <a:r>
                  <a:rPr lang="en-US" altLang="zh-CN" dirty="0"/>
                  <a:t>Parallelism:</a:t>
                </a:r>
                <a:r>
                  <a:rPr lang="en-US" altLang="zh-CN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  <m:d>
                          <m:dPr>
                            <m:ctrlP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d>
                      </m:num>
                      <m:den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  <m:d>
                          <m:dPr>
                            <m:ctrlP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d>
                      </m:den>
                    </m:f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𝛀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𝟒𝟏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F1B93C-B304-4DD9-9693-32FF8BFB4A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16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443218-DB27-430C-9001-9CCC5C4F90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20416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72054-1ED8-4125-8EE4-C680FF8B8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Constructing a Tableau</a:t>
            </a:r>
            <a:endParaRPr lang="zh-CN" altLang="en-US" dirty="0"/>
          </a:p>
        </p:txBody>
      </p:sp>
      <p:pic>
        <p:nvPicPr>
          <p:cNvPr id="6" name="Content Placeholder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C7E80161-A94A-449B-B2B0-938C11D3E0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19200"/>
            <a:ext cx="5363935" cy="52578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20235-3D9A-4109-80B9-EA373CBC43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32</a:t>
            </a:fld>
            <a:endParaRPr lang="zh-CN" altLang="en-US"/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A0E0971A-816B-4556-915D-E6F1D5D137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75707"/>
            <a:ext cx="4058189" cy="44486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60F2002-DC97-439A-93FD-D6EC378FD716}"/>
                  </a:ext>
                </a:extLst>
              </p:cNvPr>
              <p:cNvSpPr txBox="1"/>
              <p:nvPr/>
            </p:nvSpPr>
            <p:spPr>
              <a:xfrm>
                <a:off x="6019800" y="4724400"/>
                <a:ext cx="5108514" cy="1753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zh-CN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Work: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Θ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(1)</m:t>
                    </m:r>
                  </m:oMath>
                </a14:m>
                <a:endParaRPr lang="en-US" altLang="zh-CN" sz="24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pPr algn="l"/>
                <a:r>
                  <a:rPr lang="en-US" altLang="zh-CN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Master Theorem case 1:</a:t>
                </a:r>
              </a:p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=9,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=3,</m:t>
                    </m:r>
                    <m:func>
                      <m:func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func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en-US" altLang="zh-CN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Θ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sz="24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60F2002-DC97-439A-93FD-D6EC378FD7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724400"/>
                <a:ext cx="5108514" cy="1753044"/>
              </a:xfrm>
              <a:prstGeom prst="rect">
                <a:avLst/>
              </a:prstGeom>
              <a:blipFill>
                <a:blip r:embed="rId4"/>
                <a:stretch>
                  <a:fillRect l="-1909" r="-119" b="-2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04950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72054-1ED8-4125-8EE4-C680FF8B8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Constructing a Tableau</a:t>
            </a:r>
            <a:endParaRPr lang="zh-CN" altLang="en-US" dirty="0"/>
          </a:p>
        </p:txBody>
      </p:sp>
      <p:pic>
        <p:nvPicPr>
          <p:cNvPr id="6" name="Content Placeholder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C7E80161-A94A-449B-B2B0-938C11D3E0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19200"/>
            <a:ext cx="5363935" cy="52578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20235-3D9A-4109-80B9-EA373CBC43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33</a:t>
            </a:fld>
            <a:endParaRPr lang="zh-CN" altLang="en-US"/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A0E0971A-816B-4556-915D-E6F1D5D137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75707"/>
            <a:ext cx="4058189" cy="44486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60F2002-DC97-439A-93FD-D6EC378FD716}"/>
                  </a:ext>
                </a:extLst>
              </p:cNvPr>
              <p:cNvSpPr txBox="1"/>
              <p:nvPr/>
            </p:nvSpPr>
            <p:spPr>
              <a:xfrm>
                <a:off x="6019800" y="4724400"/>
                <a:ext cx="4400757" cy="18005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zh-CN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Depth: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Θ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(1)</m:t>
                    </m:r>
                  </m:oMath>
                </a14:m>
                <a:endParaRPr lang="en-US" altLang="zh-CN" sz="24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pPr algn="l"/>
                <a:r>
                  <a:rPr lang="en-US" altLang="zh-CN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Master Theorem case 1:</a:t>
                </a:r>
              </a:p>
              <a:p>
                <a:pPr algn="l"/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=5,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=3,</m:t>
                    </m:r>
                  </m:oMath>
                </a14:m>
                <a:r>
                  <a:rPr lang="en-US" altLang="zh-CN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Θ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sz="24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altLang="zh-CN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2400" b="0" i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altLang="zh-CN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5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m:rPr>
                          <m:sty m:val="p"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Θ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1.47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>
                  <a:latin typeface="Lucida Sans Unicode" panose="020B0602030504020204" pitchFamily="34" charset="0"/>
                  <a:cs typeface="Lucida Sans Unicode" panose="020B0602030504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60F2002-DC97-439A-93FD-D6EC378FD7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724400"/>
                <a:ext cx="4400757" cy="1800558"/>
              </a:xfrm>
              <a:prstGeom prst="rect">
                <a:avLst/>
              </a:prstGeom>
              <a:blipFill>
                <a:blip r:embed="rId4"/>
                <a:stretch>
                  <a:fillRect l="-22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81706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4CDED-321A-428E-B280-12D4CB5EF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Constructing a Tableau: 9-way divide-and-conquer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F1B93C-B304-4DD9-9693-32FF8BFB4A0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Work: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𝑾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i="1" dirty="0"/>
              </a:p>
              <a:p>
                <a:r>
                  <a:rPr lang="en-US" altLang="zh-CN" dirty="0"/>
                  <a:t>Depth: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𝑫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𝟒𝟕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i="1" dirty="0"/>
              </a:p>
              <a:p>
                <a:endParaRPr lang="en-US" altLang="zh-CN" i="1" dirty="0"/>
              </a:p>
              <a:p>
                <a:r>
                  <a:rPr lang="en-US" altLang="zh-CN" dirty="0"/>
                  <a:t>Parallelism:</a:t>
                </a:r>
                <a:r>
                  <a:rPr lang="en-US" altLang="zh-CN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  <m:d>
                          <m:dPr>
                            <m:ctrlP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d>
                      </m:num>
                      <m:den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  <m:d>
                          <m:dPr>
                            <m:ctrlP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d>
                      </m:den>
                    </m:f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𝛀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𝟓𝟑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i="1" dirty="0"/>
              </a:p>
              <a:p>
                <a:endParaRPr lang="en-US" altLang="zh-CN" i="1" dirty="0"/>
              </a:p>
              <a:p>
                <a:endParaRPr lang="en-US" altLang="zh-CN" i="1" dirty="0"/>
              </a:p>
              <a:p>
                <a:r>
                  <a:rPr lang="en-US" altLang="zh-CN" b="0" dirty="0"/>
                  <a:t>Nine-way divide-and-conquer has about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dirty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altLang="zh-CN" b="0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CN" b="0" i="1" dirty="0">
                            <a:latin typeface="Cambria Math" panose="02040503050406030204" pitchFamily="18" charset="0"/>
                          </a:rPr>
                          <m:t>0.12</m:t>
                        </m:r>
                      </m:sup>
                    </m:sSup>
                    <m:r>
                      <a:rPr lang="en-US" altLang="zh-CN" b="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b="0" dirty="0"/>
                  <a:t> more parallelism than four-way divide-and-conquer, but it exhibits less cache locality.</a:t>
                </a:r>
              </a:p>
              <a:p>
                <a:r>
                  <a:rPr lang="en-US" altLang="zh-CN" b="0" dirty="0"/>
                  <a:t>How good can we do?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F1B93C-B304-4DD9-9693-32FF8BFB4A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1622" r="-8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443218-DB27-430C-9001-9CCC5C4F90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0730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9F6084-BDCE-412F-AAFE-6AD2C9063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4343400"/>
          </a:xfrm>
        </p:spPr>
        <p:txBody>
          <a:bodyPr/>
          <a:lstStyle/>
          <a:p>
            <a:r>
              <a:rPr lang="en-US" altLang="zh-CN" dirty="0"/>
              <a:t>Filtering/packing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10AC9-5302-471E-8C85-BAFEFB32B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1542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CEE13C-9147-484B-9D19-84094C3A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Parallel filtering / packing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14B18FB8-059A-4109-BA98-436263D787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371600"/>
                <a:ext cx="11277600" cy="1066800"/>
              </a:xfrm>
            </p:spPr>
            <p:txBody>
              <a:bodyPr/>
              <a:lstStyle/>
              <a:p>
                <a:r>
                  <a:rPr lang="en-US" altLang="zh-CN" dirty="0"/>
                  <a:t>Given an array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altLang="zh-CN" dirty="0"/>
                  <a:t> of elements and a predicate function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US" altLang="zh-CN" dirty="0"/>
                  <a:t>, output an array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with elements in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that satisfy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14B18FB8-059A-4109-BA98-436263D787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371600"/>
                <a:ext cx="11277600" cy="1066800"/>
              </a:xfrm>
              <a:blipFill>
                <a:blip r:embed="rId2"/>
                <a:stretch>
                  <a:fillRect l="-973" t="-9714" r="-5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556C05D-FB95-46D8-8429-9321B9E76D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36</a:t>
            </a:fld>
            <a:endParaRPr lang="zh-CN" altLang="en-US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50F604EE-1D8B-46D1-A790-62EEA69D3D0A}"/>
              </a:ext>
            </a:extLst>
          </p:cNvPr>
          <p:cNvGraphicFramePr>
            <a:graphicFrameLocks noGrp="1"/>
          </p:cNvGraphicFramePr>
          <p:nvPr/>
        </p:nvGraphicFramePr>
        <p:xfrm>
          <a:off x="1600200" y="3691094"/>
          <a:ext cx="8128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5437047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7328804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88214500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9535894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6879869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9351504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493265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5329876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9863478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96231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4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9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3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6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5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7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11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8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315198"/>
                  </a:ext>
                </a:extLst>
              </a:tr>
            </a:tbl>
          </a:graphicData>
        </a:graphic>
      </p:graphicFrame>
      <p:graphicFrame>
        <p:nvGraphicFramePr>
          <p:cNvPr id="7" name="表格 5">
            <a:extLst>
              <a:ext uri="{FF2B5EF4-FFF2-40B4-BE49-F238E27FC236}">
                <a16:creationId xmlns:a16="http://schemas.microsoft.com/office/drawing/2014/main" id="{62143E8B-AAB3-44EB-A5AF-D9E5B712DD5B}"/>
              </a:ext>
            </a:extLst>
          </p:cNvPr>
          <p:cNvGraphicFramePr>
            <a:graphicFrameLocks noGrp="1"/>
          </p:cNvGraphicFramePr>
          <p:nvPr/>
        </p:nvGraphicFramePr>
        <p:xfrm>
          <a:off x="3456440" y="4943788"/>
          <a:ext cx="4064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5437047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7328804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88214500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9535894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687986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9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5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31519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8AA65D91-93E8-4491-BE1F-FF580AC99A20}"/>
                  </a:ext>
                </a:extLst>
              </p:cNvPr>
              <p:cNvSpPr txBox="1"/>
              <p:nvPr/>
            </p:nvSpPr>
            <p:spPr>
              <a:xfrm>
                <a:off x="3810000" y="2388038"/>
                <a:ext cx="3356881" cy="778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d>
                        <m:d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𝑡𝑟𝑢𝑒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  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𝑖𝑓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𝑜𝑑𝑑</m:t>
                              </m:r>
                            </m:e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𝑓𝑎𝑙𝑠𝑒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  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𝑖𝑓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𝑒𝑣𝑒𝑛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8AA65D91-93E8-4491-BE1F-FF580AC99A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388038"/>
                <a:ext cx="3356881" cy="7788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箭头: 下 8">
            <a:extLst>
              <a:ext uri="{FF2B5EF4-FFF2-40B4-BE49-F238E27FC236}">
                <a16:creationId xmlns:a16="http://schemas.microsoft.com/office/drawing/2014/main" id="{BAC9BE34-B568-4741-9C47-EB9D3C5C38BD}"/>
              </a:ext>
            </a:extLst>
          </p:cNvPr>
          <p:cNvSpPr/>
          <p:nvPr/>
        </p:nvSpPr>
        <p:spPr>
          <a:xfrm>
            <a:off x="5488440" y="4183344"/>
            <a:ext cx="912360" cy="61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235FE8BF-C37F-453E-83F4-180FA821075F}"/>
                  </a:ext>
                </a:extLst>
              </p:cNvPr>
              <p:cNvSpPr txBox="1"/>
              <p:nvPr/>
            </p:nvSpPr>
            <p:spPr>
              <a:xfrm>
                <a:off x="597326" y="3691094"/>
                <a:ext cx="6341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235FE8BF-C37F-453E-83F4-180FA82107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26" y="3691094"/>
                <a:ext cx="63414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237D17BE-9FA5-49A1-99C0-9FDA9258D4B7}"/>
                  </a:ext>
                </a:extLst>
              </p:cNvPr>
              <p:cNvSpPr txBox="1"/>
              <p:nvPr/>
            </p:nvSpPr>
            <p:spPr>
              <a:xfrm>
                <a:off x="597326" y="4973412"/>
                <a:ext cx="6445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237D17BE-9FA5-49A1-99C0-9FDA9258D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26" y="4973412"/>
                <a:ext cx="64453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44174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CEE13C-9147-484B-9D19-84094C3A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Parallel filtering / packing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14B18FB8-059A-4109-BA98-436263D787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371600"/>
                <a:ext cx="11277600" cy="10668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altLang="zh-CN" dirty="0"/>
                  <a:t>How can we know the length of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altLang="zh-CN" dirty="0"/>
                  <a:t> in parallel?</a:t>
                </a:r>
              </a:p>
              <a:p>
                <a:pPr lvl="1"/>
                <a:r>
                  <a:rPr lang="en-US" altLang="zh-CN" dirty="0"/>
                  <a:t>Count the number of red elements – parallel reduce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work and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depth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14B18FB8-059A-4109-BA98-436263D787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371600"/>
                <a:ext cx="11277600" cy="1066800"/>
              </a:xfrm>
              <a:blipFill>
                <a:blip r:embed="rId2"/>
                <a:stretch>
                  <a:fillRect l="-811" t="-16000" b="-28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556C05D-FB95-46D8-8429-9321B9E76D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37</a:t>
            </a:fld>
            <a:endParaRPr lang="zh-CN" altLang="en-US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50F604EE-1D8B-46D1-A790-62EEA69D3D0A}"/>
              </a:ext>
            </a:extLst>
          </p:cNvPr>
          <p:cNvGraphicFramePr>
            <a:graphicFrameLocks noGrp="1"/>
          </p:cNvGraphicFramePr>
          <p:nvPr/>
        </p:nvGraphicFramePr>
        <p:xfrm>
          <a:off x="1333598" y="2894186"/>
          <a:ext cx="8128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5437047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7328804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88214500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9535894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6879869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9351504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493265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5329876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9863478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96231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4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9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3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6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5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7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11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8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31519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235FE8BF-C37F-453E-83F4-180FA821075F}"/>
                  </a:ext>
                </a:extLst>
              </p:cNvPr>
              <p:cNvSpPr txBox="1"/>
              <p:nvPr/>
            </p:nvSpPr>
            <p:spPr>
              <a:xfrm>
                <a:off x="330724" y="2894186"/>
                <a:ext cx="6341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235FE8BF-C37F-453E-83F4-180FA82107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724" y="2894186"/>
                <a:ext cx="63414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表格 5">
            <a:extLst>
              <a:ext uri="{FF2B5EF4-FFF2-40B4-BE49-F238E27FC236}">
                <a16:creationId xmlns:a16="http://schemas.microsoft.com/office/drawing/2014/main" id="{BD72E283-2354-442C-892E-4F8A13F60599}"/>
              </a:ext>
            </a:extLst>
          </p:cNvPr>
          <p:cNvGraphicFramePr>
            <a:graphicFrameLocks noGrp="1"/>
          </p:cNvGraphicFramePr>
          <p:nvPr/>
        </p:nvGraphicFramePr>
        <p:xfrm>
          <a:off x="1333598" y="3642360"/>
          <a:ext cx="8128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45437047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7328804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88214500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9535894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6879869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9351504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493265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5329876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9863478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96231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1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1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1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1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accent4"/>
                          </a:solidFill>
                        </a:rPr>
                        <a:t>1</a:t>
                      </a:r>
                      <a:endParaRPr lang="zh-CN" alt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0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315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20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6D0E7-AAA3-4A8C-BC54-BE3AF2637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Homework 1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78CE3-7BFE-4174-833F-027D12F10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11277600" cy="2743200"/>
          </a:xfrm>
        </p:spPr>
        <p:txBody>
          <a:bodyPr/>
          <a:lstStyle/>
          <a:p>
            <a:r>
              <a:rPr lang="en-US" altLang="zh-CN" dirty="0"/>
              <a:t>The deadline has been extended to 27</a:t>
            </a:r>
            <a:r>
              <a:rPr lang="en-US" altLang="zh-CN" baseline="30000" dirty="0"/>
              <a:t>th</a:t>
            </a:r>
            <a:r>
              <a:rPr lang="en-US" altLang="zh-CN" dirty="0"/>
              <a:t> Jan – 5 more days</a:t>
            </a:r>
          </a:p>
          <a:p>
            <a:r>
              <a:rPr lang="en-US" altLang="zh-CN" dirty="0"/>
              <a:t>Code submitted to </a:t>
            </a:r>
            <a:r>
              <a:rPr lang="en-US" altLang="zh-CN" dirty="0" err="1"/>
              <a:t>iLearn</a:t>
            </a:r>
            <a:endParaRPr lang="en-US" altLang="zh-CN" dirty="0"/>
          </a:p>
          <a:p>
            <a:r>
              <a:rPr lang="en-US" altLang="zh-CN" dirty="0"/>
              <a:t>If you want to use the late days, let me know</a:t>
            </a:r>
          </a:p>
          <a:p>
            <a:endParaRPr lang="en-US" altLang="zh-CN" dirty="0"/>
          </a:p>
          <a:p>
            <a:r>
              <a:rPr lang="en-US" altLang="zh-CN" dirty="0"/>
              <a:t>After this lecture, you’ll be able to solve all the problems in Homework 1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EF751-82C7-42F1-816E-FDE646D25D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BEA759BB-8C6C-4868-88EB-85AA7A880ABF}"/>
              </a:ext>
            </a:extLst>
          </p:cNvPr>
          <p:cNvSpPr txBox="1">
            <a:spLocks/>
          </p:cNvSpPr>
          <p:nvPr/>
        </p:nvSpPr>
        <p:spPr>
          <a:xfrm>
            <a:off x="365760" y="4495800"/>
            <a:ext cx="1130808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zh-CN" altLang="en-US" sz="4000" b="0" kern="1200">
                <a:solidFill>
                  <a:schemeClr val="accent1"/>
                </a:solidFill>
                <a:latin typeface="Bahnschrift SemiBold SemiConden" panose="020B0502040204020203" pitchFamily="34" charset="0"/>
                <a:ea typeface="+mn-ea"/>
                <a:cs typeface="+mn-cs"/>
              </a:defRPr>
            </a:lvl1pPr>
          </a:lstStyle>
          <a:p>
            <a:r>
              <a:rPr lang="en-US" altLang="zh-CN" dirty="0"/>
              <a:t>Course Website: </a:t>
            </a:r>
            <a:br>
              <a:rPr lang="en-US" altLang="zh-CN" dirty="0"/>
            </a:br>
            <a:r>
              <a:rPr lang="en-US" altLang="zh-CN" dirty="0">
                <a:hlinkClick r:id="rId2"/>
              </a:rPr>
              <a:t>https://www.cs.ucr.edu/~yihans/teaching/palgo.html</a:t>
            </a:r>
            <a:endParaRPr lang="en-US" altLang="zh-CN" dirty="0"/>
          </a:p>
          <a:p>
            <a:r>
              <a:rPr lang="en-US" dirty="0"/>
              <a:t>Under my </a:t>
            </a:r>
            <a:r>
              <a:rPr lang="en-US" dirty="0">
                <a:solidFill>
                  <a:srgbClr val="FF0000"/>
                </a:solidFill>
              </a:rPr>
              <a:t>UCR</a:t>
            </a:r>
            <a:r>
              <a:rPr lang="en-US" dirty="0"/>
              <a:t> homepage</a:t>
            </a:r>
          </a:p>
        </p:txBody>
      </p:sp>
    </p:spTree>
    <p:extLst>
      <p:ext uri="{BB962C8B-B14F-4D97-AF65-F5344CB8AC3E}">
        <p14:creationId xmlns:p14="http://schemas.microsoft.com/office/powerpoint/2010/main" val="3668300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9F6084-BDCE-412F-AAFE-6AD2C9063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3581400"/>
          </a:xfrm>
        </p:spPr>
        <p:txBody>
          <a:bodyPr/>
          <a:lstStyle/>
          <a:p>
            <a:r>
              <a:rPr lang="en-US" altLang="zh-CN" dirty="0"/>
              <a:t>Matrix Multiplication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10AC9-5302-471E-8C85-BAFEFB32B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0134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2401"/>
            <a:ext cx="11201400" cy="965200"/>
          </a:xfrm>
        </p:spPr>
        <p:txBody>
          <a:bodyPr/>
          <a:lstStyle/>
          <a:p>
            <a:pPr>
              <a:buNone/>
            </a:pPr>
            <a:r>
              <a:rPr lang="en-US" dirty="0"/>
              <a:t>Consider standard iterative matrix-multiplication algorithm</a:t>
            </a:r>
          </a:p>
        </p:txBody>
      </p:sp>
      <p:sp>
        <p:nvSpPr>
          <p:cNvPr id="4" name="Rectangle 3"/>
          <p:cNvSpPr/>
          <p:nvPr/>
        </p:nvSpPr>
        <p:spPr>
          <a:xfrm>
            <a:off x="5626100" y="2057400"/>
            <a:ext cx="11430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5" name="Rectangle 4"/>
          <p:cNvSpPr/>
          <p:nvPr/>
        </p:nvSpPr>
        <p:spPr>
          <a:xfrm>
            <a:off x="6946900" y="2057400"/>
            <a:ext cx="1143000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</a:p>
        </p:txBody>
      </p:sp>
      <p:sp>
        <p:nvSpPr>
          <p:cNvPr id="6" name="Rectangle 5"/>
          <p:cNvSpPr/>
          <p:nvPr/>
        </p:nvSpPr>
        <p:spPr>
          <a:xfrm>
            <a:off x="3289300" y="2057400"/>
            <a:ext cx="1143000" cy="1143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4401" y="2349500"/>
            <a:ext cx="475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:=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381000" y="3352800"/>
                <a:ext cx="9829800" cy="6731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 defTabSz="457200">
                  <a:spcBef>
                    <a:spcPct val="20000"/>
                  </a:spcBef>
                  <a:buFont typeface="Arial"/>
                  <a:buChar char="•"/>
                  <a:defRPr/>
                </a:pPr>
                <a:r>
                  <a:rPr lang="en-US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cs typeface="Arial" pitchFamily="34" charset="0"/>
                      </a:rPr>
                      <m:t>𝑋</m:t>
                    </m:r>
                  </m:oMath>
                </a14:m>
                <a:r>
                  <a:rPr lang="en-US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cs typeface="Arial" pitchFamily="34" charset="0"/>
                      </a:rPr>
                      <m:t>𝑌</m:t>
                    </m:r>
                  </m:oMath>
                </a14:m>
                <a:r>
                  <a:rPr lang="en-US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cs typeface="Arial" pitchFamily="34" charset="0"/>
                      </a:rPr>
                      <m:t>𝑍</m:t>
                    </m:r>
                  </m:oMath>
                </a14:m>
                <a:r>
                  <a:rPr lang="en-US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𝑁</m:t>
                    </m:r>
                    <m:r>
                      <a:rPr lang="en-US" sz="24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×</m:t>
                    </m:r>
                    <m:r>
                      <a:rPr lang="en-US" sz="24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𝑁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</a:t>
                </a:r>
                <a:r>
                  <a:rPr lang="en-US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matrices </a:t>
                </a: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352800"/>
                <a:ext cx="9829800" cy="673100"/>
              </a:xfrm>
              <a:prstGeom prst="rect">
                <a:avLst/>
              </a:prstGeom>
              <a:blipFill>
                <a:blip r:embed="rId2"/>
                <a:stretch>
                  <a:fillRect l="-868" t="-72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lded Corner 9"/>
          <p:cNvSpPr/>
          <p:nvPr/>
        </p:nvSpPr>
        <p:spPr>
          <a:xfrm>
            <a:off x="1371600" y="4191000"/>
            <a:ext cx="7315200" cy="15875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59595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for </a:t>
            </a:r>
            <a:r>
              <a:rPr lang="en-US" sz="24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= 1 to </a:t>
            </a:r>
            <a:r>
              <a:rPr lang="en-US" sz="24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N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do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   for </a:t>
            </a:r>
            <a:r>
              <a:rPr lang="en-US" sz="24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j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= 1 to </a:t>
            </a:r>
            <a:r>
              <a:rPr lang="en-US" sz="24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N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do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       for </a:t>
            </a:r>
            <a:r>
              <a:rPr lang="en-US" sz="24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k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= 1 to </a:t>
            </a:r>
            <a:r>
              <a:rPr lang="en-US" sz="24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N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do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          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Z[</a:t>
            </a:r>
            <a:r>
              <a:rPr lang="en-US" sz="24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i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][</a:t>
            </a:r>
            <a:r>
              <a:rPr lang="en-US" sz="24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j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 +=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X[</a:t>
            </a:r>
            <a:r>
              <a:rPr lang="en-US" sz="24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i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][</a:t>
            </a:r>
            <a:r>
              <a:rPr lang="en-US" sz="24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k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 * 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Y[</a:t>
            </a:r>
            <a:r>
              <a:rPr lang="en-US" sz="24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k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][</a:t>
            </a:r>
            <a:r>
              <a:rPr lang="en-US" sz="24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j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981200" y="6064250"/>
                <a:ext cx="8229600" cy="6731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 defTabSz="457200">
                  <a:spcBef>
                    <a:spcPct val="20000"/>
                  </a:spcBef>
                  <a:buClr>
                    <a:schemeClr val="tx1"/>
                  </a:buClr>
                  <a:buFont typeface="Arial"/>
                  <a:buChar char="•"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Θ</m:t>
                    </m:r>
                    <m:r>
                      <a:rPr lang="en-US" sz="28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Comic Sans MS"/>
                      </a:rPr>
                      <m:t>(</m:t>
                    </m:r>
                    <m:r>
                      <a:rPr lang="en-US" sz="28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Comic Sans MS"/>
                      </a:rPr>
                      <m:t>𝑁</m:t>
                    </m:r>
                    <m:r>
                      <a:rPr lang="en-US" sz="2800" i="1" baseline="30000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Comic Sans MS"/>
                      </a:rPr>
                      <m:t>3</m:t>
                    </m:r>
                    <m:r>
                      <a:rPr lang="en-US" sz="28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Comic Sans MS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0000FF"/>
                    </a:solidFill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 </a:t>
                </a:r>
                <a:r>
                  <a:rPr lang="en-US" sz="28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computation in RAM model.</a:t>
                </a: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6064250"/>
                <a:ext cx="8229600" cy="673100"/>
              </a:xfrm>
              <a:prstGeom prst="rect">
                <a:avLst/>
              </a:prstGeom>
              <a:blipFill>
                <a:blip r:embed="rId3"/>
                <a:stretch>
                  <a:fillRect t="-9091" b="-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817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8106EB-AA5B-48A5-B218-5F7BCC7B1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Matrix Multiplication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D97EBE48-CF66-4934-B844-ECD263E902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447800"/>
                <a:ext cx="11277600" cy="3654552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/>
                  <a:t>Each Z[</a:t>
                </a:r>
                <a:r>
                  <a:rPr lang="en-US" altLang="zh-CN" dirty="0" err="1"/>
                  <a:t>i</a:t>
                </a:r>
                <a:r>
                  <a:rPr lang="en-US" altLang="zh-CN" dirty="0"/>
                  <a:t>][j] is computed independently</a:t>
                </a:r>
              </a:p>
              <a:p>
                <a:pPr lvl="1"/>
                <a:r>
                  <a:rPr lang="en-US" altLang="zh-CN" dirty="0"/>
                  <a:t>Compute each cell in Z in parallel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work,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depth</a:t>
                </a:r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/>
              </a:p>
              <a:p>
                <a:pPr lvl="1"/>
                <a:r>
                  <a:rPr lang="en-US" altLang="zh-CN" dirty="0"/>
                  <a:t>Compute each cell in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in parallel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using a parallel reduce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work,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depth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D97EBE48-CF66-4934-B844-ECD263E902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447800"/>
                <a:ext cx="11277600" cy="3654552"/>
              </a:xfrm>
              <a:blipFill>
                <a:blip r:embed="rId2"/>
                <a:stretch>
                  <a:fillRect l="-973" t="-3005" b="-31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C2C0C26-7435-4812-A6B6-179664124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5" name="Folded Corner 9">
            <a:extLst>
              <a:ext uri="{FF2B5EF4-FFF2-40B4-BE49-F238E27FC236}">
                <a16:creationId xmlns:a16="http://schemas.microsoft.com/office/drawing/2014/main" id="{4D391FE5-70F2-4274-AD65-242F27C87FB0}"/>
              </a:ext>
            </a:extLst>
          </p:cNvPr>
          <p:cNvSpPr/>
          <p:nvPr/>
        </p:nvSpPr>
        <p:spPr>
          <a:xfrm>
            <a:off x="5029200" y="100584"/>
            <a:ext cx="6019800" cy="12954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59595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for </a:t>
            </a:r>
            <a:r>
              <a:rPr lang="en-US" sz="20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= 1 to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do</a:t>
            </a:r>
          </a:p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 for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j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= 1 to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do</a:t>
            </a:r>
          </a:p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   for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k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= 1 to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do</a:t>
            </a:r>
          </a:p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     Z[</a:t>
            </a:r>
            <a:r>
              <a:rPr lang="en-US" sz="20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][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j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 += X[</a:t>
            </a:r>
            <a:r>
              <a:rPr lang="en-US" sz="20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][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k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 * Y[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k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][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j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 </a:t>
            </a:r>
          </a:p>
        </p:txBody>
      </p:sp>
      <p:sp>
        <p:nvSpPr>
          <p:cNvPr id="7" name="Folded Corner 9">
            <a:extLst>
              <a:ext uri="{FF2B5EF4-FFF2-40B4-BE49-F238E27FC236}">
                <a16:creationId xmlns:a16="http://schemas.microsoft.com/office/drawing/2014/main" id="{7F929D97-0944-49D5-AFCE-5A4C85DCC408}"/>
              </a:ext>
            </a:extLst>
          </p:cNvPr>
          <p:cNvSpPr/>
          <p:nvPr/>
        </p:nvSpPr>
        <p:spPr>
          <a:xfrm>
            <a:off x="1371600" y="2743200"/>
            <a:ext cx="6019800" cy="12954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59595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par_for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= 1 to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do</a:t>
            </a:r>
          </a:p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par_for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j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= 1 to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do</a:t>
            </a:r>
          </a:p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   for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k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= 1 to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do</a:t>
            </a:r>
          </a:p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     Z[</a:t>
            </a:r>
            <a:r>
              <a:rPr lang="en-US" sz="20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][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j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 += X[</a:t>
            </a:r>
            <a:r>
              <a:rPr lang="en-US" sz="20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][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k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 * Y[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k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][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j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 </a:t>
            </a:r>
          </a:p>
        </p:txBody>
      </p:sp>
      <p:sp>
        <p:nvSpPr>
          <p:cNvPr id="8" name="Folded Corner 9">
            <a:extLst>
              <a:ext uri="{FF2B5EF4-FFF2-40B4-BE49-F238E27FC236}">
                <a16:creationId xmlns:a16="http://schemas.microsoft.com/office/drawing/2014/main" id="{D4828D95-0BD1-4AC5-BA1E-A8CC85FF41C6}"/>
              </a:ext>
            </a:extLst>
          </p:cNvPr>
          <p:cNvSpPr/>
          <p:nvPr/>
        </p:nvSpPr>
        <p:spPr>
          <a:xfrm>
            <a:off x="2133600" y="5143500"/>
            <a:ext cx="6019800" cy="163830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59595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par_for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= 1 to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do</a:t>
            </a:r>
          </a:p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par_for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j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= 1 to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do</a:t>
            </a:r>
          </a:p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par_for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k = 1 to 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do</a:t>
            </a:r>
          </a:p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     temp[k] = </a:t>
            </a:r>
            <a:r>
              <a:rPr lang="en-US" altLang="zh-CN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X[</a:t>
            </a:r>
            <a:r>
              <a:rPr lang="en-US" altLang="zh-CN" sz="20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i</a:t>
            </a:r>
            <a:r>
              <a:rPr lang="en-US" altLang="zh-CN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][</a:t>
            </a:r>
            <a:r>
              <a:rPr lang="en-US" altLang="zh-CN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k</a:t>
            </a:r>
            <a:r>
              <a:rPr lang="en-US" altLang="zh-CN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 * Y[</a:t>
            </a:r>
            <a:r>
              <a:rPr lang="en-US" altLang="zh-CN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k</a:t>
            </a:r>
            <a:r>
              <a:rPr lang="en-US" altLang="zh-CN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][</a:t>
            </a:r>
            <a:r>
              <a:rPr lang="en-US" altLang="zh-CN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j</a:t>
            </a:r>
            <a:r>
              <a:rPr lang="en-US" altLang="zh-CN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];</a:t>
            </a:r>
            <a:endParaRPr lang="en-US" sz="2000" dirty="0">
              <a:solidFill>
                <a:schemeClr val="tx1"/>
              </a:solidFill>
              <a:latin typeface="Consolas" panose="020B0609020204030204" pitchFamily="49" charset="0"/>
              <a:cs typeface="Comic Sans MS"/>
            </a:endParaRPr>
          </a:p>
          <a:p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    Z[</a:t>
            </a:r>
            <a:r>
              <a:rPr lang="en-US" sz="2000" i="1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][</a:t>
            </a:r>
            <a:r>
              <a:rPr lang="en-US" sz="2000" i="1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j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] =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parallel_reduce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mic Sans MS"/>
              </a:rPr>
              <a:t>(temp, N);</a:t>
            </a:r>
          </a:p>
        </p:txBody>
      </p:sp>
    </p:spTree>
    <p:extLst>
      <p:ext uri="{BB962C8B-B14F-4D97-AF65-F5344CB8AC3E}">
        <p14:creationId xmlns:p14="http://schemas.microsoft.com/office/powerpoint/2010/main" val="20220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Matrix Multiplication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013200" y="1756664"/>
            <a:ext cx="576072" cy="576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X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0" y="1756664"/>
            <a:ext cx="576072" cy="576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35200" y="1756664"/>
            <a:ext cx="576072" cy="576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endParaRPr lang="en-US" sz="28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54401" y="2048764"/>
            <a:ext cx="475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:=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1272" y="1756664"/>
            <a:ext cx="576072" cy="576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endParaRPr lang="en-US" sz="28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35200" y="2332736"/>
            <a:ext cx="576072" cy="576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endParaRPr lang="en-US" sz="28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11272" y="2332736"/>
            <a:ext cx="576072" cy="576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endParaRPr lang="en-US" sz="28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89272" y="1756664"/>
            <a:ext cx="576072" cy="576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X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13200" y="2332736"/>
            <a:ext cx="576072" cy="576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X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89272" y="2332736"/>
            <a:ext cx="576072" cy="576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X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0" y="2332736"/>
            <a:ext cx="576072" cy="576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10072" y="1756664"/>
            <a:ext cx="576072" cy="576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910072" y="2332736"/>
            <a:ext cx="576072" cy="576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8" name="Folded Corner 17"/>
          <p:cNvSpPr/>
          <p:nvPr/>
        </p:nvSpPr>
        <p:spPr>
          <a:xfrm>
            <a:off x="7602730" y="1492927"/>
            <a:ext cx="3441700" cy="2443162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59595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Compute 8 </a:t>
            </a:r>
            <a:r>
              <a:rPr lang="en-US" sz="2400" dirty="0" err="1">
                <a:solidFill>
                  <a:schemeClr val="tx1"/>
                </a:solidFill>
                <a:latin typeface="Comic Sans MS"/>
                <a:cs typeface="Comic Sans MS"/>
              </a:rPr>
              <a:t>submatrix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products recursively</a:t>
            </a:r>
          </a:p>
          <a:p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:=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	+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:=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r>
              <a:rPr lang="en-US" sz="2400" i="1" dirty="0">
                <a:solidFill>
                  <a:schemeClr val="tx1"/>
                </a:solidFill>
                <a:latin typeface="Comic Sans MS"/>
                <a:cs typeface="Comic Sans MS"/>
              </a:rPr>
              <a:t>	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+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>
              <a:tabLst>
                <a:tab pos="1828800" algn="l"/>
              </a:tabLst>
            </a:pP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:=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	+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:=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	+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18">
                <a:extLst>
                  <a:ext uri="{FF2B5EF4-FFF2-40B4-BE49-F238E27FC236}">
                    <a16:creationId xmlns:a16="http://schemas.microsoft.com/office/drawing/2014/main" id="{09B6AF90-0E6B-4C14-BDD9-1FA3580FEF7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81000" y="4286016"/>
                <a:ext cx="11125200" cy="2428820"/>
              </a:xfrm>
            </p:spPr>
            <p:txBody>
              <a:bodyPr/>
              <a:lstStyle/>
              <a:p>
                <a:r>
                  <a:rPr lang="en-US" dirty="0"/>
                  <a:t>8-way divide-and-conquer</a:t>
                </a:r>
              </a:p>
              <a:p>
                <a:r>
                  <a:rPr lang="en-US" dirty="0"/>
                  <a:t>In binary forking: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𝑾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𝑾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num>
                          <m:den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endParaRPr lang="en-US" b="1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𝑫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fName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func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𝑫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num>
                          <m:den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r>
                  <a:rPr lang="en-US" b="1" dirty="0"/>
                  <a:t>     -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𝐥𝐨𝐠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b="1" dirty="0"/>
                  <a:t> is from binary forking. </a:t>
                </a:r>
              </a:p>
            </p:txBody>
          </p:sp>
        </mc:Choice>
        <mc:Fallback>
          <p:sp>
            <p:nvSpPr>
              <p:cNvPr id="19" name="Content Placeholder 18">
                <a:extLst>
                  <a:ext uri="{FF2B5EF4-FFF2-40B4-BE49-F238E27FC236}">
                    <a16:creationId xmlns:a16="http://schemas.microsoft.com/office/drawing/2014/main" id="{09B6AF90-0E6B-4C14-BDD9-1FA3580FEF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81000" y="4286016"/>
                <a:ext cx="11125200" cy="2428820"/>
              </a:xfrm>
              <a:blipFill>
                <a:blip r:embed="rId3"/>
                <a:stretch>
                  <a:fillRect l="-986" t="-42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85463872-DAC3-4C30-8409-286F5300FDA6}"/>
                  </a:ext>
                </a:extLst>
              </p:cNvPr>
              <p:cNvSpPr/>
              <p:nvPr/>
            </p:nvSpPr>
            <p:spPr>
              <a:xfrm>
                <a:off x="5181600" y="6248400"/>
                <a:ext cx="38002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b="1" dirty="0"/>
                  <a:t>It is 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begChr m:val="（"/>
                        <m:endChr m:val="）"/>
                        <m:ctrlPr>
                          <a:rPr lang="zh-CN" alt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r>
                  <a:rPr lang="en-US" altLang="zh-CN" b="1" dirty="0"/>
                  <a:t> for arbitrary-way forking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85463872-DAC3-4C30-8409-286F5300FD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6248400"/>
                <a:ext cx="3800271" cy="369332"/>
              </a:xfrm>
              <a:prstGeom prst="rect">
                <a:avLst/>
              </a:prstGeom>
              <a:blipFill>
                <a:blip r:embed="rId4"/>
                <a:stretch>
                  <a:fillRect l="-1284" t="-8197" r="-642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69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AD4DD0-B279-42B0-87B8-9006C1C36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Matrix Multiplication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16FA738-AAF0-4BE4-8E2C-FB512F90AE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371600"/>
                <a:ext cx="4572000" cy="45720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</a:rPr>
                      <m:t>𝑾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𝑾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𝑵</m:t>
                            </m:r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endParaRPr lang="en-US" altLang="zh-CN" dirty="0"/>
              </a:p>
              <a:p>
                <a:r>
                  <a:rPr lang="en-US" altLang="zh-CN" b="1" dirty="0"/>
                  <a:t>Omit constant: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lang="en-US" altLang="zh-CN" dirty="0"/>
              </a:p>
              <a:p>
                <a:pPr lvl="1"/>
                <a:r>
                  <a:rPr lang="en-US" altLang="zh-CN" dirty="0"/>
                  <a:t>……</a:t>
                </a:r>
                <a:endParaRPr lang="en-US" altLang="zh-CN" b="1" dirty="0"/>
              </a:p>
              <a:p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𝑫</m:t>
                    </m:r>
                    <m:d>
                      <m:d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𝑶</m:t>
                    </m:r>
                    <m:d>
                      <m:d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zh-CN" b="1" i="0" smtClean="0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fName>
                          <m:e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</m:func>
                      </m:e>
                    </m:d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𝑫</m:t>
                    </m:r>
                    <m:d>
                      <m:d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num>
                          <m:den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16FA738-AAF0-4BE4-8E2C-FB512F90AE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371600"/>
                <a:ext cx="4572000" cy="4572000"/>
              </a:xfrm>
              <a:blipFill>
                <a:blip r:embed="rId2"/>
                <a:stretch>
                  <a:fillRect l="-24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A102BC1-E084-4B4B-9150-BD90D3F5E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9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7EBE7A15-0FEE-4A38-8D55-2F3697EE89EE}"/>
                  </a:ext>
                </a:extLst>
              </p:cNvPr>
              <p:cNvSpPr/>
              <p:nvPr/>
            </p:nvSpPr>
            <p:spPr>
              <a:xfrm>
                <a:off x="4495800" y="1371600"/>
                <a:ext cx="7010400" cy="36320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85800" lvl="1" indent="-228600" defTabSz="9144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lang="en-US" altLang="zh-CN" sz="240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altLang="zh-CN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40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sz="2400" b="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zh-CN" altLang="en-US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8</m:t>
                    </m:r>
                    <m:r>
                      <a:rPr lang="zh-CN" altLang="en-US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lang="en-US" altLang="zh-CN" sz="240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2400" i="1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zh-CN" altLang="en-US" sz="2400" b="0" i="1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zh-CN" altLang="en-US" sz="2400" b="0" i="1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zh-CN" sz="2400" i="1" dirty="0">
                    <a:solidFill>
                      <a:srgbClr val="595959"/>
                    </a:solidFill>
                    <a:latin typeface="Cambria Math" panose="02040503050406030204" pitchFamily="18" charset="0"/>
                  </a:rPr>
                  <a:t> </a:t>
                </a:r>
              </a:p>
              <a:p>
                <a:pPr marL="685800" lvl="1" indent="-228600" defTabSz="9144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40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sz="2400" b="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b="0" i="1" smtClean="0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8</m:t>
                    </m:r>
                    <m:d>
                      <m:dPr>
                        <m:ctrlPr>
                          <a:rPr lang="en-US" altLang="zh-CN" sz="240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sz="2400" i="1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400" i="1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altLang="zh-CN" sz="2400" i="1">
                                        <a:solidFill>
                                          <a:srgbClr val="59595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400" b="0" i="1">
                                        <a:solidFill>
                                          <a:srgbClr val="59595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num>
                                  <m:den>
                                    <m:r>
                                      <a:rPr lang="en-US" altLang="zh-CN" sz="2400" b="0" i="1">
                                        <a:solidFill>
                                          <a:srgbClr val="59595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zh-CN" sz="2400" b="0" i="1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sz="2400" b="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400" b="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altLang="zh-CN" sz="2400" b="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  <m:d>
                          <m:dPr>
                            <m:ctrlPr>
                              <a:rPr lang="en-US" altLang="zh-CN" sz="2400" i="1" smtClean="0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2400" i="1" smtClean="0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400" b="0" i="1" smtClean="0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altLang="zh-CN" sz="2400" b="0" i="1" smtClean="0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zh-CN" sz="2400" dirty="0">
                  <a:solidFill>
                    <a:srgbClr val="59595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85800" lvl="1" indent="-228600" defTabSz="9144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rgbClr val="595959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altLang="zh-CN" sz="240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p>
                        <m:r>
                          <a:rPr lang="en-US" altLang="zh-CN" sz="2400" b="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altLang="zh-CN" sz="2400" b="0" i="1" smtClean="0">
                        <a:solidFill>
                          <a:srgbClr val="595959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zh-CN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8</m:t>
                    </m:r>
                    <m:sSup>
                      <m:sSupPr>
                        <m:ctrlPr>
                          <a:rPr lang="en-US" altLang="zh-CN" sz="240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2400" i="1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2400" i="1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400" b="0" i="1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altLang="zh-CN" sz="2400" b="0" i="1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sz="2400" b="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b="0" i="1" smtClean="0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+64</m:t>
                    </m:r>
                    <m:d>
                      <m:dPr>
                        <m:ctrlPr>
                          <a:rPr lang="en-US" altLang="zh-CN" sz="240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sz="2400" i="1" smtClean="0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400" i="1" smtClean="0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altLang="zh-CN" sz="2400" i="1" smtClean="0">
                                        <a:solidFill>
                                          <a:srgbClr val="59595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400" b="0" i="1" smtClean="0">
                                        <a:solidFill>
                                          <a:srgbClr val="59595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num>
                                  <m:den>
                                    <m:r>
                                      <a:rPr lang="en-US" altLang="zh-CN" sz="2400" b="0" i="1" smtClean="0">
                                        <a:solidFill>
                                          <a:srgbClr val="59595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zh-CN" sz="2400" b="0" i="1" smtClean="0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sz="2400" b="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US" altLang="zh-CN" sz="2400" b="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  <m:d>
                          <m:dPr>
                            <m:ctrlPr>
                              <a:rPr lang="en-US" altLang="zh-CN" sz="2400" i="1" smtClean="0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2400" i="1" smtClean="0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400" b="0" i="1" smtClean="0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altLang="zh-CN" sz="2400" b="0" i="1" smtClean="0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den>
                            </m:f>
                          </m:e>
                        </m:d>
                        <m:r>
                          <a:rPr lang="en-US" altLang="zh-CN" sz="2400" b="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altLang="zh-CN" sz="2400" dirty="0">
                  <a:solidFill>
                    <a:srgbClr val="59595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85800" lvl="1" indent="-228600" defTabSz="9144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rgbClr val="595959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=…</m:t>
                    </m:r>
                  </m:oMath>
                </a14:m>
                <a:r>
                  <a:rPr lang="en-US" altLang="zh-CN" sz="2400" dirty="0">
                    <a:solidFill>
                      <a:srgbClr val="5959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sz="2400" i="1" dirty="0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sz="2400" i="1" dirty="0" smtClean="0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400" b="0" i="0" dirty="0" smtClean="0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CN" sz="2400" b="0" i="1" dirty="0" smtClean="0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altLang="zh-CN" sz="2400" b="0" i="1" dirty="0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altLang="zh-CN" sz="2400" dirty="0">
                    <a:solidFill>
                      <a:srgbClr val="5959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rounds)</a:t>
                </a:r>
              </a:p>
              <a:p>
                <a:pPr marL="685800" lvl="1" indent="-228600" defTabSz="9144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40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sz="2400" b="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altLang="zh-CN" sz="240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sz="2400" b="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+4</m:t>
                    </m:r>
                    <m:sSup>
                      <m:sSupPr>
                        <m:ctrlPr>
                          <a:rPr lang="en-US" altLang="zh-CN" sz="240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sz="2400" b="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+…</m:t>
                    </m:r>
                    <m:r>
                      <a:rPr lang="en-US" altLang="zh-CN" sz="2400" b="0" i="1" smtClean="0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sz="240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func>
                          <m:funcPr>
                            <m:ctrlPr>
                              <a:rPr lang="en-US" altLang="zh-CN" sz="2400" b="0" i="1" smtClean="0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altLang="zh-CN" sz="2400" b="0" i="1" smtClean="0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400" b="0" i="0" smtClean="0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altLang="zh-CN" sz="2400" b="0" i="0" smtClean="0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altLang="zh-CN" sz="2400" b="0" i="1" smtClean="0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  <m:sSup>
                      <m:sSupPr>
                        <m:ctrlPr>
                          <a:rPr lang="en-US" altLang="zh-CN" sz="2400" b="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2400" b="0" i="1" smtClean="0">
                                <a:solidFill>
                                  <a:srgbClr val="59595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2400" b="0" i="1" smtClean="0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400" b="0" i="1" smtClean="0">
                                    <a:solidFill>
                                      <a:srgbClr val="595959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altLang="zh-CN" sz="2400" b="0" i="1" smtClean="0">
                                        <a:solidFill>
                                          <a:srgbClr val="59595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400" b="0" i="1" smtClean="0">
                                        <a:solidFill>
                                          <a:srgbClr val="59595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func>
                                      <m:funcPr>
                                        <m:ctrlPr>
                                          <a:rPr lang="en-US" altLang="zh-CN" sz="2400" b="0" i="1" smtClean="0">
                                            <a:solidFill>
                                              <a:srgbClr val="59595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sSub>
                                          <m:sSubPr>
                                            <m:ctrlPr>
                                              <a:rPr lang="en-US" altLang="zh-CN" sz="2400" b="0" i="1" smtClean="0">
                                                <a:solidFill>
                                                  <a:srgbClr val="59595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altLang="zh-CN" sz="2400" b="0" i="0" smtClean="0">
                                                <a:solidFill>
                                                  <a:srgbClr val="59595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log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CN" sz="2400" b="0" i="1" smtClean="0">
                                                <a:solidFill>
                                                  <a:srgbClr val="59595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fName>
                                      <m:e>
                                        <m:r>
                                          <a:rPr lang="en-US" altLang="zh-CN" sz="2400" b="0" i="1" smtClean="0">
                                            <a:solidFill>
                                              <a:srgbClr val="59595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sz="2400" b="0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sz="2400" dirty="0">
                  <a:solidFill>
                    <a:srgbClr val="59595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85800" lvl="1" indent="-228600" defTabSz="9144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sz="240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sz="2400" b="0" i="1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zh-CN" sz="2400" b="0" i="1">
                        <a:solidFill>
                          <a:srgbClr val="595959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400" dirty="0">
                  <a:solidFill>
                    <a:srgbClr val="59595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7EBE7A15-0FEE-4A38-8D55-2F3697EE89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371600"/>
                <a:ext cx="7010400" cy="3632020"/>
              </a:xfrm>
              <a:prstGeom prst="rect">
                <a:avLst/>
              </a:prstGeom>
              <a:blipFill>
                <a:blip r:embed="rId3"/>
                <a:stretch>
                  <a:fillRect b="-25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231835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Mao">
      <a:dk1>
        <a:sysClr val="windowText" lastClr="000000"/>
      </a:dk1>
      <a:lt1>
        <a:sysClr val="window" lastClr="FFFFFF"/>
      </a:lt1>
      <a:dk2>
        <a:srgbClr val="4D5061"/>
      </a:dk2>
      <a:lt2>
        <a:srgbClr val="E7E6E6"/>
      </a:lt2>
      <a:accent1>
        <a:srgbClr val="4472C4"/>
      </a:accent1>
      <a:accent2>
        <a:srgbClr val="ED7D31"/>
      </a:accent2>
      <a:accent3>
        <a:srgbClr val="FFBF00"/>
      </a:accent3>
      <a:accent4>
        <a:srgbClr val="F93943"/>
      </a:accent4>
      <a:accent5>
        <a:srgbClr val="9000B3"/>
      </a:accent5>
      <a:accent6>
        <a:srgbClr val="70AD47"/>
      </a:accent6>
      <a:hlink>
        <a:srgbClr val="E8436F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20874</TotalTime>
  <Words>3247</Words>
  <Application>Microsoft Office PowerPoint</Application>
  <PresentationFormat>Widescreen</PresentationFormat>
  <Paragraphs>587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8" baseType="lpstr">
      <vt:lpstr>等线</vt:lpstr>
      <vt:lpstr>Arial</vt:lpstr>
      <vt:lpstr>Bahnschrift SemiBold SemiConden</vt:lpstr>
      <vt:lpstr>Calibri</vt:lpstr>
      <vt:lpstr>Cambria Math</vt:lpstr>
      <vt:lpstr>Comic Sans MS</vt:lpstr>
      <vt:lpstr>Consolas</vt:lpstr>
      <vt:lpstr>Courier New</vt:lpstr>
      <vt:lpstr>Lucida Sans Unicode</vt:lpstr>
      <vt:lpstr>Times New Roman</vt:lpstr>
      <vt:lpstr>1_Custom Design</vt:lpstr>
      <vt:lpstr>Parallel Algorithms:  Theory and Practice</vt:lpstr>
      <vt:lpstr>Last Lecture</vt:lpstr>
      <vt:lpstr>In this lecture</vt:lpstr>
      <vt:lpstr>Homework 1</vt:lpstr>
      <vt:lpstr>Matrix Multiplication</vt:lpstr>
      <vt:lpstr>Matrix Multiplication</vt:lpstr>
      <vt:lpstr>Matrix Multiplication</vt:lpstr>
      <vt:lpstr>Recursive Matrix Multiplication</vt:lpstr>
      <vt:lpstr>Matrix Multiplication</vt:lpstr>
      <vt:lpstr>How to solve a recurrence in general?</vt:lpstr>
      <vt:lpstr>Solving recurrences – Master Theorem</vt:lpstr>
      <vt:lpstr>Recursion Tree: T(n)=aT(n/b)+f(n)</vt:lpstr>
      <vt:lpstr>Recursion Tree: T(n)=aT(n/b)+f(n)</vt:lpstr>
      <vt:lpstr>Recursion Tree: T(n)=aT(n/b)+f(n)</vt:lpstr>
      <vt:lpstr>Recursion Tree: T(n)=aT(n/b)+f(n)</vt:lpstr>
      <vt:lpstr>Recursion Tree: T(n)=aT(n/b)+f(n)</vt:lpstr>
      <vt:lpstr>Master Theorem</vt:lpstr>
      <vt:lpstr>Matrix multiplication</vt:lpstr>
      <vt:lpstr>Master Theorem Quiz</vt:lpstr>
      <vt:lpstr>Use recurrence to compute work and depth</vt:lpstr>
      <vt:lpstr>Flatten algorithm</vt:lpstr>
      <vt:lpstr>Flatten Algorithm</vt:lpstr>
      <vt:lpstr>Flatten algorithm</vt:lpstr>
      <vt:lpstr>Constructing a Tableau</vt:lpstr>
      <vt:lpstr>Edit Distance: Dynamic Programming</vt:lpstr>
      <vt:lpstr>Edit Distance: Dynamic Programming</vt:lpstr>
      <vt:lpstr>Edit Distance: Dynamic Programming</vt:lpstr>
      <vt:lpstr>Constructing a Tableau</vt:lpstr>
      <vt:lpstr>Constructing a Tableau</vt:lpstr>
      <vt:lpstr>Constructing a Tableau</vt:lpstr>
      <vt:lpstr>Constructing a Tableau: 4-way divide-and-conquer</vt:lpstr>
      <vt:lpstr>Constructing a Tableau</vt:lpstr>
      <vt:lpstr>Constructing a Tableau</vt:lpstr>
      <vt:lpstr>Constructing a Tableau: 9-way divide-and-conquer</vt:lpstr>
      <vt:lpstr>Filtering/packing</vt:lpstr>
      <vt:lpstr>Parallel filtering / packing</vt:lpstr>
      <vt:lpstr>Parallel filtering / packing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Algorithms:  Theory and Practice</dc:title>
  <dc:creator>Yan Gu</dc:creator>
  <cp:lastModifiedBy>Yan Gu</cp:lastModifiedBy>
  <cp:revision>483</cp:revision>
  <dcterms:created xsi:type="dcterms:W3CDTF">2019-09-30T01:50:09Z</dcterms:created>
  <dcterms:modified xsi:type="dcterms:W3CDTF">2020-01-16T04:52:28Z</dcterms:modified>
</cp:coreProperties>
</file>