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12" r:id="rId1"/>
  </p:sldMasterIdLst>
  <p:notesMasterIdLst>
    <p:notesMasterId r:id="rId46"/>
  </p:notesMasterIdLst>
  <p:handoutMasterIdLst>
    <p:handoutMasterId r:id="rId47"/>
  </p:handoutMasterIdLst>
  <p:sldIdLst>
    <p:sldId id="495" r:id="rId2"/>
    <p:sldId id="726" r:id="rId3"/>
    <p:sldId id="727" r:id="rId4"/>
    <p:sldId id="728" r:id="rId5"/>
    <p:sldId id="711" r:id="rId6"/>
    <p:sldId id="712" r:id="rId7"/>
    <p:sldId id="713" r:id="rId8"/>
    <p:sldId id="719" r:id="rId9"/>
    <p:sldId id="685" r:id="rId10"/>
    <p:sldId id="695" r:id="rId11"/>
    <p:sldId id="720" r:id="rId12"/>
    <p:sldId id="684" r:id="rId13"/>
    <p:sldId id="715" r:id="rId14"/>
    <p:sldId id="716" r:id="rId15"/>
    <p:sldId id="717" r:id="rId16"/>
    <p:sldId id="721" r:id="rId17"/>
    <p:sldId id="671" r:id="rId18"/>
    <p:sldId id="672" r:id="rId19"/>
    <p:sldId id="673" r:id="rId20"/>
    <p:sldId id="688" r:id="rId21"/>
    <p:sldId id="689" r:id="rId22"/>
    <p:sldId id="729" r:id="rId23"/>
    <p:sldId id="674" r:id="rId24"/>
    <p:sldId id="698" r:id="rId25"/>
    <p:sldId id="697" r:id="rId26"/>
    <p:sldId id="675" r:id="rId27"/>
    <p:sldId id="677" r:id="rId28"/>
    <p:sldId id="676" r:id="rId29"/>
    <p:sldId id="694" r:id="rId30"/>
    <p:sldId id="696" r:id="rId31"/>
    <p:sldId id="718" r:id="rId32"/>
    <p:sldId id="733" r:id="rId33"/>
    <p:sldId id="699" r:id="rId34"/>
    <p:sldId id="730" r:id="rId35"/>
    <p:sldId id="678" r:id="rId36"/>
    <p:sldId id="732" r:id="rId37"/>
    <p:sldId id="680" r:id="rId38"/>
    <p:sldId id="681" r:id="rId39"/>
    <p:sldId id="693" r:id="rId40"/>
    <p:sldId id="683" r:id="rId41"/>
    <p:sldId id="725" r:id="rId42"/>
    <p:sldId id="722" r:id="rId43"/>
    <p:sldId id="723" r:id="rId44"/>
    <p:sldId id="724" r:id="rId45"/>
  </p:sldIdLst>
  <p:sldSz cx="12192000" cy="6858000"/>
  <p:notesSz cx="9601200" cy="7315200"/>
  <p:defaultTextStyle>
    <a:defPPr>
      <a:defRPr lang="zh-CN"/>
    </a:defPPr>
    <a:lvl1pPr marL="0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89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77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566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754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943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131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320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509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4" pos="6912" userDrawn="1">
          <p15:clr>
            <a:srgbClr val="A4A3A4"/>
          </p15:clr>
        </p15:guide>
        <p15:guide id="5" orient="horz" pos="4128" userDrawn="1">
          <p15:clr>
            <a:srgbClr val="A4A3A4"/>
          </p15:clr>
        </p15:guide>
        <p15:guide id="6" orient="horz" pos="864" userDrawn="1">
          <p15:clr>
            <a:srgbClr val="A4A3A4"/>
          </p15:clr>
        </p15:guide>
        <p15:guide id="7" orient="horz" pos="3168" userDrawn="1">
          <p15:clr>
            <a:srgbClr val="A4A3A4"/>
          </p15:clr>
        </p15:guide>
        <p15:guide id="8" orient="horz" pos="3648" userDrawn="1">
          <p15:clr>
            <a:srgbClr val="A4A3A4"/>
          </p15:clr>
        </p15:guide>
        <p15:guide id="9" pos="7152" userDrawn="1">
          <p15:clr>
            <a:srgbClr val="A4A3A4"/>
          </p15:clr>
        </p15:guide>
        <p15:guide id="10" pos="240" userDrawn="1">
          <p15:clr>
            <a:srgbClr val="A4A3A4"/>
          </p15:clr>
        </p15:guide>
        <p15:guide id="11" pos="729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AE3F3"/>
    <a:srgbClr val="D0CECE"/>
    <a:srgbClr val="616161"/>
    <a:srgbClr val="BA97FF"/>
    <a:srgbClr val="595959"/>
    <a:srgbClr val="7C7C7C"/>
    <a:srgbClr val="4D5061"/>
    <a:srgbClr val="373F3D"/>
    <a:srgbClr val="393D3F"/>
    <a:srgbClr val="60656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BC89EF96-8CEA-46FF-86C4-4CE0E7609802}" styleName="浅色样式 3 - 强调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D5ABB26-0587-4C30-8999-92F81FD0307C}" styleName="无样式，无网格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5171" autoAdjust="0"/>
  </p:normalViewPr>
  <p:slideViewPr>
    <p:cSldViewPr>
      <p:cViewPr varScale="1">
        <p:scale>
          <a:sx n="105" d="100"/>
          <a:sy n="105" d="100"/>
        </p:scale>
        <p:origin x="750" y="78"/>
      </p:cViewPr>
      <p:guideLst>
        <p:guide pos="6912"/>
        <p:guide orient="horz" pos="4128"/>
        <p:guide orient="horz" pos="864"/>
        <p:guide orient="horz" pos="3168"/>
        <p:guide orient="horz" pos="3648"/>
        <p:guide pos="7152"/>
        <p:guide pos="240"/>
        <p:guide pos="7296"/>
      </p:guideLst>
    </p:cSldViewPr>
  </p:slideViewPr>
  <p:notesTextViewPr>
    <p:cViewPr>
      <p:scale>
        <a:sx n="125" d="100"/>
        <a:sy n="125" d="100"/>
      </p:scale>
      <p:origin x="0" y="0"/>
    </p:cViewPr>
  </p:notesTextViewPr>
  <p:sorterViewPr>
    <p:cViewPr>
      <p:scale>
        <a:sx n="100" d="100"/>
        <a:sy n="100" d="100"/>
      </p:scale>
      <p:origin x="0" y="-2739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handoutMaster" Target="handoutMasters/handout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160520" cy="36703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5438458" y="0"/>
            <a:ext cx="4160520" cy="36703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E83C12A0-A07F-438D-8289-D652357D529F}" type="datetimeFigureOut">
              <a:rPr lang="en-US" smtClean="0"/>
              <a:t>1/13/2020</a:t>
            </a:fld>
            <a:endParaRPr 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6948171"/>
            <a:ext cx="4160520" cy="367029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5438458" y="6948171"/>
            <a:ext cx="4160520" cy="367029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B9186AF7-5FB6-46CE-BED9-CB4B73D9C9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733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160520" cy="3657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438458" y="0"/>
            <a:ext cx="4160520" cy="3657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A8B34558-CDED-45D4-9126-F174BE920661}" type="datetimeFigureOut">
              <a:rPr lang="en-US" smtClean="0"/>
              <a:t>1/13/2020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62200" y="549275"/>
            <a:ext cx="4876800" cy="27432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60120" y="3474720"/>
            <a:ext cx="7680960" cy="32918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948171"/>
            <a:ext cx="4160520" cy="3657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438458" y="6948171"/>
            <a:ext cx="4160520" cy="3657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70E025E3-E6C5-49B1-9E2E-63B79957EF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60270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2362200" y="549275"/>
            <a:ext cx="4876800" cy="27432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E025E3-E6C5-49B1-9E2E-63B79957EF9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8735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1">
            <a:extLst>
              <a:ext uri="{FF2B5EF4-FFF2-40B4-BE49-F238E27FC236}">
                <a16:creationId xmlns:a16="http://schemas.microsoft.com/office/drawing/2014/main" id="{961DB138-D19D-40CC-94D0-AA403745BEA7}"/>
              </a:ext>
            </a:extLst>
          </p:cNvPr>
          <p:cNvSpPr/>
          <p:nvPr userDrawn="1"/>
        </p:nvSpPr>
        <p:spPr>
          <a:xfrm>
            <a:off x="0" y="3"/>
            <a:ext cx="12192000" cy="479067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240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DCD1D7E-02E7-40B9-8A98-55C24CED480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altLang="zh-CN" dirty="0"/>
              <a:t>Click to edit Master title style</a:t>
            </a:r>
            <a:endParaRPr lang="zh-CN" alt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F0F20CB-3E20-483F-AE36-A6F854851B5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altLang="zh-CN"/>
              <a:t>Click to edit Master subtitle style</a:t>
            </a:r>
            <a:endParaRPr lang="zh-CN" alt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48C35710-FAA1-4A35-9FDE-C883E3AF4F4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13304" y="6492876"/>
            <a:ext cx="787400" cy="365125"/>
          </a:xfrm>
          <a:prstGeom prst="rect">
            <a:avLst/>
          </a:prstGeom>
        </p:spPr>
        <p:txBody>
          <a:bodyPr/>
          <a:lstStyle/>
          <a:p>
            <a:fld id="{B710F26B-4563-4765-9A91-E0CC99FE32F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311126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30AF72-396B-49EA-8B34-2C26BD88065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08000" y="152400"/>
            <a:ext cx="104648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altLang="zh-CN" dirty="0"/>
              <a:t>Click to edit Master title style</a:t>
            </a:r>
            <a:endParaRPr lang="zh-CN" alt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6721890-00B8-4764-B63A-66A84F5C262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486400" y="2971800"/>
            <a:ext cx="54864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altLang="zh-CN" dirty="0"/>
              <a:t>Click to edit Master subtitle style</a:t>
            </a:r>
            <a:endParaRPr lang="zh-CN" altLang="en-US" dirty="0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C77DAD01-92A2-4B92-A755-9DB406784B5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13304" y="6492876"/>
            <a:ext cx="787400" cy="365125"/>
          </a:xfrm>
          <a:prstGeom prst="rect">
            <a:avLst/>
          </a:prstGeom>
        </p:spPr>
        <p:txBody>
          <a:bodyPr/>
          <a:lstStyle/>
          <a:p>
            <a:fld id="{B710F26B-4563-4765-9A91-E0CC99FE32F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841082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C64C62-E771-4E47-A419-29CFB4757B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457200"/>
            <a:ext cx="11277600" cy="685800"/>
          </a:xfrm>
        </p:spPr>
        <p:txBody>
          <a:bodyPr>
            <a:noAutofit/>
          </a:bodyPr>
          <a:lstStyle>
            <a:lvl1pPr>
              <a:defRPr sz="4000" b="0">
                <a:latin typeface="Bahnschrift SemiBold SemiConden" panose="020B0502040204020203" pitchFamily="34" charset="0"/>
              </a:defRPr>
            </a:lvl1pPr>
          </a:lstStyle>
          <a:p>
            <a:r>
              <a:rPr lang="en-US" altLang="zh-CN" dirty="0"/>
              <a:t>Click to edit Master title style</a:t>
            </a:r>
            <a:endParaRPr lang="zh-CN" alt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5B23CF-C212-4CC1-A195-3BB535F456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371600"/>
            <a:ext cx="11277600" cy="5257800"/>
          </a:xfrm>
        </p:spPr>
        <p:txBody>
          <a:bodyPr/>
          <a:lstStyle>
            <a:lvl1pPr>
              <a:spcBef>
                <a:spcPts val="600"/>
              </a:spcBef>
              <a:defRPr sz="2800" b="1">
                <a:solidFill>
                  <a:srgbClr val="59595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>
              <a:defRPr sz="2400">
                <a:solidFill>
                  <a:srgbClr val="59595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>
              <a:defRPr sz="2000">
                <a:solidFill>
                  <a:srgbClr val="59595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>
              <a:defRPr sz="1800">
                <a:solidFill>
                  <a:srgbClr val="59595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>
              <a:defRPr sz="1800">
                <a:solidFill>
                  <a:srgbClr val="59595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5pPr>
          </a:lstStyle>
          <a:p>
            <a:pPr lvl="0"/>
            <a:r>
              <a:rPr lang="en-US" altLang="zh-CN" dirty="0"/>
              <a:t>Edit Master text styles</a:t>
            </a:r>
          </a:p>
          <a:p>
            <a:pPr lvl="1"/>
            <a:r>
              <a:rPr lang="en-US" altLang="zh-CN" dirty="0"/>
              <a:t>Second level</a:t>
            </a:r>
          </a:p>
          <a:p>
            <a:pPr lvl="2"/>
            <a:r>
              <a:rPr lang="en-US" altLang="zh-CN" dirty="0"/>
              <a:t>Third level</a:t>
            </a:r>
          </a:p>
          <a:p>
            <a:pPr lvl="3"/>
            <a:r>
              <a:rPr lang="en-US" altLang="zh-CN" dirty="0"/>
              <a:t>Fourth level</a:t>
            </a:r>
          </a:p>
          <a:p>
            <a:pPr lvl="4"/>
            <a:r>
              <a:rPr lang="en-US" altLang="zh-CN" dirty="0"/>
              <a:t>Fifth level</a:t>
            </a:r>
            <a:endParaRPr lang="zh-CN" altLang="en-US" dirty="0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5F995CB5-7FF6-4A9E-8D2E-958D1DAEB49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13304" y="6492876"/>
            <a:ext cx="787400" cy="365125"/>
          </a:xfrm>
          <a:prstGeom prst="rect">
            <a:avLst/>
          </a:prstGeom>
        </p:spPr>
        <p:txBody>
          <a:bodyPr/>
          <a:lstStyle/>
          <a:p>
            <a:fld id="{B710F26B-4563-4765-9A91-E0CC99FE32F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128359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2">
            <a:extLst>
              <a:ext uri="{FF2B5EF4-FFF2-40B4-BE49-F238E27FC236}">
                <a16:creationId xmlns:a16="http://schemas.microsoft.com/office/drawing/2014/main" id="{D4097F0F-4317-4E1D-BA75-033AC36356FD}"/>
              </a:ext>
            </a:extLst>
          </p:cNvPr>
          <p:cNvSpPr/>
          <p:nvPr userDrawn="1"/>
        </p:nvSpPr>
        <p:spPr>
          <a:xfrm>
            <a:off x="3" y="3"/>
            <a:ext cx="11858443" cy="6857999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2400">
              <a:solidFill>
                <a:schemeClr val="tx2"/>
              </a:solidFill>
            </a:endParaRPr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F6E9D3B-1C24-4415-A174-E0DA468599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228601"/>
            <a:ext cx="11277600" cy="4730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en-US" altLang="zh-CN" dirty="0"/>
              <a:t>Click to edit Master title style</a:t>
            </a:r>
            <a:endParaRPr lang="zh-CN" alt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C183433-FFD9-4468-9715-B5A707A650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04800" y="990600"/>
            <a:ext cx="11277600" cy="5638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 dirty="0"/>
              <a:t>Edit Master text styles</a:t>
            </a:r>
          </a:p>
          <a:p>
            <a:pPr lvl="1"/>
            <a:r>
              <a:rPr lang="en-US" altLang="zh-CN" dirty="0"/>
              <a:t>Second level</a:t>
            </a:r>
          </a:p>
          <a:p>
            <a:pPr lvl="2"/>
            <a:r>
              <a:rPr lang="en-US" altLang="zh-CN" dirty="0"/>
              <a:t>Third level</a:t>
            </a:r>
          </a:p>
          <a:p>
            <a:pPr lvl="3"/>
            <a:r>
              <a:rPr lang="en-US" altLang="zh-CN" dirty="0"/>
              <a:t>Fourth level</a:t>
            </a:r>
          </a:p>
          <a:p>
            <a:pPr lvl="4"/>
            <a:r>
              <a:rPr lang="en-US" altLang="zh-CN" dirty="0"/>
              <a:t>Fifth level</a:t>
            </a:r>
            <a:endParaRPr lang="zh-CN" altLang="en-US" dirty="0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6AB291D7-C275-4AF5-A8FF-773072AD1BB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13304" y="6492876"/>
            <a:ext cx="787400" cy="365125"/>
          </a:xfrm>
          <a:prstGeom prst="rect">
            <a:avLst/>
          </a:prstGeom>
        </p:spPr>
        <p:txBody>
          <a:bodyPr/>
          <a:lstStyle/>
          <a:p>
            <a:fld id="{B710F26B-4563-4765-9A91-E0CC99FE32F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993055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6" r:id="rId2"/>
    <p:sldLayoutId id="2147483714" r:id="rId3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lang="zh-CN" altLang="en-US" sz="4000" b="1" kern="1200" dirty="0">
          <a:solidFill>
            <a:schemeClr val="accent1"/>
          </a:solidFill>
          <a:latin typeface="Bahnschrift SemiBold SemiConden" panose="020B0502040204020203" pitchFamily="34" charset="0"/>
          <a:ea typeface="+mn-ea"/>
          <a:cs typeface="+mn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b="1" kern="1200">
          <a:solidFill>
            <a:srgbClr val="595959"/>
          </a:solidFill>
          <a:latin typeface="Lucida Sans Unicode" panose="020B0602030504020204" pitchFamily="34" charset="0"/>
          <a:ea typeface="+mn-ea"/>
          <a:cs typeface="Lucida Sans Unicode" panose="020B0602030504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595959"/>
          </a:solidFill>
          <a:latin typeface="Lucida Sans Unicode" panose="020B0602030504020204" pitchFamily="34" charset="0"/>
          <a:ea typeface="+mn-ea"/>
          <a:cs typeface="Lucida Sans Unicode" panose="020B0602030504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595959"/>
          </a:solidFill>
          <a:latin typeface="Lucida Sans Unicode" panose="020B0602030504020204" pitchFamily="34" charset="0"/>
          <a:ea typeface="+mn-ea"/>
          <a:cs typeface="Lucida Sans Unicode" panose="020B0602030504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rgbClr val="595959"/>
          </a:solidFill>
          <a:latin typeface="Lucida Sans Unicode" panose="020B0602030504020204" pitchFamily="34" charset="0"/>
          <a:ea typeface="+mn-ea"/>
          <a:cs typeface="Lucida Sans Unicode" panose="020B0602030504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rgbClr val="595959"/>
          </a:solidFill>
          <a:latin typeface="Lucida Sans Unicode" panose="020B0602030504020204" pitchFamily="34" charset="0"/>
          <a:ea typeface="+mn-ea"/>
          <a:cs typeface="Lucida Sans Unicode" panose="020B0602030504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0.pn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0.png"/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0.png"/><Relationship Id="rId2" Type="http://schemas.openxmlformats.org/officeDocument/2006/relationships/image" Target="../media/image80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6.png"/><Relationship Id="rId4" Type="http://schemas.openxmlformats.org/officeDocument/2006/relationships/image" Target="../media/image11.png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hyperlink" Target="https://cilkplus.github.io/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hyperlink" Target="https://github.com/cmuparlay/pbbslib" TargetMode="External"/><Relationship Id="rId1" Type="http://schemas.openxmlformats.org/officeDocument/2006/relationships/slideLayout" Target="../slideLayouts/slideLayout3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hyperlink" Target="https://people.inf.ethz.ch/troscoe/pubs/review-writing.pdf" TargetMode="Externa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0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1">
            <a:extLst>
              <a:ext uri="{FF2B5EF4-FFF2-40B4-BE49-F238E27FC236}">
                <a16:creationId xmlns:a16="http://schemas.microsoft.com/office/drawing/2014/main" id="{6F9EB9F2-07E2-4D64-BBD8-BB5B217F1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12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6214445A-2122-47F5-8B08-AC619614F6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380588" y="965199"/>
            <a:ext cx="6766078" cy="4927601"/>
          </a:xfrm>
        </p:spPr>
        <p:txBody>
          <a:bodyPr anchor="ctr">
            <a:normAutofit/>
          </a:bodyPr>
          <a:lstStyle/>
          <a:p>
            <a:pPr algn="l"/>
            <a:r>
              <a:rPr lang="en-US" altLang="zh-CN" sz="5400">
                <a:solidFill>
                  <a:schemeClr val="tx1">
                    <a:lumMod val="85000"/>
                    <a:lumOff val="15000"/>
                  </a:schemeClr>
                </a:solidFill>
              </a:rPr>
              <a:t>Parallel Algorithms: </a:t>
            </a:r>
            <a:br>
              <a:rPr lang="en-US" altLang="zh-CN" sz="540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en-US" altLang="zh-CN" sz="5400">
                <a:solidFill>
                  <a:schemeClr val="tx1">
                    <a:lumMod val="85000"/>
                    <a:lumOff val="15000"/>
                  </a:schemeClr>
                </a:solidFill>
              </a:rPr>
              <a:t>Theory and Practice</a:t>
            </a:r>
            <a:endParaRPr lang="zh-CN" altLang="en-US" sz="540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3257" y="965198"/>
            <a:ext cx="2707937" cy="4927602"/>
          </a:xfrm>
        </p:spPr>
        <p:txBody>
          <a:bodyPr anchor="ctr">
            <a:normAutofit/>
          </a:bodyPr>
          <a:lstStyle/>
          <a:p>
            <a:pPr algn="r"/>
            <a:r>
              <a:rPr lang="en-US" sz="2000" dirty="0">
                <a:solidFill>
                  <a:schemeClr val="accent1"/>
                </a:solidFill>
              </a:rPr>
              <a:t>CS260 – Lecture 2</a:t>
            </a:r>
          </a:p>
          <a:p>
            <a:pPr algn="r"/>
            <a:r>
              <a:rPr lang="en-US" sz="2000" dirty="0">
                <a:solidFill>
                  <a:schemeClr val="accent1"/>
                </a:solidFill>
              </a:rPr>
              <a:t>Yihan Sun</a:t>
            </a:r>
          </a:p>
          <a:p>
            <a:pPr algn="r"/>
            <a:endParaRPr lang="en-US" sz="2000" dirty="0">
              <a:solidFill>
                <a:schemeClr val="accent1"/>
              </a:solidFill>
            </a:endParaRPr>
          </a:p>
        </p:txBody>
      </p:sp>
      <p:cxnSp>
        <p:nvCxnSpPr>
          <p:cNvPr id="19" name="Straight Connector 13">
            <a:extLst>
              <a:ext uri="{FF2B5EF4-FFF2-40B4-BE49-F238E27FC236}">
                <a16:creationId xmlns:a16="http://schemas.microsoft.com/office/drawing/2014/main" id="{F0C57C7C-DFE9-4A1E-B7A9-DF40E63366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055891" y="2057399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799117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/>
          <p:cNvSpPr>
            <a:spLocks noGrp="1"/>
          </p:cNvSpPr>
          <p:nvPr>
            <p:ph type="title"/>
          </p:nvPr>
        </p:nvSpPr>
        <p:spPr>
          <a:xfrm>
            <a:off x="461133" y="274638"/>
            <a:ext cx="7848600" cy="715962"/>
          </a:xfrm>
        </p:spPr>
        <p:txBody>
          <a:bodyPr/>
          <a:lstStyle/>
          <a:p>
            <a:r>
              <a:rPr lang="en-US" altLang="zh-CN" dirty="0"/>
              <a:t>Prefix sum</a:t>
            </a:r>
            <a:endParaRPr lang="zh-CN" altLang="en-US" dirty="0"/>
          </a:p>
        </p:txBody>
      </p:sp>
      <p:sp>
        <p:nvSpPr>
          <p:cNvPr id="88" name="文本框 131"/>
          <p:cNvSpPr txBox="1"/>
          <p:nvPr/>
        </p:nvSpPr>
        <p:spPr>
          <a:xfrm>
            <a:off x="56374" y="1131892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zh-CN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9" name="文本框 132"/>
          <p:cNvSpPr txBox="1"/>
          <p:nvPr/>
        </p:nvSpPr>
        <p:spPr>
          <a:xfrm>
            <a:off x="1670962" y="1142488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zh-CN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2" name="文本框 133"/>
          <p:cNvSpPr txBox="1"/>
          <p:nvPr/>
        </p:nvSpPr>
        <p:spPr>
          <a:xfrm>
            <a:off x="864580" y="1132924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zh-CN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3" name="文本框 134"/>
          <p:cNvSpPr txBox="1"/>
          <p:nvPr/>
        </p:nvSpPr>
        <p:spPr>
          <a:xfrm>
            <a:off x="4088590" y="1144592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endParaRPr lang="zh-CN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4" name="文本框 135"/>
          <p:cNvSpPr txBox="1"/>
          <p:nvPr/>
        </p:nvSpPr>
        <p:spPr>
          <a:xfrm>
            <a:off x="3282714" y="1144592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endParaRPr lang="zh-CN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5" name="文本框 136"/>
          <p:cNvSpPr txBox="1"/>
          <p:nvPr/>
        </p:nvSpPr>
        <p:spPr>
          <a:xfrm>
            <a:off x="2476838" y="1144592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lang="zh-CN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6" name="文本框 137"/>
          <p:cNvSpPr txBox="1"/>
          <p:nvPr/>
        </p:nvSpPr>
        <p:spPr>
          <a:xfrm>
            <a:off x="5706894" y="1144592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endParaRPr lang="zh-CN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7" name="文本框 138"/>
          <p:cNvSpPr txBox="1"/>
          <p:nvPr/>
        </p:nvSpPr>
        <p:spPr>
          <a:xfrm>
            <a:off x="4897742" y="1144592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endParaRPr lang="zh-CN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98" name="直接连接符 140"/>
          <p:cNvCxnSpPr>
            <a:stCxn id="88" idx="2"/>
            <a:endCxn id="100" idx="0"/>
          </p:cNvCxnSpPr>
          <p:nvPr/>
        </p:nvCxnSpPr>
        <p:spPr>
          <a:xfrm>
            <a:off x="212827" y="1501224"/>
            <a:ext cx="419100" cy="1767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直接连接符 141"/>
          <p:cNvCxnSpPr>
            <a:stCxn id="92" idx="2"/>
            <a:endCxn id="100" idx="0"/>
          </p:cNvCxnSpPr>
          <p:nvPr/>
        </p:nvCxnSpPr>
        <p:spPr>
          <a:xfrm flipH="1">
            <a:off x="631927" y="1502256"/>
            <a:ext cx="389106" cy="1757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文本框 144"/>
          <p:cNvSpPr txBox="1"/>
          <p:nvPr/>
        </p:nvSpPr>
        <p:spPr>
          <a:xfrm>
            <a:off x="475474" y="1677992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zh-CN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01" name="直接连接符 149"/>
          <p:cNvCxnSpPr>
            <a:stCxn id="89" idx="2"/>
            <a:endCxn id="103" idx="0"/>
          </p:cNvCxnSpPr>
          <p:nvPr/>
        </p:nvCxnSpPr>
        <p:spPr>
          <a:xfrm>
            <a:off x="1827415" y="1511820"/>
            <a:ext cx="433017" cy="1661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直接连接符 150"/>
          <p:cNvCxnSpPr>
            <a:stCxn id="95" idx="2"/>
            <a:endCxn id="103" idx="0"/>
          </p:cNvCxnSpPr>
          <p:nvPr/>
        </p:nvCxnSpPr>
        <p:spPr>
          <a:xfrm flipH="1">
            <a:off x="2260432" y="1513924"/>
            <a:ext cx="372859" cy="1640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文本框 151"/>
          <p:cNvSpPr txBox="1"/>
          <p:nvPr/>
        </p:nvSpPr>
        <p:spPr>
          <a:xfrm>
            <a:off x="2103979" y="1677992"/>
            <a:ext cx="3129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endParaRPr lang="zh-CN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04" name="直接连接符 154"/>
          <p:cNvCxnSpPr>
            <a:stCxn id="94" idx="2"/>
            <a:endCxn id="106" idx="0"/>
          </p:cNvCxnSpPr>
          <p:nvPr/>
        </p:nvCxnSpPr>
        <p:spPr>
          <a:xfrm>
            <a:off x="3439167" y="1513924"/>
            <a:ext cx="402938" cy="1640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直接连接符 155"/>
          <p:cNvCxnSpPr>
            <a:stCxn id="93" idx="2"/>
            <a:endCxn id="106" idx="0"/>
          </p:cNvCxnSpPr>
          <p:nvPr/>
        </p:nvCxnSpPr>
        <p:spPr>
          <a:xfrm flipH="1">
            <a:off x="3842105" y="1513924"/>
            <a:ext cx="402938" cy="1640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文本框 144"/>
          <p:cNvSpPr txBox="1"/>
          <p:nvPr/>
        </p:nvSpPr>
        <p:spPr>
          <a:xfrm>
            <a:off x="3595620" y="1677992"/>
            <a:ext cx="4929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dirty="0">
                <a:latin typeface="Arial" panose="020B0604020202020204" pitchFamily="34" charset="0"/>
                <a:cs typeface="Arial" panose="020B0604020202020204" pitchFamily="34" charset="0"/>
              </a:rPr>
              <a:t>11</a:t>
            </a:r>
            <a:endParaRPr lang="zh-CN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07" name="直接连接符 165"/>
          <p:cNvCxnSpPr>
            <a:stCxn id="97" idx="2"/>
            <a:endCxn id="109" idx="0"/>
          </p:cNvCxnSpPr>
          <p:nvPr/>
        </p:nvCxnSpPr>
        <p:spPr>
          <a:xfrm>
            <a:off x="5054195" y="1513924"/>
            <a:ext cx="432915" cy="1640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直接连接符 166"/>
          <p:cNvCxnSpPr>
            <a:stCxn id="96" idx="2"/>
            <a:endCxn id="109" idx="0"/>
          </p:cNvCxnSpPr>
          <p:nvPr/>
        </p:nvCxnSpPr>
        <p:spPr>
          <a:xfrm flipH="1">
            <a:off x="5487110" y="1513924"/>
            <a:ext cx="376237" cy="1640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9" name="文本框 144"/>
          <p:cNvSpPr txBox="1"/>
          <p:nvPr/>
        </p:nvSpPr>
        <p:spPr>
          <a:xfrm>
            <a:off x="5267326" y="1677992"/>
            <a:ext cx="4395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dirty="0">
                <a:latin typeface="Arial" panose="020B0604020202020204" pitchFamily="34" charset="0"/>
                <a:cs typeface="Arial" panose="020B0604020202020204" pitchFamily="34" charset="0"/>
              </a:rPr>
              <a:t>15</a:t>
            </a:r>
            <a:endParaRPr lang="zh-CN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0" name="文本框 174"/>
          <p:cNvSpPr txBox="1"/>
          <p:nvPr/>
        </p:nvSpPr>
        <p:spPr>
          <a:xfrm>
            <a:off x="1199441" y="2210360"/>
            <a:ext cx="4934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endParaRPr lang="zh-CN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11" name="直接连接符 175"/>
          <p:cNvCxnSpPr>
            <a:stCxn id="100" idx="2"/>
            <a:endCxn id="110" idx="0"/>
          </p:cNvCxnSpPr>
          <p:nvPr/>
        </p:nvCxnSpPr>
        <p:spPr>
          <a:xfrm>
            <a:off x="631927" y="2047324"/>
            <a:ext cx="814252" cy="1630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直接连接符 178"/>
          <p:cNvCxnSpPr>
            <a:stCxn id="110" idx="0"/>
            <a:endCxn id="103" idx="2"/>
          </p:cNvCxnSpPr>
          <p:nvPr/>
        </p:nvCxnSpPr>
        <p:spPr>
          <a:xfrm flipV="1">
            <a:off x="1446180" y="2047324"/>
            <a:ext cx="814253" cy="1630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3" name="文本框 182"/>
          <p:cNvSpPr txBox="1"/>
          <p:nvPr/>
        </p:nvSpPr>
        <p:spPr>
          <a:xfrm>
            <a:off x="4404266" y="2210360"/>
            <a:ext cx="4934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Arial" panose="020B0604020202020204" pitchFamily="34" charset="0"/>
                <a:cs typeface="Arial" panose="020B0604020202020204" pitchFamily="34" charset="0"/>
              </a:rPr>
              <a:t>26</a:t>
            </a:r>
            <a:endParaRPr lang="zh-CN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14" name="直接连接符 183"/>
          <p:cNvCxnSpPr>
            <a:stCxn id="106" idx="2"/>
            <a:endCxn id="113" idx="0"/>
          </p:cNvCxnSpPr>
          <p:nvPr/>
        </p:nvCxnSpPr>
        <p:spPr>
          <a:xfrm>
            <a:off x="3842106" y="2047324"/>
            <a:ext cx="808899" cy="1630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直接连接符 184"/>
          <p:cNvCxnSpPr>
            <a:stCxn id="113" idx="0"/>
            <a:endCxn id="109" idx="2"/>
          </p:cNvCxnSpPr>
          <p:nvPr/>
        </p:nvCxnSpPr>
        <p:spPr>
          <a:xfrm flipV="1">
            <a:off x="4651004" y="2047324"/>
            <a:ext cx="836106" cy="1630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6" name="文本框 187"/>
          <p:cNvSpPr txBox="1"/>
          <p:nvPr/>
        </p:nvSpPr>
        <p:spPr>
          <a:xfrm>
            <a:off x="2789238" y="2850857"/>
            <a:ext cx="4934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Arial" panose="020B0604020202020204" pitchFamily="34" charset="0"/>
                <a:cs typeface="Arial" panose="020B0604020202020204" pitchFamily="34" charset="0"/>
              </a:rPr>
              <a:t>36</a:t>
            </a:r>
            <a:endParaRPr lang="zh-CN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17" name="直接连接符 188"/>
          <p:cNvCxnSpPr>
            <a:stCxn id="110" idx="2"/>
            <a:endCxn id="116" idx="0"/>
          </p:cNvCxnSpPr>
          <p:nvPr/>
        </p:nvCxnSpPr>
        <p:spPr>
          <a:xfrm>
            <a:off x="1446180" y="2579693"/>
            <a:ext cx="1589797" cy="27116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直接连接符 191"/>
          <p:cNvCxnSpPr>
            <a:stCxn id="116" idx="0"/>
            <a:endCxn id="113" idx="2"/>
          </p:cNvCxnSpPr>
          <p:nvPr/>
        </p:nvCxnSpPr>
        <p:spPr>
          <a:xfrm flipV="1">
            <a:off x="3035976" y="2579693"/>
            <a:ext cx="1615028" cy="27116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9" name="TextBox 2"/>
          <p:cNvSpPr txBox="1"/>
          <p:nvPr/>
        </p:nvSpPr>
        <p:spPr>
          <a:xfrm>
            <a:off x="452049" y="1279829"/>
            <a:ext cx="3642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endParaRPr lang="en-US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0" name="TextBox 2"/>
          <p:cNvSpPr txBox="1"/>
          <p:nvPr/>
        </p:nvSpPr>
        <p:spPr>
          <a:xfrm>
            <a:off x="2086828" y="1284462"/>
            <a:ext cx="3642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endParaRPr lang="en-US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1" name="TextBox 2"/>
          <p:cNvSpPr txBox="1"/>
          <p:nvPr/>
        </p:nvSpPr>
        <p:spPr>
          <a:xfrm>
            <a:off x="3654781" y="1279829"/>
            <a:ext cx="3642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endParaRPr lang="en-US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2" name="TextBox 2"/>
          <p:cNvSpPr txBox="1"/>
          <p:nvPr/>
        </p:nvSpPr>
        <p:spPr>
          <a:xfrm>
            <a:off x="5304614" y="1276227"/>
            <a:ext cx="3642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endParaRPr lang="en-US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3" name="TextBox 2"/>
          <p:cNvSpPr txBox="1"/>
          <p:nvPr/>
        </p:nvSpPr>
        <p:spPr>
          <a:xfrm>
            <a:off x="1260365" y="1807394"/>
            <a:ext cx="3642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endParaRPr lang="en-US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4" name="TextBox 2"/>
          <p:cNvSpPr txBox="1"/>
          <p:nvPr/>
        </p:nvSpPr>
        <p:spPr>
          <a:xfrm>
            <a:off x="4465444" y="1801213"/>
            <a:ext cx="3642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endParaRPr lang="en-US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5" name="TextBox 2"/>
          <p:cNvSpPr txBox="1"/>
          <p:nvPr/>
        </p:nvSpPr>
        <p:spPr>
          <a:xfrm>
            <a:off x="2850669" y="2427293"/>
            <a:ext cx="3642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endParaRPr lang="en-US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矩形: 圆角 17">
            <a:extLst>
              <a:ext uri="{FF2B5EF4-FFF2-40B4-BE49-F238E27FC236}">
                <a16:creationId xmlns:a16="http://schemas.microsoft.com/office/drawing/2014/main" id="{0313B2EB-7D39-484F-AC09-8FC6B07A956D}"/>
              </a:ext>
            </a:extLst>
          </p:cNvPr>
          <p:cNvSpPr/>
          <p:nvPr/>
        </p:nvSpPr>
        <p:spPr>
          <a:xfrm>
            <a:off x="959274" y="3705753"/>
            <a:ext cx="5328888" cy="2643968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5" name="矩形: 圆角 84">
            <a:extLst>
              <a:ext uri="{FF2B5EF4-FFF2-40B4-BE49-F238E27FC236}">
                <a16:creationId xmlns:a16="http://schemas.microsoft.com/office/drawing/2014/main" id="{C33C04C0-D315-4AA7-B0CE-E1C4CAD29AA8}"/>
              </a:ext>
            </a:extLst>
          </p:cNvPr>
          <p:cNvSpPr/>
          <p:nvPr/>
        </p:nvSpPr>
        <p:spPr>
          <a:xfrm>
            <a:off x="6288162" y="3710331"/>
            <a:ext cx="5294238" cy="2662634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1" name="椭圆 20">
            <a:extLst>
              <a:ext uri="{FF2B5EF4-FFF2-40B4-BE49-F238E27FC236}">
                <a16:creationId xmlns:a16="http://schemas.microsoft.com/office/drawing/2014/main" id="{33C3BC61-7836-445E-93B2-4165A6E25154}"/>
              </a:ext>
            </a:extLst>
          </p:cNvPr>
          <p:cNvSpPr/>
          <p:nvPr/>
        </p:nvSpPr>
        <p:spPr>
          <a:xfrm>
            <a:off x="1085651" y="2167514"/>
            <a:ext cx="607014" cy="470877"/>
          </a:xfrm>
          <a:prstGeom prst="ellipse">
            <a:avLst/>
          </a:prstGeom>
          <a:noFill/>
          <a:ln w="762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文本框 1">
            <a:extLst>
              <a:ext uri="{FF2B5EF4-FFF2-40B4-BE49-F238E27FC236}">
                <a16:creationId xmlns:a16="http://schemas.microsoft.com/office/drawing/2014/main" id="{24B906FA-726C-43C6-9B83-62B1154C9319}"/>
              </a:ext>
            </a:extLst>
          </p:cNvPr>
          <p:cNvSpPr txBox="1"/>
          <p:nvPr/>
        </p:nvSpPr>
        <p:spPr>
          <a:xfrm>
            <a:off x="3123021" y="3710331"/>
            <a:ext cx="10012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altLang="zh-CN" dirty="0">
                <a:latin typeface="Arial" panose="020B0604020202020204" pitchFamily="34" charset="0"/>
                <a:cs typeface="Arial" panose="020B0604020202020204" pitchFamily="34" charset="0"/>
              </a:rPr>
              <a:t>offset: 0</a:t>
            </a:r>
            <a:endParaRPr lang="zh-CN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7" name="文本框 76">
            <a:extLst>
              <a:ext uri="{FF2B5EF4-FFF2-40B4-BE49-F238E27FC236}">
                <a16:creationId xmlns:a16="http://schemas.microsoft.com/office/drawing/2014/main" id="{25633569-A7CF-4DB1-9F02-BCF243ED4815}"/>
              </a:ext>
            </a:extLst>
          </p:cNvPr>
          <p:cNvSpPr txBox="1"/>
          <p:nvPr/>
        </p:nvSpPr>
        <p:spPr>
          <a:xfrm>
            <a:off x="8394842" y="3717410"/>
            <a:ext cx="11294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altLang="zh-CN" dirty="0">
                <a:latin typeface="Arial" panose="020B0604020202020204" pitchFamily="34" charset="0"/>
                <a:cs typeface="Arial" panose="020B0604020202020204" pitchFamily="34" charset="0"/>
              </a:rPr>
              <a:t>offset: 10</a:t>
            </a:r>
            <a:endParaRPr lang="zh-CN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0" name="矩形: 圆角 79">
            <a:extLst>
              <a:ext uri="{FF2B5EF4-FFF2-40B4-BE49-F238E27FC236}">
                <a16:creationId xmlns:a16="http://schemas.microsoft.com/office/drawing/2014/main" id="{268CEF37-0D50-4A5E-B4A0-D39C11940719}"/>
              </a:ext>
            </a:extLst>
          </p:cNvPr>
          <p:cNvSpPr/>
          <p:nvPr/>
        </p:nvSpPr>
        <p:spPr>
          <a:xfrm>
            <a:off x="959272" y="4144194"/>
            <a:ext cx="2631329" cy="2205526"/>
          </a:xfrm>
          <a:prstGeom prst="roundRect">
            <a:avLst/>
          </a:prstGeom>
          <a:noFill/>
          <a:ln w="381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6" name="矩形: 圆角 85">
            <a:extLst>
              <a:ext uri="{FF2B5EF4-FFF2-40B4-BE49-F238E27FC236}">
                <a16:creationId xmlns:a16="http://schemas.microsoft.com/office/drawing/2014/main" id="{866C18FB-3DA3-4B32-915A-EFCB1D26948C}"/>
              </a:ext>
            </a:extLst>
          </p:cNvPr>
          <p:cNvSpPr/>
          <p:nvPr/>
        </p:nvSpPr>
        <p:spPr>
          <a:xfrm>
            <a:off x="3590856" y="4131622"/>
            <a:ext cx="2697303" cy="2209011"/>
          </a:xfrm>
          <a:prstGeom prst="roundRect">
            <a:avLst/>
          </a:prstGeom>
          <a:noFill/>
          <a:ln w="381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0" name="文本框 129">
            <a:extLst>
              <a:ext uri="{FF2B5EF4-FFF2-40B4-BE49-F238E27FC236}">
                <a16:creationId xmlns:a16="http://schemas.microsoft.com/office/drawing/2014/main" id="{AB7DA724-86C8-481D-ADD4-6E31EE1C53C8}"/>
              </a:ext>
            </a:extLst>
          </p:cNvPr>
          <p:cNvSpPr txBox="1"/>
          <p:nvPr/>
        </p:nvSpPr>
        <p:spPr>
          <a:xfrm>
            <a:off x="1740038" y="4196426"/>
            <a:ext cx="10012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altLang="zh-CN" dirty="0">
                <a:latin typeface="Arial" panose="020B0604020202020204" pitchFamily="34" charset="0"/>
                <a:cs typeface="Arial" panose="020B0604020202020204" pitchFamily="34" charset="0"/>
              </a:rPr>
              <a:t>offset: 0</a:t>
            </a:r>
            <a:endParaRPr lang="zh-CN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1" name="文本框 130">
            <a:extLst>
              <a:ext uri="{FF2B5EF4-FFF2-40B4-BE49-F238E27FC236}">
                <a16:creationId xmlns:a16="http://schemas.microsoft.com/office/drawing/2014/main" id="{5718BEEF-A28A-4961-AA46-935290B38F6B}"/>
              </a:ext>
            </a:extLst>
          </p:cNvPr>
          <p:cNvSpPr txBox="1"/>
          <p:nvPr/>
        </p:nvSpPr>
        <p:spPr>
          <a:xfrm>
            <a:off x="4191000" y="4191000"/>
            <a:ext cx="15270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altLang="zh-CN" dirty="0">
                <a:latin typeface="Arial" panose="020B0604020202020204" pitchFamily="34" charset="0"/>
                <a:cs typeface="Arial" panose="020B0604020202020204" pitchFamily="34" charset="0"/>
              </a:rPr>
              <a:t>offset: 0+3=3</a:t>
            </a:r>
            <a:endParaRPr lang="zh-CN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2" name="矩形: 圆角 131">
            <a:extLst>
              <a:ext uri="{FF2B5EF4-FFF2-40B4-BE49-F238E27FC236}">
                <a16:creationId xmlns:a16="http://schemas.microsoft.com/office/drawing/2014/main" id="{059D3595-9FA4-4491-995C-562497F2A2EB}"/>
              </a:ext>
            </a:extLst>
          </p:cNvPr>
          <p:cNvSpPr/>
          <p:nvPr/>
        </p:nvSpPr>
        <p:spPr>
          <a:xfrm>
            <a:off x="6312569" y="4072560"/>
            <a:ext cx="2605308" cy="2292075"/>
          </a:xfrm>
          <a:prstGeom prst="roundRect">
            <a:avLst/>
          </a:prstGeom>
          <a:noFill/>
          <a:ln w="381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6" name="文本框 135">
            <a:extLst>
              <a:ext uri="{FF2B5EF4-FFF2-40B4-BE49-F238E27FC236}">
                <a16:creationId xmlns:a16="http://schemas.microsoft.com/office/drawing/2014/main" id="{6EDAE5BA-3668-422E-8B76-71DBBFE37A7E}"/>
              </a:ext>
            </a:extLst>
          </p:cNvPr>
          <p:cNvSpPr txBox="1"/>
          <p:nvPr/>
        </p:nvSpPr>
        <p:spPr>
          <a:xfrm>
            <a:off x="7038864" y="4118256"/>
            <a:ext cx="11294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altLang="zh-CN" dirty="0">
                <a:latin typeface="Arial" panose="020B0604020202020204" pitchFamily="34" charset="0"/>
                <a:cs typeface="Arial" panose="020B0604020202020204" pitchFamily="34" charset="0"/>
              </a:rPr>
              <a:t>offset: 10</a:t>
            </a:r>
            <a:endParaRPr lang="zh-CN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7" name="矩形: 圆角 136">
            <a:extLst>
              <a:ext uri="{FF2B5EF4-FFF2-40B4-BE49-F238E27FC236}">
                <a16:creationId xmlns:a16="http://schemas.microsoft.com/office/drawing/2014/main" id="{A83A7F08-8878-4E3F-9E2E-79825CBE0BDC}"/>
              </a:ext>
            </a:extLst>
          </p:cNvPr>
          <p:cNvSpPr/>
          <p:nvPr/>
        </p:nvSpPr>
        <p:spPr>
          <a:xfrm>
            <a:off x="8946090" y="4081084"/>
            <a:ext cx="2636310" cy="2291881"/>
          </a:xfrm>
          <a:prstGeom prst="roundRect">
            <a:avLst/>
          </a:prstGeom>
          <a:noFill/>
          <a:ln w="381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1" name="文本框 140">
            <a:extLst>
              <a:ext uri="{FF2B5EF4-FFF2-40B4-BE49-F238E27FC236}">
                <a16:creationId xmlns:a16="http://schemas.microsoft.com/office/drawing/2014/main" id="{8A48B424-7059-4FC5-9B1A-13DE448EE220}"/>
              </a:ext>
            </a:extLst>
          </p:cNvPr>
          <p:cNvSpPr txBox="1"/>
          <p:nvPr/>
        </p:nvSpPr>
        <p:spPr>
          <a:xfrm>
            <a:off x="9294859" y="4105229"/>
            <a:ext cx="19378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altLang="zh-CN" dirty="0">
                <a:latin typeface="Arial" panose="020B0604020202020204" pitchFamily="34" charset="0"/>
                <a:cs typeface="Arial" panose="020B0604020202020204" pitchFamily="34" charset="0"/>
              </a:rPr>
              <a:t>offset: 10+11=21</a:t>
            </a:r>
            <a:endParaRPr lang="zh-CN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3" name="矩形: 圆角 142">
            <a:extLst>
              <a:ext uri="{FF2B5EF4-FFF2-40B4-BE49-F238E27FC236}">
                <a16:creationId xmlns:a16="http://schemas.microsoft.com/office/drawing/2014/main" id="{85CE262D-A8B2-405F-8287-BB7958187ED4}"/>
              </a:ext>
            </a:extLst>
          </p:cNvPr>
          <p:cNvSpPr/>
          <p:nvPr/>
        </p:nvSpPr>
        <p:spPr>
          <a:xfrm>
            <a:off x="959016" y="4698439"/>
            <a:ext cx="1321209" cy="1662904"/>
          </a:xfrm>
          <a:prstGeom prst="roundRect">
            <a:avLst/>
          </a:prstGeom>
          <a:noFill/>
          <a:ln w="381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4" name="文本框 143">
            <a:extLst>
              <a:ext uri="{FF2B5EF4-FFF2-40B4-BE49-F238E27FC236}">
                <a16:creationId xmlns:a16="http://schemas.microsoft.com/office/drawing/2014/main" id="{21C5BF58-6986-4772-991A-F37327F81E81}"/>
              </a:ext>
            </a:extLst>
          </p:cNvPr>
          <p:cNvSpPr txBox="1"/>
          <p:nvPr/>
        </p:nvSpPr>
        <p:spPr>
          <a:xfrm>
            <a:off x="1081042" y="4699822"/>
            <a:ext cx="10012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altLang="zh-CN" dirty="0">
                <a:latin typeface="Arial" panose="020B0604020202020204" pitchFamily="34" charset="0"/>
                <a:cs typeface="Arial" panose="020B0604020202020204" pitchFamily="34" charset="0"/>
              </a:rPr>
              <a:t>offset: 0</a:t>
            </a:r>
            <a:endParaRPr lang="zh-CN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5" name="矩形: 圆角 144">
            <a:extLst>
              <a:ext uri="{FF2B5EF4-FFF2-40B4-BE49-F238E27FC236}">
                <a16:creationId xmlns:a16="http://schemas.microsoft.com/office/drawing/2014/main" id="{51746B6A-BEEE-48AB-AACD-15C677B3EBBA}"/>
              </a:ext>
            </a:extLst>
          </p:cNvPr>
          <p:cNvSpPr/>
          <p:nvPr/>
        </p:nvSpPr>
        <p:spPr>
          <a:xfrm>
            <a:off x="2275052" y="4685157"/>
            <a:ext cx="1321209" cy="1662904"/>
          </a:xfrm>
          <a:prstGeom prst="roundRect">
            <a:avLst/>
          </a:prstGeom>
          <a:noFill/>
          <a:ln w="381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6" name="文本框 145">
            <a:extLst>
              <a:ext uri="{FF2B5EF4-FFF2-40B4-BE49-F238E27FC236}">
                <a16:creationId xmlns:a16="http://schemas.microsoft.com/office/drawing/2014/main" id="{FB771FC4-AF15-45A8-B927-6C00C69D0231}"/>
              </a:ext>
            </a:extLst>
          </p:cNvPr>
          <p:cNvSpPr txBox="1"/>
          <p:nvPr/>
        </p:nvSpPr>
        <p:spPr>
          <a:xfrm>
            <a:off x="2426991" y="4702778"/>
            <a:ext cx="10012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altLang="zh-CN" dirty="0">
                <a:latin typeface="Arial" panose="020B0604020202020204" pitchFamily="34" charset="0"/>
                <a:cs typeface="Arial" panose="020B0604020202020204" pitchFamily="34" charset="0"/>
              </a:rPr>
              <a:t>offset: 1</a:t>
            </a:r>
            <a:endParaRPr lang="zh-CN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7" name="矩形: 圆角 146">
            <a:extLst>
              <a:ext uri="{FF2B5EF4-FFF2-40B4-BE49-F238E27FC236}">
                <a16:creationId xmlns:a16="http://schemas.microsoft.com/office/drawing/2014/main" id="{647099AF-EEE3-4F97-8F88-C9F2451431A8}"/>
              </a:ext>
            </a:extLst>
          </p:cNvPr>
          <p:cNvSpPr/>
          <p:nvPr/>
        </p:nvSpPr>
        <p:spPr>
          <a:xfrm>
            <a:off x="3611284" y="4674978"/>
            <a:ext cx="1321209" cy="1662904"/>
          </a:xfrm>
          <a:prstGeom prst="roundRect">
            <a:avLst/>
          </a:prstGeom>
          <a:noFill/>
          <a:ln w="381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8" name="文本框 147">
            <a:extLst>
              <a:ext uri="{FF2B5EF4-FFF2-40B4-BE49-F238E27FC236}">
                <a16:creationId xmlns:a16="http://schemas.microsoft.com/office/drawing/2014/main" id="{73D2825B-B321-4854-B2CF-D9F671A2D196}"/>
              </a:ext>
            </a:extLst>
          </p:cNvPr>
          <p:cNvSpPr txBox="1"/>
          <p:nvPr/>
        </p:nvSpPr>
        <p:spPr>
          <a:xfrm>
            <a:off x="3733310" y="4676361"/>
            <a:ext cx="8729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altLang="zh-CN" dirty="0">
                <a:latin typeface="Arial" panose="020B0604020202020204" pitchFamily="34" charset="0"/>
                <a:cs typeface="Arial" panose="020B0604020202020204" pitchFamily="34" charset="0"/>
              </a:rPr>
              <a:t>offset: </a:t>
            </a:r>
          </a:p>
          <a:p>
            <a:pPr algn="l"/>
            <a:r>
              <a:rPr lang="en-US" altLang="zh-CN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zh-CN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9" name="矩形: 圆角 148">
            <a:extLst>
              <a:ext uri="{FF2B5EF4-FFF2-40B4-BE49-F238E27FC236}">
                <a16:creationId xmlns:a16="http://schemas.microsoft.com/office/drawing/2014/main" id="{C26CE32E-B20D-47EE-A6A5-DA2874B09CDB}"/>
              </a:ext>
            </a:extLst>
          </p:cNvPr>
          <p:cNvSpPr/>
          <p:nvPr/>
        </p:nvSpPr>
        <p:spPr>
          <a:xfrm>
            <a:off x="4927320" y="4661696"/>
            <a:ext cx="1345732" cy="1662904"/>
          </a:xfrm>
          <a:prstGeom prst="roundRect">
            <a:avLst/>
          </a:prstGeom>
          <a:noFill/>
          <a:ln w="381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0" name="文本框 149">
            <a:extLst>
              <a:ext uri="{FF2B5EF4-FFF2-40B4-BE49-F238E27FC236}">
                <a16:creationId xmlns:a16="http://schemas.microsoft.com/office/drawing/2014/main" id="{070BFDF8-374F-4497-B658-6801A58835DD}"/>
              </a:ext>
            </a:extLst>
          </p:cNvPr>
          <p:cNvSpPr txBox="1"/>
          <p:nvPr/>
        </p:nvSpPr>
        <p:spPr>
          <a:xfrm>
            <a:off x="5079259" y="4679317"/>
            <a:ext cx="8729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altLang="zh-CN" dirty="0">
                <a:latin typeface="Arial" panose="020B0604020202020204" pitchFamily="34" charset="0"/>
                <a:cs typeface="Arial" panose="020B0604020202020204" pitchFamily="34" charset="0"/>
              </a:rPr>
              <a:t>offset: </a:t>
            </a:r>
          </a:p>
          <a:p>
            <a:pPr algn="l"/>
            <a:r>
              <a:rPr lang="en-US" altLang="zh-CN" dirty="0">
                <a:latin typeface="Arial" panose="020B0604020202020204" pitchFamily="34" charset="0"/>
                <a:cs typeface="Arial" panose="020B0604020202020204" pitchFamily="34" charset="0"/>
              </a:rPr>
              <a:t>3+3=6</a:t>
            </a:r>
            <a:endParaRPr lang="zh-CN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1" name="矩形: 圆角 150">
            <a:extLst>
              <a:ext uri="{FF2B5EF4-FFF2-40B4-BE49-F238E27FC236}">
                <a16:creationId xmlns:a16="http://schemas.microsoft.com/office/drawing/2014/main" id="{79B44C9E-BC0D-4069-BD8E-16AE31A0E9BA}"/>
              </a:ext>
            </a:extLst>
          </p:cNvPr>
          <p:cNvSpPr/>
          <p:nvPr/>
        </p:nvSpPr>
        <p:spPr>
          <a:xfrm>
            <a:off x="6308587" y="4665136"/>
            <a:ext cx="1295124" cy="1662904"/>
          </a:xfrm>
          <a:prstGeom prst="roundRect">
            <a:avLst/>
          </a:prstGeom>
          <a:noFill/>
          <a:ln w="381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2" name="文本框 151">
            <a:extLst>
              <a:ext uri="{FF2B5EF4-FFF2-40B4-BE49-F238E27FC236}">
                <a16:creationId xmlns:a16="http://schemas.microsoft.com/office/drawing/2014/main" id="{02F3F0E6-F7C0-42BC-BF4F-81C7AF2984E9}"/>
              </a:ext>
            </a:extLst>
          </p:cNvPr>
          <p:cNvSpPr txBox="1"/>
          <p:nvPr/>
        </p:nvSpPr>
        <p:spPr>
          <a:xfrm>
            <a:off x="6404528" y="4666519"/>
            <a:ext cx="8729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altLang="zh-CN" dirty="0">
                <a:latin typeface="Arial" panose="020B0604020202020204" pitchFamily="34" charset="0"/>
                <a:cs typeface="Arial" panose="020B0604020202020204" pitchFamily="34" charset="0"/>
              </a:rPr>
              <a:t>offset: </a:t>
            </a:r>
          </a:p>
          <a:p>
            <a:pPr algn="l"/>
            <a:r>
              <a:rPr lang="en-US" altLang="zh-CN" dirty="0"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endParaRPr lang="zh-CN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3" name="矩形: 圆角 152">
            <a:extLst>
              <a:ext uri="{FF2B5EF4-FFF2-40B4-BE49-F238E27FC236}">
                <a16:creationId xmlns:a16="http://schemas.microsoft.com/office/drawing/2014/main" id="{2B6E34B7-F70C-43A5-AC1B-3AEF886FD4E4}"/>
              </a:ext>
            </a:extLst>
          </p:cNvPr>
          <p:cNvSpPr/>
          <p:nvPr/>
        </p:nvSpPr>
        <p:spPr>
          <a:xfrm>
            <a:off x="7598538" y="4651854"/>
            <a:ext cx="1321209" cy="1662904"/>
          </a:xfrm>
          <a:prstGeom prst="roundRect">
            <a:avLst/>
          </a:prstGeom>
          <a:noFill/>
          <a:ln w="381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4" name="文本框 153">
            <a:extLst>
              <a:ext uri="{FF2B5EF4-FFF2-40B4-BE49-F238E27FC236}">
                <a16:creationId xmlns:a16="http://schemas.microsoft.com/office/drawing/2014/main" id="{195E5AE1-5581-4203-8AEA-125B3177F7BE}"/>
              </a:ext>
            </a:extLst>
          </p:cNvPr>
          <p:cNvSpPr txBox="1"/>
          <p:nvPr/>
        </p:nvSpPr>
        <p:spPr>
          <a:xfrm>
            <a:off x="7750477" y="4669475"/>
            <a:ext cx="109517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altLang="zh-CN" dirty="0">
                <a:latin typeface="Arial" panose="020B0604020202020204" pitchFamily="34" charset="0"/>
                <a:cs typeface="Arial" panose="020B0604020202020204" pitchFamily="34" charset="0"/>
              </a:rPr>
              <a:t>offset: </a:t>
            </a:r>
          </a:p>
          <a:p>
            <a:pPr algn="l"/>
            <a:r>
              <a:rPr lang="en-US" altLang="zh-CN" dirty="0">
                <a:latin typeface="Arial" panose="020B0604020202020204" pitchFamily="34" charset="0"/>
                <a:cs typeface="Arial" panose="020B0604020202020204" pitchFamily="34" charset="0"/>
              </a:rPr>
              <a:t>10+5=15</a:t>
            </a:r>
            <a:endParaRPr lang="zh-CN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5" name="矩形: 圆角 154">
            <a:extLst>
              <a:ext uri="{FF2B5EF4-FFF2-40B4-BE49-F238E27FC236}">
                <a16:creationId xmlns:a16="http://schemas.microsoft.com/office/drawing/2014/main" id="{91D408D6-5B32-4925-9CF3-2BBD555619B3}"/>
              </a:ext>
            </a:extLst>
          </p:cNvPr>
          <p:cNvSpPr/>
          <p:nvPr/>
        </p:nvSpPr>
        <p:spPr>
          <a:xfrm>
            <a:off x="8936302" y="4694579"/>
            <a:ext cx="1321209" cy="1662904"/>
          </a:xfrm>
          <a:prstGeom prst="roundRect">
            <a:avLst/>
          </a:prstGeom>
          <a:noFill/>
          <a:ln w="381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6" name="文本框 155">
            <a:extLst>
              <a:ext uri="{FF2B5EF4-FFF2-40B4-BE49-F238E27FC236}">
                <a16:creationId xmlns:a16="http://schemas.microsoft.com/office/drawing/2014/main" id="{6863DD0B-3EF8-43DB-99C5-EA40AB2B3E16}"/>
              </a:ext>
            </a:extLst>
          </p:cNvPr>
          <p:cNvSpPr txBox="1"/>
          <p:nvPr/>
        </p:nvSpPr>
        <p:spPr>
          <a:xfrm>
            <a:off x="9058328" y="4695962"/>
            <a:ext cx="8729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altLang="zh-CN" dirty="0">
                <a:latin typeface="Arial" panose="020B0604020202020204" pitchFamily="34" charset="0"/>
                <a:cs typeface="Arial" panose="020B0604020202020204" pitchFamily="34" charset="0"/>
              </a:rPr>
              <a:t>offset: </a:t>
            </a:r>
          </a:p>
          <a:p>
            <a:pPr algn="l"/>
            <a:r>
              <a:rPr lang="en-US" altLang="zh-CN" dirty="0">
                <a:latin typeface="Arial" panose="020B0604020202020204" pitchFamily="34" charset="0"/>
                <a:cs typeface="Arial" panose="020B0604020202020204" pitchFamily="34" charset="0"/>
              </a:rPr>
              <a:t>21</a:t>
            </a:r>
            <a:endParaRPr lang="zh-CN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7" name="矩形: 圆角 156">
            <a:extLst>
              <a:ext uri="{FF2B5EF4-FFF2-40B4-BE49-F238E27FC236}">
                <a16:creationId xmlns:a16="http://schemas.microsoft.com/office/drawing/2014/main" id="{1DACDF43-42EF-450D-B6A6-245F38EAE9FA}"/>
              </a:ext>
            </a:extLst>
          </p:cNvPr>
          <p:cNvSpPr/>
          <p:nvPr/>
        </p:nvSpPr>
        <p:spPr>
          <a:xfrm>
            <a:off x="10252338" y="4681297"/>
            <a:ext cx="1321209" cy="1662904"/>
          </a:xfrm>
          <a:prstGeom prst="roundRect">
            <a:avLst/>
          </a:prstGeom>
          <a:noFill/>
          <a:ln w="381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8" name="文本框 157">
            <a:extLst>
              <a:ext uri="{FF2B5EF4-FFF2-40B4-BE49-F238E27FC236}">
                <a16:creationId xmlns:a16="http://schemas.microsoft.com/office/drawing/2014/main" id="{7C6CE0F6-6C59-41E0-98F5-DC2E798D573E}"/>
              </a:ext>
            </a:extLst>
          </p:cNvPr>
          <p:cNvSpPr txBox="1"/>
          <p:nvPr/>
        </p:nvSpPr>
        <p:spPr>
          <a:xfrm>
            <a:off x="10404277" y="4698918"/>
            <a:ext cx="109517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altLang="zh-CN" dirty="0">
                <a:latin typeface="Arial" panose="020B0604020202020204" pitchFamily="34" charset="0"/>
                <a:cs typeface="Arial" panose="020B0604020202020204" pitchFamily="34" charset="0"/>
              </a:rPr>
              <a:t>offset: </a:t>
            </a:r>
          </a:p>
          <a:p>
            <a:pPr algn="l"/>
            <a:r>
              <a:rPr lang="en-US" altLang="zh-CN" dirty="0">
                <a:latin typeface="Arial" panose="020B0604020202020204" pitchFamily="34" charset="0"/>
                <a:cs typeface="Arial" panose="020B0604020202020204" pitchFamily="34" charset="0"/>
              </a:rPr>
              <a:t>21+7=28</a:t>
            </a:r>
            <a:endParaRPr lang="zh-CN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9" name="矩形: 圆角 158">
            <a:extLst>
              <a:ext uri="{FF2B5EF4-FFF2-40B4-BE49-F238E27FC236}">
                <a16:creationId xmlns:a16="http://schemas.microsoft.com/office/drawing/2014/main" id="{5961B63D-4AAA-4E47-9F63-E847F6B012BA}"/>
              </a:ext>
            </a:extLst>
          </p:cNvPr>
          <p:cNvSpPr/>
          <p:nvPr/>
        </p:nvSpPr>
        <p:spPr>
          <a:xfrm>
            <a:off x="953356" y="5346179"/>
            <a:ext cx="1321209" cy="1012159"/>
          </a:xfrm>
          <a:prstGeom prst="roundRect">
            <a:avLst/>
          </a:prstGeom>
          <a:noFill/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accent4"/>
              </a:solidFill>
            </a:endParaRPr>
          </a:p>
        </p:txBody>
      </p:sp>
      <p:sp>
        <p:nvSpPr>
          <p:cNvPr id="160" name="矩形: 圆角 159">
            <a:extLst>
              <a:ext uri="{FF2B5EF4-FFF2-40B4-BE49-F238E27FC236}">
                <a16:creationId xmlns:a16="http://schemas.microsoft.com/office/drawing/2014/main" id="{720BAB9E-0E02-41D8-8AA6-360FA075A42C}"/>
              </a:ext>
            </a:extLst>
          </p:cNvPr>
          <p:cNvSpPr/>
          <p:nvPr/>
        </p:nvSpPr>
        <p:spPr>
          <a:xfrm>
            <a:off x="2269392" y="5332897"/>
            <a:ext cx="1321209" cy="1012159"/>
          </a:xfrm>
          <a:prstGeom prst="roundRect">
            <a:avLst/>
          </a:prstGeom>
          <a:noFill/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accent4"/>
              </a:solidFill>
            </a:endParaRPr>
          </a:p>
        </p:txBody>
      </p:sp>
      <p:sp>
        <p:nvSpPr>
          <p:cNvPr id="161" name="矩形: 圆角 160">
            <a:extLst>
              <a:ext uri="{FF2B5EF4-FFF2-40B4-BE49-F238E27FC236}">
                <a16:creationId xmlns:a16="http://schemas.microsoft.com/office/drawing/2014/main" id="{26847557-81B6-4BAB-AC7F-18C0912E1EBB}"/>
              </a:ext>
            </a:extLst>
          </p:cNvPr>
          <p:cNvSpPr/>
          <p:nvPr/>
        </p:nvSpPr>
        <p:spPr>
          <a:xfrm>
            <a:off x="3605624" y="5322718"/>
            <a:ext cx="1321209" cy="1012159"/>
          </a:xfrm>
          <a:prstGeom prst="roundRect">
            <a:avLst/>
          </a:prstGeom>
          <a:noFill/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accent4"/>
              </a:solidFill>
            </a:endParaRPr>
          </a:p>
        </p:txBody>
      </p:sp>
      <p:sp>
        <p:nvSpPr>
          <p:cNvPr id="162" name="矩形: 圆角 161">
            <a:extLst>
              <a:ext uri="{FF2B5EF4-FFF2-40B4-BE49-F238E27FC236}">
                <a16:creationId xmlns:a16="http://schemas.microsoft.com/office/drawing/2014/main" id="{09F52D93-5B77-4291-B0F8-D08E878DB0A7}"/>
              </a:ext>
            </a:extLst>
          </p:cNvPr>
          <p:cNvSpPr/>
          <p:nvPr/>
        </p:nvSpPr>
        <p:spPr>
          <a:xfrm>
            <a:off x="4921660" y="5309436"/>
            <a:ext cx="1321209" cy="1012159"/>
          </a:xfrm>
          <a:prstGeom prst="roundRect">
            <a:avLst/>
          </a:prstGeom>
          <a:noFill/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accent4"/>
              </a:solidFill>
            </a:endParaRPr>
          </a:p>
        </p:txBody>
      </p:sp>
      <p:sp>
        <p:nvSpPr>
          <p:cNvPr id="163" name="矩形: 圆角 162">
            <a:extLst>
              <a:ext uri="{FF2B5EF4-FFF2-40B4-BE49-F238E27FC236}">
                <a16:creationId xmlns:a16="http://schemas.microsoft.com/office/drawing/2014/main" id="{FA328AC5-DDD4-4E05-80C0-77C7AE27520F}"/>
              </a:ext>
            </a:extLst>
          </p:cNvPr>
          <p:cNvSpPr/>
          <p:nvPr/>
        </p:nvSpPr>
        <p:spPr>
          <a:xfrm>
            <a:off x="6276842" y="5312876"/>
            <a:ext cx="1321209" cy="1012159"/>
          </a:xfrm>
          <a:prstGeom prst="roundRect">
            <a:avLst/>
          </a:prstGeom>
          <a:noFill/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accent4"/>
              </a:solidFill>
            </a:endParaRPr>
          </a:p>
        </p:txBody>
      </p:sp>
      <p:sp>
        <p:nvSpPr>
          <p:cNvPr id="164" name="矩形: 圆角 163">
            <a:extLst>
              <a:ext uri="{FF2B5EF4-FFF2-40B4-BE49-F238E27FC236}">
                <a16:creationId xmlns:a16="http://schemas.microsoft.com/office/drawing/2014/main" id="{D8C45DAB-F927-43E4-A01E-25701319450D}"/>
              </a:ext>
            </a:extLst>
          </p:cNvPr>
          <p:cNvSpPr/>
          <p:nvPr/>
        </p:nvSpPr>
        <p:spPr>
          <a:xfrm>
            <a:off x="7592878" y="5299594"/>
            <a:ext cx="1321209" cy="1012159"/>
          </a:xfrm>
          <a:prstGeom prst="roundRect">
            <a:avLst/>
          </a:prstGeom>
          <a:noFill/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accent4"/>
              </a:solidFill>
            </a:endParaRPr>
          </a:p>
        </p:txBody>
      </p:sp>
      <p:sp>
        <p:nvSpPr>
          <p:cNvPr id="165" name="矩形: 圆角 164">
            <a:extLst>
              <a:ext uri="{FF2B5EF4-FFF2-40B4-BE49-F238E27FC236}">
                <a16:creationId xmlns:a16="http://schemas.microsoft.com/office/drawing/2014/main" id="{F15C50CE-0747-4DBF-B73E-D3B890E01573}"/>
              </a:ext>
            </a:extLst>
          </p:cNvPr>
          <p:cNvSpPr/>
          <p:nvPr/>
        </p:nvSpPr>
        <p:spPr>
          <a:xfrm>
            <a:off x="8930642" y="5342319"/>
            <a:ext cx="1321209" cy="1012159"/>
          </a:xfrm>
          <a:prstGeom prst="roundRect">
            <a:avLst/>
          </a:prstGeom>
          <a:noFill/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accent4"/>
              </a:solidFill>
            </a:endParaRPr>
          </a:p>
        </p:txBody>
      </p:sp>
      <p:sp>
        <p:nvSpPr>
          <p:cNvPr id="166" name="矩形: 圆角 165">
            <a:extLst>
              <a:ext uri="{FF2B5EF4-FFF2-40B4-BE49-F238E27FC236}">
                <a16:creationId xmlns:a16="http://schemas.microsoft.com/office/drawing/2014/main" id="{EE82EB84-537A-4591-B3FA-D847AB8BFF01}"/>
              </a:ext>
            </a:extLst>
          </p:cNvPr>
          <p:cNvSpPr/>
          <p:nvPr/>
        </p:nvSpPr>
        <p:spPr>
          <a:xfrm>
            <a:off x="10246678" y="5329037"/>
            <a:ext cx="1321209" cy="1012159"/>
          </a:xfrm>
          <a:prstGeom prst="roundRect">
            <a:avLst/>
          </a:prstGeom>
          <a:noFill/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accent4"/>
              </a:solidFill>
            </a:endParaRPr>
          </a:p>
        </p:txBody>
      </p:sp>
      <p:sp>
        <p:nvSpPr>
          <p:cNvPr id="167" name="文本框 166">
            <a:extLst>
              <a:ext uri="{FF2B5EF4-FFF2-40B4-BE49-F238E27FC236}">
                <a16:creationId xmlns:a16="http://schemas.microsoft.com/office/drawing/2014/main" id="{2AA6F2B7-62FA-46FE-9950-0A9B60856E56}"/>
              </a:ext>
            </a:extLst>
          </p:cNvPr>
          <p:cNvSpPr txBox="1"/>
          <p:nvPr/>
        </p:nvSpPr>
        <p:spPr>
          <a:xfrm>
            <a:off x="1152684" y="5378565"/>
            <a:ext cx="9669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altLang="zh-CN" dirty="0">
                <a:latin typeface="Arial" panose="020B0604020202020204" pitchFamily="34" charset="0"/>
                <a:cs typeface="Arial" panose="020B0604020202020204" pitchFamily="34" charset="0"/>
              </a:rPr>
              <a:t>Result: </a:t>
            </a:r>
          </a:p>
          <a:p>
            <a:pPr algn="l"/>
            <a:r>
              <a:rPr lang="en-US" altLang="zh-CN" dirty="0">
                <a:latin typeface="Arial" panose="020B0604020202020204" pitchFamily="34" charset="0"/>
                <a:cs typeface="Arial" panose="020B0604020202020204" pitchFamily="34" charset="0"/>
              </a:rPr>
              <a:t>0+1=1</a:t>
            </a:r>
            <a:endParaRPr lang="zh-CN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5" name="文本框 174">
            <a:extLst>
              <a:ext uri="{FF2B5EF4-FFF2-40B4-BE49-F238E27FC236}">
                <a16:creationId xmlns:a16="http://schemas.microsoft.com/office/drawing/2014/main" id="{30C09E79-CBED-4841-AA27-CB6D1FC56D61}"/>
              </a:ext>
            </a:extLst>
          </p:cNvPr>
          <p:cNvSpPr txBox="1"/>
          <p:nvPr/>
        </p:nvSpPr>
        <p:spPr>
          <a:xfrm>
            <a:off x="2486676" y="5373947"/>
            <a:ext cx="9669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altLang="zh-CN" dirty="0">
                <a:latin typeface="Arial" panose="020B0604020202020204" pitchFamily="34" charset="0"/>
                <a:cs typeface="Arial" panose="020B0604020202020204" pitchFamily="34" charset="0"/>
              </a:rPr>
              <a:t>Result: </a:t>
            </a:r>
          </a:p>
          <a:p>
            <a:pPr algn="l"/>
            <a:r>
              <a:rPr lang="en-US" altLang="zh-CN" dirty="0">
                <a:latin typeface="Arial" panose="020B0604020202020204" pitchFamily="34" charset="0"/>
                <a:cs typeface="Arial" panose="020B0604020202020204" pitchFamily="34" charset="0"/>
              </a:rPr>
              <a:t>1+2=3</a:t>
            </a:r>
            <a:endParaRPr lang="zh-CN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7" name="文本框 176">
            <a:extLst>
              <a:ext uri="{FF2B5EF4-FFF2-40B4-BE49-F238E27FC236}">
                <a16:creationId xmlns:a16="http://schemas.microsoft.com/office/drawing/2014/main" id="{A780A83C-106D-4F4F-AD19-B086F86BA4F1}"/>
              </a:ext>
            </a:extLst>
          </p:cNvPr>
          <p:cNvSpPr txBox="1"/>
          <p:nvPr/>
        </p:nvSpPr>
        <p:spPr>
          <a:xfrm>
            <a:off x="3862886" y="5365178"/>
            <a:ext cx="9669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altLang="zh-CN" dirty="0">
                <a:latin typeface="Arial" panose="020B0604020202020204" pitchFamily="34" charset="0"/>
                <a:cs typeface="Arial" panose="020B0604020202020204" pitchFamily="34" charset="0"/>
              </a:rPr>
              <a:t>Result: </a:t>
            </a:r>
          </a:p>
          <a:p>
            <a:pPr algn="l"/>
            <a:r>
              <a:rPr lang="en-US" altLang="zh-CN" dirty="0">
                <a:latin typeface="Arial" panose="020B0604020202020204" pitchFamily="34" charset="0"/>
                <a:cs typeface="Arial" panose="020B0604020202020204" pitchFamily="34" charset="0"/>
              </a:rPr>
              <a:t>3+3=6</a:t>
            </a:r>
            <a:endParaRPr lang="zh-CN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8" name="文本框 177">
            <a:extLst>
              <a:ext uri="{FF2B5EF4-FFF2-40B4-BE49-F238E27FC236}">
                <a16:creationId xmlns:a16="http://schemas.microsoft.com/office/drawing/2014/main" id="{54B8763E-8BC9-4231-83D0-2FB89CEF83BC}"/>
              </a:ext>
            </a:extLst>
          </p:cNvPr>
          <p:cNvSpPr txBox="1"/>
          <p:nvPr/>
        </p:nvSpPr>
        <p:spPr>
          <a:xfrm>
            <a:off x="5196878" y="5360560"/>
            <a:ext cx="9669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altLang="zh-CN" dirty="0">
                <a:latin typeface="Arial" panose="020B0604020202020204" pitchFamily="34" charset="0"/>
                <a:cs typeface="Arial" panose="020B0604020202020204" pitchFamily="34" charset="0"/>
              </a:rPr>
              <a:t>Result: </a:t>
            </a:r>
          </a:p>
          <a:p>
            <a:pPr algn="l"/>
            <a:r>
              <a:rPr lang="en-US" altLang="zh-CN" dirty="0">
                <a:latin typeface="Arial" panose="020B0604020202020204" pitchFamily="34" charset="0"/>
                <a:cs typeface="Arial" panose="020B0604020202020204" pitchFamily="34" charset="0"/>
              </a:rPr>
              <a:t>6+4=10</a:t>
            </a:r>
            <a:endParaRPr lang="zh-CN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9" name="文本框 178">
            <a:extLst>
              <a:ext uri="{FF2B5EF4-FFF2-40B4-BE49-F238E27FC236}">
                <a16:creationId xmlns:a16="http://schemas.microsoft.com/office/drawing/2014/main" id="{B941DB6A-160C-4ADC-86FC-2E226547E559}"/>
              </a:ext>
            </a:extLst>
          </p:cNvPr>
          <p:cNvSpPr txBox="1"/>
          <p:nvPr/>
        </p:nvSpPr>
        <p:spPr>
          <a:xfrm>
            <a:off x="6484384" y="5355680"/>
            <a:ext cx="109517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altLang="zh-CN" dirty="0">
                <a:latin typeface="Arial" panose="020B0604020202020204" pitchFamily="34" charset="0"/>
                <a:cs typeface="Arial" panose="020B0604020202020204" pitchFamily="34" charset="0"/>
              </a:rPr>
              <a:t>Result: </a:t>
            </a:r>
          </a:p>
          <a:p>
            <a:pPr algn="l"/>
            <a:r>
              <a:rPr lang="en-US" altLang="zh-CN" dirty="0">
                <a:latin typeface="Arial" panose="020B0604020202020204" pitchFamily="34" charset="0"/>
                <a:cs typeface="Arial" panose="020B0604020202020204" pitchFamily="34" charset="0"/>
              </a:rPr>
              <a:t>10+5=15</a:t>
            </a:r>
            <a:endParaRPr lang="zh-CN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0" name="文本框 179">
            <a:extLst>
              <a:ext uri="{FF2B5EF4-FFF2-40B4-BE49-F238E27FC236}">
                <a16:creationId xmlns:a16="http://schemas.microsoft.com/office/drawing/2014/main" id="{4708DC53-2FC3-4414-B412-581C952B0596}"/>
              </a:ext>
            </a:extLst>
          </p:cNvPr>
          <p:cNvSpPr txBox="1"/>
          <p:nvPr/>
        </p:nvSpPr>
        <p:spPr>
          <a:xfrm>
            <a:off x="7818376" y="5351062"/>
            <a:ext cx="109517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altLang="zh-CN" dirty="0">
                <a:latin typeface="Arial" panose="020B0604020202020204" pitchFamily="34" charset="0"/>
                <a:cs typeface="Arial" panose="020B0604020202020204" pitchFamily="34" charset="0"/>
              </a:rPr>
              <a:t>Result: </a:t>
            </a:r>
          </a:p>
          <a:p>
            <a:pPr algn="l"/>
            <a:r>
              <a:rPr lang="en-US" altLang="zh-CN" dirty="0">
                <a:latin typeface="Arial" panose="020B0604020202020204" pitchFamily="34" charset="0"/>
                <a:cs typeface="Arial" panose="020B0604020202020204" pitchFamily="34" charset="0"/>
              </a:rPr>
              <a:t>15+6=21</a:t>
            </a:r>
            <a:endParaRPr lang="zh-CN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1" name="文本框 180">
            <a:extLst>
              <a:ext uri="{FF2B5EF4-FFF2-40B4-BE49-F238E27FC236}">
                <a16:creationId xmlns:a16="http://schemas.microsoft.com/office/drawing/2014/main" id="{D324702F-56BA-4350-B49F-563ED9BD31F1}"/>
              </a:ext>
            </a:extLst>
          </p:cNvPr>
          <p:cNvSpPr txBox="1"/>
          <p:nvPr/>
        </p:nvSpPr>
        <p:spPr>
          <a:xfrm>
            <a:off x="9194586" y="5342293"/>
            <a:ext cx="109517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altLang="zh-CN" dirty="0">
                <a:latin typeface="Arial" panose="020B0604020202020204" pitchFamily="34" charset="0"/>
                <a:cs typeface="Arial" panose="020B0604020202020204" pitchFamily="34" charset="0"/>
              </a:rPr>
              <a:t>Result: </a:t>
            </a:r>
          </a:p>
          <a:p>
            <a:pPr algn="l"/>
            <a:r>
              <a:rPr lang="en-US" altLang="zh-CN" dirty="0">
                <a:latin typeface="Arial" panose="020B0604020202020204" pitchFamily="34" charset="0"/>
                <a:cs typeface="Arial" panose="020B0604020202020204" pitchFamily="34" charset="0"/>
              </a:rPr>
              <a:t>21+7=28</a:t>
            </a:r>
            <a:endParaRPr lang="zh-CN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2" name="文本框 181">
            <a:extLst>
              <a:ext uri="{FF2B5EF4-FFF2-40B4-BE49-F238E27FC236}">
                <a16:creationId xmlns:a16="http://schemas.microsoft.com/office/drawing/2014/main" id="{4BAE306F-8D29-4AB9-842A-BACEBF8F130B}"/>
              </a:ext>
            </a:extLst>
          </p:cNvPr>
          <p:cNvSpPr txBox="1"/>
          <p:nvPr/>
        </p:nvSpPr>
        <p:spPr>
          <a:xfrm>
            <a:off x="10444362" y="5337753"/>
            <a:ext cx="109517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altLang="zh-CN" dirty="0">
                <a:latin typeface="Arial" panose="020B0604020202020204" pitchFamily="34" charset="0"/>
                <a:cs typeface="Arial" panose="020B0604020202020204" pitchFamily="34" charset="0"/>
              </a:rPr>
              <a:t>Result: </a:t>
            </a:r>
          </a:p>
          <a:p>
            <a:pPr algn="l"/>
            <a:r>
              <a:rPr lang="en-US" altLang="zh-CN" dirty="0">
                <a:latin typeface="Arial" panose="020B0604020202020204" pitchFamily="34" charset="0"/>
                <a:cs typeface="Arial" panose="020B0604020202020204" pitchFamily="34" charset="0"/>
              </a:rPr>
              <a:t>28+8=36</a:t>
            </a:r>
            <a:endParaRPr lang="zh-CN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表格 6">
            <a:extLst>
              <a:ext uri="{FF2B5EF4-FFF2-40B4-BE49-F238E27FC236}">
                <a16:creationId xmlns:a16="http://schemas.microsoft.com/office/drawing/2014/main" id="{3A9D3A9F-D30E-4CBB-B5C4-AD4EA8F090C5}"/>
              </a:ext>
            </a:extLst>
          </p:cNvPr>
          <p:cNvGraphicFramePr>
            <a:graphicFrameLocks noGrp="1"/>
          </p:cNvGraphicFramePr>
          <p:nvPr/>
        </p:nvGraphicFramePr>
        <p:xfrm>
          <a:off x="959274" y="5977221"/>
          <a:ext cx="10623128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27891">
                  <a:extLst>
                    <a:ext uri="{9D8B030D-6E8A-4147-A177-3AD203B41FA5}">
                      <a16:colId xmlns:a16="http://schemas.microsoft.com/office/drawing/2014/main" val="1231004430"/>
                    </a:ext>
                  </a:extLst>
                </a:gridCol>
                <a:gridCol w="1327891">
                  <a:extLst>
                    <a:ext uri="{9D8B030D-6E8A-4147-A177-3AD203B41FA5}">
                      <a16:colId xmlns:a16="http://schemas.microsoft.com/office/drawing/2014/main" val="1724873411"/>
                    </a:ext>
                  </a:extLst>
                </a:gridCol>
                <a:gridCol w="1327891">
                  <a:extLst>
                    <a:ext uri="{9D8B030D-6E8A-4147-A177-3AD203B41FA5}">
                      <a16:colId xmlns:a16="http://schemas.microsoft.com/office/drawing/2014/main" val="937434280"/>
                    </a:ext>
                  </a:extLst>
                </a:gridCol>
                <a:gridCol w="1327891">
                  <a:extLst>
                    <a:ext uri="{9D8B030D-6E8A-4147-A177-3AD203B41FA5}">
                      <a16:colId xmlns:a16="http://schemas.microsoft.com/office/drawing/2014/main" val="4231479904"/>
                    </a:ext>
                  </a:extLst>
                </a:gridCol>
                <a:gridCol w="1327891">
                  <a:extLst>
                    <a:ext uri="{9D8B030D-6E8A-4147-A177-3AD203B41FA5}">
                      <a16:colId xmlns:a16="http://schemas.microsoft.com/office/drawing/2014/main" val="98885958"/>
                    </a:ext>
                  </a:extLst>
                </a:gridCol>
                <a:gridCol w="1327891">
                  <a:extLst>
                    <a:ext uri="{9D8B030D-6E8A-4147-A177-3AD203B41FA5}">
                      <a16:colId xmlns:a16="http://schemas.microsoft.com/office/drawing/2014/main" val="1242440927"/>
                    </a:ext>
                  </a:extLst>
                </a:gridCol>
                <a:gridCol w="1327891">
                  <a:extLst>
                    <a:ext uri="{9D8B030D-6E8A-4147-A177-3AD203B41FA5}">
                      <a16:colId xmlns:a16="http://schemas.microsoft.com/office/drawing/2014/main" val="753240898"/>
                    </a:ext>
                  </a:extLst>
                </a:gridCol>
                <a:gridCol w="1327891">
                  <a:extLst>
                    <a:ext uri="{9D8B030D-6E8A-4147-A177-3AD203B41FA5}">
                      <a16:colId xmlns:a16="http://schemas.microsoft.com/office/drawing/2014/main" val="364143845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zh-CN" altLang="en-US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zh-CN" altLang="en-US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zh-CN" altLang="en-US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zh-CN" altLang="en-US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zh-CN" altLang="en-US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zh-CN" altLang="en-US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zh-CN" altLang="en-US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zh-CN" altLang="en-US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0157655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87" name="矩形 56">
                <a:extLst>
                  <a:ext uri="{FF2B5EF4-FFF2-40B4-BE49-F238E27FC236}">
                    <a16:creationId xmlns:a16="http://schemas.microsoft.com/office/drawing/2014/main" id="{8CE5FFC9-4B80-4AA1-AE29-57B4819950AF}"/>
                  </a:ext>
                </a:extLst>
              </p:cNvPr>
              <p:cNvSpPr/>
              <p:nvPr/>
            </p:nvSpPr>
            <p:spPr>
              <a:xfrm>
                <a:off x="3962400" y="0"/>
                <a:ext cx="2557623" cy="95410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altLang="zh-CN" sz="2800" b="1" i="1" smtClean="0">
                        <a:latin typeface="Cambria Math" panose="02040503050406030204" pitchFamily="18" charset="0"/>
                      </a:rPr>
                      <m:t>𝑶</m:t>
                    </m:r>
                    <m:d>
                      <m:dPr>
                        <m:ctrlPr>
                          <a:rPr lang="en-US" altLang="zh-CN" sz="2800" b="1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sz="2800" b="1" i="1" smtClean="0">
                            <a:latin typeface="Cambria Math" panose="02040503050406030204" pitchFamily="18" charset="0"/>
                          </a:rPr>
                          <m:t>𝒏</m:t>
                        </m:r>
                      </m:e>
                    </m:d>
                  </m:oMath>
                </a14:m>
                <a:r>
                  <a:rPr lang="en-US" altLang="zh-CN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 work </a:t>
                </a:r>
              </a:p>
              <a:p>
                <a14:m>
                  <m:oMath xmlns:m="http://schemas.openxmlformats.org/officeDocument/2006/math">
                    <m:r>
                      <a:rPr lang="en-US" altLang="zh-CN" sz="2800" b="1" i="1">
                        <a:latin typeface="Cambria Math" panose="02040503050406030204" pitchFamily="18" charset="0"/>
                      </a:rPr>
                      <m:t>𝑶</m:t>
                    </m:r>
                    <m:r>
                      <a:rPr lang="en-US" altLang="zh-CN" sz="2800" b="1" i="1">
                        <a:latin typeface="Cambria Math" panose="02040503050406030204" pitchFamily="18" charset="0"/>
                      </a:rPr>
                      <m:t>(</m:t>
                    </m:r>
                    <m:func>
                      <m:funcPr>
                        <m:ctrlPr>
                          <a:rPr lang="en-US" altLang="zh-CN" sz="28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a:rPr lang="en-US" altLang="zh-CN" sz="2800" b="1">
                            <a:latin typeface="Cambria Math" panose="02040503050406030204" pitchFamily="18" charset="0"/>
                          </a:rPr>
                          <m:t>𝐥𝐨𝐠</m:t>
                        </m:r>
                      </m:fName>
                      <m:e>
                        <m:r>
                          <a:rPr lang="en-US" altLang="zh-CN" sz="2800" b="1" i="1">
                            <a:latin typeface="Cambria Math" panose="02040503050406030204" pitchFamily="18" charset="0"/>
                          </a:rPr>
                          <m:t>𝒏</m:t>
                        </m:r>
                      </m:e>
                    </m:func>
                    <m:r>
                      <a:rPr lang="en-US" altLang="zh-CN" sz="2800" b="1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altLang="zh-CN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 depth</a:t>
                </a:r>
              </a:p>
            </p:txBody>
          </p:sp>
        </mc:Choice>
        <mc:Fallback xmlns="">
          <p:sp>
            <p:nvSpPr>
              <p:cNvPr id="87" name="矩形 56">
                <a:extLst>
                  <a:ext uri="{FF2B5EF4-FFF2-40B4-BE49-F238E27FC236}">
                    <a16:creationId xmlns:a16="http://schemas.microsoft.com/office/drawing/2014/main" id="{8CE5FFC9-4B80-4AA1-AE29-57B4819950A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400" y="0"/>
                <a:ext cx="2557623" cy="954107"/>
              </a:xfrm>
              <a:prstGeom prst="rect">
                <a:avLst/>
              </a:prstGeom>
              <a:blipFill>
                <a:blip r:embed="rId2"/>
                <a:stretch>
                  <a:fillRect t="-6369" r="-3095" b="-1656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0" name="TextBox 46">
            <a:extLst>
              <a:ext uri="{FF2B5EF4-FFF2-40B4-BE49-F238E27FC236}">
                <a16:creationId xmlns:a16="http://schemas.microsoft.com/office/drawing/2014/main" id="{4D56CA73-6072-4FD7-AED8-8BDDBB42A1FB}"/>
              </a:ext>
            </a:extLst>
          </p:cNvPr>
          <p:cNvSpPr txBox="1"/>
          <p:nvPr/>
        </p:nvSpPr>
        <p:spPr>
          <a:xfrm>
            <a:off x="6096000" y="914400"/>
            <a:ext cx="65532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</a:rPr>
              <a:t>Function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</a:rPr>
              <a:t>scan_r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</a:rPr>
              <a:t>(A, B, s, t, offset) {</a:t>
            </a:r>
          </a:p>
          <a:p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</a:rPr>
              <a:t>  If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</a:rPr>
              <a:t>  s=t  </a:t>
            </a:r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</a:rPr>
              <a:t>then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</a:rPr>
              <a:t> {</a:t>
            </a:r>
          </a:p>
          <a:p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</a:rPr>
              <a:t>    B[s] =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  <a:sym typeface="Wingdings" panose="05000000000000000000" pitchFamily="2" charset="2"/>
              </a:rPr>
              <a:t> offset + A[s];</a:t>
            </a:r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  <a:sym typeface="Wingdings" panose="05000000000000000000" pitchFamily="2" charset="2"/>
              </a:rPr>
              <a:t> return; 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  <a:sym typeface="Wingdings" panose="05000000000000000000" pitchFamily="2" charset="2"/>
              </a:rPr>
              <a:t>}</a:t>
            </a:r>
          </a:p>
          <a:p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  <a:sym typeface="Wingdings" panose="05000000000000000000" pitchFamily="2" charset="2"/>
              </a:rPr>
              <a:t>  mid = (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  <a:sym typeface="Wingdings" panose="05000000000000000000" pitchFamily="2" charset="2"/>
              </a:rPr>
              <a:t>s+t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  <a:sym typeface="Wingdings" panose="05000000000000000000" pitchFamily="2" charset="2"/>
              </a:rPr>
              <a:t>)/2;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</a:rPr>
              <a:t>  </a:t>
            </a: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</a:rPr>
              <a:t>In Parallel:</a:t>
            </a:r>
          </a:p>
          <a:p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</a:rPr>
              <a:t>   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</a:rPr>
              <a:t>scan_r</a:t>
            </a:r>
            <a:r>
              <a:rPr lang="en-US" altLang="zh-CN" dirty="0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</a:rPr>
              <a:t>(A, B, s, mid, offset);</a:t>
            </a:r>
          </a:p>
          <a:p>
            <a:r>
              <a:rPr lang="en-US" altLang="zh-CN" dirty="0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</a:rPr>
              <a:t>    </a:t>
            </a:r>
            <a:r>
              <a:rPr lang="en-US" altLang="zh-CN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</a:rPr>
              <a:t>scan_r</a:t>
            </a:r>
            <a:r>
              <a:rPr lang="en-US" altLang="zh-CN" dirty="0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</a:rPr>
              <a:t>(A, B, mid+1, t, </a:t>
            </a:r>
            <a:r>
              <a:rPr lang="en-US" altLang="zh-CN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</a:rPr>
              <a:t>offset+leftSum</a:t>
            </a:r>
            <a:r>
              <a:rPr lang="en-US" altLang="zh-CN" dirty="0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</a:rPr>
              <a:t>);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</a:rPr>
              <a:t> }</a:t>
            </a:r>
          </a:p>
        </p:txBody>
      </p:sp>
    </p:spTree>
    <p:extLst>
      <p:ext uri="{BB962C8B-B14F-4D97-AF65-F5344CB8AC3E}">
        <p14:creationId xmlns:p14="http://schemas.microsoft.com/office/powerpoint/2010/main" val="6169974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" dur="5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5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8" dur="5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1" dur="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6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85" grpId="0" animBg="1"/>
      <p:bldP spid="21" grpId="0" animBg="1"/>
      <p:bldP spid="2" grpId="0"/>
      <p:bldP spid="77" grpId="0"/>
      <p:bldP spid="80" grpId="0" animBg="1"/>
      <p:bldP spid="86" grpId="0" animBg="1"/>
      <p:bldP spid="130" grpId="0"/>
      <p:bldP spid="131" grpId="0"/>
      <p:bldP spid="132" grpId="0" animBg="1"/>
      <p:bldP spid="136" grpId="0"/>
      <p:bldP spid="137" grpId="0" animBg="1"/>
      <p:bldP spid="141" grpId="0"/>
      <p:bldP spid="143" grpId="0" animBg="1"/>
      <p:bldP spid="144" grpId="0"/>
      <p:bldP spid="145" grpId="0" animBg="1"/>
      <p:bldP spid="146" grpId="0"/>
      <p:bldP spid="147" grpId="0" animBg="1"/>
      <p:bldP spid="148" grpId="0"/>
      <p:bldP spid="149" grpId="0" animBg="1"/>
      <p:bldP spid="150" grpId="0"/>
      <p:bldP spid="151" grpId="0" animBg="1"/>
      <p:bldP spid="152" grpId="0"/>
      <p:bldP spid="153" grpId="0" animBg="1"/>
      <p:bldP spid="154" grpId="0"/>
      <p:bldP spid="155" grpId="0" animBg="1"/>
      <p:bldP spid="156" grpId="0"/>
      <p:bldP spid="157" grpId="0" animBg="1"/>
      <p:bldP spid="158" grpId="0"/>
      <p:bldP spid="159" grpId="0" animBg="1"/>
      <p:bldP spid="160" grpId="0" animBg="1"/>
      <p:bldP spid="161" grpId="0" animBg="1"/>
      <p:bldP spid="162" grpId="0" animBg="1"/>
      <p:bldP spid="163" grpId="0" animBg="1"/>
      <p:bldP spid="164" grpId="0" animBg="1"/>
      <p:bldP spid="165" grpId="0" animBg="1"/>
      <p:bldP spid="166" grpId="0" animBg="1"/>
      <p:bldP spid="167" grpId="0"/>
      <p:bldP spid="175" grpId="0"/>
      <p:bldP spid="177" grpId="0"/>
      <p:bldP spid="178" grpId="0"/>
      <p:bldP spid="179" grpId="0"/>
      <p:bldP spid="180" grpId="0"/>
      <p:bldP spid="181" grpId="0"/>
      <p:bldP spid="182" grpId="0"/>
      <p:bldP spid="8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457A02-6B46-4EF8-ADF9-CB69BDBA7C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Two algorithms to implement a reduce</a:t>
            </a:r>
            <a:endParaRPr lang="zh-CN" alt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0E4180E-6D07-48AC-A945-B1C752019E2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710F26B-4563-4765-9A91-E0CC99FE32F0}" type="slidenum">
              <a:rPr lang="zh-CN" altLang="en-US" smtClean="0"/>
              <a:t>11</a:t>
            </a:fld>
            <a:endParaRPr lang="zh-CN" altLang="en-US"/>
          </a:p>
        </p:txBody>
      </p:sp>
      <p:sp>
        <p:nvSpPr>
          <p:cNvPr id="5" name="文本框 40">
            <a:extLst>
              <a:ext uri="{FF2B5EF4-FFF2-40B4-BE49-F238E27FC236}">
                <a16:creationId xmlns:a16="http://schemas.microsoft.com/office/drawing/2014/main" id="{FE98BB2C-0C33-48A5-9E65-EC29D51299E8}"/>
              </a:ext>
            </a:extLst>
          </p:cNvPr>
          <p:cNvSpPr txBox="1"/>
          <p:nvPr/>
        </p:nvSpPr>
        <p:spPr>
          <a:xfrm>
            <a:off x="6179176" y="1371600"/>
            <a:ext cx="4793624" cy="1938992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altLang="zh-CN" dirty="0">
                <a:latin typeface="Consolas" panose="020B0609020204030204" pitchFamily="49" charset="0"/>
              </a:rPr>
              <a:t>reduce(A, n) {</a:t>
            </a:r>
          </a:p>
          <a:p>
            <a:r>
              <a:rPr lang="en-US" altLang="zh-CN" dirty="0">
                <a:latin typeface="Consolas" panose="020B0609020204030204" pitchFamily="49" charset="0"/>
              </a:rPr>
              <a:t>  </a:t>
            </a:r>
            <a:r>
              <a:rPr lang="en-US" altLang="zh-CN" b="1" dirty="0">
                <a:latin typeface="Consolas" panose="020B0609020204030204" pitchFamily="49" charset="0"/>
              </a:rPr>
              <a:t>if</a:t>
            </a:r>
            <a:r>
              <a:rPr lang="en-US" altLang="zh-CN" dirty="0">
                <a:latin typeface="Consolas" panose="020B0609020204030204" pitchFamily="49" charset="0"/>
              </a:rPr>
              <a:t> (n == 1) </a:t>
            </a:r>
            <a:r>
              <a:rPr lang="en-US" altLang="zh-CN" b="1" dirty="0">
                <a:latin typeface="Consolas" panose="020B0609020204030204" pitchFamily="49" charset="0"/>
              </a:rPr>
              <a:t>return</a:t>
            </a:r>
            <a:r>
              <a:rPr lang="en-US" altLang="zh-CN" dirty="0">
                <a:latin typeface="Consolas" panose="020B0609020204030204" pitchFamily="49" charset="0"/>
              </a:rPr>
              <a:t> A[0];</a:t>
            </a:r>
          </a:p>
          <a:p>
            <a:r>
              <a:rPr lang="en-US" altLang="zh-CN" dirty="0">
                <a:latin typeface="Consolas" panose="020B0609020204030204" pitchFamily="49" charset="0"/>
              </a:rPr>
              <a:t>  </a:t>
            </a:r>
            <a:r>
              <a:rPr lang="en-US" altLang="zh-CN" b="1" dirty="0">
                <a:latin typeface="Consolas" panose="020B0609020204030204" pitchFamily="49" charset="0"/>
              </a:rPr>
              <a:t>if</a:t>
            </a:r>
            <a:r>
              <a:rPr lang="en-US" altLang="zh-CN" dirty="0">
                <a:latin typeface="Consolas" panose="020B0609020204030204" pitchFamily="49" charset="0"/>
              </a:rPr>
              <a:t> (n is odd) n=n+1;</a:t>
            </a:r>
          </a:p>
          <a:p>
            <a:r>
              <a:rPr lang="en-US" altLang="zh-CN" b="1" dirty="0">
                <a:latin typeface="Consolas" panose="020B0609020204030204" pitchFamily="49" charset="0"/>
              </a:rPr>
              <a:t>  </a:t>
            </a:r>
            <a:r>
              <a:rPr lang="en-US" altLang="zh-CN" b="1" dirty="0" err="1">
                <a:latin typeface="Consolas" panose="020B0609020204030204" pitchFamily="49" charset="0"/>
              </a:rPr>
              <a:t>parallel_for</a:t>
            </a:r>
            <a:r>
              <a:rPr lang="en-US" altLang="zh-CN" dirty="0">
                <a:latin typeface="Consolas" panose="020B0609020204030204" pitchFamily="49" charset="0"/>
              </a:rPr>
              <a:t> </a:t>
            </a:r>
            <a:r>
              <a:rPr lang="en-US" altLang="zh-CN" dirty="0" err="1">
                <a:latin typeface="Consolas" panose="020B0609020204030204" pitchFamily="49" charset="0"/>
              </a:rPr>
              <a:t>i</a:t>
            </a:r>
            <a:r>
              <a:rPr lang="en-US" altLang="zh-CN" dirty="0">
                <a:latin typeface="Consolas" panose="020B0609020204030204" pitchFamily="49" charset="0"/>
              </a:rPr>
              <a:t>=1 </a:t>
            </a:r>
            <a:r>
              <a:rPr lang="en-US" altLang="zh-CN" b="1" dirty="0">
                <a:latin typeface="Consolas" panose="020B0609020204030204" pitchFamily="49" charset="0"/>
              </a:rPr>
              <a:t>to</a:t>
            </a:r>
            <a:r>
              <a:rPr lang="en-US" altLang="zh-CN" dirty="0">
                <a:latin typeface="Consolas" panose="020B0609020204030204" pitchFamily="49" charset="0"/>
              </a:rPr>
              <a:t> n/2 </a:t>
            </a:r>
          </a:p>
          <a:p>
            <a:r>
              <a:rPr lang="en-US" altLang="zh-CN" dirty="0">
                <a:latin typeface="Consolas" panose="020B0609020204030204" pitchFamily="49" charset="0"/>
              </a:rPr>
              <a:t>    B[</a:t>
            </a:r>
            <a:r>
              <a:rPr lang="en-US" altLang="zh-CN" dirty="0" err="1">
                <a:latin typeface="Consolas" panose="020B0609020204030204" pitchFamily="49" charset="0"/>
              </a:rPr>
              <a:t>i</a:t>
            </a:r>
            <a:r>
              <a:rPr lang="en-US" altLang="zh-CN" dirty="0">
                <a:latin typeface="Consolas" panose="020B0609020204030204" pitchFamily="49" charset="0"/>
              </a:rPr>
              <a:t>]=A[2i]+A[2i+1];</a:t>
            </a:r>
          </a:p>
          <a:p>
            <a:r>
              <a:rPr lang="en-US" altLang="zh-CN" dirty="0">
                <a:latin typeface="Consolas" panose="020B0609020204030204" pitchFamily="49" charset="0"/>
              </a:rPr>
              <a:t>  </a:t>
            </a:r>
            <a:r>
              <a:rPr lang="en-US" altLang="zh-CN" b="1" dirty="0">
                <a:latin typeface="Consolas" panose="020B0609020204030204" pitchFamily="49" charset="0"/>
              </a:rPr>
              <a:t>return</a:t>
            </a:r>
            <a:r>
              <a:rPr lang="en-US" altLang="zh-CN" dirty="0">
                <a:latin typeface="Consolas" panose="020B0609020204030204" pitchFamily="49" charset="0"/>
              </a:rPr>
              <a:t> reduce(B, n/2); }</a:t>
            </a:r>
          </a:p>
        </p:txBody>
      </p:sp>
      <p:sp>
        <p:nvSpPr>
          <p:cNvPr id="6" name="文本框 40">
            <a:extLst>
              <a:ext uri="{FF2B5EF4-FFF2-40B4-BE49-F238E27FC236}">
                <a16:creationId xmlns:a16="http://schemas.microsoft.com/office/drawing/2014/main" id="{2FE6BA36-A4D6-4542-AC27-5F0958184CE4}"/>
              </a:ext>
            </a:extLst>
          </p:cNvPr>
          <p:cNvSpPr txBox="1"/>
          <p:nvPr/>
        </p:nvSpPr>
        <p:spPr>
          <a:xfrm>
            <a:off x="381000" y="1371600"/>
            <a:ext cx="5121915" cy="2246769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none" rtlCol="0">
            <a:spAutoFit/>
          </a:bodyPr>
          <a:lstStyle>
            <a:defPPr>
              <a:defRPr lang="zh-CN"/>
            </a:defPPr>
            <a:lvl1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altLang="zh-CN" dirty="0">
                <a:latin typeface="Consolas" panose="020B0609020204030204" pitchFamily="49" charset="0"/>
              </a:rPr>
              <a:t>reduce(A, n) {</a:t>
            </a:r>
          </a:p>
          <a:p>
            <a:r>
              <a:rPr lang="en-US" altLang="zh-CN" dirty="0">
                <a:latin typeface="Consolas" panose="020B0609020204030204" pitchFamily="49" charset="0"/>
              </a:rPr>
              <a:t>    </a:t>
            </a:r>
            <a:r>
              <a:rPr lang="en-US" altLang="zh-CN" b="1" dirty="0">
                <a:latin typeface="Consolas" panose="020B0609020204030204" pitchFamily="49" charset="0"/>
              </a:rPr>
              <a:t>if</a:t>
            </a:r>
            <a:r>
              <a:rPr lang="en-US" altLang="zh-CN" dirty="0">
                <a:latin typeface="Consolas" panose="020B0609020204030204" pitchFamily="49" charset="0"/>
              </a:rPr>
              <a:t> (n == 1) </a:t>
            </a:r>
            <a:r>
              <a:rPr lang="en-US" altLang="zh-CN" b="1" dirty="0">
                <a:latin typeface="Consolas" panose="020B0609020204030204" pitchFamily="49" charset="0"/>
              </a:rPr>
              <a:t>return</a:t>
            </a:r>
            <a:r>
              <a:rPr lang="en-US" altLang="zh-CN" dirty="0">
                <a:latin typeface="Consolas" panose="020B0609020204030204" pitchFamily="49" charset="0"/>
              </a:rPr>
              <a:t> A[0];</a:t>
            </a:r>
          </a:p>
          <a:p>
            <a:r>
              <a:rPr lang="en-US" altLang="zh-CN" dirty="0">
                <a:latin typeface="Consolas" panose="020B0609020204030204" pitchFamily="49" charset="0"/>
              </a:rPr>
              <a:t>    </a:t>
            </a:r>
            <a:r>
              <a:rPr lang="en-US" altLang="zh-CN" b="1" dirty="0">
                <a:latin typeface="Consolas" panose="020B0609020204030204" pitchFamily="49" charset="0"/>
              </a:rPr>
              <a:t>In parallel:</a:t>
            </a:r>
          </a:p>
          <a:p>
            <a:r>
              <a:rPr lang="en-US" altLang="zh-CN" dirty="0">
                <a:latin typeface="Consolas" panose="020B0609020204030204" pitchFamily="49" charset="0"/>
              </a:rPr>
              <a:t>        L = reduce(A, n/2);</a:t>
            </a:r>
          </a:p>
          <a:p>
            <a:r>
              <a:rPr lang="en-US" altLang="zh-CN" dirty="0">
                <a:latin typeface="Consolas" panose="020B0609020204030204" pitchFamily="49" charset="0"/>
              </a:rPr>
              <a:t>        R = reduce(A + n/2, n-n/2);</a:t>
            </a:r>
          </a:p>
          <a:p>
            <a:r>
              <a:rPr lang="en-US" altLang="zh-CN" dirty="0">
                <a:latin typeface="Consolas" panose="020B0609020204030204" pitchFamily="49" charset="0"/>
              </a:rPr>
              <a:t>    </a:t>
            </a:r>
            <a:r>
              <a:rPr lang="en-US" altLang="zh-CN" b="1" dirty="0">
                <a:latin typeface="Consolas" panose="020B0609020204030204" pitchFamily="49" charset="0"/>
              </a:rPr>
              <a:t>return</a:t>
            </a:r>
            <a:r>
              <a:rPr lang="en-US" altLang="zh-CN" dirty="0">
                <a:latin typeface="Consolas" panose="020B0609020204030204" pitchFamily="49" charset="0"/>
              </a:rPr>
              <a:t> L+R;</a:t>
            </a:r>
          </a:p>
          <a:p>
            <a:r>
              <a:rPr lang="en-US" altLang="zh-CN" dirty="0"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9F0B690-B0A6-4853-9608-47E66D912AD4}"/>
              </a:ext>
            </a:extLst>
          </p:cNvPr>
          <p:cNvSpPr txBox="1"/>
          <p:nvPr/>
        </p:nvSpPr>
        <p:spPr>
          <a:xfrm>
            <a:off x="6019800" y="3828871"/>
            <a:ext cx="5715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altLang="zh-CN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Reduce problem size:</a:t>
            </a:r>
          </a:p>
          <a:p>
            <a:pPr algn="l"/>
            <a:r>
              <a:rPr lang="en-US" altLang="zh-CN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Shrink the original size into a half</a:t>
            </a:r>
            <a:endParaRPr lang="zh-CN" altLang="en-US" sz="24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0477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7" name="Table 5">
            <a:extLst>
              <a:ext uri="{FF2B5EF4-FFF2-40B4-BE49-F238E27FC236}">
                <a16:creationId xmlns:a16="http://schemas.microsoft.com/office/drawing/2014/main" id="{07B66D7C-D945-4C56-933E-3F8FC58CC4B6}"/>
              </a:ext>
            </a:extLst>
          </p:cNvPr>
          <p:cNvGraphicFramePr>
            <a:graphicFrameLocks noGrp="1"/>
          </p:cNvGraphicFramePr>
          <p:nvPr/>
        </p:nvGraphicFramePr>
        <p:xfrm>
          <a:off x="4373694" y="4138743"/>
          <a:ext cx="4338576" cy="515694"/>
        </p:xfrm>
        <a:graphic>
          <a:graphicData uri="http://schemas.openxmlformats.org/drawingml/2006/table">
            <a:tbl>
              <a:tblPr bandRow="1">
                <a:tableStyleId>{5940675A-B579-460E-94D1-54222C63F5DA}</a:tableStyleId>
              </a:tblPr>
              <a:tblGrid>
                <a:gridCol w="542322">
                  <a:extLst>
                    <a:ext uri="{9D8B030D-6E8A-4147-A177-3AD203B41FA5}">
                      <a16:colId xmlns:a16="http://schemas.microsoft.com/office/drawing/2014/main" val="551113526"/>
                    </a:ext>
                  </a:extLst>
                </a:gridCol>
                <a:gridCol w="542322">
                  <a:extLst>
                    <a:ext uri="{9D8B030D-6E8A-4147-A177-3AD203B41FA5}">
                      <a16:colId xmlns:a16="http://schemas.microsoft.com/office/drawing/2014/main" val="2188035684"/>
                    </a:ext>
                  </a:extLst>
                </a:gridCol>
                <a:gridCol w="542322">
                  <a:extLst>
                    <a:ext uri="{9D8B030D-6E8A-4147-A177-3AD203B41FA5}">
                      <a16:colId xmlns:a16="http://schemas.microsoft.com/office/drawing/2014/main" val="3198345295"/>
                    </a:ext>
                  </a:extLst>
                </a:gridCol>
                <a:gridCol w="542322">
                  <a:extLst>
                    <a:ext uri="{9D8B030D-6E8A-4147-A177-3AD203B41FA5}">
                      <a16:colId xmlns:a16="http://schemas.microsoft.com/office/drawing/2014/main" val="2450398081"/>
                    </a:ext>
                  </a:extLst>
                </a:gridCol>
                <a:gridCol w="542322">
                  <a:extLst>
                    <a:ext uri="{9D8B030D-6E8A-4147-A177-3AD203B41FA5}">
                      <a16:colId xmlns:a16="http://schemas.microsoft.com/office/drawing/2014/main" val="1167951376"/>
                    </a:ext>
                  </a:extLst>
                </a:gridCol>
                <a:gridCol w="542322">
                  <a:extLst>
                    <a:ext uri="{9D8B030D-6E8A-4147-A177-3AD203B41FA5}">
                      <a16:colId xmlns:a16="http://schemas.microsoft.com/office/drawing/2014/main" val="769321442"/>
                    </a:ext>
                  </a:extLst>
                </a:gridCol>
                <a:gridCol w="542322">
                  <a:extLst>
                    <a:ext uri="{9D8B030D-6E8A-4147-A177-3AD203B41FA5}">
                      <a16:colId xmlns:a16="http://schemas.microsoft.com/office/drawing/2014/main" val="1218550804"/>
                    </a:ext>
                  </a:extLst>
                </a:gridCol>
                <a:gridCol w="542322">
                  <a:extLst>
                    <a:ext uri="{9D8B030D-6E8A-4147-A177-3AD203B41FA5}">
                      <a16:colId xmlns:a16="http://schemas.microsoft.com/office/drawing/2014/main" val="290938295"/>
                    </a:ext>
                  </a:extLst>
                </a:gridCol>
              </a:tblGrid>
              <a:tr h="51569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671964"/>
                  </a:ext>
                </a:extLst>
              </a:tr>
            </a:tbl>
          </a:graphicData>
        </a:graphic>
      </p:graphicFrame>
      <p:sp>
        <p:nvSpPr>
          <p:cNvPr id="3" name="标题 2"/>
          <p:cNvSpPr>
            <a:spLocks noGrp="1"/>
          </p:cNvSpPr>
          <p:nvPr>
            <p:ph type="title"/>
          </p:nvPr>
        </p:nvSpPr>
        <p:spPr>
          <a:xfrm>
            <a:off x="461133" y="274638"/>
            <a:ext cx="7848600" cy="715962"/>
          </a:xfrm>
        </p:spPr>
        <p:txBody>
          <a:bodyPr/>
          <a:lstStyle/>
          <a:p>
            <a:r>
              <a:rPr lang="en-US" altLang="zh-CN" dirty="0"/>
              <a:t>Prefix sum – another algorithm</a:t>
            </a:r>
            <a:endParaRPr lang="zh-CN" altLang="en-US" dirty="0"/>
          </a:p>
        </p:txBody>
      </p:sp>
      <p:sp>
        <p:nvSpPr>
          <p:cNvPr id="88" name="文本框 131"/>
          <p:cNvSpPr txBox="1"/>
          <p:nvPr/>
        </p:nvSpPr>
        <p:spPr>
          <a:xfrm>
            <a:off x="432104" y="1131892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zh-CN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9" name="文本框 132"/>
          <p:cNvSpPr txBox="1"/>
          <p:nvPr/>
        </p:nvSpPr>
        <p:spPr>
          <a:xfrm>
            <a:off x="2046692" y="1142488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zh-CN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2" name="文本框 133"/>
          <p:cNvSpPr txBox="1"/>
          <p:nvPr/>
        </p:nvSpPr>
        <p:spPr>
          <a:xfrm>
            <a:off x="1240310" y="1132924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zh-CN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3" name="文本框 134"/>
          <p:cNvSpPr txBox="1"/>
          <p:nvPr/>
        </p:nvSpPr>
        <p:spPr>
          <a:xfrm>
            <a:off x="4464320" y="1144592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endParaRPr lang="zh-CN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4" name="文本框 135"/>
          <p:cNvSpPr txBox="1"/>
          <p:nvPr/>
        </p:nvSpPr>
        <p:spPr>
          <a:xfrm>
            <a:off x="3658444" y="1144592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endParaRPr lang="zh-CN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5" name="文本框 136"/>
          <p:cNvSpPr txBox="1"/>
          <p:nvPr/>
        </p:nvSpPr>
        <p:spPr>
          <a:xfrm>
            <a:off x="2852568" y="1144592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lang="zh-CN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6" name="文本框 137"/>
          <p:cNvSpPr txBox="1"/>
          <p:nvPr/>
        </p:nvSpPr>
        <p:spPr>
          <a:xfrm>
            <a:off x="6082624" y="1144592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endParaRPr lang="zh-CN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7" name="文本框 138"/>
          <p:cNvSpPr txBox="1"/>
          <p:nvPr/>
        </p:nvSpPr>
        <p:spPr>
          <a:xfrm>
            <a:off x="5273472" y="1144592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endParaRPr lang="zh-CN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98" name="直接连接符 140"/>
          <p:cNvCxnSpPr>
            <a:stCxn id="88" idx="2"/>
            <a:endCxn id="100" idx="0"/>
          </p:cNvCxnSpPr>
          <p:nvPr/>
        </p:nvCxnSpPr>
        <p:spPr>
          <a:xfrm>
            <a:off x="588557" y="1501224"/>
            <a:ext cx="419100" cy="1767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直接连接符 141"/>
          <p:cNvCxnSpPr>
            <a:stCxn id="92" idx="2"/>
            <a:endCxn id="100" idx="0"/>
          </p:cNvCxnSpPr>
          <p:nvPr/>
        </p:nvCxnSpPr>
        <p:spPr>
          <a:xfrm flipH="1">
            <a:off x="1007657" y="1502256"/>
            <a:ext cx="389106" cy="1757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文本框 144"/>
          <p:cNvSpPr txBox="1"/>
          <p:nvPr/>
        </p:nvSpPr>
        <p:spPr>
          <a:xfrm>
            <a:off x="851204" y="1677992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zh-CN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01" name="直接连接符 149"/>
          <p:cNvCxnSpPr>
            <a:stCxn id="89" idx="2"/>
            <a:endCxn id="103" idx="0"/>
          </p:cNvCxnSpPr>
          <p:nvPr/>
        </p:nvCxnSpPr>
        <p:spPr>
          <a:xfrm>
            <a:off x="2203145" y="1511820"/>
            <a:ext cx="433017" cy="1661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直接连接符 150"/>
          <p:cNvCxnSpPr>
            <a:stCxn id="95" idx="2"/>
            <a:endCxn id="103" idx="0"/>
          </p:cNvCxnSpPr>
          <p:nvPr/>
        </p:nvCxnSpPr>
        <p:spPr>
          <a:xfrm flipH="1">
            <a:off x="2636162" y="1513924"/>
            <a:ext cx="372859" cy="1640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文本框 151"/>
          <p:cNvSpPr txBox="1"/>
          <p:nvPr/>
        </p:nvSpPr>
        <p:spPr>
          <a:xfrm>
            <a:off x="2479709" y="1677992"/>
            <a:ext cx="3129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endParaRPr lang="zh-CN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04" name="直接连接符 154"/>
          <p:cNvCxnSpPr>
            <a:stCxn id="94" idx="2"/>
            <a:endCxn id="106" idx="0"/>
          </p:cNvCxnSpPr>
          <p:nvPr/>
        </p:nvCxnSpPr>
        <p:spPr>
          <a:xfrm>
            <a:off x="3814897" y="1513924"/>
            <a:ext cx="402938" cy="1640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直接连接符 155"/>
          <p:cNvCxnSpPr>
            <a:stCxn id="93" idx="2"/>
            <a:endCxn id="106" idx="0"/>
          </p:cNvCxnSpPr>
          <p:nvPr/>
        </p:nvCxnSpPr>
        <p:spPr>
          <a:xfrm flipH="1">
            <a:off x="4217835" y="1513924"/>
            <a:ext cx="402938" cy="1640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文本框 144"/>
          <p:cNvSpPr txBox="1"/>
          <p:nvPr/>
        </p:nvSpPr>
        <p:spPr>
          <a:xfrm>
            <a:off x="3971350" y="1677992"/>
            <a:ext cx="4929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dirty="0">
                <a:latin typeface="Arial" panose="020B0604020202020204" pitchFamily="34" charset="0"/>
                <a:cs typeface="Arial" panose="020B0604020202020204" pitchFamily="34" charset="0"/>
              </a:rPr>
              <a:t>11</a:t>
            </a:r>
            <a:endParaRPr lang="zh-CN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07" name="直接连接符 165"/>
          <p:cNvCxnSpPr>
            <a:stCxn id="97" idx="2"/>
            <a:endCxn id="109" idx="0"/>
          </p:cNvCxnSpPr>
          <p:nvPr/>
        </p:nvCxnSpPr>
        <p:spPr>
          <a:xfrm>
            <a:off x="5429925" y="1513924"/>
            <a:ext cx="432915" cy="1640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直接连接符 166"/>
          <p:cNvCxnSpPr>
            <a:stCxn id="96" idx="2"/>
            <a:endCxn id="109" idx="0"/>
          </p:cNvCxnSpPr>
          <p:nvPr/>
        </p:nvCxnSpPr>
        <p:spPr>
          <a:xfrm flipH="1">
            <a:off x="5862840" y="1513924"/>
            <a:ext cx="376237" cy="1640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9" name="文本框 144"/>
          <p:cNvSpPr txBox="1"/>
          <p:nvPr/>
        </p:nvSpPr>
        <p:spPr>
          <a:xfrm>
            <a:off x="5643056" y="1677992"/>
            <a:ext cx="4395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dirty="0">
                <a:latin typeface="Arial" panose="020B0604020202020204" pitchFamily="34" charset="0"/>
                <a:cs typeface="Arial" panose="020B0604020202020204" pitchFamily="34" charset="0"/>
              </a:rPr>
              <a:t>15</a:t>
            </a:r>
            <a:endParaRPr lang="zh-CN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0" name="文本框 174"/>
          <p:cNvSpPr txBox="1"/>
          <p:nvPr/>
        </p:nvSpPr>
        <p:spPr>
          <a:xfrm>
            <a:off x="1575171" y="2210360"/>
            <a:ext cx="4934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endParaRPr lang="zh-CN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11" name="直接连接符 175"/>
          <p:cNvCxnSpPr>
            <a:stCxn id="100" idx="2"/>
            <a:endCxn id="110" idx="0"/>
          </p:cNvCxnSpPr>
          <p:nvPr/>
        </p:nvCxnSpPr>
        <p:spPr>
          <a:xfrm>
            <a:off x="1007657" y="2047324"/>
            <a:ext cx="814252" cy="1630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直接连接符 178"/>
          <p:cNvCxnSpPr>
            <a:stCxn id="110" idx="0"/>
            <a:endCxn id="103" idx="2"/>
          </p:cNvCxnSpPr>
          <p:nvPr/>
        </p:nvCxnSpPr>
        <p:spPr>
          <a:xfrm flipV="1">
            <a:off x="1821910" y="2047324"/>
            <a:ext cx="814253" cy="1630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3" name="文本框 182"/>
          <p:cNvSpPr txBox="1"/>
          <p:nvPr/>
        </p:nvSpPr>
        <p:spPr>
          <a:xfrm>
            <a:off x="4779996" y="2210360"/>
            <a:ext cx="4934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Arial" panose="020B0604020202020204" pitchFamily="34" charset="0"/>
                <a:cs typeface="Arial" panose="020B0604020202020204" pitchFamily="34" charset="0"/>
              </a:rPr>
              <a:t>26</a:t>
            </a:r>
            <a:endParaRPr lang="zh-CN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14" name="直接连接符 183"/>
          <p:cNvCxnSpPr>
            <a:stCxn id="106" idx="2"/>
            <a:endCxn id="113" idx="0"/>
          </p:cNvCxnSpPr>
          <p:nvPr/>
        </p:nvCxnSpPr>
        <p:spPr>
          <a:xfrm>
            <a:off x="4217836" y="2047324"/>
            <a:ext cx="808899" cy="1630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直接连接符 184"/>
          <p:cNvCxnSpPr>
            <a:stCxn id="113" idx="0"/>
            <a:endCxn id="109" idx="2"/>
          </p:cNvCxnSpPr>
          <p:nvPr/>
        </p:nvCxnSpPr>
        <p:spPr>
          <a:xfrm flipV="1">
            <a:off x="5026734" y="2047324"/>
            <a:ext cx="836106" cy="1630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6" name="文本框 187"/>
          <p:cNvSpPr txBox="1"/>
          <p:nvPr/>
        </p:nvSpPr>
        <p:spPr>
          <a:xfrm>
            <a:off x="3164968" y="2850857"/>
            <a:ext cx="4934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Arial" panose="020B0604020202020204" pitchFamily="34" charset="0"/>
                <a:cs typeface="Arial" panose="020B0604020202020204" pitchFamily="34" charset="0"/>
              </a:rPr>
              <a:t>36</a:t>
            </a:r>
            <a:endParaRPr lang="zh-CN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17" name="直接连接符 188"/>
          <p:cNvCxnSpPr>
            <a:stCxn id="110" idx="2"/>
            <a:endCxn id="116" idx="0"/>
          </p:cNvCxnSpPr>
          <p:nvPr/>
        </p:nvCxnSpPr>
        <p:spPr>
          <a:xfrm>
            <a:off x="1821910" y="2579693"/>
            <a:ext cx="1589797" cy="27116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直接连接符 191"/>
          <p:cNvCxnSpPr>
            <a:stCxn id="116" idx="0"/>
            <a:endCxn id="113" idx="2"/>
          </p:cNvCxnSpPr>
          <p:nvPr/>
        </p:nvCxnSpPr>
        <p:spPr>
          <a:xfrm flipV="1">
            <a:off x="3411706" y="2579693"/>
            <a:ext cx="1615028" cy="27116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9" name="TextBox 2"/>
          <p:cNvSpPr txBox="1"/>
          <p:nvPr/>
        </p:nvSpPr>
        <p:spPr>
          <a:xfrm>
            <a:off x="827779" y="1279829"/>
            <a:ext cx="3642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endParaRPr lang="en-US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0" name="TextBox 2"/>
          <p:cNvSpPr txBox="1"/>
          <p:nvPr/>
        </p:nvSpPr>
        <p:spPr>
          <a:xfrm>
            <a:off x="2462558" y="1284462"/>
            <a:ext cx="3642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endParaRPr lang="en-US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1" name="TextBox 2"/>
          <p:cNvSpPr txBox="1"/>
          <p:nvPr/>
        </p:nvSpPr>
        <p:spPr>
          <a:xfrm>
            <a:off x="4030511" y="1279829"/>
            <a:ext cx="3642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endParaRPr lang="en-US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2" name="TextBox 2"/>
          <p:cNvSpPr txBox="1"/>
          <p:nvPr/>
        </p:nvSpPr>
        <p:spPr>
          <a:xfrm>
            <a:off x="5680344" y="1276227"/>
            <a:ext cx="3642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endParaRPr lang="en-US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3" name="TextBox 2"/>
          <p:cNvSpPr txBox="1"/>
          <p:nvPr/>
        </p:nvSpPr>
        <p:spPr>
          <a:xfrm>
            <a:off x="1636095" y="1807394"/>
            <a:ext cx="3642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endParaRPr lang="en-US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4" name="TextBox 2"/>
          <p:cNvSpPr txBox="1"/>
          <p:nvPr/>
        </p:nvSpPr>
        <p:spPr>
          <a:xfrm>
            <a:off x="4841174" y="1801213"/>
            <a:ext cx="3642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endParaRPr lang="en-US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5" name="TextBox 2"/>
          <p:cNvSpPr txBox="1"/>
          <p:nvPr/>
        </p:nvSpPr>
        <p:spPr>
          <a:xfrm>
            <a:off x="3226399" y="2427293"/>
            <a:ext cx="3642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endParaRPr lang="en-US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4364044" y="3356563"/>
          <a:ext cx="4338576" cy="515694"/>
        </p:xfrm>
        <a:graphic>
          <a:graphicData uri="http://schemas.openxmlformats.org/drawingml/2006/table">
            <a:tbl>
              <a:tblPr bandRow="1">
                <a:tableStyleId>{5940675A-B579-460E-94D1-54222C63F5DA}</a:tableStyleId>
              </a:tblPr>
              <a:tblGrid>
                <a:gridCol w="542322">
                  <a:extLst>
                    <a:ext uri="{9D8B030D-6E8A-4147-A177-3AD203B41FA5}">
                      <a16:colId xmlns:a16="http://schemas.microsoft.com/office/drawing/2014/main" val="551113526"/>
                    </a:ext>
                  </a:extLst>
                </a:gridCol>
                <a:gridCol w="542322">
                  <a:extLst>
                    <a:ext uri="{9D8B030D-6E8A-4147-A177-3AD203B41FA5}">
                      <a16:colId xmlns:a16="http://schemas.microsoft.com/office/drawing/2014/main" val="2188035684"/>
                    </a:ext>
                  </a:extLst>
                </a:gridCol>
                <a:gridCol w="542322">
                  <a:extLst>
                    <a:ext uri="{9D8B030D-6E8A-4147-A177-3AD203B41FA5}">
                      <a16:colId xmlns:a16="http://schemas.microsoft.com/office/drawing/2014/main" val="3198345295"/>
                    </a:ext>
                  </a:extLst>
                </a:gridCol>
                <a:gridCol w="542322">
                  <a:extLst>
                    <a:ext uri="{9D8B030D-6E8A-4147-A177-3AD203B41FA5}">
                      <a16:colId xmlns:a16="http://schemas.microsoft.com/office/drawing/2014/main" val="2450398081"/>
                    </a:ext>
                  </a:extLst>
                </a:gridCol>
                <a:gridCol w="542322">
                  <a:extLst>
                    <a:ext uri="{9D8B030D-6E8A-4147-A177-3AD203B41FA5}">
                      <a16:colId xmlns:a16="http://schemas.microsoft.com/office/drawing/2014/main" val="1167951376"/>
                    </a:ext>
                  </a:extLst>
                </a:gridCol>
                <a:gridCol w="542322">
                  <a:extLst>
                    <a:ext uri="{9D8B030D-6E8A-4147-A177-3AD203B41FA5}">
                      <a16:colId xmlns:a16="http://schemas.microsoft.com/office/drawing/2014/main" val="769321442"/>
                    </a:ext>
                  </a:extLst>
                </a:gridCol>
                <a:gridCol w="542322">
                  <a:extLst>
                    <a:ext uri="{9D8B030D-6E8A-4147-A177-3AD203B41FA5}">
                      <a16:colId xmlns:a16="http://schemas.microsoft.com/office/drawing/2014/main" val="1218550804"/>
                    </a:ext>
                  </a:extLst>
                </a:gridCol>
                <a:gridCol w="542322">
                  <a:extLst>
                    <a:ext uri="{9D8B030D-6E8A-4147-A177-3AD203B41FA5}">
                      <a16:colId xmlns:a16="http://schemas.microsoft.com/office/drawing/2014/main" val="290938295"/>
                    </a:ext>
                  </a:extLst>
                </a:gridCol>
              </a:tblGrid>
              <a:tr h="51569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671964"/>
                  </a:ext>
                </a:extLst>
              </a:tr>
            </a:tbl>
          </a:graphicData>
        </a:graphic>
      </p:graphicFrame>
      <p:sp>
        <p:nvSpPr>
          <p:cNvPr id="32" name="Rectangle 31"/>
          <p:cNvSpPr/>
          <p:nvPr/>
        </p:nvSpPr>
        <p:spPr>
          <a:xfrm>
            <a:off x="8177583" y="4133099"/>
            <a:ext cx="58541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36</a:t>
            </a:r>
          </a:p>
        </p:txBody>
      </p:sp>
      <p:sp>
        <p:nvSpPr>
          <p:cNvPr id="33" name="Rectangle 32"/>
          <p:cNvSpPr/>
          <p:nvPr/>
        </p:nvSpPr>
        <p:spPr>
          <a:xfrm>
            <a:off x="5978315" y="4133099"/>
            <a:ext cx="58541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endParaRPr lang="en-US" sz="2800" dirty="0"/>
          </a:p>
        </p:txBody>
      </p:sp>
      <p:sp>
        <p:nvSpPr>
          <p:cNvPr id="34" name="Rectangle 33"/>
          <p:cNvSpPr/>
          <p:nvPr/>
        </p:nvSpPr>
        <p:spPr>
          <a:xfrm>
            <a:off x="5028186" y="4133099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en-US" sz="2800" dirty="0"/>
          </a:p>
        </p:txBody>
      </p:sp>
      <p:sp>
        <p:nvSpPr>
          <p:cNvPr id="35" name="Rectangle 34"/>
          <p:cNvSpPr/>
          <p:nvPr/>
        </p:nvSpPr>
        <p:spPr>
          <a:xfrm>
            <a:off x="3885562" y="3352800"/>
            <a:ext cx="42351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endParaRPr lang="en-US" sz="2800" dirty="0"/>
          </a:p>
        </p:txBody>
      </p:sp>
      <p:sp>
        <p:nvSpPr>
          <p:cNvPr id="36" name="Rectangle 35"/>
          <p:cNvSpPr/>
          <p:nvPr/>
        </p:nvSpPr>
        <p:spPr>
          <a:xfrm>
            <a:off x="7089512" y="4133099"/>
            <a:ext cx="58541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21</a:t>
            </a:r>
            <a:endParaRPr lang="en-US" sz="2800" dirty="0"/>
          </a:p>
        </p:txBody>
      </p:sp>
      <p:sp>
        <p:nvSpPr>
          <p:cNvPr id="37" name="Rectangle 36"/>
          <p:cNvSpPr/>
          <p:nvPr/>
        </p:nvSpPr>
        <p:spPr>
          <a:xfrm>
            <a:off x="7622912" y="4133099"/>
            <a:ext cx="58541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28</a:t>
            </a:r>
          </a:p>
        </p:txBody>
      </p:sp>
      <p:sp>
        <p:nvSpPr>
          <p:cNvPr id="38" name="Rectangle 37"/>
          <p:cNvSpPr/>
          <p:nvPr/>
        </p:nvSpPr>
        <p:spPr>
          <a:xfrm>
            <a:off x="6525632" y="4133099"/>
            <a:ext cx="58541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15</a:t>
            </a:r>
          </a:p>
        </p:txBody>
      </p:sp>
      <p:sp>
        <p:nvSpPr>
          <p:cNvPr id="39" name="Rectangle 38"/>
          <p:cNvSpPr/>
          <p:nvPr/>
        </p:nvSpPr>
        <p:spPr>
          <a:xfrm>
            <a:off x="5535032" y="4133099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endParaRPr lang="en-US" sz="2800" dirty="0"/>
          </a:p>
        </p:txBody>
      </p:sp>
      <p:sp>
        <p:nvSpPr>
          <p:cNvPr id="40" name="Rectangle 39"/>
          <p:cNvSpPr/>
          <p:nvPr/>
        </p:nvSpPr>
        <p:spPr>
          <a:xfrm>
            <a:off x="4491168" y="4133099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en-US" sz="2800" dirty="0"/>
          </a:p>
        </p:txBody>
      </p:sp>
      <p:sp>
        <p:nvSpPr>
          <p:cNvPr id="41" name="Rectangle 40"/>
          <p:cNvSpPr/>
          <p:nvPr/>
        </p:nvSpPr>
        <p:spPr>
          <a:xfrm>
            <a:off x="4459183" y="3352800"/>
            <a:ext cx="4253087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1   2   3   4   5   6    7   8</a:t>
            </a:r>
          </a:p>
        </p:txBody>
      </p:sp>
      <p:graphicFrame>
        <p:nvGraphicFramePr>
          <p:cNvPr id="147" name="Table 146"/>
          <p:cNvGraphicFramePr>
            <a:graphicFrameLocks noGrp="1"/>
          </p:cNvGraphicFramePr>
          <p:nvPr/>
        </p:nvGraphicFramePr>
        <p:xfrm>
          <a:off x="4373694" y="6135057"/>
          <a:ext cx="4338576" cy="515694"/>
        </p:xfrm>
        <a:graphic>
          <a:graphicData uri="http://schemas.openxmlformats.org/drawingml/2006/table">
            <a:tbl>
              <a:tblPr bandRow="1">
                <a:tableStyleId>{5940675A-B579-460E-94D1-54222C63F5DA}</a:tableStyleId>
              </a:tblPr>
              <a:tblGrid>
                <a:gridCol w="1084644">
                  <a:extLst>
                    <a:ext uri="{9D8B030D-6E8A-4147-A177-3AD203B41FA5}">
                      <a16:colId xmlns:a16="http://schemas.microsoft.com/office/drawing/2014/main" val="551113526"/>
                    </a:ext>
                  </a:extLst>
                </a:gridCol>
                <a:gridCol w="1084644">
                  <a:extLst>
                    <a:ext uri="{9D8B030D-6E8A-4147-A177-3AD203B41FA5}">
                      <a16:colId xmlns:a16="http://schemas.microsoft.com/office/drawing/2014/main" val="3198345295"/>
                    </a:ext>
                  </a:extLst>
                </a:gridCol>
                <a:gridCol w="1084644">
                  <a:extLst>
                    <a:ext uri="{9D8B030D-6E8A-4147-A177-3AD203B41FA5}">
                      <a16:colId xmlns:a16="http://schemas.microsoft.com/office/drawing/2014/main" val="1167951376"/>
                    </a:ext>
                  </a:extLst>
                </a:gridCol>
                <a:gridCol w="1084644">
                  <a:extLst>
                    <a:ext uri="{9D8B030D-6E8A-4147-A177-3AD203B41FA5}">
                      <a16:colId xmlns:a16="http://schemas.microsoft.com/office/drawing/2014/main" val="1218550804"/>
                    </a:ext>
                  </a:extLst>
                </a:gridCol>
              </a:tblGrid>
              <a:tr h="51569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671964"/>
                  </a:ext>
                </a:extLst>
              </a:tr>
            </a:tbl>
          </a:graphicData>
        </a:graphic>
      </p:graphicFrame>
      <p:sp>
        <p:nvSpPr>
          <p:cNvPr id="148" name="Rectangle 147"/>
          <p:cNvSpPr/>
          <p:nvPr/>
        </p:nvSpPr>
        <p:spPr>
          <a:xfrm>
            <a:off x="4784252" y="6131294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en-US" sz="2800" dirty="0"/>
          </a:p>
        </p:txBody>
      </p:sp>
      <p:sp>
        <p:nvSpPr>
          <p:cNvPr id="150" name="Rectangle 149"/>
          <p:cNvSpPr/>
          <p:nvPr/>
        </p:nvSpPr>
        <p:spPr>
          <a:xfrm>
            <a:off x="5720184" y="6131294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endParaRPr lang="en-US" sz="2800" dirty="0"/>
          </a:p>
        </p:txBody>
      </p:sp>
      <p:sp>
        <p:nvSpPr>
          <p:cNvPr id="157" name="Rectangle 156"/>
          <p:cNvSpPr/>
          <p:nvPr/>
        </p:nvSpPr>
        <p:spPr>
          <a:xfrm>
            <a:off x="3850650" y="6119676"/>
            <a:ext cx="49244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A’</a:t>
            </a:r>
            <a:endParaRPr lang="en-US" sz="2800" dirty="0"/>
          </a:p>
        </p:txBody>
      </p:sp>
      <p:sp>
        <p:nvSpPr>
          <p:cNvPr id="158" name="Rectangle 157"/>
          <p:cNvSpPr/>
          <p:nvPr/>
        </p:nvSpPr>
        <p:spPr>
          <a:xfrm>
            <a:off x="6903273" y="6131294"/>
            <a:ext cx="55874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11</a:t>
            </a:r>
            <a:endParaRPr lang="en-US" sz="2800" dirty="0"/>
          </a:p>
        </p:txBody>
      </p:sp>
      <p:sp>
        <p:nvSpPr>
          <p:cNvPr id="65" name="Rectangle 157">
            <a:extLst>
              <a:ext uri="{FF2B5EF4-FFF2-40B4-BE49-F238E27FC236}">
                <a16:creationId xmlns:a16="http://schemas.microsoft.com/office/drawing/2014/main" id="{793DB70D-BED1-4BF6-8AD3-1B0E5B618C1C}"/>
              </a:ext>
            </a:extLst>
          </p:cNvPr>
          <p:cNvSpPr/>
          <p:nvPr/>
        </p:nvSpPr>
        <p:spPr>
          <a:xfrm>
            <a:off x="7942851" y="6131294"/>
            <a:ext cx="58541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15</a:t>
            </a:r>
            <a:endParaRPr lang="en-US" sz="2800" dirty="0"/>
          </a:p>
        </p:txBody>
      </p:sp>
      <p:sp>
        <p:nvSpPr>
          <p:cNvPr id="66" name="Rectangle 156">
            <a:extLst>
              <a:ext uri="{FF2B5EF4-FFF2-40B4-BE49-F238E27FC236}">
                <a16:creationId xmlns:a16="http://schemas.microsoft.com/office/drawing/2014/main" id="{78262AFC-AAF6-472B-8222-B1C3EDAF3494}"/>
              </a:ext>
            </a:extLst>
          </p:cNvPr>
          <p:cNvSpPr/>
          <p:nvPr/>
        </p:nvSpPr>
        <p:spPr>
          <a:xfrm>
            <a:off x="1689436" y="5483349"/>
            <a:ext cx="265329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Prefix sum of A’</a:t>
            </a:r>
            <a:endParaRPr lang="en-US" sz="2800" dirty="0"/>
          </a:p>
        </p:txBody>
      </p:sp>
      <p:sp>
        <p:nvSpPr>
          <p:cNvPr id="68" name="Rectangle 156">
            <a:extLst>
              <a:ext uri="{FF2B5EF4-FFF2-40B4-BE49-F238E27FC236}">
                <a16:creationId xmlns:a16="http://schemas.microsoft.com/office/drawing/2014/main" id="{6FC9ACD7-D2E1-4B81-A8AA-4C1F10CB95DC}"/>
              </a:ext>
            </a:extLst>
          </p:cNvPr>
          <p:cNvSpPr/>
          <p:nvPr/>
        </p:nvSpPr>
        <p:spPr>
          <a:xfrm>
            <a:off x="1710754" y="4114800"/>
            <a:ext cx="265329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Prefix sum of A</a:t>
            </a:r>
            <a:endParaRPr lang="en-US" sz="2800" dirty="0"/>
          </a:p>
        </p:txBody>
      </p:sp>
      <p:graphicFrame>
        <p:nvGraphicFramePr>
          <p:cNvPr id="70" name="Table 146">
            <a:extLst>
              <a:ext uri="{FF2B5EF4-FFF2-40B4-BE49-F238E27FC236}">
                <a16:creationId xmlns:a16="http://schemas.microsoft.com/office/drawing/2014/main" id="{E1C3FA29-EA8E-4E7C-9432-8D28756BB716}"/>
              </a:ext>
            </a:extLst>
          </p:cNvPr>
          <p:cNvGraphicFramePr>
            <a:graphicFrameLocks noGrp="1"/>
          </p:cNvGraphicFramePr>
          <p:nvPr/>
        </p:nvGraphicFramePr>
        <p:xfrm>
          <a:off x="4364044" y="5414574"/>
          <a:ext cx="4338576" cy="515694"/>
        </p:xfrm>
        <a:graphic>
          <a:graphicData uri="http://schemas.openxmlformats.org/drawingml/2006/table">
            <a:tbl>
              <a:tblPr bandRow="1">
                <a:tableStyleId>{5940675A-B579-460E-94D1-54222C63F5DA}</a:tableStyleId>
              </a:tblPr>
              <a:tblGrid>
                <a:gridCol w="1084644">
                  <a:extLst>
                    <a:ext uri="{9D8B030D-6E8A-4147-A177-3AD203B41FA5}">
                      <a16:colId xmlns:a16="http://schemas.microsoft.com/office/drawing/2014/main" val="551113526"/>
                    </a:ext>
                  </a:extLst>
                </a:gridCol>
                <a:gridCol w="1084644">
                  <a:extLst>
                    <a:ext uri="{9D8B030D-6E8A-4147-A177-3AD203B41FA5}">
                      <a16:colId xmlns:a16="http://schemas.microsoft.com/office/drawing/2014/main" val="3198345295"/>
                    </a:ext>
                  </a:extLst>
                </a:gridCol>
                <a:gridCol w="1084644">
                  <a:extLst>
                    <a:ext uri="{9D8B030D-6E8A-4147-A177-3AD203B41FA5}">
                      <a16:colId xmlns:a16="http://schemas.microsoft.com/office/drawing/2014/main" val="1167951376"/>
                    </a:ext>
                  </a:extLst>
                </a:gridCol>
                <a:gridCol w="1084644">
                  <a:extLst>
                    <a:ext uri="{9D8B030D-6E8A-4147-A177-3AD203B41FA5}">
                      <a16:colId xmlns:a16="http://schemas.microsoft.com/office/drawing/2014/main" val="1218550804"/>
                    </a:ext>
                  </a:extLst>
                </a:gridCol>
              </a:tblGrid>
              <a:tr h="51569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671964"/>
                  </a:ext>
                </a:extLst>
              </a:tr>
            </a:tbl>
          </a:graphicData>
        </a:graphic>
      </p:graphicFrame>
      <p:sp>
        <p:nvSpPr>
          <p:cNvPr id="71" name="Rectangle 147">
            <a:extLst>
              <a:ext uri="{FF2B5EF4-FFF2-40B4-BE49-F238E27FC236}">
                <a16:creationId xmlns:a16="http://schemas.microsoft.com/office/drawing/2014/main" id="{BC86C018-4C49-424E-A67A-64ACEF723138}"/>
              </a:ext>
            </a:extLst>
          </p:cNvPr>
          <p:cNvSpPr/>
          <p:nvPr/>
        </p:nvSpPr>
        <p:spPr>
          <a:xfrm>
            <a:off x="4774602" y="5410811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en-US" sz="2800" dirty="0"/>
          </a:p>
        </p:txBody>
      </p:sp>
      <p:sp>
        <p:nvSpPr>
          <p:cNvPr id="72" name="Rectangle 149">
            <a:extLst>
              <a:ext uri="{FF2B5EF4-FFF2-40B4-BE49-F238E27FC236}">
                <a16:creationId xmlns:a16="http://schemas.microsoft.com/office/drawing/2014/main" id="{56DDF80F-6734-434D-B65C-9C237BBC7360}"/>
              </a:ext>
            </a:extLst>
          </p:cNvPr>
          <p:cNvSpPr/>
          <p:nvPr/>
        </p:nvSpPr>
        <p:spPr>
          <a:xfrm>
            <a:off x="5710534" y="5410811"/>
            <a:ext cx="58541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endParaRPr lang="en-US" sz="2800" dirty="0"/>
          </a:p>
        </p:txBody>
      </p:sp>
      <p:sp>
        <p:nvSpPr>
          <p:cNvPr id="73" name="Rectangle 157">
            <a:extLst>
              <a:ext uri="{FF2B5EF4-FFF2-40B4-BE49-F238E27FC236}">
                <a16:creationId xmlns:a16="http://schemas.microsoft.com/office/drawing/2014/main" id="{560355E0-B259-484A-847F-1361FA431A9A}"/>
              </a:ext>
            </a:extLst>
          </p:cNvPr>
          <p:cNvSpPr/>
          <p:nvPr/>
        </p:nvSpPr>
        <p:spPr>
          <a:xfrm>
            <a:off x="6893623" y="5410811"/>
            <a:ext cx="58541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21</a:t>
            </a:r>
            <a:endParaRPr lang="en-US" sz="2800" dirty="0"/>
          </a:p>
        </p:txBody>
      </p:sp>
      <p:sp>
        <p:nvSpPr>
          <p:cNvPr id="74" name="Rectangle 157">
            <a:extLst>
              <a:ext uri="{FF2B5EF4-FFF2-40B4-BE49-F238E27FC236}">
                <a16:creationId xmlns:a16="http://schemas.microsoft.com/office/drawing/2014/main" id="{DC647696-7A3D-48DA-B488-3640BAB13BC0}"/>
              </a:ext>
            </a:extLst>
          </p:cNvPr>
          <p:cNvSpPr/>
          <p:nvPr/>
        </p:nvSpPr>
        <p:spPr>
          <a:xfrm>
            <a:off x="7933201" y="5410811"/>
            <a:ext cx="58541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36</a:t>
            </a:r>
            <a:endParaRPr lang="en-US" sz="2800" dirty="0"/>
          </a:p>
        </p:txBody>
      </p:sp>
      <p:cxnSp>
        <p:nvCxnSpPr>
          <p:cNvPr id="5" name="直接箭头连接符 4">
            <a:extLst>
              <a:ext uri="{FF2B5EF4-FFF2-40B4-BE49-F238E27FC236}">
                <a16:creationId xmlns:a16="http://schemas.microsoft.com/office/drawing/2014/main" id="{6B84E05B-6DE7-4A9B-AF1E-0152951EF1C8}"/>
              </a:ext>
            </a:extLst>
          </p:cNvPr>
          <p:cNvCxnSpPr/>
          <p:nvPr/>
        </p:nvCxnSpPr>
        <p:spPr>
          <a:xfrm flipV="1">
            <a:off x="4976773" y="4654437"/>
            <a:ext cx="243934" cy="756374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直接箭头连接符 76">
            <a:extLst>
              <a:ext uri="{FF2B5EF4-FFF2-40B4-BE49-F238E27FC236}">
                <a16:creationId xmlns:a16="http://schemas.microsoft.com/office/drawing/2014/main" id="{47E2D163-C125-4352-A665-C56DE318272D}"/>
              </a:ext>
            </a:extLst>
          </p:cNvPr>
          <p:cNvCxnSpPr/>
          <p:nvPr/>
        </p:nvCxnSpPr>
        <p:spPr>
          <a:xfrm flipV="1">
            <a:off x="5978315" y="4639325"/>
            <a:ext cx="243934" cy="756374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直接箭头连接符 77">
            <a:extLst>
              <a:ext uri="{FF2B5EF4-FFF2-40B4-BE49-F238E27FC236}">
                <a16:creationId xmlns:a16="http://schemas.microsoft.com/office/drawing/2014/main" id="{BF13782C-4981-4F8B-9907-1A33712FCF56}"/>
              </a:ext>
            </a:extLst>
          </p:cNvPr>
          <p:cNvCxnSpPr/>
          <p:nvPr/>
        </p:nvCxnSpPr>
        <p:spPr>
          <a:xfrm flipV="1">
            <a:off x="7142096" y="4649943"/>
            <a:ext cx="243934" cy="756374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直接箭头连接符 78">
            <a:extLst>
              <a:ext uri="{FF2B5EF4-FFF2-40B4-BE49-F238E27FC236}">
                <a16:creationId xmlns:a16="http://schemas.microsoft.com/office/drawing/2014/main" id="{0F8165FF-58B9-4967-969A-0F91786DEC26}"/>
              </a:ext>
            </a:extLst>
          </p:cNvPr>
          <p:cNvCxnSpPr/>
          <p:nvPr/>
        </p:nvCxnSpPr>
        <p:spPr>
          <a:xfrm flipV="1">
            <a:off x="8251937" y="4632167"/>
            <a:ext cx="243934" cy="756374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直接箭头连接符 79">
            <a:extLst>
              <a:ext uri="{FF2B5EF4-FFF2-40B4-BE49-F238E27FC236}">
                <a16:creationId xmlns:a16="http://schemas.microsoft.com/office/drawing/2014/main" id="{668BFFF6-53AE-4E53-8E6B-04543429313D}"/>
              </a:ext>
            </a:extLst>
          </p:cNvPr>
          <p:cNvCxnSpPr>
            <a:cxnSpLocks/>
          </p:cNvCxnSpPr>
          <p:nvPr/>
        </p:nvCxnSpPr>
        <p:spPr>
          <a:xfrm flipV="1">
            <a:off x="5058468" y="4661291"/>
            <a:ext cx="713129" cy="764632"/>
          </a:xfrm>
          <a:prstGeom prst="straightConnector1">
            <a:avLst/>
          </a:prstGeom>
          <a:ln w="57150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直接箭头连接符 83">
            <a:extLst>
              <a:ext uri="{FF2B5EF4-FFF2-40B4-BE49-F238E27FC236}">
                <a16:creationId xmlns:a16="http://schemas.microsoft.com/office/drawing/2014/main" id="{F01BEFA9-9D0C-44B1-82AD-1BD2BC0374A9}"/>
              </a:ext>
            </a:extLst>
          </p:cNvPr>
          <p:cNvCxnSpPr>
            <a:cxnSpLocks/>
          </p:cNvCxnSpPr>
          <p:nvPr/>
        </p:nvCxnSpPr>
        <p:spPr>
          <a:xfrm>
            <a:off x="5720184" y="3876020"/>
            <a:ext cx="56911" cy="326587"/>
          </a:xfrm>
          <a:prstGeom prst="straightConnector1">
            <a:avLst/>
          </a:prstGeom>
          <a:ln w="57150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直接箭头连接符 85">
            <a:extLst>
              <a:ext uri="{FF2B5EF4-FFF2-40B4-BE49-F238E27FC236}">
                <a16:creationId xmlns:a16="http://schemas.microsoft.com/office/drawing/2014/main" id="{1D55934C-EE7F-4B89-B88C-F72DE94C4263}"/>
              </a:ext>
            </a:extLst>
          </p:cNvPr>
          <p:cNvCxnSpPr>
            <a:cxnSpLocks/>
          </p:cNvCxnSpPr>
          <p:nvPr/>
        </p:nvCxnSpPr>
        <p:spPr>
          <a:xfrm>
            <a:off x="4689653" y="3864702"/>
            <a:ext cx="56911" cy="326587"/>
          </a:xfrm>
          <a:prstGeom prst="straightConnector1">
            <a:avLst/>
          </a:prstGeom>
          <a:ln w="57150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直接箭头连接符 89">
            <a:extLst>
              <a:ext uri="{FF2B5EF4-FFF2-40B4-BE49-F238E27FC236}">
                <a16:creationId xmlns:a16="http://schemas.microsoft.com/office/drawing/2014/main" id="{63083B9A-A29E-4F44-A81D-A1C0FF6782A9}"/>
              </a:ext>
            </a:extLst>
          </p:cNvPr>
          <p:cNvCxnSpPr>
            <a:cxnSpLocks/>
          </p:cNvCxnSpPr>
          <p:nvPr/>
        </p:nvCxnSpPr>
        <p:spPr>
          <a:xfrm>
            <a:off x="6797326" y="3872257"/>
            <a:ext cx="56911" cy="326587"/>
          </a:xfrm>
          <a:prstGeom prst="straightConnector1">
            <a:avLst/>
          </a:prstGeom>
          <a:ln w="57150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直接箭头连接符 90">
            <a:extLst>
              <a:ext uri="{FF2B5EF4-FFF2-40B4-BE49-F238E27FC236}">
                <a16:creationId xmlns:a16="http://schemas.microsoft.com/office/drawing/2014/main" id="{96FEA0F0-1AC4-42B7-92D4-0231E5744F79}"/>
              </a:ext>
            </a:extLst>
          </p:cNvPr>
          <p:cNvCxnSpPr>
            <a:cxnSpLocks/>
          </p:cNvCxnSpPr>
          <p:nvPr/>
        </p:nvCxnSpPr>
        <p:spPr>
          <a:xfrm flipV="1">
            <a:off x="6120265" y="4624328"/>
            <a:ext cx="713129" cy="764632"/>
          </a:xfrm>
          <a:prstGeom prst="straightConnector1">
            <a:avLst/>
          </a:prstGeom>
          <a:ln w="57150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直接箭头连接符 125">
            <a:extLst>
              <a:ext uri="{FF2B5EF4-FFF2-40B4-BE49-F238E27FC236}">
                <a16:creationId xmlns:a16="http://schemas.microsoft.com/office/drawing/2014/main" id="{651C6AFB-D40D-40B0-9F29-32C50FF44EEF}"/>
              </a:ext>
            </a:extLst>
          </p:cNvPr>
          <p:cNvCxnSpPr>
            <a:cxnSpLocks/>
          </p:cNvCxnSpPr>
          <p:nvPr/>
        </p:nvCxnSpPr>
        <p:spPr>
          <a:xfrm>
            <a:off x="7947483" y="3870292"/>
            <a:ext cx="56911" cy="326587"/>
          </a:xfrm>
          <a:prstGeom prst="straightConnector1">
            <a:avLst/>
          </a:prstGeom>
          <a:ln w="57150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直接箭头连接符 126">
            <a:extLst>
              <a:ext uri="{FF2B5EF4-FFF2-40B4-BE49-F238E27FC236}">
                <a16:creationId xmlns:a16="http://schemas.microsoft.com/office/drawing/2014/main" id="{CD499CBE-3B4B-49E0-8116-1EF5AEA060ED}"/>
              </a:ext>
            </a:extLst>
          </p:cNvPr>
          <p:cNvCxnSpPr>
            <a:cxnSpLocks/>
          </p:cNvCxnSpPr>
          <p:nvPr/>
        </p:nvCxnSpPr>
        <p:spPr>
          <a:xfrm flipV="1">
            <a:off x="7318364" y="4666385"/>
            <a:ext cx="713129" cy="764632"/>
          </a:xfrm>
          <a:prstGeom prst="straightConnector1">
            <a:avLst/>
          </a:prstGeom>
          <a:ln w="57150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文本框 19">
            <a:extLst>
              <a:ext uri="{FF2B5EF4-FFF2-40B4-BE49-F238E27FC236}">
                <a16:creationId xmlns:a16="http://schemas.microsoft.com/office/drawing/2014/main" id="{3F2976EF-FE44-47F0-A5D4-88C7BBB175D7}"/>
              </a:ext>
            </a:extLst>
          </p:cNvPr>
          <p:cNvSpPr txBox="1"/>
          <p:nvPr/>
        </p:nvSpPr>
        <p:spPr>
          <a:xfrm>
            <a:off x="6934200" y="228600"/>
            <a:ext cx="48006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altLang="zh-CN" sz="2400" dirty="0">
                <a:latin typeface="Arial" panose="020B0604020202020204" pitchFamily="34" charset="0"/>
                <a:cs typeface="Arial" panose="020B0604020202020204" pitchFamily="34" charset="0"/>
              </a:rPr>
              <a:t>Reduce the problem size into a smaller size (e.g., a half), possibly in parallel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altLang="zh-CN" sz="2400" dirty="0">
                <a:latin typeface="Arial" panose="020B0604020202020204" pitchFamily="34" charset="0"/>
                <a:cs typeface="Arial" panose="020B0604020202020204" pitchFamily="34" charset="0"/>
              </a:rPr>
              <a:t>Solve the same problem on the small input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altLang="zh-CN" sz="2400" dirty="0">
                <a:latin typeface="Arial" panose="020B0604020202020204" pitchFamily="34" charset="0"/>
                <a:cs typeface="Arial" panose="020B0604020202020204" pitchFamily="34" charset="0"/>
              </a:rPr>
              <a:t>Convert the result of the small problem to the final answer,  possibly in parallel</a:t>
            </a:r>
            <a:endParaRPr lang="zh-CN" alt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2797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1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1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8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8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1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33" grpId="0"/>
      <p:bldP spid="34" grpId="0"/>
      <p:bldP spid="36" grpId="0"/>
      <p:bldP spid="37" grpId="0"/>
      <p:bldP spid="38" grpId="0"/>
      <p:bldP spid="39" grpId="0"/>
      <p:bldP spid="40" grpId="0"/>
      <p:bldP spid="148" grpId="0"/>
      <p:bldP spid="150" grpId="0"/>
      <p:bldP spid="157" grpId="0"/>
      <p:bldP spid="158" grpId="0"/>
      <p:bldP spid="65" grpId="0"/>
      <p:bldP spid="66" grpId="0"/>
      <p:bldP spid="71" grpId="0"/>
      <p:bldP spid="72" grpId="0"/>
      <p:bldP spid="73" grpId="0"/>
      <p:bldP spid="7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/>
          <p:cNvSpPr>
            <a:spLocks noGrp="1"/>
          </p:cNvSpPr>
          <p:nvPr>
            <p:ph type="title"/>
          </p:nvPr>
        </p:nvSpPr>
        <p:spPr>
          <a:xfrm>
            <a:off x="461133" y="274638"/>
            <a:ext cx="6473067" cy="715962"/>
          </a:xfrm>
        </p:spPr>
        <p:txBody>
          <a:bodyPr/>
          <a:lstStyle/>
          <a:p>
            <a:r>
              <a:rPr lang="en-US" altLang="zh-CN" dirty="0"/>
              <a:t>Prefix sum – another algorithm</a:t>
            </a:r>
            <a:endParaRPr lang="zh-CN" altLang="en-US" dirty="0"/>
          </a:p>
        </p:txBody>
      </p:sp>
      <p:sp>
        <p:nvSpPr>
          <p:cNvPr id="83" name="TextBox 46"/>
          <p:cNvSpPr txBox="1"/>
          <p:nvPr/>
        </p:nvSpPr>
        <p:spPr>
          <a:xfrm>
            <a:off x="304800" y="3196441"/>
            <a:ext cx="72390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</a:rPr>
              <a:t>Function </a:t>
            </a:r>
            <a:r>
              <a:rPr lang="en-US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</a:rPr>
              <a:t>PrefixSum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</a:rPr>
              <a:t>(In, n, Out) {</a:t>
            </a:r>
          </a:p>
          <a:p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</a:rPr>
              <a:t>  </a:t>
            </a:r>
            <a:r>
              <a:rPr lang="en-US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</a:rPr>
              <a:t>if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</a:rPr>
              <a:t> (n==1) Out[0] = In[0];</a:t>
            </a:r>
          </a:p>
          <a:p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</a:rPr>
              <a:t>  </a:t>
            </a:r>
            <a:r>
              <a:rPr lang="en-US" sz="24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</a:rPr>
              <a:t>para_for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</a:rPr>
              <a:t> (</a:t>
            </a:r>
            <a:r>
              <a:rPr lang="en-US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</a:rPr>
              <a:t>i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</a:rPr>
              <a:t>=0 to n/2) </a:t>
            </a:r>
          </a:p>
          <a:p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</a:rPr>
              <a:t>    B[</a:t>
            </a:r>
            <a:r>
              <a:rPr lang="en-US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</a:rPr>
              <a:t>i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</a:rPr>
              <a:t>] = In[2i]+In[2i+1]</a:t>
            </a:r>
          </a:p>
          <a:p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</a:rPr>
              <a:t>  </a:t>
            </a:r>
            <a:r>
              <a:rPr lang="en-US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</a:rPr>
              <a:t>PrefixSum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</a:rPr>
              <a:t>(B, n/2, C);</a:t>
            </a:r>
          </a:p>
          <a:p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</a:rPr>
              <a:t>  Out[0] = In[0];</a:t>
            </a:r>
          </a:p>
          <a:p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</a:rPr>
              <a:t>  </a:t>
            </a:r>
            <a:r>
              <a:rPr lang="en-US" sz="24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</a:rPr>
              <a:t>para_for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</a:rPr>
              <a:t> (</a:t>
            </a:r>
            <a:r>
              <a:rPr lang="en-US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</a:rPr>
              <a:t>i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</a:rPr>
              <a:t>=1 to n) {</a:t>
            </a:r>
          </a:p>
          <a:p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</a:rPr>
              <a:t>     </a:t>
            </a:r>
            <a:r>
              <a:rPr lang="en-US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</a:rPr>
              <a:t>if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</a:rPr>
              <a:t> (i%2) Out[</a:t>
            </a:r>
            <a:r>
              <a:rPr lang="en-US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</a:rPr>
              <a:t>i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</a:rPr>
              <a:t>] = C[(i-1)/2]+In[</a:t>
            </a:r>
            <a:r>
              <a:rPr lang="en-US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</a:rPr>
              <a:t>i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</a:rPr>
              <a:t>];</a:t>
            </a:r>
          </a:p>
          <a:p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</a:rPr>
              <a:t>     </a:t>
            </a:r>
            <a:r>
              <a:rPr lang="en-US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</a:rPr>
              <a:t>else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</a:rPr>
              <a:t> Out[</a:t>
            </a:r>
            <a:r>
              <a:rPr lang="en-US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</a:rPr>
              <a:t>i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</a:rPr>
              <a:t>] = C[</a:t>
            </a:r>
            <a:r>
              <a:rPr lang="en-US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</a:rPr>
              <a:t>i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</a:rPr>
              <a:t>/2];} }</a:t>
            </a:r>
          </a:p>
        </p:txBody>
      </p:sp>
      <p:sp>
        <p:nvSpPr>
          <p:cNvPr id="88" name="文本框 131"/>
          <p:cNvSpPr txBox="1"/>
          <p:nvPr/>
        </p:nvSpPr>
        <p:spPr>
          <a:xfrm>
            <a:off x="432104" y="1131892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zh-CN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9" name="文本框 132"/>
          <p:cNvSpPr txBox="1"/>
          <p:nvPr/>
        </p:nvSpPr>
        <p:spPr>
          <a:xfrm>
            <a:off x="2046692" y="1142488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zh-CN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2" name="文本框 133"/>
          <p:cNvSpPr txBox="1"/>
          <p:nvPr/>
        </p:nvSpPr>
        <p:spPr>
          <a:xfrm>
            <a:off x="1240310" y="1132924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zh-CN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3" name="文本框 134"/>
          <p:cNvSpPr txBox="1"/>
          <p:nvPr/>
        </p:nvSpPr>
        <p:spPr>
          <a:xfrm>
            <a:off x="4464320" y="1144592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endParaRPr lang="zh-CN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4" name="文本框 135"/>
          <p:cNvSpPr txBox="1"/>
          <p:nvPr/>
        </p:nvSpPr>
        <p:spPr>
          <a:xfrm>
            <a:off x="3658444" y="1144592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endParaRPr lang="zh-CN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5" name="文本框 136"/>
          <p:cNvSpPr txBox="1"/>
          <p:nvPr/>
        </p:nvSpPr>
        <p:spPr>
          <a:xfrm>
            <a:off x="2852568" y="1144592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lang="zh-CN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6" name="文本框 137"/>
          <p:cNvSpPr txBox="1"/>
          <p:nvPr/>
        </p:nvSpPr>
        <p:spPr>
          <a:xfrm>
            <a:off x="6082624" y="1144592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endParaRPr lang="zh-CN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7" name="文本框 138"/>
          <p:cNvSpPr txBox="1"/>
          <p:nvPr/>
        </p:nvSpPr>
        <p:spPr>
          <a:xfrm>
            <a:off x="5273472" y="1144592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endParaRPr lang="zh-CN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98" name="直接连接符 140"/>
          <p:cNvCxnSpPr>
            <a:stCxn id="88" idx="2"/>
            <a:endCxn id="100" idx="0"/>
          </p:cNvCxnSpPr>
          <p:nvPr/>
        </p:nvCxnSpPr>
        <p:spPr>
          <a:xfrm>
            <a:off x="588557" y="1501224"/>
            <a:ext cx="419100" cy="1767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直接连接符 141"/>
          <p:cNvCxnSpPr>
            <a:stCxn id="92" idx="2"/>
            <a:endCxn id="100" idx="0"/>
          </p:cNvCxnSpPr>
          <p:nvPr/>
        </p:nvCxnSpPr>
        <p:spPr>
          <a:xfrm flipH="1">
            <a:off x="1007657" y="1502256"/>
            <a:ext cx="389106" cy="1757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文本框 144"/>
          <p:cNvSpPr txBox="1"/>
          <p:nvPr/>
        </p:nvSpPr>
        <p:spPr>
          <a:xfrm>
            <a:off x="851204" y="1677992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zh-CN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01" name="直接连接符 149"/>
          <p:cNvCxnSpPr>
            <a:stCxn id="89" idx="2"/>
            <a:endCxn id="103" idx="0"/>
          </p:cNvCxnSpPr>
          <p:nvPr/>
        </p:nvCxnSpPr>
        <p:spPr>
          <a:xfrm>
            <a:off x="2203145" y="1511820"/>
            <a:ext cx="433017" cy="1661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直接连接符 150"/>
          <p:cNvCxnSpPr>
            <a:stCxn id="95" idx="2"/>
            <a:endCxn id="103" idx="0"/>
          </p:cNvCxnSpPr>
          <p:nvPr/>
        </p:nvCxnSpPr>
        <p:spPr>
          <a:xfrm flipH="1">
            <a:off x="2636162" y="1513924"/>
            <a:ext cx="372859" cy="1640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文本框 151"/>
          <p:cNvSpPr txBox="1"/>
          <p:nvPr/>
        </p:nvSpPr>
        <p:spPr>
          <a:xfrm>
            <a:off x="2479709" y="1677992"/>
            <a:ext cx="3129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endParaRPr lang="zh-CN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04" name="直接连接符 154"/>
          <p:cNvCxnSpPr>
            <a:stCxn id="94" idx="2"/>
            <a:endCxn id="106" idx="0"/>
          </p:cNvCxnSpPr>
          <p:nvPr/>
        </p:nvCxnSpPr>
        <p:spPr>
          <a:xfrm>
            <a:off x="3814897" y="1513924"/>
            <a:ext cx="402938" cy="1640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直接连接符 155"/>
          <p:cNvCxnSpPr>
            <a:stCxn id="93" idx="2"/>
            <a:endCxn id="106" idx="0"/>
          </p:cNvCxnSpPr>
          <p:nvPr/>
        </p:nvCxnSpPr>
        <p:spPr>
          <a:xfrm flipH="1">
            <a:off x="4217835" y="1513924"/>
            <a:ext cx="402938" cy="1640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文本框 144"/>
          <p:cNvSpPr txBox="1"/>
          <p:nvPr/>
        </p:nvSpPr>
        <p:spPr>
          <a:xfrm>
            <a:off x="3971350" y="1677992"/>
            <a:ext cx="4929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dirty="0">
                <a:latin typeface="Arial" panose="020B0604020202020204" pitchFamily="34" charset="0"/>
                <a:cs typeface="Arial" panose="020B0604020202020204" pitchFamily="34" charset="0"/>
              </a:rPr>
              <a:t>11</a:t>
            </a:r>
            <a:endParaRPr lang="zh-CN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07" name="直接连接符 165"/>
          <p:cNvCxnSpPr>
            <a:stCxn id="97" idx="2"/>
            <a:endCxn id="109" idx="0"/>
          </p:cNvCxnSpPr>
          <p:nvPr/>
        </p:nvCxnSpPr>
        <p:spPr>
          <a:xfrm>
            <a:off x="5429925" y="1513924"/>
            <a:ext cx="432915" cy="1640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直接连接符 166"/>
          <p:cNvCxnSpPr>
            <a:cxnSpLocks/>
            <a:stCxn id="96" idx="2"/>
            <a:endCxn id="109" idx="0"/>
          </p:cNvCxnSpPr>
          <p:nvPr/>
        </p:nvCxnSpPr>
        <p:spPr>
          <a:xfrm flipH="1">
            <a:off x="5862840" y="1513924"/>
            <a:ext cx="376237" cy="1640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9" name="文本框 144"/>
          <p:cNvSpPr txBox="1"/>
          <p:nvPr/>
        </p:nvSpPr>
        <p:spPr>
          <a:xfrm>
            <a:off x="5643056" y="1677992"/>
            <a:ext cx="4395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dirty="0">
                <a:latin typeface="Arial" panose="020B0604020202020204" pitchFamily="34" charset="0"/>
                <a:cs typeface="Arial" panose="020B0604020202020204" pitchFamily="34" charset="0"/>
              </a:rPr>
              <a:t>15</a:t>
            </a:r>
            <a:endParaRPr lang="zh-CN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0" name="文本框 174"/>
          <p:cNvSpPr txBox="1"/>
          <p:nvPr/>
        </p:nvSpPr>
        <p:spPr>
          <a:xfrm>
            <a:off x="1575171" y="2210360"/>
            <a:ext cx="4934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endParaRPr lang="zh-CN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11" name="直接连接符 175"/>
          <p:cNvCxnSpPr>
            <a:stCxn id="100" idx="2"/>
            <a:endCxn id="110" idx="0"/>
          </p:cNvCxnSpPr>
          <p:nvPr/>
        </p:nvCxnSpPr>
        <p:spPr>
          <a:xfrm>
            <a:off x="1007657" y="2047324"/>
            <a:ext cx="814252" cy="1630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直接连接符 178"/>
          <p:cNvCxnSpPr>
            <a:stCxn id="110" idx="0"/>
            <a:endCxn id="103" idx="2"/>
          </p:cNvCxnSpPr>
          <p:nvPr/>
        </p:nvCxnSpPr>
        <p:spPr>
          <a:xfrm flipV="1">
            <a:off x="1821910" y="2047324"/>
            <a:ext cx="814253" cy="1630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3" name="文本框 182"/>
          <p:cNvSpPr txBox="1"/>
          <p:nvPr/>
        </p:nvSpPr>
        <p:spPr>
          <a:xfrm>
            <a:off x="4779996" y="2210360"/>
            <a:ext cx="4934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Arial" panose="020B0604020202020204" pitchFamily="34" charset="0"/>
                <a:cs typeface="Arial" panose="020B0604020202020204" pitchFamily="34" charset="0"/>
              </a:rPr>
              <a:t>26</a:t>
            </a:r>
            <a:endParaRPr lang="zh-CN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14" name="直接连接符 183"/>
          <p:cNvCxnSpPr>
            <a:stCxn id="106" idx="2"/>
            <a:endCxn id="113" idx="0"/>
          </p:cNvCxnSpPr>
          <p:nvPr/>
        </p:nvCxnSpPr>
        <p:spPr>
          <a:xfrm>
            <a:off x="4217836" y="2047324"/>
            <a:ext cx="808899" cy="1630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直接连接符 184"/>
          <p:cNvCxnSpPr>
            <a:stCxn id="113" idx="0"/>
            <a:endCxn id="109" idx="2"/>
          </p:cNvCxnSpPr>
          <p:nvPr/>
        </p:nvCxnSpPr>
        <p:spPr>
          <a:xfrm flipV="1">
            <a:off x="5026734" y="2047324"/>
            <a:ext cx="836106" cy="1630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6" name="文本框 187"/>
          <p:cNvSpPr txBox="1"/>
          <p:nvPr/>
        </p:nvSpPr>
        <p:spPr>
          <a:xfrm>
            <a:off x="3164968" y="2850857"/>
            <a:ext cx="4934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Arial" panose="020B0604020202020204" pitchFamily="34" charset="0"/>
                <a:cs typeface="Arial" panose="020B0604020202020204" pitchFamily="34" charset="0"/>
              </a:rPr>
              <a:t>36</a:t>
            </a:r>
            <a:endParaRPr lang="zh-CN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17" name="直接连接符 188"/>
          <p:cNvCxnSpPr>
            <a:stCxn id="110" idx="2"/>
            <a:endCxn id="116" idx="0"/>
          </p:cNvCxnSpPr>
          <p:nvPr/>
        </p:nvCxnSpPr>
        <p:spPr>
          <a:xfrm>
            <a:off x="1821910" y="2579693"/>
            <a:ext cx="1589797" cy="27116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直接连接符 191"/>
          <p:cNvCxnSpPr>
            <a:stCxn id="116" idx="0"/>
            <a:endCxn id="113" idx="2"/>
          </p:cNvCxnSpPr>
          <p:nvPr/>
        </p:nvCxnSpPr>
        <p:spPr>
          <a:xfrm flipV="1">
            <a:off x="3411706" y="2579693"/>
            <a:ext cx="1615028" cy="27116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9" name="TextBox 2"/>
          <p:cNvSpPr txBox="1"/>
          <p:nvPr/>
        </p:nvSpPr>
        <p:spPr>
          <a:xfrm>
            <a:off x="827779" y="1279829"/>
            <a:ext cx="3642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endParaRPr lang="en-US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0" name="TextBox 2"/>
          <p:cNvSpPr txBox="1"/>
          <p:nvPr/>
        </p:nvSpPr>
        <p:spPr>
          <a:xfrm>
            <a:off x="2462558" y="1284462"/>
            <a:ext cx="3642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endParaRPr lang="en-US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1" name="TextBox 2"/>
          <p:cNvSpPr txBox="1"/>
          <p:nvPr/>
        </p:nvSpPr>
        <p:spPr>
          <a:xfrm>
            <a:off x="4030511" y="1279829"/>
            <a:ext cx="3642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endParaRPr lang="en-US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2" name="TextBox 2"/>
          <p:cNvSpPr txBox="1"/>
          <p:nvPr/>
        </p:nvSpPr>
        <p:spPr>
          <a:xfrm>
            <a:off x="5680344" y="1276227"/>
            <a:ext cx="3642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endParaRPr lang="en-US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3" name="TextBox 2"/>
          <p:cNvSpPr txBox="1"/>
          <p:nvPr/>
        </p:nvSpPr>
        <p:spPr>
          <a:xfrm>
            <a:off x="1636095" y="1807394"/>
            <a:ext cx="3642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endParaRPr lang="en-US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4" name="TextBox 2"/>
          <p:cNvSpPr txBox="1"/>
          <p:nvPr/>
        </p:nvSpPr>
        <p:spPr>
          <a:xfrm>
            <a:off x="4841174" y="1801213"/>
            <a:ext cx="3642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endParaRPr lang="en-US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5" name="TextBox 2"/>
          <p:cNvSpPr txBox="1"/>
          <p:nvPr/>
        </p:nvSpPr>
        <p:spPr>
          <a:xfrm>
            <a:off x="3226399" y="2427293"/>
            <a:ext cx="3642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endParaRPr lang="en-US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8005646"/>
              </p:ext>
            </p:extLst>
          </p:nvPr>
        </p:nvGraphicFramePr>
        <p:xfrm>
          <a:off x="7083517" y="640795"/>
          <a:ext cx="4338576" cy="515694"/>
        </p:xfrm>
        <a:graphic>
          <a:graphicData uri="http://schemas.openxmlformats.org/drawingml/2006/table">
            <a:tbl>
              <a:tblPr bandRow="1">
                <a:tableStyleId>{5940675A-B579-460E-94D1-54222C63F5DA}</a:tableStyleId>
              </a:tblPr>
              <a:tblGrid>
                <a:gridCol w="542322">
                  <a:extLst>
                    <a:ext uri="{9D8B030D-6E8A-4147-A177-3AD203B41FA5}">
                      <a16:colId xmlns:a16="http://schemas.microsoft.com/office/drawing/2014/main" val="551113526"/>
                    </a:ext>
                  </a:extLst>
                </a:gridCol>
                <a:gridCol w="542322">
                  <a:extLst>
                    <a:ext uri="{9D8B030D-6E8A-4147-A177-3AD203B41FA5}">
                      <a16:colId xmlns:a16="http://schemas.microsoft.com/office/drawing/2014/main" val="2188035684"/>
                    </a:ext>
                  </a:extLst>
                </a:gridCol>
                <a:gridCol w="542322">
                  <a:extLst>
                    <a:ext uri="{9D8B030D-6E8A-4147-A177-3AD203B41FA5}">
                      <a16:colId xmlns:a16="http://schemas.microsoft.com/office/drawing/2014/main" val="3198345295"/>
                    </a:ext>
                  </a:extLst>
                </a:gridCol>
                <a:gridCol w="542322">
                  <a:extLst>
                    <a:ext uri="{9D8B030D-6E8A-4147-A177-3AD203B41FA5}">
                      <a16:colId xmlns:a16="http://schemas.microsoft.com/office/drawing/2014/main" val="2450398081"/>
                    </a:ext>
                  </a:extLst>
                </a:gridCol>
                <a:gridCol w="542322">
                  <a:extLst>
                    <a:ext uri="{9D8B030D-6E8A-4147-A177-3AD203B41FA5}">
                      <a16:colId xmlns:a16="http://schemas.microsoft.com/office/drawing/2014/main" val="1167951376"/>
                    </a:ext>
                  </a:extLst>
                </a:gridCol>
                <a:gridCol w="542322">
                  <a:extLst>
                    <a:ext uri="{9D8B030D-6E8A-4147-A177-3AD203B41FA5}">
                      <a16:colId xmlns:a16="http://schemas.microsoft.com/office/drawing/2014/main" val="769321442"/>
                    </a:ext>
                  </a:extLst>
                </a:gridCol>
                <a:gridCol w="542322">
                  <a:extLst>
                    <a:ext uri="{9D8B030D-6E8A-4147-A177-3AD203B41FA5}">
                      <a16:colId xmlns:a16="http://schemas.microsoft.com/office/drawing/2014/main" val="1218550804"/>
                    </a:ext>
                  </a:extLst>
                </a:gridCol>
                <a:gridCol w="542322">
                  <a:extLst>
                    <a:ext uri="{9D8B030D-6E8A-4147-A177-3AD203B41FA5}">
                      <a16:colId xmlns:a16="http://schemas.microsoft.com/office/drawing/2014/main" val="290938295"/>
                    </a:ext>
                  </a:extLst>
                </a:gridCol>
              </a:tblGrid>
              <a:tr h="51569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671964"/>
                  </a:ext>
                </a:extLst>
              </a:tr>
            </a:tbl>
          </a:graphicData>
        </a:graphic>
      </p:graphicFrame>
      <p:sp>
        <p:nvSpPr>
          <p:cNvPr id="32" name="Rectangle 31"/>
          <p:cNvSpPr/>
          <p:nvPr/>
        </p:nvSpPr>
        <p:spPr>
          <a:xfrm>
            <a:off x="10872151" y="637032"/>
            <a:ext cx="58541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36</a:t>
            </a:r>
          </a:p>
        </p:txBody>
      </p:sp>
      <p:sp>
        <p:nvSpPr>
          <p:cNvPr id="33" name="Rectangle 32"/>
          <p:cNvSpPr/>
          <p:nvPr/>
        </p:nvSpPr>
        <p:spPr>
          <a:xfrm>
            <a:off x="8672883" y="637032"/>
            <a:ext cx="58541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endParaRPr lang="en-US" sz="2800" dirty="0"/>
          </a:p>
        </p:txBody>
      </p:sp>
      <p:sp>
        <p:nvSpPr>
          <p:cNvPr id="34" name="Rectangle 33"/>
          <p:cNvSpPr/>
          <p:nvPr/>
        </p:nvSpPr>
        <p:spPr>
          <a:xfrm>
            <a:off x="7722754" y="637032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en-US" sz="2800" dirty="0"/>
          </a:p>
        </p:txBody>
      </p:sp>
      <p:sp>
        <p:nvSpPr>
          <p:cNvPr id="36" name="Rectangle 35"/>
          <p:cNvSpPr/>
          <p:nvPr/>
        </p:nvSpPr>
        <p:spPr>
          <a:xfrm>
            <a:off x="9784080" y="637032"/>
            <a:ext cx="58541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21</a:t>
            </a:r>
            <a:endParaRPr lang="en-US" sz="2800" dirty="0"/>
          </a:p>
        </p:txBody>
      </p:sp>
      <p:sp>
        <p:nvSpPr>
          <p:cNvPr id="37" name="Rectangle 36"/>
          <p:cNvSpPr/>
          <p:nvPr/>
        </p:nvSpPr>
        <p:spPr>
          <a:xfrm>
            <a:off x="10317480" y="637032"/>
            <a:ext cx="58541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28</a:t>
            </a:r>
          </a:p>
        </p:txBody>
      </p:sp>
      <p:sp>
        <p:nvSpPr>
          <p:cNvPr id="38" name="Rectangle 37"/>
          <p:cNvSpPr/>
          <p:nvPr/>
        </p:nvSpPr>
        <p:spPr>
          <a:xfrm>
            <a:off x="9220200" y="637032"/>
            <a:ext cx="58541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15</a:t>
            </a:r>
          </a:p>
        </p:txBody>
      </p:sp>
      <p:sp>
        <p:nvSpPr>
          <p:cNvPr id="39" name="Rectangle 38"/>
          <p:cNvSpPr/>
          <p:nvPr/>
        </p:nvSpPr>
        <p:spPr>
          <a:xfrm>
            <a:off x="8229600" y="637032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endParaRPr lang="en-US" sz="2800" dirty="0"/>
          </a:p>
        </p:txBody>
      </p:sp>
      <p:sp>
        <p:nvSpPr>
          <p:cNvPr id="40" name="Rectangle 39"/>
          <p:cNvSpPr/>
          <p:nvPr/>
        </p:nvSpPr>
        <p:spPr>
          <a:xfrm>
            <a:off x="7185736" y="637032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en-US" sz="2800" dirty="0"/>
          </a:p>
        </p:txBody>
      </p:sp>
      <p:sp>
        <p:nvSpPr>
          <p:cNvPr id="41" name="Rectangle 40"/>
          <p:cNvSpPr/>
          <p:nvPr/>
        </p:nvSpPr>
        <p:spPr>
          <a:xfrm>
            <a:off x="7176913" y="131802"/>
            <a:ext cx="4253087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1   2   3   4   5   6    7   8</a:t>
            </a:r>
          </a:p>
        </p:txBody>
      </p:sp>
      <p:graphicFrame>
        <p:nvGraphicFramePr>
          <p:cNvPr id="147" name="Table 1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2990510"/>
              </p:ext>
            </p:extLst>
          </p:nvPr>
        </p:nvGraphicFramePr>
        <p:xfrm>
          <a:off x="7091424" y="1969530"/>
          <a:ext cx="4338576" cy="515694"/>
        </p:xfrm>
        <a:graphic>
          <a:graphicData uri="http://schemas.openxmlformats.org/drawingml/2006/table">
            <a:tbl>
              <a:tblPr bandRow="1">
                <a:tableStyleId>{5940675A-B579-460E-94D1-54222C63F5DA}</a:tableStyleId>
              </a:tblPr>
              <a:tblGrid>
                <a:gridCol w="1084644">
                  <a:extLst>
                    <a:ext uri="{9D8B030D-6E8A-4147-A177-3AD203B41FA5}">
                      <a16:colId xmlns:a16="http://schemas.microsoft.com/office/drawing/2014/main" val="551113526"/>
                    </a:ext>
                  </a:extLst>
                </a:gridCol>
                <a:gridCol w="1084644">
                  <a:extLst>
                    <a:ext uri="{9D8B030D-6E8A-4147-A177-3AD203B41FA5}">
                      <a16:colId xmlns:a16="http://schemas.microsoft.com/office/drawing/2014/main" val="3198345295"/>
                    </a:ext>
                  </a:extLst>
                </a:gridCol>
                <a:gridCol w="1084644">
                  <a:extLst>
                    <a:ext uri="{9D8B030D-6E8A-4147-A177-3AD203B41FA5}">
                      <a16:colId xmlns:a16="http://schemas.microsoft.com/office/drawing/2014/main" val="1167951376"/>
                    </a:ext>
                  </a:extLst>
                </a:gridCol>
                <a:gridCol w="1084644">
                  <a:extLst>
                    <a:ext uri="{9D8B030D-6E8A-4147-A177-3AD203B41FA5}">
                      <a16:colId xmlns:a16="http://schemas.microsoft.com/office/drawing/2014/main" val="1218550804"/>
                    </a:ext>
                  </a:extLst>
                </a:gridCol>
              </a:tblGrid>
              <a:tr h="51569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671964"/>
                  </a:ext>
                </a:extLst>
              </a:tr>
            </a:tbl>
          </a:graphicData>
        </a:graphic>
      </p:graphicFrame>
      <p:sp>
        <p:nvSpPr>
          <p:cNvPr id="148" name="Rectangle 147"/>
          <p:cNvSpPr/>
          <p:nvPr/>
        </p:nvSpPr>
        <p:spPr>
          <a:xfrm>
            <a:off x="7563255" y="1965767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en-US" sz="2800" dirty="0"/>
          </a:p>
        </p:txBody>
      </p:sp>
      <p:sp>
        <p:nvSpPr>
          <p:cNvPr id="149" name="Rectangle 148"/>
          <p:cNvSpPr/>
          <p:nvPr/>
        </p:nvSpPr>
        <p:spPr>
          <a:xfrm>
            <a:off x="8553855" y="1965767"/>
            <a:ext cx="58541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endParaRPr lang="en-US" sz="2800" dirty="0"/>
          </a:p>
        </p:txBody>
      </p:sp>
      <p:sp>
        <p:nvSpPr>
          <p:cNvPr id="150" name="Rectangle 149"/>
          <p:cNvSpPr/>
          <p:nvPr/>
        </p:nvSpPr>
        <p:spPr>
          <a:xfrm>
            <a:off x="9696855" y="1965767"/>
            <a:ext cx="58541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21</a:t>
            </a:r>
            <a:endParaRPr lang="en-US" sz="2800" dirty="0"/>
          </a:p>
        </p:txBody>
      </p:sp>
      <p:sp>
        <p:nvSpPr>
          <p:cNvPr id="151" name="Rectangle 150"/>
          <p:cNvSpPr/>
          <p:nvPr/>
        </p:nvSpPr>
        <p:spPr>
          <a:xfrm>
            <a:off x="10692183" y="1965767"/>
            <a:ext cx="58541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36</a:t>
            </a:r>
            <a:endParaRPr lang="en-US" sz="2800" dirty="0"/>
          </a:p>
        </p:txBody>
      </p:sp>
      <p:graphicFrame>
        <p:nvGraphicFramePr>
          <p:cNvPr id="152" name="Table 15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693984"/>
              </p:ext>
            </p:extLst>
          </p:nvPr>
        </p:nvGraphicFramePr>
        <p:xfrm>
          <a:off x="7052512" y="3188730"/>
          <a:ext cx="4338576" cy="515694"/>
        </p:xfrm>
        <a:graphic>
          <a:graphicData uri="http://schemas.openxmlformats.org/drawingml/2006/table">
            <a:tbl>
              <a:tblPr bandRow="1">
                <a:tableStyleId>{5940675A-B579-460E-94D1-54222C63F5DA}</a:tableStyleId>
              </a:tblPr>
              <a:tblGrid>
                <a:gridCol w="2169288">
                  <a:extLst>
                    <a:ext uri="{9D8B030D-6E8A-4147-A177-3AD203B41FA5}">
                      <a16:colId xmlns:a16="http://schemas.microsoft.com/office/drawing/2014/main" val="551113526"/>
                    </a:ext>
                  </a:extLst>
                </a:gridCol>
                <a:gridCol w="2169288">
                  <a:extLst>
                    <a:ext uri="{9D8B030D-6E8A-4147-A177-3AD203B41FA5}">
                      <a16:colId xmlns:a16="http://schemas.microsoft.com/office/drawing/2014/main" val="1167951376"/>
                    </a:ext>
                  </a:extLst>
                </a:gridCol>
              </a:tblGrid>
              <a:tr h="51569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671964"/>
                  </a:ext>
                </a:extLst>
              </a:tr>
            </a:tbl>
          </a:graphicData>
        </a:graphic>
      </p:graphicFrame>
      <p:sp>
        <p:nvSpPr>
          <p:cNvPr id="153" name="Rectangle 152"/>
          <p:cNvSpPr/>
          <p:nvPr/>
        </p:nvSpPr>
        <p:spPr>
          <a:xfrm>
            <a:off x="7939391" y="3184967"/>
            <a:ext cx="58541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endParaRPr lang="en-US" sz="2800" dirty="0"/>
          </a:p>
        </p:txBody>
      </p:sp>
      <p:sp>
        <p:nvSpPr>
          <p:cNvPr id="154" name="Rectangle 153"/>
          <p:cNvSpPr/>
          <p:nvPr/>
        </p:nvSpPr>
        <p:spPr>
          <a:xfrm>
            <a:off x="10158783" y="3184967"/>
            <a:ext cx="58541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36</a:t>
            </a:r>
            <a:endParaRPr lang="en-US" sz="2800" dirty="0"/>
          </a:p>
        </p:txBody>
      </p:sp>
      <p:graphicFrame>
        <p:nvGraphicFramePr>
          <p:cNvPr id="155" name="Table 154"/>
          <p:cNvGraphicFramePr>
            <a:graphicFrameLocks noGrp="1"/>
          </p:cNvGraphicFramePr>
          <p:nvPr/>
        </p:nvGraphicFramePr>
        <p:xfrm>
          <a:off x="7083517" y="4210605"/>
          <a:ext cx="4338576" cy="515694"/>
        </p:xfrm>
        <a:graphic>
          <a:graphicData uri="http://schemas.openxmlformats.org/drawingml/2006/table">
            <a:tbl>
              <a:tblPr bandRow="1">
                <a:tableStyleId>{5940675A-B579-460E-94D1-54222C63F5DA}</a:tableStyleId>
              </a:tblPr>
              <a:tblGrid>
                <a:gridCol w="4338576">
                  <a:extLst>
                    <a:ext uri="{9D8B030D-6E8A-4147-A177-3AD203B41FA5}">
                      <a16:colId xmlns:a16="http://schemas.microsoft.com/office/drawing/2014/main" val="551113526"/>
                    </a:ext>
                  </a:extLst>
                </a:gridCol>
              </a:tblGrid>
              <a:tr h="51569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671964"/>
                  </a:ext>
                </a:extLst>
              </a:tr>
            </a:tbl>
          </a:graphicData>
        </a:graphic>
      </p:graphicFrame>
      <p:sp>
        <p:nvSpPr>
          <p:cNvPr id="156" name="Rectangle 155"/>
          <p:cNvSpPr/>
          <p:nvPr/>
        </p:nvSpPr>
        <p:spPr>
          <a:xfrm>
            <a:off x="8915400" y="4251767"/>
            <a:ext cx="58541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36</a:t>
            </a:r>
            <a:endParaRPr lang="en-US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矩形 1">
                <a:extLst>
                  <a:ext uri="{FF2B5EF4-FFF2-40B4-BE49-F238E27FC236}">
                    <a16:creationId xmlns:a16="http://schemas.microsoft.com/office/drawing/2014/main" id="{C7CF00E7-C48B-4051-B1B7-D0A47A61B3F8}"/>
                  </a:ext>
                </a:extLst>
              </p:cNvPr>
              <p:cNvSpPr/>
              <p:nvPr/>
            </p:nvSpPr>
            <p:spPr>
              <a:xfrm>
                <a:off x="9022468" y="5370493"/>
                <a:ext cx="2557623" cy="95410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altLang="zh-CN" sz="2800" b="1" i="1">
                        <a:latin typeface="Cambria Math" panose="02040503050406030204" pitchFamily="18" charset="0"/>
                      </a:rPr>
                      <m:t>𝑶</m:t>
                    </m:r>
                    <m:r>
                      <a:rPr lang="en-US" altLang="zh-CN" sz="2800" b="1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zh-CN" sz="2800" b="1" i="1">
                        <a:latin typeface="Cambria Math" panose="02040503050406030204" pitchFamily="18" charset="0"/>
                      </a:rPr>
                      <m:t>𝒏</m:t>
                    </m:r>
                    <m:r>
                      <a:rPr lang="en-US" altLang="zh-CN" sz="2800" b="1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altLang="zh-CN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 work </a:t>
                </a:r>
              </a:p>
              <a:p>
                <a14:m>
                  <m:oMath xmlns:m="http://schemas.openxmlformats.org/officeDocument/2006/math">
                    <m:r>
                      <a:rPr lang="en-US" altLang="zh-CN" sz="2800" b="1" i="1">
                        <a:latin typeface="Cambria Math" panose="02040503050406030204" pitchFamily="18" charset="0"/>
                      </a:rPr>
                      <m:t>𝑶</m:t>
                    </m:r>
                    <m:r>
                      <a:rPr lang="en-US" altLang="zh-CN" sz="2800" b="1" i="1">
                        <a:latin typeface="Cambria Math" panose="02040503050406030204" pitchFamily="18" charset="0"/>
                      </a:rPr>
                      <m:t>(</m:t>
                    </m:r>
                    <m:func>
                      <m:funcPr>
                        <m:ctrlPr>
                          <a:rPr lang="en-US" altLang="zh-CN" sz="28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a:rPr lang="en-US" altLang="zh-CN" sz="2800" b="1">
                            <a:latin typeface="Cambria Math" panose="02040503050406030204" pitchFamily="18" charset="0"/>
                          </a:rPr>
                          <m:t>𝐥𝐨𝐠</m:t>
                        </m:r>
                      </m:fName>
                      <m:e>
                        <m:r>
                          <a:rPr lang="en-US" altLang="zh-CN" sz="2800" b="1" i="1">
                            <a:latin typeface="Cambria Math" panose="02040503050406030204" pitchFamily="18" charset="0"/>
                          </a:rPr>
                          <m:t>𝒏</m:t>
                        </m:r>
                      </m:e>
                    </m:func>
                    <m:r>
                      <a:rPr lang="en-US" altLang="zh-CN" sz="2800" b="1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altLang="zh-CN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 depth</a:t>
                </a:r>
              </a:p>
            </p:txBody>
          </p:sp>
        </mc:Choice>
        <mc:Fallback xmlns="">
          <p:sp>
            <p:nvSpPr>
              <p:cNvPr id="2" name="矩形 1">
                <a:extLst>
                  <a:ext uri="{FF2B5EF4-FFF2-40B4-BE49-F238E27FC236}">
                    <a16:creationId xmlns:a16="http://schemas.microsoft.com/office/drawing/2014/main" id="{C7CF00E7-C48B-4051-B1B7-D0A47A61B3F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22468" y="5370493"/>
                <a:ext cx="2557623" cy="954107"/>
              </a:xfrm>
              <a:prstGeom prst="rect">
                <a:avLst/>
              </a:prstGeom>
              <a:blipFill>
                <a:blip r:embed="rId2"/>
                <a:stretch>
                  <a:fillRect t="-7006" r="-3333" b="-1656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65" name="Table 64">
            <a:extLst>
              <a:ext uri="{FF2B5EF4-FFF2-40B4-BE49-F238E27FC236}">
                <a16:creationId xmlns:a16="http://schemas.microsoft.com/office/drawing/2014/main" id="{06A21250-B266-4A49-942C-B7F4E20F8B46}"/>
              </a:ext>
            </a:extLst>
          </p:cNvPr>
          <p:cNvGraphicFramePr>
            <a:graphicFrameLocks noGrp="1"/>
          </p:cNvGraphicFramePr>
          <p:nvPr/>
        </p:nvGraphicFramePr>
        <p:xfrm>
          <a:off x="7091424" y="1459638"/>
          <a:ext cx="4338576" cy="515694"/>
        </p:xfrm>
        <a:graphic>
          <a:graphicData uri="http://schemas.openxmlformats.org/drawingml/2006/table">
            <a:tbl>
              <a:tblPr bandRow="1">
                <a:tableStyleId>{5940675A-B579-460E-94D1-54222C63F5DA}</a:tableStyleId>
              </a:tblPr>
              <a:tblGrid>
                <a:gridCol w="1084644">
                  <a:extLst>
                    <a:ext uri="{9D8B030D-6E8A-4147-A177-3AD203B41FA5}">
                      <a16:colId xmlns:a16="http://schemas.microsoft.com/office/drawing/2014/main" val="551113526"/>
                    </a:ext>
                  </a:extLst>
                </a:gridCol>
                <a:gridCol w="1084644">
                  <a:extLst>
                    <a:ext uri="{9D8B030D-6E8A-4147-A177-3AD203B41FA5}">
                      <a16:colId xmlns:a16="http://schemas.microsoft.com/office/drawing/2014/main" val="3198345295"/>
                    </a:ext>
                  </a:extLst>
                </a:gridCol>
                <a:gridCol w="1084644">
                  <a:extLst>
                    <a:ext uri="{9D8B030D-6E8A-4147-A177-3AD203B41FA5}">
                      <a16:colId xmlns:a16="http://schemas.microsoft.com/office/drawing/2014/main" val="1167951376"/>
                    </a:ext>
                  </a:extLst>
                </a:gridCol>
                <a:gridCol w="1084644">
                  <a:extLst>
                    <a:ext uri="{9D8B030D-6E8A-4147-A177-3AD203B41FA5}">
                      <a16:colId xmlns:a16="http://schemas.microsoft.com/office/drawing/2014/main" val="1218550804"/>
                    </a:ext>
                  </a:extLst>
                </a:gridCol>
              </a:tblGrid>
              <a:tr h="51569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671964"/>
                  </a:ext>
                </a:extLst>
              </a:tr>
            </a:tbl>
          </a:graphicData>
        </a:graphic>
      </p:graphicFrame>
      <p:sp>
        <p:nvSpPr>
          <p:cNvPr id="67" name="Rectangle 66">
            <a:extLst>
              <a:ext uri="{FF2B5EF4-FFF2-40B4-BE49-F238E27FC236}">
                <a16:creationId xmlns:a16="http://schemas.microsoft.com/office/drawing/2014/main" id="{5DCFEE8F-A6E5-4A01-87F6-B940B669324C}"/>
              </a:ext>
            </a:extLst>
          </p:cNvPr>
          <p:cNvSpPr/>
          <p:nvPr/>
        </p:nvSpPr>
        <p:spPr>
          <a:xfrm>
            <a:off x="7487056" y="1455875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en-US" sz="2800" dirty="0"/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68325830-5F31-424D-A7E8-E358D0DC53D4}"/>
              </a:ext>
            </a:extLst>
          </p:cNvPr>
          <p:cNvSpPr/>
          <p:nvPr/>
        </p:nvSpPr>
        <p:spPr>
          <a:xfrm>
            <a:off x="8553856" y="1455875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endParaRPr lang="en-US" sz="2800" dirty="0"/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905F62F3-CD17-4B2E-87E8-31889658E7D4}"/>
              </a:ext>
            </a:extLst>
          </p:cNvPr>
          <p:cNvSpPr/>
          <p:nvPr/>
        </p:nvSpPr>
        <p:spPr>
          <a:xfrm>
            <a:off x="9620656" y="1455875"/>
            <a:ext cx="55874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11</a:t>
            </a:r>
            <a:endParaRPr lang="en-US" sz="2800" dirty="0"/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D54E9AEB-8451-44CD-8EE5-E116EA4F242F}"/>
              </a:ext>
            </a:extLst>
          </p:cNvPr>
          <p:cNvSpPr/>
          <p:nvPr/>
        </p:nvSpPr>
        <p:spPr>
          <a:xfrm>
            <a:off x="10611256" y="1455875"/>
            <a:ext cx="58541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15</a:t>
            </a:r>
            <a:endParaRPr lang="en-US" sz="2800" dirty="0"/>
          </a:p>
        </p:txBody>
      </p:sp>
      <p:graphicFrame>
        <p:nvGraphicFramePr>
          <p:cNvPr id="71" name="Table 70">
            <a:extLst>
              <a:ext uri="{FF2B5EF4-FFF2-40B4-BE49-F238E27FC236}">
                <a16:creationId xmlns:a16="http://schemas.microsoft.com/office/drawing/2014/main" id="{00D40124-F326-465E-BADE-905E887EA09D}"/>
              </a:ext>
            </a:extLst>
          </p:cNvPr>
          <p:cNvGraphicFramePr>
            <a:graphicFrameLocks noGrp="1"/>
          </p:cNvGraphicFramePr>
          <p:nvPr/>
        </p:nvGraphicFramePr>
        <p:xfrm>
          <a:off x="7055756" y="2655330"/>
          <a:ext cx="4338576" cy="515694"/>
        </p:xfrm>
        <a:graphic>
          <a:graphicData uri="http://schemas.openxmlformats.org/drawingml/2006/table">
            <a:tbl>
              <a:tblPr bandRow="1">
                <a:tableStyleId>{5940675A-B579-460E-94D1-54222C63F5DA}</a:tableStyleId>
              </a:tblPr>
              <a:tblGrid>
                <a:gridCol w="2169288">
                  <a:extLst>
                    <a:ext uri="{9D8B030D-6E8A-4147-A177-3AD203B41FA5}">
                      <a16:colId xmlns:a16="http://schemas.microsoft.com/office/drawing/2014/main" val="551113526"/>
                    </a:ext>
                  </a:extLst>
                </a:gridCol>
                <a:gridCol w="2169288">
                  <a:extLst>
                    <a:ext uri="{9D8B030D-6E8A-4147-A177-3AD203B41FA5}">
                      <a16:colId xmlns:a16="http://schemas.microsoft.com/office/drawing/2014/main" val="1167951376"/>
                    </a:ext>
                  </a:extLst>
                </a:gridCol>
              </a:tblGrid>
              <a:tr h="51569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671964"/>
                  </a:ext>
                </a:extLst>
              </a:tr>
            </a:tbl>
          </a:graphicData>
        </a:graphic>
      </p:graphicFrame>
      <p:sp>
        <p:nvSpPr>
          <p:cNvPr id="72" name="Rectangle 71">
            <a:extLst>
              <a:ext uri="{FF2B5EF4-FFF2-40B4-BE49-F238E27FC236}">
                <a16:creationId xmlns:a16="http://schemas.microsoft.com/office/drawing/2014/main" id="{58E2B07A-B2BD-4FE5-AEE3-44DE1AFBB4BB}"/>
              </a:ext>
            </a:extLst>
          </p:cNvPr>
          <p:cNvSpPr/>
          <p:nvPr/>
        </p:nvSpPr>
        <p:spPr>
          <a:xfrm>
            <a:off x="7889132" y="2651567"/>
            <a:ext cx="58541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endParaRPr lang="en-US" sz="2800" dirty="0"/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2C3D4868-18D8-44ED-AE00-FDA7568AC7E3}"/>
              </a:ext>
            </a:extLst>
          </p:cNvPr>
          <p:cNvSpPr/>
          <p:nvPr/>
        </p:nvSpPr>
        <p:spPr>
          <a:xfrm>
            <a:off x="9946532" y="2651567"/>
            <a:ext cx="58541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26</a:t>
            </a:r>
            <a:endParaRPr lang="en-US" sz="2800" dirty="0"/>
          </a:p>
        </p:txBody>
      </p:sp>
      <p:graphicFrame>
        <p:nvGraphicFramePr>
          <p:cNvPr id="74" name="Table 73">
            <a:extLst>
              <a:ext uri="{FF2B5EF4-FFF2-40B4-BE49-F238E27FC236}">
                <a16:creationId xmlns:a16="http://schemas.microsoft.com/office/drawing/2014/main" id="{D77EA4D8-8BB8-4126-8809-06550A9F174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0883941"/>
              </p:ext>
            </p:extLst>
          </p:nvPr>
        </p:nvGraphicFramePr>
        <p:xfrm>
          <a:off x="7081696" y="4718695"/>
          <a:ext cx="4338576" cy="515694"/>
        </p:xfrm>
        <a:graphic>
          <a:graphicData uri="http://schemas.openxmlformats.org/drawingml/2006/table">
            <a:tbl>
              <a:tblPr bandRow="1">
                <a:tableStyleId>{5940675A-B579-460E-94D1-54222C63F5DA}</a:tableStyleId>
              </a:tblPr>
              <a:tblGrid>
                <a:gridCol w="4338576">
                  <a:extLst>
                    <a:ext uri="{9D8B030D-6E8A-4147-A177-3AD203B41FA5}">
                      <a16:colId xmlns:a16="http://schemas.microsoft.com/office/drawing/2014/main" val="551113526"/>
                    </a:ext>
                  </a:extLst>
                </a:gridCol>
              </a:tblGrid>
              <a:tr h="51569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671964"/>
                  </a:ext>
                </a:extLst>
              </a:tr>
            </a:tbl>
          </a:graphicData>
        </a:graphic>
      </p:graphicFrame>
      <p:sp>
        <p:nvSpPr>
          <p:cNvPr id="75" name="Rectangle 74">
            <a:extLst>
              <a:ext uri="{FF2B5EF4-FFF2-40B4-BE49-F238E27FC236}">
                <a16:creationId xmlns:a16="http://schemas.microsoft.com/office/drawing/2014/main" id="{89918FA1-F6D4-4FC1-AFA3-006BED0EEF0A}"/>
              </a:ext>
            </a:extLst>
          </p:cNvPr>
          <p:cNvSpPr/>
          <p:nvPr/>
        </p:nvSpPr>
        <p:spPr>
          <a:xfrm>
            <a:off x="8915400" y="4767590"/>
            <a:ext cx="58541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36</a:t>
            </a:r>
            <a:endParaRPr lang="en-US" sz="2800" dirty="0"/>
          </a:p>
        </p:txBody>
      </p:sp>
      <p:graphicFrame>
        <p:nvGraphicFramePr>
          <p:cNvPr id="76" name="Table 75">
            <a:extLst>
              <a:ext uri="{FF2B5EF4-FFF2-40B4-BE49-F238E27FC236}">
                <a16:creationId xmlns:a16="http://schemas.microsoft.com/office/drawing/2014/main" id="{E07F3103-BE26-478F-8E87-F3D3562AB800}"/>
              </a:ext>
            </a:extLst>
          </p:cNvPr>
          <p:cNvGraphicFramePr>
            <a:graphicFrameLocks noGrp="1"/>
          </p:cNvGraphicFramePr>
          <p:nvPr/>
        </p:nvGraphicFramePr>
        <p:xfrm>
          <a:off x="7091424" y="131802"/>
          <a:ext cx="4338576" cy="515694"/>
        </p:xfrm>
        <a:graphic>
          <a:graphicData uri="http://schemas.openxmlformats.org/drawingml/2006/table">
            <a:tbl>
              <a:tblPr bandRow="1">
                <a:tableStyleId>{5940675A-B579-460E-94D1-54222C63F5DA}</a:tableStyleId>
              </a:tblPr>
              <a:tblGrid>
                <a:gridCol w="542322">
                  <a:extLst>
                    <a:ext uri="{9D8B030D-6E8A-4147-A177-3AD203B41FA5}">
                      <a16:colId xmlns:a16="http://schemas.microsoft.com/office/drawing/2014/main" val="551113526"/>
                    </a:ext>
                  </a:extLst>
                </a:gridCol>
                <a:gridCol w="542322">
                  <a:extLst>
                    <a:ext uri="{9D8B030D-6E8A-4147-A177-3AD203B41FA5}">
                      <a16:colId xmlns:a16="http://schemas.microsoft.com/office/drawing/2014/main" val="2188035684"/>
                    </a:ext>
                  </a:extLst>
                </a:gridCol>
                <a:gridCol w="542322">
                  <a:extLst>
                    <a:ext uri="{9D8B030D-6E8A-4147-A177-3AD203B41FA5}">
                      <a16:colId xmlns:a16="http://schemas.microsoft.com/office/drawing/2014/main" val="3198345295"/>
                    </a:ext>
                  </a:extLst>
                </a:gridCol>
                <a:gridCol w="542322">
                  <a:extLst>
                    <a:ext uri="{9D8B030D-6E8A-4147-A177-3AD203B41FA5}">
                      <a16:colId xmlns:a16="http://schemas.microsoft.com/office/drawing/2014/main" val="2450398081"/>
                    </a:ext>
                  </a:extLst>
                </a:gridCol>
                <a:gridCol w="542322">
                  <a:extLst>
                    <a:ext uri="{9D8B030D-6E8A-4147-A177-3AD203B41FA5}">
                      <a16:colId xmlns:a16="http://schemas.microsoft.com/office/drawing/2014/main" val="1167951376"/>
                    </a:ext>
                  </a:extLst>
                </a:gridCol>
                <a:gridCol w="542322">
                  <a:extLst>
                    <a:ext uri="{9D8B030D-6E8A-4147-A177-3AD203B41FA5}">
                      <a16:colId xmlns:a16="http://schemas.microsoft.com/office/drawing/2014/main" val="769321442"/>
                    </a:ext>
                  </a:extLst>
                </a:gridCol>
                <a:gridCol w="542322">
                  <a:extLst>
                    <a:ext uri="{9D8B030D-6E8A-4147-A177-3AD203B41FA5}">
                      <a16:colId xmlns:a16="http://schemas.microsoft.com/office/drawing/2014/main" val="1218550804"/>
                    </a:ext>
                  </a:extLst>
                </a:gridCol>
                <a:gridCol w="542322">
                  <a:extLst>
                    <a:ext uri="{9D8B030D-6E8A-4147-A177-3AD203B41FA5}">
                      <a16:colId xmlns:a16="http://schemas.microsoft.com/office/drawing/2014/main" val="290938295"/>
                    </a:ext>
                  </a:extLst>
                </a:gridCol>
              </a:tblGrid>
              <a:tr h="51569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6719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900656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33" grpId="0"/>
      <p:bldP spid="34" grpId="0"/>
      <p:bldP spid="36" grpId="0"/>
      <p:bldP spid="37" grpId="0"/>
      <p:bldP spid="38" grpId="0"/>
      <p:bldP spid="39" grpId="0"/>
      <p:bldP spid="40" grpId="0"/>
      <p:bldP spid="148" grpId="0"/>
      <p:bldP spid="149" grpId="0"/>
      <p:bldP spid="150" grpId="0"/>
      <p:bldP spid="151" grpId="0"/>
      <p:bldP spid="153" grpId="0"/>
      <p:bldP spid="154" grpId="0"/>
      <p:bldP spid="156" grpId="0"/>
      <p:bldP spid="2" grpId="0"/>
      <p:bldP spid="67" grpId="0"/>
      <p:bldP spid="68" grpId="0"/>
      <p:bldP spid="69" grpId="0"/>
      <p:bldP spid="70" grpId="0"/>
      <p:bldP spid="72" grpId="0"/>
      <p:bldP spid="73" grpId="0"/>
      <p:bldP spid="7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1B966C-78EB-4700-91A8-3E09022CE3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How did we solve the prefix sum problem?</a:t>
            </a:r>
            <a:endParaRPr lang="zh-CN" alt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8F8DDA-1639-40FC-AD9B-F76160F16B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Divide-and-conquer</a:t>
            </a:r>
          </a:p>
          <a:p>
            <a:pPr lvl="1"/>
            <a:r>
              <a:rPr lang="en-US" altLang="zh-CN" dirty="0"/>
              <a:t>Split the problem in half, solve each of the same subproblems in parallel</a:t>
            </a:r>
          </a:p>
          <a:p>
            <a:pPr lvl="2"/>
            <a:r>
              <a:rPr lang="en-US" altLang="zh-CN" dirty="0"/>
              <a:t>i.e., solve the prefix sum of the left and the right halves of the array in parallel</a:t>
            </a:r>
          </a:p>
          <a:p>
            <a:pPr lvl="1"/>
            <a:r>
              <a:rPr lang="en-US" altLang="zh-CN" dirty="0"/>
              <a:t>Convert the results from the subproblems to the final answers</a:t>
            </a:r>
          </a:p>
          <a:p>
            <a:pPr lvl="2"/>
            <a:r>
              <a:rPr lang="en-US" altLang="zh-CN" dirty="0"/>
              <a:t>i.e., the right sum needs to add the “left sum” of the reduce algorithm</a:t>
            </a:r>
          </a:p>
          <a:p>
            <a:pPr lvl="1"/>
            <a:endParaRPr lang="en-US" altLang="zh-CN" dirty="0"/>
          </a:p>
          <a:p>
            <a:r>
              <a:rPr lang="en-US" altLang="zh-CN" dirty="0"/>
              <a:t>Reduce to smaller sizes</a:t>
            </a:r>
          </a:p>
          <a:p>
            <a:pPr lvl="1"/>
            <a:r>
              <a:rPr lang="en-US" altLang="zh-CN" dirty="0"/>
              <a:t>Convert the problem to a smaller size of the same problem</a:t>
            </a:r>
          </a:p>
          <a:p>
            <a:pPr lvl="2"/>
            <a:r>
              <a:rPr lang="en-US" altLang="zh-CN" dirty="0"/>
              <a:t>i.e., add every two elements to half the problem size</a:t>
            </a:r>
          </a:p>
          <a:p>
            <a:pPr lvl="1"/>
            <a:r>
              <a:rPr lang="en-US" altLang="zh-CN" dirty="0"/>
              <a:t>Convert the result of the smaller problem to the final answers</a:t>
            </a:r>
          </a:p>
          <a:p>
            <a:pPr lvl="2"/>
            <a:r>
              <a:rPr lang="en-US" altLang="zh-CN" dirty="0"/>
              <a:t>i.e., copy the results to the odd positions, and get the result at the even positions by adding the original input value</a:t>
            </a:r>
            <a:endParaRPr lang="zh-CN" alt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E15051-CE2C-4EF8-9EA7-B3D0A025BC8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710F26B-4563-4765-9A91-E0CC99FE32F0}" type="slidenum">
              <a:rPr lang="zh-CN" altLang="en-US" smtClean="0"/>
              <a:t>14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626658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539F6084-BDCE-412F-AAFE-6AD2C906300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08000" y="152400"/>
            <a:ext cx="10464800" cy="3581400"/>
          </a:xfrm>
        </p:spPr>
        <p:txBody>
          <a:bodyPr/>
          <a:lstStyle/>
          <a:p>
            <a:r>
              <a:rPr lang="en-US" altLang="zh-CN" dirty="0"/>
              <a:t>Computational Models</a:t>
            </a:r>
            <a:endParaRPr lang="zh-CN" alt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0010AC9-5302-471E-8C85-BAFEFB32B4E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710F26B-4563-4765-9A91-E0CC99FE32F0}" type="slidenum">
              <a:rPr lang="zh-CN" altLang="en-US" smtClean="0"/>
              <a:t>15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8109649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BDD6C69-5F61-41BD-AEE0-AB7112291E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Cost model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3E527107-E699-4093-B7CC-8F9C9657A1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Work-depth model</a:t>
            </a:r>
          </a:p>
          <a:p>
            <a:pPr lvl="1"/>
            <a:r>
              <a:rPr lang="en-US" altLang="zh-CN" dirty="0"/>
              <a:t>Evaluate the cost of an algorithm</a:t>
            </a:r>
          </a:p>
          <a:p>
            <a:pPr lvl="1"/>
            <a:r>
              <a:rPr lang="en-US" altLang="zh-CN" dirty="0"/>
              <a:t>Does not specify what operations can be used, how much do they cost, </a:t>
            </a:r>
            <a:r>
              <a:rPr lang="en-US" altLang="zh-CN" dirty="0" err="1"/>
              <a:t>etc</a:t>
            </a:r>
            <a:endParaRPr lang="en-US" altLang="zh-CN" dirty="0"/>
          </a:p>
          <a:p>
            <a:pPr lvl="2"/>
            <a:r>
              <a:rPr lang="en-US" altLang="zh-CN" dirty="0"/>
              <a:t>How much does a parallel for cost?</a:t>
            </a:r>
          </a:p>
          <a:p>
            <a:pPr lvl="2"/>
            <a:r>
              <a:rPr lang="en-US" altLang="zh-CN" dirty="0"/>
              <a:t>How do processors synchronize?</a:t>
            </a:r>
          </a:p>
          <a:p>
            <a:pPr lvl="2"/>
            <a:r>
              <a:rPr lang="en-US" altLang="zh-CN" dirty="0"/>
              <a:t>What happens if two threads access the same memory location at the same time?</a:t>
            </a:r>
          </a:p>
          <a:p>
            <a:endParaRPr lang="en-US" altLang="zh-CN" dirty="0"/>
          </a:p>
          <a:p>
            <a:r>
              <a:rPr lang="en-US" altLang="zh-CN" dirty="0"/>
              <a:t>Sequentially, we have the Random Access Machine Model (RAM model)</a:t>
            </a:r>
          </a:p>
          <a:p>
            <a:pPr lvl="1"/>
            <a:r>
              <a:rPr lang="en-US" altLang="zh-CN" dirty="0"/>
              <a:t>Unbounded memory and you can access any location with its address</a:t>
            </a:r>
          </a:p>
          <a:p>
            <a:pPr lvl="1"/>
            <a:r>
              <a:rPr lang="en-US" altLang="zh-CN" dirty="0"/>
              <a:t>Every operation (computation,</a:t>
            </a:r>
            <a:r>
              <a:rPr lang="zh-CN" altLang="en-US" dirty="0"/>
              <a:t> </a:t>
            </a:r>
            <a:r>
              <a:rPr lang="en-US" altLang="zh-CN" dirty="0"/>
              <a:t>memory</a:t>
            </a:r>
            <a:r>
              <a:rPr lang="zh-CN" altLang="en-US" dirty="0"/>
              <a:t> </a:t>
            </a:r>
            <a:r>
              <a:rPr lang="en-US" altLang="zh-CN" dirty="0"/>
              <a:t>access,</a:t>
            </a:r>
            <a:r>
              <a:rPr lang="zh-CN" altLang="en-US" dirty="0"/>
              <a:t> </a:t>
            </a:r>
            <a:r>
              <a:rPr lang="en-US" altLang="zh-CN" dirty="0"/>
              <a:t>etc.) costs unit time</a:t>
            </a:r>
          </a:p>
          <a:p>
            <a:pPr lvl="1"/>
            <a:r>
              <a:rPr lang="en-US" altLang="zh-CN" dirty="0"/>
              <a:t>Simple and effective for analyzing sequential algorithms</a:t>
            </a:r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A74E0E57-8EF2-4230-B887-A9D7BF9A8B7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710F26B-4563-4765-9A91-E0CC99FE32F0}" type="slidenum">
              <a:rPr lang="zh-CN" altLang="en-US" smtClean="0"/>
              <a:t>16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278450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0A52E6E-CD73-4B15-B672-48ED9A1877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The PRAM (Parallel RAM) Model</a:t>
            </a:r>
            <a:endParaRPr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BB9ABD71-6EB0-4864-B160-C640784C58F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14:m>
                  <m:oMath xmlns:m="http://schemas.openxmlformats.org/officeDocument/2006/math">
                    <m:r>
                      <a:rPr lang="en-US" altLang="zh-CN" b="1" i="1" smtClean="0">
                        <a:latin typeface="Cambria Math" panose="02040503050406030204" pitchFamily="18" charset="0"/>
                      </a:rPr>
                      <m:t>𝒑</m:t>
                    </m:r>
                  </m:oMath>
                </a14:m>
                <a:r>
                  <a:rPr lang="en-US" altLang="zh-CN" dirty="0"/>
                  <a:t> processors share the memory</a:t>
                </a:r>
              </a:p>
              <a:p>
                <a:r>
                  <a:rPr lang="en-US" altLang="zh-CN" dirty="0"/>
                  <a:t>Every operation takes unit time. </a:t>
                </a:r>
              </a:p>
              <a:p>
                <a:r>
                  <a:rPr lang="en-US" altLang="zh-CN" dirty="0"/>
                  <a:t>All threads are highly synchronized</a:t>
                </a:r>
              </a:p>
              <a:p>
                <a:pPr lvl="1"/>
                <a:r>
                  <a:rPr lang="en-US" altLang="zh-CN" dirty="0"/>
                  <a:t>After each unit time, all the threads finish one operation and accessing the memory</a:t>
                </a:r>
              </a:p>
              <a:p>
                <a:r>
                  <a:rPr lang="en-US" altLang="zh-CN" dirty="0"/>
                  <a:t>Some commonly-used settings</a:t>
                </a:r>
              </a:p>
              <a:p>
                <a:pPr lvl="1"/>
                <a:r>
                  <a:rPr lang="en-US" altLang="zh-CN" b="0" dirty="0"/>
                  <a:t>Exclusive read exclusive write (EREW)—every memory cell can be read or written to by only one processor at a time</a:t>
                </a:r>
              </a:p>
              <a:p>
                <a:pPr lvl="1"/>
                <a:r>
                  <a:rPr lang="en-US" altLang="zh-CN" b="0" dirty="0"/>
                  <a:t>Concurrent read exclusive write (CREW)—multiple processors can read a memory cell but only one can write at a time</a:t>
                </a:r>
              </a:p>
              <a:p>
                <a:pPr lvl="1"/>
                <a:r>
                  <a:rPr lang="en-US" altLang="zh-CN" b="0" dirty="0"/>
                  <a:t>Exclusive read concurrent write (ERCW)—never considered</a:t>
                </a:r>
              </a:p>
              <a:p>
                <a:pPr lvl="1"/>
                <a:r>
                  <a:rPr lang="en-US" altLang="zh-CN" b="0" dirty="0"/>
                  <a:t>Concurrent read concurrent write (CRCW)—multiple processors can read and write. </a:t>
                </a:r>
              </a:p>
              <a:p>
                <a:endParaRPr lang="zh-CN" altLang="en-US" dirty="0"/>
              </a:p>
            </p:txBody>
          </p:sp>
        </mc:Choice>
        <mc:Fallback xmlns="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BB9ABD71-6EB0-4864-B160-C640784C58F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973" t="-1970" b="-348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C55A96AD-D142-43B2-962D-52DAFA08AD0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710F26B-4563-4765-9A91-E0CC99FE32F0}" type="slidenum">
              <a:rPr lang="zh-CN" altLang="en-US" smtClean="0"/>
              <a:t>17</a:t>
            </a:fld>
            <a:endParaRPr lang="zh-CN" alt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CB10070-49DC-4469-9189-1DE83902E17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30568" y="381000"/>
            <a:ext cx="4495800" cy="17759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6180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2375D05-C94A-47B1-99D4-F03412525A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The PRAM (Parallel RAM) Model</a:t>
            </a:r>
            <a:endParaRPr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F7FBC94B-F4BB-4EDC-BA4D-C3B85B642E4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304800" y="4342328"/>
                <a:ext cx="11277600" cy="2287071"/>
              </a:xfrm>
            </p:spPr>
            <p:txBody>
              <a:bodyPr/>
              <a:lstStyle/>
              <a:p>
                <a:r>
                  <a:rPr lang="en-US" altLang="zh-CN" dirty="0"/>
                  <a:t>Reduce:</a:t>
                </a:r>
              </a:p>
              <a:p>
                <a:pPr lvl="1"/>
                <a:r>
                  <a:rPr lang="en-US" altLang="zh-CN" dirty="0"/>
                  <a:t>Use 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𝑂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zh-CN" altLang="en-US" dirty="0"/>
                  <a:t> </a:t>
                </a:r>
                <a:r>
                  <a:rPr lang="en-US" altLang="zh-CN" dirty="0"/>
                  <a:t>processors, need time 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𝑂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(</m:t>
                    </m:r>
                    <m:func>
                      <m:func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altLang="zh-CN" b="0" i="0" smtClean="0">
                            <a:latin typeface="Cambria Math" panose="02040503050406030204" pitchFamily="18" charset="0"/>
                          </a:rPr>
                          <m:t>log</m:t>
                        </m:r>
                      </m:fName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func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zh-CN" altLang="en-US" dirty="0"/>
                  <a:t> </a:t>
                </a:r>
                <a:r>
                  <a:rPr lang="en-US" altLang="zh-CN" dirty="0"/>
                  <a:t>and work 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𝑂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𝑛</m:t>
                    </m:r>
                    <m:func>
                      <m:func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altLang="zh-CN" b="0" i="0" smtClean="0">
                            <a:latin typeface="Cambria Math" panose="02040503050406030204" pitchFamily="18" charset="0"/>
                          </a:rPr>
                          <m:t>log</m:t>
                        </m:r>
                      </m:fName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func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altLang="zh-CN" dirty="0"/>
              </a:p>
              <a:p>
                <a:pPr lvl="1"/>
                <a:r>
                  <a:rPr lang="en-US" altLang="zh-CN" dirty="0"/>
                  <a:t>Use 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𝑂</m:t>
                    </m:r>
                    <m:r>
                      <a:rPr lang="en-US" altLang="zh-CN" b="0" i="0" smtClean="0">
                        <a:latin typeface="Cambria Math" panose="02040503050406030204" pitchFamily="18" charset="0"/>
                      </a:rPr>
                      <m:t>(</m:t>
                    </m:r>
                    <m:f>
                      <m:f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num>
                      <m:den>
                        <m:func>
                          <m:func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altLang="zh-CN" b="0" i="0" smtClean="0">
                                <a:latin typeface="Cambria Math" panose="02040503050406030204" pitchFamily="18" charset="0"/>
                              </a:rPr>
                              <m:t>log</m:t>
                            </m:r>
                          </m:fName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</m:func>
                      </m:den>
                    </m:f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zh-CN" altLang="en-US" dirty="0"/>
                  <a:t> </a:t>
                </a:r>
                <a:r>
                  <a:rPr lang="en-US" altLang="zh-CN" dirty="0"/>
                  <a:t>processors, need time 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𝑂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(</m:t>
                    </m:r>
                    <m:func>
                      <m:func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altLang="zh-CN" b="0" i="0" smtClean="0">
                            <a:latin typeface="Cambria Math" panose="02040503050406030204" pitchFamily="18" charset="0"/>
                          </a:rPr>
                          <m:t>log</m:t>
                        </m:r>
                      </m:fName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func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zh-CN" altLang="en-US" dirty="0"/>
                  <a:t> </a:t>
                </a:r>
                <a:r>
                  <a:rPr lang="en-US" altLang="zh-CN" dirty="0"/>
                  <a:t>and work 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𝑂</m:t>
                    </m:r>
                    <m:d>
                      <m:d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d>
                  </m:oMath>
                </a14:m>
                <a:endParaRPr lang="en-US" altLang="zh-CN" b="0" dirty="0"/>
              </a:p>
              <a:p>
                <a:pPr lvl="2"/>
                <a:r>
                  <a:rPr lang="en-US" altLang="zh-CN" dirty="0"/>
                  <a:t>Use the topological order of the computational DAG</a:t>
                </a:r>
                <a:endParaRPr lang="zh-CN" altLang="en-US" dirty="0"/>
              </a:p>
            </p:txBody>
          </p:sp>
        </mc:Choice>
        <mc:Fallback xmlns="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F7FBC94B-F4BB-4EDC-BA4D-C3B85B642E4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04800" y="4342328"/>
                <a:ext cx="11277600" cy="2287071"/>
              </a:xfrm>
              <a:blipFill>
                <a:blip r:embed="rId2"/>
                <a:stretch>
                  <a:fillRect l="-973" t="-453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F8D9C9FE-0468-408C-840A-4931329C467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710F26B-4563-4765-9A91-E0CC99FE32F0}" type="slidenum">
              <a:rPr lang="zh-CN" altLang="en-US" smtClean="0"/>
              <a:t>18</a:t>
            </a:fld>
            <a:endParaRPr lang="zh-CN" altLang="en-US"/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03E5EFB7-0FD0-418E-A26E-7D1679B38CF6}"/>
              </a:ext>
            </a:extLst>
          </p:cNvPr>
          <p:cNvSpPr txBox="1"/>
          <p:nvPr/>
        </p:nvSpPr>
        <p:spPr>
          <a:xfrm>
            <a:off x="5783094" y="182880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zh-CN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0838A151-7CF3-461C-B6E6-4AB9598FDD89}"/>
              </a:ext>
            </a:extLst>
          </p:cNvPr>
          <p:cNvSpPr txBox="1"/>
          <p:nvPr/>
        </p:nvSpPr>
        <p:spPr>
          <a:xfrm>
            <a:off x="7397682" y="1839396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zh-CN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5BA1AB35-0C5E-4EA2-AB10-E60C3499879C}"/>
              </a:ext>
            </a:extLst>
          </p:cNvPr>
          <p:cNvSpPr txBox="1"/>
          <p:nvPr/>
        </p:nvSpPr>
        <p:spPr>
          <a:xfrm>
            <a:off x="6591300" y="1829832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zh-CN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F74BCC08-EE40-4F89-B83B-549DC3FC223B}"/>
              </a:ext>
            </a:extLst>
          </p:cNvPr>
          <p:cNvSpPr txBox="1"/>
          <p:nvPr/>
        </p:nvSpPr>
        <p:spPr>
          <a:xfrm>
            <a:off x="9815310" y="184150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endParaRPr lang="zh-CN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642A9B2A-09EC-4F0A-8F24-435219C91FD2}"/>
              </a:ext>
            </a:extLst>
          </p:cNvPr>
          <p:cNvSpPr txBox="1"/>
          <p:nvPr/>
        </p:nvSpPr>
        <p:spPr>
          <a:xfrm>
            <a:off x="9009434" y="184150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endParaRPr lang="zh-CN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id="{8EED5DFF-98CE-4DD4-844B-369F70AE715D}"/>
              </a:ext>
            </a:extLst>
          </p:cNvPr>
          <p:cNvSpPr txBox="1"/>
          <p:nvPr/>
        </p:nvSpPr>
        <p:spPr>
          <a:xfrm>
            <a:off x="8203558" y="184150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lang="zh-CN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文本框 10">
            <a:extLst>
              <a:ext uri="{FF2B5EF4-FFF2-40B4-BE49-F238E27FC236}">
                <a16:creationId xmlns:a16="http://schemas.microsoft.com/office/drawing/2014/main" id="{5674D3BB-1060-4A3A-9DF6-21C98F075332}"/>
              </a:ext>
            </a:extLst>
          </p:cNvPr>
          <p:cNvSpPr txBox="1"/>
          <p:nvPr/>
        </p:nvSpPr>
        <p:spPr>
          <a:xfrm>
            <a:off x="11433614" y="184150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endParaRPr lang="zh-CN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id="{7883DAA9-85D9-4EBB-BFFF-1DAD77E959C1}"/>
              </a:ext>
            </a:extLst>
          </p:cNvPr>
          <p:cNvSpPr txBox="1"/>
          <p:nvPr/>
        </p:nvSpPr>
        <p:spPr>
          <a:xfrm>
            <a:off x="10624462" y="184150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endParaRPr lang="zh-CN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3" name="直接连接符 12">
            <a:extLst>
              <a:ext uri="{FF2B5EF4-FFF2-40B4-BE49-F238E27FC236}">
                <a16:creationId xmlns:a16="http://schemas.microsoft.com/office/drawing/2014/main" id="{F6198379-FFF1-421B-94DE-248E5EB71ECE}"/>
              </a:ext>
            </a:extLst>
          </p:cNvPr>
          <p:cNvCxnSpPr>
            <a:stCxn id="5" idx="2"/>
            <a:endCxn id="15" idx="0"/>
          </p:cNvCxnSpPr>
          <p:nvPr/>
        </p:nvCxnSpPr>
        <p:spPr>
          <a:xfrm>
            <a:off x="5939547" y="2198132"/>
            <a:ext cx="419100" cy="1767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接连接符 13">
            <a:extLst>
              <a:ext uri="{FF2B5EF4-FFF2-40B4-BE49-F238E27FC236}">
                <a16:creationId xmlns:a16="http://schemas.microsoft.com/office/drawing/2014/main" id="{197E2D4F-C6A2-4E4B-9D54-E7F2D5D9750A}"/>
              </a:ext>
            </a:extLst>
          </p:cNvPr>
          <p:cNvCxnSpPr>
            <a:stCxn id="7" idx="2"/>
            <a:endCxn id="15" idx="0"/>
          </p:cNvCxnSpPr>
          <p:nvPr/>
        </p:nvCxnSpPr>
        <p:spPr>
          <a:xfrm flipH="1">
            <a:off x="6358647" y="2199164"/>
            <a:ext cx="389106" cy="1757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文本框 14">
            <a:extLst>
              <a:ext uri="{FF2B5EF4-FFF2-40B4-BE49-F238E27FC236}">
                <a16:creationId xmlns:a16="http://schemas.microsoft.com/office/drawing/2014/main" id="{514C4C47-6B17-487F-BFC9-D56153DBD37D}"/>
              </a:ext>
            </a:extLst>
          </p:cNvPr>
          <p:cNvSpPr txBox="1"/>
          <p:nvPr/>
        </p:nvSpPr>
        <p:spPr>
          <a:xfrm>
            <a:off x="6202194" y="237490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zh-CN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6" name="直接连接符 15">
            <a:extLst>
              <a:ext uri="{FF2B5EF4-FFF2-40B4-BE49-F238E27FC236}">
                <a16:creationId xmlns:a16="http://schemas.microsoft.com/office/drawing/2014/main" id="{A1777B30-6FC7-42A1-B077-1BE1FC163ACF}"/>
              </a:ext>
            </a:extLst>
          </p:cNvPr>
          <p:cNvCxnSpPr>
            <a:stCxn id="6" idx="2"/>
            <a:endCxn id="18" idx="0"/>
          </p:cNvCxnSpPr>
          <p:nvPr/>
        </p:nvCxnSpPr>
        <p:spPr>
          <a:xfrm>
            <a:off x="7554135" y="2208728"/>
            <a:ext cx="433017" cy="1661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接连接符 16">
            <a:extLst>
              <a:ext uri="{FF2B5EF4-FFF2-40B4-BE49-F238E27FC236}">
                <a16:creationId xmlns:a16="http://schemas.microsoft.com/office/drawing/2014/main" id="{0E336E36-B114-4DBB-860A-FB77D8734253}"/>
              </a:ext>
            </a:extLst>
          </p:cNvPr>
          <p:cNvCxnSpPr>
            <a:stCxn id="10" idx="2"/>
            <a:endCxn id="18" idx="0"/>
          </p:cNvCxnSpPr>
          <p:nvPr/>
        </p:nvCxnSpPr>
        <p:spPr>
          <a:xfrm flipH="1">
            <a:off x="7987152" y="2210832"/>
            <a:ext cx="372859" cy="1640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文本框 17">
            <a:extLst>
              <a:ext uri="{FF2B5EF4-FFF2-40B4-BE49-F238E27FC236}">
                <a16:creationId xmlns:a16="http://schemas.microsoft.com/office/drawing/2014/main" id="{A43FCA34-F0EF-418C-A782-F6D253665E25}"/>
              </a:ext>
            </a:extLst>
          </p:cNvPr>
          <p:cNvSpPr txBox="1"/>
          <p:nvPr/>
        </p:nvSpPr>
        <p:spPr>
          <a:xfrm>
            <a:off x="7830699" y="2374900"/>
            <a:ext cx="3129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endParaRPr lang="zh-CN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9" name="直接连接符 18">
            <a:extLst>
              <a:ext uri="{FF2B5EF4-FFF2-40B4-BE49-F238E27FC236}">
                <a16:creationId xmlns:a16="http://schemas.microsoft.com/office/drawing/2014/main" id="{703871F9-8A2B-4E4D-A8E1-ED9E9BC10F15}"/>
              </a:ext>
            </a:extLst>
          </p:cNvPr>
          <p:cNvCxnSpPr>
            <a:stCxn id="9" idx="2"/>
            <a:endCxn id="21" idx="0"/>
          </p:cNvCxnSpPr>
          <p:nvPr/>
        </p:nvCxnSpPr>
        <p:spPr>
          <a:xfrm>
            <a:off x="9165887" y="2210832"/>
            <a:ext cx="402938" cy="1640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接连接符 19">
            <a:extLst>
              <a:ext uri="{FF2B5EF4-FFF2-40B4-BE49-F238E27FC236}">
                <a16:creationId xmlns:a16="http://schemas.microsoft.com/office/drawing/2014/main" id="{781784BD-AD21-4DF4-95EE-83A0D932A34D}"/>
              </a:ext>
            </a:extLst>
          </p:cNvPr>
          <p:cNvCxnSpPr>
            <a:stCxn id="8" idx="2"/>
            <a:endCxn id="21" idx="0"/>
          </p:cNvCxnSpPr>
          <p:nvPr/>
        </p:nvCxnSpPr>
        <p:spPr>
          <a:xfrm flipH="1">
            <a:off x="9568825" y="2210832"/>
            <a:ext cx="402938" cy="1640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文本框 144">
            <a:extLst>
              <a:ext uri="{FF2B5EF4-FFF2-40B4-BE49-F238E27FC236}">
                <a16:creationId xmlns:a16="http://schemas.microsoft.com/office/drawing/2014/main" id="{1498FD81-D0A1-41CA-86D5-B42D47972113}"/>
              </a:ext>
            </a:extLst>
          </p:cNvPr>
          <p:cNvSpPr txBox="1"/>
          <p:nvPr/>
        </p:nvSpPr>
        <p:spPr>
          <a:xfrm>
            <a:off x="9322340" y="2374900"/>
            <a:ext cx="4929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dirty="0">
                <a:latin typeface="Arial" panose="020B0604020202020204" pitchFamily="34" charset="0"/>
                <a:cs typeface="Arial" panose="020B0604020202020204" pitchFamily="34" charset="0"/>
              </a:rPr>
              <a:t>11</a:t>
            </a:r>
            <a:endParaRPr lang="zh-CN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2" name="直接连接符 21">
            <a:extLst>
              <a:ext uri="{FF2B5EF4-FFF2-40B4-BE49-F238E27FC236}">
                <a16:creationId xmlns:a16="http://schemas.microsoft.com/office/drawing/2014/main" id="{1CBC981C-D438-47EF-88B5-3BC0C9166816}"/>
              </a:ext>
            </a:extLst>
          </p:cNvPr>
          <p:cNvCxnSpPr>
            <a:stCxn id="12" idx="2"/>
            <a:endCxn id="24" idx="0"/>
          </p:cNvCxnSpPr>
          <p:nvPr/>
        </p:nvCxnSpPr>
        <p:spPr>
          <a:xfrm>
            <a:off x="10780915" y="2210832"/>
            <a:ext cx="432915" cy="1640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接连接符 22">
            <a:extLst>
              <a:ext uri="{FF2B5EF4-FFF2-40B4-BE49-F238E27FC236}">
                <a16:creationId xmlns:a16="http://schemas.microsoft.com/office/drawing/2014/main" id="{AB78440B-F880-466D-A91E-9A890A1E464E}"/>
              </a:ext>
            </a:extLst>
          </p:cNvPr>
          <p:cNvCxnSpPr>
            <a:stCxn id="11" idx="2"/>
            <a:endCxn id="24" idx="0"/>
          </p:cNvCxnSpPr>
          <p:nvPr/>
        </p:nvCxnSpPr>
        <p:spPr>
          <a:xfrm flipH="1">
            <a:off x="11213830" y="2210832"/>
            <a:ext cx="376237" cy="1640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文本框 144">
            <a:extLst>
              <a:ext uri="{FF2B5EF4-FFF2-40B4-BE49-F238E27FC236}">
                <a16:creationId xmlns:a16="http://schemas.microsoft.com/office/drawing/2014/main" id="{DD5A3A51-A11C-45A0-B08C-A5B753E3B79B}"/>
              </a:ext>
            </a:extLst>
          </p:cNvPr>
          <p:cNvSpPr txBox="1"/>
          <p:nvPr/>
        </p:nvSpPr>
        <p:spPr>
          <a:xfrm>
            <a:off x="10994046" y="2374900"/>
            <a:ext cx="4395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dirty="0">
                <a:latin typeface="Arial" panose="020B0604020202020204" pitchFamily="34" charset="0"/>
                <a:cs typeface="Arial" panose="020B0604020202020204" pitchFamily="34" charset="0"/>
              </a:rPr>
              <a:t>15</a:t>
            </a:r>
            <a:endParaRPr lang="zh-CN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文本框 24">
            <a:extLst>
              <a:ext uri="{FF2B5EF4-FFF2-40B4-BE49-F238E27FC236}">
                <a16:creationId xmlns:a16="http://schemas.microsoft.com/office/drawing/2014/main" id="{C71D7B35-BEC5-49B4-BF92-32FD61AFB6BF}"/>
              </a:ext>
            </a:extLst>
          </p:cNvPr>
          <p:cNvSpPr txBox="1"/>
          <p:nvPr/>
        </p:nvSpPr>
        <p:spPr>
          <a:xfrm>
            <a:off x="6926161" y="2907268"/>
            <a:ext cx="4934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endParaRPr lang="zh-CN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6" name="直接连接符 25">
            <a:extLst>
              <a:ext uri="{FF2B5EF4-FFF2-40B4-BE49-F238E27FC236}">
                <a16:creationId xmlns:a16="http://schemas.microsoft.com/office/drawing/2014/main" id="{6AB60187-DB23-4A94-9C7A-DA31A68321DA}"/>
              </a:ext>
            </a:extLst>
          </p:cNvPr>
          <p:cNvCxnSpPr>
            <a:stCxn id="15" idx="2"/>
            <a:endCxn id="25" idx="0"/>
          </p:cNvCxnSpPr>
          <p:nvPr/>
        </p:nvCxnSpPr>
        <p:spPr>
          <a:xfrm>
            <a:off x="6358647" y="2744232"/>
            <a:ext cx="814252" cy="1630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接连接符 26">
            <a:extLst>
              <a:ext uri="{FF2B5EF4-FFF2-40B4-BE49-F238E27FC236}">
                <a16:creationId xmlns:a16="http://schemas.microsoft.com/office/drawing/2014/main" id="{630F08B4-7F7A-41BD-B782-0EEB67030D3E}"/>
              </a:ext>
            </a:extLst>
          </p:cNvPr>
          <p:cNvCxnSpPr>
            <a:stCxn id="25" idx="0"/>
            <a:endCxn id="18" idx="2"/>
          </p:cNvCxnSpPr>
          <p:nvPr/>
        </p:nvCxnSpPr>
        <p:spPr>
          <a:xfrm flipV="1">
            <a:off x="7172900" y="2744232"/>
            <a:ext cx="814253" cy="1630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文本框 27">
            <a:extLst>
              <a:ext uri="{FF2B5EF4-FFF2-40B4-BE49-F238E27FC236}">
                <a16:creationId xmlns:a16="http://schemas.microsoft.com/office/drawing/2014/main" id="{BCD0EBEC-D7DF-45E0-9732-FD6CECA9E54A}"/>
              </a:ext>
            </a:extLst>
          </p:cNvPr>
          <p:cNvSpPr txBox="1"/>
          <p:nvPr/>
        </p:nvSpPr>
        <p:spPr>
          <a:xfrm>
            <a:off x="10130986" y="2907268"/>
            <a:ext cx="4934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Arial" panose="020B0604020202020204" pitchFamily="34" charset="0"/>
                <a:cs typeface="Arial" panose="020B0604020202020204" pitchFamily="34" charset="0"/>
              </a:rPr>
              <a:t>26</a:t>
            </a:r>
            <a:endParaRPr lang="zh-CN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9" name="直接连接符 28">
            <a:extLst>
              <a:ext uri="{FF2B5EF4-FFF2-40B4-BE49-F238E27FC236}">
                <a16:creationId xmlns:a16="http://schemas.microsoft.com/office/drawing/2014/main" id="{8B6DDA8F-8FE1-456A-A3E2-79CAFF0D3A12}"/>
              </a:ext>
            </a:extLst>
          </p:cNvPr>
          <p:cNvCxnSpPr>
            <a:stCxn id="21" idx="2"/>
            <a:endCxn id="28" idx="0"/>
          </p:cNvCxnSpPr>
          <p:nvPr/>
        </p:nvCxnSpPr>
        <p:spPr>
          <a:xfrm>
            <a:off x="9568826" y="2744232"/>
            <a:ext cx="808899" cy="1630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接连接符 29">
            <a:extLst>
              <a:ext uri="{FF2B5EF4-FFF2-40B4-BE49-F238E27FC236}">
                <a16:creationId xmlns:a16="http://schemas.microsoft.com/office/drawing/2014/main" id="{9818DCA5-2828-47E9-811F-C983D1CDEDB5}"/>
              </a:ext>
            </a:extLst>
          </p:cNvPr>
          <p:cNvCxnSpPr>
            <a:stCxn id="28" idx="0"/>
            <a:endCxn id="24" idx="2"/>
          </p:cNvCxnSpPr>
          <p:nvPr/>
        </p:nvCxnSpPr>
        <p:spPr>
          <a:xfrm flipV="1">
            <a:off x="10377724" y="2744232"/>
            <a:ext cx="836106" cy="1630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文本框 30">
            <a:extLst>
              <a:ext uri="{FF2B5EF4-FFF2-40B4-BE49-F238E27FC236}">
                <a16:creationId xmlns:a16="http://schemas.microsoft.com/office/drawing/2014/main" id="{5F9EAFE9-1BC6-46A6-AC02-15A3104A8A8B}"/>
              </a:ext>
            </a:extLst>
          </p:cNvPr>
          <p:cNvSpPr txBox="1"/>
          <p:nvPr/>
        </p:nvSpPr>
        <p:spPr>
          <a:xfrm>
            <a:off x="8515958" y="3547765"/>
            <a:ext cx="4934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Arial" panose="020B0604020202020204" pitchFamily="34" charset="0"/>
                <a:cs typeface="Arial" panose="020B0604020202020204" pitchFamily="34" charset="0"/>
              </a:rPr>
              <a:t>36</a:t>
            </a:r>
            <a:endParaRPr lang="zh-CN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2" name="直接连接符 31">
            <a:extLst>
              <a:ext uri="{FF2B5EF4-FFF2-40B4-BE49-F238E27FC236}">
                <a16:creationId xmlns:a16="http://schemas.microsoft.com/office/drawing/2014/main" id="{EFC12F3B-5A78-45F7-9115-584C14682840}"/>
              </a:ext>
            </a:extLst>
          </p:cNvPr>
          <p:cNvCxnSpPr>
            <a:stCxn id="25" idx="2"/>
            <a:endCxn id="31" idx="0"/>
          </p:cNvCxnSpPr>
          <p:nvPr/>
        </p:nvCxnSpPr>
        <p:spPr>
          <a:xfrm>
            <a:off x="7172900" y="3276601"/>
            <a:ext cx="1589797" cy="27116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直接连接符 32">
            <a:extLst>
              <a:ext uri="{FF2B5EF4-FFF2-40B4-BE49-F238E27FC236}">
                <a16:creationId xmlns:a16="http://schemas.microsoft.com/office/drawing/2014/main" id="{1C6DAF77-F20C-431B-816F-A823404FE3AC}"/>
              </a:ext>
            </a:extLst>
          </p:cNvPr>
          <p:cNvCxnSpPr>
            <a:stCxn id="31" idx="0"/>
            <a:endCxn id="28" idx="2"/>
          </p:cNvCxnSpPr>
          <p:nvPr/>
        </p:nvCxnSpPr>
        <p:spPr>
          <a:xfrm flipV="1">
            <a:off x="8762696" y="3276601"/>
            <a:ext cx="1615028" cy="27116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2">
            <a:extLst>
              <a:ext uri="{FF2B5EF4-FFF2-40B4-BE49-F238E27FC236}">
                <a16:creationId xmlns:a16="http://schemas.microsoft.com/office/drawing/2014/main" id="{9B08F73F-7EE2-4037-9833-514EFDF4BAB5}"/>
              </a:ext>
            </a:extLst>
          </p:cNvPr>
          <p:cNvSpPr txBox="1"/>
          <p:nvPr/>
        </p:nvSpPr>
        <p:spPr>
          <a:xfrm>
            <a:off x="6178769" y="1976737"/>
            <a:ext cx="3642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endParaRPr lang="en-US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TextBox 2">
            <a:extLst>
              <a:ext uri="{FF2B5EF4-FFF2-40B4-BE49-F238E27FC236}">
                <a16:creationId xmlns:a16="http://schemas.microsoft.com/office/drawing/2014/main" id="{FE819BA6-A605-445F-BE36-2537C20403DF}"/>
              </a:ext>
            </a:extLst>
          </p:cNvPr>
          <p:cNvSpPr txBox="1"/>
          <p:nvPr/>
        </p:nvSpPr>
        <p:spPr>
          <a:xfrm>
            <a:off x="7813548" y="1981370"/>
            <a:ext cx="3642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endParaRPr lang="en-US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TextBox 2">
            <a:extLst>
              <a:ext uri="{FF2B5EF4-FFF2-40B4-BE49-F238E27FC236}">
                <a16:creationId xmlns:a16="http://schemas.microsoft.com/office/drawing/2014/main" id="{33C29D4E-CCB4-4AFC-8819-CB62818629BC}"/>
              </a:ext>
            </a:extLst>
          </p:cNvPr>
          <p:cNvSpPr txBox="1"/>
          <p:nvPr/>
        </p:nvSpPr>
        <p:spPr>
          <a:xfrm>
            <a:off x="9381501" y="1976737"/>
            <a:ext cx="3642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endParaRPr lang="en-US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TextBox 2">
            <a:extLst>
              <a:ext uri="{FF2B5EF4-FFF2-40B4-BE49-F238E27FC236}">
                <a16:creationId xmlns:a16="http://schemas.microsoft.com/office/drawing/2014/main" id="{563FF7F0-EE7F-45CB-9386-E0BBF7CFE6DE}"/>
              </a:ext>
            </a:extLst>
          </p:cNvPr>
          <p:cNvSpPr txBox="1"/>
          <p:nvPr/>
        </p:nvSpPr>
        <p:spPr>
          <a:xfrm>
            <a:off x="11031334" y="1973135"/>
            <a:ext cx="3642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endParaRPr lang="en-US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TextBox 2">
            <a:extLst>
              <a:ext uri="{FF2B5EF4-FFF2-40B4-BE49-F238E27FC236}">
                <a16:creationId xmlns:a16="http://schemas.microsoft.com/office/drawing/2014/main" id="{2A1F365B-6487-4305-9886-6F9A7199A0E4}"/>
              </a:ext>
            </a:extLst>
          </p:cNvPr>
          <p:cNvSpPr txBox="1"/>
          <p:nvPr/>
        </p:nvSpPr>
        <p:spPr>
          <a:xfrm>
            <a:off x="6987085" y="2504302"/>
            <a:ext cx="3642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endParaRPr lang="en-US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TextBox 2">
            <a:extLst>
              <a:ext uri="{FF2B5EF4-FFF2-40B4-BE49-F238E27FC236}">
                <a16:creationId xmlns:a16="http://schemas.microsoft.com/office/drawing/2014/main" id="{119FE1B8-BB08-4BB5-8441-994C25034986}"/>
              </a:ext>
            </a:extLst>
          </p:cNvPr>
          <p:cNvSpPr txBox="1"/>
          <p:nvPr/>
        </p:nvSpPr>
        <p:spPr>
          <a:xfrm>
            <a:off x="10192164" y="2498121"/>
            <a:ext cx="3642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endParaRPr lang="en-US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TextBox 2">
            <a:extLst>
              <a:ext uri="{FF2B5EF4-FFF2-40B4-BE49-F238E27FC236}">
                <a16:creationId xmlns:a16="http://schemas.microsoft.com/office/drawing/2014/main" id="{72964E11-78B1-4B82-9579-10E3ADC6753E}"/>
              </a:ext>
            </a:extLst>
          </p:cNvPr>
          <p:cNvSpPr txBox="1"/>
          <p:nvPr/>
        </p:nvSpPr>
        <p:spPr>
          <a:xfrm>
            <a:off x="8577389" y="3124201"/>
            <a:ext cx="3642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endParaRPr lang="en-US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矩形 41">
                <a:extLst>
                  <a:ext uri="{FF2B5EF4-FFF2-40B4-BE49-F238E27FC236}">
                    <a16:creationId xmlns:a16="http://schemas.microsoft.com/office/drawing/2014/main" id="{24ADC66E-80DD-48A0-AD80-DB5C9EF69070}"/>
                  </a:ext>
                </a:extLst>
              </p:cNvPr>
              <p:cNvSpPr/>
              <p:nvPr/>
            </p:nvSpPr>
            <p:spPr>
              <a:xfrm>
                <a:off x="205985" y="1317305"/>
                <a:ext cx="6096000" cy="2786404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marL="228600" lvl="0" indent="-228600" defTabSz="914400">
                  <a:lnSpc>
                    <a:spcPct val="90000"/>
                  </a:lnSpc>
                  <a:spcBef>
                    <a:spcPts val="600"/>
                  </a:spcBef>
                  <a:buFont typeface="Arial" panose="020B0604020202020204" pitchFamily="34" charset="0"/>
                  <a:buChar char="•"/>
                </a:pPr>
                <a:r>
                  <a:rPr lang="en-US" altLang="zh-CN" sz="2800" b="1" dirty="0">
                    <a:solidFill>
                      <a:srgbClr val="595959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Evaluate an algorithm in PRAM model</a:t>
                </a:r>
              </a:p>
              <a:p>
                <a:pPr marL="685800" lvl="1" indent="-228600" defTabSz="9144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</a:pPr>
                <a:r>
                  <a:rPr lang="en-US" altLang="zh-CN" sz="2400" dirty="0">
                    <a:solidFill>
                      <a:srgbClr val="595959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The total number of processors </a:t>
                </a:r>
                <a14:m>
                  <m:oMath xmlns:m="http://schemas.openxmlformats.org/officeDocument/2006/math">
                    <m:r>
                      <a:rPr lang="en-US" altLang="zh-CN" sz="2400" i="1">
                        <a:solidFill>
                          <a:srgbClr val="595959"/>
                        </a:solidFill>
                        <a:latin typeface="Cambria Math" panose="02040503050406030204" pitchFamily="18" charset="0"/>
                      </a:rPr>
                      <m:t>𝑝</m:t>
                    </m:r>
                  </m:oMath>
                </a14:m>
                <a:endParaRPr lang="en-US" altLang="zh-CN" sz="2400" dirty="0">
                  <a:solidFill>
                    <a:srgbClr val="595959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685800" lvl="1" indent="-228600" defTabSz="9144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</a:pPr>
                <a:r>
                  <a:rPr lang="en-US" altLang="zh-CN" sz="2400" dirty="0">
                    <a:solidFill>
                      <a:srgbClr val="595959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The total required (parallel) time </a:t>
                </a:r>
                <a14:m>
                  <m:oMath xmlns:m="http://schemas.openxmlformats.org/officeDocument/2006/math">
                    <m:r>
                      <a:rPr lang="en-US" altLang="zh-CN" sz="2400" i="1">
                        <a:solidFill>
                          <a:srgbClr val="595959"/>
                        </a:solidFill>
                        <a:latin typeface="Cambria Math" panose="02040503050406030204" pitchFamily="18" charset="0"/>
                      </a:rPr>
                      <m:t>𝑇</m:t>
                    </m:r>
                  </m:oMath>
                </a14:m>
                <a:endParaRPr lang="en-US" altLang="zh-CN" sz="2400" dirty="0">
                  <a:solidFill>
                    <a:srgbClr val="595959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685800" lvl="1" indent="-228600" defTabSz="9144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</a:pPr>
                <a:r>
                  <a:rPr lang="en-US" altLang="zh-CN" sz="2400" dirty="0">
                    <a:solidFill>
                      <a:srgbClr val="595959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Sometimes use </a:t>
                </a:r>
                <a14:m>
                  <m:oMath xmlns:m="http://schemas.openxmlformats.org/officeDocument/2006/math">
                    <m:r>
                      <a:rPr lang="en-US" altLang="zh-CN" sz="2400" i="1">
                        <a:solidFill>
                          <a:srgbClr val="595959"/>
                        </a:solidFill>
                        <a:latin typeface="Cambria Math" panose="02040503050406030204" pitchFamily="18" charset="0"/>
                      </a:rPr>
                      <m:t>𝑇</m:t>
                    </m:r>
                    <m:r>
                      <a:rPr lang="en-US" altLang="zh-CN" sz="2400" i="1">
                        <a:solidFill>
                          <a:srgbClr val="595959"/>
                        </a:solidFill>
                        <a:latin typeface="Cambria Math" panose="02040503050406030204" pitchFamily="18" charset="0"/>
                      </a:rPr>
                      <m:t>×</m:t>
                    </m:r>
                    <m:r>
                      <a:rPr lang="en-US" altLang="zh-CN" sz="2400" i="1">
                        <a:solidFill>
                          <a:srgbClr val="595959"/>
                        </a:solidFill>
                        <a:latin typeface="Cambria Math" panose="02040503050406030204" pitchFamily="18" charset="0"/>
                      </a:rPr>
                      <m:t>𝑝</m:t>
                    </m:r>
                  </m:oMath>
                </a14:m>
                <a:r>
                  <a:rPr lang="en-US" altLang="zh-CN" sz="2400" dirty="0">
                    <a:solidFill>
                      <a:srgbClr val="595959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as an indicator of work </a:t>
                </a:r>
              </a:p>
              <a:p>
                <a:pPr marL="685800" lvl="1" indent="-228600" defTabSz="9144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</a:pPr>
                <a:endParaRPr lang="en-US" altLang="zh-CN" sz="2400" dirty="0">
                  <a:solidFill>
                    <a:srgbClr val="595959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42" name="矩形 41">
                <a:extLst>
                  <a:ext uri="{FF2B5EF4-FFF2-40B4-BE49-F238E27FC236}">
                    <a16:creationId xmlns:a16="http://schemas.microsoft.com/office/drawing/2014/main" id="{24ADC66E-80DD-48A0-AD80-DB5C9EF6907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5985" y="1317305"/>
                <a:ext cx="6096000" cy="2786404"/>
              </a:xfrm>
              <a:prstGeom prst="rect">
                <a:avLst/>
              </a:prstGeom>
              <a:blipFill>
                <a:blip r:embed="rId3"/>
                <a:stretch>
                  <a:fillRect l="-1800" t="-372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489765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C8926AE-2582-4B96-9A11-ACFE44C331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PRAM: pros and cons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7F81E139-5AF7-426E-8075-C8E0A4BC7C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Simple – we can get very good bound</a:t>
            </a:r>
          </a:p>
          <a:p>
            <a:r>
              <a:rPr lang="en-US" altLang="zh-CN" dirty="0"/>
              <a:t>But...</a:t>
            </a:r>
          </a:p>
          <a:p>
            <a:r>
              <a:rPr lang="en-US" altLang="zh-CN" dirty="0"/>
              <a:t>Do we know the number of processors ahead of time?</a:t>
            </a:r>
          </a:p>
          <a:p>
            <a:pPr lvl="1"/>
            <a:r>
              <a:rPr lang="en-US" altLang="zh-CN" dirty="0"/>
              <a:t>The number of available processors even varies during the execution</a:t>
            </a:r>
          </a:p>
          <a:p>
            <a:pPr lvl="1"/>
            <a:r>
              <a:rPr lang="en-US" altLang="zh-CN" dirty="0"/>
              <a:t>Your OS, some other applications may use some processors</a:t>
            </a:r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7589500E-1B06-480C-B730-BAE9C0627C7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710F26B-4563-4765-9A91-E0CC99FE32F0}" type="slidenum">
              <a:rPr lang="zh-CN" altLang="en-US" smtClean="0"/>
              <a:t>19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621034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14FBA8-2D2F-4E41-95F7-6DD3B29533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Last class</a:t>
            </a:r>
            <a:endParaRPr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1157B64-66BD-41D4-8E2D-76AE67D9AA8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altLang="zh-CN" dirty="0"/>
                  <a:t>Work-depth model: evaluate the time cost of a parallel algorithm</a:t>
                </a:r>
              </a:p>
              <a:p>
                <a:pPr lvl="1"/>
                <a:r>
                  <a:rPr lang="en-US" altLang="zh-CN" dirty="0"/>
                  <a:t>Work 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𝑊</m:t>
                    </m:r>
                  </m:oMath>
                </a14:m>
                <a:r>
                  <a:rPr lang="en-US" altLang="zh-CN" dirty="0"/>
                  <a:t>: total number of operations, the sequential time complexity</a:t>
                </a:r>
              </a:p>
              <a:p>
                <a:pPr lvl="1"/>
                <a:r>
                  <a:rPr lang="en-US" altLang="zh-CN" dirty="0"/>
                  <a:t>Depth 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𝐷</m:t>
                    </m:r>
                  </m:oMath>
                </a14:m>
                <a:r>
                  <a:rPr lang="en-US" altLang="zh-CN" dirty="0"/>
                  <a:t>: the longest dependence chain in the computation, the time required when an infinite number of processors are </a:t>
                </a:r>
                <a:r>
                  <a:rPr lang="en-US" altLang="zh-CN" dirty="0" err="1"/>
                  <a:t>avaiable</a:t>
                </a:r>
                <a:endParaRPr lang="en-US" altLang="zh-CN" dirty="0"/>
              </a:p>
              <a:p>
                <a:r>
                  <a:rPr lang="en-US" altLang="zh-CN" dirty="0"/>
                  <a:t>Scheduler: help you map each thread to a processor</a:t>
                </a:r>
              </a:p>
              <a:p>
                <a:pPr lvl="1"/>
                <a:r>
                  <a:rPr lang="en-US" altLang="zh-CN" dirty="0"/>
                  <a:t>A helpful tool to avoid low-level design for parallel algorithms</a:t>
                </a:r>
              </a:p>
              <a:p>
                <a:pPr lvl="1"/>
                <a:r>
                  <a:rPr lang="en-US" altLang="zh-CN" dirty="0"/>
                  <a:t>For a parallel computation with work 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𝑊</m:t>
                    </m:r>
                  </m:oMath>
                </a14:m>
                <a:r>
                  <a:rPr lang="en-US" altLang="zh-CN" dirty="0"/>
                  <a:t> and depth 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𝐷</m:t>
                    </m:r>
                  </m:oMath>
                </a14:m>
                <a:r>
                  <a:rPr lang="en-US" altLang="zh-CN" dirty="0"/>
                  <a:t>, using a greedy scheduler, the time needed using 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𝑝</m:t>
                    </m:r>
                  </m:oMath>
                </a14:m>
                <a:r>
                  <a:rPr lang="en-US" altLang="zh-CN" dirty="0"/>
                  <a:t> processors is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b="0" i="1" smtClean="0">
                            <a:solidFill>
                              <a:schemeClr val="accent4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b="0" i="1" smtClean="0">
                            <a:solidFill>
                              <a:schemeClr val="accent4"/>
                            </a:solidFill>
                            <a:latin typeface="Cambria Math" panose="02040503050406030204" pitchFamily="18" charset="0"/>
                          </a:rPr>
                          <m:t>𝑊</m:t>
                        </m:r>
                      </m:num>
                      <m:den>
                        <m:r>
                          <a:rPr lang="en-US" altLang="zh-CN" b="0" i="1" smtClean="0">
                            <a:solidFill>
                              <a:schemeClr val="accent4"/>
                            </a:solidFill>
                            <a:latin typeface="Cambria Math" panose="02040503050406030204" pitchFamily="18" charset="0"/>
                          </a:rPr>
                          <m:t>𝑝</m:t>
                        </m:r>
                      </m:den>
                    </m:f>
                    <m:r>
                      <a:rPr lang="en-US" altLang="zh-CN" b="0" i="1" smtClean="0">
                        <a:solidFill>
                          <a:schemeClr val="accent4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altLang="zh-CN" b="0" i="1" smtClean="0">
                        <a:solidFill>
                          <a:schemeClr val="accent4"/>
                        </a:solidFill>
                        <a:latin typeface="Cambria Math" panose="02040503050406030204" pitchFamily="18" charset="0"/>
                      </a:rPr>
                      <m:t>𝐷</m:t>
                    </m:r>
                  </m:oMath>
                </a14:m>
                <a:endParaRPr lang="en-US" altLang="zh-CN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1157B64-66BD-41D4-8E2D-76AE67D9AA8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973" t="-197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110B4ED-BC7A-49F1-B6B5-7A47C9C0D32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710F26B-4563-4765-9A91-E0CC99FE32F0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7537777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C8926AE-2582-4B96-9A11-ACFE44C331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PRAM: pros and cons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7F81E139-5AF7-426E-8075-C8E0A4BC7C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Simple – we can get very good bound</a:t>
            </a:r>
          </a:p>
          <a:p>
            <a:r>
              <a:rPr lang="en-US" altLang="zh-CN" dirty="0"/>
              <a:t>But...</a:t>
            </a:r>
          </a:p>
          <a:p>
            <a:r>
              <a:rPr lang="en-US" altLang="zh-CN" dirty="0"/>
              <a:t>Do we know the number of processors ahead of time?</a:t>
            </a:r>
          </a:p>
          <a:p>
            <a:r>
              <a:rPr lang="en-US" altLang="zh-CN" dirty="0"/>
              <a:t>Are processors really highly-synchronized?</a:t>
            </a:r>
          </a:p>
          <a:p>
            <a:pPr lvl="1"/>
            <a:r>
              <a:rPr lang="en-US" altLang="zh-CN" dirty="0"/>
              <a:t>Accessing memory is usually more expensive than computation</a:t>
            </a:r>
          </a:p>
          <a:p>
            <a:pPr lvl="1"/>
            <a:r>
              <a:rPr lang="en-US" altLang="zh-CN" dirty="0"/>
              <a:t>Synchronization is expensive</a:t>
            </a:r>
          </a:p>
          <a:p>
            <a:endParaRPr lang="en-US" altLang="zh-CN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7589500E-1B06-480C-B730-BAE9C0627C7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710F26B-4563-4765-9A91-E0CC99FE32F0}" type="slidenum">
              <a:rPr lang="zh-CN" altLang="en-US" smtClean="0"/>
              <a:t>20</a:t>
            </a:fld>
            <a:endParaRPr lang="zh-CN" altLang="en-US"/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515BED1A-F6C6-4C8B-8C3D-22731EF9797E}"/>
              </a:ext>
            </a:extLst>
          </p:cNvPr>
          <p:cNvSpPr txBox="1"/>
          <p:nvPr/>
        </p:nvSpPr>
        <p:spPr>
          <a:xfrm>
            <a:off x="1447800" y="4191000"/>
            <a:ext cx="1346522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altLang="zh-CN" sz="2400" dirty="0">
                <a:latin typeface="Arial" panose="020B0604020202020204" pitchFamily="34" charset="0"/>
                <a:cs typeface="Arial" panose="020B0604020202020204" pitchFamily="34" charset="0"/>
              </a:rPr>
              <a:t>P1:</a:t>
            </a:r>
          </a:p>
          <a:p>
            <a:pPr algn="l"/>
            <a:r>
              <a:rPr lang="en-US" altLang="zh-CN" sz="2400" dirty="0">
                <a:latin typeface="Arial" panose="020B0604020202020204" pitchFamily="34" charset="0"/>
                <a:cs typeface="Arial" panose="020B0604020202020204" pitchFamily="34" charset="0"/>
              </a:rPr>
              <a:t>A = 5;</a:t>
            </a:r>
          </a:p>
          <a:p>
            <a:pPr algn="l"/>
            <a:r>
              <a:rPr lang="en-US" altLang="zh-CN" sz="2400" dirty="0">
                <a:latin typeface="Arial" panose="020B0604020202020204" pitchFamily="34" charset="0"/>
                <a:cs typeface="Arial" panose="020B0604020202020204" pitchFamily="34" charset="0"/>
              </a:rPr>
              <a:t>B = 3;</a:t>
            </a:r>
          </a:p>
          <a:p>
            <a:pPr algn="l"/>
            <a:r>
              <a:rPr lang="en-US" altLang="zh-CN" sz="2400" dirty="0">
                <a:latin typeface="Arial" panose="020B0604020202020204" pitchFamily="34" charset="0"/>
                <a:cs typeface="Arial" panose="020B0604020202020204" pitchFamily="34" charset="0"/>
              </a:rPr>
              <a:t>A = A+7;</a:t>
            </a:r>
            <a:endParaRPr lang="zh-CN" alt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30C1A978-240B-4FA4-B49D-49D424ABBA89}"/>
              </a:ext>
            </a:extLst>
          </p:cNvPr>
          <p:cNvSpPr txBox="1"/>
          <p:nvPr/>
        </p:nvSpPr>
        <p:spPr>
          <a:xfrm>
            <a:off x="3810000" y="4188643"/>
            <a:ext cx="1431802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altLang="zh-CN" sz="2400" dirty="0">
                <a:latin typeface="Arial" panose="020B0604020202020204" pitchFamily="34" charset="0"/>
                <a:cs typeface="Arial" panose="020B0604020202020204" pitchFamily="34" charset="0"/>
              </a:rPr>
              <a:t>P2:</a:t>
            </a:r>
          </a:p>
          <a:p>
            <a:pPr algn="l"/>
            <a:r>
              <a:rPr lang="en-US" altLang="zh-CN" sz="2400" dirty="0">
                <a:latin typeface="Arial" panose="020B0604020202020204" pitchFamily="34" charset="0"/>
                <a:cs typeface="Arial" panose="020B0604020202020204" pitchFamily="34" charset="0"/>
              </a:rPr>
              <a:t>C = 2;</a:t>
            </a:r>
          </a:p>
          <a:p>
            <a:pPr algn="l"/>
            <a:r>
              <a:rPr lang="en-US" altLang="zh-CN" sz="2400" dirty="0">
                <a:latin typeface="Arial" panose="020B0604020202020204" pitchFamily="34" charset="0"/>
                <a:cs typeface="Arial" panose="020B0604020202020204" pitchFamily="34" charset="0"/>
              </a:rPr>
              <a:t>A = 3;</a:t>
            </a:r>
          </a:p>
          <a:p>
            <a:pPr algn="l"/>
            <a:r>
              <a:rPr lang="en-US" altLang="zh-CN" sz="2400" dirty="0">
                <a:latin typeface="Arial" panose="020B0604020202020204" pitchFamily="34" charset="0"/>
                <a:cs typeface="Arial" panose="020B0604020202020204" pitchFamily="34" charset="0"/>
              </a:rPr>
              <a:t>B = B+C;</a:t>
            </a:r>
            <a:endParaRPr lang="zh-CN" alt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7C19F20C-A0FE-42FF-AEC7-4490DC3EB477}"/>
              </a:ext>
            </a:extLst>
          </p:cNvPr>
          <p:cNvCxnSpPr/>
          <p:nvPr/>
        </p:nvCxnSpPr>
        <p:spPr>
          <a:xfrm>
            <a:off x="1143000" y="4944896"/>
            <a:ext cx="44196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9BB44DE6-4994-40C5-8BD1-A7D7DDC743A8}"/>
              </a:ext>
            </a:extLst>
          </p:cNvPr>
          <p:cNvCxnSpPr/>
          <p:nvPr/>
        </p:nvCxnSpPr>
        <p:spPr>
          <a:xfrm>
            <a:off x="1143000" y="5334000"/>
            <a:ext cx="44196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606F8E38-F1A7-4E4E-A8BC-F725134D1AF9}"/>
              </a:ext>
            </a:extLst>
          </p:cNvPr>
          <p:cNvCxnSpPr/>
          <p:nvPr/>
        </p:nvCxnSpPr>
        <p:spPr>
          <a:xfrm>
            <a:off x="1143000" y="5715000"/>
            <a:ext cx="44196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>
            <a:extLst>
              <a:ext uri="{FF2B5EF4-FFF2-40B4-BE49-F238E27FC236}">
                <a16:creationId xmlns:a16="http://schemas.microsoft.com/office/drawing/2014/main" id="{2B58A0DF-29C5-4CE5-8812-AED7A7F91E80}"/>
              </a:ext>
            </a:extLst>
          </p:cNvPr>
          <p:cNvSpPr/>
          <p:nvPr/>
        </p:nvSpPr>
        <p:spPr>
          <a:xfrm>
            <a:off x="5638800" y="4659868"/>
            <a:ext cx="96212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dirty="0">
                <a:solidFill>
                  <a:schemeClr val="accent4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sync</a:t>
            </a:r>
            <a:endParaRPr lang="zh-CN" altLang="en-US" sz="2800" dirty="0">
              <a:solidFill>
                <a:schemeClr val="accent4"/>
              </a:solidFill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EC162DA-1084-4DEE-80DD-5EFF77CC03C8}"/>
              </a:ext>
            </a:extLst>
          </p:cNvPr>
          <p:cNvSpPr/>
          <p:nvPr/>
        </p:nvSpPr>
        <p:spPr>
          <a:xfrm>
            <a:off x="5638800" y="5053519"/>
            <a:ext cx="96212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dirty="0">
                <a:solidFill>
                  <a:schemeClr val="accent4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sync</a:t>
            </a:r>
            <a:endParaRPr lang="zh-CN" altLang="en-US" sz="2800" dirty="0">
              <a:solidFill>
                <a:schemeClr val="accent4"/>
              </a:solidFill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E667259-45C7-4406-9071-8DB25AD2D4F0}"/>
              </a:ext>
            </a:extLst>
          </p:cNvPr>
          <p:cNvSpPr/>
          <p:nvPr/>
        </p:nvSpPr>
        <p:spPr>
          <a:xfrm>
            <a:off x="5648528" y="5419928"/>
            <a:ext cx="96212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dirty="0">
                <a:solidFill>
                  <a:schemeClr val="accent4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sync</a:t>
            </a:r>
            <a:endParaRPr lang="zh-CN" altLang="en-US" sz="2800" dirty="0">
              <a:solidFill>
                <a:schemeClr val="accent4"/>
              </a:solidFill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93140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C8926AE-2582-4B96-9A11-ACFE44C331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PRAM: pros and cons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7F81E139-5AF7-426E-8075-C8E0A4BC7C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371600"/>
            <a:ext cx="11277600" cy="5334000"/>
          </a:xfrm>
        </p:spPr>
        <p:txBody>
          <a:bodyPr>
            <a:normAutofit/>
          </a:bodyPr>
          <a:lstStyle/>
          <a:p>
            <a:r>
              <a:rPr lang="en-US" altLang="zh-CN" dirty="0"/>
              <a:t>Simple, easy to analyze</a:t>
            </a:r>
          </a:p>
          <a:p>
            <a:r>
              <a:rPr lang="en-US" altLang="zh-CN" dirty="0"/>
              <a:t>But...</a:t>
            </a:r>
          </a:p>
          <a:p>
            <a:r>
              <a:rPr lang="en-US" altLang="zh-CN" dirty="0"/>
              <a:t>Do we know the number of processors ahead of time?</a:t>
            </a:r>
          </a:p>
          <a:p>
            <a:r>
              <a:rPr lang="en-US" altLang="zh-CN" dirty="0"/>
              <a:t>Are processors really highly-synchronized?</a:t>
            </a:r>
          </a:p>
          <a:p>
            <a:pPr lvl="1"/>
            <a:r>
              <a:rPr lang="en-US" altLang="zh-CN" dirty="0"/>
              <a:t>Accessing memory is usually more expensive than computation</a:t>
            </a:r>
          </a:p>
          <a:p>
            <a:r>
              <a:rPr lang="en-US" altLang="zh-CN" dirty="0"/>
              <a:t>Are concurrent writes ideal enough to take unit time?</a:t>
            </a:r>
          </a:p>
          <a:p>
            <a:endParaRPr lang="en-US" altLang="zh-CN" dirty="0"/>
          </a:p>
          <a:p>
            <a:r>
              <a:rPr lang="en-US" altLang="zh-CN" dirty="0"/>
              <a:t>Although we do not use PRAM in this course, many useful and good algorithms (and ideas) were proposed based on PRAM</a:t>
            </a:r>
          </a:p>
          <a:p>
            <a:r>
              <a:rPr lang="en-US" altLang="zh-CN" dirty="0"/>
              <a:t>Proposed in 1979, but parallelism moved into the mainstream of processor design from 2005</a:t>
            </a:r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7589500E-1B06-480C-B730-BAE9C0627C7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710F26B-4563-4765-9A91-E0CC99FE32F0}" type="slidenum">
              <a:rPr lang="zh-CN" altLang="en-US" smtClean="0"/>
              <a:t>21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4846429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539F6084-BDCE-412F-AAFE-6AD2C906300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08000" y="152400"/>
            <a:ext cx="10464800" cy="3581400"/>
          </a:xfrm>
        </p:spPr>
        <p:txBody>
          <a:bodyPr/>
          <a:lstStyle/>
          <a:p>
            <a:r>
              <a:rPr lang="en-US" altLang="zh-CN" dirty="0"/>
              <a:t>Fork-join parallelism</a:t>
            </a:r>
            <a:endParaRPr lang="zh-CN" alt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0010AC9-5302-471E-8C85-BAFEFB32B4E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710F26B-4563-4765-9A91-E0CC99FE32F0}" type="slidenum">
              <a:rPr lang="zh-CN" altLang="en-US" smtClean="0"/>
              <a:t>22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447085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C19398B-F3C0-46F9-9D35-F71CA397F7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/>
              <a:t>Fork-join Parallelism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0C09E203-F1E2-4D5E-A7AB-7F1B2FB15D9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altLang="zh-CN" dirty="0"/>
                  <a:t>The computation starts with one thread</a:t>
                </a:r>
              </a:p>
              <a:p>
                <a:r>
                  <a:rPr lang="en-US" altLang="zh-CN" dirty="0"/>
                  <a:t>A thread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1" i="1" smtClean="0">
                            <a:latin typeface="Cambria Math" panose="02040503050406030204" pitchFamily="18" charset="0"/>
                          </a:rPr>
                          <m:t>𝑻</m:t>
                        </m:r>
                      </m:e>
                      <m:sub>
                        <m:r>
                          <a:rPr lang="en-US" altLang="zh-CN" b="1" i="1" smtClean="0">
                            <a:latin typeface="Cambria Math" panose="02040503050406030204" pitchFamily="18" charset="0"/>
                          </a:rPr>
                          <m:t>𝟎</m:t>
                        </m:r>
                      </m:sub>
                    </m:sSub>
                  </m:oMath>
                </a14:m>
                <a:r>
                  <a:rPr lang="en-US" altLang="zh-CN" dirty="0"/>
                  <a:t> can fork </a:t>
                </a:r>
                <a14:m>
                  <m:oMath xmlns:m="http://schemas.openxmlformats.org/officeDocument/2006/math">
                    <m:r>
                      <a:rPr lang="en-US" altLang="zh-CN" b="1" i="1" smtClean="0">
                        <a:latin typeface="Cambria Math" panose="02040503050406030204" pitchFamily="18" charset="0"/>
                      </a:rPr>
                      <m:t>𝒎</m:t>
                    </m:r>
                  </m:oMath>
                </a14:m>
                <a:r>
                  <a:rPr lang="en-US" altLang="zh-CN" dirty="0"/>
                  <a:t> threads to execute </a:t>
                </a:r>
                <a14:m>
                  <m:oMath xmlns:m="http://schemas.openxmlformats.org/officeDocument/2006/math">
                    <m:r>
                      <a:rPr lang="en-US" altLang="zh-CN" b="1" i="1" smtClean="0">
                        <a:latin typeface="Cambria Math" panose="02040503050406030204" pitchFamily="18" charset="0"/>
                      </a:rPr>
                      <m:t>𝒎</m:t>
                    </m:r>
                  </m:oMath>
                </a14:m>
                <a:r>
                  <a:rPr lang="en-US" altLang="zh-CN" dirty="0"/>
                  <a:t> pieces of code. After they all finish, they join back and continue the rest computation in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1" i="1" smtClean="0">
                            <a:latin typeface="Cambria Math" panose="02040503050406030204" pitchFamily="18" charset="0"/>
                          </a:rPr>
                          <m:t>𝑻</m:t>
                        </m:r>
                      </m:e>
                      <m:sub>
                        <m:r>
                          <a:rPr lang="en-US" altLang="zh-CN" b="1" i="1" smtClean="0">
                            <a:latin typeface="Cambria Math" panose="02040503050406030204" pitchFamily="18" charset="0"/>
                          </a:rPr>
                          <m:t>𝟎</m:t>
                        </m:r>
                      </m:sub>
                    </m:sSub>
                  </m:oMath>
                </a14:m>
                <a:endParaRPr lang="en-US" altLang="zh-CN" dirty="0"/>
              </a:p>
              <a:p>
                <a:r>
                  <a:rPr lang="en-US" altLang="zh-CN" dirty="0"/>
                  <a:t>We can use work and depth to analyze the cost</a:t>
                </a:r>
              </a:p>
              <a:p>
                <a:endParaRPr lang="en-US" altLang="zh-CN" dirty="0"/>
              </a:p>
              <a:p>
                <a:endParaRPr lang="en-US" altLang="zh-CN" dirty="0"/>
              </a:p>
              <a:p>
                <a:endParaRPr lang="zh-CN" altLang="en-US" dirty="0"/>
              </a:p>
            </p:txBody>
          </p:sp>
        </mc:Choice>
        <mc:Fallback xmlns="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0C09E203-F1E2-4D5E-A7AB-7F1B2FB15D9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973" t="-197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408AF968-8025-43C9-B8F5-76FDA7FA804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710F26B-4563-4765-9A91-E0CC99FE32F0}" type="slidenum">
              <a:rPr lang="zh-CN" altLang="en-US" smtClean="0"/>
              <a:t>23</a:t>
            </a:fld>
            <a:endParaRPr lang="zh-CN" altLang="en-US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C4931A19-ECFB-4716-AEEA-80C3F8F85EF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3733800"/>
            <a:ext cx="6172200" cy="25694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1361625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C19398B-F3C0-46F9-9D35-F71CA397F7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/>
              <a:t>Fork-join Parallelism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0C09E203-F1E2-4D5E-A7AB-7F1B2FB15D9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304800" y="1371600"/>
                <a:ext cx="6781800" cy="5257800"/>
              </a:xfrm>
            </p:spPr>
            <p:txBody>
              <a:bodyPr/>
              <a:lstStyle/>
              <a:p>
                <a:r>
                  <a:rPr lang="en-US" altLang="zh-CN" dirty="0"/>
                  <a:t>The computation starts with one thread</a:t>
                </a:r>
              </a:p>
              <a:p>
                <a:r>
                  <a:rPr lang="en-US" altLang="zh-CN" dirty="0"/>
                  <a:t>A thread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1" i="1" smtClean="0">
                            <a:latin typeface="Cambria Math" panose="02040503050406030204" pitchFamily="18" charset="0"/>
                          </a:rPr>
                          <m:t>𝑻</m:t>
                        </m:r>
                      </m:e>
                      <m:sub>
                        <m:r>
                          <a:rPr lang="en-US" altLang="zh-CN" b="1" i="1" smtClean="0">
                            <a:latin typeface="Cambria Math" panose="02040503050406030204" pitchFamily="18" charset="0"/>
                          </a:rPr>
                          <m:t>𝟎</m:t>
                        </m:r>
                      </m:sub>
                    </m:sSub>
                  </m:oMath>
                </a14:m>
                <a:r>
                  <a:rPr lang="en-US" altLang="zh-CN" dirty="0"/>
                  <a:t> can fork </a:t>
                </a:r>
                <a14:m>
                  <m:oMath xmlns:m="http://schemas.openxmlformats.org/officeDocument/2006/math">
                    <m:r>
                      <a:rPr lang="en-US" altLang="zh-CN" b="1" i="1" smtClean="0">
                        <a:latin typeface="Cambria Math" panose="02040503050406030204" pitchFamily="18" charset="0"/>
                      </a:rPr>
                      <m:t>𝒎</m:t>
                    </m:r>
                  </m:oMath>
                </a14:m>
                <a:r>
                  <a:rPr lang="en-US" altLang="zh-CN" dirty="0"/>
                  <a:t> threads to execute </a:t>
                </a:r>
                <a14:m>
                  <m:oMath xmlns:m="http://schemas.openxmlformats.org/officeDocument/2006/math">
                    <m:r>
                      <a:rPr lang="en-US" altLang="zh-CN" b="1" i="1" smtClean="0">
                        <a:latin typeface="Cambria Math" panose="02040503050406030204" pitchFamily="18" charset="0"/>
                      </a:rPr>
                      <m:t>𝒎</m:t>
                    </m:r>
                  </m:oMath>
                </a14:m>
                <a:r>
                  <a:rPr lang="en-US" altLang="zh-CN" dirty="0"/>
                  <a:t> pieces of code. After they all finish, they join back and continue the rest computation in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1" i="1" smtClean="0">
                            <a:latin typeface="Cambria Math" panose="02040503050406030204" pitchFamily="18" charset="0"/>
                          </a:rPr>
                          <m:t>𝑻</m:t>
                        </m:r>
                      </m:e>
                      <m:sub>
                        <m:r>
                          <a:rPr lang="en-US" altLang="zh-CN" b="1" i="1" smtClean="0">
                            <a:latin typeface="Cambria Math" panose="02040503050406030204" pitchFamily="18" charset="0"/>
                          </a:rPr>
                          <m:t>𝟎</m:t>
                        </m:r>
                      </m:sub>
                    </m:sSub>
                  </m:oMath>
                </a14:m>
                <a:endParaRPr lang="en-US" altLang="zh-CN" dirty="0"/>
              </a:p>
              <a:p>
                <a:r>
                  <a:rPr lang="en-US" altLang="zh-CN" dirty="0"/>
                  <a:t>Fork-join is </a:t>
                </a:r>
                <a:r>
                  <a:rPr lang="en-US" altLang="zh-CN" dirty="0">
                    <a:solidFill>
                      <a:srgbClr val="FF0000"/>
                    </a:solidFill>
                  </a:rPr>
                  <a:t>nested parallelism</a:t>
                </a:r>
                <a:r>
                  <a:rPr lang="en-US" altLang="zh-CN" dirty="0"/>
                  <a:t>, meaning that a forked thread can further fork new threads</a:t>
                </a:r>
              </a:p>
              <a:p>
                <a:endParaRPr lang="en-US" altLang="zh-CN" dirty="0"/>
              </a:p>
              <a:p>
                <a:endParaRPr lang="zh-CN" altLang="en-US" dirty="0"/>
              </a:p>
            </p:txBody>
          </p:sp>
        </mc:Choice>
        <mc:Fallback xmlns="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0C09E203-F1E2-4D5E-A7AB-7F1B2FB15D9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04800" y="1371600"/>
                <a:ext cx="6781800" cy="5257800"/>
              </a:xfrm>
              <a:blipFill>
                <a:blip r:embed="rId2"/>
                <a:stretch>
                  <a:fillRect l="-1617" t="-1970" r="-2606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408AF968-8025-43C9-B8F5-76FDA7FA804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710F26B-4563-4765-9A91-E0CC99FE32F0}" type="slidenum">
              <a:rPr lang="zh-CN" altLang="en-US" smtClean="0"/>
              <a:t>24</a:t>
            </a:fld>
            <a:endParaRPr lang="zh-CN" altLang="en-US"/>
          </a:p>
        </p:txBody>
      </p:sp>
      <p:cxnSp>
        <p:nvCxnSpPr>
          <p:cNvPr id="7" name="AutoShape 36">
            <a:extLst>
              <a:ext uri="{FF2B5EF4-FFF2-40B4-BE49-F238E27FC236}">
                <a16:creationId xmlns:a16="http://schemas.microsoft.com/office/drawing/2014/main" id="{93122ADD-0F61-4F0A-9932-B32748D33C7A}"/>
              </a:ext>
            </a:extLst>
          </p:cNvPr>
          <p:cNvCxnSpPr>
            <a:cxnSpLocks noChangeShapeType="1"/>
            <a:stCxn id="19" idx="3"/>
            <a:endCxn id="21" idx="0"/>
          </p:cNvCxnSpPr>
          <p:nvPr/>
        </p:nvCxnSpPr>
        <p:spPr bwMode="auto">
          <a:xfrm flipH="1">
            <a:off x="8361218" y="1327151"/>
            <a:ext cx="844550" cy="2825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  <a:effectLst/>
        </p:spPr>
      </p:cxnSp>
      <p:cxnSp>
        <p:nvCxnSpPr>
          <p:cNvPr id="8" name="AutoShape 37">
            <a:extLst>
              <a:ext uri="{FF2B5EF4-FFF2-40B4-BE49-F238E27FC236}">
                <a16:creationId xmlns:a16="http://schemas.microsoft.com/office/drawing/2014/main" id="{DCD219DC-2F30-44FA-A526-A39B80AE18BA}"/>
              </a:ext>
            </a:extLst>
          </p:cNvPr>
          <p:cNvCxnSpPr>
            <a:cxnSpLocks noChangeShapeType="1"/>
            <a:stCxn id="21" idx="5"/>
            <a:endCxn id="30" idx="0"/>
          </p:cNvCxnSpPr>
          <p:nvPr/>
        </p:nvCxnSpPr>
        <p:spPr bwMode="auto">
          <a:xfrm>
            <a:off x="8469168" y="1870076"/>
            <a:ext cx="368300" cy="2825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  <a:effectLst/>
        </p:spPr>
      </p:cxnSp>
      <p:cxnSp>
        <p:nvCxnSpPr>
          <p:cNvPr id="9" name="AutoShape 38">
            <a:extLst>
              <a:ext uri="{FF2B5EF4-FFF2-40B4-BE49-F238E27FC236}">
                <a16:creationId xmlns:a16="http://schemas.microsoft.com/office/drawing/2014/main" id="{0CAC3244-2857-4B9E-84CD-4C689C101442}"/>
              </a:ext>
            </a:extLst>
          </p:cNvPr>
          <p:cNvCxnSpPr>
            <a:cxnSpLocks noChangeShapeType="1"/>
            <a:stCxn id="30" idx="3"/>
            <a:endCxn id="22" idx="0"/>
          </p:cNvCxnSpPr>
          <p:nvPr/>
        </p:nvCxnSpPr>
        <p:spPr bwMode="auto">
          <a:xfrm flipH="1">
            <a:off x="8577118" y="2412813"/>
            <a:ext cx="152587" cy="174843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  <a:effectLst/>
        </p:spPr>
      </p:cxnSp>
      <p:cxnSp>
        <p:nvCxnSpPr>
          <p:cNvPr id="10" name="AutoShape 39">
            <a:extLst>
              <a:ext uri="{FF2B5EF4-FFF2-40B4-BE49-F238E27FC236}">
                <a16:creationId xmlns:a16="http://schemas.microsoft.com/office/drawing/2014/main" id="{5F668834-A143-41F4-A6DB-9CF2BD7E896E}"/>
              </a:ext>
            </a:extLst>
          </p:cNvPr>
          <p:cNvCxnSpPr>
            <a:cxnSpLocks noChangeShapeType="1"/>
            <a:stCxn id="22" idx="4"/>
            <a:endCxn id="25" idx="0"/>
          </p:cNvCxnSpPr>
          <p:nvPr/>
        </p:nvCxnSpPr>
        <p:spPr bwMode="auto">
          <a:xfrm>
            <a:off x="8577118" y="2892456"/>
            <a:ext cx="247876" cy="43333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  <a:effectLst/>
        </p:spPr>
      </p:cxnSp>
      <p:cxnSp>
        <p:nvCxnSpPr>
          <p:cNvPr id="11" name="AutoShape 40">
            <a:extLst>
              <a:ext uri="{FF2B5EF4-FFF2-40B4-BE49-F238E27FC236}">
                <a16:creationId xmlns:a16="http://schemas.microsoft.com/office/drawing/2014/main" id="{D841548A-2912-4463-A1C3-73EBB75EFA5C}"/>
              </a:ext>
            </a:extLst>
          </p:cNvPr>
          <p:cNvCxnSpPr>
            <a:cxnSpLocks noChangeShapeType="1"/>
            <a:stCxn id="25" idx="4"/>
            <a:endCxn id="23" idx="0"/>
          </p:cNvCxnSpPr>
          <p:nvPr/>
        </p:nvCxnSpPr>
        <p:spPr bwMode="auto">
          <a:xfrm flipH="1">
            <a:off x="8361218" y="3630586"/>
            <a:ext cx="463776" cy="150839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  <a:effectLst/>
        </p:spPr>
      </p:cxnSp>
      <p:cxnSp>
        <p:nvCxnSpPr>
          <p:cNvPr id="12" name="AutoShape 41">
            <a:extLst>
              <a:ext uri="{FF2B5EF4-FFF2-40B4-BE49-F238E27FC236}">
                <a16:creationId xmlns:a16="http://schemas.microsoft.com/office/drawing/2014/main" id="{EDC0AAEB-BF25-4E34-8612-452F3FA41416}"/>
              </a:ext>
            </a:extLst>
          </p:cNvPr>
          <p:cNvCxnSpPr>
            <a:cxnSpLocks noChangeShapeType="1"/>
            <a:stCxn id="23" idx="4"/>
            <a:endCxn id="24" idx="0"/>
          </p:cNvCxnSpPr>
          <p:nvPr/>
        </p:nvCxnSpPr>
        <p:spPr bwMode="auto">
          <a:xfrm>
            <a:off x="8361218" y="4086226"/>
            <a:ext cx="0" cy="2381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  <a:effectLst/>
        </p:spPr>
      </p:cxnSp>
      <p:cxnSp>
        <p:nvCxnSpPr>
          <p:cNvPr id="13" name="AutoShape 42">
            <a:extLst>
              <a:ext uri="{FF2B5EF4-FFF2-40B4-BE49-F238E27FC236}">
                <a16:creationId xmlns:a16="http://schemas.microsoft.com/office/drawing/2014/main" id="{35049863-BBD2-4FFE-BDA8-E887FE5DFB86}"/>
              </a:ext>
            </a:extLst>
          </p:cNvPr>
          <p:cNvCxnSpPr>
            <a:cxnSpLocks noChangeShapeType="1"/>
            <a:stCxn id="24" idx="5"/>
            <a:endCxn id="44" idx="1"/>
          </p:cNvCxnSpPr>
          <p:nvPr/>
        </p:nvCxnSpPr>
        <p:spPr bwMode="auto">
          <a:xfrm>
            <a:off x="8468981" y="4584513"/>
            <a:ext cx="1100656" cy="565524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  <a:effectLst/>
        </p:spPr>
      </p:cxnSp>
      <p:sp>
        <p:nvSpPr>
          <p:cNvPr id="14" name="Oval 4">
            <a:extLst>
              <a:ext uri="{FF2B5EF4-FFF2-40B4-BE49-F238E27FC236}">
                <a16:creationId xmlns:a16="http://schemas.microsoft.com/office/drawing/2014/main" id="{13824535-88C1-4674-8620-8EF6C83FB6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551968" y="2152650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endParaRPr lang="en-US" dirty="0">
              <a:latin typeface="Lucida Sans Unicode" pitchFamily="34" charset="0"/>
            </a:endParaRPr>
          </a:p>
        </p:txBody>
      </p:sp>
      <p:sp>
        <p:nvSpPr>
          <p:cNvPr id="15" name="Oval 5">
            <a:extLst>
              <a:ext uri="{FF2B5EF4-FFF2-40B4-BE49-F238E27FC236}">
                <a16:creationId xmlns:a16="http://schemas.microsoft.com/office/drawing/2014/main" id="{99CF1981-39EC-42B7-85A1-833C527DBF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075718" y="2695575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endParaRPr lang="en-US" dirty="0">
              <a:latin typeface="Lucida Sans Unicode" pitchFamily="34" charset="0"/>
            </a:endParaRPr>
          </a:p>
        </p:txBody>
      </p:sp>
      <p:sp>
        <p:nvSpPr>
          <p:cNvPr id="16" name="Oval 6">
            <a:extLst>
              <a:ext uri="{FF2B5EF4-FFF2-40B4-BE49-F238E27FC236}">
                <a16:creationId xmlns:a16="http://schemas.microsoft.com/office/drawing/2014/main" id="{F388BCDB-512D-4504-BAFD-EA5F71CA5B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064913" y="3350943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endParaRPr lang="en-US" dirty="0">
              <a:latin typeface="Lucida Sans Unicode" pitchFamily="34" charset="0"/>
            </a:endParaRPr>
          </a:p>
        </p:txBody>
      </p:sp>
      <p:sp>
        <p:nvSpPr>
          <p:cNvPr id="17" name="Oval 7">
            <a:extLst>
              <a:ext uri="{FF2B5EF4-FFF2-40B4-BE49-F238E27FC236}">
                <a16:creationId xmlns:a16="http://schemas.microsoft.com/office/drawing/2014/main" id="{A61B4D4D-B492-49A7-8FBB-21AA655418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99218" y="2152650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endParaRPr lang="en-US" dirty="0">
              <a:latin typeface="Lucida Sans Unicode" pitchFamily="34" charset="0"/>
            </a:endParaRPr>
          </a:p>
        </p:txBody>
      </p:sp>
      <p:sp>
        <p:nvSpPr>
          <p:cNvPr id="18" name="Oval 8">
            <a:extLst>
              <a:ext uri="{FF2B5EF4-FFF2-40B4-BE49-F238E27FC236}">
                <a16:creationId xmlns:a16="http://schemas.microsoft.com/office/drawing/2014/main" id="{1BCEC01A-CA4A-4E9A-8BE2-F2BEE0FC4A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99218" y="3238500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endParaRPr lang="en-US" dirty="0">
              <a:latin typeface="Lucida Sans Unicode" pitchFamily="34" charset="0"/>
            </a:endParaRPr>
          </a:p>
        </p:txBody>
      </p:sp>
      <p:sp>
        <p:nvSpPr>
          <p:cNvPr id="19" name="Oval 10">
            <a:extLst>
              <a:ext uri="{FF2B5EF4-FFF2-40B4-BE49-F238E27FC236}">
                <a16:creationId xmlns:a16="http://schemas.microsoft.com/office/drawing/2014/main" id="{D5851E5A-7D05-4856-BF40-446158614C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61318" y="1066800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endParaRPr lang="en-US" dirty="0">
              <a:latin typeface="Lucida Sans Unicode" pitchFamily="34" charset="0"/>
            </a:endParaRPr>
          </a:p>
        </p:txBody>
      </p:sp>
      <p:sp>
        <p:nvSpPr>
          <p:cNvPr id="20" name="Oval 12">
            <a:extLst>
              <a:ext uri="{FF2B5EF4-FFF2-40B4-BE49-F238E27FC236}">
                <a16:creationId xmlns:a16="http://schemas.microsoft.com/office/drawing/2014/main" id="{3EA37623-D0DA-47E8-B82F-7758BEDE18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15085" y="4251217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endParaRPr lang="en-US" dirty="0">
              <a:latin typeface="Lucida Sans Unicode" pitchFamily="34" charset="0"/>
            </a:endParaRPr>
          </a:p>
        </p:txBody>
      </p:sp>
      <p:sp>
        <p:nvSpPr>
          <p:cNvPr id="21" name="Oval 13">
            <a:extLst>
              <a:ext uri="{FF2B5EF4-FFF2-40B4-BE49-F238E27FC236}">
                <a16:creationId xmlns:a16="http://schemas.microsoft.com/office/drawing/2014/main" id="{242B8865-BE90-4D3D-88CC-6894B4444F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08818" y="1609725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endParaRPr lang="en-US" dirty="0">
              <a:latin typeface="Lucida Sans Unicode" pitchFamily="34" charset="0"/>
            </a:endParaRPr>
          </a:p>
        </p:txBody>
      </p:sp>
      <p:sp>
        <p:nvSpPr>
          <p:cNvPr id="22" name="Oval 14">
            <a:extLst>
              <a:ext uri="{FF2B5EF4-FFF2-40B4-BE49-F238E27FC236}">
                <a16:creationId xmlns:a16="http://schemas.microsoft.com/office/drawing/2014/main" id="{256243A4-0B1E-447A-9F65-7075D41F40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24718" y="2587656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endParaRPr lang="en-US" dirty="0">
              <a:latin typeface="Lucida Sans Unicode" pitchFamily="34" charset="0"/>
            </a:endParaRPr>
          </a:p>
        </p:txBody>
      </p:sp>
      <p:sp>
        <p:nvSpPr>
          <p:cNvPr id="23" name="Oval 15">
            <a:extLst>
              <a:ext uri="{FF2B5EF4-FFF2-40B4-BE49-F238E27FC236}">
                <a16:creationId xmlns:a16="http://schemas.microsoft.com/office/drawing/2014/main" id="{8E84ABDF-DDAF-420E-859B-4ADE37B74E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08818" y="3781425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endParaRPr lang="en-US" dirty="0">
              <a:latin typeface="Lucida Sans Unicode" pitchFamily="34" charset="0"/>
            </a:endParaRPr>
          </a:p>
        </p:txBody>
      </p:sp>
      <p:sp>
        <p:nvSpPr>
          <p:cNvPr id="24" name="Oval 16">
            <a:extLst>
              <a:ext uri="{FF2B5EF4-FFF2-40B4-BE49-F238E27FC236}">
                <a16:creationId xmlns:a16="http://schemas.microsoft.com/office/drawing/2014/main" id="{9843677D-45D8-40CE-AB70-AB0933294C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08818" y="4324350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endParaRPr lang="en-US" dirty="0">
              <a:latin typeface="Lucida Sans Unicode" pitchFamily="34" charset="0"/>
            </a:endParaRPr>
          </a:p>
        </p:txBody>
      </p:sp>
      <p:sp>
        <p:nvSpPr>
          <p:cNvPr id="25" name="Oval 17">
            <a:extLst>
              <a:ext uri="{FF2B5EF4-FFF2-40B4-BE49-F238E27FC236}">
                <a16:creationId xmlns:a16="http://schemas.microsoft.com/office/drawing/2014/main" id="{97327D45-83D9-49E7-BEC5-2A37564C21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72594" y="3325786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endParaRPr lang="en-US" dirty="0">
              <a:latin typeface="Lucida Sans Unicode" pitchFamily="34" charset="0"/>
            </a:endParaRPr>
          </a:p>
        </p:txBody>
      </p:sp>
      <p:sp>
        <p:nvSpPr>
          <p:cNvPr id="26" name="Oval 18">
            <a:extLst>
              <a:ext uri="{FF2B5EF4-FFF2-40B4-BE49-F238E27FC236}">
                <a16:creationId xmlns:a16="http://schemas.microsoft.com/office/drawing/2014/main" id="{257A5FCA-3A63-42D0-A9B6-1F4F61DA77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53368" y="2580386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endParaRPr lang="en-US" dirty="0">
              <a:latin typeface="Lucida Sans Unicode" pitchFamily="34" charset="0"/>
            </a:endParaRPr>
          </a:p>
        </p:txBody>
      </p:sp>
      <p:sp>
        <p:nvSpPr>
          <p:cNvPr id="27" name="Oval 19">
            <a:extLst>
              <a:ext uri="{FF2B5EF4-FFF2-40B4-BE49-F238E27FC236}">
                <a16:creationId xmlns:a16="http://schemas.microsoft.com/office/drawing/2014/main" id="{2F0DD8A5-6BBF-4164-B318-8D00D74EB4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028218" y="2695575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endParaRPr lang="en-US" dirty="0">
              <a:latin typeface="Lucida Sans Unicode" pitchFamily="34" charset="0"/>
            </a:endParaRPr>
          </a:p>
        </p:txBody>
      </p:sp>
      <p:sp>
        <p:nvSpPr>
          <p:cNvPr id="28" name="Oval 20">
            <a:extLst>
              <a:ext uri="{FF2B5EF4-FFF2-40B4-BE49-F238E27FC236}">
                <a16:creationId xmlns:a16="http://schemas.microsoft.com/office/drawing/2014/main" id="{844EFA75-FF02-492E-9E4C-31F061B4B4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028218" y="3238500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endParaRPr lang="en-US" dirty="0">
              <a:latin typeface="Lucida Sans Unicode" pitchFamily="34" charset="0"/>
            </a:endParaRP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2A2A01ED-7929-4F1F-B30B-D096A87FEE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45342" y="3008313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endParaRPr lang="en-US" dirty="0">
              <a:latin typeface="Lucida Sans Unicode" pitchFamily="34" charset="0"/>
            </a:endParaRPr>
          </a:p>
        </p:txBody>
      </p:sp>
      <p:sp>
        <p:nvSpPr>
          <p:cNvPr id="30" name="Oval 11">
            <a:extLst>
              <a:ext uri="{FF2B5EF4-FFF2-40B4-BE49-F238E27FC236}">
                <a16:creationId xmlns:a16="http://schemas.microsoft.com/office/drawing/2014/main" id="{511A8A13-D625-42E0-8671-31EC9F6FB0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85068" y="2152650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endParaRPr lang="en-US" dirty="0">
              <a:latin typeface="Lucida Sans Unicode" pitchFamily="34" charset="0"/>
            </a:endParaRPr>
          </a:p>
        </p:txBody>
      </p:sp>
      <p:cxnSp>
        <p:nvCxnSpPr>
          <p:cNvPr id="31" name="AutoShape 21">
            <a:extLst>
              <a:ext uri="{FF2B5EF4-FFF2-40B4-BE49-F238E27FC236}">
                <a16:creationId xmlns:a16="http://schemas.microsoft.com/office/drawing/2014/main" id="{57B0667F-84FD-42AD-8D51-F13786ADA871}"/>
              </a:ext>
            </a:extLst>
          </p:cNvPr>
          <p:cNvCxnSpPr>
            <a:cxnSpLocks noChangeShapeType="1"/>
            <a:stCxn id="19" idx="5"/>
            <a:endCxn id="14" idx="0"/>
          </p:cNvCxnSpPr>
          <p:nvPr/>
        </p:nvCxnSpPr>
        <p:spPr bwMode="auto">
          <a:xfrm>
            <a:off x="9421668" y="1327150"/>
            <a:ext cx="1282700" cy="8255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  <a:effectLst/>
        </p:spPr>
      </p:cxnSp>
      <p:cxnSp>
        <p:nvCxnSpPr>
          <p:cNvPr id="32" name="AutoShape 22">
            <a:extLst>
              <a:ext uri="{FF2B5EF4-FFF2-40B4-BE49-F238E27FC236}">
                <a16:creationId xmlns:a16="http://schemas.microsoft.com/office/drawing/2014/main" id="{9C2A0DB5-2ED4-4B56-B07D-6AA07B19985C}"/>
              </a:ext>
            </a:extLst>
          </p:cNvPr>
          <p:cNvCxnSpPr>
            <a:cxnSpLocks noChangeShapeType="1"/>
            <a:stCxn id="21" idx="3"/>
            <a:endCxn id="17" idx="0"/>
          </p:cNvCxnSpPr>
          <p:nvPr/>
        </p:nvCxnSpPr>
        <p:spPr bwMode="auto">
          <a:xfrm flipH="1">
            <a:off x="7751618" y="1870076"/>
            <a:ext cx="501650" cy="2825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  <a:effectLst/>
        </p:spPr>
      </p:cxnSp>
      <p:cxnSp>
        <p:nvCxnSpPr>
          <p:cNvPr id="33" name="AutoShape 23">
            <a:extLst>
              <a:ext uri="{FF2B5EF4-FFF2-40B4-BE49-F238E27FC236}">
                <a16:creationId xmlns:a16="http://schemas.microsoft.com/office/drawing/2014/main" id="{F8798921-261F-439A-BB55-3B5CED7119EA}"/>
              </a:ext>
            </a:extLst>
          </p:cNvPr>
          <p:cNvCxnSpPr>
            <a:cxnSpLocks noChangeShapeType="1"/>
            <a:stCxn id="17" idx="4"/>
            <a:endCxn id="18" idx="0"/>
          </p:cNvCxnSpPr>
          <p:nvPr/>
        </p:nvCxnSpPr>
        <p:spPr bwMode="auto">
          <a:xfrm rot="5400000">
            <a:off x="7361093" y="2847975"/>
            <a:ext cx="781050" cy="1588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  <a:effectLst/>
        </p:spPr>
      </p:cxnSp>
      <p:cxnSp>
        <p:nvCxnSpPr>
          <p:cNvPr id="34" name="AutoShape 24">
            <a:extLst>
              <a:ext uri="{FF2B5EF4-FFF2-40B4-BE49-F238E27FC236}">
                <a16:creationId xmlns:a16="http://schemas.microsoft.com/office/drawing/2014/main" id="{91EA5DAD-B277-4000-81DD-2DE2B8F4C9B1}"/>
              </a:ext>
            </a:extLst>
          </p:cNvPr>
          <p:cNvCxnSpPr>
            <a:cxnSpLocks noChangeShapeType="1"/>
            <a:stCxn id="30" idx="5"/>
            <a:endCxn id="26" idx="0"/>
          </p:cNvCxnSpPr>
          <p:nvPr/>
        </p:nvCxnSpPr>
        <p:spPr bwMode="auto">
          <a:xfrm>
            <a:off x="8945231" y="2412813"/>
            <a:ext cx="260537" cy="167573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  <a:effectLst/>
        </p:spPr>
      </p:cxnSp>
      <p:cxnSp>
        <p:nvCxnSpPr>
          <p:cNvPr id="35" name="AutoShape 25">
            <a:extLst>
              <a:ext uri="{FF2B5EF4-FFF2-40B4-BE49-F238E27FC236}">
                <a16:creationId xmlns:a16="http://schemas.microsoft.com/office/drawing/2014/main" id="{46BD6738-0B0F-41EF-BCE1-1ACE8F281208}"/>
              </a:ext>
            </a:extLst>
          </p:cNvPr>
          <p:cNvCxnSpPr>
            <a:cxnSpLocks noChangeShapeType="1"/>
            <a:stCxn id="18" idx="5"/>
            <a:endCxn id="23" idx="1"/>
          </p:cNvCxnSpPr>
          <p:nvPr/>
        </p:nvCxnSpPr>
        <p:spPr bwMode="auto">
          <a:xfrm rot="16200000" flipH="1">
            <a:off x="7892720" y="3465325"/>
            <a:ext cx="327399" cy="394074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  <a:effectLst/>
        </p:spPr>
      </p:cxnSp>
      <p:cxnSp>
        <p:nvCxnSpPr>
          <p:cNvPr id="36" name="AutoShape 26">
            <a:extLst>
              <a:ext uri="{FF2B5EF4-FFF2-40B4-BE49-F238E27FC236}">
                <a16:creationId xmlns:a16="http://schemas.microsoft.com/office/drawing/2014/main" id="{F81A57CF-379E-456D-BA3D-87A39DF0CB57}"/>
              </a:ext>
            </a:extLst>
          </p:cNvPr>
          <p:cNvCxnSpPr>
            <a:cxnSpLocks noChangeShapeType="1"/>
            <a:stCxn id="14" idx="5"/>
            <a:endCxn id="27" idx="0"/>
          </p:cNvCxnSpPr>
          <p:nvPr/>
        </p:nvCxnSpPr>
        <p:spPr bwMode="auto">
          <a:xfrm rot="16200000" flipH="1">
            <a:off x="10854993" y="2369951"/>
            <a:ext cx="282762" cy="368487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  <a:effectLst/>
        </p:spPr>
      </p:cxnSp>
      <p:cxnSp>
        <p:nvCxnSpPr>
          <p:cNvPr id="37" name="AutoShape 27">
            <a:extLst>
              <a:ext uri="{FF2B5EF4-FFF2-40B4-BE49-F238E27FC236}">
                <a16:creationId xmlns:a16="http://schemas.microsoft.com/office/drawing/2014/main" id="{9D2836D3-B757-44E6-8C1E-645C435C2070}"/>
              </a:ext>
            </a:extLst>
          </p:cNvPr>
          <p:cNvCxnSpPr>
            <a:cxnSpLocks noChangeShapeType="1"/>
            <a:stCxn id="29" idx="3"/>
            <a:endCxn id="25" idx="7"/>
          </p:cNvCxnSpPr>
          <p:nvPr/>
        </p:nvCxnSpPr>
        <p:spPr bwMode="auto">
          <a:xfrm flipH="1">
            <a:off x="8932757" y="3268476"/>
            <a:ext cx="157222" cy="101947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  <a:effectLst/>
        </p:spPr>
      </p:cxnSp>
      <p:cxnSp>
        <p:nvCxnSpPr>
          <p:cNvPr id="38" name="AutoShape 29">
            <a:extLst>
              <a:ext uri="{FF2B5EF4-FFF2-40B4-BE49-F238E27FC236}">
                <a16:creationId xmlns:a16="http://schemas.microsoft.com/office/drawing/2014/main" id="{69F4DD1D-F4EB-424E-8ECC-B67C682EBB4B}"/>
              </a:ext>
            </a:extLst>
          </p:cNvPr>
          <p:cNvCxnSpPr>
            <a:cxnSpLocks noChangeShapeType="1"/>
            <a:stCxn id="26" idx="4"/>
            <a:endCxn id="29" idx="0"/>
          </p:cNvCxnSpPr>
          <p:nvPr/>
        </p:nvCxnSpPr>
        <p:spPr bwMode="auto">
          <a:xfrm flipH="1">
            <a:off x="9197742" y="2885186"/>
            <a:ext cx="8026" cy="123127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  <a:effectLst/>
        </p:spPr>
      </p:cxnSp>
      <p:cxnSp>
        <p:nvCxnSpPr>
          <p:cNvPr id="39" name="AutoShape 30">
            <a:extLst>
              <a:ext uri="{FF2B5EF4-FFF2-40B4-BE49-F238E27FC236}">
                <a16:creationId xmlns:a16="http://schemas.microsoft.com/office/drawing/2014/main" id="{1B238941-4B37-4AA1-94AD-BEBB8452BE37}"/>
              </a:ext>
            </a:extLst>
          </p:cNvPr>
          <p:cNvCxnSpPr>
            <a:cxnSpLocks noChangeShapeType="1"/>
            <a:stCxn id="14" idx="3"/>
            <a:endCxn id="15" idx="0"/>
          </p:cNvCxnSpPr>
          <p:nvPr/>
        </p:nvCxnSpPr>
        <p:spPr bwMode="auto">
          <a:xfrm flipH="1">
            <a:off x="10228118" y="2413001"/>
            <a:ext cx="368300" cy="2825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  <a:effectLst/>
        </p:spPr>
      </p:cxnSp>
      <p:cxnSp>
        <p:nvCxnSpPr>
          <p:cNvPr id="40" name="AutoShape 31">
            <a:extLst>
              <a:ext uri="{FF2B5EF4-FFF2-40B4-BE49-F238E27FC236}">
                <a16:creationId xmlns:a16="http://schemas.microsoft.com/office/drawing/2014/main" id="{A3CC4D24-2A80-4C17-8233-8F9A45F341F3}"/>
              </a:ext>
            </a:extLst>
          </p:cNvPr>
          <p:cNvCxnSpPr>
            <a:cxnSpLocks noChangeShapeType="1"/>
            <a:stCxn id="15" idx="4"/>
            <a:endCxn id="16" idx="0"/>
          </p:cNvCxnSpPr>
          <p:nvPr/>
        </p:nvCxnSpPr>
        <p:spPr bwMode="auto">
          <a:xfrm flipH="1">
            <a:off x="10217313" y="3000375"/>
            <a:ext cx="10805" cy="350568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  <a:effectLst/>
        </p:spPr>
      </p:cxnSp>
      <p:cxnSp>
        <p:nvCxnSpPr>
          <p:cNvPr id="41" name="AutoShape 32">
            <a:extLst>
              <a:ext uri="{FF2B5EF4-FFF2-40B4-BE49-F238E27FC236}">
                <a16:creationId xmlns:a16="http://schemas.microsoft.com/office/drawing/2014/main" id="{08EB53B8-ACD4-4AAC-96E2-2A720E7A15A8}"/>
              </a:ext>
            </a:extLst>
          </p:cNvPr>
          <p:cNvCxnSpPr>
            <a:cxnSpLocks noChangeShapeType="1"/>
            <a:stCxn id="27" idx="4"/>
            <a:endCxn id="28" idx="0"/>
          </p:cNvCxnSpPr>
          <p:nvPr/>
        </p:nvCxnSpPr>
        <p:spPr bwMode="auto">
          <a:xfrm rot="5400000">
            <a:off x="11061557" y="3119437"/>
            <a:ext cx="238125" cy="1588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  <a:effectLst/>
        </p:spPr>
      </p:cxnSp>
      <p:cxnSp>
        <p:nvCxnSpPr>
          <p:cNvPr id="42" name="AutoShape 33">
            <a:extLst>
              <a:ext uri="{FF2B5EF4-FFF2-40B4-BE49-F238E27FC236}">
                <a16:creationId xmlns:a16="http://schemas.microsoft.com/office/drawing/2014/main" id="{F2F18A95-C834-43FC-94CB-9359F93B4C9E}"/>
              </a:ext>
            </a:extLst>
          </p:cNvPr>
          <p:cNvCxnSpPr>
            <a:cxnSpLocks noChangeShapeType="1"/>
            <a:stCxn id="28" idx="4"/>
            <a:endCxn id="20" idx="6"/>
          </p:cNvCxnSpPr>
          <p:nvPr/>
        </p:nvCxnSpPr>
        <p:spPr bwMode="auto">
          <a:xfrm flipH="1">
            <a:off x="10519885" y="3543300"/>
            <a:ext cx="660733" cy="860317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  <a:effectLst/>
        </p:spPr>
      </p:cxnSp>
      <p:cxnSp>
        <p:nvCxnSpPr>
          <p:cNvPr id="43" name="AutoShape 34">
            <a:extLst>
              <a:ext uri="{FF2B5EF4-FFF2-40B4-BE49-F238E27FC236}">
                <a16:creationId xmlns:a16="http://schemas.microsoft.com/office/drawing/2014/main" id="{F56550E8-99B5-4C12-8F47-05A68579521B}"/>
              </a:ext>
            </a:extLst>
          </p:cNvPr>
          <p:cNvCxnSpPr>
            <a:cxnSpLocks noChangeShapeType="1"/>
            <a:stCxn id="16" idx="4"/>
            <a:endCxn id="20" idx="0"/>
          </p:cNvCxnSpPr>
          <p:nvPr/>
        </p:nvCxnSpPr>
        <p:spPr bwMode="auto">
          <a:xfrm>
            <a:off x="10217313" y="3655743"/>
            <a:ext cx="150172" cy="595474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  <a:effectLst/>
        </p:spPr>
      </p:cxnSp>
      <p:sp>
        <p:nvSpPr>
          <p:cNvPr id="44" name="Oval 12">
            <a:extLst>
              <a:ext uri="{FF2B5EF4-FFF2-40B4-BE49-F238E27FC236}">
                <a16:creationId xmlns:a16="http://schemas.microsoft.com/office/drawing/2014/main" id="{027D29BA-F55E-4A7F-B98D-851DBAB437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25000" y="5105400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endParaRPr lang="en-US" dirty="0">
              <a:latin typeface="Lucida Sans Unicode" pitchFamily="34" charset="0"/>
            </a:endParaRPr>
          </a:p>
        </p:txBody>
      </p:sp>
      <p:cxnSp>
        <p:nvCxnSpPr>
          <p:cNvPr id="50" name="AutoShape 41">
            <a:extLst>
              <a:ext uri="{FF2B5EF4-FFF2-40B4-BE49-F238E27FC236}">
                <a16:creationId xmlns:a16="http://schemas.microsoft.com/office/drawing/2014/main" id="{AC9C6FCB-D8D6-4EFA-ACE4-BFAAD1267AD3}"/>
              </a:ext>
            </a:extLst>
          </p:cNvPr>
          <p:cNvCxnSpPr>
            <a:cxnSpLocks noChangeShapeType="1"/>
            <a:stCxn id="20" idx="4"/>
            <a:endCxn id="44" idx="0"/>
          </p:cNvCxnSpPr>
          <p:nvPr/>
        </p:nvCxnSpPr>
        <p:spPr bwMode="auto">
          <a:xfrm flipH="1">
            <a:off x="9677400" y="4556017"/>
            <a:ext cx="690085" cy="549383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  <a:effectLst/>
        </p:spPr>
      </p:cxnSp>
      <p:sp>
        <p:nvSpPr>
          <p:cNvPr id="55" name="Oval 5">
            <a:extLst>
              <a:ext uri="{FF2B5EF4-FFF2-40B4-BE49-F238E27FC236}">
                <a16:creationId xmlns:a16="http://schemas.microsoft.com/office/drawing/2014/main" id="{36069062-C1CB-4772-B8E2-7F3D12C659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519885" y="3006389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endParaRPr lang="en-US" dirty="0">
              <a:latin typeface="Lucida Sans Unicode" pitchFamily="34" charset="0"/>
            </a:endParaRPr>
          </a:p>
        </p:txBody>
      </p:sp>
      <p:cxnSp>
        <p:nvCxnSpPr>
          <p:cNvPr id="56" name="AutoShape 26">
            <a:extLst>
              <a:ext uri="{FF2B5EF4-FFF2-40B4-BE49-F238E27FC236}">
                <a16:creationId xmlns:a16="http://schemas.microsoft.com/office/drawing/2014/main" id="{EC204EEB-D6F2-4C11-83FA-C6D4F45940F9}"/>
              </a:ext>
            </a:extLst>
          </p:cNvPr>
          <p:cNvCxnSpPr>
            <a:cxnSpLocks noChangeShapeType="1"/>
            <a:stCxn id="14" idx="4"/>
            <a:endCxn id="55" idx="0"/>
          </p:cNvCxnSpPr>
          <p:nvPr/>
        </p:nvCxnSpPr>
        <p:spPr bwMode="auto">
          <a:xfrm flipH="1">
            <a:off x="10672285" y="2457450"/>
            <a:ext cx="32083" cy="548939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  <a:effectLst/>
        </p:spPr>
      </p:cxnSp>
      <p:cxnSp>
        <p:nvCxnSpPr>
          <p:cNvPr id="59" name="AutoShape 26">
            <a:extLst>
              <a:ext uri="{FF2B5EF4-FFF2-40B4-BE49-F238E27FC236}">
                <a16:creationId xmlns:a16="http://schemas.microsoft.com/office/drawing/2014/main" id="{3D4D9B15-E030-4833-8E6B-ECF7CEC6328B}"/>
              </a:ext>
            </a:extLst>
          </p:cNvPr>
          <p:cNvCxnSpPr>
            <a:cxnSpLocks noChangeShapeType="1"/>
            <a:stCxn id="55" idx="4"/>
            <a:endCxn id="20" idx="7"/>
          </p:cNvCxnSpPr>
          <p:nvPr/>
        </p:nvCxnSpPr>
        <p:spPr bwMode="auto">
          <a:xfrm flipH="1">
            <a:off x="10475248" y="3311189"/>
            <a:ext cx="197037" cy="98466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387390787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C19398B-F3C0-46F9-9D35-F71CA397F7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/>
              <a:t>Fork-join Parallelism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0C09E203-F1E2-4D5E-A7AB-7F1B2FB15D9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altLang="zh-CN" dirty="0"/>
                  <a:t>The computation starts with one thread</a:t>
                </a:r>
              </a:p>
              <a:p>
                <a:r>
                  <a:rPr lang="en-US" altLang="zh-CN" dirty="0"/>
                  <a:t>A thread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1" i="1" smtClean="0">
                            <a:latin typeface="Cambria Math" panose="02040503050406030204" pitchFamily="18" charset="0"/>
                          </a:rPr>
                          <m:t>𝑻</m:t>
                        </m:r>
                      </m:e>
                      <m:sub>
                        <m:r>
                          <a:rPr lang="en-US" altLang="zh-CN" b="1" i="1" smtClean="0">
                            <a:latin typeface="Cambria Math" panose="02040503050406030204" pitchFamily="18" charset="0"/>
                          </a:rPr>
                          <m:t>𝟎</m:t>
                        </m:r>
                      </m:sub>
                    </m:sSub>
                  </m:oMath>
                </a14:m>
                <a:r>
                  <a:rPr lang="en-US" altLang="zh-CN" dirty="0"/>
                  <a:t> can fork </a:t>
                </a:r>
                <a14:m>
                  <m:oMath xmlns:m="http://schemas.openxmlformats.org/officeDocument/2006/math">
                    <m:r>
                      <a:rPr lang="en-US" altLang="zh-CN" b="1" i="1" smtClean="0">
                        <a:latin typeface="Cambria Math" panose="02040503050406030204" pitchFamily="18" charset="0"/>
                      </a:rPr>
                      <m:t>𝒎</m:t>
                    </m:r>
                  </m:oMath>
                </a14:m>
                <a:r>
                  <a:rPr lang="en-US" altLang="zh-CN" dirty="0"/>
                  <a:t> threads to execute </a:t>
                </a:r>
                <a14:m>
                  <m:oMath xmlns:m="http://schemas.openxmlformats.org/officeDocument/2006/math">
                    <m:r>
                      <a:rPr lang="en-US" altLang="zh-CN" b="1" i="1" smtClean="0">
                        <a:latin typeface="Cambria Math" panose="02040503050406030204" pitchFamily="18" charset="0"/>
                      </a:rPr>
                      <m:t>𝒎</m:t>
                    </m:r>
                  </m:oMath>
                </a14:m>
                <a:r>
                  <a:rPr lang="en-US" altLang="zh-CN" dirty="0"/>
                  <a:t> pieces of code. After they all finish, they join back and continue the rest computation in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1" i="1" smtClean="0">
                            <a:latin typeface="Cambria Math" panose="02040503050406030204" pitchFamily="18" charset="0"/>
                          </a:rPr>
                          <m:t>𝑻</m:t>
                        </m:r>
                      </m:e>
                      <m:sub>
                        <m:r>
                          <a:rPr lang="en-US" altLang="zh-CN" b="1" i="1" smtClean="0">
                            <a:latin typeface="Cambria Math" panose="02040503050406030204" pitchFamily="18" charset="0"/>
                          </a:rPr>
                          <m:t>𝟎</m:t>
                        </m:r>
                      </m:sub>
                    </m:sSub>
                  </m:oMath>
                </a14:m>
                <a:endParaRPr lang="en-US" altLang="zh-CN" dirty="0"/>
              </a:p>
              <a:p>
                <a:r>
                  <a:rPr lang="en-US" altLang="zh-CN" dirty="0"/>
                  <a:t>We can use work and depth to analyze the cost</a:t>
                </a:r>
              </a:p>
              <a:p>
                <a:endParaRPr lang="en-US" altLang="zh-CN" dirty="0"/>
              </a:p>
              <a:p>
                <a:endParaRPr lang="en-US" altLang="zh-CN" dirty="0"/>
              </a:p>
              <a:p>
                <a:endParaRPr lang="zh-CN" altLang="en-US" dirty="0"/>
              </a:p>
            </p:txBody>
          </p:sp>
        </mc:Choice>
        <mc:Fallback xmlns="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0C09E203-F1E2-4D5E-A7AB-7F1B2FB15D9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973" t="-197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408AF968-8025-43C9-B8F5-76FDA7FA804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710F26B-4563-4765-9A91-E0CC99FE32F0}" type="slidenum">
              <a:rPr lang="zh-CN" altLang="en-US" smtClean="0"/>
              <a:t>25</a:t>
            </a:fld>
            <a:endParaRPr lang="zh-CN" altLang="en-US"/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08ECFE93-A94F-473B-9AA7-27902B3513DA}"/>
              </a:ext>
            </a:extLst>
          </p:cNvPr>
          <p:cNvSpPr/>
          <p:nvPr/>
        </p:nvSpPr>
        <p:spPr>
          <a:xfrm>
            <a:off x="1143000" y="3886200"/>
            <a:ext cx="7772400" cy="230832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altLang="zh-CN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</a:rPr>
              <a:t>Function Scan(A, B, s, t, </a:t>
            </a:r>
            <a:r>
              <a:rPr lang="en-US" altLang="zh-CN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</a:rPr>
              <a:t>ps</a:t>
            </a:r>
            <a:r>
              <a:rPr lang="en-US" altLang="zh-CN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</a:rPr>
              <a:t>)</a:t>
            </a:r>
          </a:p>
          <a:p>
            <a:r>
              <a:rPr lang="en-US" altLang="zh-CN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</a:rPr>
              <a:t>    If  s=t  then B[s] =</a:t>
            </a:r>
            <a:r>
              <a:rPr lang="en-US" altLang="zh-CN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  <a:sym typeface="Wingdings" panose="05000000000000000000" pitchFamily="2" charset="2"/>
              </a:rPr>
              <a:t> </a:t>
            </a:r>
            <a:r>
              <a:rPr lang="en-US" altLang="zh-CN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  <a:sym typeface="Wingdings" panose="05000000000000000000" pitchFamily="2" charset="2"/>
              </a:rPr>
              <a:t>ps</a:t>
            </a:r>
            <a:r>
              <a:rPr lang="en-US" altLang="zh-CN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  <a:sym typeface="Wingdings" panose="05000000000000000000" pitchFamily="2" charset="2"/>
              </a:rPr>
              <a:t> + A[s]</a:t>
            </a:r>
            <a:endParaRPr lang="en-US" altLang="zh-CN" sz="2400" dirty="0">
              <a:solidFill>
                <a:schemeClr val="tx1">
                  <a:lumMod val="65000"/>
                  <a:lumOff val="35000"/>
                </a:schemeClr>
              </a:solidFill>
              <a:latin typeface="Consolas" panose="020B0609020204030204" pitchFamily="49" charset="0"/>
            </a:endParaRPr>
          </a:p>
          <a:p>
            <a:r>
              <a:rPr lang="en-US" altLang="zh-CN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</a:rPr>
              <a:t>    </a:t>
            </a:r>
            <a:r>
              <a:rPr lang="en-US" altLang="zh-CN" sz="2400" dirty="0">
                <a:solidFill>
                  <a:srgbClr val="FF0000"/>
                </a:solidFill>
                <a:latin typeface="Consolas" panose="020B0609020204030204" pitchFamily="49" charset="0"/>
              </a:rPr>
              <a:t>In Parallel (Fork):</a:t>
            </a:r>
          </a:p>
          <a:p>
            <a:r>
              <a:rPr lang="en-US" altLang="zh-CN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</a:rPr>
              <a:t>      Scan(A, B, s, mid, </a:t>
            </a:r>
            <a:r>
              <a:rPr lang="en-US" altLang="zh-CN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</a:rPr>
              <a:t>ps</a:t>
            </a:r>
            <a:r>
              <a:rPr lang="en-US" altLang="zh-CN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</a:rPr>
              <a:t>)</a:t>
            </a:r>
          </a:p>
          <a:p>
            <a:r>
              <a:rPr lang="en-US" altLang="zh-CN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</a:rPr>
              <a:t>      Scan(A, B, mid+1, t, </a:t>
            </a:r>
            <a:r>
              <a:rPr lang="en-US" altLang="zh-CN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</a:rPr>
              <a:t>ps+leftSum</a:t>
            </a:r>
            <a:r>
              <a:rPr lang="en-US" altLang="zh-CN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</a:rPr>
              <a:t>)        </a:t>
            </a:r>
          </a:p>
          <a:p>
            <a:r>
              <a:rPr lang="en-US" altLang="zh-CN" sz="2400" dirty="0">
                <a:solidFill>
                  <a:srgbClr val="FF0000"/>
                </a:solidFill>
                <a:latin typeface="Consolas" panose="020B0609020204030204" pitchFamily="49" charset="0"/>
              </a:rPr>
              <a:t>    Join</a:t>
            </a:r>
          </a:p>
        </p:txBody>
      </p:sp>
    </p:spTree>
    <p:extLst>
      <p:ext uri="{BB962C8B-B14F-4D97-AF65-F5344CB8AC3E}">
        <p14:creationId xmlns:p14="http://schemas.microsoft.com/office/powerpoint/2010/main" val="251443401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C75E6E8-6A39-4359-B9E2-A81CB38E60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Fork-join parallelism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F659092B-B9D9-4A8B-BE22-8BA02CF25F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zh-CN" dirty="0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</a:rPr>
              <a:t>Function </a:t>
            </a:r>
            <a:r>
              <a:rPr lang="en-US" altLang="zh-CN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</a:rPr>
              <a:t>PrefixSum</a:t>
            </a:r>
            <a:r>
              <a:rPr lang="en-US" altLang="zh-CN" dirty="0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</a:rPr>
              <a:t>(In, n, Out) {</a:t>
            </a:r>
          </a:p>
          <a:p>
            <a:r>
              <a:rPr lang="en-US" altLang="zh-CN" dirty="0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</a:rPr>
              <a:t>  if (n==1) Out[0] = In[0];</a:t>
            </a:r>
          </a:p>
          <a:p>
            <a:r>
              <a:rPr lang="en-US" altLang="zh-CN" dirty="0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</a:rPr>
              <a:t>  </a:t>
            </a:r>
            <a:r>
              <a:rPr lang="en-US" altLang="zh-CN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</a:rPr>
              <a:t>para_for</a:t>
            </a:r>
            <a:r>
              <a:rPr lang="en-US" altLang="zh-CN" dirty="0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</a:rPr>
              <a:t> (</a:t>
            </a:r>
            <a:r>
              <a:rPr lang="en-US" altLang="zh-CN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</a:rPr>
              <a:t>i</a:t>
            </a:r>
            <a:r>
              <a:rPr lang="en-US" altLang="zh-CN" dirty="0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</a:rPr>
              <a:t>=0 to n/2)  </a:t>
            </a:r>
            <a:r>
              <a:rPr lang="en-US" altLang="zh-CN" dirty="0">
                <a:solidFill>
                  <a:srgbClr val="FF0000"/>
                </a:solidFill>
                <a:latin typeface="Consolas" panose="020B0609020204030204" pitchFamily="49" charset="0"/>
              </a:rPr>
              <a:t>//Fork</a:t>
            </a:r>
          </a:p>
          <a:p>
            <a:r>
              <a:rPr lang="en-US" altLang="zh-CN" dirty="0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</a:rPr>
              <a:t>    B[</a:t>
            </a:r>
            <a:r>
              <a:rPr lang="en-US" altLang="zh-CN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</a:rPr>
              <a:t>i</a:t>
            </a:r>
            <a:r>
              <a:rPr lang="en-US" altLang="zh-CN" dirty="0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</a:rPr>
              <a:t>] = n[2i]+In[2i+1]</a:t>
            </a:r>
          </a:p>
          <a:p>
            <a:r>
              <a:rPr lang="en-US" altLang="zh-CN" dirty="0">
                <a:solidFill>
                  <a:srgbClr val="FF0000"/>
                </a:solidFill>
                <a:latin typeface="Consolas" panose="020B0609020204030204" pitchFamily="49" charset="0"/>
              </a:rPr>
              <a:t>  //Join</a:t>
            </a:r>
          </a:p>
          <a:p>
            <a:r>
              <a:rPr lang="en-US" altLang="zh-CN" dirty="0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</a:rPr>
              <a:t>  </a:t>
            </a:r>
            <a:r>
              <a:rPr lang="en-US" altLang="zh-CN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</a:rPr>
              <a:t>PrefixSum</a:t>
            </a:r>
            <a:r>
              <a:rPr lang="en-US" altLang="zh-CN" dirty="0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</a:rPr>
              <a:t>(B, n/2, C);</a:t>
            </a:r>
          </a:p>
          <a:p>
            <a:r>
              <a:rPr lang="en-US" altLang="zh-CN" dirty="0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</a:rPr>
              <a:t>  Out[0] = In[0];</a:t>
            </a:r>
          </a:p>
          <a:p>
            <a:r>
              <a:rPr lang="en-US" altLang="zh-CN" dirty="0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</a:rPr>
              <a:t>  </a:t>
            </a:r>
            <a:r>
              <a:rPr lang="en-US" altLang="zh-CN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</a:rPr>
              <a:t>para_for</a:t>
            </a:r>
            <a:r>
              <a:rPr lang="en-US" altLang="zh-CN" dirty="0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</a:rPr>
              <a:t> (</a:t>
            </a:r>
            <a:r>
              <a:rPr lang="en-US" altLang="zh-CN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</a:rPr>
              <a:t>i</a:t>
            </a:r>
            <a:r>
              <a:rPr lang="en-US" altLang="zh-CN" dirty="0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</a:rPr>
              <a:t>=1 to n) {  </a:t>
            </a:r>
            <a:r>
              <a:rPr lang="en-US" altLang="zh-CN" dirty="0">
                <a:solidFill>
                  <a:srgbClr val="FF0000"/>
                </a:solidFill>
                <a:latin typeface="Consolas" panose="020B0609020204030204" pitchFamily="49" charset="0"/>
              </a:rPr>
              <a:t>//Fork</a:t>
            </a:r>
          </a:p>
          <a:p>
            <a:r>
              <a:rPr lang="en-US" altLang="zh-CN" dirty="0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</a:rPr>
              <a:t>     if (i%2) Out[</a:t>
            </a:r>
            <a:r>
              <a:rPr lang="en-US" altLang="zh-CN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</a:rPr>
              <a:t>i</a:t>
            </a:r>
            <a:r>
              <a:rPr lang="en-US" altLang="zh-CN" dirty="0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</a:rPr>
              <a:t>] = C[</a:t>
            </a:r>
            <a:r>
              <a:rPr lang="en-US" altLang="zh-CN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</a:rPr>
              <a:t>i</a:t>
            </a:r>
            <a:r>
              <a:rPr lang="en-US" altLang="zh-CN" dirty="0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</a:rPr>
              <a:t>/2];</a:t>
            </a:r>
          </a:p>
          <a:p>
            <a:r>
              <a:rPr lang="en-US" altLang="zh-CN" dirty="0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</a:rPr>
              <a:t>     else Out[</a:t>
            </a:r>
            <a:r>
              <a:rPr lang="en-US" altLang="zh-CN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</a:rPr>
              <a:t>i</a:t>
            </a:r>
            <a:r>
              <a:rPr lang="en-US" altLang="zh-CN" dirty="0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</a:rPr>
              <a:t>] = C[</a:t>
            </a:r>
            <a:r>
              <a:rPr lang="en-US" altLang="zh-CN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</a:rPr>
              <a:t>i</a:t>
            </a:r>
            <a:r>
              <a:rPr lang="en-US" altLang="zh-CN" dirty="0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</a:rPr>
              <a:t>/2-1] + In[</a:t>
            </a:r>
            <a:r>
              <a:rPr lang="en-US" altLang="zh-CN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</a:rPr>
              <a:t>i</a:t>
            </a:r>
            <a:r>
              <a:rPr lang="en-US" altLang="zh-CN" dirty="0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</a:rPr>
              <a:t>];</a:t>
            </a:r>
            <a:r>
              <a:rPr lang="en-US" altLang="zh-CN" dirty="0">
                <a:solidFill>
                  <a:srgbClr val="FF0000"/>
                </a:solidFill>
                <a:latin typeface="Consolas" panose="020B0609020204030204" pitchFamily="49" charset="0"/>
              </a:rPr>
              <a:t>  </a:t>
            </a:r>
          </a:p>
          <a:p>
            <a:r>
              <a:rPr lang="en-US" altLang="zh-CN" dirty="0">
                <a:solidFill>
                  <a:schemeClr val="tx2"/>
                </a:solidFill>
                <a:latin typeface="Consolas" panose="020B0609020204030204" pitchFamily="49" charset="0"/>
              </a:rPr>
              <a:t>  }</a:t>
            </a:r>
          </a:p>
          <a:p>
            <a:r>
              <a:rPr lang="en-US" altLang="zh-CN" dirty="0">
                <a:solidFill>
                  <a:srgbClr val="FF0000"/>
                </a:solidFill>
                <a:latin typeface="Consolas" panose="020B0609020204030204" pitchFamily="49" charset="0"/>
              </a:rPr>
              <a:t>//Join</a:t>
            </a:r>
          </a:p>
          <a:p>
            <a:r>
              <a:rPr lang="en-US" altLang="zh-CN" dirty="0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</a:rPr>
              <a:t>}</a:t>
            </a:r>
          </a:p>
          <a:p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77C8F159-D81A-4786-909F-370D123C308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710F26B-4563-4765-9A91-E0CC99FE32F0}" type="slidenum">
              <a:rPr lang="zh-CN" altLang="en-US" smtClean="0"/>
              <a:t>26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5596122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CEDDE2D-EBED-4F02-8D71-15BD75478A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Execute a fork-join algorithm</a:t>
            </a:r>
            <a:endParaRPr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4136BC7B-4191-468C-8370-B8B8DA81BA6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304800" y="1371600"/>
                <a:ext cx="11277600" cy="2057400"/>
              </a:xfrm>
            </p:spPr>
            <p:txBody>
              <a:bodyPr/>
              <a:lstStyle/>
              <a:p>
                <a:r>
                  <a:rPr lang="en-US" altLang="zh-CN" dirty="0"/>
                  <a:t>Need a scheduler to map each thread to a processor</a:t>
                </a:r>
              </a:p>
              <a:p>
                <a:endParaRPr lang="en-US" altLang="zh-CN" dirty="0"/>
              </a:p>
              <a:p>
                <a:r>
                  <a:rPr lang="en-US" altLang="zh-CN" dirty="0"/>
                  <a:t>For an algorithm with work </a:t>
                </a:r>
                <a14:m>
                  <m:oMath xmlns:m="http://schemas.openxmlformats.org/officeDocument/2006/math">
                    <m:r>
                      <a:rPr lang="en-US" altLang="zh-CN" b="1" i="1" smtClean="0">
                        <a:latin typeface="Cambria Math" panose="02040503050406030204" pitchFamily="18" charset="0"/>
                      </a:rPr>
                      <m:t>𝑾</m:t>
                    </m:r>
                  </m:oMath>
                </a14:m>
                <a:r>
                  <a:rPr lang="en-US" altLang="zh-CN" dirty="0"/>
                  <a:t> and depth </a:t>
                </a:r>
                <a14:m>
                  <m:oMath xmlns:m="http://schemas.openxmlformats.org/officeDocument/2006/math">
                    <m:r>
                      <a:rPr lang="en-US" altLang="zh-CN" b="1" i="1" smtClean="0">
                        <a:latin typeface="Cambria Math" panose="02040503050406030204" pitchFamily="18" charset="0"/>
                      </a:rPr>
                      <m:t>𝑫</m:t>
                    </m:r>
                  </m:oMath>
                </a14:m>
                <a:r>
                  <a:rPr lang="en-US" altLang="zh-CN" dirty="0"/>
                  <a:t>, a good scheduler can make it run in time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𝑾</m:t>
                        </m:r>
                      </m:num>
                      <m:den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𝒑</m:t>
                        </m:r>
                      </m:den>
                    </m:f>
                    <m:r>
                      <a:rPr lang="en-US" altLang="zh-CN" b="1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altLang="zh-CN" b="1" i="1" smtClean="0">
                        <a:latin typeface="Cambria Math" panose="02040503050406030204" pitchFamily="18" charset="0"/>
                      </a:rPr>
                      <m:t>𝑶</m:t>
                    </m:r>
                    <m:d>
                      <m:dPr>
                        <m:ctrlPr>
                          <a:rPr lang="en-US" altLang="zh-CN" b="1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b="1" i="1" smtClean="0">
                            <a:latin typeface="Cambria Math" panose="02040503050406030204" pitchFamily="18" charset="0"/>
                          </a:rPr>
                          <m:t>𝑫</m:t>
                        </m:r>
                      </m:e>
                    </m:d>
                  </m:oMath>
                </a14:m>
                <a:r>
                  <a:rPr lang="en-US" altLang="zh-CN" dirty="0"/>
                  <a:t> using </a:t>
                </a:r>
                <a14:m>
                  <m:oMath xmlns:m="http://schemas.openxmlformats.org/officeDocument/2006/math">
                    <m:r>
                      <a:rPr lang="en-US" altLang="zh-CN" b="1" i="1" smtClean="0">
                        <a:latin typeface="Cambria Math" panose="02040503050406030204" pitchFamily="18" charset="0"/>
                      </a:rPr>
                      <m:t>𝒑</m:t>
                    </m:r>
                  </m:oMath>
                </a14:m>
                <a:r>
                  <a:rPr lang="en-US" altLang="zh-CN" dirty="0"/>
                  <a:t> processors</a:t>
                </a:r>
              </a:p>
            </p:txBody>
          </p:sp>
        </mc:Choice>
        <mc:Fallback xmlns="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4136BC7B-4191-468C-8370-B8B8DA81BA6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04800" y="1371600"/>
                <a:ext cx="11277600" cy="2057400"/>
              </a:xfrm>
              <a:blipFill>
                <a:blip r:embed="rId2"/>
                <a:stretch>
                  <a:fillRect l="-973" t="-5030" b="-592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EC34CE4E-62F8-4D80-85C2-9EDEA73A329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710F26B-4563-4765-9A91-E0CC99FE32F0}" type="slidenum">
              <a:rPr lang="zh-CN" altLang="en-US" smtClean="0"/>
              <a:t>27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8782959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41ABD6A-34BF-4D10-893F-EA9616BFBC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N-</a:t>
            </a:r>
            <a:r>
              <a:rPr lang="en-US" altLang="zh-CN" dirty="0" err="1"/>
              <a:t>ary</a:t>
            </a:r>
            <a:r>
              <a:rPr lang="en-US" altLang="zh-CN" dirty="0"/>
              <a:t> forking vs. binary forking</a:t>
            </a:r>
            <a:endParaRPr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AC8A7BF4-7B39-4CC6-AB1A-39CDB6B9ECA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altLang="zh-CN" dirty="0"/>
                  <a:t>A thread can fork </a:t>
                </a:r>
                <a14:m>
                  <m:oMath xmlns:m="http://schemas.openxmlformats.org/officeDocument/2006/math">
                    <m:r>
                      <a:rPr lang="en-US" altLang="zh-CN" b="1" i="1" smtClean="0">
                        <a:latin typeface="Cambria Math" panose="02040503050406030204" pitchFamily="18" charset="0"/>
                      </a:rPr>
                      <m:t>𝒏</m:t>
                    </m:r>
                  </m:oMath>
                </a14:m>
                <a:r>
                  <a:rPr lang="zh-CN" altLang="en-US" dirty="0"/>
                  <a:t> </a:t>
                </a:r>
                <a:r>
                  <a:rPr lang="en-US" altLang="zh-CN" dirty="0"/>
                  <a:t>new tasks, or only two new tasks</a:t>
                </a:r>
              </a:p>
              <a:p>
                <a:endParaRPr lang="en-US" altLang="zh-CN" dirty="0"/>
              </a:p>
              <a:p>
                <a:r>
                  <a:rPr lang="en-US" altLang="zh-CN" dirty="0"/>
                  <a:t>Can affect the depth by a factor of </a:t>
                </a:r>
                <a14:m>
                  <m:oMath xmlns:m="http://schemas.openxmlformats.org/officeDocument/2006/math">
                    <m:r>
                      <a:rPr lang="en-US" altLang="zh-CN" b="1" i="1" smtClean="0">
                        <a:latin typeface="Cambria Math" panose="02040503050406030204" pitchFamily="18" charset="0"/>
                      </a:rPr>
                      <m:t>𝑶</m:t>
                    </m:r>
                    <m:r>
                      <a:rPr lang="en-US" altLang="zh-CN" b="1" i="1" smtClean="0">
                        <a:latin typeface="Cambria Math" panose="02040503050406030204" pitchFamily="18" charset="0"/>
                      </a:rPr>
                      <m:t>(</m:t>
                    </m:r>
                    <m:func>
                      <m:funcPr>
                        <m:ctrlPr>
                          <a:rPr lang="en-US" altLang="zh-CN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a:rPr lang="en-US" altLang="zh-CN" b="1" i="0" smtClean="0">
                            <a:latin typeface="Cambria Math" panose="02040503050406030204" pitchFamily="18" charset="0"/>
                          </a:rPr>
                          <m:t>𝐥𝐨𝐠</m:t>
                        </m:r>
                      </m:fName>
                      <m:e>
                        <m:r>
                          <a:rPr lang="en-US" altLang="zh-CN" b="1" i="1" smtClean="0">
                            <a:latin typeface="Cambria Math" panose="02040503050406030204" pitchFamily="18" charset="0"/>
                          </a:rPr>
                          <m:t>𝒏</m:t>
                        </m:r>
                      </m:e>
                    </m:func>
                    <m:r>
                      <a:rPr lang="en-US" altLang="zh-CN" b="1" i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altLang="zh-CN" dirty="0"/>
              </a:p>
              <a:p>
                <a:pPr lvl="1"/>
                <a:r>
                  <a:rPr lang="en-US" altLang="zh-CN" dirty="0"/>
                  <a:t>Why?</a:t>
                </a:r>
              </a:p>
              <a:p>
                <a:pPr lvl="1"/>
                <a:r>
                  <a:rPr lang="en-US" altLang="zh-CN" dirty="0"/>
                  <a:t>Homework: analyze the two prefix sum algorithms (one using divide-and-conquer, the other one using parallel-for). Do they have the same cost under n-</a:t>
                </a:r>
                <a:r>
                  <a:rPr lang="en-US" altLang="zh-CN" dirty="0" err="1"/>
                  <a:t>ary</a:t>
                </a:r>
                <a:r>
                  <a:rPr lang="en-US" altLang="zh-CN" dirty="0"/>
                  <a:t> fork-join model? Do they have the same cost under binary fork-join model?</a:t>
                </a:r>
              </a:p>
              <a:p>
                <a:pPr lvl="1"/>
                <a:endParaRPr lang="en-US" altLang="zh-CN" dirty="0"/>
              </a:p>
              <a:p>
                <a:r>
                  <a:rPr lang="en-US" altLang="zh-CN" dirty="0"/>
                  <a:t>We will assume binary forking unless specified</a:t>
                </a:r>
              </a:p>
              <a:p>
                <a:pPr lvl="1"/>
                <a:r>
                  <a:rPr lang="en-US" altLang="zh-CN" dirty="0"/>
                  <a:t>In many state-of-the-art schedulers, they only use binary-forking</a:t>
                </a:r>
                <a:endParaRPr lang="zh-CN" altLang="en-US" dirty="0"/>
              </a:p>
            </p:txBody>
          </p:sp>
        </mc:Choice>
        <mc:Fallback xmlns="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AC8A7BF4-7B39-4CC6-AB1A-39CDB6B9ECA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973" t="-1970" r="-70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6078C8DF-8693-4863-A101-7FDD291159F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710F26B-4563-4765-9A91-E0CC99FE32F0}" type="slidenum">
              <a:rPr lang="zh-CN" altLang="en-US" smtClean="0"/>
              <a:t>28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3483794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9ECF435-1EBE-451F-A0A9-2946BBE435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DAG for work-depth  vs.  fork-join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FD9A6030-C176-4370-BEF9-82A6C41636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4114800"/>
            <a:ext cx="11277600" cy="2514600"/>
          </a:xfrm>
        </p:spPr>
        <p:txBody>
          <a:bodyPr/>
          <a:lstStyle/>
          <a:p>
            <a:r>
              <a:rPr lang="en-US" altLang="zh-CN" dirty="0"/>
              <a:t>Fork-join: a fork always corresponds to a join</a:t>
            </a:r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95F20CB7-F84A-4A33-9E3D-B381584E44E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710F26B-4563-4765-9A91-E0CC99FE32F0}" type="slidenum">
              <a:rPr lang="zh-CN" altLang="en-US" smtClean="0"/>
              <a:t>29</a:t>
            </a:fld>
            <a:endParaRPr lang="zh-CN" altLang="en-US"/>
          </a:p>
        </p:txBody>
      </p:sp>
      <p:cxnSp>
        <p:nvCxnSpPr>
          <p:cNvPr id="6" name="直接箭头连接符 5">
            <a:extLst>
              <a:ext uri="{FF2B5EF4-FFF2-40B4-BE49-F238E27FC236}">
                <a16:creationId xmlns:a16="http://schemas.microsoft.com/office/drawing/2014/main" id="{59E2F6C2-8235-406B-A802-5E1AA30BA5D8}"/>
              </a:ext>
            </a:extLst>
          </p:cNvPr>
          <p:cNvCxnSpPr/>
          <p:nvPr/>
        </p:nvCxnSpPr>
        <p:spPr>
          <a:xfrm>
            <a:off x="2653145" y="1828800"/>
            <a:ext cx="1371600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接箭头连接符 6">
            <a:extLst>
              <a:ext uri="{FF2B5EF4-FFF2-40B4-BE49-F238E27FC236}">
                <a16:creationId xmlns:a16="http://schemas.microsoft.com/office/drawing/2014/main" id="{E1FDADF7-0FAD-4BA1-8B62-497E0853BF88}"/>
              </a:ext>
            </a:extLst>
          </p:cNvPr>
          <p:cNvCxnSpPr/>
          <p:nvPr/>
        </p:nvCxnSpPr>
        <p:spPr>
          <a:xfrm>
            <a:off x="5396345" y="1828800"/>
            <a:ext cx="1371600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接箭头连接符 7">
            <a:extLst>
              <a:ext uri="{FF2B5EF4-FFF2-40B4-BE49-F238E27FC236}">
                <a16:creationId xmlns:a16="http://schemas.microsoft.com/office/drawing/2014/main" id="{164B2AAA-C4CA-41D4-BA80-CFCFCFCED58A}"/>
              </a:ext>
            </a:extLst>
          </p:cNvPr>
          <p:cNvCxnSpPr>
            <a:cxnSpLocks/>
          </p:cNvCxnSpPr>
          <p:nvPr/>
        </p:nvCxnSpPr>
        <p:spPr>
          <a:xfrm>
            <a:off x="4024745" y="1828800"/>
            <a:ext cx="1371600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接箭头连接符 8">
            <a:extLst>
              <a:ext uri="{FF2B5EF4-FFF2-40B4-BE49-F238E27FC236}">
                <a16:creationId xmlns:a16="http://schemas.microsoft.com/office/drawing/2014/main" id="{9F0764A0-CE0D-413B-9517-88083BB6E21B}"/>
              </a:ext>
            </a:extLst>
          </p:cNvPr>
          <p:cNvCxnSpPr/>
          <p:nvPr/>
        </p:nvCxnSpPr>
        <p:spPr>
          <a:xfrm>
            <a:off x="6767945" y="1828800"/>
            <a:ext cx="1371600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接箭头连接符 9">
            <a:extLst>
              <a:ext uri="{FF2B5EF4-FFF2-40B4-BE49-F238E27FC236}">
                <a16:creationId xmlns:a16="http://schemas.microsoft.com/office/drawing/2014/main" id="{C2268948-A37C-4498-BBA3-433BD13FE50D}"/>
              </a:ext>
            </a:extLst>
          </p:cNvPr>
          <p:cNvCxnSpPr>
            <a:cxnSpLocks/>
          </p:cNvCxnSpPr>
          <p:nvPr/>
        </p:nvCxnSpPr>
        <p:spPr>
          <a:xfrm>
            <a:off x="2653145" y="1828800"/>
            <a:ext cx="0" cy="91440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接箭头连接符 10">
            <a:extLst>
              <a:ext uri="{FF2B5EF4-FFF2-40B4-BE49-F238E27FC236}">
                <a16:creationId xmlns:a16="http://schemas.microsoft.com/office/drawing/2014/main" id="{CE85A8D5-A804-49F9-9DB0-7273C96CDCD9}"/>
              </a:ext>
            </a:extLst>
          </p:cNvPr>
          <p:cNvCxnSpPr/>
          <p:nvPr/>
        </p:nvCxnSpPr>
        <p:spPr>
          <a:xfrm>
            <a:off x="2653145" y="2743200"/>
            <a:ext cx="1371600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接箭头连接符 11">
            <a:extLst>
              <a:ext uri="{FF2B5EF4-FFF2-40B4-BE49-F238E27FC236}">
                <a16:creationId xmlns:a16="http://schemas.microsoft.com/office/drawing/2014/main" id="{35FEB435-DDDE-4041-A61E-3B783096316E}"/>
              </a:ext>
            </a:extLst>
          </p:cNvPr>
          <p:cNvCxnSpPr/>
          <p:nvPr/>
        </p:nvCxnSpPr>
        <p:spPr>
          <a:xfrm>
            <a:off x="4024745" y="2743200"/>
            <a:ext cx="1371600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接箭头连接符 12">
            <a:extLst>
              <a:ext uri="{FF2B5EF4-FFF2-40B4-BE49-F238E27FC236}">
                <a16:creationId xmlns:a16="http://schemas.microsoft.com/office/drawing/2014/main" id="{1B8BE2BF-A555-4BFB-9A89-A963773E5415}"/>
              </a:ext>
            </a:extLst>
          </p:cNvPr>
          <p:cNvCxnSpPr/>
          <p:nvPr/>
        </p:nvCxnSpPr>
        <p:spPr>
          <a:xfrm>
            <a:off x="6767945" y="2740891"/>
            <a:ext cx="1371600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接箭头连接符 13">
            <a:extLst>
              <a:ext uri="{FF2B5EF4-FFF2-40B4-BE49-F238E27FC236}">
                <a16:creationId xmlns:a16="http://schemas.microsoft.com/office/drawing/2014/main" id="{D7814F8A-2639-4685-A11D-75F5D92E05C6}"/>
              </a:ext>
            </a:extLst>
          </p:cNvPr>
          <p:cNvCxnSpPr/>
          <p:nvPr/>
        </p:nvCxnSpPr>
        <p:spPr>
          <a:xfrm>
            <a:off x="5396345" y="2743200"/>
            <a:ext cx="1371600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接箭头连接符 18">
            <a:extLst>
              <a:ext uri="{FF2B5EF4-FFF2-40B4-BE49-F238E27FC236}">
                <a16:creationId xmlns:a16="http://schemas.microsoft.com/office/drawing/2014/main" id="{446C6E56-9181-46B5-A522-A1A4E57453D5}"/>
              </a:ext>
            </a:extLst>
          </p:cNvPr>
          <p:cNvCxnSpPr>
            <a:cxnSpLocks/>
          </p:cNvCxnSpPr>
          <p:nvPr/>
        </p:nvCxnSpPr>
        <p:spPr>
          <a:xfrm>
            <a:off x="2653145" y="2743200"/>
            <a:ext cx="0" cy="91440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接箭头连接符 19">
            <a:extLst>
              <a:ext uri="{FF2B5EF4-FFF2-40B4-BE49-F238E27FC236}">
                <a16:creationId xmlns:a16="http://schemas.microsoft.com/office/drawing/2014/main" id="{F42A25A6-3E8A-4E45-890D-D28910D9F93F}"/>
              </a:ext>
            </a:extLst>
          </p:cNvPr>
          <p:cNvCxnSpPr>
            <a:cxnSpLocks/>
          </p:cNvCxnSpPr>
          <p:nvPr/>
        </p:nvCxnSpPr>
        <p:spPr>
          <a:xfrm>
            <a:off x="3992418" y="1828800"/>
            <a:ext cx="0" cy="91440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接箭头连接符 20">
            <a:extLst>
              <a:ext uri="{FF2B5EF4-FFF2-40B4-BE49-F238E27FC236}">
                <a16:creationId xmlns:a16="http://schemas.microsoft.com/office/drawing/2014/main" id="{49EE6603-5C45-47F3-8B2D-6D87B410F960}"/>
              </a:ext>
            </a:extLst>
          </p:cNvPr>
          <p:cNvCxnSpPr>
            <a:cxnSpLocks/>
          </p:cNvCxnSpPr>
          <p:nvPr/>
        </p:nvCxnSpPr>
        <p:spPr>
          <a:xfrm>
            <a:off x="3992418" y="2743200"/>
            <a:ext cx="0" cy="91440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接箭头连接符 21">
            <a:extLst>
              <a:ext uri="{FF2B5EF4-FFF2-40B4-BE49-F238E27FC236}">
                <a16:creationId xmlns:a16="http://schemas.microsoft.com/office/drawing/2014/main" id="{9FC78F2D-D232-49E3-B6DA-A08554799FA9}"/>
              </a:ext>
            </a:extLst>
          </p:cNvPr>
          <p:cNvCxnSpPr>
            <a:cxnSpLocks/>
          </p:cNvCxnSpPr>
          <p:nvPr/>
        </p:nvCxnSpPr>
        <p:spPr>
          <a:xfrm>
            <a:off x="5396345" y="1828800"/>
            <a:ext cx="0" cy="91440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接箭头连接符 22">
            <a:extLst>
              <a:ext uri="{FF2B5EF4-FFF2-40B4-BE49-F238E27FC236}">
                <a16:creationId xmlns:a16="http://schemas.microsoft.com/office/drawing/2014/main" id="{8EEBB0C2-D225-4DA5-A803-BACA6BCC3506}"/>
              </a:ext>
            </a:extLst>
          </p:cNvPr>
          <p:cNvCxnSpPr>
            <a:cxnSpLocks/>
          </p:cNvCxnSpPr>
          <p:nvPr/>
        </p:nvCxnSpPr>
        <p:spPr>
          <a:xfrm>
            <a:off x="5396345" y="2743200"/>
            <a:ext cx="0" cy="91440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接箭头连接符 23">
            <a:extLst>
              <a:ext uri="{FF2B5EF4-FFF2-40B4-BE49-F238E27FC236}">
                <a16:creationId xmlns:a16="http://schemas.microsoft.com/office/drawing/2014/main" id="{AB85C84D-8F97-445E-B153-1E0AC9A5167A}"/>
              </a:ext>
            </a:extLst>
          </p:cNvPr>
          <p:cNvCxnSpPr>
            <a:cxnSpLocks/>
          </p:cNvCxnSpPr>
          <p:nvPr/>
        </p:nvCxnSpPr>
        <p:spPr>
          <a:xfrm>
            <a:off x="6767945" y="1828800"/>
            <a:ext cx="0" cy="91440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接箭头连接符 24">
            <a:extLst>
              <a:ext uri="{FF2B5EF4-FFF2-40B4-BE49-F238E27FC236}">
                <a16:creationId xmlns:a16="http://schemas.microsoft.com/office/drawing/2014/main" id="{670000FF-32C5-4FBF-AC90-606B7D8E017F}"/>
              </a:ext>
            </a:extLst>
          </p:cNvPr>
          <p:cNvCxnSpPr>
            <a:cxnSpLocks/>
          </p:cNvCxnSpPr>
          <p:nvPr/>
        </p:nvCxnSpPr>
        <p:spPr>
          <a:xfrm>
            <a:off x="6767945" y="2743200"/>
            <a:ext cx="0" cy="91440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接箭头连接符 25">
            <a:extLst>
              <a:ext uri="{FF2B5EF4-FFF2-40B4-BE49-F238E27FC236}">
                <a16:creationId xmlns:a16="http://schemas.microsoft.com/office/drawing/2014/main" id="{EB89746D-2876-4C2F-BFF6-D04722DA8DE4}"/>
              </a:ext>
            </a:extLst>
          </p:cNvPr>
          <p:cNvCxnSpPr>
            <a:cxnSpLocks/>
          </p:cNvCxnSpPr>
          <p:nvPr/>
        </p:nvCxnSpPr>
        <p:spPr>
          <a:xfrm>
            <a:off x="8153400" y="1828800"/>
            <a:ext cx="0" cy="91440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接箭头连接符 26">
            <a:extLst>
              <a:ext uri="{FF2B5EF4-FFF2-40B4-BE49-F238E27FC236}">
                <a16:creationId xmlns:a16="http://schemas.microsoft.com/office/drawing/2014/main" id="{F8896B6B-687F-42B1-943D-697D25BF76CE}"/>
              </a:ext>
            </a:extLst>
          </p:cNvPr>
          <p:cNvCxnSpPr>
            <a:cxnSpLocks/>
          </p:cNvCxnSpPr>
          <p:nvPr/>
        </p:nvCxnSpPr>
        <p:spPr>
          <a:xfrm>
            <a:off x="8153400" y="2743200"/>
            <a:ext cx="0" cy="91440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接箭头连接符 27">
            <a:extLst>
              <a:ext uri="{FF2B5EF4-FFF2-40B4-BE49-F238E27FC236}">
                <a16:creationId xmlns:a16="http://schemas.microsoft.com/office/drawing/2014/main" id="{7ED90A17-F70F-4B45-A5F4-19A59DF48660}"/>
              </a:ext>
            </a:extLst>
          </p:cNvPr>
          <p:cNvCxnSpPr/>
          <p:nvPr/>
        </p:nvCxnSpPr>
        <p:spPr>
          <a:xfrm>
            <a:off x="2653145" y="3618345"/>
            <a:ext cx="1371600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接箭头连接符 28">
            <a:extLst>
              <a:ext uri="{FF2B5EF4-FFF2-40B4-BE49-F238E27FC236}">
                <a16:creationId xmlns:a16="http://schemas.microsoft.com/office/drawing/2014/main" id="{C5142988-94E1-46B1-BC70-968E6C7A50B7}"/>
              </a:ext>
            </a:extLst>
          </p:cNvPr>
          <p:cNvCxnSpPr/>
          <p:nvPr/>
        </p:nvCxnSpPr>
        <p:spPr>
          <a:xfrm>
            <a:off x="4024745" y="3618345"/>
            <a:ext cx="1371600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接箭头连接符 29">
            <a:extLst>
              <a:ext uri="{FF2B5EF4-FFF2-40B4-BE49-F238E27FC236}">
                <a16:creationId xmlns:a16="http://schemas.microsoft.com/office/drawing/2014/main" id="{A0A2FB31-642A-4F49-810A-FACE51B97A9A}"/>
              </a:ext>
            </a:extLst>
          </p:cNvPr>
          <p:cNvCxnSpPr/>
          <p:nvPr/>
        </p:nvCxnSpPr>
        <p:spPr>
          <a:xfrm>
            <a:off x="6767945" y="3616036"/>
            <a:ext cx="1371600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接箭头连接符 30">
            <a:extLst>
              <a:ext uri="{FF2B5EF4-FFF2-40B4-BE49-F238E27FC236}">
                <a16:creationId xmlns:a16="http://schemas.microsoft.com/office/drawing/2014/main" id="{C618BF07-DF9C-4D30-A634-F6043D038C20}"/>
              </a:ext>
            </a:extLst>
          </p:cNvPr>
          <p:cNvCxnSpPr/>
          <p:nvPr/>
        </p:nvCxnSpPr>
        <p:spPr>
          <a:xfrm>
            <a:off x="5396345" y="3618345"/>
            <a:ext cx="1371600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文本框 31">
            <a:extLst>
              <a:ext uri="{FF2B5EF4-FFF2-40B4-BE49-F238E27FC236}">
                <a16:creationId xmlns:a16="http://schemas.microsoft.com/office/drawing/2014/main" id="{08F6B388-D2FB-4B11-B846-07BB1D695F1D}"/>
              </a:ext>
            </a:extLst>
          </p:cNvPr>
          <p:cNvSpPr txBox="1"/>
          <p:nvPr/>
        </p:nvSpPr>
        <p:spPr>
          <a:xfrm>
            <a:off x="1910386" y="1440234"/>
            <a:ext cx="76815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altLang="zh-CN" sz="2000" b="1" dirty="0">
                <a:latin typeface="Arial" panose="020B0604020202020204" pitchFamily="34" charset="0"/>
                <a:cs typeface="Arial" panose="020B0604020202020204" pitchFamily="34" charset="0"/>
              </a:rPr>
              <a:t>Start</a:t>
            </a:r>
          </a:p>
        </p:txBody>
      </p:sp>
    </p:spTree>
    <p:extLst>
      <p:ext uri="{BB962C8B-B14F-4D97-AF65-F5344CB8AC3E}">
        <p14:creationId xmlns:p14="http://schemas.microsoft.com/office/powerpoint/2010/main" val="21450070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E0B6DE-50E4-4502-AF46-686DD40562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Last class</a:t>
            </a:r>
            <a:endParaRPr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4324FC3-5932-4A47-8232-7E722302720E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altLang="zh-CN" dirty="0"/>
                  <a:t>The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i="1">
                            <a:solidFill>
                              <a:schemeClr val="accent4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i="1">
                            <a:solidFill>
                              <a:schemeClr val="accent4"/>
                            </a:solidFill>
                            <a:latin typeface="Cambria Math" panose="02040503050406030204" pitchFamily="18" charset="0"/>
                          </a:rPr>
                          <m:t>𝑊</m:t>
                        </m:r>
                      </m:num>
                      <m:den>
                        <m:r>
                          <a:rPr lang="en-US" altLang="zh-CN" i="1">
                            <a:solidFill>
                              <a:schemeClr val="accent4"/>
                            </a:solidFill>
                            <a:latin typeface="Cambria Math" panose="02040503050406030204" pitchFamily="18" charset="0"/>
                          </a:rPr>
                          <m:t>𝑝</m:t>
                        </m:r>
                      </m:den>
                    </m:f>
                    <m:r>
                      <a:rPr lang="en-US" altLang="zh-CN" i="1">
                        <a:solidFill>
                          <a:schemeClr val="accent4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altLang="zh-CN" i="1">
                        <a:solidFill>
                          <a:schemeClr val="accent4"/>
                        </a:solidFill>
                        <a:latin typeface="Cambria Math" panose="02040503050406030204" pitchFamily="18" charset="0"/>
                      </a:rPr>
                      <m:t>𝐷</m:t>
                    </m:r>
                  </m:oMath>
                </a14:m>
                <a:r>
                  <a:rPr lang="zh-CN" altLang="en-US" dirty="0"/>
                  <a:t> </a:t>
                </a:r>
                <a:r>
                  <a:rPr lang="en-US" altLang="zh-CN" dirty="0"/>
                  <a:t>bound</a:t>
                </a:r>
              </a:p>
              <a:p>
                <a:pPr lvl="1"/>
                <a:r>
                  <a:rPr lang="en-US" altLang="zh-CN" b="1" dirty="0"/>
                  <a:t>Work-efficiency is important</a:t>
                </a:r>
              </a:p>
              <a:p>
                <a:pPr lvl="2"/>
                <a:r>
                  <a:rPr lang="en-US" altLang="zh-CN" b="1" dirty="0"/>
                  <a:t>M</a:t>
                </a:r>
                <a:r>
                  <a:rPr lang="en-US" altLang="zh-CN" dirty="0"/>
                  <a:t>ake work (asymptotically) no more than the best (optimal) sequential algorithm</a:t>
                </a:r>
              </a:p>
              <a:p>
                <a:pPr lvl="2"/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𝑊</m:t>
                    </m:r>
                  </m:oMath>
                </a14:m>
                <a:r>
                  <a:rPr lang="en-US" altLang="zh-CN" dirty="0"/>
                  <a:t> is usually at least the problem size 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altLang="zh-CN" dirty="0"/>
                  <a:t> since we need to load all input</a:t>
                </a:r>
              </a:p>
              <a:p>
                <a:pPr lvl="2"/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𝐷</m:t>
                    </m:r>
                  </m:oMath>
                </a14:m>
                <a:r>
                  <a:rPr lang="en-US" altLang="zh-CN" dirty="0"/>
                  <a:t> is usually poly-logarithmic – as long as its polylog(n), its much smaller than 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𝑊</m:t>
                    </m:r>
                  </m:oMath>
                </a14:m>
                <a:endParaRPr lang="en-US" altLang="zh-CN" dirty="0"/>
              </a:p>
              <a:p>
                <a:pPr lvl="2"/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𝑝</m:t>
                    </m:r>
                  </m:oMath>
                </a14:m>
                <a:r>
                  <a:rPr lang="en-US" altLang="zh-CN" dirty="0"/>
                  <a:t> is usually small compared to 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𝑊</m:t>
                    </m:r>
                  </m:oMath>
                </a14:m>
                <a:endParaRPr lang="en-US" altLang="zh-CN" dirty="0"/>
              </a:p>
              <a:p>
                <a:pPr lvl="2"/>
                <a:r>
                  <a:rPr lang="en-US" altLang="zh-CN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𝑊</m:t>
                        </m:r>
                      </m:num>
                      <m:den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den>
                    </m:f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𝐷</m:t>
                    </m:r>
                  </m:oMath>
                </a14:m>
                <a:r>
                  <a:rPr lang="en-US" altLang="zh-CN" dirty="0"/>
                  <a:t> is dominated by the term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𝑊</m:t>
                        </m:r>
                      </m:num>
                      <m:den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den>
                    </m:f>
                  </m:oMath>
                </a14:m>
                <a:endParaRPr lang="en-US" altLang="zh-CN" dirty="0"/>
              </a:p>
              <a:p>
                <a:pPr lvl="1"/>
                <a:r>
                  <a:rPr lang="en-US" altLang="zh-CN" b="1" dirty="0"/>
                  <a:t>Polylog Depth indicates good scalability</a:t>
                </a:r>
              </a:p>
              <a:p>
                <a:pPr lvl="2"/>
                <a:r>
                  <a:rPr lang="en-US" altLang="zh-CN" dirty="0"/>
                  <a:t>Larger depth means that when 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𝑝</m:t>
                    </m:r>
                  </m:oMath>
                </a14:m>
                <a:r>
                  <a:rPr lang="en-US" altLang="zh-CN" dirty="0"/>
                  <a:t> is getting larger, 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𝐷</m:t>
                    </m:r>
                  </m:oMath>
                </a14:m>
                <a:r>
                  <a:rPr lang="en-US" altLang="zh-CN" dirty="0"/>
                  <a:t> may dominate the cost</a:t>
                </a:r>
              </a:p>
              <a:p>
                <a:pPr lvl="2"/>
                <a:r>
                  <a:rPr lang="en-US" altLang="zh-CN" dirty="0"/>
                  <a:t>But whether </a:t>
                </a:r>
                <a14:m>
                  <m:oMath xmlns:m="http://schemas.openxmlformats.org/officeDocument/2006/math">
                    <m:r>
                      <a:rPr lang="en-US" altLang="zh-CN" i="1" dirty="0" smtClean="0">
                        <a:latin typeface="Cambria Math" panose="02040503050406030204" pitchFamily="18" charset="0"/>
                      </a:rPr>
                      <m:t>𝐷</m:t>
                    </m:r>
                  </m:oMath>
                </a14:m>
                <a:r>
                  <a:rPr lang="en-US" altLang="zh-CN" dirty="0"/>
                  <a:t> is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altLang="zh-CN" b="0" i="0" smtClean="0">
                            <a:latin typeface="Cambria Math" panose="02040503050406030204" pitchFamily="18" charset="0"/>
                          </a:rPr>
                          <m:t>log</m:t>
                        </m:r>
                      </m:fName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func>
                  </m:oMath>
                </a14:m>
                <a:r>
                  <a:rPr lang="en-US" altLang="zh-CN" dirty="0"/>
                  <a:t> or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p>
                          <m:sSup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US" altLang="zh-CN" b="0" i="0" smtClean="0">
                                <a:latin typeface="Cambria Math" panose="02040503050406030204" pitchFamily="18" charset="0"/>
                              </a:rPr>
                              <m:t>log</m:t>
                            </m:r>
                          </m:e>
                          <m:sup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fName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func>
                  </m:oMath>
                </a14:m>
                <a:r>
                  <a:rPr lang="en-US" altLang="zh-CN" dirty="0"/>
                  <a:t> usually does not make a huge difference in practice – both are much smaller than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𝑊</m:t>
                        </m:r>
                      </m:num>
                      <m:den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den>
                    </m:f>
                  </m:oMath>
                </a14:m>
                <a:endParaRPr lang="en-US" altLang="zh-CN" dirty="0"/>
              </a:p>
              <a:p>
                <a:pPr lvl="1"/>
                <a:endParaRPr lang="zh-CN" alt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4324FC3-5932-4A47-8232-7E722302720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97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F47770C-F90D-465B-97F6-97FE8B1242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710F26B-4563-4765-9A91-E0CC99FE32F0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29207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466430E-8C28-43A8-82B1-9C8120EEC4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What else can we do</a:t>
            </a:r>
            <a:endParaRPr lang="zh-CN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2D657FF5-0234-48C6-95A9-33E2CD422FFE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r>
                  <a:rPr lang="en-US" altLang="zh-CN" dirty="0"/>
                  <a:t>Sometimes, concurrent write is inevitable. Then we need to specify some atomic primitives for a model</a:t>
                </a:r>
              </a:p>
              <a:p>
                <a:endParaRPr lang="en-US" altLang="zh-CN" dirty="0"/>
              </a:p>
              <a:p>
                <a:r>
                  <a:rPr lang="en-US" altLang="zh-CN" dirty="0"/>
                  <a:t>Some commonly used ones:</a:t>
                </a:r>
              </a:p>
              <a:p>
                <a:pPr lvl="1"/>
                <a:r>
                  <a:rPr lang="en-US" altLang="zh-CN" dirty="0"/>
                  <a:t>Compare-and-swap (CAS): bool CAS(value* p, value </a:t>
                </a:r>
                <a:r>
                  <a:rPr lang="en-US" altLang="zh-CN" dirty="0" err="1"/>
                  <a:t>vold</a:t>
                </a:r>
                <a:r>
                  <a:rPr lang="en-US" altLang="zh-CN" dirty="0"/>
                  <a:t>, value </a:t>
                </a:r>
                <a:r>
                  <a:rPr lang="en-US" altLang="zh-CN" dirty="0" err="1"/>
                  <a:t>vnew</a:t>
                </a:r>
                <a:r>
                  <a:rPr lang="en-US" altLang="zh-CN" dirty="0"/>
                  <a:t>): compare the value stored in the pointer 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𝑝</m:t>
                    </m:r>
                  </m:oMath>
                </a14:m>
                <a:r>
                  <a:rPr lang="en-US" altLang="zh-CN" dirty="0"/>
                  <a:t> with value 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𝑣𝑜𝑙𝑑</m:t>
                    </m:r>
                  </m:oMath>
                </a14:m>
                <a:r>
                  <a:rPr lang="en-US" altLang="zh-CN" dirty="0"/>
                  <a:t>, if they are equal, change 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𝑝</m:t>
                    </m:r>
                  </m:oMath>
                </a14:m>
                <a:r>
                  <a:rPr lang="en-US" altLang="zh-CN" dirty="0"/>
                  <a:t>’s value to </a:t>
                </a:r>
                <a:r>
                  <a:rPr lang="en-US" altLang="zh-CN" dirty="0" err="1"/>
                  <a:t>vnew</a:t>
                </a:r>
                <a:r>
                  <a:rPr lang="en-US" altLang="zh-CN" dirty="0"/>
                  <a:t> and return true. Otherwise do nothing and return false.</a:t>
                </a:r>
              </a:p>
              <a:p>
                <a:pPr lvl="1"/>
                <a:r>
                  <a:rPr lang="en-US" altLang="zh-CN" dirty="0"/>
                  <a:t>Test-and-set (TAS): bool TAS(bool* p): determine if the Boolean value stored at 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𝑝</m:t>
                    </m:r>
                  </m:oMath>
                </a14:m>
                <a:r>
                  <a:rPr lang="en-US" altLang="zh-CN" dirty="0"/>
                  <a:t> is false, if so, set it to true and return. Otherwise, return false.</a:t>
                </a:r>
              </a:p>
              <a:p>
                <a:pPr lvl="1"/>
                <a:r>
                  <a:rPr lang="en-US" altLang="zh-CN" dirty="0"/>
                  <a:t>Fetch-and-add (FAA):</a:t>
                </a:r>
                <a:r>
                  <a:rPr lang="zh-CN" altLang="en-US" dirty="0"/>
                  <a:t> </a:t>
                </a:r>
                <a:r>
                  <a:rPr lang="en-US" altLang="zh-CN" dirty="0"/>
                  <a:t>integer</a:t>
                </a:r>
                <a:r>
                  <a:rPr lang="zh-CN" altLang="en-US" dirty="0"/>
                  <a:t> </a:t>
                </a:r>
                <a:r>
                  <a:rPr lang="en-US" altLang="zh-CN" dirty="0"/>
                  <a:t>FAA(integer* p</a:t>
                </a:r>
                <a:r>
                  <a:rPr lang="en-US" altLang="zh-CN"/>
                  <a:t>, integer </a:t>
                </a:r>
                <a:r>
                  <a:rPr lang="en-US" altLang="zh-CN" dirty="0"/>
                  <a:t>x):</a:t>
                </a:r>
                <a:r>
                  <a:rPr lang="zh-CN" altLang="en-US" dirty="0"/>
                  <a:t> </a:t>
                </a:r>
                <a:r>
                  <a:rPr lang="en-US" altLang="zh-CN" dirty="0"/>
                  <a:t>add</a:t>
                </a:r>
                <a:r>
                  <a:rPr lang="zh-CN" altLang="en-US" dirty="0"/>
                  <a:t> </a:t>
                </a:r>
                <a:r>
                  <a:rPr lang="en-US" altLang="zh-CN" dirty="0"/>
                  <a:t>integer 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𝑝</m:t>
                    </m:r>
                  </m:oMath>
                </a14:m>
                <a:r>
                  <a:rPr lang="en-US" altLang="zh-CN" dirty="0"/>
                  <a:t>’s value by x, and return the old value</a:t>
                </a:r>
              </a:p>
              <a:p>
                <a:pPr lvl="1"/>
                <a:r>
                  <a:rPr lang="en-US" altLang="zh-CN" dirty="0"/>
                  <a:t>…</a:t>
                </a:r>
              </a:p>
              <a:p>
                <a:pPr lvl="1"/>
                <a:endParaRPr lang="en-US" altLang="zh-CN" dirty="0"/>
              </a:p>
              <a:p>
                <a:pPr lvl="1"/>
                <a:endParaRPr lang="zh-CN" altLang="en-US" dirty="0"/>
              </a:p>
            </p:txBody>
          </p:sp>
        </mc:Choice>
        <mc:Fallback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2D657FF5-0234-48C6-95A9-33E2CD422FF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973" t="-2665" r="-1622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C2ECB2BD-E5D2-48EF-8A1B-13041F8E7A8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710F26B-4563-4765-9A91-E0CC99FE32F0}" type="slidenum">
              <a:rPr lang="zh-CN" altLang="en-US" smtClean="0"/>
              <a:t>30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4907731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C8D8F27-E8DA-44CB-B054-5A494809C0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Use Atomic Primitives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9A27EED1-DB23-4064-9268-77343D7565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371600"/>
            <a:ext cx="5181600" cy="5257800"/>
          </a:xfrm>
        </p:spPr>
        <p:txBody>
          <a:bodyPr/>
          <a:lstStyle/>
          <a:p>
            <a:r>
              <a:rPr lang="en-US" altLang="zh-CN" dirty="0"/>
              <a:t>Fetch-and-add:</a:t>
            </a:r>
          </a:p>
          <a:p>
            <a:pPr lvl="1"/>
            <a:r>
              <a:rPr lang="en-US" altLang="zh-CN" dirty="0"/>
              <a:t>Multiple threads try to add values to a shared variable</a:t>
            </a:r>
          </a:p>
          <a:p>
            <a:pPr lvl="1"/>
            <a:endParaRPr lang="en-US" altLang="zh-CN" dirty="0"/>
          </a:p>
          <a:p>
            <a:pPr lvl="1"/>
            <a:endParaRPr lang="en-US" altLang="zh-CN" dirty="0"/>
          </a:p>
          <a:p>
            <a:pPr lvl="1"/>
            <a:endParaRPr lang="en-US" altLang="zh-CN" dirty="0"/>
          </a:p>
          <a:p>
            <a:pPr lvl="1"/>
            <a:r>
              <a:rPr lang="en-US" altLang="zh-CN" dirty="0"/>
              <a:t>Multiple threads want to get a global </a:t>
            </a:r>
            <a:r>
              <a:rPr lang="en-US" altLang="zh-CN" dirty="0" err="1"/>
              <a:t>sequentialized</a:t>
            </a:r>
            <a:r>
              <a:rPr lang="en-US" altLang="zh-CN" dirty="0"/>
              <a:t> order</a:t>
            </a:r>
          </a:p>
          <a:p>
            <a:pPr lvl="1"/>
            <a:endParaRPr lang="en-US" altLang="zh-CN" dirty="0"/>
          </a:p>
          <a:p>
            <a:pPr lvl="1"/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49F5FFA7-625D-45B4-B9F7-DEB96550AB6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710F26B-4563-4765-9A91-E0CC99FE32F0}" type="slidenum">
              <a:rPr lang="zh-CN" altLang="en-US" smtClean="0"/>
              <a:t>31</a:t>
            </a:fld>
            <a:endParaRPr lang="zh-CN" altLang="en-US"/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9575D871-6281-4641-93AA-015785910C79}"/>
              </a:ext>
            </a:extLst>
          </p:cNvPr>
          <p:cNvSpPr txBox="1"/>
          <p:nvPr/>
        </p:nvSpPr>
        <p:spPr>
          <a:xfrm>
            <a:off x="1371600" y="2514600"/>
            <a:ext cx="2826715" cy="120032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>
                <a:latin typeface="Consolas" panose="020B0609020204030204" pitchFamily="49" charset="0"/>
                <a:cs typeface="Arial" panose="020B0604020202020204" pitchFamily="34" charset="0"/>
              </a:defRPr>
            </a:lvl1pPr>
          </a:lstStyle>
          <a:p>
            <a:r>
              <a:rPr lang="en-US" altLang="zh-CN" dirty="0"/>
              <a:t>Shared variable sum</a:t>
            </a:r>
          </a:p>
          <a:p>
            <a:r>
              <a:rPr lang="en-US" altLang="zh-CN" dirty="0"/>
              <a:t>void Add(x) {</a:t>
            </a:r>
          </a:p>
          <a:p>
            <a:r>
              <a:rPr lang="en-US" altLang="zh-CN" dirty="0"/>
              <a:t>  FAA(&amp;sum, x);</a:t>
            </a:r>
          </a:p>
          <a:p>
            <a:r>
              <a:rPr lang="en-US" altLang="zh-CN" dirty="0"/>
              <a:t>}</a:t>
            </a:r>
            <a:endParaRPr lang="zh-CN" altLang="en-US" dirty="0"/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DA8E5951-2E55-4DC5-B494-088ABB88FBF0}"/>
              </a:ext>
            </a:extLst>
          </p:cNvPr>
          <p:cNvSpPr txBox="1"/>
          <p:nvPr/>
        </p:nvSpPr>
        <p:spPr>
          <a:xfrm>
            <a:off x="1295400" y="4852763"/>
            <a:ext cx="3352800" cy="120032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>
                <a:latin typeface="Consolas" panose="020B0609020204030204" pitchFamily="49" charset="0"/>
                <a:cs typeface="Arial" panose="020B0604020202020204" pitchFamily="34" charset="0"/>
              </a:defRPr>
            </a:lvl1pPr>
          </a:lstStyle>
          <a:p>
            <a:r>
              <a:rPr lang="en-US" altLang="zh-CN" dirty="0"/>
              <a:t>Shared variable count</a:t>
            </a:r>
          </a:p>
          <a:p>
            <a:r>
              <a:rPr lang="en-US" altLang="zh-CN" dirty="0"/>
              <a:t>int </a:t>
            </a:r>
            <a:r>
              <a:rPr lang="en-US" altLang="zh-CN" dirty="0" err="1"/>
              <a:t>get_id</a:t>
            </a:r>
            <a:r>
              <a:rPr lang="en-US" altLang="zh-CN" dirty="0"/>
              <a:t> {</a:t>
            </a:r>
          </a:p>
          <a:p>
            <a:r>
              <a:rPr lang="en-US" altLang="zh-CN" dirty="0"/>
              <a:t>  return FAA(&amp;count, 1);</a:t>
            </a:r>
          </a:p>
          <a:p>
            <a:r>
              <a:rPr lang="en-US" altLang="zh-CN" dirty="0"/>
              <a:t>}</a:t>
            </a:r>
            <a:endParaRPr lang="zh-CN" altLang="en-US" dirty="0"/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8D7033C8-CAA3-4F8C-9321-AC6CD852AF22}"/>
              </a:ext>
            </a:extLst>
          </p:cNvPr>
          <p:cNvSpPr txBox="1"/>
          <p:nvPr/>
        </p:nvSpPr>
        <p:spPr>
          <a:xfrm>
            <a:off x="4572000" y="2514600"/>
            <a:ext cx="2826715" cy="120032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>
                <a:latin typeface="Consolas" panose="020B0609020204030204" pitchFamily="49" charset="0"/>
                <a:cs typeface="Arial" panose="020B0604020202020204" pitchFamily="34" charset="0"/>
              </a:defRPr>
            </a:lvl1pPr>
          </a:lstStyle>
          <a:p>
            <a:r>
              <a:rPr lang="en-US" altLang="zh-CN" dirty="0"/>
              <a:t>Shared variable sum</a:t>
            </a:r>
          </a:p>
          <a:p>
            <a:r>
              <a:rPr lang="en-US" altLang="zh-CN" dirty="0"/>
              <a:t>void Add(x) {</a:t>
            </a:r>
          </a:p>
          <a:p>
            <a:r>
              <a:rPr lang="en-US" altLang="zh-CN" dirty="0"/>
              <a:t>  sum = sum + x;</a:t>
            </a:r>
          </a:p>
          <a:p>
            <a:r>
              <a:rPr lang="en-US" altLang="zh-CN" dirty="0"/>
              <a:t>}</a:t>
            </a:r>
            <a:endParaRPr lang="zh-CN" altLang="en-US" dirty="0"/>
          </a:p>
        </p:txBody>
      </p:sp>
      <p:sp>
        <p:nvSpPr>
          <p:cNvPr id="8" name="十字形 7">
            <a:extLst>
              <a:ext uri="{FF2B5EF4-FFF2-40B4-BE49-F238E27FC236}">
                <a16:creationId xmlns:a16="http://schemas.microsoft.com/office/drawing/2014/main" id="{A96B16E5-EC36-433B-A407-2D9143D79918}"/>
              </a:ext>
            </a:extLst>
          </p:cNvPr>
          <p:cNvSpPr/>
          <p:nvPr/>
        </p:nvSpPr>
        <p:spPr>
          <a:xfrm rot="2518412">
            <a:off x="6786463" y="2976464"/>
            <a:ext cx="762000" cy="762000"/>
          </a:xfrm>
          <a:prstGeom prst="plus">
            <a:avLst>
              <a:gd name="adj" fmla="val 37349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文本框 10">
            <a:extLst>
              <a:ext uri="{FF2B5EF4-FFF2-40B4-BE49-F238E27FC236}">
                <a16:creationId xmlns:a16="http://schemas.microsoft.com/office/drawing/2014/main" id="{1E2FD67B-0685-46E7-AE49-367186C1B6FF}"/>
              </a:ext>
            </a:extLst>
          </p:cNvPr>
          <p:cNvSpPr txBox="1"/>
          <p:nvPr/>
        </p:nvSpPr>
        <p:spPr>
          <a:xfrm>
            <a:off x="6072753" y="1109457"/>
            <a:ext cx="2362200" cy="120032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>
                <a:latin typeface="Consolas" panose="020B0609020204030204" pitchFamily="49" charset="0"/>
                <a:cs typeface="Arial" panose="020B0604020202020204" pitchFamily="34" charset="0"/>
              </a:defRPr>
            </a:lvl1pPr>
          </a:lstStyle>
          <a:p>
            <a:r>
              <a:rPr lang="en-US" altLang="zh-CN" dirty="0"/>
              <a:t>void Add(x) {</a:t>
            </a:r>
          </a:p>
          <a:p>
            <a:r>
              <a:rPr lang="en-US" altLang="zh-CN" dirty="0"/>
              <a:t>  temp = sum;</a:t>
            </a:r>
          </a:p>
          <a:p>
            <a:r>
              <a:rPr lang="en-US" altLang="zh-CN" dirty="0"/>
              <a:t>  sum = temp + x;</a:t>
            </a:r>
          </a:p>
          <a:p>
            <a:r>
              <a:rPr lang="en-US" altLang="zh-CN" dirty="0"/>
              <a:t>}</a:t>
            </a:r>
            <a:endParaRPr lang="zh-CN" altLang="en-US" dirty="0"/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id="{EAEF46AE-7C22-4D57-B9F4-E2BD10B5E0C4}"/>
              </a:ext>
            </a:extLst>
          </p:cNvPr>
          <p:cNvSpPr txBox="1"/>
          <p:nvPr/>
        </p:nvSpPr>
        <p:spPr>
          <a:xfrm>
            <a:off x="8739752" y="1109457"/>
            <a:ext cx="2362200" cy="120032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>
                <a:latin typeface="Consolas" panose="020B0609020204030204" pitchFamily="49" charset="0"/>
                <a:cs typeface="Arial" panose="020B0604020202020204" pitchFamily="34" charset="0"/>
              </a:defRPr>
            </a:lvl1pPr>
          </a:lstStyle>
          <a:p>
            <a:r>
              <a:rPr lang="en-US" altLang="zh-CN" dirty="0"/>
              <a:t>void Add(x) {</a:t>
            </a:r>
          </a:p>
          <a:p>
            <a:r>
              <a:rPr lang="en-US" altLang="zh-CN" dirty="0"/>
              <a:t>  temp = sum;</a:t>
            </a:r>
          </a:p>
          <a:p>
            <a:r>
              <a:rPr lang="en-US" altLang="zh-CN" dirty="0"/>
              <a:t>  sum = temp + x;</a:t>
            </a:r>
          </a:p>
          <a:p>
            <a:r>
              <a:rPr lang="en-US" altLang="zh-CN" dirty="0"/>
              <a:t>}</a:t>
            </a:r>
            <a:endParaRPr lang="zh-CN" altLang="en-US" dirty="0"/>
          </a:p>
        </p:txBody>
      </p:sp>
      <p:sp>
        <p:nvSpPr>
          <p:cNvPr id="13" name="文本框 12">
            <a:extLst>
              <a:ext uri="{FF2B5EF4-FFF2-40B4-BE49-F238E27FC236}">
                <a16:creationId xmlns:a16="http://schemas.microsoft.com/office/drawing/2014/main" id="{8CBA5C31-D1DD-4C65-849A-19709194E0FE}"/>
              </a:ext>
            </a:extLst>
          </p:cNvPr>
          <p:cNvSpPr txBox="1"/>
          <p:nvPr/>
        </p:nvSpPr>
        <p:spPr>
          <a:xfrm>
            <a:off x="6155648" y="265837"/>
            <a:ext cx="10118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altLang="zh-CN" dirty="0">
                <a:latin typeface="Arial" panose="020B0604020202020204" pitchFamily="34" charset="0"/>
                <a:cs typeface="Arial" panose="020B0604020202020204" pitchFamily="34" charset="0"/>
              </a:rPr>
              <a:t>sum = 5</a:t>
            </a:r>
            <a:endParaRPr lang="zh-CN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文本框 13">
            <a:extLst>
              <a:ext uri="{FF2B5EF4-FFF2-40B4-BE49-F238E27FC236}">
                <a16:creationId xmlns:a16="http://schemas.microsoft.com/office/drawing/2014/main" id="{BA3051EE-3AAE-4BD2-A90B-3F7F17BB1FEF}"/>
              </a:ext>
            </a:extLst>
          </p:cNvPr>
          <p:cNvSpPr txBox="1"/>
          <p:nvPr/>
        </p:nvSpPr>
        <p:spPr>
          <a:xfrm>
            <a:off x="7848600" y="1425925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altLang="zh-CN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endParaRPr lang="zh-CN" altLang="en-US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文本框 14">
            <a:extLst>
              <a:ext uri="{FF2B5EF4-FFF2-40B4-BE49-F238E27FC236}">
                <a16:creationId xmlns:a16="http://schemas.microsoft.com/office/drawing/2014/main" id="{BC7486C6-8DBC-4B36-AF30-7E4E05220532}"/>
              </a:ext>
            </a:extLst>
          </p:cNvPr>
          <p:cNvSpPr txBox="1"/>
          <p:nvPr/>
        </p:nvSpPr>
        <p:spPr>
          <a:xfrm>
            <a:off x="10668000" y="1425925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altLang="zh-CN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endParaRPr lang="zh-CN" altLang="en-US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7" name="直接箭头连接符 16">
            <a:extLst>
              <a:ext uri="{FF2B5EF4-FFF2-40B4-BE49-F238E27FC236}">
                <a16:creationId xmlns:a16="http://schemas.microsoft.com/office/drawing/2014/main" id="{20D0261D-D9FB-4CC9-953E-E5736297229F}"/>
              </a:ext>
            </a:extLst>
          </p:cNvPr>
          <p:cNvCxnSpPr/>
          <p:nvPr/>
        </p:nvCxnSpPr>
        <p:spPr>
          <a:xfrm>
            <a:off x="8161506" y="1610591"/>
            <a:ext cx="859800" cy="0"/>
          </a:xfrm>
          <a:prstGeom prst="straightConnector1">
            <a:avLst/>
          </a:prstGeom>
          <a:ln>
            <a:solidFill>
              <a:schemeClr val="accent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接箭头连接符 17">
            <a:extLst>
              <a:ext uri="{FF2B5EF4-FFF2-40B4-BE49-F238E27FC236}">
                <a16:creationId xmlns:a16="http://schemas.microsoft.com/office/drawing/2014/main" id="{39876BBE-3D8A-4B7C-9572-1F45DE60879C}"/>
              </a:ext>
            </a:extLst>
          </p:cNvPr>
          <p:cNvCxnSpPr>
            <a:cxnSpLocks/>
          </p:cNvCxnSpPr>
          <p:nvPr/>
        </p:nvCxnSpPr>
        <p:spPr>
          <a:xfrm>
            <a:off x="9677400" y="1617288"/>
            <a:ext cx="0" cy="184666"/>
          </a:xfrm>
          <a:prstGeom prst="straightConnector1">
            <a:avLst/>
          </a:prstGeom>
          <a:ln>
            <a:solidFill>
              <a:schemeClr val="accent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接箭头连接符 20">
            <a:extLst>
              <a:ext uri="{FF2B5EF4-FFF2-40B4-BE49-F238E27FC236}">
                <a16:creationId xmlns:a16="http://schemas.microsoft.com/office/drawing/2014/main" id="{618EA242-778D-4CB3-81B9-AC5083BD3377}"/>
              </a:ext>
            </a:extLst>
          </p:cNvPr>
          <p:cNvCxnSpPr>
            <a:cxnSpLocks/>
          </p:cNvCxnSpPr>
          <p:nvPr/>
        </p:nvCxnSpPr>
        <p:spPr>
          <a:xfrm flipH="1">
            <a:off x="8346899" y="1828801"/>
            <a:ext cx="720901" cy="76199"/>
          </a:xfrm>
          <a:prstGeom prst="straightConnector1">
            <a:avLst/>
          </a:prstGeom>
          <a:ln>
            <a:solidFill>
              <a:schemeClr val="accent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文本框 23">
            <a:extLst>
              <a:ext uri="{FF2B5EF4-FFF2-40B4-BE49-F238E27FC236}">
                <a16:creationId xmlns:a16="http://schemas.microsoft.com/office/drawing/2014/main" id="{AAABA60C-B3DF-4F07-9066-8C8640DD7F76}"/>
              </a:ext>
            </a:extLst>
          </p:cNvPr>
          <p:cNvSpPr txBox="1"/>
          <p:nvPr/>
        </p:nvSpPr>
        <p:spPr>
          <a:xfrm>
            <a:off x="8763000" y="663599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altLang="zh-CN" dirty="0">
                <a:latin typeface="Arial" panose="020B0604020202020204" pitchFamily="34" charset="0"/>
                <a:cs typeface="Arial" panose="020B0604020202020204" pitchFamily="34" charset="0"/>
              </a:rPr>
              <a:t>P2: add(4)</a:t>
            </a:r>
            <a:endParaRPr lang="zh-CN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文本框 24">
            <a:extLst>
              <a:ext uri="{FF2B5EF4-FFF2-40B4-BE49-F238E27FC236}">
                <a16:creationId xmlns:a16="http://schemas.microsoft.com/office/drawing/2014/main" id="{B293157A-075D-4142-B729-20D3741126CB}"/>
              </a:ext>
            </a:extLst>
          </p:cNvPr>
          <p:cNvSpPr txBox="1"/>
          <p:nvPr/>
        </p:nvSpPr>
        <p:spPr>
          <a:xfrm>
            <a:off x="6111350" y="669984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altLang="zh-CN" dirty="0">
                <a:latin typeface="Arial" panose="020B0604020202020204" pitchFamily="34" charset="0"/>
                <a:cs typeface="Arial" panose="020B0604020202020204" pitchFamily="34" charset="0"/>
              </a:rPr>
              <a:t>P1: add(3)</a:t>
            </a:r>
            <a:endParaRPr lang="zh-CN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文本框 25">
            <a:extLst>
              <a:ext uri="{FF2B5EF4-FFF2-40B4-BE49-F238E27FC236}">
                <a16:creationId xmlns:a16="http://schemas.microsoft.com/office/drawing/2014/main" id="{B36F91C7-80CB-4839-BF5A-EA72D5661209}"/>
              </a:ext>
            </a:extLst>
          </p:cNvPr>
          <p:cNvSpPr txBox="1"/>
          <p:nvPr/>
        </p:nvSpPr>
        <p:spPr>
          <a:xfrm>
            <a:off x="9920852" y="1924373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altLang="zh-CN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  <a:endParaRPr lang="zh-CN" altLang="en-US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文本框 26">
            <a:extLst>
              <a:ext uri="{FF2B5EF4-FFF2-40B4-BE49-F238E27FC236}">
                <a16:creationId xmlns:a16="http://schemas.microsoft.com/office/drawing/2014/main" id="{3368E3F0-73D6-41E3-AE36-2F0E4AE9E64F}"/>
              </a:ext>
            </a:extLst>
          </p:cNvPr>
          <p:cNvSpPr txBox="1"/>
          <p:nvPr/>
        </p:nvSpPr>
        <p:spPr>
          <a:xfrm>
            <a:off x="7315200" y="1964669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altLang="zh-CN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endParaRPr lang="zh-CN" altLang="en-US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9" name="直接连接符 28">
            <a:extLst>
              <a:ext uri="{FF2B5EF4-FFF2-40B4-BE49-F238E27FC236}">
                <a16:creationId xmlns:a16="http://schemas.microsoft.com/office/drawing/2014/main" id="{5CD9A7E8-C08D-4779-89D4-672322040089}"/>
              </a:ext>
            </a:extLst>
          </p:cNvPr>
          <p:cNvCxnSpPr/>
          <p:nvPr/>
        </p:nvCxnSpPr>
        <p:spPr>
          <a:xfrm>
            <a:off x="6096000" y="2410916"/>
            <a:ext cx="5318858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文本框 29">
            <a:extLst>
              <a:ext uri="{FF2B5EF4-FFF2-40B4-BE49-F238E27FC236}">
                <a16:creationId xmlns:a16="http://schemas.microsoft.com/office/drawing/2014/main" id="{1A4FCCA6-0B21-44D4-A46F-9FBAA343BAA6}"/>
              </a:ext>
            </a:extLst>
          </p:cNvPr>
          <p:cNvSpPr txBox="1"/>
          <p:nvPr/>
        </p:nvSpPr>
        <p:spPr>
          <a:xfrm>
            <a:off x="8610600" y="2474717"/>
            <a:ext cx="29995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altLang="zh-CN" dirty="0">
                <a:latin typeface="Arial" panose="020B0604020202020204" pitchFamily="34" charset="0"/>
                <a:cs typeface="Arial" panose="020B0604020202020204" pitchFamily="34" charset="0"/>
              </a:rPr>
              <a:t>sum = 8  (but should be 12)</a:t>
            </a:r>
            <a:endParaRPr lang="zh-CN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63636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1" grpId="0" animBg="1"/>
      <p:bldP spid="12" grpId="0" animBg="1"/>
      <p:bldP spid="13" grpId="0"/>
      <p:bldP spid="14" grpId="0"/>
      <p:bldP spid="15" grpId="0"/>
      <p:bldP spid="24" grpId="0"/>
      <p:bldP spid="25" grpId="0"/>
      <p:bldP spid="26" grpId="0"/>
      <p:bldP spid="27" grpId="0"/>
      <p:bldP spid="30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C8D8F27-E8DA-44CB-B054-5A494809C0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Use Atomic Primitives</a:t>
            </a:r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49F5FFA7-625D-45B4-B9F7-DEB96550AB6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710F26B-4563-4765-9A91-E0CC99FE32F0}" type="slidenum">
              <a:rPr lang="zh-CN" altLang="en-US" smtClean="0"/>
              <a:t>32</a:t>
            </a:fld>
            <a:endParaRPr lang="zh-CN" altLang="en-US"/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F229DC8D-AFDB-40FA-B0E0-A154B45B9742}"/>
              </a:ext>
            </a:extLst>
          </p:cNvPr>
          <p:cNvSpPr txBox="1"/>
          <p:nvPr/>
        </p:nvSpPr>
        <p:spPr>
          <a:xfrm>
            <a:off x="457200" y="2349662"/>
            <a:ext cx="4870244" cy="313932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pPr algn="l"/>
            <a:r>
              <a:rPr lang="en-US" altLang="zh-CN" dirty="0">
                <a:latin typeface="Consolas" panose="020B0609020204030204" pitchFamily="49" charset="0"/>
                <a:cs typeface="Arial" panose="020B0604020202020204" pitchFamily="34" charset="0"/>
              </a:rPr>
              <a:t>struct node {</a:t>
            </a:r>
          </a:p>
          <a:p>
            <a:pPr algn="l"/>
            <a:r>
              <a:rPr lang="en-US" altLang="zh-CN" dirty="0">
                <a:latin typeface="Consolas" panose="020B0609020204030204" pitchFamily="49" charset="0"/>
                <a:cs typeface="Arial" panose="020B0604020202020204" pitchFamily="34" charset="0"/>
              </a:rPr>
              <a:t>  </a:t>
            </a:r>
            <a:r>
              <a:rPr lang="en-US" altLang="zh-CN" dirty="0" err="1">
                <a:latin typeface="Consolas" panose="020B0609020204030204" pitchFamily="49" charset="0"/>
                <a:cs typeface="Arial" panose="020B0604020202020204" pitchFamily="34" charset="0"/>
              </a:rPr>
              <a:t>value_type</a:t>
            </a:r>
            <a:r>
              <a:rPr lang="en-US" altLang="zh-CN" dirty="0">
                <a:latin typeface="Consolas" panose="020B0609020204030204" pitchFamily="49" charset="0"/>
                <a:cs typeface="Arial" panose="020B0604020202020204" pitchFamily="34" charset="0"/>
              </a:rPr>
              <a:t> value;</a:t>
            </a:r>
          </a:p>
          <a:p>
            <a:pPr algn="l"/>
            <a:r>
              <a:rPr lang="en-US" altLang="zh-CN" dirty="0">
                <a:latin typeface="Consolas" panose="020B0609020204030204" pitchFamily="49" charset="0"/>
                <a:cs typeface="Arial" panose="020B0604020202020204" pitchFamily="34" charset="0"/>
              </a:rPr>
              <a:t>  node* next; };</a:t>
            </a:r>
          </a:p>
          <a:p>
            <a:r>
              <a:rPr lang="en-US" altLang="zh-CN" dirty="0">
                <a:latin typeface="Consolas" panose="020B0609020204030204" pitchFamily="49" charset="0"/>
                <a:cs typeface="Arial" panose="020B0604020202020204" pitchFamily="34" charset="0"/>
              </a:rPr>
              <a:t>shared variable node* head;</a:t>
            </a:r>
          </a:p>
          <a:p>
            <a:pPr algn="l"/>
            <a:r>
              <a:rPr lang="en-US" altLang="zh-CN" dirty="0">
                <a:latin typeface="Consolas" panose="020B0609020204030204" pitchFamily="49" charset="0"/>
                <a:cs typeface="Arial" panose="020B0604020202020204" pitchFamily="34" charset="0"/>
              </a:rPr>
              <a:t>void insert(node* x) {</a:t>
            </a:r>
          </a:p>
          <a:p>
            <a:pPr algn="l"/>
            <a:r>
              <a:rPr lang="en-US" altLang="zh-CN" dirty="0">
                <a:latin typeface="Consolas" panose="020B0609020204030204" pitchFamily="49" charset="0"/>
                <a:cs typeface="Arial" panose="020B0604020202020204" pitchFamily="34" charset="0"/>
              </a:rPr>
              <a:t>   node* </a:t>
            </a:r>
            <a:r>
              <a:rPr lang="en-US" altLang="zh-CN" dirty="0" err="1">
                <a:latin typeface="Consolas" panose="020B0609020204030204" pitchFamily="49" charset="0"/>
                <a:cs typeface="Arial" panose="020B0604020202020204" pitchFamily="34" charset="0"/>
              </a:rPr>
              <a:t>old_head</a:t>
            </a:r>
            <a:r>
              <a:rPr lang="en-US" altLang="zh-CN" dirty="0">
                <a:latin typeface="Consolas" panose="020B0609020204030204" pitchFamily="49" charset="0"/>
                <a:cs typeface="Arial" panose="020B0604020202020204" pitchFamily="34" charset="0"/>
              </a:rPr>
              <a:t> = head;</a:t>
            </a:r>
          </a:p>
          <a:p>
            <a:pPr algn="l"/>
            <a:r>
              <a:rPr lang="en-US" altLang="zh-CN" dirty="0">
                <a:latin typeface="Consolas" panose="020B0609020204030204" pitchFamily="49" charset="0"/>
                <a:cs typeface="Arial" panose="020B0604020202020204" pitchFamily="34" charset="0"/>
              </a:rPr>
              <a:t>   x-&gt;next = </a:t>
            </a:r>
            <a:r>
              <a:rPr lang="en-US" altLang="zh-CN" dirty="0" err="1">
                <a:latin typeface="Consolas" panose="020B0609020204030204" pitchFamily="49" charset="0"/>
                <a:cs typeface="Arial" panose="020B0604020202020204" pitchFamily="34" charset="0"/>
              </a:rPr>
              <a:t>old_head</a:t>
            </a:r>
            <a:r>
              <a:rPr lang="en-US" altLang="zh-CN" dirty="0">
                <a:latin typeface="Consolas" panose="020B0609020204030204" pitchFamily="49" charset="0"/>
                <a:cs typeface="Arial" panose="020B0604020202020204" pitchFamily="34" charset="0"/>
              </a:rPr>
              <a:t>;</a:t>
            </a:r>
          </a:p>
          <a:p>
            <a:pPr algn="l"/>
            <a:r>
              <a:rPr lang="en-US" altLang="zh-CN" dirty="0">
                <a:latin typeface="Consolas" panose="020B0609020204030204" pitchFamily="49" charset="0"/>
                <a:cs typeface="Arial" panose="020B0604020202020204" pitchFamily="34" charset="0"/>
              </a:rPr>
              <a:t>   while (!CAS(&amp;head, </a:t>
            </a:r>
            <a:r>
              <a:rPr lang="en-US" altLang="zh-CN" dirty="0" err="1">
                <a:latin typeface="Consolas" panose="020B0609020204030204" pitchFamily="49" charset="0"/>
                <a:cs typeface="Arial" panose="020B0604020202020204" pitchFamily="34" charset="0"/>
              </a:rPr>
              <a:t>old_head</a:t>
            </a:r>
            <a:r>
              <a:rPr lang="en-US" altLang="zh-CN" dirty="0">
                <a:latin typeface="Consolas" panose="020B0609020204030204" pitchFamily="49" charset="0"/>
                <a:cs typeface="Arial" panose="020B0604020202020204" pitchFamily="34" charset="0"/>
              </a:rPr>
              <a:t>, x)) {</a:t>
            </a:r>
          </a:p>
          <a:p>
            <a:r>
              <a:rPr lang="en-US" altLang="zh-CN" dirty="0">
                <a:latin typeface="Consolas" panose="020B0609020204030204" pitchFamily="49" charset="0"/>
                <a:cs typeface="Arial" panose="020B0604020202020204" pitchFamily="34" charset="0"/>
              </a:rPr>
              <a:t>     node* </a:t>
            </a:r>
            <a:r>
              <a:rPr lang="en-US" altLang="zh-CN" dirty="0" err="1">
                <a:latin typeface="Consolas" panose="020B0609020204030204" pitchFamily="49" charset="0"/>
                <a:cs typeface="Arial" panose="020B0604020202020204" pitchFamily="34" charset="0"/>
              </a:rPr>
              <a:t>old_head</a:t>
            </a:r>
            <a:r>
              <a:rPr lang="en-US" altLang="zh-CN" dirty="0">
                <a:latin typeface="Consolas" panose="020B0609020204030204" pitchFamily="49" charset="0"/>
                <a:cs typeface="Arial" panose="020B0604020202020204" pitchFamily="34" charset="0"/>
              </a:rPr>
              <a:t> = head;</a:t>
            </a:r>
          </a:p>
          <a:p>
            <a:r>
              <a:rPr lang="en-US" altLang="zh-CN" dirty="0">
                <a:latin typeface="Consolas" panose="020B0609020204030204" pitchFamily="49" charset="0"/>
                <a:cs typeface="Arial" panose="020B0604020202020204" pitchFamily="34" charset="0"/>
              </a:rPr>
              <a:t>     x-&gt;next = </a:t>
            </a:r>
            <a:r>
              <a:rPr lang="en-US" altLang="zh-CN" dirty="0" err="1">
                <a:latin typeface="Consolas" panose="020B0609020204030204" pitchFamily="49" charset="0"/>
                <a:cs typeface="Arial" panose="020B0604020202020204" pitchFamily="34" charset="0"/>
              </a:rPr>
              <a:t>old_head</a:t>
            </a:r>
            <a:r>
              <a:rPr lang="en-US" altLang="zh-CN" dirty="0">
                <a:latin typeface="Consolas" panose="020B0609020204030204" pitchFamily="49" charset="0"/>
                <a:cs typeface="Arial" panose="020B0604020202020204" pitchFamily="34" charset="0"/>
              </a:rPr>
              <a:t>;  }</a:t>
            </a:r>
          </a:p>
          <a:p>
            <a:pPr algn="l"/>
            <a:r>
              <a:rPr lang="en-US" altLang="zh-CN" dirty="0">
                <a:latin typeface="Consolas" panose="020B0609020204030204" pitchFamily="49" charset="0"/>
                <a:cs typeface="Arial" panose="020B0604020202020204" pitchFamily="34" charset="0"/>
              </a:rPr>
              <a:t>}</a:t>
            </a:r>
            <a:endParaRPr lang="zh-CN" altLang="en-US" dirty="0">
              <a:latin typeface="Consolas" panose="020B0609020204030204" pitchFamily="49" charset="0"/>
              <a:cs typeface="Arial" panose="020B0604020202020204" pitchFamily="34" charset="0"/>
            </a:endParaRPr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id="{D64E8420-BE49-426F-8AB6-CAA4DEB81D62}"/>
              </a:ext>
            </a:extLst>
          </p:cNvPr>
          <p:cNvSpPr/>
          <p:nvPr/>
        </p:nvSpPr>
        <p:spPr>
          <a:xfrm>
            <a:off x="381000" y="1371600"/>
            <a:ext cx="10058400" cy="876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lvl="0" indent="-228600" defTabSz="914400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zh-CN" sz="2800" b="1" dirty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Compare-and-swap:</a:t>
            </a:r>
          </a:p>
          <a:p>
            <a:pPr marL="685800" lvl="1" indent="-228600" defTabSz="9144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n-US" altLang="zh-CN" sz="2400" dirty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Multiple threads wants to add to the head of a linked-list</a:t>
            </a:r>
          </a:p>
        </p:txBody>
      </p:sp>
      <p:sp>
        <p:nvSpPr>
          <p:cNvPr id="11" name="椭圆 10">
            <a:extLst>
              <a:ext uri="{FF2B5EF4-FFF2-40B4-BE49-F238E27FC236}">
                <a16:creationId xmlns:a16="http://schemas.microsoft.com/office/drawing/2014/main" id="{2467DC54-86B7-46A9-869C-E64F277DB306}"/>
              </a:ext>
            </a:extLst>
          </p:cNvPr>
          <p:cNvSpPr/>
          <p:nvPr/>
        </p:nvSpPr>
        <p:spPr>
          <a:xfrm>
            <a:off x="6092722" y="2463666"/>
            <a:ext cx="4572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X1</a:t>
            </a:r>
            <a:endParaRPr lang="zh-CN" alt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椭圆 11">
            <a:extLst>
              <a:ext uri="{FF2B5EF4-FFF2-40B4-BE49-F238E27FC236}">
                <a16:creationId xmlns:a16="http://schemas.microsoft.com/office/drawing/2014/main" id="{B5447995-5F66-47D4-868D-C67ABF4C149E}"/>
              </a:ext>
            </a:extLst>
          </p:cNvPr>
          <p:cNvSpPr/>
          <p:nvPr/>
        </p:nvSpPr>
        <p:spPr>
          <a:xfrm>
            <a:off x="6241893" y="3642313"/>
            <a:ext cx="4572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X2</a:t>
            </a:r>
            <a:endParaRPr lang="zh-CN" alt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椭圆 12">
            <a:extLst>
              <a:ext uri="{FF2B5EF4-FFF2-40B4-BE49-F238E27FC236}">
                <a16:creationId xmlns:a16="http://schemas.microsoft.com/office/drawing/2014/main" id="{01345C55-445D-406F-B4A1-2A67760FB39D}"/>
              </a:ext>
            </a:extLst>
          </p:cNvPr>
          <p:cNvSpPr/>
          <p:nvPr/>
        </p:nvSpPr>
        <p:spPr>
          <a:xfrm>
            <a:off x="7543800" y="2924013"/>
            <a:ext cx="4572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椭圆 13">
            <a:extLst>
              <a:ext uri="{FF2B5EF4-FFF2-40B4-BE49-F238E27FC236}">
                <a16:creationId xmlns:a16="http://schemas.microsoft.com/office/drawing/2014/main" id="{4C888631-0886-4CA6-965B-538A76044FBC}"/>
              </a:ext>
            </a:extLst>
          </p:cNvPr>
          <p:cNvSpPr/>
          <p:nvPr/>
        </p:nvSpPr>
        <p:spPr>
          <a:xfrm>
            <a:off x="8534400" y="2924013"/>
            <a:ext cx="4572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椭圆 14">
            <a:extLst>
              <a:ext uri="{FF2B5EF4-FFF2-40B4-BE49-F238E27FC236}">
                <a16:creationId xmlns:a16="http://schemas.microsoft.com/office/drawing/2014/main" id="{DC0ECE91-0E45-4DC4-B012-3CD16E417C67}"/>
              </a:ext>
            </a:extLst>
          </p:cNvPr>
          <p:cNvSpPr/>
          <p:nvPr/>
        </p:nvSpPr>
        <p:spPr>
          <a:xfrm>
            <a:off x="9601200" y="2925305"/>
            <a:ext cx="4572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17" name="直接箭头连接符 16">
            <a:extLst>
              <a:ext uri="{FF2B5EF4-FFF2-40B4-BE49-F238E27FC236}">
                <a16:creationId xmlns:a16="http://schemas.microsoft.com/office/drawing/2014/main" id="{607C9027-9157-4F4C-8F53-99F290250A41}"/>
              </a:ext>
            </a:extLst>
          </p:cNvPr>
          <p:cNvCxnSpPr>
            <a:cxnSpLocks/>
            <a:stCxn id="13" idx="6"/>
            <a:endCxn id="14" idx="2"/>
          </p:cNvCxnSpPr>
          <p:nvPr/>
        </p:nvCxnSpPr>
        <p:spPr>
          <a:xfrm>
            <a:off x="8001000" y="3114513"/>
            <a:ext cx="533400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接箭头连接符 17">
            <a:extLst>
              <a:ext uri="{FF2B5EF4-FFF2-40B4-BE49-F238E27FC236}">
                <a16:creationId xmlns:a16="http://schemas.microsoft.com/office/drawing/2014/main" id="{1054CFE0-28FF-4608-BB83-31ACAB97F823}"/>
              </a:ext>
            </a:extLst>
          </p:cNvPr>
          <p:cNvCxnSpPr>
            <a:cxnSpLocks/>
            <a:stCxn id="14" idx="6"/>
            <a:endCxn id="15" idx="2"/>
          </p:cNvCxnSpPr>
          <p:nvPr/>
        </p:nvCxnSpPr>
        <p:spPr>
          <a:xfrm>
            <a:off x="8991600" y="3114513"/>
            <a:ext cx="609600" cy="1292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接箭头连接符 21">
            <a:extLst>
              <a:ext uri="{FF2B5EF4-FFF2-40B4-BE49-F238E27FC236}">
                <a16:creationId xmlns:a16="http://schemas.microsoft.com/office/drawing/2014/main" id="{CEC0AE33-304B-47FD-AEA2-F724EB924500}"/>
              </a:ext>
            </a:extLst>
          </p:cNvPr>
          <p:cNvCxnSpPr>
            <a:cxnSpLocks/>
            <a:stCxn id="25" idx="0"/>
            <a:endCxn id="13" idx="4"/>
          </p:cNvCxnSpPr>
          <p:nvPr/>
        </p:nvCxnSpPr>
        <p:spPr>
          <a:xfrm flipH="1" flipV="1">
            <a:off x="7772400" y="3305013"/>
            <a:ext cx="348814" cy="33730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文本框 24">
            <a:extLst>
              <a:ext uri="{FF2B5EF4-FFF2-40B4-BE49-F238E27FC236}">
                <a16:creationId xmlns:a16="http://schemas.microsoft.com/office/drawing/2014/main" id="{6A859FA9-B956-4029-86A6-C9B9CF5D6272}"/>
              </a:ext>
            </a:extLst>
          </p:cNvPr>
          <p:cNvSpPr txBox="1"/>
          <p:nvPr/>
        </p:nvSpPr>
        <p:spPr>
          <a:xfrm>
            <a:off x="7772400" y="3642313"/>
            <a:ext cx="6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altLang="zh-CN" dirty="0">
                <a:latin typeface="Arial" panose="020B0604020202020204" pitchFamily="34" charset="0"/>
                <a:cs typeface="Arial" panose="020B0604020202020204" pitchFamily="34" charset="0"/>
              </a:rPr>
              <a:t>head</a:t>
            </a:r>
            <a:endParaRPr lang="zh-CN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文本框 27">
            <a:extLst>
              <a:ext uri="{FF2B5EF4-FFF2-40B4-BE49-F238E27FC236}">
                <a16:creationId xmlns:a16="http://schemas.microsoft.com/office/drawing/2014/main" id="{D5B6B629-35D7-4D55-90B7-E926E4552857}"/>
              </a:ext>
            </a:extLst>
          </p:cNvPr>
          <p:cNvSpPr txBox="1"/>
          <p:nvPr/>
        </p:nvSpPr>
        <p:spPr>
          <a:xfrm>
            <a:off x="838200" y="5562600"/>
            <a:ext cx="2970685" cy="120032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pPr algn="l"/>
            <a:r>
              <a:rPr lang="en-US" altLang="zh-CN" dirty="0">
                <a:latin typeface="Consolas" panose="020B0609020204030204" pitchFamily="49" charset="0"/>
                <a:cs typeface="Arial" panose="020B0604020202020204" pitchFamily="34" charset="0"/>
              </a:rPr>
              <a:t>void insert(node* x) {</a:t>
            </a:r>
          </a:p>
          <a:p>
            <a:pPr algn="l"/>
            <a:r>
              <a:rPr lang="en-US" altLang="zh-CN" dirty="0">
                <a:latin typeface="Consolas" panose="020B0609020204030204" pitchFamily="49" charset="0"/>
                <a:cs typeface="Arial" panose="020B0604020202020204" pitchFamily="34" charset="0"/>
              </a:rPr>
              <a:t>   x-&gt;next = head;</a:t>
            </a:r>
          </a:p>
          <a:p>
            <a:pPr algn="l"/>
            <a:r>
              <a:rPr lang="en-US" altLang="zh-CN" dirty="0">
                <a:latin typeface="Consolas" panose="020B0609020204030204" pitchFamily="49" charset="0"/>
                <a:cs typeface="Arial" panose="020B0604020202020204" pitchFamily="34" charset="0"/>
              </a:rPr>
              <a:t>   head = x;</a:t>
            </a:r>
          </a:p>
          <a:p>
            <a:pPr algn="l"/>
            <a:r>
              <a:rPr lang="en-US" altLang="zh-CN" dirty="0">
                <a:latin typeface="Consolas" panose="020B0609020204030204" pitchFamily="49" charset="0"/>
                <a:cs typeface="Arial" panose="020B0604020202020204" pitchFamily="34" charset="0"/>
              </a:rPr>
              <a:t>}</a:t>
            </a:r>
            <a:endParaRPr lang="zh-CN" altLang="en-US" dirty="0">
              <a:latin typeface="Consolas" panose="020B0609020204030204" pitchFamily="49" charset="0"/>
              <a:cs typeface="Arial" panose="020B0604020202020204" pitchFamily="34" charset="0"/>
            </a:endParaRPr>
          </a:p>
        </p:txBody>
      </p:sp>
      <p:sp>
        <p:nvSpPr>
          <p:cNvPr id="29" name="十字形 28">
            <a:extLst>
              <a:ext uri="{FF2B5EF4-FFF2-40B4-BE49-F238E27FC236}">
                <a16:creationId xmlns:a16="http://schemas.microsoft.com/office/drawing/2014/main" id="{4231962E-957B-4810-9487-2FEC2FEF5E29}"/>
              </a:ext>
            </a:extLst>
          </p:cNvPr>
          <p:cNvSpPr/>
          <p:nvPr/>
        </p:nvSpPr>
        <p:spPr>
          <a:xfrm rot="2518412">
            <a:off x="3071342" y="5948264"/>
            <a:ext cx="762000" cy="762000"/>
          </a:xfrm>
          <a:prstGeom prst="plus">
            <a:avLst>
              <a:gd name="adj" fmla="val 37349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30" name="直接箭头连接符 29">
            <a:extLst>
              <a:ext uri="{FF2B5EF4-FFF2-40B4-BE49-F238E27FC236}">
                <a16:creationId xmlns:a16="http://schemas.microsoft.com/office/drawing/2014/main" id="{48CAECC9-1C15-471A-B41F-509A38152B79}"/>
              </a:ext>
            </a:extLst>
          </p:cNvPr>
          <p:cNvCxnSpPr>
            <a:cxnSpLocks/>
            <a:stCxn id="12" idx="7"/>
            <a:endCxn id="13" idx="3"/>
          </p:cNvCxnSpPr>
          <p:nvPr/>
        </p:nvCxnSpPr>
        <p:spPr>
          <a:xfrm flipV="1">
            <a:off x="6632138" y="3249217"/>
            <a:ext cx="978617" cy="448892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直接箭头连接符 32">
            <a:extLst>
              <a:ext uri="{FF2B5EF4-FFF2-40B4-BE49-F238E27FC236}">
                <a16:creationId xmlns:a16="http://schemas.microsoft.com/office/drawing/2014/main" id="{0787244F-B33A-4F54-BFDC-0D876F981897}"/>
              </a:ext>
            </a:extLst>
          </p:cNvPr>
          <p:cNvCxnSpPr>
            <a:cxnSpLocks/>
            <a:stCxn id="11" idx="6"/>
            <a:endCxn id="13" idx="1"/>
          </p:cNvCxnSpPr>
          <p:nvPr/>
        </p:nvCxnSpPr>
        <p:spPr>
          <a:xfrm>
            <a:off x="6549922" y="2654166"/>
            <a:ext cx="1060833" cy="325643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直接箭头连接符 36">
            <a:extLst>
              <a:ext uri="{FF2B5EF4-FFF2-40B4-BE49-F238E27FC236}">
                <a16:creationId xmlns:a16="http://schemas.microsoft.com/office/drawing/2014/main" id="{B525F3F8-3E41-4021-B143-D2476A32CF32}"/>
              </a:ext>
            </a:extLst>
          </p:cNvPr>
          <p:cNvCxnSpPr>
            <a:cxnSpLocks/>
            <a:stCxn id="25" idx="1"/>
            <a:endCxn id="12" idx="6"/>
          </p:cNvCxnSpPr>
          <p:nvPr/>
        </p:nvCxnSpPr>
        <p:spPr>
          <a:xfrm flipH="1">
            <a:off x="6699093" y="3826979"/>
            <a:ext cx="1073307" cy="5834"/>
          </a:xfrm>
          <a:prstGeom prst="straightConnector1">
            <a:avLst/>
          </a:prstGeom>
          <a:ln w="38100">
            <a:solidFill>
              <a:schemeClr val="tx2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直接箭头连接符 40">
            <a:extLst>
              <a:ext uri="{FF2B5EF4-FFF2-40B4-BE49-F238E27FC236}">
                <a16:creationId xmlns:a16="http://schemas.microsoft.com/office/drawing/2014/main" id="{682F8DC7-D6BB-4535-A2C3-F573BA35D32C}"/>
              </a:ext>
            </a:extLst>
          </p:cNvPr>
          <p:cNvCxnSpPr>
            <a:cxnSpLocks/>
            <a:stCxn id="25" idx="1"/>
            <a:endCxn id="11" idx="5"/>
          </p:cNvCxnSpPr>
          <p:nvPr/>
        </p:nvCxnSpPr>
        <p:spPr>
          <a:xfrm flipH="1" flipV="1">
            <a:off x="6482967" y="2788870"/>
            <a:ext cx="1289433" cy="1038109"/>
          </a:xfrm>
          <a:prstGeom prst="straightConnector1">
            <a:avLst/>
          </a:prstGeom>
          <a:ln w="38100">
            <a:solidFill>
              <a:schemeClr val="tx2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文本框 43">
            <a:extLst>
              <a:ext uri="{FF2B5EF4-FFF2-40B4-BE49-F238E27FC236}">
                <a16:creationId xmlns:a16="http://schemas.microsoft.com/office/drawing/2014/main" id="{FEA2FADD-14E4-466A-A45D-B230BF1C9EE0}"/>
              </a:ext>
            </a:extLst>
          </p:cNvPr>
          <p:cNvSpPr txBox="1"/>
          <p:nvPr/>
        </p:nvSpPr>
        <p:spPr>
          <a:xfrm>
            <a:off x="6912580" y="3565963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3600" b="1" dirty="0">
                <a:solidFill>
                  <a:srgbClr val="FF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？</a:t>
            </a:r>
          </a:p>
        </p:txBody>
      </p:sp>
      <p:sp>
        <p:nvSpPr>
          <p:cNvPr id="45" name="文本框 44">
            <a:extLst>
              <a:ext uri="{FF2B5EF4-FFF2-40B4-BE49-F238E27FC236}">
                <a16:creationId xmlns:a16="http://schemas.microsoft.com/office/drawing/2014/main" id="{53597221-5AAA-42E2-B745-701917DCEAAE}"/>
              </a:ext>
            </a:extLst>
          </p:cNvPr>
          <p:cNvSpPr txBox="1"/>
          <p:nvPr/>
        </p:nvSpPr>
        <p:spPr>
          <a:xfrm rot="2605639">
            <a:off x="6690219" y="2937863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3600" b="1" dirty="0">
                <a:solidFill>
                  <a:srgbClr val="FF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？</a:t>
            </a:r>
          </a:p>
        </p:txBody>
      </p:sp>
      <p:sp>
        <p:nvSpPr>
          <p:cNvPr id="46" name="椭圆 45">
            <a:extLst>
              <a:ext uri="{FF2B5EF4-FFF2-40B4-BE49-F238E27FC236}">
                <a16:creationId xmlns:a16="http://schemas.microsoft.com/office/drawing/2014/main" id="{0278749A-7DB6-4310-BF96-B6FDFD22ECB0}"/>
              </a:ext>
            </a:extLst>
          </p:cNvPr>
          <p:cNvSpPr/>
          <p:nvPr/>
        </p:nvSpPr>
        <p:spPr>
          <a:xfrm>
            <a:off x="6321322" y="4578367"/>
            <a:ext cx="4572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X1</a:t>
            </a:r>
            <a:endParaRPr lang="zh-CN" alt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7" name="椭圆 46">
            <a:extLst>
              <a:ext uri="{FF2B5EF4-FFF2-40B4-BE49-F238E27FC236}">
                <a16:creationId xmlns:a16="http://schemas.microsoft.com/office/drawing/2014/main" id="{F60E5CFF-7B63-4D7E-9AC9-F7DA09323788}"/>
              </a:ext>
            </a:extLst>
          </p:cNvPr>
          <p:cNvSpPr/>
          <p:nvPr/>
        </p:nvSpPr>
        <p:spPr>
          <a:xfrm>
            <a:off x="6470493" y="5757014"/>
            <a:ext cx="4572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X2</a:t>
            </a:r>
            <a:endParaRPr lang="zh-CN" alt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8" name="椭圆 47">
            <a:extLst>
              <a:ext uri="{FF2B5EF4-FFF2-40B4-BE49-F238E27FC236}">
                <a16:creationId xmlns:a16="http://schemas.microsoft.com/office/drawing/2014/main" id="{CEF73926-F07F-4709-8734-23DB3B62F314}"/>
              </a:ext>
            </a:extLst>
          </p:cNvPr>
          <p:cNvSpPr/>
          <p:nvPr/>
        </p:nvSpPr>
        <p:spPr>
          <a:xfrm>
            <a:off x="7772400" y="5038714"/>
            <a:ext cx="4572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9" name="椭圆 48">
            <a:extLst>
              <a:ext uri="{FF2B5EF4-FFF2-40B4-BE49-F238E27FC236}">
                <a16:creationId xmlns:a16="http://schemas.microsoft.com/office/drawing/2014/main" id="{3607CF14-94F0-461E-A091-35C4B689CF99}"/>
              </a:ext>
            </a:extLst>
          </p:cNvPr>
          <p:cNvSpPr/>
          <p:nvPr/>
        </p:nvSpPr>
        <p:spPr>
          <a:xfrm>
            <a:off x="8763000" y="5038714"/>
            <a:ext cx="4572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0" name="椭圆 49">
            <a:extLst>
              <a:ext uri="{FF2B5EF4-FFF2-40B4-BE49-F238E27FC236}">
                <a16:creationId xmlns:a16="http://schemas.microsoft.com/office/drawing/2014/main" id="{8915CA8B-469E-4922-936E-B34E14145E18}"/>
              </a:ext>
            </a:extLst>
          </p:cNvPr>
          <p:cNvSpPr/>
          <p:nvPr/>
        </p:nvSpPr>
        <p:spPr>
          <a:xfrm>
            <a:off x="9829800" y="5040006"/>
            <a:ext cx="4572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51" name="直接箭头连接符 50">
            <a:extLst>
              <a:ext uri="{FF2B5EF4-FFF2-40B4-BE49-F238E27FC236}">
                <a16:creationId xmlns:a16="http://schemas.microsoft.com/office/drawing/2014/main" id="{1FF67E42-FDCF-4DB3-9D26-BEC9E6D9EBA4}"/>
              </a:ext>
            </a:extLst>
          </p:cNvPr>
          <p:cNvCxnSpPr>
            <a:cxnSpLocks/>
            <a:stCxn id="48" idx="6"/>
            <a:endCxn id="49" idx="2"/>
          </p:cNvCxnSpPr>
          <p:nvPr/>
        </p:nvCxnSpPr>
        <p:spPr>
          <a:xfrm>
            <a:off x="8229600" y="5229214"/>
            <a:ext cx="533400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直接箭头连接符 51">
            <a:extLst>
              <a:ext uri="{FF2B5EF4-FFF2-40B4-BE49-F238E27FC236}">
                <a16:creationId xmlns:a16="http://schemas.microsoft.com/office/drawing/2014/main" id="{25D45943-5836-467A-A266-0C1EB08CD457}"/>
              </a:ext>
            </a:extLst>
          </p:cNvPr>
          <p:cNvCxnSpPr>
            <a:cxnSpLocks/>
            <a:stCxn id="49" idx="6"/>
            <a:endCxn id="50" idx="2"/>
          </p:cNvCxnSpPr>
          <p:nvPr/>
        </p:nvCxnSpPr>
        <p:spPr>
          <a:xfrm>
            <a:off x="9220200" y="5229214"/>
            <a:ext cx="609600" cy="1292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直接箭头连接符 52">
            <a:extLst>
              <a:ext uri="{FF2B5EF4-FFF2-40B4-BE49-F238E27FC236}">
                <a16:creationId xmlns:a16="http://schemas.microsoft.com/office/drawing/2014/main" id="{4F033FF5-8865-44C2-83E4-A909D298AE3F}"/>
              </a:ext>
            </a:extLst>
          </p:cNvPr>
          <p:cNvCxnSpPr>
            <a:cxnSpLocks/>
            <a:stCxn id="54" idx="2"/>
            <a:endCxn id="46" idx="2"/>
          </p:cNvCxnSpPr>
          <p:nvPr/>
        </p:nvCxnSpPr>
        <p:spPr>
          <a:xfrm>
            <a:off x="5906651" y="4484132"/>
            <a:ext cx="414671" cy="284735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文本框 53">
            <a:extLst>
              <a:ext uri="{FF2B5EF4-FFF2-40B4-BE49-F238E27FC236}">
                <a16:creationId xmlns:a16="http://schemas.microsoft.com/office/drawing/2014/main" id="{F248CF3C-1041-4F52-9BCC-576C0B34B055}"/>
              </a:ext>
            </a:extLst>
          </p:cNvPr>
          <p:cNvSpPr txBox="1"/>
          <p:nvPr/>
        </p:nvSpPr>
        <p:spPr>
          <a:xfrm>
            <a:off x="5557837" y="4114800"/>
            <a:ext cx="6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altLang="zh-CN" dirty="0">
                <a:latin typeface="Arial" panose="020B0604020202020204" pitchFamily="34" charset="0"/>
                <a:cs typeface="Arial" panose="020B0604020202020204" pitchFamily="34" charset="0"/>
              </a:rPr>
              <a:t>head</a:t>
            </a:r>
            <a:endParaRPr lang="zh-CN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5" name="直接箭头连接符 54">
            <a:extLst>
              <a:ext uri="{FF2B5EF4-FFF2-40B4-BE49-F238E27FC236}">
                <a16:creationId xmlns:a16="http://schemas.microsoft.com/office/drawing/2014/main" id="{9068CB8C-F545-4CE3-A0EA-8A857250CE32}"/>
              </a:ext>
            </a:extLst>
          </p:cNvPr>
          <p:cNvCxnSpPr>
            <a:cxnSpLocks/>
            <a:stCxn id="47" idx="7"/>
            <a:endCxn id="48" idx="3"/>
          </p:cNvCxnSpPr>
          <p:nvPr/>
        </p:nvCxnSpPr>
        <p:spPr>
          <a:xfrm flipV="1">
            <a:off x="6860738" y="5363918"/>
            <a:ext cx="978617" cy="448892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直接箭头连接符 55">
            <a:extLst>
              <a:ext uri="{FF2B5EF4-FFF2-40B4-BE49-F238E27FC236}">
                <a16:creationId xmlns:a16="http://schemas.microsoft.com/office/drawing/2014/main" id="{45A90F5D-2DC8-4FC9-A470-A5A9DE880B71}"/>
              </a:ext>
            </a:extLst>
          </p:cNvPr>
          <p:cNvCxnSpPr>
            <a:cxnSpLocks/>
            <a:stCxn id="46" idx="6"/>
            <a:endCxn id="48" idx="1"/>
          </p:cNvCxnSpPr>
          <p:nvPr/>
        </p:nvCxnSpPr>
        <p:spPr>
          <a:xfrm>
            <a:off x="6778522" y="4768867"/>
            <a:ext cx="1060833" cy="325643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26456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44" grpId="0"/>
      <p:bldP spid="45" grpId="0"/>
      <p:bldP spid="46" grpId="0" animBg="1"/>
      <p:bldP spid="47" grpId="0" animBg="1"/>
      <p:bldP spid="48" grpId="0" animBg="1"/>
      <p:bldP spid="49" grpId="0" animBg="1"/>
      <p:bldP spid="50" grpId="0" animBg="1"/>
      <p:bldP spid="54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E6CDBCA-DAE5-40F9-B60F-A377C789C4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Computational model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DB935CFB-E5F9-4A24-A3FA-680B115AA7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371600"/>
            <a:ext cx="11506200" cy="5257800"/>
          </a:xfrm>
        </p:spPr>
        <p:txBody>
          <a:bodyPr/>
          <a:lstStyle/>
          <a:p>
            <a:r>
              <a:rPr lang="en-US" altLang="zh-CN" dirty="0"/>
              <a:t>When talking about an algorithm or a bound:</a:t>
            </a:r>
          </a:p>
          <a:p>
            <a:pPr lvl="1"/>
            <a:r>
              <a:rPr lang="en-US" altLang="zh-CN" dirty="0"/>
              <a:t>Specify the model</a:t>
            </a:r>
          </a:p>
          <a:p>
            <a:pPr lvl="1"/>
            <a:r>
              <a:rPr lang="en-US" altLang="zh-CN" dirty="0"/>
              <a:t>Specify any parallel primitives you need</a:t>
            </a:r>
          </a:p>
          <a:p>
            <a:pPr lvl="1"/>
            <a:r>
              <a:rPr lang="en-US" altLang="zh-CN" dirty="0" err="1"/>
              <a:t>e.g</a:t>
            </a:r>
            <a:r>
              <a:rPr lang="en-US" altLang="zh-CN" dirty="0"/>
              <a:t>, EREW PRAM, binary-forking with CAS, etc.</a:t>
            </a:r>
          </a:p>
          <a:p>
            <a:r>
              <a:rPr lang="en-US" altLang="zh-CN" dirty="0"/>
              <a:t>When talking about the execution time:</a:t>
            </a:r>
          </a:p>
          <a:p>
            <a:pPr lvl="1"/>
            <a:r>
              <a:rPr lang="en-US" altLang="zh-CN" dirty="0"/>
              <a:t>Also need to specify the scheduling algorithm</a:t>
            </a:r>
          </a:p>
          <a:p>
            <a:pPr lvl="1"/>
            <a:endParaRPr lang="en-US" altLang="zh-CN" dirty="0"/>
          </a:p>
          <a:p>
            <a:pPr lvl="1"/>
            <a:endParaRPr lang="en-US" altLang="zh-CN" dirty="0"/>
          </a:p>
          <a:p>
            <a:r>
              <a:rPr lang="en-US" altLang="zh-CN" dirty="0"/>
              <a:t>Usually, the more or the stronger primitive you use, the better your bound looks, but the less interesting/practical the result is</a:t>
            </a:r>
          </a:p>
          <a:p>
            <a:pPr lvl="1"/>
            <a:r>
              <a:rPr lang="en-US" altLang="zh-CN" dirty="0"/>
              <a:t>E.g., assume constant time parallel reduce – we can get a constant time sorting algorithm</a:t>
            </a:r>
          </a:p>
          <a:p>
            <a:endParaRPr lang="en-US" altLang="zh-CN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A8C40255-FEAD-4987-B078-3E63F5DB688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710F26B-4563-4765-9A91-E0CC99FE32F0}" type="slidenum">
              <a:rPr lang="zh-CN" altLang="en-US" smtClean="0"/>
              <a:t>33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2887841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539F6084-BDCE-412F-AAFE-6AD2C906300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08000" y="152400"/>
            <a:ext cx="10464800" cy="3581400"/>
          </a:xfrm>
        </p:spPr>
        <p:txBody>
          <a:bodyPr/>
          <a:lstStyle/>
          <a:p>
            <a:r>
              <a:rPr lang="en-US" altLang="zh-CN" dirty="0"/>
              <a:t>Fibonacci Numbers</a:t>
            </a:r>
            <a:endParaRPr lang="zh-CN" alt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0010AC9-5302-471E-8C85-BAFEFB32B4E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710F26B-4563-4765-9A91-E0CC99FE32F0}" type="slidenum">
              <a:rPr lang="zh-CN" altLang="en-US" smtClean="0"/>
              <a:t>34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0077169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287F41B-53F4-4546-B56E-CB7846387C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Fibonacci Numbers</a:t>
            </a:r>
            <a:endParaRPr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3B6C65F5-C50E-4085-95D6-E06AFD565E3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altLang="zh-CN" dirty="0"/>
                  <a:t>The n-</a:t>
                </a:r>
                <a:r>
                  <a:rPr lang="en-US" altLang="zh-CN" dirty="0" err="1"/>
                  <a:t>th</a:t>
                </a:r>
                <a:r>
                  <a:rPr lang="en-US" altLang="zh-CN" dirty="0"/>
                  <a:t> Fibonacci number can be computed as: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𝐹</m:t>
                    </m:r>
                    <m:d>
                      <m:d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d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𝐹</m:t>
                    </m:r>
                    <m:d>
                      <m:d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e>
                    </m:d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𝐹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−2)</m:t>
                    </m:r>
                  </m:oMath>
                </a14:m>
                <a:endParaRPr lang="en-US" altLang="zh-CN" dirty="0"/>
              </a:p>
              <a:p>
                <a:endParaRPr lang="en-US" altLang="zh-CN" dirty="0"/>
              </a:p>
              <a:p>
                <a:endParaRPr lang="en-US" altLang="zh-CN" dirty="0"/>
              </a:p>
              <a:p>
                <a:endParaRPr lang="en-US" altLang="zh-CN" dirty="0"/>
              </a:p>
              <a:p>
                <a:endParaRPr lang="en-US" altLang="zh-CN" dirty="0"/>
              </a:p>
              <a:p>
                <a:endParaRPr lang="en-US" altLang="zh-CN" dirty="0"/>
              </a:p>
              <a:p>
                <a:endParaRPr lang="en-US" altLang="zh-CN" dirty="0"/>
              </a:p>
              <a:p>
                <a:endParaRPr lang="en-US" altLang="zh-CN" dirty="0"/>
              </a:p>
              <a:p>
                <a:endParaRPr lang="en-US" altLang="zh-CN" dirty="0"/>
              </a:p>
              <a:p>
                <a:r>
                  <a:rPr lang="en-US" altLang="zh-CN" dirty="0"/>
                  <a:t>In the homework we’ll see a more efficient parallel algorithm</a:t>
                </a:r>
                <a:endParaRPr lang="zh-CN" altLang="en-US" dirty="0"/>
              </a:p>
            </p:txBody>
          </p:sp>
        </mc:Choice>
        <mc:Fallback xmlns="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3B6C65F5-C50E-4085-95D6-E06AFD565E3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973" t="-197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59BAEFBF-DA45-4DDF-9A06-7899F829164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710F26B-4563-4765-9A91-E0CC99FE32F0}" type="slidenum">
              <a:rPr lang="zh-CN" altLang="en-US" smtClean="0"/>
              <a:t>35</a:t>
            </a:fld>
            <a:endParaRPr lang="zh-CN" altLang="en-US"/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748903C3-5BE5-4758-9F6A-5E5C16AEC7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5468" y="2438401"/>
            <a:ext cx="3647928" cy="2462213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000" i="0" u="none" strike="noStrike" cap="none" normalizeH="0" baseline="0" dirty="0">
                <a:ln>
                  <a:noFill/>
                </a:ln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int</a:t>
            </a:r>
            <a:r>
              <a:rPr kumimoji="0" lang="zh-CN" altLang="zh-CN" sz="2000" i="0" u="none" strike="noStrike" cap="none" normalizeH="0" baseline="0" dirty="0">
                <a:ln>
                  <a:noFill/>
                </a:ln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zh-CN" sz="2000" i="0" u="none" strike="noStrike" cap="none" normalizeH="0" baseline="0" dirty="0">
                <a:ln>
                  <a:noFill/>
                </a:ln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F </a:t>
            </a:r>
            <a:r>
              <a:rPr kumimoji="0" lang="zh-CN" altLang="zh-CN" sz="2000" i="0" u="none" strike="noStrike" cap="none" normalizeH="0" baseline="0" dirty="0">
                <a:ln>
                  <a:noFill/>
                </a:ln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(</a:t>
            </a:r>
            <a:r>
              <a:rPr kumimoji="0" lang="en-US" altLang="zh-CN" sz="2000" i="0" u="none" strike="noStrike" cap="none" normalizeH="0" baseline="0" dirty="0">
                <a:ln>
                  <a:noFill/>
                </a:ln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int n</a:t>
            </a:r>
            <a:r>
              <a:rPr kumimoji="0" lang="zh-CN" altLang="zh-CN" sz="2000" i="0" u="none" strike="noStrike" cap="none" normalizeH="0" baseline="0" dirty="0">
                <a:ln>
                  <a:noFill/>
                </a:ln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) { </a:t>
            </a:r>
            <a:endParaRPr kumimoji="0" lang="en-US" altLang="zh-CN" sz="2000" i="0" u="none" strike="noStrike" cap="none" normalizeH="0" baseline="0" dirty="0">
              <a:ln>
                <a:noFill/>
              </a:ln>
              <a:effectLst/>
              <a:latin typeface="Consolas" panose="020B0609020204030204" pitchFamily="49" charset="0"/>
              <a:cs typeface="Courier New" panose="020703090202050204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000" i="0" u="none" strike="noStrike" cap="none" normalizeH="0" baseline="0" dirty="0">
                <a:ln>
                  <a:noFill/>
                </a:ln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  </a:t>
            </a:r>
            <a:r>
              <a:rPr kumimoji="0" lang="zh-CN" altLang="zh-CN" sz="2000" b="1" i="0" u="none" strike="noStrike" cap="none" normalizeH="0" baseline="0" dirty="0">
                <a:ln>
                  <a:noFill/>
                </a:ln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if</a:t>
            </a:r>
            <a:r>
              <a:rPr kumimoji="0" lang="zh-CN" altLang="zh-CN" sz="2000" i="0" u="none" strike="noStrike" cap="none" normalizeH="0" baseline="0" dirty="0">
                <a:ln>
                  <a:noFill/>
                </a:ln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 (</a:t>
            </a:r>
            <a:r>
              <a:rPr kumimoji="0" lang="en-US" altLang="zh-CN" sz="2000" i="0" u="none" strike="noStrike" cap="none" normalizeH="0" baseline="0" dirty="0">
                <a:ln>
                  <a:noFill/>
                </a:ln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n &lt;= 1</a:t>
            </a:r>
            <a:r>
              <a:rPr kumimoji="0" lang="zh-CN" altLang="zh-CN" sz="2000" i="0" u="none" strike="noStrike" cap="none" normalizeH="0" baseline="0" dirty="0">
                <a:ln>
                  <a:noFill/>
                </a:ln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) </a:t>
            </a:r>
            <a:r>
              <a:rPr kumimoji="0" lang="en-US" altLang="zh-CN" sz="2000" b="1" i="0" u="none" strike="noStrike" cap="none" normalizeH="0" baseline="0" dirty="0">
                <a:ln>
                  <a:noFill/>
                </a:ln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return</a:t>
            </a:r>
            <a:r>
              <a:rPr kumimoji="0" lang="en-US" altLang="zh-CN" sz="2000" i="0" u="none" strike="noStrike" cap="none" normalizeH="0" baseline="0" dirty="0">
                <a:ln>
                  <a:noFill/>
                </a:ln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 n;</a:t>
            </a:r>
            <a:r>
              <a:rPr kumimoji="0" lang="zh-CN" altLang="zh-CN" sz="2000" i="0" u="none" strike="noStrike" cap="none" normalizeH="0" baseline="0" dirty="0">
                <a:ln>
                  <a:noFill/>
                </a:ln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 </a:t>
            </a:r>
            <a:endParaRPr kumimoji="0" lang="en-US" altLang="zh-CN" sz="2000" i="0" u="none" strike="noStrike" cap="none" normalizeH="0" baseline="0" dirty="0">
              <a:ln>
                <a:noFill/>
              </a:ln>
              <a:effectLst/>
              <a:latin typeface="Consolas" panose="020B0609020204030204" pitchFamily="49" charset="0"/>
              <a:cs typeface="Courier New" panose="02070309020205020404" pitchFamily="49" charset="0"/>
            </a:endParaRP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latin typeface="Consolas" panose="020B0609020204030204" pitchFamily="49" charset="0"/>
                <a:cs typeface="Courier New" panose="02070309020205020404" pitchFamily="49" charset="0"/>
              </a:rPr>
              <a:t>  </a:t>
            </a:r>
            <a:r>
              <a:rPr kumimoji="0" lang="zh-CN" altLang="zh-CN" sz="2000" b="1" i="0" u="none" strike="noStrike" cap="none" normalizeH="0" baseline="0" dirty="0">
                <a:ln>
                  <a:noFill/>
                </a:ln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else</a:t>
            </a:r>
            <a:r>
              <a:rPr kumimoji="0" lang="zh-CN" altLang="zh-CN" sz="2000" i="0" u="none" strike="noStrike" cap="none" normalizeH="0" baseline="0" dirty="0">
                <a:ln>
                  <a:noFill/>
                </a:ln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zh-CN" sz="2000" i="0" u="none" strike="noStrike" cap="none" normalizeH="0" baseline="0" dirty="0">
                <a:ln>
                  <a:noFill/>
                </a:ln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{</a:t>
            </a: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dirty="0">
                <a:latin typeface="Consolas" panose="020B0609020204030204" pitchFamily="49" charset="0"/>
                <a:cs typeface="Courier New" panose="02070309020205020404" pitchFamily="49" charset="0"/>
              </a:rPr>
              <a:t>    In parallel:</a:t>
            </a: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zh-CN" sz="2000" i="0" u="none" strike="noStrike" cap="none" normalizeH="0" baseline="0" dirty="0">
                <a:ln>
                  <a:noFill/>
                </a:ln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      int A = F(n-1);</a:t>
            </a: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latin typeface="Consolas" panose="020B0609020204030204" pitchFamily="49" charset="0"/>
                <a:cs typeface="Courier New" panose="02070309020205020404" pitchFamily="49" charset="0"/>
              </a:rPr>
              <a:t>      int B = </a:t>
            </a:r>
            <a:r>
              <a:rPr kumimoji="0" lang="en-US" altLang="zh-CN" sz="2000" i="0" u="none" strike="noStrike" cap="none" normalizeH="0" baseline="0" dirty="0">
                <a:ln>
                  <a:noFill/>
                </a:ln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F(n-2);</a:t>
            </a: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latin typeface="Consolas" panose="020B0609020204030204" pitchFamily="49" charset="0"/>
                <a:cs typeface="Courier New" panose="02070309020205020404" pitchFamily="49" charset="0"/>
              </a:rPr>
              <a:t>   </a:t>
            </a:r>
            <a:r>
              <a:rPr lang="en-US" altLang="zh-CN" sz="2000" b="1" dirty="0">
                <a:latin typeface="Consolas" panose="020B0609020204030204" pitchFamily="49" charset="0"/>
                <a:cs typeface="Courier New" panose="02070309020205020404" pitchFamily="49" charset="0"/>
              </a:rPr>
              <a:t>return</a:t>
            </a:r>
            <a:r>
              <a:rPr lang="en-US" altLang="zh-CN" sz="2000" dirty="0">
                <a:latin typeface="Consolas" panose="020B0609020204030204" pitchFamily="49" charset="0"/>
                <a:cs typeface="Courier New" panose="02070309020205020404" pitchFamily="49" charset="0"/>
              </a:rPr>
              <a:t> A+B;</a:t>
            </a:r>
            <a:endParaRPr kumimoji="0" lang="en-US" altLang="zh-CN" sz="2000" i="0" u="none" strike="noStrike" cap="none" normalizeH="0" baseline="0" dirty="0">
              <a:ln>
                <a:noFill/>
              </a:ln>
              <a:effectLst/>
              <a:latin typeface="Consolas" panose="020B0609020204030204" pitchFamily="49" charset="0"/>
              <a:cs typeface="Courier New" panose="02070309020205020404" pitchFamily="49" charset="0"/>
            </a:endParaRP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zh-CN" altLang="zh-CN" sz="2000" i="0" u="none" strike="noStrike" cap="none" normalizeH="0" baseline="0" dirty="0">
                <a:ln>
                  <a:noFill/>
                </a:ln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}</a:t>
            </a:r>
            <a:endParaRPr kumimoji="0" lang="zh-CN" altLang="zh-CN" sz="4400" i="0" u="none" strike="noStrike" cap="none" normalizeH="0" baseline="0" dirty="0">
              <a:ln>
                <a:noFill/>
              </a:ln>
              <a:effectLst/>
              <a:latin typeface="Consolas" panose="020B0609020204030204" pitchFamily="49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文本框 5">
                <a:extLst>
                  <a:ext uri="{FF2B5EF4-FFF2-40B4-BE49-F238E27FC236}">
                    <a16:creationId xmlns:a16="http://schemas.microsoft.com/office/drawing/2014/main" id="{415D2FF7-E741-4E1C-BE19-CDFE33819932}"/>
                  </a:ext>
                </a:extLst>
              </p:cNvPr>
              <p:cNvSpPr txBox="1"/>
              <p:nvPr/>
            </p:nvSpPr>
            <p:spPr>
              <a:xfrm>
                <a:off x="5298825" y="2747018"/>
                <a:ext cx="4016612" cy="68198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altLang="zh-CN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𝑊</m:t>
                      </m:r>
                      <m:d>
                        <m:dPr>
                          <m:ctrlPr>
                            <a:rPr lang="en-US" altLang="zh-CN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r>
                            <a:rPr lang="en-US" altLang="zh-CN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𝑛</m:t>
                          </m:r>
                        </m:e>
                      </m:d>
                      <m:r>
                        <m:rPr>
                          <m:aln/>
                        </m:rPr>
                        <a:rPr lang="en-US" altLang="zh-CN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r>
                        <a:rPr lang="en-US" altLang="zh-CN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𝑊</m:t>
                      </m:r>
                      <m:d>
                        <m:dPr>
                          <m:ctrlPr>
                            <a:rPr lang="en-US" altLang="zh-CN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r>
                            <a:rPr lang="en-US" altLang="zh-CN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𝑛</m:t>
                          </m:r>
                          <m:r>
                            <a:rPr lang="en-US" altLang="zh-CN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−1</m:t>
                          </m:r>
                        </m:e>
                      </m:d>
                      <m:r>
                        <a:rPr lang="en-US" altLang="zh-CN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+</m:t>
                      </m:r>
                      <m:r>
                        <a:rPr lang="en-US" altLang="zh-CN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𝑊</m:t>
                      </m:r>
                      <m:r>
                        <a:rPr lang="en-US" altLang="zh-CN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(</m:t>
                      </m:r>
                      <m:r>
                        <a:rPr lang="en-US" altLang="zh-CN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𝑛</m:t>
                      </m:r>
                      <m:r>
                        <a:rPr lang="en-US" altLang="zh-CN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−2)</m:t>
                      </m:r>
                    </m:oMath>
                  </m:oMathPara>
                </a14:m>
                <a:endParaRPr lang="en-US" altLang="zh-CN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𝐷</m:t>
                      </m:r>
                      <m:d>
                        <m:dPr>
                          <m:ctrlPr>
                            <a:rPr lang="en-US" altLang="zh-CN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r>
                            <a:rPr lang="en-US" altLang="zh-CN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𝑛</m:t>
                          </m:r>
                        </m:e>
                      </m:d>
                      <m:r>
                        <m:rPr>
                          <m:aln/>
                        </m:rPr>
                        <a:rPr lang="en-US" altLang="zh-CN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r>
                        <a:rPr lang="en-US" altLang="zh-CN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1+</m:t>
                      </m:r>
                      <m:func>
                        <m:funcPr>
                          <m:ctrlPr>
                            <a:rPr lang="en-US" altLang="zh-CN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altLang="zh-CN" b="0" i="0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max</m:t>
                          </m:r>
                        </m:fName>
                        <m:e>
                          <m:d>
                            <m:dPr>
                              <m:ctrlPr>
                                <a:rPr lang="en-US" altLang="zh-CN" b="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dPr>
                            <m:e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𝐷</m:t>
                              </m:r>
                              <m:d>
                                <m:dPr>
                                  <m:ctrlPr>
                                    <a:rPr lang="en-US" altLang="zh-CN" b="0" i="1" smtClean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altLang="zh-CN" b="0" i="1" smtClean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𝑛</m:t>
                                  </m:r>
                                  <m:r>
                                    <a:rPr lang="en-US" altLang="zh-CN" b="0" i="1" smtClean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−1</m:t>
                                  </m:r>
                                </m:e>
                              </m:d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,</m:t>
                              </m:r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𝐷</m:t>
                              </m:r>
                              <m:d>
                                <m:dPr>
                                  <m:ctrlPr>
                                    <a:rPr lang="en-US" altLang="zh-CN" b="0" i="1" smtClean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altLang="zh-CN" b="0" i="1" smtClean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𝑛</m:t>
                                  </m:r>
                                  <m:r>
                                    <a:rPr lang="en-US" altLang="zh-CN" b="0" i="1" smtClean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−2</m:t>
                                  </m:r>
                                </m:e>
                              </m:d>
                            </m:e>
                          </m:d>
                        </m:e>
                      </m:func>
                    </m:oMath>
                  </m:oMathPara>
                </a14:m>
                <a:endParaRPr lang="zh-CN" alt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6" name="文本框 5">
                <a:extLst>
                  <a:ext uri="{FF2B5EF4-FFF2-40B4-BE49-F238E27FC236}">
                    <a16:creationId xmlns:a16="http://schemas.microsoft.com/office/drawing/2014/main" id="{415D2FF7-E741-4E1C-BE19-CDFE3381993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98825" y="2747018"/>
                <a:ext cx="4016612" cy="68198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文本框 6">
                <a:extLst>
                  <a:ext uri="{FF2B5EF4-FFF2-40B4-BE49-F238E27FC236}">
                    <a16:creationId xmlns:a16="http://schemas.microsoft.com/office/drawing/2014/main" id="{1D7D85E8-E796-41D0-991D-E28802FEF269}"/>
                  </a:ext>
                </a:extLst>
              </p:cNvPr>
              <p:cNvSpPr txBox="1"/>
              <p:nvPr/>
            </p:nvSpPr>
            <p:spPr>
              <a:xfrm>
                <a:off x="5729458" y="3832053"/>
                <a:ext cx="1954638" cy="68198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altLang="zh-CN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𝑊</m:t>
                      </m:r>
                      <m:d>
                        <m:dPr>
                          <m:ctrlPr>
                            <a:rPr lang="en-US" altLang="zh-CN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r>
                            <a:rPr lang="en-US" altLang="zh-CN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𝑛</m:t>
                          </m:r>
                        </m:e>
                      </m:d>
                      <m:r>
                        <m:rPr>
                          <m:aln/>
                        </m:rPr>
                        <a:rPr lang="en-US" altLang="zh-CN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r>
                        <a:rPr lang="en-US" altLang="zh-CN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𝑂</m:t>
                      </m:r>
                      <m:d>
                        <m:dPr>
                          <m:ctrlPr>
                            <a:rPr lang="en-US" altLang="zh-CN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r>
                            <a:rPr lang="en-US" altLang="zh-CN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𝐹</m:t>
                          </m:r>
                          <m:d>
                            <m:dPr>
                              <m:ctrlPr>
                                <a:rPr lang="en-US" altLang="zh-CN" b="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dPr>
                            <m:e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𝑛</m:t>
                              </m:r>
                            </m:e>
                          </m:d>
                        </m:e>
                      </m:d>
                    </m:oMath>
                  </m:oMathPara>
                </a14:m>
                <a:endParaRPr lang="en-US" altLang="zh-CN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𝐷</m:t>
                      </m:r>
                      <m:d>
                        <m:dPr>
                          <m:ctrlPr>
                            <a:rPr lang="en-US" altLang="zh-CN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r>
                            <a:rPr lang="en-US" altLang="zh-CN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𝑛</m:t>
                          </m:r>
                        </m:e>
                      </m:d>
                      <m:r>
                        <m:rPr>
                          <m:aln/>
                        </m:rPr>
                        <a:rPr lang="en-US" altLang="zh-CN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r>
                        <a:rPr lang="en-US" altLang="zh-CN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𝑂</m:t>
                      </m:r>
                      <m:r>
                        <a:rPr lang="en-US" altLang="zh-CN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(</m:t>
                      </m:r>
                      <m:r>
                        <a:rPr lang="en-US" altLang="zh-CN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𝑛</m:t>
                      </m:r>
                      <m:r>
                        <a:rPr lang="en-US" altLang="zh-CN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)</m:t>
                      </m:r>
                    </m:oMath>
                  </m:oMathPara>
                </a14:m>
                <a:endParaRPr lang="zh-CN" alt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7" name="文本框 6">
                <a:extLst>
                  <a:ext uri="{FF2B5EF4-FFF2-40B4-BE49-F238E27FC236}">
                    <a16:creationId xmlns:a16="http://schemas.microsoft.com/office/drawing/2014/main" id="{1D7D85E8-E796-41D0-991D-E28802FEF26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29458" y="3832053"/>
                <a:ext cx="1954638" cy="681982"/>
              </a:xfrm>
              <a:prstGeom prst="rect">
                <a:avLst/>
              </a:prstGeom>
              <a:blipFill>
                <a:blip r:embed="rId4"/>
                <a:stretch>
                  <a:fillRect b="-8108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箭头: 下 7">
            <a:extLst>
              <a:ext uri="{FF2B5EF4-FFF2-40B4-BE49-F238E27FC236}">
                <a16:creationId xmlns:a16="http://schemas.microsoft.com/office/drawing/2014/main" id="{F776184D-D411-478B-8AFC-A85B4FE74146}"/>
              </a:ext>
            </a:extLst>
          </p:cNvPr>
          <p:cNvSpPr/>
          <p:nvPr/>
        </p:nvSpPr>
        <p:spPr>
          <a:xfrm>
            <a:off x="6354784" y="3467100"/>
            <a:ext cx="336255" cy="381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文本框 8">
                <a:extLst>
                  <a:ext uri="{FF2B5EF4-FFF2-40B4-BE49-F238E27FC236}">
                    <a16:creationId xmlns:a16="http://schemas.microsoft.com/office/drawing/2014/main" id="{82A363DA-D511-4CEE-B020-ECF4A0D6C78E}"/>
                  </a:ext>
                </a:extLst>
              </p:cNvPr>
              <p:cNvSpPr txBox="1"/>
              <p:nvPr/>
            </p:nvSpPr>
            <p:spPr>
              <a:xfrm>
                <a:off x="4765425" y="4634996"/>
                <a:ext cx="5509044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l"/>
                <a:r>
                  <a:rPr lang="en-US" altLang="zh-CN" dirty="0">
                    <a:latin typeface="Arial" panose="020B0604020202020204" pitchFamily="34" charset="0"/>
                    <a:cs typeface="Arial" panose="020B0604020202020204" pitchFamily="34" charset="0"/>
                  </a:rPr>
                  <a:t>Why? Because the dependency is still long (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𝑂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(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𝑛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)</m:t>
                    </m:r>
                  </m:oMath>
                </a14:m>
                <a:r>
                  <a:rPr lang="en-US" altLang="zh-CN" dirty="0">
                    <a:latin typeface="Arial" panose="020B0604020202020204" pitchFamily="34" charset="0"/>
                    <a:cs typeface="Arial" panose="020B0604020202020204" pitchFamily="34" charset="0"/>
                  </a:rPr>
                  <a:t>) and there is much redundant work</a:t>
                </a:r>
                <a:endParaRPr lang="zh-CN" alt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9" name="文本框 8">
                <a:extLst>
                  <a:ext uri="{FF2B5EF4-FFF2-40B4-BE49-F238E27FC236}">
                    <a16:creationId xmlns:a16="http://schemas.microsoft.com/office/drawing/2014/main" id="{82A363DA-D511-4CEE-B020-ECF4A0D6C78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65425" y="4634996"/>
                <a:ext cx="5509044" cy="646331"/>
              </a:xfrm>
              <a:prstGeom prst="rect">
                <a:avLst/>
              </a:prstGeom>
              <a:blipFill>
                <a:blip r:embed="rId5"/>
                <a:stretch>
                  <a:fillRect l="-997" t="-4717" b="-1415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椭圆 9">
            <a:extLst>
              <a:ext uri="{FF2B5EF4-FFF2-40B4-BE49-F238E27FC236}">
                <a16:creationId xmlns:a16="http://schemas.microsoft.com/office/drawing/2014/main" id="{8DC160E7-4891-4D07-9963-8B9AA5C80CD2}"/>
              </a:ext>
            </a:extLst>
          </p:cNvPr>
          <p:cNvSpPr/>
          <p:nvPr/>
        </p:nvSpPr>
        <p:spPr>
          <a:xfrm>
            <a:off x="10688248" y="5110740"/>
            <a:ext cx="569104" cy="52594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200" dirty="0"/>
              <a:t>n</a:t>
            </a:r>
            <a:endParaRPr lang="zh-CN" altLang="en-US" sz="3200" dirty="0"/>
          </a:p>
        </p:txBody>
      </p:sp>
      <p:sp>
        <p:nvSpPr>
          <p:cNvPr id="11" name="椭圆 10">
            <a:extLst>
              <a:ext uri="{FF2B5EF4-FFF2-40B4-BE49-F238E27FC236}">
                <a16:creationId xmlns:a16="http://schemas.microsoft.com/office/drawing/2014/main" id="{F98A5FCB-776E-401A-9DE2-D582758CDE19}"/>
              </a:ext>
            </a:extLst>
          </p:cNvPr>
          <p:cNvSpPr/>
          <p:nvPr/>
        </p:nvSpPr>
        <p:spPr>
          <a:xfrm>
            <a:off x="10688248" y="4251856"/>
            <a:ext cx="569104" cy="52594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zh-CN" sz="2400" dirty="0"/>
              <a:t>n-1</a:t>
            </a:r>
            <a:endParaRPr lang="zh-CN" altLang="en-US" sz="2400" dirty="0"/>
          </a:p>
        </p:txBody>
      </p:sp>
      <p:sp>
        <p:nvSpPr>
          <p:cNvPr id="13" name="椭圆 12">
            <a:extLst>
              <a:ext uri="{FF2B5EF4-FFF2-40B4-BE49-F238E27FC236}">
                <a16:creationId xmlns:a16="http://schemas.microsoft.com/office/drawing/2014/main" id="{8E38D540-C9AC-4D51-B53C-C98BC1A95081}"/>
              </a:ext>
            </a:extLst>
          </p:cNvPr>
          <p:cNvSpPr/>
          <p:nvPr/>
        </p:nvSpPr>
        <p:spPr>
          <a:xfrm>
            <a:off x="10688248" y="1142999"/>
            <a:ext cx="569104" cy="52594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200" dirty="0"/>
              <a:t>0</a:t>
            </a:r>
            <a:endParaRPr lang="zh-CN" altLang="en-US" sz="3200" dirty="0"/>
          </a:p>
        </p:txBody>
      </p:sp>
      <p:sp>
        <p:nvSpPr>
          <p:cNvPr id="14" name="椭圆 13">
            <a:extLst>
              <a:ext uri="{FF2B5EF4-FFF2-40B4-BE49-F238E27FC236}">
                <a16:creationId xmlns:a16="http://schemas.microsoft.com/office/drawing/2014/main" id="{C891E4AE-8B3E-4D59-910B-B87BF3977AA7}"/>
              </a:ext>
            </a:extLst>
          </p:cNvPr>
          <p:cNvSpPr/>
          <p:nvPr/>
        </p:nvSpPr>
        <p:spPr>
          <a:xfrm>
            <a:off x="10688248" y="3434447"/>
            <a:ext cx="569104" cy="52594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zh-CN" sz="2400" dirty="0"/>
              <a:t>n-2</a:t>
            </a:r>
            <a:endParaRPr lang="zh-CN" altLang="en-US" sz="2400" dirty="0"/>
          </a:p>
        </p:txBody>
      </p:sp>
      <p:cxnSp>
        <p:nvCxnSpPr>
          <p:cNvPr id="16" name="连接符: 曲线 15">
            <a:extLst>
              <a:ext uri="{FF2B5EF4-FFF2-40B4-BE49-F238E27FC236}">
                <a16:creationId xmlns:a16="http://schemas.microsoft.com/office/drawing/2014/main" id="{020B65F2-0886-4DEC-AFBD-A45EDF60B08D}"/>
              </a:ext>
            </a:extLst>
          </p:cNvPr>
          <p:cNvCxnSpPr>
            <a:stCxn id="10" idx="6"/>
            <a:endCxn id="11" idx="6"/>
          </p:cNvCxnSpPr>
          <p:nvPr/>
        </p:nvCxnSpPr>
        <p:spPr>
          <a:xfrm flipV="1">
            <a:off x="11257352" y="4514828"/>
            <a:ext cx="12700" cy="858884"/>
          </a:xfrm>
          <a:prstGeom prst="curvedConnector3">
            <a:avLst>
              <a:gd name="adj1" fmla="val 1800000"/>
            </a:avLst>
          </a:prstGeom>
          <a:ln w="5715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连接符: 曲线 16">
            <a:extLst>
              <a:ext uri="{FF2B5EF4-FFF2-40B4-BE49-F238E27FC236}">
                <a16:creationId xmlns:a16="http://schemas.microsoft.com/office/drawing/2014/main" id="{B821A326-C5C7-4CED-929E-45D73721210E}"/>
              </a:ext>
            </a:extLst>
          </p:cNvPr>
          <p:cNvCxnSpPr>
            <a:cxnSpLocks/>
            <a:stCxn id="11" idx="6"/>
            <a:endCxn id="14" idx="6"/>
          </p:cNvCxnSpPr>
          <p:nvPr/>
        </p:nvCxnSpPr>
        <p:spPr>
          <a:xfrm flipV="1">
            <a:off x="11257352" y="3697419"/>
            <a:ext cx="12700" cy="817409"/>
          </a:xfrm>
          <a:prstGeom prst="curvedConnector3">
            <a:avLst>
              <a:gd name="adj1" fmla="val 1800000"/>
            </a:avLst>
          </a:prstGeom>
          <a:ln w="5715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连接符: 曲线 19">
            <a:extLst>
              <a:ext uri="{FF2B5EF4-FFF2-40B4-BE49-F238E27FC236}">
                <a16:creationId xmlns:a16="http://schemas.microsoft.com/office/drawing/2014/main" id="{C7397E12-0BFE-486B-B66D-ABD3B17875AF}"/>
              </a:ext>
            </a:extLst>
          </p:cNvPr>
          <p:cNvCxnSpPr>
            <a:cxnSpLocks/>
          </p:cNvCxnSpPr>
          <p:nvPr/>
        </p:nvCxnSpPr>
        <p:spPr>
          <a:xfrm flipV="1">
            <a:off x="11251002" y="2838535"/>
            <a:ext cx="12700" cy="817409"/>
          </a:xfrm>
          <a:prstGeom prst="curvedConnector3">
            <a:avLst>
              <a:gd name="adj1" fmla="val 1800000"/>
            </a:avLst>
          </a:prstGeom>
          <a:ln w="5715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文本框 20">
            <a:extLst>
              <a:ext uri="{FF2B5EF4-FFF2-40B4-BE49-F238E27FC236}">
                <a16:creationId xmlns:a16="http://schemas.microsoft.com/office/drawing/2014/main" id="{8E500243-2CE8-4859-BE56-B06B4E919336}"/>
              </a:ext>
            </a:extLst>
          </p:cNvPr>
          <p:cNvSpPr txBox="1"/>
          <p:nvPr/>
        </p:nvSpPr>
        <p:spPr>
          <a:xfrm>
            <a:off x="10591800" y="22426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pPr algn="l"/>
            <a:r>
              <a:rPr lang="en-US" altLang="zh-CN" sz="6600" dirty="0"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  <a:endParaRPr lang="zh-CN" altLang="en-US" sz="6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2" name="连接符: 曲线 21">
            <a:extLst>
              <a:ext uri="{FF2B5EF4-FFF2-40B4-BE49-F238E27FC236}">
                <a16:creationId xmlns:a16="http://schemas.microsoft.com/office/drawing/2014/main" id="{DB15B514-D556-4CE4-A668-626B691FD8B9}"/>
              </a:ext>
            </a:extLst>
          </p:cNvPr>
          <p:cNvCxnSpPr>
            <a:cxnSpLocks/>
          </p:cNvCxnSpPr>
          <p:nvPr/>
        </p:nvCxnSpPr>
        <p:spPr>
          <a:xfrm flipV="1">
            <a:off x="11244652" y="1392301"/>
            <a:ext cx="12700" cy="817409"/>
          </a:xfrm>
          <a:prstGeom prst="curvedConnector3">
            <a:avLst>
              <a:gd name="adj1" fmla="val 1800000"/>
            </a:avLst>
          </a:prstGeom>
          <a:ln w="5715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3872687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539F6084-BDCE-412F-AAFE-6AD2C906300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08000" y="152400"/>
            <a:ext cx="10464800" cy="3581400"/>
          </a:xfrm>
        </p:spPr>
        <p:txBody>
          <a:bodyPr/>
          <a:lstStyle/>
          <a:p>
            <a:r>
              <a:rPr lang="en-US" altLang="zh-CN" dirty="0"/>
              <a:t>Parallel Programming Tools</a:t>
            </a:r>
            <a:endParaRPr lang="zh-CN" alt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0010AC9-5302-471E-8C85-BAFEFB32B4E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710F26B-4563-4765-9A91-E0CC99FE32F0}" type="slidenum">
              <a:rPr lang="zh-CN" altLang="en-US" smtClean="0"/>
              <a:t>36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2555853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33B6FF8-884D-488C-BCF4-B7C184685D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Parallel Tools and Schedulers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5F214D37-1EA1-48E3-9347-F664E844CC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CN" dirty="0"/>
              <a:t>In this course the following two schedulers are recommended for your homework and course project.</a:t>
            </a:r>
          </a:p>
          <a:p>
            <a:r>
              <a:rPr lang="en-US" altLang="zh-CN" dirty="0" err="1"/>
              <a:t>Cilk</a:t>
            </a:r>
            <a:endParaRPr lang="en-US" altLang="zh-CN" dirty="0"/>
          </a:p>
          <a:p>
            <a:r>
              <a:rPr lang="en-US" altLang="zh-CN" dirty="0"/>
              <a:t>PBBS</a:t>
            </a:r>
          </a:p>
          <a:p>
            <a:endParaRPr lang="en-US" altLang="zh-CN" dirty="0"/>
          </a:p>
          <a:p>
            <a:pPr marL="0" indent="0">
              <a:buNone/>
            </a:pPr>
            <a:r>
              <a:rPr lang="en-US" altLang="zh-CN" dirty="0"/>
              <a:t>You can also use other languages/schedulers that you are more familiar with, e.g., OpenMP, Intel TBB, etc.</a:t>
            </a:r>
          </a:p>
          <a:p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B52C38A9-44A9-42C7-BF80-C0D612DFB7E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710F26B-4563-4765-9A91-E0CC99FE32F0}" type="slidenum">
              <a:rPr lang="zh-CN" altLang="en-US" smtClean="0"/>
              <a:t>37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1732544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B127843-9F5A-4AD7-A647-6634E759A8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/>
              <a:t>Cilk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44847C1D-7A2E-47BA-9249-286A39856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371600"/>
            <a:ext cx="11277600" cy="5257800"/>
          </a:xfrm>
        </p:spPr>
        <p:txBody>
          <a:bodyPr/>
          <a:lstStyle/>
          <a:p>
            <a:r>
              <a:rPr lang="en-US" altLang="zh-CN" dirty="0"/>
              <a:t>Fork-join parallelism</a:t>
            </a:r>
          </a:p>
          <a:p>
            <a:endParaRPr lang="en-US" altLang="zh-CN" dirty="0"/>
          </a:p>
          <a:p>
            <a:r>
              <a:rPr lang="en-US" altLang="zh-CN" dirty="0" err="1"/>
              <a:t>cilk_spawn</a:t>
            </a:r>
            <a:r>
              <a:rPr lang="en-US" altLang="zh-CN" dirty="0"/>
              <a:t> and </a:t>
            </a:r>
            <a:r>
              <a:rPr lang="en-US" altLang="zh-CN" dirty="0" err="1"/>
              <a:t>cilk_sync</a:t>
            </a:r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  <a:p>
            <a:r>
              <a:rPr lang="en-US" altLang="zh-CN" dirty="0"/>
              <a:t>Parallel for: </a:t>
            </a:r>
            <a:r>
              <a:rPr lang="en-US" altLang="zh-CN" dirty="0" err="1"/>
              <a:t>cilk_for</a:t>
            </a:r>
            <a:endParaRPr lang="en-US" altLang="zh-CN" dirty="0"/>
          </a:p>
          <a:p>
            <a:endParaRPr lang="en-US" altLang="zh-CN" dirty="0"/>
          </a:p>
          <a:p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EDFE6F82-3BEE-4EB0-A35E-324E7CFC814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710F26B-4563-4765-9A91-E0CC99FE32F0}" type="slidenum">
              <a:rPr lang="zh-CN" altLang="en-US" smtClean="0"/>
              <a:t>38</a:t>
            </a:fld>
            <a:endParaRPr lang="zh-CN" altLang="en-US"/>
          </a:p>
        </p:txBody>
      </p:sp>
      <p:sp>
        <p:nvSpPr>
          <p:cNvPr id="5" name="文本框 40">
            <a:extLst>
              <a:ext uri="{FF2B5EF4-FFF2-40B4-BE49-F238E27FC236}">
                <a16:creationId xmlns:a16="http://schemas.microsoft.com/office/drawing/2014/main" id="{187571EA-3536-424F-A119-8B95731EA545}"/>
              </a:ext>
            </a:extLst>
          </p:cNvPr>
          <p:cNvSpPr txBox="1"/>
          <p:nvPr/>
        </p:nvSpPr>
        <p:spPr>
          <a:xfrm>
            <a:off x="4876800" y="2877115"/>
            <a:ext cx="4980851" cy="2554545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none" rtlCol="0">
            <a:spAutoFit/>
          </a:bodyPr>
          <a:lstStyle>
            <a:defPPr>
              <a:defRPr lang="zh-CN"/>
            </a:defPPr>
            <a:lvl1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altLang="zh-CN" dirty="0">
                <a:latin typeface="Consolas" panose="020B0609020204030204" pitchFamily="49" charset="0"/>
              </a:rPr>
              <a:t>int reduce(int* A, int n) {</a:t>
            </a:r>
          </a:p>
          <a:p>
            <a:r>
              <a:rPr lang="en-US" altLang="zh-CN" dirty="0">
                <a:latin typeface="Consolas" panose="020B0609020204030204" pitchFamily="49" charset="0"/>
              </a:rPr>
              <a:t>    </a:t>
            </a:r>
            <a:r>
              <a:rPr lang="en-US" altLang="zh-CN" b="1" dirty="0">
                <a:latin typeface="Consolas" panose="020B0609020204030204" pitchFamily="49" charset="0"/>
              </a:rPr>
              <a:t>if</a:t>
            </a:r>
            <a:r>
              <a:rPr lang="en-US" altLang="zh-CN" dirty="0">
                <a:latin typeface="Consolas" panose="020B0609020204030204" pitchFamily="49" charset="0"/>
              </a:rPr>
              <a:t> (n == 1) </a:t>
            </a:r>
            <a:r>
              <a:rPr lang="en-US" altLang="zh-CN" b="1" dirty="0">
                <a:latin typeface="Consolas" panose="020B0609020204030204" pitchFamily="49" charset="0"/>
              </a:rPr>
              <a:t>return</a:t>
            </a:r>
            <a:r>
              <a:rPr lang="en-US" altLang="zh-CN" dirty="0">
                <a:latin typeface="Consolas" panose="020B0609020204030204" pitchFamily="49" charset="0"/>
              </a:rPr>
              <a:t> A[0];</a:t>
            </a:r>
          </a:p>
          <a:p>
            <a:r>
              <a:rPr lang="en-US" altLang="zh-CN" dirty="0">
                <a:latin typeface="Consolas" panose="020B0609020204030204" pitchFamily="49" charset="0"/>
              </a:rPr>
              <a:t>    int L, R;</a:t>
            </a:r>
          </a:p>
          <a:p>
            <a:r>
              <a:rPr lang="en-US" altLang="zh-CN" dirty="0">
                <a:latin typeface="Consolas" panose="020B0609020204030204" pitchFamily="49" charset="0"/>
              </a:rPr>
              <a:t>    L = </a:t>
            </a:r>
            <a:r>
              <a:rPr lang="en-US" altLang="zh-CN" b="1" dirty="0" err="1">
                <a:latin typeface="Consolas" panose="020B0609020204030204" pitchFamily="49" charset="0"/>
              </a:rPr>
              <a:t>cilk_spawn</a:t>
            </a:r>
            <a:r>
              <a:rPr lang="en-US" altLang="zh-CN" b="1" dirty="0">
                <a:latin typeface="Consolas" panose="020B0609020204030204" pitchFamily="49" charset="0"/>
              </a:rPr>
              <a:t> </a:t>
            </a:r>
            <a:r>
              <a:rPr lang="en-US" altLang="zh-CN" dirty="0">
                <a:latin typeface="Consolas" panose="020B0609020204030204" pitchFamily="49" charset="0"/>
              </a:rPr>
              <a:t>reduce(A, n/2);</a:t>
            </a:r>
          </a:p>
          <a:p>
            <a:r>
              <a:rPr lang="en-US" altLang="zh-CN" dirty="0">
                <a:latin typeface="Consolas" panose="020B0609020204030204" pitchFamily="49" charset="0"/>
              </a:rPr>
              <a:t>        R = reduce(</a:t>
            </a:r>
            <a:r>
              <a:rPr lang="en-US" altLang="zh-CN" dirty="0" err="1">
                <a:latin typeface="Consolas" panose="020B0609020204030204" pitchFamily="49" charset="0"/>
              </a:rPr>
              <a:t>A+n</a:t>
            </a:r>
            <a:r>
              <a:rPr lang="en-US" altLang="zh-CN" dirty="0">
                <a:latin typeface="Consolas" panose="020B0609020204030204" pitchFamily="49" charset="0"/>
              </a:rPr>
              <a:t>/2, n-n/2);</a:t>
            </a:r>
          </a:p>
          <a:p>
            <a:r>
              <a:rPr lang="en-US" altLang="zh-CN" dirty="0">
                <a:latin typeface="Consolas" panose="020B0609020204030204" pitchFamily="49" charset="0"/>
              </a:rPr>
              <a:t>    </a:t>
            </a:r>
            <a:r>
              <a:rPr lang="en-US" altLang="zh-CN" b="1" dirty="0" err="1">
                <a:latin typeface="Consolas" panose="020B0609020204030204" pitchFamily="49" charset="0"/>
              </a:rPr>
              <a:t>cilk_sync</a:t>
            </a:r>
            <a:r>
              <a:rPr lang="en-US" altLang="zh-CN" dirty="0">
                <a:latin typeface="Consolas" panose="020B0609020204030204" pitchFamily="49" charset="0"/>
              </a:rPr>
              <a:t>;</a:t>
            </a:r>
          </a:p>
          <a:p>
            <a:r>
              <a:rPr lang="en-US" altLang="zh-CN" dirty="0">
                <a:latin typeface="Consolas" panose="020B0609020204030204" pitchFamily="49" charset="0"/>
              </a:rPr>
              <a:t>    </a:t>
            </a:r>
            <a:r>
              <a:rPr lang="en-US" altLang="zh-CN" b="1" dirty="0">
                <a:latin typeface="Consolas" panose="020B0609020204030204" pitchFamily="49" charset="0"/>
              </a:rPr>
              <a:t>return</a:t>
            </a:r>
            <a:r>
              <a:rPr lang="en-US" altLang="zh-CN" dirty="0">
                <a:latin typeface="Consolas" panose="020B0609020204030204" pitchFamily="49" charset="0"/>
              </a:rPr>
              <a:t> L+R;</a:t>
            </a:r>
          </a:p>
          <a:p>
            <a:r>
              <a:rPr lang="en-US" altLang="zh-CN" dirty="0"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6" name="文本框 40">
            <a:extLst>
              <a:ext uri="{FF2B5EF4-FFF2-40B4-BE49-F238E27FC236}">
                <a16:creationId xmlns:a16="http://schemas.microsoft.com/office/drawing/2014/main" id="{C6C1B406-068C-4099-BE8D-2B00B06824F6}"/>
              </a:ext>
            </a:extLst>
          </p:cNvPr>
          <p:cNvSpPr txBox="1"/>
          <p:nvPr/>
        </p:nvSpPr>
        <p:spPr>
          <a:xfrm>
            <a:off x="609600" y="3352800"/>
            <a:ext cx="2159566" cy="1015663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none" rtlCol="0">
            <a:spAutoFit/>
          </a:bodyPr>
          <a:lstStyle>
            <a:defPPr>
              <a:defRPr lang="zh-CN"/>
            </a:defPPr>
            <a:lvl1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altLang="zh-CN" dirty="0" err="1">
                <a:latin typeface="Consolas" panose="020B0609020204030204" pitchFamily="49" charset="0"/>
              </a:rPr>
              <a:t>cilk_spawn</a:t>
            </a:r>
            <a:r>
              <a:rPr lang="en-US" altLang="zh-CN" dirty="0">
                <a:latin typeface="Consolas" panose="020B0609020204030204" pitchFamily="49" charset="0"/>
              </a:rPr>
              <a:t> S1;</a:t>
            </a:r>
          </a:p>
          <a:p>
            <a:r>
              <a:rPr lang="en-US" altLang="zh-CN" dirty="0">
                <a:latin typeface="Consolas" panose="020B0609020204030204" pitchFamily="49" charset="0"/>
              </a:rPr>
              <a:t>S2;</a:t>
            </a:r>
          </a:p>
          <a:p>
            <a:r>
              <a:rPr lang="en-US" altLang="zh-CN" dirty="0" err="1">
                <a:latin typeface="Consolas" panose="020B0609020204030204" pitchFamily="49" charset="0"/>
              </a:rPr>
              <a:t>cilk_sync</a:t>
            </a:r>
            <a:r>
              <a:rPr lang="en-US" altLang="zh-CN" dirty="0">
                <a:latin typeface="Consolas" panose="020B0609020204030204" pitchFamily="49" charset="0"/>
              </a:rPr>
              <a:t>;</a:t>
            </a:r>
          </a:p>
        </p:txBody>
      </p:sp>
      <p:sp>
        <p:nvSpPr>
          <p:cNvPr id="7" name="文本框 40">
            <a:extLst>
              <a:ext uri="{FF2B5EF4-FFF2-40B4-BE49-F238E27FC236}">
                <a16:creationId xmlns:a16="http://schemas.microsoft.com/office/drawing/2014/main" id="{0E88DC4C-426E-4E1A-952D-8CBA61F54A60}"/>
              </a:ext>
            </a:extLst>
          </p:cNvPr>
          <p:cNvSpPr txBox="1"/>
          <p:nvPr/>
        </p:nvSpPr>
        <p:spPr>
          <a:xfrm>
            <a:off x="5017864" y="6000690"/>
            <a:ext cx="4698722" cy="400110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none" rtlCol="0">
            <a:spAutoFit/>
          </a:bodyPr>
          <a:lstStyle>
            <a:defPPr>
              <a:defRPr lang="zh-CN"/>
            </a:defPPr>
            <a:lvl1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altLang="zh-CN" b="1" dirty="0" err="1">
                <a:latin typeface="Consolas" panose="020B0609020204030204" pitchFamily="49" charset="0"/>
              </a:rPr>
              <a:t>cilk_for</a:t>
            </a:r>
            <a:r>
              <a:rPr lang="en-US" altLang="zh-CN" b="1" dirty="0">
                <a:latin typeface="Consolas" panose="020B0609020204030204" pitchFamily="49" charset="0"/>
              </a:rPr>
              <a:t> </a:t>
            </a:r>
            <a:r>
              <a:rPr lang="en-US" altLang="zh-CN" dirty="0">
                <a:latin typeface="Consolas" panose="020B0609020204030204" pitchFamily="49" charset="0"/>
              </a:rPr>
              <a:t>(int </a:t>
            </a:r>
            <a:r>
              <a:rPr lang="en-US" altLang="zh-CN" dirty="0" err="1">
                <a:latin typeface="Consolas" panose="020B0609020204030204" pitchFamily="49" charset="0"/>
              </a:rPr>
              <a:t>i</a:t>
            </a:r>
            <a:r>
              <a:rPr lang="en-US" altLang="zh-CN" dirty="0">
                <a:latin typeface="Consolas" panose="020B0609020204030204" pitchFamily="49" charset="0"/>
              </a:rPr>
              <a:t> = 0; </a:t>
            </a:r>
            <a:r>
              <a:rPr lang="en-US" altLang="zh-CN" dirty="0" err="1">
                <a:latin typeface="Consolas" panose="020B0609020204030204" pitchFamily="49" charset="0"/>
              </a:rPr>
              <a:t>i</a:t>
            </a:r>
            <a:r>
              <a:rPr lang="en-US" altLang="zh-CN" dirty="0">
                <a:latin typeface="Consolas" panose="020B0609020204030204" pitchFamily="49" charset="0"/>
              </a:rPr>
              <a:t> &lt; n; </a:t>
            </a:r>
            <a:r>
              <a:rPr lang="en-US" altLang="zh-CN" dirty="0" err="1">
                <a:latin typeface="Consolas" panose="020B0609020204030204" pitchFamily="49" charset="0"/>
              </a:rPr>
              <a:t>i</a:t>
            </a:r>
            <a:r>
              <a:rPr lang="en-US" altLang="zh-CN" dirty="0">
                <a:latin typeface="Consolas" panose="020B0609020204030204" pitchFamily="49" charset="0"/>
              </a:rPr>
              <a:t>++)</a:t>
            </a:r>
          </a:p>
        </p:txBody>
      </p:sp>
      <p:sp>
        <p:nvSpPr>
          <p:cNvPr id="8" name="文本框 40">
            <a:extLst>
              <a:ext uri="{FF2B5EF4-FFF2-40B4-BE49-F238E27FC236}">
                <a16:creationId xmlns:a16="http://schemas.microsoft.com/office/drawing/2014/main" id="{FE5D6232-8E47-4882-944C-F2CC7EEA8F6A}"/>
              </a:ext>
            </a:extLst>
          </p:cNvPr>
          <p:cNvSpPr txBox="1"/>
          <p:nvPr/>
        </p:nvSpPr>
        <p:spPr>
          <a:xfrm>
            <a:off x="5215666" y="1300826"/>
            <a:ext cx="3852337" cy="707886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none" rtlCol="0">
            <a:spAutoFit/>
          </a:bodyPr>
          <a:lstStyle>
            <a:defPPr>
              <a:defRPr lang="zh-CN"/>
            </a:defPPr>
            <a:lvl1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altLang="zh-CN" dirty="0">
                <a:latin typeface="Consolas" panose="020B0609020204030204" pitchFamily="49" charset="0"/>
              </a:rPr>
              <a:t>#include &lt;</a:t>
            </a:r>
            <a:r>
              <a:rPr lang="en-US" altLang="zh-CN" dirty="0" err="1">
                <a:latin typeface="Consolas" panose="020B0609020204030204" pitchFamily="49" charset="0"/>
              </a:rPr>
              <a:t>cilk</a:t>
            </a:r>
            <a:r>
              <a:rPr lang="en-US" altLang="zh-CN" dirty="0">
                <a:latin typeface="Consolas" panose="020B0609020204030204" pitchFamily="49" charset="0"/>
              </a:rPr>
              <a:t>/</a:t>
            </a:r>
            <a:r>
              <a:rPr lang="en-US" altLang="zh-CN" dirty="0" err="1">
                <a:latin typeface="Consolas" panose="020B0609020204030204" pitchFamily="49" charset="0"/>
              </a:rPr>
              <a:t>cilk.h</a:t>
            </a:r>
            <a:r>
              <a:rPr lang="en-US" altLang="zh-CN" dirty="0">
                <a:latin typeface="Consolas" panose="020B0609020204030204" pitchFamily="49" charset="0"/>
              </a:rPr>
              <a:t>&gt;</a:t>
            </a:r>
          </a:p>
          <a:p>
            <a:r>
              <a:rPr lang="en-US" altLang="zh-CN" dirty="0">
                <a:latin typeface="Consolas" panose="020B0609020204030204" pitchFamily="49" charset="0"/>
              </a:rPr>
              <a:t>#include &lt;</a:t>
            </a:r>
            <a:r>
              <a:rPr lang="en-US" altLang="zh-CN" dirty="0" err="1">
                <a:latin typeface="Consolas" panose="020B0609020204030204" pitchFamily="49" charset="0"/>
              </a:rPr>
              <a:t>cilk</a:t>
            </a:r>
            <a:r>
              <a:rPr lang="en-US" altLang="zh-CN" dirty="0">
                <a:latin typeface="Consolas" panose="020B0609020204030204" pitchFamily="49" charset="0"/>
              </a:rPr>
              <a:t>/</a:t>
            </a:r>
            <a:r>
              <a:rPr lang="en-US" altLang="zh-CN" dirty="0" err="1">
                <a:latin typeface="Consolas" panose="020B0609020204030204" pitchFamily="49" charset="0"/>
              </a:rPr>
              <a:t>cilk_api.h</a:t>
            </a:r>
            <a:r>
              <a:rPr lang="en-US" altLang="zh-CN" dirty="0">
                <a:latin typeface="Consolas" panose="020B0609020204030204" pitchFamily="49" charset="0"/>
              </a:rPr>
              <a:t>&gt;</a:t>
            </a:r>
          </a:p>
        </p:txBody>
      </p:sp>
    </p:spTree>
    <p:extLst>
      <p:ext uri="{BB962C8B-B14F-4D97-AF65-F5344CB8AC3E}">
        <p14:creationId xmlns:p14="http://schemas.microsoft.com/office/powerpoint/2010/main" val="58228642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FAC1FBE-3C77-4736-91FE-911987CDC2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/>
              <a:t>Cilk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C77E56F3-3C41-4A53-9202-105D16D66B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err="1"/>
              <a:t>cilk_spawn</a:t>
            </a:r>
            <a:r>
              <a:rPr lang="en-US" altLang="zh-CN" dirty="0"/>
              <a:t> means to create a new thread that is executed while the original thread proceed to the next instruction</a:t>
            </a:r>
          </a:p>
          <a:p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  <a:p>
            <a:r>
              <a:rPr lang="en-US" altLang="zh-CN" dirty="0"/>
              <a:t>Supported by </a:t>
            </a:r>
            <a:r>
              <a:rPr lang="en-US" altLang="zh-CN" dirty="0" err="1"/>
              <a:t>gcc</a:t>
            </a:r>
            <a:r>
              <a:rPr lang="en-US" altLang="zh-CN" dirty="0"/>
              <a:t> 5 to 7. Available on the course server.</a:t>
            </a:r>
          </a:p>
          <a:p>
            <a:endParaRPr lang="en-US" altLang="zh-CN" dirty="0"/>
          </a:p>
          <a:p>
            <a:r>
              <a:rPr lang="en-US" altLang="zh-CN" dirty="0"/>
              <a:t>LLVM: </a:t>
            </a:r>
            <a:r>
              <a:rPr lang="en-US" altLang="zh-CN" dirty="0">
                <a:hlinkClick r:id="rId2"/>
              </a:rPr>
              <a:t>https://cilkplus.github.io/</a:t>
            </a:r>
            <a:endParaRPr lang="en-US" altLang="zh-CN" dirty="0"/>
          </a:p>
          <a:p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F7D6AD88-BFA4-43BD-A717-D4443F36115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710F26B-4563-4765-9A91-E0CC99FE32F0}" type="slidenum">
              <a:rPr lang="zh-CN" altLang="en-US" smtClean="0"/>
              <a:t>39</a:t>
            </a:fld>
            <a:endParaRPr lang="zh-CN" altLang="en-US"/>
          </a:p>
        </p:txBody>
      </p:sp>
      <p:sp>
        <p:nvSpPr>
          <p:cNvPr id="6" name="文本框 40">
            <a:extLst>
              <a:ext uri="{FF2B5EF4-FFF2-40B4-BE49-F238E27FC236}">
                <a16:creationId xmlns:a16="http://schemas.microsoft.com/office/drawing/2014/main" id="{4AA10D06-C323-4337-AF94-C21598B399AE}"/>
              </a:ext>
            </a:extLst>
          </p:cNvPr>
          <p:cNvSpPr txBox="1"/>
          <p:nvPr/>
        </p:nvSpPr>
        <p:spPr>
          <a:xfrm>
            <a:off x="2819400" y="2209800"/>
            <a:ext cx="4980851" cy="2246769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none" rtlCol="0">
            <a:spAutoFit/>
          </a:bodyPr>
          <a:lstStyle>
            <a:defPPr>
              <a:defRPr lang="zh-CN"/>
            </a:defPPr>
            <a:lvl1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altLang="zh-CN" dirty="0">
                <a:latin typeface="Consolas" panose="020B0609020204030204" pitchFamily="49" charset="0"/>
              </a:rPr>
              <a:t>int reduce(int* A, int n) {</a:t>
            </a:r>
          </a:p>
          <a:p>
            <a:r>
              <a:rPr lang="en-US" altLang="zh-CN" dirty="0">
                <a:latin typeface="Consolas" panose="020B0609020204030204" pitchFamily="49" charset="0"/>
              </a:rPr>
              <a:t>    </a:t>
            </a:r>
            <a:r>
              <a:rPr lang="en-US" altLang="zh-CN" b="1" dirty="0">
                <a:latin typeface="Consolas" panose="020B0609020204030204" pitchFamily="49" charset="0"/>
              </a:rPr>
              <a:t>if</a:t>
            </a:r>
            <a:r>
              <a:rPr lang="en-US" altLang="zh-CN" dirty="0">
                <a:latin typeface="Consolas" panose="020B0609020204030204" pitchFamily="49" charset="0"/>
              </a:rPr>
              <a:t> (n == 1) </a:t>
            </a:r>
            <a:r>
              <a:rPr lang="en-US" altLang="zh-CN" b="1" dirty="0">
                <a:latin typeface="Consolas" panose="020B0609020204030204" pitchFamily="49" charset="0"/>
              </a:rPr>
              <a:t>return</a:t>
            </a:r>
            <a:r>
              <a:rPr lang="en-US" altLang="zh-CN" dirty="0">
                <a:latin typeface="Consolas" panose="020B0609020204030204" pitchFamily="49" charset="0"/>
              </a:rPr>
              <a:t> A[0];</a:t>
            </a:r>
          </a:p>
          <a:p>
            <a:r>
              <a:rPr lang="en-US" altLang="zh-CN" dirty="0">
                <a:latin typeface="Consolas" panose="020B0609020204030204" pitchFamily="49" charset="0"/>
              </a:rPr>
              <a:t>    int L, R;</a:t>
            </a:r>
          </a:p>
          <a:p>
            <a:r>
              <a:rPr lang="en-US" altLang="zh-CN" dirty="0">
                <a:latin typeface="Consolas" panose="020B0609020204030204" pitchFamily="49" charset="0"/>
              </a:rPr>
              <a:t>    L = </a:t>
            </a:r>
            <a:r>
              <a:rPr lang="en-US" altLang="zh-CN" b="1" dirty="0" err="1">
                <a:latin typeface="Consolas" panose="020B0609020204030204" pitchFamily="49" charset="0"/>
              </a:rPr>
              <a:t>cilk_spawn</a:t>
            </a:r>
            <a:r>
              <a:rPr lang="en-US" altLang="zh-CN" b="1" dirty="0">
                <a:latin typeface="Consolas" panose="020B0609020204030204" pitchFamily="49" charset="0"/>
              </a:rPr>
              <a:t> </a:t>
            </a:r>
            <a:r>
              <a:rPr lang="en-US" altLang="zh-CN" dirty="0">
                <a:latin typeface="Consolas" panose="020B0609020204030204" pitchFamily="49" charset="0"/>
              </a:rPr>
              <a:t>reduce(A, n/2);</a:t>
            </a:r>
          </a:p>
          <a:p>
            <a:r>
              <a:rPr lang="en-US" altLang="zh-CN" dirty="0">
                <a:latin typeface="Consolas" panose="020B0609020204030204" pitchFamily="49" charset="0"/>
              </a:rPr>
              <a:t>        R = reduce(</a:t>
            </a:r>
            <a:r>
              <a:rPr lang="en-US" altLang="zh-CN" dirty="0" err="1">
                <a:latin typeface="Consolas" panose="020B0609020204030204" pitchFamily="49" charset="0"/>
              </a:rPr>
              <a:t>A+n</a:t>
            </a:r>
            <a:r>
              <a:rPr lang="en-US" altLang="zh-CN" dirty="0">
                <a:latin typeface="Consolas" panose="020B0609020204030204" pitchFamily="49" charset="0"/>
              </a:rPr>
              <a:t>/2, n-n/2);</a:t>
            </a:r>
          </a:p>
          <a:p>
            <a:r>
              <a:rPr lang="en-US" altLang="zh-CN" dirty="0">
                <a:latin typeface="Consolas" panose="020B0609020204030204" pitchFamily="49" charset="0"/>
              </a:rPr>
              <a:t>    </a:t>
            </a:r>
            <a:r>
              <a:rPr lang="en-US" altLang="zh-CN" b="1" dirty="0" err="1">
                <a:latin typeface="Consolas" panose="020B0609020204030204" pitchFamily="49" charset="0"/>
              </a:rPr>
              <a:t>cilk_sync</a:t>
            </a:r>
            <a:r>
              <a:rPr lang="en-US" altLang="zh-CN" dirty="0">
                <a:latin typeface="Consolas" panose="020B0609020204030204" pitchFamily="49" charset="0"/>
              </a:rPr>
              <a:t>;</a:t>
            </a:r>
          </a:p>
          <a:p>
            <a:r>
              <a:rPr lang="en-US" altLang="zh-CN" dirty="0">
                <a:latin typeface="Consolas" panose="020B0609020204030204" pitchFamily="49" charset="0"/>
              </a:rPr>
              <a:t>    </a:t>
            </a:r>
            <a:r>
              <a:rPr lang="en-US" altLang="zh-CN" b="1" dirty="0">
                <a:latin typeface="Consolas" panose="020B0609020204030204" pitchFamily="49" charset="0"/>
              </a:rPr>
              <a:t>return</a:t>
            </a:r>
            <a:r>
              <a:rPr lang="en-US" altLang="zh-CN" dirty="0">
                <a:latin typeface="Consolas" panose="020B0609020204030204" pitchFamily="49" charset="0"/>
              </a:rPr>
              <a:t> L+R; }</a:t>
            </a:r>
          </a:p>
        </p:txBody>
      </p:sp>
    </p:spTree>
    <p:extLst>
      <p:ext uri="{BB962C8B-B14F-4D97-AF65-F5344CB8AC3E}">
        <p14:creationId xmlns:p14="http://schemas.microsoft.com/office/powerpoint/2010/main" val="8624471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E935CF-666D-4570-867C-678D4B3812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Last class</a:t>
            </a:r>
            <a:endParaRPr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EF2BE68-EC16-433D-B829-AE308AD03AE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altLang="zh-CN" dirty="0"/>
                  <a:t>Two reduce algorithms</a:t>
                </a:r>
              </a:p>
              <a:p>
                <a:pPr lvl="1"/>
                <a:r>
                  <a:rPr lang="en-US" altLang="zh-CN" dirty="0"/>
                  <a:t>Looking at the dependence graph bottom-up or top-down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𝑂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altLang="zh-CN" dirty="0"/>
                  <a:t> work and 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𝑂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(</m:t>
                    </m:r>
                    <m:func>
                      <m:func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altLang="zh-CN" b="0" i="0" smtClean="0">
                            <a:latin typeface="Cambria Math" panose="02040503050406030204" pitchFamily="18" charset="0"/>
                          </a:rPr>
                          <m:t>log</m:t>
                        </m:r>
                      </m:fName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func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zh-CN" altLang="en-US" dirty="0"/>
                  <a:t> </a:t>
                </a:r>
                <a:r>
                  <a:rPr lang="en-US" altLang="zh-CN" dirty="0"/>
                  <a:t>depth</a:t>
                </a:r>
              </a:p>
              <a:p>
                <a:pPr lvl="1"/>
                <a:endParaRPr lang="en-US" altLang="zh-CN" dirty="0"/>
              </a:p>
              <a:p>
                <a:r>
                  <a:rPr lang="en-US" altLang="zh-CN" dirty="0"/>
                  <a:t>Your feedback</a:t>
                </a:r>
              </a:p>
              <a:p>
                <a:pPr lvl="1"/>
                <a:r>
                  <a:rPr lang="en-US" altLang="zh-CN" dirty="0"/>
                  <a:t>Write down what you think is the hardest/most unclear thing in the last class</a:t>
                </a:r>
              </a:p>
              <a:p>
                <a:pPr lvl="1"/>
                <a:r>
                  <a:rPr lang="en-US" altLang="zh-CN" dirty="0"/>
                  <a:t>Any other thoughts are also welcome</a:t>
                </a:r>
              </a:p>
              <a:p>
                <a:pPr lvl="1"/>
                <a:r>
                  <a:rPr lang="en-US" altLang="zh-CN" dirty="0"/>
                  <a:t>It’s anonymous</a:t>
                </a:r>
                <a:endParaRPr lang="zh-CN" alt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EF2BE68-EC16-433D-B829-AE308AD03AE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973" t="-197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ACBD3C-22A0-415F-81A0-DAB46984B13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710F26B-4563-4765-9A91-E0CC99FE32F0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7540317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B24C8BD-B72A-4F1E-B80A-A449967FA0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PBBS (Problem-based benchmark suite)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AF0EB52-72F5-41B5-ACE3-A382407F7A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Code available at: </a:t>
            </a:r>
            <a:r>
              <a:rPr lang="en-US" altLang="zh-CN" dirty="0">
                <a:hlinkClick r:id="rId2"/>
              </a:rPr>
              <a:t>https://github.com/cmuparlay/pbbslib</a:t>
            </a:r>
            <a:endParaRPr lang="en-US" altLang="zh-CN" dirty="0"/>
          </a:p>
          <a:p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FF340583-8312-4AD7-8CB2-A26D9F04F2D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710F26B-4563-4765-9A91-E0CC99FE32F0}" type="slidenum">
              <a:rPr lang="zh-CN" altLang="en-US" smtClean="0"/>
              <a:t>40</a:t>
            </a:fld>
            <a:endParaRPr lang="zh-CN" altLang="en-US"/>
          </a:p>
        </p:txBody>
      </p:sp>
      <p:sp>
        <p:nvSpPr>
          <p:cNvPr id="5" name="文本框 40">
            <a:extLst>
              <a:ext uri="{FF2B5EF4-FFF2-40B4-BE49-F238E27FC236}">
                <a16:creationId xmlns:a16="http://schemas.microsoft.com/office/drawing/2014/main" id="{9E2CDE89-B0EF-4786-90C2-B5A2031100C9}"/>
              </a:ext>
            </a:extLst>
          </p:cNvPr>
          <p:cNvSpPr txBox="1"/>
          <p:nvPr/>
        </p:nvSpPr>
        <p:spPr>
          <a:xfrm>
            <a:off x="990600" y="2133600"/>
            <a:ext cx="4416594" cy="400110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none" rtlCol="0">
            <a:spAutoFit/>
          </a:bodyPr>
          <a:lstStyle>
            <a:defPPr>
              <a:defRPr lang="zh-CN"/>
            </a:defPPr>
            <a:lvl1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altLang="zh-CN" dirty="0">
                <a:latin typeface="Consolas" panose="020B0609020204030204" pitchFamily="49" charset="0"/>
              </a:rPr>
              <a:t>#include “pbbslib/</a:t>
            </a:r>
            <a:r>
              <a:rPr lang="en-US" altLang="zh-CN" dirty="0" err="1">
                <a:latin typeface="Consolas" panose="020B0609020204030204" pitchFamily="49" charset="0"/>
              </a:rPr>
              <a:t>utilities.h</a:t>
            </a:r>
            <a:r>
              <a:rPr lang="en-US" altLang="zh-CN" dirty="0">
                <a:latin typeface="Consolas" panose="020B0609020204030204" pitchFamily="49" charset="0"/>
              </a:rPr>
              <a:t>”</a:t>
            </a:r>
          </a:p>
        </p:txBody>
      </p:sp>
      <p:sp>
        <p:nvSpPr>
          <p:cNvPr id="6" name="文本框 40">
            <a:extLst>
              <a:ext uri="{FF2B5EF4-FFF2-40B4-BE49-F238E27FC236}">
                <a16:creationId xmlns:a16="http://schemas.microsoft.com/office/drawing/2014/main" id="{E425046F-3201-4DA1-8094-9F99FB8BCC68}"/>
              </a:ext>
            </a:extLst>
          </p:cNvPr>
          <p:cNvSpPr txBox="1"/>
          <p:nvPr/>
        </p:nvSpPr>
        <p:spPr>
          <a:xfrm>
            <a:off x="990600" y="2837527"/>
            <a:ext cx="6327373" cy="2554545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none" rtlCol="0">
            <a:spAutoFit/>
          </a:bodyPr>
          <a:lstStyle>
            <a:defPPr>
              <a:defRPr lang="zh-CN"/>
            </a:defPPr>
            <a:lvl1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pt-BR" altLang="zh-CN" b="1" dirty="0">
                <a:latin typeface="Consolas" panose="020B0609020204030204" pitchFamily="49" charset="0"/>
              </a:rPr>
              <a:t>void</a:t>
            </a:r>
            <a:r>
              <a:rPr lang="pt-BR" altLang="zh-CN" dirty="0">
                <a:latin typeface="Consolas" panose="020B0609020204030204" pitchFamily="49" charset="0"/>
              </a:rPr>
              <a:t> reduce(</a:t>
            </a:r>
            <a:r>
              <a:rPr lang="pt-BR" altLang="zh-CN" b="1" dirty="0">
                <a:latin typeface="Consolas" panose="020B0609020204030204" pitchFamily="49" charset="0"/>
              </a:rPr>
              <a:t>int</a:t>
            </a:r>
            <a:r>
              <a:rPr lang="pt-BR" altLang="zh-CN" dirty="0">
                <a:latin typeface="Consolas" panose="020B0609020204030204" pitchFamily="49" charset="0"/>
              </a:rPr>
              <a:t>* A, </a:t>
            </a:r>
            <a:r>
              <a:rPr lang="pt-BR" altLang="zh-CN" b="1" dirty="0">
                <a:latin typeface="Consolas" panose="020B0609020204030204" pitchFamily="49" charset="0"/>
              </a:rPr>
              <a:t>int</a:t>
            </a:r>
            <a:r>
              <a:rPr lang="pt-BR" altLang="zh-CN" dirty="0">
                <a:latin typeface="Consolas" panose="020B0609020204030204" pitchFamily="49" charset="0"/>
              </a:rPr>
              <a:t> n, </a:t>
            </a:r>
            <a:r>
              <a:rPr lang="pt-BR" altLang="zh-CN" b="1" dirty="0">
                <a:latin typeface="Consolas" panose="020B0609020204030204" pitchFamily="49" charset="0"/>
              </a:rPr>
              <a:t>int</a:t>
            </a:r>
            <a:r>
              <a:rPr lang="pt-BR" altLang="zh-CN" dirty="0">
                <a:latin typeface="Consolas" panose="020B0609020204030204" pitchFamily="49" charset="0"/>
              </a:rPr>
              <a:t>&amp; ret) {</a:t>
            </a:r>
          </a:p>
          <a:p>
            <a:r>
              <a:rPr lang="pt-BR" altLang="zh-CN" dirty="0">
                <a:latin typeface="Consolas" panose="020B0609020204030204" pitchFamily="49" charset="0"/>
              </a:rPr>
              <a:t>  </a:t>
            </a:r>
            <a:r>
              <a:rPr lang="pt-BR" altLang="zh-CN" b="1" dirty="0">
                <a:latin typeface="Consolas" panose="020B0609020204030204" pitchFamily="49" charset="0"/>
              </a:rPr>
              <a:t>if</a:t>
            </a:r>
            <a:r>
              <a:rPr lang="pt-BR" altLang="zh-CN" dirty="0">
                <a:latin typeface="Consolas" panose="020B0609020204030204" pitchFamily="49" charset="0"/>
              </a:rPr>
              <a:t> (n == 1) ret = A[0]; </a:t>
            </a:r>
            <a:r>
              <a:rPr lang="pt-BR" altLang="zh-CN" b="1" dirty="0">
                <a:latin typeface="Consolas" panose="020B0609020204030204" pitchFamily="49" charset="0"/>
              </a:rPr>
              <a:t>else</a:t>
            </a:r>
            <a:r>
              <a:rPr lang="pt-BR" altLang="zh-CN" dirty="0">
                <a:latin typeface="Consolas" panose="020B0609020204030204" pitchFamily="49" charset="0"/>
              </a:rPr>
              <a:t> {</a:t>
            </a:r>
          </a:p>
          <a:p>
            <a:r>
              <a:rPr lang="pt-BR" altLang="zh-CN" dirty="0">
                <a:latin typeface="Consolas" panose="020B0609020204030204" pitchFamily="49" charset="0"/>
              </a:rPr>
              <a:t>    </a:t>
            </a:r>
            <a:r>
              <a:rPr lang="pt-BR" altLang="zh-CN" b="1" dirty="0">
                <a:latin typeface="Consolas" panose="020B0609020204030204" pitchFamily="49" charset="0"/>
              </a:rPr>
              <a:t>int</a:t>
            </a:r>
            <a:r>
              <a:rPr lang="pt-BR" altLang="zh-CN" dirty="0">
                <a:latin typeface="Consolas" panose="020B0609020204030204" pitchFamily="49" charset="0"/>
              </a:rPr>
              <a:t> L, R;</a:t>
            </a:r>
          </a:p>
          <a:p>
            <a:r>
              <a:rPr lang="pt-BR" altLang="zh-CN" dirty="0">
                <a:latin typeface="Consolas" panose="020B0609020204030204" pitchFamily="49" charset="0"/>
              </a:rPr>
              <a:t>    </a:t>
            </a:r>
            <a:r>
              <a:rPr lang="pt-BR" altLang="zh-CN" b="1" dirty="0">
                <a:latin typeface="Consolas" panose="020B0609020204030204" pitchFamily="49" charset="0"/>
              </a:rPr>
              <a:t>par_do</a:t>
            </a:r>
            <a:r>
              <a:rPr lang="pt-BR" altLang="zh-CN" dirty="0">
                <a:latin typeface="Consolas" panose="020B0609020204030204" pitchFamily="49" charset="0"/>
              </a:rPr>
              <a:t>([&amp;] () {reduce(A, n/2, L);}, </a:t>
            </a:r>
          </a:p>
          <a:p>
            <a:r>
              <a:rPr lang="pt-BR" altLang="zh-CN" dirty="0">
                <a:latin typeface="Consolas" panose="020B0609020204030204" pitchFamily="49" charset="0"/>
              </a:rPr>
              <a:t>	  [&amp;] () {reduce(A+n/2, n-n/2, R);});</a:t>
            </a:r>
          </a:p>
          <a:p>
            <a:r>
              <a:rPr lang="pt-BR" altLang="zh-CN" dirty="0">
                <a:latin typeface="Consolas" panose="020B0609020204030204" pitchFamily="49" charset="0"/>
              </a:rPr>
              <a:t>    ret = L+R;</a:t>
            </a:r>
          </a:p>
          <a:p>
            <a:r>
              <a:rPr lang="pt-BR" altLang="zh-CN" dirty="0">
                <a:latin typeface="Consolas" panose="020B0609020204030204" pitchFamily="49" charset="0"/>
              </a:rPr>
              <a:t>  }</a:t>
            </a:r>
          </a:p>
          <a:p>
            <a:r>
              <a:rPr lang="pt-BR" altLang="zh-CN" dirty="0">
                <a:latin typeface="Consolas" panose="020B0609020204030204" pitchFamily="49" charset="0"/>
              </a:rPr>
              <a:t>}</a:t>
            </a:r>
            <a:endParaRPr lang="en-US" altLang="zh-CN" dirty="0">
              <a:latin typeface="Consolas" panose="020B0609020204030204" pitchFamily="49" charset="0"/>
            </a:endParaRPr>
          </a:p>
        </p:txBody>
      </p:sp>
      <p:sp>
        <p:nvSpPr>
          <p:cNvPr id="7" name="文本框 40">
            <a:extLst>
              <a:ext uri="{FF2B5EF4-FFF2-40B4-BE49-F238E27FC236}">
                <a16:creationId xmlns:a16="http://schemas.microsoft.com/office/drawing/2014/main" id="{FDF1F5D2-D5C8-476E-9875-4133E419353F}"/>
              </a:ext>
            </a:extLst>
          </p:cNvPr>
          <p:cNvSpPr txBox="1"/>
          <p:nvPr/>
        </p:nvSpPr>
        <p:spPr>
          <a:xfrm>
            <a:off x="990600" y="5705125"/>
            <a:ext cx="6955750" cy="400110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none" rtlCol="0">
            <a:spAutoFit/>
          </a:bodyPr>
          <a:lstStyle>
            <a:defPPr>
              <a:defRPr lang="zh-CN"/>
            </a:defPPr>
            <a:lvl1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n-NO" altLang="zh-CN" b="1" dirty="0">
                <a:latin typeface="Consolas" panose="020B0609020204030204" pitchFamily="49" charset="0"/>
              </a:rPr>
              <a:t>parallel_for </a:t>
            </a:r>
            <a:r>
              <a:rPr lang="nn-NO" altLang="zh-CN" dirty="0">
                <a:latin typeface="Consolas" panose="020B0609020204030204" pitchFamily="49" charset="0"/>
              </a:rPr>
              <a:t>(0, 100, [&amp;] (</a:t>
            </a:r>
            <a:r>
              <a:rPr lang="nn-NO" altLang="zh-CN" b="1" dirty="0">
                <a:latin typeface="Consolas" panose="020B0609020204030204" pitchFamily="49" charset="0"/>
              </a:rPr>
              <a:t>int</a:t>
            </a:r>
            <a:r>
              <a:rPr lang="nn-NO" altLang="zh-CN" dirty="0">
                <a:latin typeface="Consolas" panose="020B0609020204030204" pitchFamily="49" charset="0"/>
              </a:rPr>
              <a:t> i) {A[i] = i;}); </a:t>
            </a:r>
            <a:endParaRPr lang="en-US" altLang="zh-CN" dirty="0">
              <a:latin typeface="Consolas" panose="020B0609020204030204" pitchFamily="49" charset="0"/>
            </a:endParaRPr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981595A8-9895-4F23-86E5-6F899831279E}"/>
              </a:ext>
            </a:extLst>
          </p:cNvPr>
          <p:cNvSpPr txBox="1"/>
          <p:nvPr/>
        </p:nvSpPr>
        <p:spPr>
          <a:xfrm>
            <a:off x="7661637" y="4120882"/>
            <a:ext cx="2590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altLang="zh-CN" dirty="0">
                <a:latin typeface="Arial" panose="020B0604020202020204" pitchFamily="34" charset="0"/>
                <a:cs typeface="Arial" panose="020B0604020202020204" pitchFamily="34" charset="0"/>
              </a:rPr>
              <a:t>lambda expression (must be function calls)</a:t>
            </a:r>
            <a:endParaRPr lang="zh-CN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2" name="直接箭头连接符 11">
            <a:extLst>
              <a:ext uri="{FF2B5EF4-FFF2-40B4-BE49-F238E27FC236}">
                <a16:creationId xmlns:a16="http://schemas.microsoft.com/office/drawing/2014/main" id="{5D786D4D-AE61-4B09-AEF3-D96855CD2EAE}"/>
              </a:ext>
            </a:extLst>
          </p:cNvPr>
          <p:cNvCxnSpPr>
            <a:cxnSpLocks/>
          </p:cNvCxnSpPr>
          <p:nvPr/>
        </p:nvCxnSpPr>
        <p:spPr>
          <a:xfrm flipH="1" flipV="1">
            <a:off x="6400800" y="3810000"/>
            <a:ext cx="1447800" cy="310882"/>
          </a:xfrm>
          <a:prstGeom prst="straightConnector1">
            <a:avLst/>
          </a:prstGeom>
          <a:ln w="57150">
            <a:solidFill>
              <a:schemeClr val="accent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接箭头连接符 14">
            <a:extLst>
              <a:ext uri="{FF2B5EF4-FFF2-40B4-BE49-F238E27FC236}">
                <a16:creationId xmlns:a16="http://schemas.microsoft.com/office/drawing/2014/main" id="{1B4BC5E4-83F8-4F1A-99B2-2F998317DB29}"/>
              </a:ext>
            </a:extLst>
          </p:cNvPr>
          <p:cNvCxnSpPr>
            <a:cxnSpLocks/>
            <a:stCxn id="8" idx="1"/>
          </p:cNvCxnSpPr>
          <p:nvPr/>
        </p:nvCxnSpPr>
        <p:spPr>
          <a:xfrm flipH="1" flipV="1">
            <a:off x="7010400" y="4236981"/>
            <a:ext cx="651237" cy="207067"/>
          </a:xfrm>
          <a:prstGeom prst="straightConnector1">
            <a:avLst/>
          </a:prstGeom>
          <a:ln w="57150">
            <a:solidFill>
              <a:schemeClr val="accent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接箭头连接符 17">
            <a:extLst>
              <a:ext uri="{FF2B5EF4-FFF2-40B4-BE49-F238E27FC236}">
                <a16:creationId xmlns:a16="http://schemas.microsoft.com/office/drawing/2014/main" id="{02A22DF3-6252-4F2E-A640-44A330640FEF}"/>
              </a:ext>
            </a:extLst>
          </p:cNvPr>
          <p:cNvCxnSpPr>
            <a:cxnSpLocks/>
            <a:stCxn id="8" idx="2"/>
          </p:cNvCxnSpPr>
          <p:nvPr/>
        </p:nvCxnSpPr>
        <p:spPr>
          <a:xfrm flipH="1">
            <a:off x="7010400" y="4767213"/>
            <a:ext cx="1946637" cy="928676"/>
          </a:xfrm>
          <a:prstGeom prst="straightConnector1">
            <a:avLst/>
          </a:prstGeom>
          <a:ln w="57150">
            <a:solidFill>
              <a:schemeClr val="accent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文本框 24">
            <a:extLst>
              <a:ext uri="{FF2B5EF4-FFF2-40B4-BE49-F238E27FC236}">
                <a16:creationId xmlns:a16="http://schemas.microsoft.com/office/drawing/2014/main" id="{7021CED8-FAA1-4F96-AE08-C9246C424C61}"/>
              </a:ext>
            </a:extLst>
          </p:cNvPr>
          <p:cNvSpPr txBox="1"/>
          <p:nvPr/>
        </p:nvSpPr>
        <p:spPr>
          <a:xfrm>
            <a:off x="7543800" y="2133600"/>
            <a:ext cx="4038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altLang="zh-CN" dirty="0">
                <a:latin typeface="Arial" panose="020B0604020202020204" pitchFamily="34" charset="0"/>
                <a:cs typeface="Arial" panose="020B0604020202020204" pitchFamily="34" charset="0"/>
              </a:rPr>
              <a:t>You can also use </a:t>
            </a:r>
            <a:r>
              <a:rPr lang="en-US" altLang="zh-CN" dirty="0" err="1">
                <a:latin typeface="Arial" panose="020B0604020202020204" pitchFamily="34" charset="0"/>
                <a:cs typeface="Arial" panose="020B0604020202020204" pitchFamily="34" charset="0"/>
              </a:rPr>
              <a:t>cilk</a:t>
            </a:r>
            <a:r>
              <a:rPr lang="en-US" altLang="zh-CN" dirty="0">
                <a:latin typeface="Arial" panose="020B0604020202020204" pitchFamily="34" charset="0"/>
                <a:cs typeface="Arial" panose="020B0604020202020204" pitchFamily="34" charset="0"/>
              </a:rPr>
              <a:t> or </a:t>
            </a:r>
            <a:r>
              <a:rPr lang="en-US" altLang="zh-CN" dirty="0" err="1">
                <a:latin typeface="Arial" panose="020B0604020202020204" pitchFamily="34" charset="0"/>
                <a:cs typeface="Arial" panose="020B0604020202020204" pitchFamily="34" charset="0"/>
              </a:rPr>
              <a:t>openmp</a:t>
            </a:r>
            <a:r>
              <a:rPr lang="en-US" altLang="zh-CN" dirty="0">
                <a:latin typeface="Arial" panose="020B0604020202020204" pitchFamily="34" charset="0"/>
                <a:cs typeface="Arial" panose="020B0604020202020204" pitchFamily="34" charset="0"/>
              </a:rPr>
              <a:t> to compile your code</a:t>
            </a:r>
            <a:endParaRPr lang="zh-CN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222381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1E141F-2B33-40BA-AEC1-962E6C2300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About homework</a:t>
            </a:r>
            <a:endParaRPr lang="zh-CN" alt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764F93-0FCC-46A7-9CAA-8B474DE009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Sample code available using PBBS and </a:t>
            </a:r>
            <a:r>
              <a:rPr lang="en-US" altLang="zh-CN" dirty="0" err="1"/>
              <a:t>Cilk</a:t>
            </a:r>
            <a:r>
              <a:rPr lang="en-US" altLang="zh-CN" dirty="0"/>
              <a:t> in homework 1</a:t>
            </a:r>
          </a:p>
          <a:p>
            <a:r>
              <a:rPr lang="en-US" altLang="zh-CN" dirty="0"/>
              <a:t>You will implement your own version of a scan algorithm – add any optimizations that you think could help, and see if they really help</a:t>
            </a:r>
          </a:p>
          <a:p>
            <a:pPr lvl="1"/>
            <a:r>
              <a:rPr lang="en-US" altLang="zh-CN" dirty="0"/>
              <a:t>Use figures and tables to show the numbers you get</a:t>
            </a:r>
          </a:p>
          <a:p>
            <a:pPr lvl="1"/>
            <a:r>
              <a:rPr lang="en-US" altLang="zh-CN" dirty="0"/>
              <a:t>Analyze the numbers to explain any interesting/abnormal phenomenon</a:t>
            </a:r>
          </a:p>
          <a:p>
            <a:r>
              <a:rPr lang="en-US" altLang="zh-CN" dirty="0"/>
              <a:t>There is an entry of assignment in </a:t>
            </a:r>
            <a:r>
              <a:rPr lang="en-US" altLang="zh-CN" dirty="0" err="1"/>
              <a:t>ilearn</a:t>
            </a:r>
            <a:r>
              <a:rPr lang="en-US" altLang="zh-CN" dirty="0"/>
              <a:t> now, you can submit your code there</a:t>
            </a:r>
          </a:p>
          <a:p>
            <a:endParaRPr lang="zh-CN" alt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7CE4350-06EE-4400-A9A4-4B8281562C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710F26B-4563-4765-9A91-E0CC99FE32F0}" type="slidenum">
              <a:rPr lang="zh-CN" altLang="en-US" smtClean="0"/>
              <a:t>41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30378866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780D76-A96D-4783-B42A-F1A2869A43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About homework</a:t>
            </a:r>
            <a:endParaRPr lang="zh-CN" alt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C18A2B-8237-4943-B180-E21B943ED3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The goal of the programming part is to let you learn from practice some tricks and optimizations for implementing parallel algorithms – the process of learning matters</a:t>
            </a:r>
          </a:p>
          <a:p>
            <a:pPr lvl="1"/>
            <a:endParaRPr lang="en-US" altLang="zh-CN" dirty="0"/>
          </a:p>
          <a:p>
            <a:r>
              <a:rPr lang="en-US" altLang="zh-CN" dirty="0"/>
              <a:t>This is a graduate-level course, which means</a:t>
            </a:r>
          </a:p>
          <a:p>
            <a:pPr lvl="1"/>
            <a:r>
              <a:rPr lang="en-US" altLang="zh-CN" dirty="0"/>
              <a:t>As long as you finish all required tasks, everyone can pass</a:t>
            </a:r>
          </a:p>
          <a:p>
            <a:pPr lvl="1"/>
            <a:r>
              <a:rPr lang="en-US" altLang="zh-CN" dirty="0"/>
              <a:t>If you do a really good job, you get a good score</a:t>
            </a:r>
          </a:p>
          <a:p>
            <a:pPr lvl="1"/>
            <a:r>
              <a:rPr lang="en-US" altLang="zh-CN" b="1" dirty="0">
                <a:solidFill>
                  <a:srgbClr val="FF0000"/>
                </a:solidFill>
              </a:rPr>
              <a:t>But if you cheat, you fail</a:t>
            </a:r>
            <a:endParaRPr lang="zh-CN" altLang="en-US" b="1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34D8923-BE26-428D-9A6B-3CF8BF2E40F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710F26B-4563-4765-9A91-E0CC99FE32F0}" type="slidenum">
              <a:rPr lang="zh-CN" altLang="en-US" smtClean="0"/>
              <a:t>42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23263956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9C87F6-B6EF-4F3F-A346-6A260B1AD3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About paper review</a:t>
            </a:r>
            <a:endParaRPr lang="zh-CN" alt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18D823-39E9-4F95-99DF-321E0BE0A6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zh-CN" dirty="0"/>
              <a:t>What </a:t>
            </a:r>
            <a:r>
              <a:rPr lang="en-US" altLang="zh-CN" dirty="0">
                <a:solidFill>
                  <a:srgbClr val="FF0000"/>
                </a:solidFill>
              </a:rPr>
              <a:t>problem</a:t>
            </a:r>
            <a:r>
              <a:rPr lang="en-US" altLang="zh-CN" dirty="0"/>
              <a:t> is solved in the paper? What is the </a:t>
            </a:r>
            <a:r>
              <a:rPr lang="en-US" altLang="zh-CN" dirty="0">
                <a:solidFill>
                  <a:srgbClr val="FF0000"/>
                </a:solidFill>
              </a:rPr>
              <a:t>motivation</a:t>
            </a:r>
            <a:r>
              <a:rPr lang="en-US" altLang="zh-CN" dirty="0"/>
              <a:t>?</a:t>
            </a:r>
          </a:p>
          <a:p>
            <a:r>
              <a:rPr lang="en-US" altLang="zh-CN" dirty="0"/>
              <a:t>Why is the problem </a:t>
            </a:r>
            <a:r>
              <a:rPr lang="en-US" altLang="zh-CN" dirty="0">
                <a:solidFill>
                  <a:srgbClr val="FF0000"/>
                </a:solidFill>
              </a:rPr>
              <a:t>challenging</a:t>
            </a:r>
            <a:r>
              <a:rPr lang="en-US" altLang="zh-CN" dirty="0"/>
              <a:t>? How did </a:t>
            </a:r>
            <a:r>
              <a:rPr lang="en-US" altLang="zh-CN" dirty="0">
                <a:solidFill>
                  <a:srgbClr val="FF0000"/>
                </a:solidFill>
              </a:rPr>
              <a:t>previous work </a:t>
            </a:r>
            <a:r>
              <a:rPr lang="en-US" altLang="zh-CN" dirty="0"/>
              <a:t>solve the problem and why they didn’t work?</a:t>
            </a:r>
          </a:p>
          <a:p>
            <a:r>
              <a:rPr lang="en-US" altLang="zh-CN" dirty="0"/>
              <a:t>What is </a:t>
            </a:r>
            <a:r>
              <a:rPr lang="en-US" altLang="zh-CN" dirty="0">
                <a:solidFill>
                  <a:srgbClr val="FF0000"/>
                </a:solidFill>
              </a:rPr>
              <a:t>the key technical ideas </a:t>
            </a:r>
            <a:r>
              <a:rPr lang="en-US" altLang="zh-CN" dirty="0"/>
              <a:t>to solve the challenges?</a:t>
            </a:r>
          </a:p>
          <a:p>
            <a:r>
              <a:rPr lang="en-US" altLang="zh-CN" dirty="0"/>
              <a:t>What are the new </a:t>
            </a:r>
            <a:r>
              <a:rPr lang="en-US" altLang="zh-CN" dirty="0">
                <a:solidFill>
                  <a:srgbClr val="FF0000"/>
                </a:solidFill>
              </a:rPr>
              <a:t>theoretical results</a:t>
            </a:r>
            <a:r>
              <a:rPr lang="en-US" altLang="zh-CN" dirty="0"/>
              <a:t> (if any)?</a:t>
            </a:r>
          </a:p>
          <a:p>
            <a:r>
              <a:rPr lang="en-US" altLang="zh-CN" dirty="0"/>
              <a:t>Why do they </a:t>
            </a:r>
            <a:r>
              <a:rPr lang="en-US" altLang="zh-CN" dirty="0">
                <a:solidFill>
                  <a:srgbClr val="FF0000"/>
                </a:solidFill>
              </a:rPr>
              <a:t>design experiments </a:t>
            </a:r>
            <a:r>
              <a:rPr lang="en-US" altLang="zh-CN" dirty="0"/>
              <a:t>(if any) like that?</a:t>
            </a:r>
          </a:p>
          <a:p>
            <a:r>
              <a:rPr lang="en-US" altLang="zh-CN" dirty="0"/>
              <a:t>What do the </a:t>
            </a:r>
            <a:r>
              <a:rPr lang="en-US" altLang="zh-CN" dirty="0">
                <a:solidFill>
                  <a:srgbClr val="FF0000"/>
                </a:solidFill>
              </a:rPr>
              <a:t>experimental results </a:t>
            </a:r>
            <a:r>
              <a:rPr lang="en-US" altLang="zh-CN" dirty="0"/>
              <a:t>(if any) tell us?</a:t>
            </a:r>
          </a:p>
          <a:p>
            <a:r>
              <a:rPr lang="en-US" altLang="zh-CN" dirty="0"/>
              <a:t>What do you think is the </a:t>
            </a:r>
            <a:r>
              <a:rPr lang="en-US" altLang="zh-CN" dirty="0">
                <a:solidFill>
                  <a:srgbClr val="FF0000"/>
                </a:solidFill>
              </a:rPr>
              <a:t>strength/novelty </a:t>
            </a:r>
            <a:r>
              <a:rPr lang="en-US" altLang="zh-CN" dirty="0"/>
              <a:t>of the work?</a:t>
            </a:r>
          </a:p>
          <a:p>
            <a:r>
              <a:rPr lang="en-US" altLang="zh-CN" dirty="0"/>
              <a:t>What do you think is the </a:t>
            </a:r>
            <a:r>
              <a:rPr lang="en-US" altLang="zh-CN" dirty="0">
                <a:solidFill>
                  <a:srgbClr val="FF0000"/>
                </a:solidFill>
              </a:rPr>
              <a:t>weakness</a:t>
            </a:r>
            <a:r>
              <a:rPr lang="en-US" altLang="zh-CN" dirty="0"/>
              <a:t> of the work? Do you have </a:t>
            </a:r>
            <a:r>
              <a:rPr lang="en-US" altLang="zh-CN" dirty="0">
                <a:solidFill>
                  <a:srgbClr val="FF0000"/>
                </a:solidFill>
              </a:rPr>
              <a:t>ideas to improve </a:t>
            </a:r>
            <a:r>
              <a:rPr lang="en-US" altLang="zh-CN" dirty="0"/>
              <a:t>that?</a:t>
            </a:r>
          </a:p>
          <a:p>
            <a:r>
              <a:rPr lang="en-US" altLang="zh-CN" dirty="0"/>
              <a:t>What are the possible directions for </a:t>
            </a:r>
            <a:r>
              <a:rPr lang="en-US" altLang="zh-CN" dirty="0">
                <a:solidFill>
                  <a:srgbClr val="FF0000"/>
                </a:solidFill>
              </a:rPr>
              <a:t>future work</a:t>
            </a:r>
            <a:r>
              <a:rPr lang="en-US" altLang="zh-CN" dirty="0"/>
              <a:t>?</a:t>
            </a:r>
          </a:p>
          <a:p>
            <a:r>
              <a:rPr lang="en-US" altLang="zh-CN" dirty="0"/>
              <a:t>Do you have any </a:t>
            </a:r>
            <a:r>
              <a:rPr lang="en-US" altLang="zh-CN" dirty="0">
                <a:solidFill>
                  <a:srgbClr val="FF0000"/>
                </a:solidFill>
              </a:rPr>
              <a:t>questions</a:t>
            </a:r>
            <a:r>
              <a:rPr lang="en-US" altLang="zh-CN" dirty="0"/>
              <a:t> about the work?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6C17F6D-0395-43E3-9268-A9A21BDCE9F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710F26B-4563-4765-9A91-E0CC99FE32F0}" type="slidenum">
              <a:rPr lang="zh-CN" altLang="en-US" smtClean="0"/>
              <a:t>43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32133160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9C87F6-B6EF-4F3F-A346-6A260B1AD3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About paper review</a:t>
            </a:r>
            <a:endParaRPr lang="zh-CN" alt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18D823-39E9-4F95-99DF-321E0BE0A6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371600"/>
            <a:ext cx="11277600" cy="1600200"/>
          </a:xfrm>
        </p:spPr>
        <p:txBody>
          <a:bodyPr>
            <a:normAutofit/>
          </a:bodyPr>
          <a:lstStyle/>
          <a:p>
            <a:r>
              <a:rPr lang="en-US" altLang="zh-CN" dirty="0"/>
              <a:t>A useful document of some paper review tips: </a:t>
            </a:r>
            <a:r>
              <a:rPr lang="en-US" altLang="zh-CN" dirty="0">
                <a:hlinkClick r:id="rId2"/>
              </a:rPr>
              <a:t>https://people.inf.ethz.ch/troscoe/pubs/review-writing.pdf</a:t>
            </a:r>
            <a:endParaRPr lang="en-US" altLang="zh-CN" dirty="0"/>
          </a:p>
          <a:p>
            <a:pPr lvl="1"/>
            <a:r>
              <a:rPr lang="en-US" altLang="zh-CN" dirty="0"/>
              <a:t>Your paper review is slightly different since you are reviewing papers that have already been published</a:t>
            </a:r>
            <a:endParaRPr lang="zh-CN" alt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6C17F6D-0395-43E3-9268-A9A21BDCE9F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710F26B-4563-4765-9A91-E0CC99FE32F0}" type="slidenum">
              <a:rPr lang="zh-CN" altLang="en-US" smtClean="0"/>
              <a:t>44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487974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539F6084-BDCE-412F-AAFE-6AD2C906300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08000" y="152400"/>
            <a:ext cx="10464800" cy="3581400"/>
          </a:xfrm>
        </p:spPr>
        <p:txBody>
          <a:bodyPr/>
          <a:lstStyle/>
          <a:p>
            <a:r>
              <a:rPr lang="en-US" altLang="zh-CN" dirty="0"/>
              <a:t>Prefix Sum (Scan)</a:t>
            </a:r>
            <a:endParaRPr lang="zh-CN" alt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0010AC9-5302-471E-8C85-BAFEFB32B4E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710F26B-4563-4765-9A91-E0CC99FE32F0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287317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7848600" cy="715962"/>
          </a:xfrm>
        </p:spPr>
        <p:txBody>
          <a:bodyPr/>
          <a:lstStyle/>
          <a:p>
            <a:r>
              <a:rPr lang="en-US" altLang="zh-CN" dirty="0"/>
              <a:t>Prefix sum</a:t>
            </a:r>
            <a:endParaRPr lang="zh-CN" altLang="en-US" dirty="0"/>
          </a:p>
        </p:txBody>
      </p:sp>
      <p:sp>
        <p:nvSpPr>
          <p:cNvPr id="44" name="Content Placeholder 1"/>
          <p:cNvSpPr>
            <a:spLocks noGrp="1"/>
          </p:cNvSpPr>
          <p:nvPr>
            <p:ph sz="quarter" idx="1"/>
          </p:nvPr>
        </p:nvSpPr>
        <p:spPr>
          <a:xfrm>
            <a:off x="1828800" y="914401"/>
            <a:ext cx="8839200" cy="2506785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/>
              <a:t>A =     1     2     3     4     5     6     7     8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r>
              <a:rPr lang="en-US" altLang="zh-CN" sz="3200" dirty="0"/>
              <a:t>B =     1     3     6    10   15   21   28   36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endParaRPr lang="en-US" sz="3200" dirty="0"/>
          </a:p>
          <a:p>
            <a:endParaRPr lang="en-US" dirty="0"/>
          </a:p>
          <a:p>
            <a:endParaRPr lang="en-US" dirty="0"/>
          </a:p>
          <a:p>
            <a:endParaRPr lang="en-US" sz="2200" dirty="0"/>
          </a:p>
        </p:txBody>
      </p:sp>
      <p:sp>
        <p:nvSpPr>
          <p:cNvPr id="2" name="文本框 1">
            <a:extLst>
              <a:ext uri="{FF2B5EF4-FFF2-40B4-BE49-F238E27FC236}">
                <a16:creationId xmlns:a16="http://schemas.microsoft.com/office/drawing/2014/main" id="{2EE67561-56AF-45CB-927E-3FC5437CBF13}"/>
              </a:ext>
            </a:extLst>
          </p:cNvPr>
          <p:cNvSpPr txBox="1"/>
          <p:nvPr/>
        </p:nvSpPr>
        <p:spPr>
          <a:xfrm>
            <a:off x="1295400" y="2895600"/>
            <a:ext cx="101346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000" dirty="0">
                <a:latin typeface="Arial" panose="020B0604020202020204" pitchFamily="34" charset="0"/>
                <a:cs typeface="Arial" panose="020B0604020202020204" pitchFamily="34" charset="0"/>
              </a:rPr>
              <a:t>The most widely-used building block in parallel algorithm design</a:t>
            </a:r>
          </a:p>
          <a:p>
            <a:r>
              <a:rPr lang="en-US" altLang="zh-CN" sz="4000" dirty="0">
                <a:latin typeface="Arial" panose="020B0604020202020204" pitchFamily="34" charset="0"/>
                <a:cs typeface="Arial" panose="020B0604020202020204" pitchFamily="34" charset="0"/>
              </a:rPr>
              <a:t>Similar idea applies to any associative binary operations</a:t>
            </a:r>
            <a:endParaRPr lang="zh-CN" alt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Arrow: Down 3">
            <a:extLst>
              <a:ext uri="{FF2B5EF4-FFF2-40B4-BE49-F238E27FC236}">
                <a16:creationId xmlns:a16="http://schemas.microsoft.com/office/drawing/2014/main" id="{53CF3EFD-FE4F-42FA-98B1-6C457C2DA029}"/>
              </a:ext>
            </a:extLst>
          </p:cNvPr>
          <p:cNvSpPr/>
          <p:nvPr/>
        </p:nvSpPr>
        <p:spPr>
          <a:xfrm>
            <a:off x="5943600" y="1377696"/>
            <a:ext cx="304800" cy="533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Arrow: Down 5">
            <a:extLst>
              <a:ext uri="{FF2B5EF4-FFF2-40B4-BE49-F238E27FC236}">
                <a16:creationId xmlns:a16="http://schemas.microsoft.com/office/drawing/2014/main" id="{5063E4A2-1306-4969-B7BA-2F40922121D4}"/>
              </a:ext>
            </a:extLst>
          </p:cNvPr>
          <p:cNvSpPr/>
          <p:nvPr/>
        </p:nvSpPr>
        <p:spPr>
          <a:xfrm rot="16200000">
            <a:off x="5410200" y="2019299"/>
            <a:ext cx="304800" cy="304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Arrow: Down 6">
            <a:extLst>
              <a:ext uri="{FF2B5EF4-FFF2-40B4-BE49-F238E27FC236}">
                <a16:creationId xmlns:a16="http://schemas.microsoft.com/office/drawing/2014/main" id="{089C8456-6C92-4ECB-B216-2A58EEA7805C}"/>
              </a:ext>
            </a:extLst>
          </p:cNvPr>
          <p:cNvSpPr/>
          <p:nvPr/>
        </p:nvSpPr>
        <p:spPr>
          <a:xfrm rot="16200000">
            <a:off x="4572000" y="2019299"/>
            <a:ext cx="304800" cy="304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Arrow: Down 7">
            <a:extLst>
              <a:ext uri="{FF2B5EF4-FFF2-40B4-BE49-F238E27FC236}">
                <a16:creationId xmlns:a16="http://schemas.microsoft.com/office/drawing/2014/main" id="{6322FC86-9233-4B9B-89AF-061894105FCA}"/>
              </a:ext>
            </a:extLst>
          </p:cNvPr>
          <p:cNvSpPr/>
          <p:nvPr/>
        </p:nvSpPr>
        <p:spPr>
          <a:xfrm rot="16200000">
            <a:off x="3657600" y="2019300"/>
            <a:ext cx="304800" cy="304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Arrow: Down 8">
            <a:extLst>
              <a:ext uri="{FF2B5EF4-FFF2-40B4-BE49-F238E27FC236}">
                <a16:creationId xmlns:a16="http://schemas.microsoft.com/office/drawing/2014/main" id="{32F81048-1EAE-4482-A8F6-8739F5CFA0E7}"/>
              </a:ext>
            </a:extLst>
          </p:cNvPr>
          <p:cNvSpPr/>
          <p:nvPr/>
        </p:nvSpPr>
        <p:spPr>
          <a:xfrm rot="16200000">
            <a:off x="6400800" y="2019299"/>
            <a:ext cx="304800" cy="304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Arrow: Down 9">
            <a:extLst>
              <a:ext uri="{FF2B5EF4-FFF2-40B4-BE49-F238E27FC236}">
                <a16:creationId xmlns:a16="http://schemas.microsoft.com/office/drawing/2014/main" id="{B1B7D237-1C84-4AF2-81DE-EBDC7E0E7A56}"/>
              </a:ext>
            </a:extLst>
          </p:cNvPr>
          <p:cNvSpPr/>
          <p:nvPr/>
        </p:nvSpPr>
        <p:spPr>
          <a:xfrm rot="16200000">
            <a:off x="7315200" y="2019299"/>
            <a:ext cx="304800" cy="304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Arrow: Down 10">
            <a:extLst>
              <a:ext uri="{FF2B5EF4-FFF2-40B4-BE49-F238E27FC236}">
                <a16:creationId xmlns:a16="http://schemas.microsoft.com/office/drawing/2014/main" id="{B06FB544-EEBE-429A-9C66-E1AF82F82D5D}"/>
              </a:ext>
            </a:extLst>
          </p:cNvPr>
          <p:cNvSpPr/>
          <p:nvPr/>
        </p:nvSpPr>
        <p:spPr>
          <a:xfrm rot="16200000">
            <a:off x="8229600" y="2019299"/>
            <a:ext cx="304800" cy="304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Arrow: Down 11">
            <a:extLst>
              <a:ext uri="{FF2B5EF4-FFF2-40B4-BE49-F238E27FC236}">
                <a16:creationId xmlns:a16="http://schemas.microsoft.com/office/drawing/2014/main" id="{BE1BD1B2-5137-4781-BDE3-972CC7451704}"/>
              </a:ext>
            </a:extLst>
          </p:cNvPr>
          <p:cNvSpPr/>
          <p:nvPr/>
        </p:nvSpPr>
        <p:spPr>
          <a:xfrm rot="16200000">
            <a:off x="9067800" y="2019299"/>
            <a:ext cx="304800" cy="304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769751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12C3789-BF8D-4E63-80A8-6C99CBFE02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Prefix Sum</a:t>
            </a:r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C4574526-8342-4B4E-B282-A6B78970553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710F26B-4563-4765-9A91-E0CC99FE32F0}" type="slidenum">
              <a:rPr lang="zh-CN" altLang="en-US" smtClean="0"/>
              <a:t>7</a:t>
            </a:fld>
            <a:endParaRPr lang="zh-CN" altLang="en-US"/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F5773EC0-4A27-4D94-89F8-4E09BC0516F4}"/>
              </a:ext>
            </a:extLst>
          </p:cNvPr>
          <p:cNvSpPr txBox="1"/>
          <p:nvPr/>
        </p:nvSpPr>
        <p:spPr>
          <a:xfrm>
            <a:off x="2648794" y="2209799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zh-CN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DEA4D9AA-F17A-4D68-8074-0244224C68B8}"/>
              </a:ext>
            </a:extLst>
          </p:cNvPr>
          <p:cNvSpPr txBox="1"/>
          <p:nvPr/>
        </p:nvSpPr>
        <p:spPr>
          <a:xfrm>
            <a:off x="4263382" y="2220395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zh-CN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25E4DB49-686C-41FD-84B9-BB84C7110D9D}"/>
              </a:ext>
            </a:extLst>
          </p:cNvPr>
          <p:cNvSpPr txBox="1"/>
          <p:nvPr/>
        </p:nvSpPr>
        <p:spPr>
          <a:xfrm>
            <a:off x="3457000" y="2210831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zh-CN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F7DAAEDC-CDEF-49AB-B67B-A5A73C2207F6}"/>
              </a:ext>
            </a:extLst>
          </p:cNvPr>
          <p:cNvSpPr txBox="1"/>
          <p:nvPr/>
        </p:nvSpPr>
        <p:spPr>
          <a:xfrm>
            <a:off x="6681010" y="2222499"/>
            <a:ext cx="312906" cy="369332"/>
          </a:xfrm>
          <a:prstGeom prst="rect">
            <a:avLst/>
          </a:prstGeom>
          <a:ln w="381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altLang="zh-CN" dirty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endParaRPr lang="zh-CN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45A497F2-F461-47FF-901F-12A63CDF2D3C}"/>
              </a:ext>
            </a:extLst>
          </p:cNvPr>
          <p:cNvSpPr txBox="1"/>
          <p:nvPr/>
        </p:nvSpPr>
        <p:spPr>
          <a:xfrm>
            <a:off x="5875134" y="2222499"/>
            <a:ext cx="312906" cy="369332"/>
          </a:xfrm>
          <a:prstGeom prst="rect">
            <a:avLst/>
          </a:prstGeom>
          <a:ln w="381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altLang="zh-CN" dirty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endParaRPr lang="zh-CN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id="{FA8FDD46-941C-455C-B7A8-BAFDD2E1744C}"/>
              </a:ext>
            </a:extLst>
          </p:cNvPr>
          <p:cNvSpPr txBox="1"/>
          <p:nvPr/>
        </p:nvSpPr>
        <p:spPr>
          <a:xfrm>
            <a:off x="5069258" y="2222499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lang="zh-CN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文本框 10">
            <a:extLst>
              <a:ext uri="{FF2B5EF4-FFF2-40B4-BE49-F238E27FC236}">
                <a16:creationId xmlns:a16="http://schemas.microsoft.com/office/drawing/2014/main" id="{CA68DE65-63C1-48FA-86EF-2F39E1BE018F}"/>
              </a:ext>
            </a:extLst>
          </p:cNvPr>
          <p:cNvSpPr txBox="1"/>
          <p:nvPr/>
        </p:nvSpPr>
        <p:spPr>
          <a:xfrm>
            <a:off x="8299314" y="2222499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endParaRPr lang="zh-CN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id="{4D2E16C8-516E-4AEA-A395-765FAF27714B}"/>
              </a:ext>
            </a:extLst>
          </p:cNvPr>
          <p:cNvSpPr txBox="1"/>
          <p:nvPr/>
        </p:nvSpPr>
        <p:spPr>
          <a:xfrm>
            <a:off x="7490162" y="2222499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endParaRPr lang="zh-CN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3" name="直接连接符 12">
            <a:extLst>
              <a:ext uri="{FF2B5EF4-FFF2-40B4-BE49-F238E27FC236}">
                <a16:creationId xmlns:a16="http://schemas.microsoft.com/office/drawing/2014/main" id="{F364232F-F9EE-4CC4-996C-1BD5638DDB6E}"/>
              </a:ext>
            </a:extLst>
          </p:cNvPr>
          <p:cNvCxnSpPr>
            <a:stCxn id="5" idx="2"/>
            <a:endCxn id="15" idx="0"/>
          </p:cNvCxnSpPr>
          <p:nvPr/>
        </p:nvCxnSpPr>
        <p:spPr>
          <a:xfrm>
            <a:off x="2805247" y="2579131"/>
            <a:ext cx="419100" cy="1767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接连接符 13">
            <a:extLst>
              <a:ext uri="{FF2B5EF4-FFF2-40B4-BE49-F238E27FC236}">
                <a16:creationId xmlns:a16="http://schemas.microsoft.com/office/drawing/2014/main" id="{66C09379-6A27-4FFC-97E6-A936EF83C012}"/>
              </a:ext>
            </a:extLst>
          </p:cNvPr>
          <p:cNvCxnSpPr>
            <a:stCxn id="7" idx="2"/>
            <a:endCxn id="15" idx="0"/>
          </p:cNvCxnSpPr>
          <p:nvPr/>
        </p:nvCxnSpPr>
        <p:spPr>
          <a:xfrm flipH="1">
            <a:off x="3224347" y="2580163"/>
            <a:ext cx="389106" cy="1757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文本框 14">
            <a:extLst>
              <a:ext uri="{FF2B5EF4-FFF2-40B4-BE49-F238E27FC236}">
                <a16:creationId xmlns:a16="http://schemas.microsoft.com/office/drawing/2014/main" id="{C88A1C3F-71B2-4C73-A142-0B0A9B073EC2}"/>
              </a:ext>
            </a:extLst>
          </p:cNvPr>
          <p:cNvSpPr txBox="1"/>
          <p:nvPr/>
        </p:nvSpPr>
        <p:spPr>
          <a:xfrm>
            <a:off x="3067894" y="2755899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zh-CN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6" name="直接连接符 15">
            <a:extLst>
              <a:ext uri="{FF2B5EF4-FFF2-40B4-BE49-F238E27FC236}">
                <a16:creationId xmlns:a16="http://schemas.microsoft.com/office/drawing/2014/main" id="{F480E90C-FE15-429B-9243-C24206A5EC20}"/>
              </a:ext>
            </a:extLst>
          </p:cNvPr>
          <p:cNvCxnSpPr>
            <a:stCxn id="6" idx="2"/>
            <a:endCxn id="18" idx="0"/>
          </p:cNvCxnSpPr>
          <p:nvPr/>
        </p:nvCxnSpPr>
        <p:spPr>
          <a:xfrm>
            <a:off x="4419835" y="2589727"/>
            <a:ext cx="433017" cy="1661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接连接符 16">
            <a:extLst>
              <a:ext uri="{FF2B5EF4-FFF2-40B4-BE49-F238E27FC236}">
                <a16:creationId xmlns:a16="http://schemas.microsoft.com/office/drawing/2014/main" id="{91C59817-3E7C-497B-81C6-4D9DAE380191}"/>
              </a:ext>
            </a:extLst>
          </p:cNvPr>
          <p:cNvCxnSpPr>
            <a:stCxn id="10" idx="2"/>
            <a:endCxn id="18" idx="0"/>
          </p:cNvCxnSpPr>
          <p:nvPr/>
        </p:nvCxnSpPr>
        <p:spPr>
          <a:xfrm flipH="1">
            <a:off x="4852852" y="2591831"/>
            <a:ext cx="372859" cy="1640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文本框 17">
            <a:extLst>
              <a:ext uri="{FF2B5EF4-FFF2-40B4-BE49-F238E27FC236}">
                <a16:creationId xmlns:a16="http://schemas.microsoft.com/office/drawing/2014/main" id="{6DB4FE8D-1DE5-4C30-84B9-69CA90DC8A46}"/>
              </a:ext>
            </a:extLst>
          </p:cNvPr>
          <p:cNvSpPr txBox="1"/>
          <p:nvPr/>
        </p:nvSpPr>
        <p:spPr>
          <a:xfrm>
            <a:off x="4696399" y="2755899"/>
            <a:ext cx="3129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endParaRPr lang="zh-CN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9" name="直接连接符 18">
            <a:extLst>
              <a:ext uri="{FF2B5EF4-FFF2-40B4-BE49-F238E27FC236}">
                <a16:creationId xmlns:a16="http://schemas.microsoft.com/office/drawing/2014/main" id="{13BF2A11-07B4-4802-A160-125B7613CA6C}"/>
              </a:ext>
            </a:extLst>
          </p:cNvPr>
          <p:cNvCxnSpPr>
            <a:stCxn id="9" idx="2"/>
            <a:endCxn id="21" idx="0"/>
          </p:cNvCxnSpPr>
          <p:nvPr/>
        </p:nvCxnSpPr>
        <p:spPr>
          <a:xfrm>
            <a:off x="6031587" y="2591831"/>
            <a:ext cx="402938" cy="1640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接连接符 19">
            <a:extLst>
              <a:ext uri="{FF2B5EF4-FFF2-40B4-BE49-F238E27FC236}">
                <a16:creationId xmlns:a16="http://schemas.microsoft.com/office/drawing/2014/main" id="{46B009A3-4DC8-4B57-A272-DB6D49E3CE82}"/>
              </a:ext>
            </a:extLst>
          </p:cNvPr>
          <p:cNvCxnSpPr>
            <a:stCxn id="8" idx="2"/>
            <a:endCxn id="21" idx="0"/>
          </p:cNvCxnSpPr>
          <p:nvPr/>
        </p:nvCxnSpPr>
        <p:spPr>
          <a:xfrm flipH="1">
            <a:off x="6434525" y="2591831"/>
            <a:ext cx="402938" cy="164068"/>
          </a:xfrm>
          <a:prstGeom prst="line">
            <a:avLst/>
          </a:prstGeom>
          <a:ln w="38100"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21" name="文本框 144">
            <a:extLst>
              <a:ext uri="{FF2B5EF4-FFF2-40B4-BE49-F238E27FC236}">
                <a16:creationId xmlns:a16="http://schemas.microsoft.com/office/drawing/2014/main" id="{F705F924-8F0C-40A2-9FF7-E1782C988453}"/>
              </a:ext>
            </a:extLst>
          </p:cNvPr>
          <p:cNvSpPr txBox="1"/>
          <p:nvPr/>
        </p:nvSpPr>
        <p:spPr>
          <a:xfrm>
            <a:off x="6188040" y="2755899"/>
            <a:ext cx="4929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dirty="0">
                <a:latin typeface="Arial" panose="020B0604020202020204" pitchFamily="34" charset="0"/>
                <a:cs typeface="Arial" panose="020B0604020202020204" pitchFamily="34" charset="0"/>
              </a:rPr>
              <a:t>11</a:t>
            </a:r>
            <a:endParaRPr lang="zh-CN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2" name="直接连接符 21">
            <a:extLst>
              <a:ext uri="{FF2B5EF4-FFF2-40B4-BE49-F238E27FC236}">
                <a16:creationId xmlns:a16="http://schemas.microsoft.com/office/drawing/2014/main" id="{C7B78233-3D63-4E7C-AB5B-FBB341D4E29C}"/>
              </a:ext>
            </a:extLst>
          </p:cNvPr>
          <p:cNvCxnSpPr>
            <a:stCxn id="12" idx="2"/>
            <a:endCxn id="24" idx="0"/>
          </p:cNvCxnSpPr>
          <p:nvPr/>
        </p:nvCxnSpPr>
        <p:spPr>
          <a:xfrm>
            <a:off x="7646615" y="2591831"/>
            <a:ext cx="432915" cy="1640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接连接符 22">
            <a:extLst>
              <a:ext uri="{FF2B5EF4-FFF2-40B4-BE49-F238E27FC236}">
                <a16:creationId xmlns:a16="http://schemas.microsoft.com/office/drawing/2014/main" id="{1818AC96-28FA-4494-B5D4-3D851E5C669B}"/>
              </a:ext>
            </a:extLst>
          </p:cNvPr>
          <p:cNvCxnSpPr>
            <a:stCxn id="11" idx="2"/>
            <a:endCxn id="24" idx="0"/>
          </p:cNvCxnSpPr>
          <p:nvPr/>
        </p:nvCxnSpPr>
        <p:spPr>
          <a:xfrm flipH="1">
            <a:off x="8079530" y="2591831"/>
            <a:ext cx="376237" cy="1640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文本框 144">
            <a:extLst>
              <a:ext uri="{FF2B5EF4-FFF2-40B4-BE49-F238E27FC236}">
                <a16:creationId xmlns:a16="http://schemas.microsoft.com/office/drawing/2014/main" id="{0E42BBFF-0133-40E2-800B-4105F20DC4FB}"/>
              </a:ext>
            </a:extLst>
          </p:cNvPr>
          <p:cNvSpPr txBox="1"/>
          <p:nvPr/>
        </p:nvSpPr>
        <p:spPr>
          <a:xfrm>
            <a:off x="7859746" y="2755899"/>
            <a:ext cx="4395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dirty="0">
                <a:latin typeface="Arial" panose="020B0604020202020204" pitchFamily="34" charset="0"/>
                <a:cs typeface="Arial" panose="020B0604020202020204" pitchFamily="34" charset="0"/>
              </a:rPr>
              <a:t>15</a:t>
            </a:r>
            <a:endParaRPr lang="zh-CN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文本框 24">
            <a:extLst>
              <a:ext uri="{FF2B5EF4-FFF2-40B4-BE49-F238E27FC236}">
                <a16:creationId xmlns:a16="http://schemas.microsoft.com/office/drawing/2014/main" id="{2EC8C5E8-3569-4A1F-8ECB-60E975A3E987}"/>
              </a:ext>
            </a:extLst>
          </p:cNvPr>
          <p:cNvSpPr txBox="1"/>
          <p:nvPr/>
        </p:nvSpPr>
        <p:spPr>
          <a:xfrm>
            <a:off x="3791861" y="3288267"/>
            <a:ext cx="493476" cy="369332"/>
          </a:xfrm>
          <a:prstGeom prst="rect">
            <a:avLst/>
          </a:prstGeom>
          <a:ln w="381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zh-CN" dirty="0"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endParaRPr lang="zh-CN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6" name="直接连接符 25">
            <a:extLst>
              <a:ext uri="{FF2B5EF4-FFF2-40B4-BE49-F238E27FC236}">
                <a16:creationId xmlns:a16="http://schemas.microsoft.com/office/drawing/2014/main" id="{A409F267-D525-41C7-BE15-2D4AA8EF1901}"/>
              </a:ext>
            </a:extLst>
          </p:cNvPr>
          <p:cNvCxnSpPr>
            <a:stCxn id="15" idx="2"/>
            <a:endCxn id="25" idx="0"/>
          </p:cNvCxnSpPr>
          <p:nvPr/>
        </p:nvCxnSpPr>
        <p:spPr>
          <a:xfrm>
            <a:off x="3224347" y="3125231"/>
            <a:ext cx="814252" cy="1630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接连接符 26">
            <a:extLst>
              <a:ext uri="{FF2B5EF4-FFF2-40B4-BE49-F238E27FC236}">
                <a16:creationId xmlns:a16="http://schemas.microsoft.com/office/drawing/2014/main" id="{B30DDA58-7C55-4130-BBC4-5252518A0188}"/>
              </a:ext>
            </a:extLst>
          </p:cNvPr>
          <p:cNvCxnSpPr>
            <a:stCxn id="25" idx="0"/>
            <a:endCxn id="18" idx="2"/>
          </p:cNvCxnSpPr>
          <p:nvPr/>
        </p:nvCxnSpPr>
        <p:spPr>
          <a:xfrm flipV="1">
            <a:off x="4038600" y="3125231"/>
            <a:ext cx="814253" cy="1630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文本框 27">
            <a:extLst>
              <a:ext uri="{FF2B5EF4-FFF2-40B4-BE49-F238E27FC236}">
                <a16:creationId xmlns:a16="http://schemas.microsoft.com/office/drawing/2014/main" id="{024FADAD-C894-4A4A-8759-0F5EB4250607}"/>
              </a:ext>
            </a:extLst>
          </p:cNvPr>
          <p:cNvSpPr txBox="1"/>
          <p:nvPr/>
        </p:nvSpPr>
        <p:spPr>
          <a:xfrm>
            <a:off x="6996686" y="3288267"/>
            <a:ext cx="4934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Arial" panose="020B0604020202020204" pitchFamily="34" charset="0"/>
                <a:cs typeface="Arial" panose="020B0604020202020204" pitchFamily="34" charset="0"/>
              </a:rPr>
              <a:t>26</a:t>
            </a:r>
            <a:endParaRPr lang="zh-CN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9" name="直接连接符 28">
            <a:extLst>
              <a:ext uri="{FF2B5EF4-FFF2-40B4-BE49-F238E27FC236}">
                <a16:creationId xmlns:a16="http://schemas.microsoft.com/office/drawing/2014/main" id="{01BBA4D7-6738-477A-BE97-A28F6B9D5833}"/>
              </a:ext>
            </a:extLst>
          </p:cNvPr>
          <p:cNvCxnSpPr>
            <a:stCxn id="21" idx="2"/>
            <a:endCxn id="28" idx="0"/>
          </p:cNvCxnSpPr>
          <p:nvPr/>
        </p:nvCxnSpPr>
        <p:spPr>
          <a:xfrm>
            <a:off x="6434526" y="3125231"/>
            <a:ext cx="808899" cy="163036"/>
          </a:xfrm>
          <a:prstGeom prst="line">
            <a:avLst/>
          </a:prstGeom>
          <a:ln w="38100"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30" name="直接连接符 29">
            <a:extLst>
              <a:ext uri="{FF2B5EF4-FFF2-40B4-BE49-F238E27FC236}">
                <a16:creationId xmlns:a16="http://schemas.microsoft.com/office/drawing/2014/main" id="{2A97CA22-3BB6-479C-82AC-58D8AFA9061F}"/>
              </a:ext>
            </a:extLst>
          </p:cNvPr>
          <p:cNvCxnSpPr>
            <a:stCxn id="28" idx="0"/>
            <a:endCxn id="24" idx="2"/>
          </p:cNvCxnSpPr>
          <p:nvPr/>
        </p:nvCxnSpPr>
        <p:spPr>
          <a:xfrm flipV="1">
            <a:off x="7243424" y="3125231"/>
            <a:ext cx="836106" cy="1630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文本框 30">
            <a:extLst>
              <a:ext uri="{FF2B5EF4-FFF2-40B4-BE49-F238E27FC236}">
                <a16:creationId xmlns:a16="http://schemas.microsoft.com/office/drawing/2014/main" id="{D37A02A6-BEAE-43A2-8A06-091DB900EE2A}"/>
              </a:ext>
            </a:extLst>
          </p:cNvPr>
          <p:cNvSpPr txBox="1"/>
          <p:nvPr/>
        </p:nvSpPr>
        <p:spPr>
          <a:xfrm>
            <a:off x="5381658" y="3928764"/>
            <a:ext cx="4934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Arial" panose="020B0604020202020204" pitchFamily="34" charset="0"/>
                <a:cs typeface="Arial" panose="020B0604020202020204" pitchFamily="34" charset="0"/>
              </a:rPr>
              <a:t>36</a:t>
            </a:r>
            <a:endParaRPr lang="zh-CN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2" name="直接连接符 31">
            <a:extLst>
              <a:ext uri="{FF2B5EF4-FFF2-40B4-BE49-F238E27FC236}">
                <a16:creationId xmlns:a16="http://schemas.microsoft.com/office/drawing/2014/main" id="{1BDEF9EE-D488-4AB5-B1D4-C9C7AE6D00CF}"/>
              </a:ext>
            </a:extLst>
          </p:cNvPr>
          <p:cNvCxnSpPr>
            <a:stCxn id="25" idx="2"/>
            <a:endCxn id="31" idx="0"/>
          </p:cNvCxnSpPr>
          <p:nvPr/>
        </p:nvCxnSpPr>
        <p:spPr>
          <a:xfrm>
            <a:off x="4038600" y="3657600"/>
            <a:ext cx="1589797" cy="27116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直接连接符 32">
            <a:extLst>
              <a:ext uri="{FF2B5EF4-FFF2-40B4-BE49-F238E27FC236}">
                <a16:creationId xmlns:a16="http://schemas.microsoft.com/office/drawing/2014/main" id="{D31C8E4A-9F73-4C2C-9BD9-5BEFA2F35C23}"/>
              </a:ext>
            </a:extLst>
          </p:cNvPr>
          <p:cNvCxnSpPr>
            <a:stCxn id="31" idx="0"/>
            <a:endCxn id="28" idx="2"/>
          </p:cNvCxnSpPr>
          <p:nvPr/>
        </p:nvCxnSpPr>
        <p:spPr>
          <a:xfrm flipV="1">
            <a:off x="5628396" y="3657600"/>
            <a:ext cx="1615028" cy="271165"/>
          </a:xfrm>
          <a:prstGeom prst="line">
            <a:avLst/>
          </a:prstGeom>
          <a:ln w="38100"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34" name="TextBox 2">
            <a:extLst>
              <a:ext uri="{FF2B5EF4-FFF2-40B4-BE49-F238E27FC236}">
                <a16:creationId xmlns:a16="http://schemas.microsoft.com/office/drawing/2014/main" id="{FA43DA12-5943-45FA-A2A9-18BFAA77A4A5}"/>
              </a:ext>
            </a:extLst>
          </p:cNvPr>
          <p:cNvSpPr txBox="1"/>
          <p:nvPr/>
        </p:nvSpPr>
        <p:spPr>
          <a:xfrm>
            <a:off x="3044469" y="2357736"/>
            <a:ext cx="3642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endParaRPr lang="en-US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TextBox 2">
            <a:extLst>
              <a:ext uri="{FF2B5EF4-FFF2-40B4-BE49-F238E27FC236}">
                <a16:creationId xmlns:a16="http://schemas.microsoft.com/office/drawing/2014/main" id="{250AB877-72BE-4337-900B-975087C4598E}"/>
              </a:ext>
            </a:extLst>
          </p:cNvPr>
          <p:cNvSpPr txBox="1"/>
          <p:nvPr/>
        </p:nvSpPr>
        <p:spPr>
          <a:xfrm>
            <a:off x="4679248" y="2362369"/>
            <a:ext cx="3642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endParaRPr lang="en-US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TextBox 2">
            <a:extLst>
              <a:ext uri="{FF2B5EF4-FFF2-40B4-BE49-F238E27FC236}">
                <a16:creationId xmlns:a16="http://schemas.microsoft.com/office/drawing/2014/main" id="{7AC867FE-5B34-4F52-94BC-915FA444A1E5}"/>
              </a:ext>
            </a:extLst>
          </p:cNvPr>
          <p:cNvSpPr txBox="1"/>
          <p:nvPr/>
        </p:nvSpPr>
        <p:spPr>
          <a:xfrm>
            <a:off x="6247201" y="2357736"/>
            <a:ext cx="3642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endParaRPr lang="en-US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TextBox 2">
            <a:extLst>
              <a:ext uri="{FF2B5EF4-FFF2-40B4-BE49-F238E27FC236}">
                <a16:creationId xmlns:a16="http://schemas.microsoft.com/office/drawing/2014/main" id="{9E5AED46-E60F-4C6D-B6E6-A84629AE0C45}"/>
              </a:ext>
            </a:extLst>
          </p:cNvPr>
          <p:cNvSpPr txBox="1"/>
          <p:nvPr/>
        </p:nvSpPr>
        <p:spPr>
          <a:xfrm>
            <a:off x="7897034" y="2354134"/>
            <a:ext cx="3642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endParaRPr lang="en-US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TextBox 2">
            <a:extLst>
              <a:ext uri="{FF2B5EF4-FFF2-40B4-BE49-F238E27FC236}">
                <a16:creationId xmlns:a16="http://schemas.microsoft.com/office/drawing/2014/main" id="{7EBD4EE4-2444-4110-83EA-06D4420CFCF7}"/>
              </a:ext>
            </a:extLst>
          </p:cNvPr>
          <p:cNvSpPr txBox="1"/>
          <p:nvPr/>
        </p:nvSpPr>
        <p:spPr>
          <a:xfrm>
            <a:off x="3852785" y="2885301"/>
            <a:ext cx="3642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endParaRPr lang="en-US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TextBox 2">
            <a:extLst>
              <a:ext uri="{FF2B5EF4-FFF2-40B4-BE49-F238E27FC236}">
                <a16:creationId xmlns:a16="http://schemas.microsoft.com/office/drawing/2014/main" id="{BADFBD81-CE29-4A3E-A73E-442F6363C3D9}"/>
              </a:ext>
            </a:extLst>
          </p:cNvPr>
          <p:cNvSpPr txBox="1"/>
          <p:nvPr/>
        </p:nvSpPr>
        <p:spPr>
          <a:xfrm>
            <a:off x="7057864" y="2879120"/>
            <a:ext cx="3642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endParaRPr lang="en-US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TextBox 2">
            <a:extLst>
              <a:ext uri="{FF2B5EF4-FFF2-40B4-BE49-F238E27FC236}">
                <a16:creationId xmlns:a16="http://schemas.microsoft.com/office/drawing/2014/main" id="{BE185C24-5657-460C-B79A-36092E75E85D}"/>
              </a:ext>
            </a:extLst>
          </p:cNvPr>
          <p:cNvSpPr txBox="1"/>
          <p:nvPr/>
        </p:nvSpPr>
        <p:spPr>
          <a:xfrm>
            <a:off x="5443089" y="3505200"/>
            <a:ext cx="3642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endParaRPr lang="en-US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1" name="表格 51">
            <a:extLst>
              <a:ext uri="{FF2B5EF4-FFF2-40B4-BE49-F238E27FC236}">
                <a16:creationId xmlns:a16="http://schemas.microsoft.com/office/drawing/2014/main" id="{2D7B000B-65DC-4340-BF17-13B048DE0FB3}"/>
              </a:ext>
            </a:extLst>
          </p:cNvPr>
          <p:cNvGraphicFramePr>
            <a:graphicFrameLocks noGrp="1"/>
          </p:cNvGraphicFramePr>
          <p:nvPr/>
        </p:nvGraphicFramePr>
        <p:xfrm>
          <a:off x="304800" y="5118099"/>
          <a:ext cx="11353800" cy="74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19225">
                  <a:extLst>
                    <a:ext uri="{9D8B030D-6E8A-4147-A177-3AD203B41FA5}">
                      <a16:colId xmlns:a16="http://schemas.microsoft.com/office/drawing/2014/main" val="2446906205"/>
                    </a:ext>
                  </a:extLst>
                </a:gridCol>
                <a:gridCol w="1419225">
                  <a:extLst>
                    <a:ext uri="{9D8B030D-6E8A-4147-A177-3AD203B41FA5}">
                      <a16:colId xmlns:a16="http://schemas.microsoft.com/office/drawing/2014/main" val="2377085901"/>
                    </a:ext>
                  </a:extLst>
                </a:gridCol>
                <a:gridCol w="1419225">
                  <a:extLst>
                    <a:ext uri="{9D8B030D-6E8A-4147-A177-3AD203B41FA5}">
                      <a16:colId xmlns:a16="http://schemas.microsoft.com/office/drawing/2014/main" val="1933247157"/>
                    </a:ext>
                  </a:extLst>
                </a:gridCol>
                <a:gridCol w="1419225">
                  <a:extLst>
                    <a:ext uri="{9D8B030D-6E8A-4147-A177-3AD203B41FA5}">
                      <a16:colId xmlns:a16="http://schemas.microsoft.com/office/drawing/2014/main" val="236255834"/>
                    </a:ext>
                  </a:extLst>
                </a:gridCol>
                <a:gridCol w="1419225">
                  <a:extLst>
                    <a:ext uri="{9D8B030D-6E8A-4147-A177-3AD203B41FA5}">
                      <a16:colId xmlns:a16="http://schemas.microsoft.com/office/drawing/2014/main" val="651180632"/>
                    </a:ext>
                  </a:extLst>
                </a:gridCol>
                <a:gridCol w="1419225">
                  <a:extLst>
                    <a:ext uri="{9D8B030D-6E8A-4147-A177-3AD203B41FA5}">
                      <a16:colId xmlns:a16="http://schemas.microsoft.com/office/drawing/2014/main" val="127489267"/>
                    </a:ext>
                  </a:extLst>
                </a:gridCol>
                <a:gridCol w="1419225">
                  <a:extLst>
                    <a:ext uri="{9D8B030D-6E8A-4147-A177-3AD203B41FA5}">
                      <a16:colId xmlns:a16="http://schemas.microsoft.com/office/drawing/2014/main" val="1012634784"/>
                    </a:ext>
                  </a:extLst>
                </a:gridCol>
                <a:gridCol w="1419225">
                  <a:extLst>
                    <a:ext uri="{9D8B030D-6E8A-4147-A177-3AD203B41FA5}">
                      <a16:colId xmlns:a16="http://schemas.microsoft.com/office/drawing/2014/main" val="158609347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2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3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4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5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6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7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8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83374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7640115"/>
                  </a:ext>
                </a:extLst>
              </a:tr>
            </a:tbl>
          </a:graphicData>
        </a:graphic>
      </p:graphicFrame>
      <p:sp>
        <p:nvSpPr>
          <p:cNvPr id="53" name="文本框 52">
            <a:extLst>
              <a:ext uri="{FF2B5EF4-FFF2-40B4-BE49-F238E27FC236}">
                <a16:creationId xmlns:a16="http://schemas.microsoft.com/office/drawing/2014/main" id="{5C2359A8-B8C6-46C9-9731-84DAFDA5241E}"/>
              </a:ext>
            </a:extLst>
          </p:cNvPr>
          <p:cNvSpPr txBox="1"/>
          <p:nvPr/>
        </p:nvSpPr>
        <p:spPr>
          <a:xfrm>
            <a:off x="7457835" y="5495065"/>
            <a:ext cx="13580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altLang="zh-CN" dirty="0">
                <a:latin typeface="Arial" panose="020B0604020202020204" pitchFamily="34" charset="0"/>
                <a:cs typeface="Arial" panose="020B0604020202020204" pitchFamily="34" charset="0"/>
              </a:rPr>
              <a:t>10+5+6=21</a:t>
            </a:r>
            <a:endParaRPr lang="zh-CN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4" name="文本框 53">
            <a:extLst>
              <a:ext uri="{FF2B5EF4-FFF2-40B4-BE49-F238E27FC236}">
                <a16:creationId xmlns:a16="http://schemas.microsoft.com/office/drawing/2014/main" id="{0818D47F-4626-4EB5-9A01-80790BE0D50F}"/>
              </a:ext>
            </a:extLst>
          </p:cNvPr>
          <p:cNvSpPr txBox="1"/>
          <p:nvPr/>
        </p:nvSpPr>
        <p:spPr>
          <a:xfrm>
            <a:off x="6217421" y="5465801"/>
            <a:ext cx="10951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altLang="zh-CN" dirty="0">
                <a:latin typeface="Arial" panose="020B0604020202020204" pitchFamily="34" charset="0"/>
                <a:cs typeface="Arial" panose="020B0604020202020204" pitchFamily="34" charset="0"/>
              </a:rPr>
              <a:t>10+5=15</a:t>
            </a:r>
            <a:endParaRPr lang="zh-CN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5" name="文本框 54">
            <a:extLst>
              <a:ext uri="{FF2B5EF4-FFF2-40B4-BE49-F238E27FC236}">
                <a16:creationId xmlns:a16="http://schemas.microsoft.com/office/drawing/2014/main" id="{290D7306-9CA9-47F4-9518-80792F0F2F8D}"/>
              </a:ext>
            </a:extLst>
          </p:cNvPr>
          <p:cNvSpPr txBox="1"/>
          <p:nvPr/>
        </p:nvSpPr>
        <p:spPr>
          <a:xfrm>
            <a:off x="4734166" y="5479533"/>
            <a:ext cx="12298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altLang="zh-CN" dirty="0">
                <a:latin typeface="Arial" panose="020B0604020202020204" pitchFamily="34" charset="0"/>
                <a:cs typeface="Arial" panose="020B0604020202020204" pitchFamily="34" charset="0"/>
              </a:rPr>
              <a:t>3+3+4=10</a:t>
            </a:r>
            <a:endParaRPr lang="zh-CN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6" name="文本框 55">
            <a:extLst>
              <a:ext uri="{FF2B5EF4-FFF2-40B4-BE49-F238E27FC236}">
                <a16:creationId xmlns:a16="http://schemas.microsoft.com/office/drawing/2014/main" id="{99DB0916-6EE5-4E1B-AC7E-8634DD415D31}"/>
              </a:ext>
            </a:extLst>
          </p:cNvPr>
          <p:cNvSpPr txBox="1"/>
          <p:nvPr/>
        </p:nvSpPr>
        <p:spPr>
          <a:xfrm>
            <a:off x="8826704" y="5492986"/>
            <a:ext cx="14691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altLang="zh-CN" dirty="0">
                <a:latin typeface="Arial" panose="020B0604020202020204" pitchFamily="34" charset="0"/>
                <a:cs typeface="Arial" panose="020B0604020202020204" pitchFamily="34" charset="0"/>
              </a:rPr>
              <a:t>10+11+7=28</a:t>
            </a:r>
            <a:endParaRPr lang="zh-CN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7" name="矩形 56">
                <a:extLst>
                  <a:ext uri="{FF2B5EF4-FFF2-40B4-BE49-F238E27FC236}">
                    <a16:creationId xmlns:a16="http://schemas.microsoft.com/office/drawing/2014/main" id="{5A014329-9A6B-4853-90A6-6DF1AB23CB38}"/>
                  </a:ext>
                </a:extLst>
              </p:cNvPr>
              <p:cNvSpPr/>
              <p:nvPr/>
            </p:nvSpPr>
            <p:spPr>
              <a:xfrm>
                <a:off x="8612220" y="785794"/>
                <a:ext cx="2808076" cy="95410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altLang="zh-CN" sz="2800" b="1" i="1" smtClean="0">
                        <a:latin typeface="Cambria Math" panose="02040503050406030204" pitchFamily="18" charset="0"/>
                      </a:rPr>
                      <m:t>𝑶</m:t>
                    </m:r>
                    <m:d>
                      <m:dPr>
                        <m:ctrlPr>
                          <a:rPr lang="en-US" altLang="zh-CN" sz="2800" b="1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sz="2800" b="1" i="1" smtClean="0">
                            <a:latin typeface="Cambria Math" panose="02040503050406030204" pitchFamily="18" charset="0"/>
                          </a:rPr>
                          <m:t>𝒏</m:t>
                        </m:r>
                        <m:func>
                          <m:funcPr>
                            <m:ctrlPr>
                              <a:rPr lang="en-US" altLang="zh-CN" sz="2800" b="1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a:rPr lang="en-US" altLang="zh-CN" sz="2800" b="1" i="0" smtClean="0">
                                <a:latin typeface="Cambria Math" panose="02040503050406030204" pitchFamily="18" charset="0"/>
                              </a:rPr>
                              <m:t>𝐥𝐨𝐠</m:t>
                            </m:r>
                          </m:fName>
                          <m:e>
                            <m:r>
                              <a:rPr lang="en-US" altLang="zh-CN" sz="2800" b="1" i="1" smtClean="0">
                                <a:latin typeface="Cambria Math" panose="02040503050406030204" pitchFamily="18" charset="0"/>
                              </a:rPr>
                              <m:t>𝒏</m:t>
                            </m:r>
                          </m:e>
                        </m:func>
                      </m:e>
                    </m:d>
                  </m:oMath>
                </a14:m>
                <a:r>
                  <a:rPr lang="en-US" altLang="zh-CN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 work </a:t>
                </a:r>
              </a:p>
              <a:p>
                <a14:m>
                  <m:oMath xmlns:m="http://schemas.openxmlformats.org/officeDocument/2006/math">
                    <m:r>
                      <a:rPr lang="en-US" altLang="zh-CN" sz="2800" b="1" i="1">
                        <a:latin typeface="Cambria Math" panose="02040503050406030204" pitchFamily="18" charset="0"/>
                      </a:rPr>
                      <m:t>𝑶</m:t>
                    </m:r>
                    <m:r>
                      <a:rPr lang="en-US" altLang="zh-CN" sz="2800" b="1" i="1">
                        <a:latin typeface="Cambria Math" panose="02040503050406030204" pitchFamily="18" charset="0"/>
                      </a:rPr>
                      <m:t>(</m:t>
                    </m:r>
                    <m:func>
                      <m:funcPr>
                        <m:ctrlPr>
                          <a:rPr lang="en-US" altLang="zh-CN" sz="28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a:rPr lang="en-US" altLang="zh-CN" sz="2800" b="1">
                            <a:latin typeface="Cambria Math" panose="02040503050406030204" pitchFamily="18" charset="0"/>
                          </a:rPr>
                          <m:t>𝐥𝐨𝐠</m:t>
                        </m:r>
                      </m:fName>
                      <m:e>
                        <m:r>
                          <a:rPr lang="en-US" altLang="zh-CN" sz="2800" b="1" i="1">
                            <a:latin typeface="Cambria Math" panose="02040503050406030204" pitchFamily="18" charset="0"/>
                          </a:rPr>
                          <m:t>𝒏</m:t>
                        </m:r>
                      </m:e>
                    </m:func>
                    <m:r>
                      <a:rPr lang="en-US" altLang="zh-CN" sz="2800" b="1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altLang="zh-CN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 depth</a:t>
                </a:r>
              </a:p>
            </p:txBody>
          </p:sp>
        </mc:Choice>
        <mc:Fallback xmlns="">
          <p:sp>
            <p:nvSpPr>
              <p:cNvPr id="57" name="矩形 56">
                <a:extLst>
                  <a:ext uri="{FF2B5EF4-FFF2-40B4-BE49-F238E27FC236}">
                    <a16:creationId xmlns:a16="http://schemas.microsoft.com/office/drawing/2014/main" id="{5A014329-9A6B-4853-90A6-6DF1AB23CB3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12220" y="785794"/>
                <a:ext cx="2808076" cy="954107"/>
              </a:xfrm>
              <a:prstGeom prst="rect">
                <a:avLst/>
              </a:prstGeom>
              <a:blipFill>
                <a:blip r:embed="rId2"/>
                <a:stretch>
                  <a:fillRect t="-7051" r="-3478" b="-17308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09656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/>
      <p:bldP spid="55" grpId="0"/>
      <p:bldP spid="56" grpId="0"/>
      <p:bldP spid="5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457A02-6B46-4EF8-ADF9-CB69BDBA7C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Two algorithms to implement a reduce</a:t>
            </a:r>
            <a:endParaRPr lang="zh-CN" alt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0E4180E-6D07-48AC-A945-B1C752019E2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710F26B-4563-4765-9A91-E0CC99FE32F0}" type="slidenum">
              <a:rPr lang="zh-CN" altLang="en-US" smtClean="0"/>
              <a:t>8</a:t>
            </a:fld>
            <a:endParaRPr lang="zh-CN" altLang="en-US"/>
          </a:p>
        </p:txBody>
      </p:sp>
      <p:sp>
        <p:nvSpPr>
          <p:cNvPr id="5" name="文本框 40">
            <a:extLst>
              <a:ext uri="{FF2B5EF4-FFF2-40B4-BE49-F238E27FC236}">
                <a16:creationId xmlns:a16="http://schemas.microsoft.com/office/drawing/2014/main" id="{FE98BB2C-0C33-48A5-9E65-EC29D51299E8}"/>
              </a:ext>
            </a:extLst>
          </p:cNvPr>
          <p:cNvSpPr txBox="1"/>
          <p:nvPr/>
        </p:nvSpPr>
        <p:spPr>
          <a:xfrm>
            <a:off x="6179176" y="1371600"/>
            <a:ext cx="4793624" cy="1938992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altLang="zh-CN" dirty="0">
                <a:latin typeface="Consolas" panose="020B0609020204030204" pitchFamily="49" charset="0"/>
              </a:rPr>
              <a:t>reduce(A, n) {</a:t>
            </a:r>
          </a:p>
          <a:p>
            <a:r>
              <a:rPr lang="en-US" altLang="zh-CN" dirty="0">
                <a:latin typeface="Consolas" panose="020B0609020204030204" pitchFamily="49" charset="0"/>
              </a:rPr>
              <a:t>  </a:t>
            </a:r>
            <a:r>
              <a:rPr lang="en-US" altLang="zh-CN" b="1" dirty="0">
                <a:latin typeface="Consolas" panose="020B0609020204030204" pitchFamily="49" charset="0"/>
              </a:rPr>
              <a:t>if</a:t>
            </a:r>
            <a:r>
              <a:rPr lang="en-US" altLang="zh-CN" dirty="0">
                <a:latin typeface="Consolas" panose="020B0609020204030204" pitchFamily="49" charset="0"/>
              </a:rPr>
              <a:t> (n == 1) </a:t>
            </a:r>
            <a:r>
              <a:rPr lang="en-US" altLang="zh-CN" b="1" dirty="0">
                <a:latin typeface="Consolas" panose="020B0609020204030204" pitchFamily="49" charset="0"/>
              </a:rPr>
              <a:t>return</a:t>
            </a:r>
            <a:r>
              <a:rPr lang="en-US" altLang="zh-CN" dirty="0">
                <a:latin typeface="Consolas" panose="020B0609020204030204" pitchFamily="49" charset="0"/>
              </a:rPr>
              <a:t> A[0];</a:t>
            </a:r>
          </a:p>
          <a:p>
            <a:r>
              <a:rPr lang="en-US" altLang="zh-CN" dirty="0">
                <a:latin typeface="Consolas" panose="020B0609020204030204" pitchFamily="49" charset="0"/>
              </a:rPr>
              <a:t>  </a:t>
            </a:r>
            <a:r>
              <a:rPr lang="en-US" altLang="zh-CN" b="1" dirty="0">
                <a:latin typeface="Consolas" panose="020B0609020204030204" pitchFamily="49" charset="0"/>
              </a:rPr>
              <a:t>if</a:t>
            </a:r>
            <a:r>
              <a:rPr lang="en-US" altLang="zh-CN" dirty="0">
                <a:latin typeface="Consolas" panose="020B0609020204030204" pitchFamily="49" charset="0"/>
              </a:rPr>
              <a:t> (n is odd) n=n+1;</a:t>
            </a:r>
          </a:p>
          <a:p>
            <a:r>
              <a:rPr lang="en-US" altLang="zh-CN" b="1" dirty="0">
                <a:latin typeface="Consolas" panose="020B0609020204030204" pitchFamily="49" charset="0"/>
              </a:rPr>
              <a:t>  </a:t>
            </a:r>
            <a:r>
              <a:rPr lang="en-US" altLang="zh-CN" b="1" dirty="0" err="1">
                <a:latin typeface="Consolas" panose="020B0609020204030204" pitchFamily="49" charset="0"/>
              </a:rPr>
              <a:t>parallel_for</a:t>
            </a:r>
            <a:r>
              <a:rPr lang="en-US" altLang="zh-CN" dirty="0">
                <a:latin typeface="Consolas" panose="020B0609020204030204" pitchFamily="49" charset="0"/>
              </a:rPr>
              <a:t> </a:t>
            </a:r>
            <a:r>
              <a:rPr lang="en-US" altLang="zh-CN" dirty="0" err="1">
                <a:latin typeface="Consolas" panose="020B0609020204030204" pitchFamily="49" charset="0"/>
              </a:rPr>
              <a:t>i</a:t>
            </a:r>
            <a:r>
              <a:rPr lang="en-US" altLang="zh-CN" dirty="0">
                <a:latin typeface="Consolas" panose="020B0609020204030204" pitchFamily="49" charset="0"/>
              </a:rPr>
              <a:t>=1 </a:t>
            </a:r>
            <a:r>
              <a:rPr lang="en-US" altLang="zh-CN" b="1" dirty="0">
                <a:latin typeface="Consolas" panose="020B0609020204030204" pitchFamily="49" charset="0"/>
              </a:rPr>
              <a:t>to</a:t>
            </a:r>
            <a:r>
              <a:rPr lang="en-US" altLang="zh-CN" dirty="0">
                <a:latin typeface="Consolas" panose="020B0609020204030204" pitchFamily="49" charset="0"/>
              </a:rPr>
              <a:t> n/2 </a:t>
            </a:r>
          </a:p>
          <a:p>
            <a:r>
              <a:rPr lang="en-US" altLang="zh-CN" dirty="0">
                <a:latin typeface="Consolas" panose="020B0609020204030204" pitchFamily="49" charset="0"/>
              </a:rPr>
              <a:t>    B[</a:t>
            </a:r>
            <a:r>
              <a:rPr lang="en-US" altLang="zh-CN" dirty="0" err="1">
                <a:latin typeface="Consolas" panose="020B0609020204030204" pitchFamily="49" charset="0"/>
              </a:rPr>
              <a:t>i</a:t>
            </a:r>
            <a:r>
              <a:rPr lang="en-US" altLang="zh-CN" dirty="0">
                <a:latin typeface="Consolas" panose="020B0609020204030204" pitchFamily="49" charset="0"/>
              </a:rPr>
              <a:t>]=A[2i]+A[2i+1];</a:t>
            </a:r>
          </a:p>
          <a:p>
            <a:r>
              <a:rPr lang="en-US" altLang="zh-CN" dirty="0">
                <a:latin typeface="Consolas" panose="020B0609020204030204" pitchFamily="49" charset="0"/>
              </a:rPr>
              <a:t>  </a:t>
            </a:r>
            <a:r>
              <a:rPr lang="en-US" altLang="zh-CN" b="1" dirty="0">
                <a:latin typeface="Consolas" panose="020B0609020204030204" pitchFamily="49" charset="0"/>
              </a:rPr>
              <a:t>return</a:t>
            </a:r>
            <a:r>
              <a:rPr lang="en-US" altLang="zh-CN" dirty="0">
                <a:latin typeface="Consolas" panose="020B0609020204030204" pitchFamily="49" charset="0"/>
              </a:rPr>
              <a:t> reduce(B, n/2); }</a:t>
            </a:r>
          </a:p>
        </p:txBody>
      </p:sp>
      <p:sp>
        <p:nvSpPr>
          <p:cNvPr id="6" name="文本框 40">
            <a:extLst>
              <a:ext uri="{FF2B5EF4-FFF2-40B4-BE49-F238E27FC236}">
                <a16:creationId xmlns:a16="http://schemas.microsoft.com/office/drawing/2014/main" id="{2FE6BA36-A4D6-4542-AC27-5F0958184CE4}"/>
              </a:ext>
            </a:extLst>
          </p:cNvPr>
          <p:cNvSpPr txBox="1"/>
          <p:nvPr/>
        </p:nvSpPr>
        <p:spPr>
          <a:xfrm>
            <a:off x="381000" y="1371600"/>
            <a:ext cx="5121915" cy="2246769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none" rtlCol="0">
            <a:spAutoFit/>
          </a:bodyPr>
          <a:lstStyle>
            <a:defPPr>
              <a:defRPr lang="zh-CN"/>
            </a:defPPr>
            <a:lvl1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altLang="zh-CN" dirty="0">
                <a:latin typeface="Consolas" panose="020B0609020204030204" pitchFamily="49" charset="0"/>
              </a:rPr>
              <a:t>reduce(A, n) {</a:t>
            </a:r>
          </a:p>
          <a:p>
            <a:r>
              <a:rPr lang="en-US" altLang="zh-CN" dirty="0">
                <a:latin typeface="Consolas" panose="020B0609020204030204" pitchFamily="49" charset="0"/>
              </a:rPr>
              <a:t>    </a:t>
            </a:r>
            <a:r>
              <a:rPr lang="en-US" altLang="zh-CN" b="1" dirty="0">
                <a:latin typeface="Consolas" panose="020B0609020204030204" pitchFamily="49" charset="0"/>
              </a:rPr>
              <a:t>if</a:t>
            </a:r>
            <a:r>
              <a:rPr lang="en-US" altLang="zh-CN" dirty="0">
                <a:latin typeface="Consolas" panose="020B0609020204030204" pitchFamily="49" charset="0"/>
              </a:rPr>
              <a:t> (n == 1) </a:t>
            </a:r>
            <a:r>
              <a:rPr lang="en-US" altLang="zh-CN" b="1" dirty="0">
                <a:latin typeface="Consolas" panose="020B0609020204030204" pitchFamily="49" charset="0"/>
              </a:rPr>
              <a:t>return</a:t>
            </a:r>
            <a:r>
              <a:rPr lang="en-US" altLang="zh-CN" dirty="0">
                <a:latin typeface="Consolas" panose="020B0609020204030204" pitchFamily="49" charset="0"/>
              </a:rPr>
              <a:t> A[0];</a:t>
            </a:r>
          </a:p>
          <a:p>
            <a:r>
              <a:rPr lang="en-US" altLang="zh-CN" dirty="0">
                <a:latin typeface="Consolas" panose="020B0609020204030204" pitchFamily="49" charset="0"/>
              </a:rPr>
              <a:t>    </a:t>
            </a:r>
            <a:r>
              <a:rPr lang="en-US" altLang="zh-CN" b="1" dirty="0">
                <a:latin typeface="Consolas" panose="020B0609020204030204" pitchFamily="49" charset="0"/>
              </a:rPr>
              <a:t>In parallel:</a:t>
            </a:r>
          </a:p>
          <a:p>
            <a:r>
              <a:rPr lang="en-US" altLang="zh-CN" dirty="0">
                <a:latin typeface="Consolas" panose="020B0609020204030204" pitchFamily="49" charset="0"/>
              </a:rPr>
              <a:t>        L = reduce(A, n/2);</a:t>
            </a:r>
          </a:p>
          <a:p>
            <a:r>
              <a:rPr lang="en-US" altLang="zh-CN" dirty="0">
                <a:latin typeface="Consolas" panose="020B0609020204030204" pitchFamily="49" charset="0"/>
              </a:rPr>
              <a:t>        R = reduce(A + n/2, n-n/2);</a:t>
            </a:r>
          </a:p>
          <a:p>
            <a:r>
              <a:rPr lang="en-US" altLang="zh-CN" dirty="0">
                <a:latin typeface="Consolas" panose="020B0609020204030204" pitchFamily="49" charset="0"/>
              </a:rPr>
              <a:t>    </a:t>
            </a:r>
            <a:r>
              <a:rPr lang="en-US" altLang="zh-CN" b="1" dirty="0">
                <a:latin typeface="Consolas" panose="020B0609020204030204" pitchFamily="49" charset="0"/>
              </a:rPr>
              <a:t>return</a:t>
            </a:r>
            <a:r>
              <a:rPr lang="en-US" altLang="zh-CN" dirty="0">
                <a:latin typeface="Consolas" panose="020B0609020204030204" pitchFamily="49" charset="0"/>
              </a:rPr>
              <a:t> L+R;</a:t>
            </a:r>
          </a:p>
          <a:p>
            <a:r>
              <a:rPr lang="en-US" altLang="zh-CN" dirty="0"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9F0B690-B0A6-4853-9608-47E66D912AD4}"/>
              </a:ext>
            </a:extLst>
          </p:cNvPr>
          <p:cNvSpPr txBox="1"/>
          <p:nvPr/>
        </p:nvSpPr>
        <p:spPr>
          <a:xfrm>
            <a:off x="414528" y="3810000"/>
            <a:ext cx="741260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altLang="zh-CN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Divide-and-conquer:</a:t>
            </a:r>
          </a:p>
          <a:p>
            <a:pPr algn="l"/>
            <a:r>
              <a:rPr lang="en-US" altLang="zh-CN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Dealing with the left and right halves recursively</a:t>
            </a:r>
            <a:endParaRPr lang="zh-CN" altLang="en-US" sz="24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45904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/>
          <p:cNvSpPr>
            <a:spLocks noGrp="1"/>
          </p:cNvSpPr>
          <p:nvPr>
            <p:ph type="title"/>
          </p:nvPr>
        </p:nvSpPr>
        <p:spPr>
          <a:xfrm>
            <a:off x="461133" y="274638"/>
            <a:ext cx="7848600" cy="715962"/>
          </a:xfrm>
        </p:spPr>
        <p:txBody>
          <a:bodyPr/>
          <a:lstStyle/>
          <a:p>
            <a:r>
              <a:rPr lang="en-US" altLang="zh-CN" dirty="0"/>
              <a:t>Prefix sum: divide-and-conquer</a:t>
            </a:r>
            <a:endParaRPr lang="zh-CN" altLang="en-US" dirty="0"/>
          </a:p>
        </p:txBody>
      </p:sp>
      <p:sp>
        <p:nvSpPr>
          <p:cNvPr id="88" name="文本框 131"/>
          <p:cNvSpPr txBox="1"/>
          <p:nvPr/>
        </p:nvSpPr>
        <p:spPr>
          <a:xfrm>
            <a:off x="76200" y="1131892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zh-CN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9" name="文本框 132"/>
          <p:cNvSpPr txBox="1"/>
          <p:nvPr/>
        </p:nvSpPr>
        <p:spPr>
          <a:xfrm>
            <a:off x="1690788" y="1142488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zh-CN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2" name="文本框 133"/>
          <p:cNvSpPr txBox="1"/>
          <p:nvPr/>
        </p:nvSpPr>
        <p:spPr>
          <a:xfrm>
            <a:off x="884406" y="1132924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zh-CN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3" name="文本框 134"/>
          <p:cNvSpPr txBox="1"/>
          <p:nvPr/>
        </p:nvSpPr>
        <p:spPr>
          <a:xfrm>
            <a:off x="4108416" y="1144592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endParaRPr lang="zh-CN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4" name="文本框 135"/>
          <p:cNvSpPr txBox="1"/>
          <p:nvPr/>
        </p:nvSpPr>
        <p:spPr>
          <a:xfrm>
            <a:off x="3302540" y="1144592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endParaRPr lang="zh-CN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5" name="文本框 136"/>
          <p:cNvSpPr txBox="1"/>
          <p:nvPr/>
        </p:nvSpPr>
        <p:spPr>
          <a:xfrm>
            <a:off x="2496664" y="1144592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lang="zh-CN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6" name="文本框 137"/>
          <p:cNvSpPr txBox="1"/>
          <p:nvPr/>
        </p:nvSpPr>
        <p:spPr>
          <a:xfrm>
            <a:off x="5726720" y="1144592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endParaRPr lang="zh-CN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7" name="文本框 138"/>
          <p:cNvSpPr txBox="1"/>
          <p:nvPr/>
        </p:nvSpPr>
        <p:spPr>
          <a:xfrm>
            <a:off x="4917568" y="1144592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endParaRPr lang="zh-CN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98" name="直接连接符 140"/>
          <p:cNvCxnSpPr>
            <a:stCxn id="88" idx="2"/>
            <a:endCxn id="100" idx="0"/>
          </p:cNvCxnSpPr>
          <p:nvPr/>
        </p:nvCxnSpPr>
        <p:spPr>
          <a:xfrm>
            <a:off x="232653" y="1501224"/>
            <a:ext cx="419100" cy="1767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直接连接符 141"/>
          <p:cNvCxnSpPr>
            <a:stCxn id="92" idx="2"/>
            <a:endCxn id="100" idx="0"/>
          </p:cNvCxnSpPr>
          <p:nvPr/>
        </p:nvCxnSpPr>
        <p:spPr>
          <a:xfrm flipH="1">
            <a:off x="651753" y="1502256"/>
            <a:ext cx="389106" cy="1757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文本框 144"/>
          <p:cNvSpPr txBox="1"/>
          <p:nvPr/>
        </p:nvSpPr>
        <p:spPr>
          <a:xfrm>
            <a:off x="495300" y="1677992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zh-CN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01" name="直接连接符 149"/>
          <p:cNvCxnSpPr>
            <a:stCxn id="89" idx="2"/>
            <a:endCxn id="103" idx="0"/>
          </p:cNvCxnSpPr>
          <p:nvPr/>
        </p:nvCxnSpPr>
        <p:spPr>
          <a:xfrm>
            <a:off x="1847241" y="1511820"/>
            <a:ext cx="433017" cy="1661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直接连接符 150"/>
          <p:cNvCxnSpPr>
            <a:stCxn id="95" idx="2"/>
            <a:endCxn id="103" idx="0"/>
          </p:cNvCxnSpPr>
          <p:nvPr/>
        </p:nvCxnSpPr>
        <p:spPr>
          <a:xfrm flipH="1">
            <a:off x="2280258" y="1513924"/>
            <a:ext cx="372859" cy="1640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文本框 151"/>
          <p:cNvSpPr txBox="1"/>
          <p:nvPr/>
        </p:nvSpPr>
        <p:spPr>
          <a:xfrm>
            <a:off x="2123805" y="1677992"/>
            <a:ext cx="3129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endParaRPr lang="zh-CN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04" name="直接连接符 154"/>
          <p:cNvCxnSpPr>
            <a:stCxn id="94" idx="2"/>
            <a:endCxn id="106" idx="0"/>
          </p:cNvCxnSpPr>
          <p:nvPr/>
        </p:nvCxnSpPr>
        <p:spPr>
          <a:xfrm>
            <a:off x="3458993" y="1513924"/>
            <a:ext cx="402938" cy="1640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直接连接符 155"/>
          <p:cNvCxnSpPr>
            <a:stCxn id="93" idx="2"/>
            <a:endCxn id="106" idx="0"/>
          </p:cNvCxnSpPr>
          <p:nvPr/>
        </p:nvCxnSpPr>
        <p:spPr>
          <a:xfrm flipH="1">
            <a:off x="3861931" y="1513924"/>
            <a:ext cx="402938" cy="1640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文本框 144"/>
          <p:cNvSpPr txBox="1"/>
          <p:nvPr/>
        </p:nvSpPr>
        <p:spPr>
          <a:xfrm>
            <a:off x="3615446" y="1677992"/>
            <a:ext cx="4929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dirty="0">
                <a:latin typeface="Arial" panose="020B0604020202020204" pitchFamily="34" charset="0"/>
                <a:cs typeface="Arial" panose="020B0604020202020204" pitchFamily="34" charset="0"/>
              </a:rPr>
              <a:t>11</a:t>
            </a:r>
            <a:endParaRPr lang="zh-CN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07" name="直接连接符 165"/>
          <p:cNvCxnSpPr>
            <a:stCxn id="97" idx="2"/>
            <a:endCxn id="109" idx="0"/>
          </p:cNvCxnSpPr>
          <p:nvPr/>
        </p:nvCxnSpPr>
        <p:spPr>
          <a:xfrm>
            <a:off x="5074021" y="1513924"/>
            <a:ext cx="432915" cy="1640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直接连接符 166"/>
          <p:cNvCxnSpPr>
            <a:stCxn id="96" idx="2"/>
            <a:endCxn id="109" idx="0"/>
          </p:cNvCxnSpPr>
          <p:nvPr/>
        </p:nvCxnSpPr>
        <p:spPr>
          <a:xfrm flipH="1">
            <a:off x="5506936" y="1513924"/>
            <a:ext cx="376237" cy="1640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9" name="文本框 144"/>
          <p:cNvSpPr txBox="1"/>
          <p:nvPr/>
        </p:nvSpPr>
        <p:spPr>
          <a:xfrm>
            <a:off x="5287152" y="1677992"/>
            <a:ext cx="4395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dirty="0">
                <a:latin typeface="Arial" panose="020B0604020202020204" pitchFamily="34" charset="0"/>
                <a:cs typeface="Arial" panose="020B0604020202020204" pitchFamily="34" charset="0"/>
              </a:rPr>
              <a:t>15</a:t>
            </a:r>
            <a:endParaRPr lang="zh-CN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0" name="文本框 174"/>
          <p:cNvSpPr txBox="1"/>
          <p:nvPr/>
        </p:nvSpPr>
        <p:spPr>
          <a:xfrm>
            <a:off x="1219267" y="2210360"/>
            <a:ext cx="4934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endParaRPr lang="zh-CN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11" name="直接连接符 175"/>
          <p:cNvCxnSpPr>
            <a:stCxn id="100" idx="2"/>
            <a:endCxn id="110" idx="0"/>
          </p:cNvCxnSpPr>
          <p:nvPr/>
        </p:nvCxnSpPr>
        <p:spPr>
          <a:xfrm>
            <a:off x="651753" y="2047324"/>
            <a:ext cx="814252" cy="1630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直接连接符 178"/>
          <p:cNvCxnSpPr>
            <a:stCxn id="110" idx="0"/>
            <a:endCxn id="103" idx="2"/>
          </p:cNvCxnSpPr>
          <p:nvPr/>
        </p:nvCxnSpPr>
        <p:spPr>
          <a:xfrm flipV="1">
            <a:off x="1466006" y="2047324"/>
            <a:ext cx="814253" cy="1630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3" name="文本框 182"/>
          <p:cNvSpPr txBox="1"/>
          <p:nvPr/>
        </p:nvSpPr>
        <p:spPr>
          <a:xfrm>
            <a:off x="4424092" y="2210360"/>
            <a:ext cx="4934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Arial" panose="020B0604020202020204" pitchFamily="34" charset="0"/>
                <a:cs typeface="Arial" panose="020B0604020202020204" pitchFamily="34" charset="0"/>
              </a:rPr>
              <a:t>26</a:t>
            </a:r>
            <a:endParaRPr lang="zh-CN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14" name="直接连接符 183"/>
          <p:cNvCxnSpPr>
            <a:stCxn id="106" idx="2"/>
            <a:endCxn id="113" idx="0"/>
          </p:cNvCxnSpPr>
          <p:nvPr/>
        </p:nvCxnSpPr>
        <p:spPr>
          <a:xfrm>
            <a:off x="3861932" y="2047324"/>
            <a:ext cx="808899" cy="1630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直接连接符 184"/>
          <p:cNvCxnSpPr>
            <a:stCxn id="113" idx="0"/>
            <a:endCxn id="109" idx="2"/>
          </p:cNvCxnSpPr>
          <p:nvPr/>
        </p:nvCxnSpPr>
        <p:spPr>
          <a:xfrm flipV="1">
            <a:off x="4670830" y="2047324"/>
            <a:ext cx="836106" cy="1630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6" name="文本框 187"/>
          <p:cNvSpPr txBox="1"/>
          <p:nvPr/>
        </p:nvSpPr>
        <p:spPr>
          <a:xfrm>
            <a:off x="2809064" y="2850857"/>
            <a:ext cx="4934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Arial" panose="020B0604020202020204" pitchFamily="34" charset="0"/>
                <a:cs typeface="Arial" panose="020B0604020202020204" pitchFamily="34" charset="0"/>
              </a:rPr>
              <a:t>36</a:t>
            </a:r>
            <a:endParaRPr lang="zh-CN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17" name="直接连接符 188"/>
          <p:cNvCxnSpPr>
            <a:stCxn id="110" idx="2"/>
            <a:endCxn id="116" idx="0"/>
          </p:cNvCxnSpPr>
          <p:nvPr/>
        </p:nvCxnSpPr>
        <p:spPr>
          <a:xfrm>
            <a:off x="1466006" y="2579693"/>
            <a:ext cx="1589797" cy="27116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直接连接符 191"/>
          <p:cNvCxnSpPr>
            <a:stCxn id="116" idx="0"/>
            <a:endCxn id="113" idx="2"/>
          </p:cNvCxnSpPr>
          <p:nvPr/>
        </p:nvCxnSpPr>
        <p:spPr>
          <a:xfrm flipV="1">
            <a:off x="3055802" y="2579693"/>
            <a:ext cx="1615028" cy="27116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9" name="TextBox 2"/>
          <p:cNvSpPr txBox="1"/>
          <p:nvPr/>
        </p:nvSpPr>
        <p:spPr>
          <a:xfrm>
            <a:off x="471875" y="1279829"/>
            <a:ext cx="3642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endParaRPr lang="en-US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0" name="TextBox 2"/>
          <p:cNvSpPr txBox="1"/>
          <p:nvPr/>
        </p:nvSpPr>
        <p:spPr>
          <a:xfrm>
            <a:off x="2106654" y="1284462"/>
            <a:ext cx="3642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endParaRPr lang="en-US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1" name="TextBox 2"/>
          <p:cNvSpPr txBox="1"/>
          <p:nvPr/>
        </p:nvSpPr>
        <p:spPr>
          <a:xfrm>
            <a:off x="3674607" y="1279829"/>
            <a:ext cx="3642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endParaRPr lang="en-US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2" name="TextBox 2"/>
          <p:cNvSpPr txBox="1"/>
          <p:nvPr/>
        </p:nvSpPr>
        <p:spPr>
          <a:xfrm>
            <a:off x="5324440" y="1276227"/>
            <a:ext cx="3642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endParaRPr lang="en-US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3" name="TextBox 2"/>
          <p:cNvSpPr txBox="1"/>
          <p:nvPr/>
        </p:nvSpPr>
        <p:spPr>
          <a:xfrm>
            <a:off x="1280191" y="1807394"/>
            <a:ext cx="3642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endParaRPr lang="en-US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4" name="TextBox 2"/>
          <p:cNvSpPr txBox="1"/>
          <p:nvPr/>
        </p:nvSpPr>
        <p:spPr>
          <a:xfrm>
            <a:off x="4485270" y="1801213"/>
            <a:ext cx="3642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endParaRPr lang="en-US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5" name="TextBox 2"/>
          <p:cNvSpPr txBox="1"/>
          <p:nvPr/>
        </p:nvSpPr>
        <p:spPr>
          <a:xfrm>
            <a:off x="2870495" y="2427293"/>
            <a:ext cx="3642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endParaRPr lang="en-US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6357083" y="5652743"/>
          <a:ext cx="4338576" cy="515694"/>
        </p:xfrm>
        <a:graphic>
          <a:graphicData uri="http://schemas.openxmlformats.org/drawingml/2006/table">
            <a:tbl>
              <a:tblPr bandRow="1">
                <a:tableStyleId>{5940675A-B579-460E-94D1-54222C63F5DA}</a:tableStyleId>
              </a:tblPr>
              <a:tblGrid>
                <a:gridCol w="542322">
                  <a:extLst>
                    <a:ext uri="{9D8B030D-6E8A-4147-A177-3AD203B41FA5}">
                      <a16:colId xmlns:a16="http://schemas.microsoft.com/office/drawing/2014/main" val="551113526"/>
                    </a:ext>
                  </a:extLst>
                </a:gridCol>
                <a:gridCol w="542322">
                  <a:extLst>
                    <a:ext uri="{9D8B030D-6E8A-4147-A177-3AD203B41FA5}">
                      <a16:colId xmlns:a16="http://schemas.microsoft.com/office/drawing/2014/main" val="2188035684"/>
                    </a:ext>
                  </a:extLst>
                </a:gridCol>
                <a:gridCol w="542322">
                  <a:extLst>
                    <a:ext uri="{9D8B030D-6E8A-4147-A177-3AD203B41FA5}">
                      <a16:colId xmlns:a16="http://schemas.microsoft.com/office/drawing/2014/main" val="3198345295"/>
                    </a:ext>
                  </a:extLst>
                </a:gridCol>
                <a:gridCol w="542322">
                  <a:extLst>
                    <a:ext uri="{9D8B030D-6E8A-4147-A177-3AD203B41FA5}">
                      <a16:colId xmlns:a16="http://schemas.microsoft.com/office/drawing/2014/main" val="2450398081"/>
                    </a:ext>
                  </a:extLst>
                </a:gridCol>
                <a:gridCol w="542322">
                  <a:extLst>
                    <a:ext uri="{9D8B030D-6E8A-4147-A177-3AD203B41FA5}">
                      <a16:colId xmlns:a16="http://schemas.microsoft.com/office/drawing/2014/main" val="1167951376"/>
                    </a:ext>
                  </a:extLst>
                </a:gridCol>
                <a:gridCol w="542322">
                  <a:extLst>
                    <a:ext uri="{9D8B030D-6E8A-4147-A177-3AD203B41FA5}">
                      <a16:colId xmlns:a16="http://schemas.microsoft.com/office/drawing/2014/main" val="769321442"/>
                    </a:ext>
                  </a:extLst>
                </a:gridCol>
                <a:gridCol w="542322">
                  <a:extLst>
                    <a:ext uri="{9D8B030D-6E8A-4147-A177-3AD203B41FA5}">
                      <a16:colId xmlns:a16="http://schemas.microsoft.com/office/drawing/2014/main" val="1218550804"/>
                    </a:ext>
                  </a:extLst>
                </a:gridCol>
                <a:gridCol w="542322">
                  <a:extLst>
                    <a:ext uri="{9D8B030D-6E8A-4147-A177-3AD203B41FA5}">
                      <a16:colId xmlns:a16="http://schemas.microsoft.com/office/drawing/2014/main" val="290938295"/>
                    </a:ext>
                  </a:extLst>
                </a:gridCol>
              </a:tblGrid>
              <a:tr h="51569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671964"/>
                  </a:ext>
                </a:extLst>
              </a:tr>
            </a:tbl>
          </a:graphicData>
        </a:graphic>
      </p:graphicFrame>
      <p:sp>
        <p:nvSpPr>
          <p:cNvPr id="32" name="Rectangle 31"/>
          <p:cNvSpPr/>
          <p:nvPr/>
        </p:nvSpPr>
        <p:spPr>
          <a:xfrm>
            <a:off x="10147277" y="5648980"/>
            <a:ext cx="58541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36</a:t>
            </a:r>
          </a:p>
        </p:txBody>
      </p:sp>
      <p:sp>
        <p:nvSpPr>
          <p:cNvPr id="33" name="Rectangle 32"/>
          <p:cNvSpPr/>
          <p:nvPr/>
        </p:nvSpPr>
        <p:spPr>
          <a:xfrm>
            <a:off x="7930864" y="5648980"/>
            <a:ext cx="58541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endParaRPr lang="en-US" sz="2800" dirty="0"/>
          </a:p>
        </p:txBody>
      </p:sp>
      <p:sp>
        <p:nvSpPr>
          <p:cNvPr id="34" name="Rectangle 33"/>
          <p:cNvSpPr/>
          <p:nvPr/>
        </p:nvSpPr>
        <p:spPr>
          <a:xfrm>
            <a:off x="6990260" y="5648980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en-US" sz="2800" dirty="0"/>
          </a:p>
        </p:txBody>
      </p:sp>
      <p:sp>
        <p:nvSpPr>
          <p:cNvPr id="36" name="Rectangle 35"/>
          <p:cNvSpPr/>
          <p:nvPr/>
        </p:nvSpPr>
        <p:spPr>
          <a:xfrm>
            <a:off x="9068731" y="5648980"/>
            <a:ext cx="58541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21</a:t>
            </a:r>
            <a:endParaRPr lang="en-US" sz="2800" dirty="0"/>
          </a:p>
        </p:txBody>
      </p:sp>
      <p:sp>
        <p:nvSpPr>
          <p:cNvPr id="37" name="Rectangle 36"/>
          <p:cNvSpPr/>
          <p:nvPr/>
        </p:nvSpPr>
        <p:spPr>
          <a:xfrm>
            <a:off x="9602131" y="5648980"/>
            <a:ext cx="58541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28</a:t>
            </a:r>
          </a:p>
        </p:txBody>
      </p:sp>
      <p:sp>
        <p:nvSpPr>
          <p:cNvPr id="38" name="Rectangle 37"/>
          <p:cNvSpPr/>
          <p:nvPr/>
        </p:nvSpPr>
        <p:spPr>
          <a:xfrm>
            <a:off x="8487706" y="5648980"/>
            <a:ext cx="58541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15</a:t>
            </a:r>
          </a:p>
        </p:txBody>
      </p:sp>
      <p:sp>
        <p:nvSpPr>
          <p:cNvPr id="39" name="Rectangle 38"/>
          <p:cNvSpPr/>
          <p:nvPr/>
        </p:nvSpPr>
        <p:spPr>
          <a:xfrm>
            <a:off x="7560410" y="5648980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endParaRPr lang="en-US" sz="2800" dirty="0"/>
          </a:p>
        </p:txBody>
      </p:sp>
      <p:sp>
        <p:nvSpPr>
          <p:cNvPr id="40" name="Rectangle 39"/>
          <p:cNvSpPr/>
          <p:nvPr/>
        </p:nvSpPr>
        <p:spPr>
          <a:xfrm>
            <a:off x="6453242" y="5648980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en-US" sz="2800" dirty="0"/>
          </a:p>
        </p:txBody>
      </p:sp>
      <p:sp>
        <p:nvSpPr>
          <p:cNvPr id="41" name="Rectangle 40"/>
          <p:cNvSpPr/>
          <p:nvPr/>
        </p:nvSpPr>
        <p:spPr>
          <a:xfrm>
            <a:off x="6300627" y="3220148"/>
            <a:ext cx="4360489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1   2   3   4   5    6    7   8</a:t>
            </a:r>
          </a:p>
        </p:txBody>
      </p:sp>
      <p:graphicFrame>
        <p:nvGraphicFramePr>
          <p:cNvPr id="52" name="Table 5">
            <a:extLst>
              <a:ext uri="{FF2B5EF4-FFF2-40B4-BE49-F238E27FC236}">
                <a16:creationId xmlns:a16="http://schemas.microsoft.com/office/drawing/2014/main" id="{DA53B556-7890-4B21-BA81-BC8A5C1881A2}"/>
              </a:ext>
            </a:extLst>
          </p:cNvPr>
          <p:cNvGraphicFramePr>
            <a:graphicFrameLocks noGrp="1"/>
          </p:cNvGraphicFramePr>
          <p:nvPr/>
        </p:nvGraphicFramePr>
        <p:xfrm>
          <a:off x="6357083" y="4336944"/>
          <a:ext cx="4338576" cy="515694"/>
        </p:xfrm>
        <a:graphic>
          <a:graphicData uri="http://schemas.openxmlformats.org/drawingml/2006/table">
            <a:tbl>
              <a:tblPr bandRow="1">
                <a:tableStyleId>{5940675A-B579-460E-94D1-54222C63F5DA}</a:tableStyleId>
              </a:tblPr>
              <a:tblGrid>
                <a:gridCol w="542322">
                  <a:extLst>
                    <a:ext uri="{9D8B030D-6E8A-4147-A177-3AD203B41FA5}">
                      <a16:colId xmlns:a16="http://schemas.microsoft.com/office/drawing/2014/main" val="551113526"/>
                    </a:ext>
                  </a:extLst>
                </a:gridCol>
                <a:gridCol w="542322">
                  <a:extLst>
                    <a:ext uri="{9D8B030D-6E8A-4147-A177-3AD203B41FA5}">
                      <a16:colId xmlns:a16="http://schemas.microsoft.com/office/drawing/2014/main" val="2188035684"/>
                    </a:ext>
                  </a:extLst>
                </a:gridCol>
                <a:gridCol w="542322">
                  <a:extLst>
                    <a:ext uri="{9D8B030D-6E8A-4147-A177-3AD203B41FA5}">
                      <a16:colId xmlns:a16="http://schemas.microsoft.com/office/drawing/2014/main" val="3198345295"/>
                    </a:ext>
                  </a:extLst>
                </a:gridCol>
                <a:gridCol w="542322">
                  <a:extLst>
                    <a:ext uri="{9D8B030D-6E8A-4147-A177-3AD203B41FA5}">
                      <a16:colId xmlns:a16="http://schemas.microsoft.com/office/drawing/2014/main" val="2450398081"/>
                    </a:ext>
                  </a:extLst>
                </a:gridCol>
                <a:gridCol w="542322">
                  <a:extLst>
                    <a:ext uri="{9D8B030D-6E8A-4147-A177-3AD203B41FA5}">
                      <a16:colId xmlns:a16="http://schemas.microsoft.com/office/drawing/2014/main" val="1167951376"/>
                    </a:ext>
                  </a:extLst>
                </a:gridCol>
                <a:gridCol w="542322">
                  <a:extLst>
                    <a:ext uri="{9D8B030D-6E8A-4147-A177-3AD203B41FA5}">
                      <a16:colId xmlns:a16="http://schemas.microsoft.com/office/drawing/2014/main" val="769321442"/>
                    </a:ext>
                  </a:extLst>
                </a:gridCol>
                <a:gridCol w="542322">
                  <a:extLst>
                    <a:ext uri="{9D8B030D-6E8A-4147-A177-3AD203B41FA5}">
                      <a16:colId xmlns:a16="http://schemas.microsoft.com/office/drawing/2014/main" val="1218550804"/>
                    </a:ext>
                  </a:extLst>
                </a:gridCol>
                <a:gridCol w="542322">
                  <a:extLst>
                    <a:ext uri="{9D8B030D-6E8A-4147-A177-3AD203B41FA5}">
                      <a16:colId xmlns:a16="http://schemas.microsoft.com/office/drawing/2014/main" val="290938295"/>
                    </a:ext>
                  </a:extLst>
                </a:gridCol>
              </a:tblGrid>
              <a:tr h="51569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671964"/>
                  </a:ext>
                </a:extLst>
              </a:tr>
            </a:tbl>
          </a:graphicData>
        </a:graphic>
      </p:graphicFrame>
      <p:sp>
        <p:nvSpPr>
          <p:cNvPr id="54" name="Rectangle 32">
            <a:extLst>
              <a:ext uri="{FF2B5EF4-FFF2-40B4-BE49-F238E27FC236}">
                <a16:creationId xmlns:a16="http://schemas.microsoft.com/office/drawing/2014/main" id="{01070038-79DF-49C9-909B-FA047D7E38A6}"/>
              </a:ext>
            </a:extLst>
          </p:cNvPr>
          <p:cNvSpPr/>
          <p:nvPr/>
        </p:nvSpPr>
        <p:spPr>
          <a:xfrm>
            <a:off x="7907155" y="4374329"/>
            <a:ext cx="58541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endParaRPr lang="en-US" sz="2800" dirty="0"/>
          </a:p>
        </p:txBody>
      </p:sp>
      <p:sp>
        <p:nvSpPr>
          <p:cNvPr id="55" name="Rectangle 33">
            <a:extLst>
              <a:ext uri="{FF2B5EF4-FFF2-40B4-BE49-F238E27FC236}">
                <a16:creationId xmlns:a16="http://schemas.microsoft.com/office/drawing/2014/main" id="{FFA7EA94-62BF-4135-914D-48FB8EBF2A11}"/>
              </a:ext>
            </a:extLst>
          </p:cNvPr>
          <p:cNvSpPr/>
          <p:nvPr/>
        </p:nvSpPr>
        <p:spPr>
          <a:xfrm>
            <a:off x="6966551" y="4374329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en-US" sz="2800" dirty="0"/>
          </a:p>
        </p:txBody>
      </p:sp>
      <p:sp>
        <p:nvSpPr>
          <p:cNvPr id="56" name="Rectangle 38">
            <a:extLst>
              <a:ext uri="{FF2B5EF4-FFF2-40B4-BE49-F238E27FC236}">
                <a16:creationId xmlns:a16="http://schemas.microsoft.com/office/drawing/2014/main" id="{3CDC9CA9-1AA7-4174-A881-BA829945A6DF}"/>
              </a:ext>
            </a:extLst>
          </p:cNvPr>
          <p:cNvSpPr/>
          <p:nvPr/>
        </p:nvSpPr>
        <p:spPr>
          <a:xfrm>
            <a:off x="7536701" y="4374329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endParaRPr lang="en-US" sz="2800" dirty="0"/>
          </a:p>
        </p:txBody>
      </p:sp>
      <p:sp>
        <p:nvSpPr>
          <p:cNvPr id="57" name="Rectangle 39">
            <a:extLst>
              <a:ext uri="{FF2B5EF4-FFF2-40B4-BE49-F238E27FC236}">
                <a16:creationId xmlns:a16="http://schemas.microsoft.com/office/drawing/2014/main" id="{D931DF90-EA99-43F9-AE7F-9560A31E5CBA}"/>
              </a:ext>
            </a:extLst>
          </p:cNvPr>
          <p:cNvSpPr/>
          <p:nvPr/>
        </p:nvSpPr>
        <p:spPr>
          <a:xfrm>
            <a:off x="6429533" y="4374329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en-US" sz="2800" dirty="0"/>
          </a:p>
        </p:txBody>
      </p:sp>
      <p:sp>
        <p:nvSpPr>
          <p:cNvPr id="58" name="Rectangle 31">
            <a:extLst>
              <a:ext uri="{FF2B5EF4-FFF2-40B4-BE49-F238E27FC236}">
                <a16:creationId xmlns:a16="http://schemas.microsoft.com/office/drawing/2014/main" id="{D25737B4-523D-4515-A182-20B1A8BA9740}"/>
              </a:ext>
            </a:extLst>
          </p:cNvPr>
          <p:cNvSpPr/>
          <p:nvPr/>
        </p:nvSpPr>
        <p:spPr>
          <a:xfrm>
            <a:off x="10147277" y="4351874"/>
            <a:ext cx="58541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26</a:t>
            </a:r>
          </a:p>
        </p:txBody>
      </p:sp>
      <p:sp>
        <p:nvSpPr>
          <p:cNvPr id="59" name="Rectangle 35">
            <a:extLst>
              <a:ext uri="{FF2B5EF4-FFF2-40B4-BE49-F238E27FC236}">
                <a16:creationId xmlns:a16="http://schemas.microsoft.com/office/drawing/2014/main" id="{B320E7B7-D0C5-41F8-9302-369B6410DF3E}"/>
              </a:ext>
            </a:extLst>
          </p:cNvPr>
          <p:cNvSpPr/>
          <p:nvPr/>
        </p:nvSpPr>
        <p:spPr>
          <a:xfrm>
            <a:off x="9068731" y="4351874"/>
            <a:ext cx="55874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11</a:t>
            </a:r>
            <a:endParaRPr lang="en-US" sz="2800" dirty="0"/>
          </a:p>
        </p:txBody>
      </p:sp>
      <p:sp>
        <p:nvSpPr>
          <p:cNvPr id="60" name="Rectangle 36">
            <a:extLst>
              <a:ext uri="{FF2B5EF4-FFF2-40B4-BE49-F238E27FC236}">
                <a16:creationId xmlns:a16="http://schemas.microsoft.com/office/drawing/2014/main" id="{83889A3E-C78F-4D97-849F-267C958F47CC}"/>
              </a:ext>
            </a:extLst>
          </p:cNvPr>
          <p:cNvSpPr/>
          <p:nvPr/>
        </p:nvSpPr>
        <p:spPr>
          <a:xfrm>
            <a:off x="9602131" y="4351874"/>
            <a:ext cx="58541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18</a:t>
            </a:r>
          </a:p>
        </p:txBody>
      </p:sp>
      <p:sp>
        <p:nvSpPr>
          <p:cNvPr id="61" name="Rectangle 37">
            <a:extLst>
              <a:ext uri="{FF2B5EF4-FFF2-40B4-BE49-F238E27FC236}">
                <a16:creationId xmlns:a16="http://schemas.microsoft.com/office/drawing/2014/main" id="{5509E678-5212-4893-969B-151EF9B227B6}"/>
              </a:ext>
            </a:extLst>
          </p:cNvPr>
          <p:cNvSpPr/>
          <p:nvPr/>
        </p:nvSpPr>
        <p:spPr>
          <a:xfrm>
            <a:off x="8593208" y="4351874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</a:p>
        </p:txBody>
      </p:sp>
      <p:cxnSp>
        <p:nvCxnSpPr>
          <p:cNvPr id="4" name="直接箭头连接符 3">
            <a:extLst>
              <a:ext uri="{FF2B5EF4-FFF2-40B4-BE49-F238E27FC236}">
                <a16:creationId xmlns:a16="http://schemas.microsoft.com/office/drawing/2014/main" id="{9AC71241-955A-442F-91DB-4162E727BF49}"/>
              </a:ext>
            </a:extLst>
          </p:cNvPr>
          <p:cNvCxnSpPr>
            <a:cxnSpLocks/>
            <a:stCxn id="61" idx="2"/>
            <a:endCxn id="38" idx="0"/>
          </p:cNvCxnSpPr>
          <p:nvPr/>
        </p:nvCxnSpPr>
        <p:spPr>
          <a:xfrm flipH="1">
            <a:off x="8780415" y="4875094"/>
            <a:ext cx="5314" cy="773886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文本框 7">
            <a:extLst>
              <a:ext uri="{FF2B5EF4-FFF2-40B4-BE49-F238E27FC236}">
                <a16:creationId xmlns:a16="http://schemas.microsoft.com/office/drawing/2014/main" id="{03013037-95F9-4175-9D11-E5F733446BC9}"/>
              </a:ext>
            </a:extLst>
          </p:cNvPr>
          <p:cNvSpPr txBox="1"/>
          <p:nvPr/>
        </p:nvSpPr>
        <p:spPr>
          <a:xfrm>
            <a:off x="8526371" y="5064262"/>
            <a:ext cx="5757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altLang="zh-CN" dirty="0">
                <a:latin typeface="Arial" panose="020B0604020202020204" pitchFamily="34" charset="0"/>
                <a:cs typeface="Arial" panose="020B0604020202020204" pitchFamily="34" charset="0"/>
              </a:rPr>
              <a:t>+10</a:t>
            </a:r>
            <a:endParaRPr lang="zh-CN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7" name="直接箭头连接符 66">
            <a:extLst>
              <a:ext uri="{FF2B5EF4-FFF2-40B4-BE49-F238E27FC236}">
                <a16:creationId xmlns:a16="http://schemas.microsoft.com/office/drawing/2014/main" id="{6CBF366E-1B76-416E-B439-FDB0994891DF}"/>
              </a:ext>
            </a:extLst>
          </p:cNvPr>
          <p:cNvCxnSpPr>
            <a:cxnSpLocks/>
            <a:stCxn id="59" idx="2"/>
            <a:endCxn id="36" idx="0"/>
          </p:cNvCxnSpPr>
          <p:nvPr/>
        </p:nvCxnSpPr>
        <p:spPr>
          <a:xfrm>
            <a:off x="9348103" y="4875094"/>
            <a:ext cx="13337" cy="773886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文本框 67">
            <a:extLst>
              <a:ext uri="{FF2B5EF4-FFF2-40B4-BE49-F238E27FC236}">
                <a16:creationId xmlns:a16="http://schemas.microsoft.com/office/drawing/2014/main" id="{81C28F81-C0DB-4C84-83AE-B25A1B2E602F}"/>
              </a:ext>
            </a:extLst>
          </p:cNvPr>
          <p:cNvSpPr txBox="1"/>
          <p:nvPr/>
        </p:nvSpPr>
        <p:spPr>
          <a:xfrm>
            <a:off x="9124194" y="5066144"/>
            <a:ext cx="5757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altLang="zh-CN" dirty="0">
                <a:latin typeface="Arial" panose="020B0604020202020204" pitchFamily="34" charset="0"/>
                <a:cs typeface="Arial" panose="020B0604020202020204" pitchFamily="34" charset="0"/>
              </a:rPr>
              <a:t>+10</a:t>
            </a:r>
            <a:endParaRPr lang="zh-CN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9" name="直接箭头连接符 68">
            <a:extLst>
              <a:ext uri="{FF2B5EF4-FFF2-40B4-BE49-F238E27FC236}">
                <a16:creationId xmlns:a16="http://schemas.microsoft.com/office/drawing/2014/main" id="{B1345C96-3AFD-4048-BB3B-5367DAC298BC}"/>
              </a:ext>
            </a:extLst>
          </p:cNvPr>
          <p:cNvCxnSpPr>
            <a:cxnSpLocks/>
            <a:stCxn id="60" idx="2"/>
            <a:endCxn id="37" idx="0"/>
          </p:cNvCxnSpPr>
          <p:nvPr/>
        </p:nvCxnSpPr>
        <p:spPr>
          <a:xfrm>
            <a:off x="9894840" y="4875094"/>
            <a:ext cx="0" cy="773886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文本框 69">
            <a:extLst>
              <a:ext uri="{FF2B5EF4-FFF2-40B4-BE49-F238E27FC236}">
                <a16:creationId xmlns:a16="http://schemas.microsoft.com/office/drawing/2014/main" id="{DF6BB68F-496A-4ACA-9267-76422CC86B5D}"/>
              </a:ext>
            </a:extLst>
          </p:cNvPr>
          <p:cNvSpPr txBox="1"/>
          <p:nvPr/>
        </p:nvSpPr>
        <p:spPr>
          <a:xfrm>
            <a:off x="9666137" y="5068740"/>
            <a:ext cx="5757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altLang="zh-CN" dirty="0">
                <a:latin typeface="Arial" panose="020B0604020202020204" pitchFamily="34" charset="0"/>
                <a:cs typeface="Arial" panose="020B0604020202020204" pitchFamily="34" charset="0"/>
              </a:rPr>
              <a:t>+10</a:t>
            </a:r>
            <a:endParaRPr lang="zh-CN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71" name="直接箭头连接符 70">
            <a:extLst>
              <a:ext uri="{FF2B5EF4-FFF2-40B4-BE49-F238E27FC236}">
                <a16:creationId xmlns:a16="http://schemas.microsoft.com/office/drawing/2014/main" id="{62A3948E-A2E4-44FC-92CC-CCB80601AD05}"/>
              </a:ext>
            </a:extLst>
          </p:cNvPr>
          <p:cNvCxnSpPr>
            <a:cxnSpLocks/>
            <a:stCxn id="58" idx="2"/>
            <a:endCxn id="32" idx="0"/>
          </p:cNvCxnSpPr>
          <p:nvPr/>
        </p:nvCxnSpPr>
        <p:spPr>
          <a:xfrm>
            <a:off x="10439986" y="4875094"/>
            <a:ext cx="0" cy="773886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文本框 71">
            <a:extLst>
              <a:ext uri="{FF2B5EF4-FFF2-40B4-BE49-F238E27FC236}">
                <a16:creationId xmlns:a16="http://schemas.microsoft.com/office/drawing/2014/main" id="{0043B494-0D9B-4357-AD19-17E5ACCD06CA}"/>
              </a:ext>
            </a:extLst>
          </p:cNvPr>
          <p:cNvSpPr txBox="1"/>
          <p:nvPr/>
        </p:nvSpPr>
        <p:spPr>
          <a:xfrm>
            <a:off x="10202268" y="5079253"/>
            <a:ext cx="5757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altLang="zh-CN" dirty="0">
                <a:latin typeface="Arial" panose="020B0604020202020204" pitchFamily="34" charset="0"/>
                <a:cs typeface="Arial" panose="020B0604020202020204" pitchFamily="34" charset="0"/>
              </a:rPr>
              <a:t>+10</a:t>
            </a:r>
            <a:endParaRPr lang="zh-CN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矩形: 圆角 17">
            <a:extLst>
              <a:ext uri="{FF2B5EF4-FFF2-40B4-BE49-F238E27FC236}">
                <a16:creationId xmlns:a16="http://schemas.microsoft.com/office/drawing/2014/main" id="{0313B2EB-7D39-484F-AC09-8FC6B07A956D}"/>
              </a:ext>
            </a:extLst>
          </p:cNvPr>
          <p:cNvSpPr/>
          <p:nvPr/>
        </p:nvSpPr>
        <p:spPr>
          <a:xfrm>
            <a:off x="6357083" y="3811194"/>
            <a:ext cx="2166502" cy="1249305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9" name="文本框 18">
            <a:extLst>
              <a:ext uri="{FF2B5EF4-FFF2-40B4-BE49-F238E27FC236}">
                <a16:creationId xmlns:a16="http://schemas.microsoft.com/office/drawing/2014/main" id="{D6FB8CC8-A0CB-4C11-8973-12FD0201DA02}"/>
              </a:ext>
            </a:extLst>
          </p:cNvPr>
          <p:cNvSpPr txBox="1"/>
          <p:nvPr/>
        </p:nvSpPr>
        <p:spPr>
          <a:xfrm>
            <a:off x="6603914" y="3847145"/>
            <a:ext cx="16979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altLang="zh-CN" dirty="0">
                <a:latin typeface="Arial" panose="020B0604020202020204" pitchFamily="34" charset="0"/>
                <a:cs typeface="Arial" panose="020B0604020202020204" pitchFamily="34" charset="0"/>
              </a:rPr>
              <a:t>Left prefix sum</a:t>
            </a:r>
            <a:endParaRPr lang="zh-CN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4" name="文本框 83">
            <a:extLst>
              <a:ext uri="{FF2B5EF4-FFF2-40B4-BE49-F238E27FC236}">
                <a16:creationId xmlns:a16="http://schemas.microsoft.com/office/drawing/2014/main" id="{967829A7-22E4-4C44-97C3-FBBF0AD34736}"/>
              </a:ext>
            </a:extLst>
          </p:cNvPr>
          <p:cNvSpPr txBox="1"/>
          <p:nvPr/>
        </p:nvSpPr>
        <p:spPr>
          <a:xfrm>
            <a:off x="8761331" y="3859919"/>
            <a:ext cx="18517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altLang="zh-CN" dirty="0">
                <a:latin typeface="Arial" panose="020B0604020202020204" pitchFamily="34" charset="0"/>
                <a:cs typeface="Arial" panose="020B0604020202020204" pitchFamily="34" charset="0"/>
              </a:rPr>
              <a:t>Right prefix sum</a:t>
            </a:r>
            <a:endParaRPr lang="zh-CN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5" name="矩形: 圆角 84">
            <a:extLst>
              <a:ext uri="{FF2B5EF4-FFF2-40B4-BE49-F238E27FC236}">
                <a16:creationId xmlns:a16="http://schemas.microsoft.com/office/drawing/2014/main" id="{C33C04C0-D315-4AA7-B0CE-E1C4CAD29AA8}"/>
              </a:ext>
            </a:extLst>
          </p:cNvPr>
          <p:cNvSpPr/>
          <p:nvPr/>
        </p:nvSpPr>
        <p:spPr>
          <a:xfrm>
            <a:off x="8530550" y="3817041"/>
            <a:ext cx="2166502" cy="1249305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" name="文本框 19">
            <a:extLst>
              <a:ext uri="{FF2B5EF4-FFF2-40B4-BE49-F238E27FC236}">
                <a16:creationId xmlns:a16="http://schemas.microsoft.com/office/drawing/2014/main" id="{05525F91-3270-4490-B026-9362C9890FE7}"/>
              </a:ext>
            </a:extLst>
          </p:cNvPr>
          <p:cNvSpPr txBox="1"/>
          <p:nvPr/>
        </p:nvSpPr>
        <p:spPr>
          <a:xfrm>
            <a:off x="7620000" y="6248400"/>
            <a:ext cx="208262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What is </a:t>
            </a:r>
            <a:r>
              <a:rPr lang="en-US" altLang="zh-CN" sz="2800" b="1" dirty="0"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zh-CN" alt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椭圆 20">
            <a:extLst>
              <a:ext uri="{FF2B5EF4-FFF2-40B4-BE49-F238E27FC236}">
                <a16:creationId xmlns:a16="http://schemas.microsoft.com/office/drawing/2014/main" id="{33C3BC61-7836-445E-93B2-4165A6E25154}"/>
              </a:ext>
            </a:extLst>
          </p:cNvPr>
          <p:cNvSpPr/>
          <p:nvPr/>
        </p:nvSpPr>
        <p:spPr>
          <a:xfrm>
            <a:off x="1105477" y="2167514"/>
            <a:ext cx="607014" cy="470877"/>
          </a:xfrm>
          <a:prstGeom prst="ellipse">
            <a:avLst/>
          </a:prstGeom>
          <a:noFill/>
          <a:ln w="762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90" name="直接箭头连接符 89">
            <a:extLst>
              <a:ext uri="{FF2B5EF4-FFF2-40B4-BE49-F238E27FC236}">
                <a16:creationId xmlns:a16="http://schemas.microsoft.com/office/drawing/2014/main" id="{01F09758-7BA8-4BD6-9C01-F2BB81C246FA}"/>
              </a:ext>
            </a:extLst>
          </p:cNvPr>
          <p:cNvCxnSpPr>
            <a:cxnSpLocks/>
          </p:cNvCxnSpPr>
          <p:nvPr/>
        </p:nvCxnSpPr>
        <p:spPr>
          <a:xfrm flipH="1">
            <a:off x="8222167" y="4861985"/>
            <a:ext cx="5314" cy="773886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直接箭头连接符 90">
            <a:extLst>
              <a:ext uri="{FF2B5EF4-FFF2-40B4-BE49-F238E27FC236}">
                <a16:creationId xmlns:a16="http://schemas.microsoft.com/office/drawing/2014/main" id="{7AD7AD89-04C4-4EBB-ADF5-94075E70E794}"/>
              </a:ext>
            </a:extLst>
          </p:cNvPr>
          <p:cNvCxnSpPr>
            <a:cxnSpLocks/>
          </p:cNvCxnSpPr>
          <p:nvPr/>
        </p:nvCxnSpPr>
        <p:spPr>
          <a:xfrm flipH="1">
            <a:off x="7723908" y="4852638"/>
            <a:ext cx="5314" cy="773886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直接箭头连接符 125">
            <a:extLst>
              <a:ext uri="{FF2B5EF4-FFF2-40B4-BE49-F238E27FC236}">
                <a16:creationId xmlns:a16="http://schemas.microsoft.com/office/drawing/2014/main" id="{AA39FC1E-9247-4604-966E-072E345E8205}"/>
              </a:ext>
            </a:extLst>
          </p:cNvPr>
          <p:cNvCxnSpPr>
            <a:cxnSpLocks/>
          </p:cNvCxnSpPr>
          <p:nvPr/>
        </p:nvCxnSpPr>
        <p:spPr>
          <a:xfrm flipH="1">
            <a:off x="7168317" y="4851742"/>
            <a:ext cx="5314" cy="773886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直接箭头连接符 126">
            <a:extLst>
              <a:ext uri="{FF2B5EF4-FFF2-40B4-BE49-F238E27FC236}">
                <a16:creationId xmlns:a16="http://schemas.microsoft.com/office/drawing/2014/main" id="{872E9FD4-DE37-4720-8BE2-31A1D762E605}"/>
              </a:ext>
            </a:extLst>
          </p:cNvPr>
          <p:cNvCxnSpPr>
            <a:cxnSpLocks/>
          </p:cNvCxnSpPr>
          <p:nvPr/>
        </p:nvCxnSpPr>
        <p:spPr>
          <a:xfrm flipH="1">
            <a:off x="6614133" y="4851742"/>
            <a:ext cx="5314" cy="773886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8" name="TextBox 46">
            <a:extLst>
              <a:ext uri="{FF2B5EF4-FFF2-40B4-BE49-F238E27FC236}">
                <a16:creationId xmlns:a16="http://schemas.microsoft.com/office/drawing/2014/main" id="{5CCA3101-79AA-4740-AE77-25B965C16032}"/>
              </a:ext>
            </a:extLst>
          </p:cNvPr>
          <p:cNvSpPr txBox="1"/>
          <p:nvPr/>
        </p:nvSpPr>
        <p:spPr>
          <a:xfrm>
            <a:off x="-16213" y="3236655"/>
            <a:ext cx="65532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</a:rPr>
              <a:t>Function</a:t>
            </a: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</a:rPr>
              <a:t> </a:t>
            </a:r>
            <a:r>
              <a:rPr lang="en-US" sz="2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</a:rPr>
              <a:t>scan_r</a:t>
            </a: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</a:rPr>
              <a:t>(A, B, s, t, offset) {</a:t>
            </a:r>
          </a:p>
          <a:p>
            <a: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</a:rPr>
              <a:t>  If</a:t>
            </a: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</a:rPr>
              <a:t>  s=t-1  </a:t>
            </a:r>
            <a: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</a:rPr>
              <a:t>then</a:t>
            </a: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</a:rPr>
              <a:t> {</a:t>
            </a:r>
          </a:p>
          <a:p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</a:rPr>
              <a:t>    B[s] =</a:t>
            </a: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  <a:sym typeface="Wingdings" panose="05000000000000000000" pitchFamily="2" charset="2"/>
              </a:rPr>
              <a:t> offset + A[s];</a:t>
            </a:r>
            <a: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  <a:sym typeface="Wingdings" panose="05000000000000000000" pitchFamily="2" charset="2"/>
              </a:rPr>
              <a:t> return; </a:t>
            </a: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  <a:sym typeface="Wingdings" panose="05000000000000000000" pitchFamily="2" charset="2"/>
              </a:rPr>
              <a:t>}</a:t>
            </a:r>
          </a:p>
          <a:p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  <a:sym typeface="Wingdings" panose="05000000000000000000" pitchFamily="2" charset="2"/>
              </a:rPr>
              <a:t>  mid = (</a:t>
            </a:r>
            <a:r>
              <a:rPr lang="en-US" sz="2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  <a:sym typeface="Wingdings" panose="05000000000000000000" pitchFamily="2" charset="2"/>
              </a:rPr>
              <a:t>s+t</a:t>
            </a: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  <a:sym typeface="Wingdings" panose="05000000000000000000" pitchFamily="2" charset="2"/>
              </a:rPr>
              <a:t>)/2;</a:t>
            </a:r>
            <a:endParaRPr lang="en-US" sz="2000" dirty="0">
              <a:solidFill>
                <a:schemeClr val="tx1">
                  <a:lumMod val="65000"/>
                  <a:lumOff val="35000"/>
                </a:schemeClr>
              </a:solidFill>
              <a:latin typeface="Consolas" panose="020B0609020204030204" pitchFamily="49" charset="0"/>
            </a:endParaRPr>
          </a:p>
          <a:p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</a:rPr>
              <a:t>  </a:t>
            </a:r>
            <a:r>
              <a:rPr lang="en-US" sz="2000" dirty="0">
                <a:solidFill>
                  <a:srgbClr val="FF0000"/>
                </a:solidFill>
                <a:latin typeface="Consolas" panose="020B0609020204030204" pitchFamily="49" charset="0"/>
              </a:rPr>
              <a:t>In Parallel:</a:t>
            </a:r>
          </a:p>
          <a:p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</a:rPr>
              <a:t>    </a:t>
            </a:r>
            <a:r>
              <a:rPr lang="en-US" sz="2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</a:rPr>
              <a:t>scan_r</a:t>
            </a:r>
            <a:r>
              <a:rPr lang="en-US" altLang="zh-CN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</a:rPr>
              <a:t>(A, B, s, mid, offset);</a:t>
            </a:r>
          </a:p>
          <a:p>
            <a:r>
              <a:rPr lang="en-US" altLang="zh-CN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</a:rPr>
              <a:t>    </a:t>
            </a:r>
            <a:r>
              <a:rPr lang="en-US" altLang="zh-CN" sz="2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</a:rPr>
              <a:t>scan_r</a:t>
            </a:r>
            <a:r>
              <a:rPr lang="en-US" altLang="zh-CN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</a:rPr>
              <a:t>(A, B, mid, t, </a:t>
            </a:r>
            <a:r>
              <a:rPr lang="en-US" altLang="zh-CN" sz="2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</a:rPr>
              <a:t>offset+leftSum</a:t>
            </a:r>
            <a:r>
              <a:rPr lang="en-US" altLang="zh-CN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</a:rPr>
              <a:t>);</a:t>
            </a: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</a:rPr>
              <a:t> }</a:t>
            </a:r>
          </a:p>
        </p:txBody>
      </p:sp>
      <p:sp>
        <p:nvSpPr>
          <p:cNvPr id="77" name="文本框 19">
            <a:extLst>
              <a:ext uri="{FF2B5EF4-FFF2-40B4-BE49-F238E27FC236}">
                <a16:creationId xmlns:a16="http://schemas.microsoft.com/office/drawing/2014/main" id="{2D01153D-B477-4414-88EE-FA504842833A}"/>
              </a:ext>
            </a:extLst>
          </p:cNvPr>
          <p:cNvSpPr txBox="1"/>
          <p:nvPr/>
        </p:nvSpPr>
        <p:spPr>
          <a:xfrm>
            <a:off x="6934200" y="228600"/>
            <a:ext cx="4800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altLang="zh-CN" sz="2400" dirty="0">
                <a:latin typeface="Arial" panose="020B0604020202020204" pitchFamily="34" charset="0"/>
                <a:cs typeface="Arial" panose="020B0604020202020204" pitchFamily="34" charset="0"/>
              </a:rPr>
              <a:t>Split the original problem into several parts with smaller sizes (e.g., evenly in two)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altLang="zh-CN" sz="2400" dirty="0">
                <a:latin typeface="Arial" panose="020B0604020202020204" pitchFamily="34" charset="0"/>
                <a:cs typeface="Arial" panose="020B0604020202020204" pitchFamily="34" charset="0"/>
              </a:rPr>
              <a:t>Solve the same problem on each part </a:t>
            </a:r>
            <a:r>
              <a:rPr lang="en-US" altLang="zh-CN" sz="2400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parallel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altLang="zh-CN" sz="2400" dirty="0">
                <a:latin typeface="Arial" panose="020B0604020202020204" pitchFamily="34" charset="0"/>
                <a:cs typeface="Arial" panose="020B0604020202020204" pitchFamily="34" charset="0"/>
              </a:rPr>
              <a:t>Combine the results</a:t>
            </a:r>
            <a:endParaRPr lang="zh-CN" alt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8" name="TextBox 46">
            <a:extLst>
              <a:ext uri="{FF2B5EF4-FFF2-40B4-BE49-F238E27FC236}">
                <a16:creationId xmlns:a16="http://schemas.microsoft.com/office/drawing/2014/main" id="{5E81330C-A39F-4847-94EA-DC85E828864A}"/>
              </a:ext>
            </a:extLst>
          </p:cNvPr>
          <p:cNvSpPr txBox="1"/>
          <p:nvPr/>
        </p:nvSpPr>
        <p:spPr>
          <a:xfrm>
            <a:off x="0" y="5410200"/>
            <a:ext cx="6324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</a:rPr>
              <a:t>Function</a:t>
            </a: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</a:rPr>
              <a:t> scan(A, B) {</a:t>
            </a:r>
          </a:p>
          <a:p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</a:rPr>
              <a:t>  Call reduce(A, n) and save the reduce tree;</a:t>
            </a:r>
          </a:p>
          <a:p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</a:rPr>
              <a:t>  </a:t>
            </a:r>
            <a:r>
              <a:rPr lang="en-US" sz="2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</a:rPr>
              <a:t>scan_r</a:t>
            </a: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</a:rPr>
              <a:t>(A, B, 0, n, 0);} </a:t>
            </a:r>
          </a:p>
        </p:txBody>
      </p:sp>
    </p:spTree>
    <p:extLst>
      <p:ext uri="{BB962C8B-B14F-4D97-AF65-F5344CB8AC3E}">
        <p14:creationId xmlns:p14="http://schemas.microsoft.com/office/powerpoint/2010/main" val="12535788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33" grpId="0"/>
      <p:bldP spid="34" grpId="0"/>
      <p:bldP spid="36" grpId="0"/>
      <p:bldP spid="37" grpId="0"/>
      <p:bldP spid="38" grpId="0"/>
      <p:bldP spid="39" grpId="0"/>
      <p:bldP spid="40" grpId="0"/>
      <p:bldP spid="41" grpId="0"/>
      <p:bldP spid="54" grpId="0"/>
      <p:bldP spid="55" grpId="0"/>
      <p:bldP spid="56" grpId="0"/>
      <p:bldP spid="57" grpId="0"/>
      <p:bldP spid="58" grpId="0"/>
      <p:bldP spid="59" grpId="0"/>
      <p:bldP spid="60" grpId="0"/>
      <p:bldP spid="61" grpId="0"/>
      <p:bldP spid="8" grpId="0"/>
      <p:bldP spid="68" grpId="0"/>
      <p:bldP spid="70" grpId="0"/>
      <p:bldP spid="72" grpId="0"/>
      <p:bldP spid="18" grpId="0" animBg="1"/>
      <p:bldP spid="19" grpId="0"/>
      <p:bldP spid="84" grpId="0"/>
      <p:bldP spid="85" grpId="0" animBg="1"/>
      <p:bldP spid="20" grpId="0"/>
      <p:bldP spid="21" grpId="0" animBg="1"/>
      <p:bldP spid="128" grpId="0"/>
      <p:bldP spid="78" grpId="0"/>
    </p:bldLst>
  </p:timing>
</p:sld>
</file>

<file path=ppt/theme/theme1.xml><?xml version="1.0" encoding="utf-8"?>
<a:theme xmlns:a="http://schemas.openxmlformats.org/drawingml/2006/main" name="1_Custom Design">
  <a:themeElements>
    <a:clrScheme name="Mao">
      <a:dk1>
        <a:sysClr val="windowText" lastClr="000000"/>
      </a:dk1>
      <a:lt1>
        <a:sysClr val="window" lastClr="FFFFFF"/>
      </a:lt1>
      <a:dk2>
        <a:srgbClr val="4D5061"/>
      </a:dk2>
      <a:lt2>
        <a:srgbClr val="E7E6E6"/>
      </a:lt2>
      <a:accent1>
        <a:srgbClr val="4472C4"/>
      </a:accent1>
      <a:accent2>
        <a:srgbClr val="ED7D31"/>
      </a:accent2>
      <a:accent3>
        <a:srgbClr val="FFBF00"/>
      </a:accent3>
      <a:accent4>
        <a:srgbClr val="F93943"/>
      </a:accent4>
      <a:accent5>
        <a:srgbClr val="9000B3"/>
      </a:accent5>
      <a:accent6>
        <a:srgbClr val="70AD47"/>
      </a:accent6>
      <a:hlink>
        <a:srgbClr val="E8436F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none" rtlCol="0">
        <a:spAutoFit/>
      </a:bodyPr>
      <a:lstStyle>
        <a:defPPr algn="l">
          <a:defRPr dirty="0" smtClean="0">
            <a:latin typeface="Arial" panose="020B0604020202020204" pitchFamily="34" charset="0"/>
            <a:cs typeface="Arial" panose="020B0604020202020204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20744</TotalTime>
  <Words>3960</Words>
  <Application>Microsoft Office PowerPoint</Application>
  <PresentationFormat>Widescreen</PresentationFormat>
  <Paragraphs>743</Paragraphs>
  <Slides>44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44</vt:i4>
      </vt:variant>
    </vt:vector>
  </HeadingPairs>
  <TitlesOfParts>
    <vt:vector size="53" baseType="lpstr">
      <vt:lpstr>等线</vt:lpstr>
      <vt:lpstr>Arial</vt:lpstr>
      <vt:lpstr>Arial Black</vt:lpstr>
      <vt:lpstr>Bahnschrift SemiBold SemiConden</vt:lpstr>
      <vt:lpstr>Calibri</vt:lpstr>
      <vt:lpstr>Cambria Math</vt:lpstr>
      <vt:lpstr>Consolas</vt:lpstr>
      <vt:lpstr>Lucida Sans Unicode</vt:lpstr>
      <vt:lpstr>1_Custom Design</vt:lpstr>
      <vt:lpstr>Parallel Algorithms:  Theory and Practice</vt:lpstr>
      <vt:lpstr>Last class</vt:lpstr>
      <vt:lpstr>Last class</vt:lpstr>
      <vt:lpstr>Last class</vt:lpstr>
      <vt:lpstr>Prefix Sum (Scan)</vt:lpstr>
      <vt:lpstr>Prefix sum</vt:lpstr>
      <vt:lpstr>Prefix Sum</vt:lpstr>
      <vt:lpstr>Two algorithms to implement a reduce</vt:lpstr>
      <vt:lpstr>Prefix sum: divide-and-conquer</vt:lpstr>
      <vt:lpstr>Prefix sum</vt:lpstr>
      <vt:lpstr>Two algorithms to implement a reduce</vt:lpstr>
      <vt:lpstr>Prefix sum – another algorithm</vt:lpstr>
      <vt:lpstr>Prefix sum – another algorithm</vt:lpstr>
      <vt:lpstr>How did we solve the prefix sum problem?</vt:lpstr>
      <vt:lpstr>Computational Models</vt:lpstr>
      <vt:lpstr>Cost model</vt:lpstr>
      <vt:lpstr>The PRAM (Parallel RAM) Model</vt:lpstr>
      <vt:lpstr>The PRAM (Parallel RAM) Model</vt:lpstr>
      <vt:lpstr>PRAM: pros and cons</vt:lpstr>
      <vt:lpstr>PRAM: pros and cons</vt:lpstr>
      <vt:lpstr>PRAM: pros and cons</vt:lpstr>
      <vt:lpstr>Fork-join parallelism</vt:lpstr>
      <vt:lpstr>Fork-join Parallelism</vt:lpstr>
      <vt:lpstr>Fork-join Parallelism</vt:lpstr>
      <vt:lpstr>Fork-join Parallelism</vt:lpstr>
      <vt:lpstr>Fork-join parallelism</vt:lpstr>
      <vt:lpstr>Execute a fork-join algorithm</vt:lpstr>
      <vt:lpstr>N-ary forking vs. binary forking</vt:lpstr>
      <vt:lpstr>DAG for work-depth  vs.  fork-join</vt:lpstr>
      <vt:lpstr>What else can we do</vt:lpstr>
      <vt:lpstr>Use Atomic Primitives</vt:lpstr>
      <vt:lpstr>Use Atomic Primitives</vt:lpstr>
      <vt:lpstr>Computational model</vt:lpstr>
      <vt:lpstr>Fibonacci Numbers</vt:lpstr>
      <vt:lpstr>Fibonacci Numbers</vt:lpstr>
      <vt:lpstr>Parallel Programming Tools</vt:lpstr>
      <vt:lpstr>Parallel Tools and Schedulers</vt:lpstr>
      <vt:lpstr>Cilk</vt:lpstr>
      <vt:lpstr>Cilk</vt:lpstr>
      <vt:lpstr>PBBS (Problem-based benchmark suite)</vt:lpstr>
      <vt:lpstr>About homework</vt:lpstr>
      <vt:lpstr>About homework</vt:lpstr>
      <vt:lpstr>About paper review</vt:lpstr>
      <vt:lpstr>About paper review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Parallel Algorithms:  Theory and Practice</dc:title>
  <dc:creator>Yan Gu</dc:creator>
  <cp:lastModifiedBy>Yan Gu</cp:lastModifiedBy>
  <cp:revision>404</cp:revision>
  <dcterms:created xsi:type="dcterms:W3CDTF">2019-09-30T01:50:09Z</dcterms:created>
  <dcterms:modified xsi:type="dcterms:W3CDTF">2020-01-14T04:28:25Z</dcterms:modified>
</cp:coreProperties>
</file>