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26"/>
  </p:notesMasterIdLst>
  <p:handoutMasterIdLst>
    <p:handoutMasterId r:id="rId27"/>
  </p:handoutMasterIdLst>
  <p:sldIdLst>
    <p:sldId id="495" r:id="rId2"/>
    <p:sldId id="885" r:id="rId3"/>
    <p:sldId id="887" r:id="rId4"/>
    <p:sldId id="263" r:id="rId5"/>
    <p:sldId id="896" r:id="rId6"/>
    <p:sldId id="267" r:id="rId7"/>
    <p:sldId id="905" r:id="rId8"/>
    <p:sldId id="311" r:id="rId9"/>
    <p:sldId id="280" r:id="rId10"/>
    <p:sldId id="907" r:id="rId11"/>
    <p:sldId id="286" r:id="rId12"/>
    <p:sldId id="293" r:id="rId13"/>
    <p:sldId id="312" r:id="rId14"/>
    <p:sldId id="295" r:id="rId15"/>
    <p:sldId id="297" r:id="rId16"/>
    <p:sldId id="298" r:id="rId17"/>
    <p:sldId id="899" r:id="rId18"/>
    <p:sldId id="309" r:id="rId19"/>
    <p:sldId id="306" r:id="rId20"/>
    <p:sldId id="900" r:id="rId21"/>
    <p:sldId id="903" r:id="rId22"/>
    <p:sldId id="901" r:id="rId23"/>
    <p:sldId id="902" r:id="rId24"/>
    <p:sldId id="904" r:id="rId25"/>
  </p:sldIdLst>
  <p:sldSz cx="12192000" cy="6858000"/>
  <p:notesSz cx="9601200" cy="73152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1" pos="7296" userDrawn="1">
          <p15:clr>
            <a:srgbClr val="A4A3A4"/>
          </p15:clr>
        </p15:guide>
        <p15:guide id="1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DAE3F3"/>
    <a:srgbClr val="D0CECE"/>
    <a:srgbClr val="616161"/>
    <a:srgbClr val="BA97FF"/>
    <a:srgbClr val="595959"/>
    <a:srgbClr val="7C7C7C"/>
    <a:srgbClr val="4D5061"/>
    <a:srgbClr val="373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78496" autoAdjust="0"/>
  </p:normalViewPr>
  <p:slideViewPr>
    <p:cSldViewPr>
      <p:cViewPr varScale="1">
        <p:scale>
          <a:sx n="125" d="100"/>
          <a:sy n="125" d="100"/>
        </p:scale>
        <p:origin x="1836" y="60"/>
      </p:cViewPr>
      <p:guideLst>
        <p:guide pos="7296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27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83C12A0-A07F-438D-8289-D652357D529F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9186AF7-5FB6-46CE-BED9-CB4B73D9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3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8B34558-CDED-45D4-9126-F174BE920661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0E025E3-E6C5-49B1-9E2E-63B79957E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27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25E3-E6C5-49B1-9E2E-63B79957EF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73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There are </a:t>
            </a:r>
            <a:r>
              <a:rPr lang="en-US" sz="1200" dirty="0"/>
              <a:t>two </a:t>
            </a:r>
            <a:r>
              <a:rPr lang="en-US" sz="1200" i="1" dirty="0"/>
              <a:t>memory transfer</a:t>
            </a:r>
            <a:r>
              <a:rPr lang="en-US" sz="1200" dirty="0"/>
              <a:t> instructions.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You can either read a block from the</a:t>
            </a:r>
            <a:r>
              <a:rPr lang="en-US" sz="1200" baseline="0" dirty="0"/>
              <a:t> slow memory, or write a block to it.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r>
              <a:rPr lang="en-US" dirty="0"/>
              <a:t>To think about it, you can assume the fast memory</a:t>
            </a:r>
            <a:r>
              <a:rPr lang="en-US" baseline="0" dirty="0"/>
              <a:t> to be the main memory and the slow memory to be the disk.</a:t>
            </a:r>
          </a:p>
          <a:p>
            <a:r>
              <a:rPr lang="en-US" baseline="0" dirty="0"/>
              <a:t>Disks are arranged with block size of several KB.</a:t>
            </a:r>
          </a:p>
          <a:p>
            <a:r>
              <a:rPr lang="en-US" baseline="0" dirty="0"/>
              <a:t>In another case, the fast memory can be the cache and the slow memory be the main memory.</a:t>
            </a:r>
          </a:p>
          <a:p>
            <a:r>
              <a:rPr lang="en-US" baseline="0" dirty="0"/>
              <a:t>In this case, the block size is the size of a cache line.</a:t>
            </a:r>
            <a:endParaRPr lang="en-US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The complexity of an algorithm on the EM model (I/O complexity) is measured by the overall number of read transfers plus write transfers.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(</a:t>
            </a:r>
            <a:r>
              <a:rPr lang="en-US" dirty="0"/>
              <a:t>In asymmetric setting, </a:t>
            </a:r>
            <a:r>
              <a:rPr lang="en-US" sz="1200" dirty="0"/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//, and once you want to do I/O from the disk, you either load a whole block from the disk to the main memory or write a whole block from the main memory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65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Implementation: remember the base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2CD71-4C13-41B9-920E-2E2ACE9F1F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6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">
            <a:extLst>
              <a:ext uri="{FF2B5EF4-FFF2-40B4-BE49-F238E27FC236}">
                <a16:creationId xmlns:a16="http://schemas.microsoft.com/office/drawing/2014/main" id="{961DB138-D19D-40CC-94D0-AA403745BEA7}"/>
              </a:ext>
            </a:extLst>
          </p:cNvPr>
          <p:cNvSpPr/>
          <p:nvPr userDrawn="1"/>
        </p:nvSpPr>
        <p:spPr>
          <a:xfrm>
            <a:off x="0" y="3"/>
            <a:ext cx="12192000" cy="4790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CD1D7E-02E7-40B9-8A98-55C24CED4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0F20CB-3E20-483F-AE36-A6F854851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C35710-FAA1-4A35-9FDE-C883E3AF4F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11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AF72-396B-49EA-8B34-2C26BD880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152400"/>
            <a:ext cx="104648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21890-00B8-4764-B63A-66A84F5C2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2971800"/>
            <a:ext cx="54864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7DAD01-92A2-4B92-A755-9DB406784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10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64C62-E771-4E47-A419-29CFB4757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277600" cy="685800"/>
          </a:xfrm>
        </p:spPr>
        <p:txBody>
          <a:bodyPr>
            <a:noAutofit/>
          </a:bodyPr>
          <a:lstStyle>
            <a:lvl1pPr>
              <a:defRPr sz="4000" b="0">
                <a:latin typeface="Bahnschrift SemiBold SemiConden" panose="020B0502040204020203" pitchFamily="34" charset="0"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B23CF-C212-4CC1-A195-3BB535F45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277600" cy="5257800"/>
          </a:xfrm>
        </p:spPr>
        <p:txBody>
          <a:bodyPr/>
          <a:lstStyle>
            <a:lvl1pPr>
              <a:spcBef>
                <a:spcPts val="600"/>
              </a:spcBef>
              <a:defRPr sz="2800" b="1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defRPr sz="24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defRPr sz="20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defRPr sz="18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defRPr sz="1800">
                <a:solidFill>
                  <a:srgbClr val="59595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F995CB5-7FF6-4A9E-8D2E-958D1DAEB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283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2">
            <a:extLst>
              <a:ext uri="{FF2B5EF4-FFF2-40B4-BE49-F238E27FC236}">
                <a16:creationId xmlns:a16="http://schemas.microsoft.com/office/drawing/2014/main" id="{D4097F0F-4317-4E1D-BA75-033AC36356FD}"/>
              </a:ext>
            </a:extLst>
          </p:cNvPr>
          <p:cNvSpPr/>
          <p:nvPr userDrawn="1"/>
        </p:nvSpPr>
        <p:spPr>
          <a:xfrm>
            <a:off x="3" y="3"/>
            <a:ext cx="11858443" cy="6857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 dirty="0">
              <a:solidFill>
                <a:schemeClr val="tx2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6E9D3B-1C24-4415-A174-E0DA4685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8601"/>
            <a:ext cx="11277600" cy="473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83433-FFD9-4468-9715-B5A707A65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11277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AB291D7-C275-4AF5-A8FF-773072AD1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304" y="6492876"/>
            <a:ext cx="787400" cy="365125"/>
          </a:xfrm>
          <a:prstGeom prst="rect">
            <a:avLst/>
          </a:prstGeom>
        </p:spPr>
        <p:txBody>
          <a:bodyPr/>
          <a:lstStyle/>
          <a:p>
            <a:fld id="{B710F26B-4563-4765-9A91-E0CC99FE32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30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6" r:id="rId2"/>
    <p:sldLayoutId id="2147483714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zh-CN" altLang="en-US" sz="4000" b="1" kern="1200" dirty="0">
          <a:solidFill>
            <a:schemeClr val="accent1"/>
          </a:solidFill>
          <a:latin typeface="Bahnschrift SemiBold SemiConden" panose="020B0502040204020203" pitchFamily="34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7" Type="http://schemas.openxmlformats.org/officeDocument/2006/relationships/image" Target="../media/image67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7" Type="http://schemas.openxmlformats.org/officeDocument/2006/relationships/image" Target="../media/image67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214445A-2122-47F5-8B08-AC619614F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7" y="965199"/>
            <a:ext cx="7201801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Parallel Algorithms: </a:t>
            </a:r>
            <a:b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and Practice</a:t>
            </a:r>
            <a:b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altLang="zh-CN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en-US" sz="5600" b="0" dirty="0"/>
              <a:t>Locality and I/O-Efficient Parallel Algorithms</a:t>
            </a:r>
            <a:endParaRPr lang="zh-CN" altLang="en-US" sz="5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</a:rPr>
              <a:t>CS260 – </a:t>
            </a:r>
            <a:r>
              <a:rPr lang="en-US" sz="2000">
                <a:solidFill>
                  <a:schemeClr val="accent1"/>
                </a:solidFill>
              </a:rPr>
              <a:t>Lecture 13</a:t>
            </a:r>
            <a:endParaRPr lang="en-US" sz="2000" dirty="0">
              <a:solidFill>
                <a:schemeClr val="accent1"/>
              </a:solidFill>
            </a:endParaRPr>
          </a:p>
          <a:p>
            <a:pPr algn="r"/>
            <a:r>
              <a:rPr lang="en-US" sz="2000" dirty="0">
                <a:solidFill>
                  <a:schemeClr val="accent1"/>
                </a:solidFill>
              </a:rPr>
              <a:t>Yan Gu</a:t>
            </a:r>
          </a:p>
          <a:p>
            <a:pPr algn="r"/>
            <a:endParaRPr lang="en-US" sz="2000" dirty="0">
              <a:solidFill>
                <a:schemeClr val="accent1"/>
              </a:solidFill>
            </a:endParaRPr>
          </a:p>
        </p:txBody>
      </p:sp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91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DD6C69-5F61-41BD-AEE0-AB711229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Last week – cache-oblivious algorithms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4E0E57-8EF2-4230-B887-A9D7BF9A8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10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D932B493-B0E8-4B62-A8BB-E3F02FE997CF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304800" y="1371600"/>
              <a:ext cx="11277600" cy="4953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59200">
                      <a:extLst>
                        <a:ext uri="{9D8B030D-6E8A-4147-A177-3AD203B41FA5}">
                          <a16:colId xmlns:a16="http://schemas.microsoft.com/office/drawing/2014/main" val="3819133799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3147397700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469386327"/>
                        </a:ext>
                      </a:extLst>
                    </a:gridCol>
                  </a:tblGrid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Problem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RAM Algorithm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CO algorithm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23616755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Sorting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func>
                                      <m:func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den>
                                    </m:f>
                                    <m:func>
                                      <m:func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sSub>
                                          <m:sSubPr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3200" b="0" i="0" smtClean="0"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e>
                                          <m:sub>
                                            <m:f>
                                              <m:fPr>
                                                <m:ctrlPr>
                                                  <a:rPr lang="en-US" sz="3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3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𝑀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3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𝐵</m:t>
                                                </m:r>
                                              </m:den>
                                            </m:f>
                                          </m:sub>
                                        </m:sSub>
                                      </m:fName>
                                      <m:e>
                                        <m:f>
                                          <m:fPr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num>
                                          <m:den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den>
                                        </m:f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8902073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transpose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  <m:sup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5395051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multiplication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  <m:sup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46883012"/>
                      </a:ext>
                    </a:extLst>
                  </a:tr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Search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306720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D932B493-B0E8-4B62-A8BB-E3F02FE997CF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304800" y="1371600"/>
              <a:ext cx="11277600" cy="4953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59200">
                      <a:extLst>
                        <a:ext uri="{9D8B030D-6E8A-4147-A177-3AD203B41FA5}">
                          <a16:colId xmlns:a16="http://schemas.microsoft.com/office/drawing/2014/main" val="3819133799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3147397700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469386327"/>
                        </a:ext>
                      </a:extLst>
                    </a:gridCol>
                  </a:tblGrid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Problem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RAM Algorithm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CO algorithm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23616755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Sorting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53659" r="-100974" b="-26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53659" r="-810" b="-262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8902073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transpose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153659" r="-100974" b="-16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153659" r="-810" b="-162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395051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multiplication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253659" r="-100974" b="-6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253659" r="-810" b="-62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6883012"/>
                      </a:ext>
                    </a:extLst>
                  </a:tr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Search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732323" r="-100974" b="-303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732323" r="-810" b="-303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067208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3650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Sample-sort outline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447800"/>
                <a:ext cx="8229600" cy="401320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dirty="0"/>
                  <a:t>Analogous to </a:t>
                </a:r>
                <a:r>
                  <a:rPr lang="en-US" dirty="0" err="1"/>
                  <a:t>multiway</a:t>
                </a:r>
                <a:r>
                  <a:rPr lang="en-US" dirty="0"/>
                  <a:t> </a:t>
                </a:r>
                <a:r>
                  <a:rPr lang="en-US" dirty="0" err="1"/>
                  <a:t>quicksort</a:t>
                </a:r>
                <a:endParaRPr lang="en-US" dirty="0"/>
              </a:p>
              <a:p>
                <a:pPr>
                  <a:buNone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Split input array into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dirty="0"/>
                  <a:t> contiguous </a:t>
                </a:r>
                <a:r>
                  <a:rPr lang="en-US" b="1" i="1" dirty="0" err="1"/>
                  <a:t>subarrays</a:t>
                </a:r>
                <a:r>
                  <a:rPr lang="en-US" dirty="0"/>
                  <a:t> of size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i="1" dirty="0"/>
                  <a:t>.  </a:t>
                </a:r>
                <a:r>
                  <a:rPr lang="en-US" dirty="0"/>
                  <a:t>Sort </a:t>
                </a:r>
                <a:r>
                  <a:rPr lang="en-US" dirty="0" err="1"/>
                  <a:t>subarrays</a:t>
                </a:r>
                <a:r>
                  <a:rPr lang="en-US" dirty="0"/>
                  <a:t> recursively</a:t>
                </a:r>
                <a:endParaRPr lang="en-US" i="1" dirty="0"/>
              </a:p>
              <a:p>
                <a:pPr marL="514350" indent="-514350">
                  <a:buFont typeface="+mj-lt"/>
                  <a:buAutoNum type="arabicPeriod"/>
                </a:pPr>
                <a:endParaRPr lang="en-US" i="1" dirty="0"/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None/>
                </a:pPr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447800"/>
                <a:ext cx="8229600" cy="4013200"/>
              </a:xfrm>
              <a:blipFill>
                <a:blip r:embed="rId2"/>
                <a:stretch>
                  <a:fillRect l="-2222" t="-24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B2795FE0-97A4-405C-878C-F9931859CD56}"/>
              </a:ext>
            </a:extLst>
          </p:cNvPr>
          <p:cNvSpPr/>
          <p:nvPr/>
        </p:nvSpPr>
        <p:spPr>
          <a:xfrm>
            <a:off x="2971800" y="4758033"/>
            <a:ext cx="1663700" cy="3937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0">
                <a:schemeClr val="accent2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DC1ED6B-51D8-4736-AF52-50475CA12E22}"/>
              </a:ext>
            </a:extLst>
          </p:cNvPr>
          <p:cNvSpPr/>
          <p:nvPr/>
        </p:nvSpPr>
        <p:spPr>
          <a:xfrm>
            <a:off x="4635500" y="4758033"/>
            <a:ext cx="1663700" cy="3937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0">
                <a:srgbClr val="008000"/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8FE38D-1895-4B76-8983-639E533AC637}"/>
              </a:ext>
            </a:extLst>
          </p:cNvPr>
          <p:cNvSpPr/>
          <p:nvPr/>
        </p:nvSpPr>
        <p:spPr>
          <a:xfrm>
            <a:off x="6985000" y="4758033"/>
            <a:ext cx="1663700" cy="3937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0">
                <a:schemeClr val="tx2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AE28D0-DEFA-494E-A120-4574C6B67536}"/>
              </a:ext>
            </a:extLst>
          </p:cNvPr>
          <p:cNvSpPr txBox="1"/>
          <p:nvPr/>
        </p:nvSpPr>
        <p:spPr>
          <a:xfrm>
            <a:off x="6438900" y="4616101"/>
            <a:ext cx="397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…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59A309F2-9655-4683-A880-F8B03FF7342F}"/>
              </a:ext>
            </a:extLst>
          </p:cNvPr>
          <p:cNvSpPr/>
          <p:nvPr/>
        </p:nvSpPr>
        <p:spPr>
          <a:xfrm rot="5400000">
            <a:off x="3638550" y="4548483"/>
            <a:ext cx="317500" cy="1600200"/>
          </a:xfrm>
          <a:prstGeom prst="rightBrace">
            <a:avLst>
              <a:gd name="adj1" fmla="val 40333"/>
              <a:gd name="adj2" fmla="val 50000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B85A75-F80E-440B-82E5-C3F63FB3A3C9}"/>
                  </a:ext>
                </a:extLst>
              </p:cNvPr>
              <p:cNvSpPr txBox="1"/>
              <p:nvPr/>
            </p:nvSpPr>
            <p:spPr>
              <a:xfrm>
                <a:off x="3383624" y="5469234"/>
                <a:ext cx="2166276" cy="496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Comic Sans MS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sz="2400" dirty="0">
                    <a:latin typeface="+mj-lt"/>
                    <a:cs typeface="Comic Sans MS"/>
                  </a:rPr>
                  <a:t>, sorted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B85A75-F80E-440B-82E5-C3F63FB3A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624" y="5469234"/>
                <a:ext cx="2166276" cy="496418"/>
              </a:xfrm>
              <a:prstGeom prst="rect">
                <a:avLst/>
              </a:prstGeom>
              <a:blipFill>
                <a:blip r:embed="rId3"/>
                <a:stretch>
                  <a:fillRect t="-1220" b="-280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ight Brace 19">
            <a:extLst>
              <a:ext uri="{FF2B5EF4-FFF2-40B4-BE49-F238E27FC236}">
                <a16:creationId xmlns:a16="http://schemas.microsoft.com/office/drawing/2014/main" id="{0039CBED-FE8B-44C7-9682-5721E656E4FB}"/>
              </a:ext>
            </a:extLst>
          </p:cNvPr>
          <p:cNvSpPr/>
          <p:nvPr/>
        </p:nvSpPr>
        <p:spPr>
          <a:xfrm rot="5400000">
            <a:off x="5664200" y="3335634"/>
            <a:ext cx="317500" cy="5651500"/>
          </a:xfrm>
          <a:prstGeom prst="rightBrace">
            <a:avLst>
              <a:gd name="adj1" fmla="val 40333"/>
              <a:gd name="adj2" fmla="val 50000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0850945-0FE0-4201-8CCC-8ECE10FA43DD}"/>
                  </a:ext>
                </a:extLst>
              </p:cNvPr>
              <p:cNvSpPr txBox="1"/>
              <p:nvPr/>
            </p:nvSpPr>
            <p:spPr>
              <a:xfrm>
                <a:off x="5486400" y="6320135"/>
                <a:ext cx="6168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  <a:cs typeface="Comic Sans MS"/>
                        </a:rPr>
                        <m:t>𝑁</m:t>
                      </m:r>
                    </m:oMath>
                  </m:oMathPara>
                </a14:m>
                <a:endParaRPr lang="en-US" sz="2400" i="1" dirty="0">
                  <a:latin typeface="Comic Sans MS"/>
                  <a:cs typeface="Comic Sans MS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0850945-0FE0-4201-8CCC-8ECE10FA4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320135"/>
                <a:ext cx="616876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45890A13-7F1B-4C1E-A57A-F31C5BE46BFE}"/>
              </a:ext>
            </a:extLst>
          </p:cNvPr>
          <p:cNvSpPr/>
          <p:nvPr/>
        </p:nvSpPr>
        <p:spPr>
          <a:xfrm>
            <a:off x="2971802" y="4758032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9E426F1-4D13-4430-B195-A48DADB48597}"/>
              </a:ext>
            </a:extLst>
          </p:cNvPr>
          <p:cNvSpPr/>
          <p:nvPr/>
        </p:nvSpPr>
        <p:spPr>
          <a:xfrm>
            <a:off x="4635502" y="4758032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rgbClr val="008000"/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B3A5B34-4755-4B93-9530-B45C207C425B}"/>
              </a:ext>
            </a:extLst>
          </p:cNvPr>
          <p:cNvSpPr/>
          <p:nvPr/>
        </p:nvSpPr>
        <p:spPr>
          <a:xfrm>
            <a:off x="6985002" y="4758032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9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Sample-sort outline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8305800" y="2503026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17171" y="3121210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rgbClr val="008000"/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05800" y="4071477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16200000">
            <a:off x="8990271" y="1414149"/>
            <a:ext cx="317500" cy="1600200"/>
          </a:xfrm>
          <a:prstGeom prst="rightBrace">
            <a:avLst>
              <a:gd name="adj1" fmla="val 40333"/>
              <a:gd name="adj2" fmla="val 50000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376630" y="1524000"/>
                <a:ext cx="1706244" cy="513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sz="2400" dirty="0">
                    <a:latin typeface="+mj-lt"/>
                    <a:cs typeface="Comic Sans MS"/>
                  </a:rPr>
                  <a:t>, sorted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6630" y="1524000"/>
                <a:ext cx="1706244" cy="513602"/>
              </a:xfrm>
              <a:prstGeom prst="rect">
                <a:avLst/>
              </a:prstGeom>
              <a:blipFill>
                <a:blip r:embed="rId2"/>
                <a:stretch>
                  <a:fillRect t="-1190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3EA20059-4376-429A-908B-608FE5046D66}"/>
              </a:ext>
            </a:extLst>
          </p:cNvPr>
          <p:cNvSpPr txBox="1"/>
          <p:nvPr/>
        </p:nvSpPr>
        <p:spPr>
          <a:xfrm rot="5400000">
            <a:off x="9031169" y="3582028"/>
            <a:ext cx="397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BF88CFA6-8371-48CB-BBD9-38074FEECA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447800"/>
                <a:ext cx="8229600" cy="401320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dirty="0"/>
                  <a:t>Analogous to </a:t>
                </a:r>
                <a:r>
                  <a:rPr lang="en-US" dirty="0" err="1"/>
                  <a:t>multiway</a:t>
                </a:r>
                <a:r>
                  <a:rPr lang="en-US" dirty="0"/>
                  <a:t> </a:t>
                </a:r>
                <a:r>
                  <a:rPr lang="en-US" dirty="0" err="1"/>
                  <a:t>quicksort</a:t>
                </a:r>
                <a:endParaRPr lang="en-US" dirty="0"/>
              </a:p>
              <a:p>
                <a:pPr>
                  <a:buNone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Split input array into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dirty="0"/>
                  <a:t> contiguous </a:t>
                </a:r>
                <a:r>
                  <a:rPr lang="en-US" b="1" i="1" dirty="0" err="1"/>
                  <a:t>subarrays</a:t>
                </a:r>
                <a:r>
                  <a:rPr lang="en-US" dirty="0"/>
                  <a:t> of size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i="1" dirty="0"/>
                  <a:t>.  </a:t>
                </a:r>
                <a:r>
                  <a:rPr lang="en-US" dirty="0"/>
                  <a:t>Sort </a:t>
                </a:r>
                <a:r>
                  <a:rPr lang="en-US" dirty="0" err="1"/>
                  <a:t>subarrays</a:t>
                </a:r>
                <a:r>
                  <a:rPr lang="en-US" dirty="0"/>
                  <a:t> recursively</a:t>
                </a:r>
                <a:endParaRPr lang="en-US" i="1" dirty="0"/>
              </a:p>
              <a:p>
                <a:pPr marL="514350" indent="-514350">
                  <a:buFont typeface="+mj-lt"/>
                  <a:buAutoNum type="arabicPeriod"/>
                </a:pPr>
                <a:endParaRPr lang="en-US" i="1" dirty="0"/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None/>
                </a:pPr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BF88CFA6-8371-48CB-BBD9-38074FEECA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447800"/>
                <a:ext cx="8229600" cy="4013200"/>
              </a:xfrm>
              <a:blipFill>
                <a:blip r:embed="rId3"/>
                <a:stretch>
                  <a:fillRect l="-2222" t="-24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72602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Sample-sort outline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43522" y="1600201"/>
                <a:ext cx="6743655" cy="4013200"/>
              </a:xfrm>
            </p:spPr>
            <p:txBody>
              <a:bodyPr>
                <a:noAutofit/>
              </a:bodyPr>
              <a:lstStyle/>
              <a:p>
                <a:pPr marL="514350" indent="-514350">
                  <a:buFont typeface="+mj-lt"/>
                  <a:buAutoNum type="arabicPeriod" startAt="2"/>
                </a:pPr>
                <a:r>
                  <a:rPr lang="en-US" sz="3200" dirty="0"/>
                  <a:t>Choose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en-US" sz="32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3200" dirty="0">
                    <a:solidFill>
                      <a:srgbClr val="0000FF"/>
                    </a:solidFill>
                  </a:rPr>
                  <a:t> </a:t>
                </a:r>
                <a:r>
                  <a:rPr lang="en-US" sz="3200" dirty="0"/>
                  <a:t>“good” pivots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2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2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≤…≤</m:t>
                    </m:r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ad>
                          <m:radPr>
                            <m:degHide m:val="on"/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sz="3200" dirty="0"/>
              </a:p>
              <a:p>
                <a:pPr marL="514350" indent="-514350">
                  <a:buFont typeface="+mj-lt"/>
                  <a:buAutoNum type="arabicPeriod" startAt="2"/>
                </a:pPr>
                <a:endParaRPr lang="en-US" sz="3200" dirty="0"/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n-US" sz="3200" dirty="0"/>
                  <a:t>Distribute subarrays into </a:t>
                </a:r>
                <a:r>
                  <a:rPr lang="en-US" sz="3200" b="1" i="1" dirty="0"/>
                  <a:t>buckets</a:t>
                </a:r>
                <a:r>
                  <a:rPr lang="en-US" sz="3200" dirty="0"/>
                  <a:t>, according to      pivots</a:t>
                </a:r>
                <a:endParaRPr lang="en-US" sz="3200" i="1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3522" y="1600201"/>
                <a:ext cx="6743655" cy="4013200"/>
              </a:xfrm>
              <a:blipFill>
                <a:blip r:embed="rId2"/>
                <a:stretch>
                  <a:fillRect l="-3345" t="-50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4775BB59-7210-4E7E-A005-DA2D1620A564}"/>
              </a:ext>
            </a:extLst>
          </p:cNvPr>
          <p:cNvSpPr/>
          <p:nvPr/>
        </p:nvSpPr>
        <p:spPr>
          <a:xfrm>
            <a:off x="2179320" y="5728046"/>
            <a:ext cx="1094052" cy="45343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26BC20F-0E18-4B65-BB87-997F8DDEF95D}"/>
              </a:ext>
            </a:extLst>
          </p:cNvPr>
          <p:cNvSpPr/>
          <p:nvPr/>
        </p:nvSpPr>
        <p:spPr>
          <a:xfrm>
            <a:off x="4537075" y="5729247"/>
            <a:ext cx="829892" cy="45343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2E435F-AD35-4EE1-AA42-E978C10A22BA}"/>
              </a:ext>
            </a:extLst>
          </p:cNvPr>
          <p:cNvSpPr/>
          <p:nvPr/>
        </p:nvSpPr>
        <p:spPr>
          <a:xfrm>
            <a:off x="8419174" y="5715000"/>
            <a:ext cx="1553210" cy="453430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05800" y="2503026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17171" y="3121210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rgbClr val="008000"/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05800" y="4071477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16200000">
            <a:off x="8990271" y="1414149"/>
            <a:ext cx="317500" cy="1600200"/>
          </a:xfrm>
          <a:prstGeom prst="rightBrace">
            <a:avLst>
              <a:gd name="adj1" fmla="val 40333"/>
              <a:gd name="adj2" fmla="val 50000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376630" y="1524000"/>
                <a:ext cx="1706244" cy="513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sz="2400" dirty="0">
                    <a:latin typeface="+mj-lt"/>
                    <a:cs typeface="Comic Sans MS"/>
                  </a:rPr>
                  <a:t>, sorted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6630" y="1524000"/>
                <a:ext cx="1706244" cy="513602"/>
              </a:xfrm>
              <a:prstGeom prst="rect">
                <a:avLst/>
              </a:prstGeom>
              <a:blipFill>
                <a:blip r:embed="rId3"/>
                <a:stretch>
                  <a:fillRect t="-1190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3EA20059-4376-429A-908B-608FE5046D66}"/>
              </a:ext>
            </a:extLst>
          </p:cNvPr>
          <p:cNvSpPr txBox="1"/>
          <p:nvPr/>
        </p:nvSpPr>
        <p:spPr>
          <a:xfrm rot="5400000">
            <a:off x="9031169" y="3582028"/>
            <a:ext cx="397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…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96E658-5C43-4B32-8DC5-1A5D53B61964}"/>
              </a:ext>
            </a:extLst>
          </p:cNvPr>
          <p:cNvSpPr txBox="1"/>
          <p:nvPr/>
        </p:nvSpPr>
        <p:spPr>
          <a:xfrm>
            <a:off x="2057400" y="6167736"/>
            <a:ext cx="144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Bucket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0D3713-3099-42B7-8710-B36089FB9CF2}"/>
              </a:ext>
            </a:extLst>
          </p:cNvPr>
          <p:cNvSpPr txBox="1"/>
          <p:nvPr/>
        </p:nvSpPr>
        <p:spPr>
          <a:xfrm>
            <a:off x="4318000" y="6167736"/>
            <a:ext cx="144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Bucket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914BCD-9B89-4FA8-BC98-0EFD2A1488AB}"/>
                  </a:ext>
                </a:extLst>
              </p:cNvPr>
              <p:cNvSpPr txBox="1"/>
              <p:nvPr/>
            </p:nvSpPr>
            <p:spPr>
              <a:xfrm>
                <a:off x="8374724" y="6132982"/>
                <a:ext cx="1912276" cy="496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  <a:cs typeface="Comic Sans MS"/>
                  </a:rPr>
                  <a:t>Bucket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endParaRPr lang="en-US" sz="2400" i="1" dirty="0">
                  <a:latin typeface="+mj-lt"/>
                  <a:cs typeface="Comic Sans MS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914BCD-9B89-4FA8-BC98-0EFD2A148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724" y="6132982"/>
                <a:ext cx="1912276" cy="496418"/>
              </a:xfrm>
              <a:prstGeom prst="rect">
                <a:avLst/>
              </a:prstGeom>
              <a:blipFill>
                <a:blip r:embed="rId4"/>
                <a:stretch>
                  <a:fillRect l="-5096" t="-1220" b="-280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F512314F-4E7C-4F22-BB0A-4AD9E41205CC}"/>
              </a:ext>
            </a:extLst>
          </p:cNvPr>
          <p:cNvGrpSpPr/>
          <p:nvPr/>
        </p:nvGrpSpPr>
        <p:grpSpPr>
          <a:xfrm>
            <a:off x="2449196" y="3106563"/>
            <a:ext cx="6669405" cy="2591272"/>
            <a:chOff x="925195" y="3106563"/>
            <a:chExt cx="6669405" cy="259127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4BD2F1E-71CD-415C-B16E-FD7EE4B129C5}"/>
                </a:ext>
              </a:extLst>
            </p:cNvPr>
            <p:cNvSpPr/>
            <p:nvPr/>
          </p:nvSpPr>
          <p:spPr>
            <a:xfrm>
              <a:off x="6781800" y="3106563"/>
              <a:ext cx="812800" cy="393700"/>
            </a:xfrm>
            <a:prstGeom prst="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379993B-33D7-4194-A1E3-3B84EBCD1A5C}"/>
                </a:ext>
              </a:extLst>
            </p:cNvPr>
            <p:cNvSpPr/>
            <p:nvPr/>
          </p:nvSpPr>
          <p:spPr>
            <a:xfrm>
              <a:off x="6779552" y="4076605"/>
              <a:ext cx="165100" cy="388571"/>
            </a:xfrm>
            <a:prstGeom prst="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5FE1731A-64E1-4166-8013-E19E76503296}"/>
                </a:ext>
              </a:extLst>
            </p:cNvPr>
            <p:cNvCxnSpPr>
              <a:cxnSpLocks/>
              <a:stCxn id="23" idx="2"/>
            </p:cNvCxnSpPr>
            <p:nvPr/>
          </p:nvCxnSpPr>
          <p:spPr>
            <a:xfrm flipH="1">
              <a:off x="925195" y="3500263"/>
              <a:ext cx="6263005" cy="219757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9139BC77-01A1-4DBF-BBF5-0F8548E512A8}"/>
                </a:ext>
              </a:extLst>
            </p:cNvPr>
            <p:cNvCxnSpPr>
              <a:cxnSpLocks/>
              <a:stCxn id="24" idx="2"/>
            </p:cNvCxnSpPr>
            <p:nvPr/>
          </p:nvCxnSpPr>
          <p:spPr>
            <a:xfrm flipH="1">
              <a:off x="1776386" y="4465176"/>
              <a:ext cx="5085716" cy="123265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084CDC1-3AE0-45ED-AEC1-AA4E2ADC3315}"/>
              </a:ext>
            </a:extLst>
          </p:cNvPr>
          <p:cNvGrpSpPr/>
          <p:nvPr/>
        </p:nvGrpSpPr>
        <p:grpSpPr>
          <a:xfrm>
            <a:off x="2181517" y="2498434"/>
            <a:ext cx="7783539" cy="3216566"/>
            <a:chOff x="657516" y="2498434"/>
            <a:chExt cx="7783539" cy="321656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E3FEFF2-50E8-4EA7-9D92-E63C40CD31AA}"/>
                </a:ext>
              </a:extLst>
            </p:cNvPr>
            <p:cNvSpPr/>
            <p:nvPr/>
          </p:nvSpPr>
          <p:spPr>
            <a:xfrm>
              <a:off x="6781800" y="2505689"/>
              <a:ext cx="368300" cy="399271"/>
            </a:xfrm>
            <a:prstGeom prst="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A2A78B-4B73-450B-A47B-515F8F7EA315}"/>
                </a:ext>
              </a:extLst>
            </p:cNvPr>
            <p:cNvSpPr/>
            <p:nvPr/>
          </p:nvSpPr>
          <p:spPr>
            <a:xfrm>
              <a:off x="7181850" y="2508854"/>
              <a:ext cx="300316" cy="396106"/>
            </a:xfrm>
            <a:prstGeom prst="rect">
              <a:avLst/>
            </a:prstGeom>
            <a:noFill/>
            <a:ln w="412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9739D05-64A8-469D-AD8E-80DD1582A56B}"/>
                </a:ext>
              </a:extLst>
            </p:cNvPr>
            <p:cNvSpPr/>
            <p:nvPr/>
          </p:nvSpPr>
          <p:spPr>
            <a:xfrm>
              <a:off x="7996555" y="2498434"/>
              <a:ext cx="444500" cy="393700"/>
            </a:xfrm>
            <a:prstGeom prst="rect">
              <a:avLst/>
            </a:prstGeom>
            <a:noFill/>
            <a:ln w="412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881DFEE-95AB-45A3-AD63-5902ADB0C597}"/>
                </a:ext>
              </a:extLst>
            </p:cNvPr>
            <p:cNvCxnSpPr>
              <a:cxnSpLocks/>
              <a:stCxn id="19" idx="2"/>
            </p:cNvCxnSpPr>
            <p:nvPr/>
          </p:nvCxnSpPr>
          <p:spPr>
            <a:xfrm flipH="1">
              <a:off x="657516" y="2904960"/>
              <a:ext cx="6308434" cy="280110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A66F3D5-7511-4701-AC5F-C2141442E1E7}"/>
                </a:ext>
              </a:extLst>
            </p:cNvPr>
            <p:cNvCxnSpPr>
              <a:cxnSpLocks/>
              <a:stCxn id="20" idx="2"/>
            </p:cNvCxnSpPr>
            <p:nvPr/>
          </p:nvCxnSpPr>
          <p:spPr>
            <a:xfrm flipH="1">
              <a:off x="3058503" y="2904960"/>
              <a:ext cx="4273505" cy="2810040"/>
            </a:xfrm>
            <a:prstGeom prst="straightConnector1">
              <a:avLst/>
            </a:prstGeom>
            <a:ln w="28575">
              <a:solidFill>
                <a:schemeClr val="accent5">
                  <a:lumMod val="75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192DE58F-5EC8-4608-B0DB-E09EF70D1AA4}"/>
                </a:ext>
              </a:extLst>
            </p:cNvPr>
            <p:cNvCxnSpPr>
              <a:cxnSpLocks/>
              <a:stCxn id="21" idx="2"/>
            </p:cNvCxnSpPr>
            <p:nvPr/>
          </p:nvCxnSpPr>
          <p:spPr>
            <a:xfrm flipH="1">
              <a:off x="6914224" y="2892134"/>
              <a:ext cx="1304581" cy="2813935"/>
            </a:xfrm>
            <a:prstGeom prst="straightConnector1">
              <a:avLst/>
            </a:prstGeom>
            <a:ln w="28575">
              <a:solidFill>
                <a:schemeClr val="bg2">
                  <a:lumMod val="75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3A7FE3D-7A00-4412-9F03-5A7C28BEDEBE}"/>
                  </a:ext>
                </a:extLst>
              </p:cNvPr>
              <p:cNvSpPr txBox="1"/>
              <p:nvPr/>
            </p:nvSpPr>
            <p:spPr>
              <a:xfrm>
                <a:off x="3290227" y="5697836"/>
                <a:ext cx="12299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>
                  <a:latin typeface="+mj-lt"/>
                  <a:cs typeface="Comic Sans MS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3A7FE3D-7A00-4412-9F03-5A7C28BEDE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227" y="5697836"/>
                <a:ext cx="1229995" cy="461665"/>
              </a:xfrm>
              <a:prstGeom prst="rect">
                <a:avLst/>
              </a:prstGeom>
              <a:blipFill>
                <a:blip r:embed="rId5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050D7DC-F46C-4928-A000-16C77B90A4C9}"/>
                  </a:ext>
                </a:extLst>
              </p:cNvPr>
              <p:cNvSpPr txBox="1"/>
              <p:nvPr/>
            </p:nvSpPr>
            <p:spPr>
              <a:xfrm>
                <a:off x="5359400" y="5715000"/>
                <a:ext cx="309880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≤…≤</m:t>
                      </m:r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ad>
                            <m:radPr>
                              <m:degHide m:val="on"/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>
                  <a:latin typeface="+mj-lt"/>
                  <a:cs typeface="Comic Sans MS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050D7DC-F46C-4928-A000-16C77B90A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400" y="5715000"/>
                <a:ext cx="3098800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>
            <a:extLst>
              <a:ext uri="{FF2B5EF4-FFF2-40B4-BE49-F238E27FC236}">
                <a16:creationId xmlns:a16="http://schemas.microsoft.com/office/drawing/2014/main" id="{8FCB9579-BE1D-4420-AB11-6CC3EC6753A5}"/>
              </a:ext>
            </a:extLst>
          </p:cNvPr>
          <p:cNvGrpSpPr/>
          <p:nvPr/>
        </p:nvGrpSpPr>
        <p:grpSpPr>
          <a:xfrm>
            <a:off x="2057401" y="4862372"/>
            <a:ext cx="1367213" cy="700229"/>
            <a:chOff x="533400" y="4862371"/>
            <a:chExt cx="1367213" cy="700229"/>
          </a:xfrm>
        </p:grpSpPr>
        <p:sp>
          <p:nvSpPr>
            <p:cNvPr id="34" name="Right Brace 33">
              <a:extLst>
                <a:ext uri="{FF2B5EF4-FFF2-40B4-BE49-F238E27FC236}">
                  <a16:creationId xmlns:a16="http://schemas.microsoft.com/office/drawing/2014/main" id="{6BAC5A3A-424F-4E6B-812E-1291BC1CCC54}"/>
                </a:ext>
              </a:extLst>
            </p:cNvPr>
            <p:cNvSpPr/>
            <p:nvPr/>
          </p:nvSpPr>
          <p:spPr>
            <a:xfrm rot="16200000">
              <a:off x="1053121" y="4849495"/>
              <a:ext cx="317500" cy="1108710"/>
            </a:xfrm>
            <a:prstGeom prst="rightBrace">
              <a:avLst>
                <a:gd name="adj1" fmla="val 40333"/>
                <a:gd name="adj2" fmla="val 50000"/>
              </a:avLst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F9B0B31F-30E3-4207-BBFB-9988D0B98263}"/>
                    </a:ext>
                  </a:extLst>
                </p:cNvPr>
                <p:cNvSpPr/>
                <p:nvPr/>
              </p:nvSpPr>
              <p:spPr>
                <a:xfrm>
                  <a:off x="533400" y="4862371"/>
                  <a:ext cx="1367213" cy="39542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dirty="0"/>
                    <a:t>Size </a:t>
                  </a:r>
                  <a14:m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≈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F9B0B31F-30E3-4207-BBFB-9988D0B9826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" y="4862371"/>
                  <a:ext cx="1367213" cy="395429"/>
                </a:xfrm>
                <a:prstGeom prst="rect">
                  <a:avLst/>
                </a:prstGeom>
                <a:blipFill>
                  <a:blip r:embed="rId7"/>
                  <a:stretch>
                    <a:fillRect l="-4018" t="-1538" b="-2461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2452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11125200" cy="408940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dirty="0"/>
              <a:t>Recursively sort the buckets</a:t>
            </a:r>
          </a:p>
          <a:p>
            <a:pPr marL="514350" indent="-514350">
              <a:buFont typeface="+mj-lt"/>
              <a:buAutoNum type="arabicPeriod" startAt="4"/>
            </a:pPr>
            <a:endParaRPr lang="en-US" sz="3200" dirty="0"/>
          </a:p>
          <a:p>
            <a:pPr marL="514350" indent="-514350">
              <a:buFont typeface="+mj-lt"/>
              <a:buAutoNum type="arabicPeriod" startAt="4"/>
            </a:pPr>
            <a:endParaRPr lang="en-US" sz="4400" dirty="0"/>
          </a:p>
          <a:p>
            <a:pPr marL="514350" indent="-514350">
              <a:buFont typeface="+mj-lt"/>
              <a:buAutoNum type="arabicPeriod" startAt="4"/>
            </a:pPr>
            <a:endParaRPr lang="en-US" sz="3200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dirty="0"/>
              <a:t>Copy concatenated buckets back to input array</a:t>
            </a:r>
          </a:p>
          <a:p>
            <a:pPr marL="0" indent="0">
              <a:buNone/>
            </a:pPr>
            <a:endParaRPr lang="en-US" sz="3200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59096C-84A4-4B8C-A9EA-DD59D1507950}"/>
              </a:ext>
            </a:extLst>
          </p:cNvPr>
          <p:cNvSpPr/>
          <p:nvPr/>
        </p:nvSpPr>
        <p:spPr>
          <a:xfrm>
            <a:off x="2179320" y="2378670"/>
            <a:ext cx="1094052" cy="45343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3209CA-18E5-4FC7-89E7-287E4D43BA7A}"/>
              </a:ext>
            </a:extLst>
          </p:cNvPr>
          <p:cNvSpPr/>
          <p:nvPr/>
        </p:nvSpPr>
        <p:spPr>
          <a:xfrm>
            <a:off x="4537075" y="2379871"/>
            <a:ext cx="829892" cy="45343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DDE78A-9579-46E2-B817-8F73E4B5EC9D}"/>
              </a:ext>
            </a:extLst>
          </p:cNvPr>
          <p:cNvSpPr/>
          <p:nvPr/>
        </p:nvSpPr>
        <p:spPr>
          <a:xfrm>
            <a:off x="8419174" y="2365624"/>
            <a:ext cx="1553210" cy="453430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Sample-sort outline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96E658-5C43-4B32-8DC5-1A5D53B61964}"/>
              </a:ext>
            </a:extLst>
          </p:cNvPr>
          <p:cNvSpPr txBox="1"/>
          <p:nvPr/>
        </p:nvSpPr>
        <p:spPr>
          <a:xfrm>
            <a:off x="2057400" y="2840336"/>
            <a:ext cx="144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Bucket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0D3713-3099-42B7-8710-B36089FB9CF2}"/>
              </a:ext>
            </a:extLst>
          </p:cNvPr>
          <p:cNvSpPr txBox="1"/>
          <p:nvPr/>
        </p:nvSpPr>
        <p:spPr>
          <a:xfrm>
            <a:off x="4318000" y="2840336"/>
            <a:ext cx="144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Bucket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914BCD-9B89-4FA8-BC98-0EFD2A1488AB}"/>
                  </a:ext>
                </a:extLst>
              </p:cNvPr>
              <p:cNvSpPr txBox="1"/>
              <p:nvPr/>
            </p:nvSpPr>
            <p:spPr>
              <a:xfrm>
                <a:off x="8374724" y="2805582"/>
                <a:ext cx="1912276" cy="496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  <a:cs typeface="Comic Sans MS"/>
                  </a:rPr>
                  <a:t>Bucket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endParaRPr lang="en-US" sz="2400" i="1" dirty="0">
                  <a:latin typeface="+mj-lt"/>
                  <a:cs typeface="Comic Sans MS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914BCD-9B89-4FA8-BC98-0EFD2A148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724" y="2805582"/>
                <a:ext cx="1912276" cy="496418"/>
              </a:xfrm>
              <a:prstGeom prst="rect">
                <a:avLst/>
              </a:prstGeom>
              <a:blipFill>
                <a:blip r:embed="rId2"/>
                <a:stretch>
                  <a:fillRect l="-5096" t="-1220" b="-280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3A7FE3D-7A00-4412-9F03-5A7C28BEDEBE}"/>
                  </a:ext>
                </a:extLst>
              </p:cNvPr>
              <p:cNvSpPr txBox="1"/>
              <p:nvPr/>
            </p:nvSpPr>
            <p:spPr>
              <a:xfrm>
                <a:off x="3290227" y="2370436"/>
                <a:ext cx="12299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>
                  <a:latin typeface="+mj-lt"/>
                  <a:cs typeface="Comic Sans MS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3A7FE3D-7A00-4412-9F03-5A7C28BEDE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227" y="2370436"/>
                <a:ext cx="1229995" cy="461665"/>
              </a:xfrm>
              <a:prstGeom prst="rect">
                <a:avLst/>
              </a:prstGeom>
              <a:blipFill>
                <a:blip r:embed="rId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050D7DC-F46C-4928-A000-16C77B90A4C9}"/>
                  </a:ext>
                </a:extLst>
              </p:cNvPr>
              <p:cNvSpPr txBox="1"/>
              <p:nvPr/>
            </p:nvSpPr>
            <p:spPr>
              <a:xfrm>
                <a:off x="5359400" y="2387600"/>
                <a:ext cx="309880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≤…≤</m:t>
                      </m:r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ad>
                            <m:radPr>
                              <m:degHide m:val="on"/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>
                  <a:latin typeface="+mj-lt"/>
                  <a:cs typeface="Comic Sans MS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050D7DC-F46C-4928-A000-16C77B90A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400" y="2387600"/>
                <a:ext cx="3098800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extLst>
              <a:ext uri="{FF2B5EF4-FFF2-40B4-BE49-F238E27FC236}">
                <a16:creationId xmlns:a16="http://schemas.microsoft.com/office/drawing/2014/main" id="{7C11D8A1-FBCC-453B-9CAC-CE7478487E3C}"/>
              </a:ext>
            </a:extLst>
          </p:cNvPr>
          <p:cNvSpPr/>
          <p:nvPr/>
        </p:nvSpPr>
        <p:spPr>
          <a:xfrm>
            <a:off x="2895599" y="4724400"/>
            <a:ext cx="6019802" cy="461664"/>
          </a:xfrm>
          <a:prstGeom prst="rect">
            <a:avLst/>
          </a:prstGeom>
          <a:gradFill flip="none" rotWithShape="1">
            <a:gsLst>
              <a:gs pos="2000">
                <a:srgbClr val="FF0000"/>
              </a:gs>
              <a:gs pos="100000">
                <a:srgbClr val="FFFF00"/>
              </a:gs>
            </a:gsLst>
            <a:lin ang="0" scaled="0"/>
            <a:tileRect/>
          </a:gra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sorted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6AF4F07-97BC-4414-9B4D-6731D53199EA}"/>
              </a:ext>
            </a:extLst>
          </p:cNvPr>
          <p:cNvGrpSpPr/>
          <p:nvPr/>
        </p:nvGrpSpPr>
        <p:grpSpPr>
          <a:xfrm>
            <a:off x="2179320" y="2361249"/>
            <a:ext cx="7793064" cy="467677"/>
            <a:chOff x="655320" y="2361248"/>
            <a:chExt cx="7793064" cy="467677"/>
          </a:xfrm>
          <a:effectLst/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747B071-F03D-473F-A616-8EE92D21D7BF}"/>
                </a:ext>
              </a:extLst>
            </p:cNvPr>
            <p:cNvSpPr/>
            <p:nvPr/>
          </p:nvSpPr>
          <p:spPr>
            <a:xfrm>
              <a:off x="655320" y="2374294"/>
              <a:ext cx="1094052" cy="453430"/>
            </a:xfrm>
            <a:prstGeom prst="rect">
              <a:avLst/>
            </a:prstGeom>
            <a:gradFill flip="none" rotWithShape="1">
              <a:gsLst>
                <a:gs pos="100000">
                  <a:srgbClr val="FF0000"/>
                </a:gs>
                <a:gs pos="0">
                  <a:srgbClr val="FFE1E1"/>
                </a:gs>
              </a:gsLst>
              <a:lin ang="0" scaled="1"/>
              <a:tileRect/>
            </a:gra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A995F6B-693B-4EDE-9652-E8928E9C34D0}"/>
                </a:ext>
              </a:extLst>
            </p:cNvPr>
            <p:cNvSpPr/>
            <p:nvPr/>
          </p:nvSpPr>
          <p:spPr>
            <a:xfrm>
              <a:off x="3013075" y="2375495"/>
              <a:ext cx="829892" cy="453430"/>
            </a:xfrm>
            <a:prstGeom prst="rect">
              <a:avLst/>
            </a:prstGeom>
            <a:gradFill>
              <a:gsLst>
                <a:gs pos="100000">
                  <a:schemeClr val="accent2">
                    <a:lumMod val="75000"/>
                  </a:schemeClr>
                </a:gs>
                <a:gs pos="0">
                  <a:schemeClr val="accent2">
                    <a:lumMod val="20000"/>
                    <a:lumOff val="80000"/>
                  </a:schemeClr>
                </a:gs>
              </a:gsLst>
              <a:lin ang="0" scaled="1"/>
            </a:gra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A61B3A8-D47E-4403-B979-8F29C97CBED7}"/>
                </a:ext>
              </a:extLst>
            </p:cNvPr>
            <p:cNvSpPr/>
            <p:nvPr/>
          </p:nvSpPr>
          <p:spPr>
            <a:xfrm>
              <a:off x="6895174" y="2361248"/>
              <a:ext cx="1553210" cy="453430"/>
            </a:xfrm>
            <a:prstGeom prst="rect">
              <a:avLst/>
            </a:prstGeom>
            <a:gradFill>
              <a:gsLst>
                <a:gs pos="100000">
                  <a:schemeClr val="bg2">
                    <a:lumMod val="75000"/>
                  </a:schemeClr>
                </a:gs>
                <a:gs pos="0">
                  <a:srgbClr val="FFFAD5"/>
                </a:gs>
              </a:gsLst>
              <a:lin ang="0" scaled="1"/>
            </a:gra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86528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Sample-sort analysis sketch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11049000" cy="4724400"/>
              </a:xfrm>
            </p:spPr>
            <p:txBody>
              <a:bodyPr>
                <a:noAutofit/>
              </a:bodyPr>
              <a:lstStyle/>
              <a:p>
                <a:r>
                  <a:rPr lang="en-US" sz="3200" dirty="0"/>
                  <a:t>Step 1 (implicitly) divides array and sorts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sz="3200" dirty="0"/>
                  <a:t> size-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sz="3200" dirty="0"/>
                  <a:t> </a:t>
                </a:r>
                <a:r>
                  <a:rPr lang="en-US" sz="3200" dirty="0" err="1"/>
                  <a:t>subproblems</a:t>
                </a:r>
                <a:endParaRPr lang="en-US" sz="3200" dirty="0"/>
              </a:p>
              <a:p>
                <a:r>
                  <a:rPr lang="en-US" sz="3200" dirty="0"/>
                  <a:t>Step 4 sorts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sz="3200" dirty="0"/>
                  <a:t> buckets of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3200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32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ad>
                      <m:radPr>
                        <m:degHide m:val="on"/>
                        <m:ctrlP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sz="3200" dirty="0"/>
                  <a:t>, with total size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3200" dirty="0"/>
                  <a:t> </a:t>
                </a:r>
              </a:p>
              <a:p>
                <a:r>
                  <a:rPr lang="en-US" sz="3200" dirty="0"/>
                  <a:t>Claim: Step 2, 3 and 5 uses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0000FF"/>
                    </a:solidFill>
                  </a:rPr>
                  <a:t> </a:t>
                </a:r>
                <a:r>
                  <a:rPr lang="en-US" sz="3200" dirty="0"/>
                  <a:t>work</a:t>
                </a:r>
              </a:p>
              <a:p>
                <a:endParaRPr lang="en-US" sz="1600" dirty="0"/>
              </a:p>
              <a:p>
                <a:pPr>
                  <a:buClr>
                    <a:schemeClr val="tx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sz="32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m:rPr>
                          <m:aln/>
                        </m:rPr>
                        <a:rPr lang="en-US" sz="32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  <m:r>
                        <a:rPr lang="en-US" sz="32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32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sz="32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32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e>
                      </m:d>
                      <m:r>
                        <a:rPr lang="en-US" sz="32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+∑</m:t>
                      </m:r>
                      <m:r>
                        <a:rPr lang="en-US" sz="32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sz="32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b="0" i="1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3200" b="0" i="1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32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3200" b="0" i="0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32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32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32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aln/>
                        </m:rPr>
                        <a:rPr lang="en-US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  <m:r>
                        <a:rPr lang="en-US" sz="32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e>
                      </m:d>
                      <m:r>
                        <a:rPr lang="en-US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altLang="zh-C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altLang="zh-CN" sz="32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aln/>
                        </m:rPr>
                        <a:rPr lang="en-US" altLang="zh-CN" sz="32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3200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altLang="zh-CN" sz="32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sz="32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32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altLang="zh-CN" sz="32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altLang="zh-CN" sz="32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altLang="zh-CN" sz="32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3200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altLang="zh-CN" sz="32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altLang="zh-CN" sz="32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11049000" cy="4724400"/>
              </a:xfrm>
              <a:blipFill>
                <a:blip r:embed="rId2"/>
                <a:stretch>
                  <a:fillRect l="-1269" t="-1806" b="-24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716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Sample-sort outline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0972800" cy="4648199"/>
              </a:xfrm>
            </p:spPr>
            <p:txBody>
              <a:bodyPr>
                <a:noAutofit/>
              </a:bodyPr>
              <a:lstStyle/>
              <a:p>
                <a:pPr marL="514350" indent="-514350">
                  <a:buFont typeface="+mj-lt"/>
                  <a:buAutoNum type="arabicPeriod" startAt="2"/>
                </a:pPr>
                <a:r>
                  <a:rPr lang="en-US" sz="3600" dirty="0"/>
                  <a:t>Choose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en-US" sz="36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3600" dirty="0">
                    <a:solidFill>
                      <a:srgbClr val="0000FF"/>
                    </a:solidFill>
                  </a:rPr>
                  <a:t> </a:t>
                </a:r>
                <a:r>
                  <a:rPr lang="en-US" sz="3600" dirty="0"/>
                  <a:t>“good” pivots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6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3600" i="1" dirty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3600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6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600" i="1" dirty="0">
                        <a:latin typeface="Cambria Math" panose="02040503050406030204" pitchFamily="18" charset="0"/>
                      </a:rPr>
                      <m:t>≤…≤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ad>
                          <m:radPr>
                            <m:degHide m:val="on"/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sz="4000" dirty="0"/>
              </a:p>
              <a:p>
                <a:pPr marL="514350" indent="-514350">
                  <a:buFont typeface="+mj-lt"/>
                  <a:buAutoNum type="arabicPeriod" startAt="2"/>
                </a:pPr>
                <a:endParaRPr lang="en-US" sz="4000" dirty="0"/>
              </a:p>
              <a:p>
                <a:pPr marL="365760" lvl="1" indent="0">
                  <a:buNone/>
                </a:pPr>
                <a:r>
                  <a:rPr lang="en-US" sz="3200" dirty="0"/>
                  <a:t>Can be achieved by randomly pick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  <m:func>
                      <m:funcPr>
                        <m:ctrlPr>
                          <a:rPr lang="en-US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</m:oMath>
                </a14:m>
                <a:r>
                  <a:rPr lang="en-US" sz="3200" dirty="0"/>
                  <a:t> random samples, sort them and pick the every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func>
                          <m:funcPr>
                            <m:ctrlPr>
                              <a:rPr lang="en-US" sz="32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32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3200" dirty="0"/>
                  <a:t>-</a:t>
                </a:r>
                <a:r>
                  <a:rPr lang="en-US" sz="3200" dirty="0" err="1"/>
                  <a:t>th</a:t>
                </a:r>
                <a:r>
                  <a:rPr lang="en-US" sz="3200" dirty="0"/>
                  <a:t> element</a:t>
                </a:r>
              </a:p>
              <a:p>
                <a:pPr marL="365760" lvl="1" indent="0">
                  <a:buNone/>
                </a:pPr>
                <a:endParaRPr lang="en-US" sz="3200" dirty="0"/>
              </a:p>
              <a:p>
                <a:pPr marL="365760" lvl="1" indent="0">
                  <a:buNone/>
                </a:pPr>
                <a:r>
                  <a:rPr lang="en-US" sz="3200" dirty="0"/>
                  <a:t>This step requires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3200" dirty="0"/>
                  <a:t> operations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0972800" cy="4648199"/>
              </a:xfrm>
              <a:blipFill>
                <a:blip r:embed="rId2"/>
                <a:stretch>
                  <a:fillRect l="-2389" t="-4987" r="-12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88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Sample-sort outline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43522" y="1600201"/>
                <a:ext cx="6743655" cy="4013200"/>
              </a:xfrm>
            </p:spPr>
            <p:txBody>
              <a:bodyPr>
                <a:noAutofit/>
              </a:bodyPr>
              <a:lstStyle/>
              <a:p>
                <a:pPr marL="514350" indent="-514350">
                  <a:buFont typeface="+mj-lt"/>
                  <a:buAutoNum type="arabicPeriod" startAt="2"/>
                </a:pPr>
                <a:r>
                  <a:rPr lang="en-US" sz="3200" dirty="0"/>
                  <a:t>Choose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en-US" sz="32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3200" dirty="0">
                    <a:solidFill>
                      <a:srgbClr val="0000FF"/>
                    </a:solidFill>
                  </a:rPr>
                  <a:t> </a:t>
                </a:r>
                <a:r>
                  <a:rPr lang="en-US" sz="3200" dirty="0"/>
                  <a:t>“good” pivots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2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2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≤…≤</m:t>
                    </m:r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ad>
                          <m:radPr>
                            <m:degHide m:val="on"/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sz="3200" dirty="0"/>
              </a:p>
              <a:p>
                <a:pPr marL="514350" indent="-514350">
                  <a:buFont typeface="+mj-lt"/>
                  <a:buAutoNum type="arabicPeriod" startAt="2"/>
                </a:pPr>
                <a:endParaRPr lang="en-US" sz="3200" dirty="0"/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n-US" sz="3200" dirty="0"/>
                  <a:t>Distribute subarrays into </a:t>
                </a:r>
                <a:r>
                  <a:rPr lang="en-US" sz="3200" b="1" i="1" dirty="0"/>
                  <a:t>buckets</a:t>
                </a:r>
                <a:r>
                  <a:rPr lang="en-US" sz="3200" dirty="0"/>
                  <a:t>, according to      pivots</a:t>
                </a:r>
                <a:endParaRPr lang="en-US" sz="3200" i="1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3522" y="1600201"/>
                <a:ext cx="6743655" cy="4013200"/>
              </a:xfrm>
              <a:blipFill>
                <a:blip r:embed="rId2"/>
                <a:stretch>
                  <a:fillRect l="-3345" t="-50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4775BB59-7210-4E7E-A005-DA2D1620A564}"/>
              </a:ext>
            </a:extLst>
          </p:cNvPr>
          <p:cNvSpPr/>
          <p:nvPr/>
        </p:nvSpPr>
        <p:spPr>
          <a:xfrm>
            <a:off x="2179320" y="5728046"/>
            <a:ext cx="1094052" cy="45343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26BC20F-0E18-4B65-BB87-997F8DDEF95D}"/>
              </a:ext>
            </a:extLst>
          </p:cNvPr>
          <p:cNvSpPr/>
          <p:nvPr/>
        </p:nvSpPr>
        <p:spPr>
          <a:xfrm>
            <a:off x="4537075" y="5729247"/>
            <a:ext cx="829892" cy="45343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2E435F-AD35-4EE1-AA42-E978C10A22BA}"/>
              </a:ext>
            </a:extLst>
          </p:cNvPr>
          <p:cNvSpPr/>
          <p:nvPr/>
        </p:nvSpPr>
        <p:spPr>
          <a:xfrm>
            <a:off x="8419174" y="5715000"/>
            <a:ext cx="1553210" cy="453430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05800" y="2503026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17171" y="3121210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rgbClr val="008000"/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05800" y="4071477"/>
            <a:ext cx="1663700" cy="393700"/>
          </a:xfrm>
          <a:prstGeom prst="rect">
            <a:avLst/>
          </a:prstGeom>
          <a:gradFill flip="none" rotWithShape="1">
            <a:gsLst>
              <a:gs pos="2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16200000">
            <a:off x="8990271" y="1414149"/>
            <a:ext cx="317500" cy="1600200"/>
          </a:xfrm>
          <a:prstGeom prst="rightBrace">
            <a:avLst>
              <a:gd name="adj1" fmla="val 40333"/>
              <a:gd name="adj2" fmla="val 50000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376630" y="1524000"/>
                <a:ext cx="1706244" cy="513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sz="2400" dirty="0">
                    <a:latin typeface="+mj-lt"/>
                    <a:cs typeface="Comic Sans MS"/>
                  </a:rPr>
                  <a:t>, sorted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6630" y="1524000"/>
                <a:ext cx="1706244" cy="513602"/>
              </a:xfrm>
              <a:prstGeom prst="rect">
                <a:avLst/>
              </a:prstGeom>
              <a:blipFill>
                <a:blip r:embed="rId3"/>
                <a:stretch>
                  <a:fillRect t="-1190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3EA20059-4376-429A-908B-608FE5046D66}"/>
              </a:ext>
            </a:extLst>
          </p:cNvPr>
          <p:cNvSpPr txBox="1"/>
          <p:nvPr/>
        </p:nvSpPr>
        <p:spPr>
          <a:xfrm rot="5400000">
            <a:off x="9031169" y="3582028"/>
            <a:ext cx="397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…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96E658-5C43-4B32-8DC5-1A5D53B61964}"/>
              </a:ext>
            </a:extLst>
          </p:cNvPr>
          <p:cNvSpPr txBox="1"/>
          <p:nvPr/>
        </p:nvSpPr>
        <p:spPr>
          <a:xfrm>
            <a:off x="2057400" y="6167736"/>
            <a:ext cx="144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Bucket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0D3713-3099-42B7-8710-B36089FB9CF2}"/>
              </a:ext>
            </a:extLst>
          </p:cNvPr>
          <p:cNvSpPr txBox="1"/>
          <p:nvPr/>
        </p:nvSpPr>
        <p:spPr>
          <a:xfrm>
            <a:off x="4318000" y="6167736"/>
            <a:ext cx="144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Bucket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914BCD-9B89-4FA8-BC98-0EFD2A1488AB}"/>
                  </a:ext>
                </a:extLst>
              </p:cNvPr>
              <p:cNvSpPr txBox="1"/>
              <p:nvPr/>
            </p:nvSpPr>
            <p:spPr>
              <a:xfrm>
                <a:off x="8374724" y="6132982"/>
                <a:ext cx="1912276" cy="496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  <a:cs typeface="Comic Sans MS"/>
                  </a:rPr>
                  <a:t>Bucket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endParaRPr lang="en-US" sz="2400" i="1" dirty="0">
                  <a:latin typeface="+mj-lt"/>
                  <a:cs typeface="Comic Sans MS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914BCD-9B89-4FA8-BC98-0EFD2A148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724" y="6132982"/>
                <a:ext cx="1912276" cy="496418"/>
              </a:xfrm>
              <a:prstGeom prst="rect">
                <a:avLst/>
              </a:prstGeom>
              <a:blipFill>
                <a:blip r:embed="rId4"/>
                <a:stretch>
                  <a:fillRect l="-5096" t="-1220" b="-280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F512314F-4E7C-4F22-BB0A-4AD9E41205CC}"/>
              </a:ext>
            </a:extLst>
          </p:cNvPr>
          <p:cNvGrpSpPr/>
          <p:nvPr/>
        </p:nvGrpSpPr>
        <p:grpSpPr>
          <a:xfrm>
            <a:off x="2449196" y="3106563"/>
            <a:ext cx="6669405" cy="2591272"/>
            <a:chOff x="925195" y="3106563"/>
            <a:chExt cx="6669405" cy="259127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4BD2F1E-71CD-415C-B16E-FD7EE4B129C5}"/>
                </a:ext>
              </a:extLst>
            </p:cNvPr>
            <p:cNvSpPr/>
            <p:nvPr/>
          </p:nvSpPr>
          <p:spPr>
            <a:xfrm>
              <a:off x="6781800" y="3106563"/>
              <a:ext cx="812800" cy="393700"/>
            </a:xfrm>
            <a:prstGeom prst="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379993B-33D7-4194-A1E3-3B84EBCD1A5C}"/>
                </a:ext>
              </a:extLst>
            </p:cNvPr>
            <p:cNvSpPr/>
            <p:nvPr/>
          </p:nvSpPr>
          <p:spPr>
            <a:xfrm>
              <a:off x="6779552" y="4076605"/>
              <a:ext cx="165100" cy="388571"/>
            </a:xfrm>
            <a:prstGeom prst="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5FE1731A-64E1-4166-8013-E19E76503296}"/>
                </a:ext>
              </a:extLst>
            </p:cNvPr>
            <p:cNvCxnSpPr>
              <a:cxnSpLocks/>
              <a:stCxn id="23" idx="2"/>
            </p:cNvCxnSpPr>
            <p:nvPr/>
          </p:nvCxnSpPr>
          <p:spPr>
            <a:xfrm flipH="1">
              <a:off x="925195" y="3500263"/>
              <a:ext cx="6263005" cy="219757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9139BC77-01A1-4DBF-BBF5-0F8548E512A8}"/>
                </a:ext>
              </a:extLst>
            </p:cNvPr>
            <p:cNvCxnSpPr>
              <a:cxnSpLocks/>
              <a:stCxn id="24" idx="2"/>
            </p:cNvCxnSpPr>
            <p:nvPr/>
          </p:nvCxnSpPr>
          <p:spPr>
            <a:xfrm flipH="1">
              <a:off x="1776386" y="4465176"/>
              <a:ext cx="5085716" cy="123265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084CDC1-3AE0-45ED-AEC1-AA4E2ADC3315}"/>
              </a:ext>
            </a:extLst>
          </p:cNvPr>
          <p:cNvGrpSpPr/>
          <p:nvPr/>
        </p:nvGrpSpPr>
        <p:grpSpPr>
          <a:xfrm>
            <a:off x="2181517" y="2498434"/>
            <a:ext cx="7783539" cy="3216566"/>
            <a:chOff x="657516" y="2498434"/>
            <a:chExt cx="7783539" cy="321656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E3FEFF2-50E8-4EA7-9D92-E63C40CD31AA}"/>
                </a:ext>
              </a:extLst>
            </p:cNvPr>
            <p:cNvSpPr/>
            <p:nvPr/>
          </p:nvSpPr>
          <p:spPr>
            <a:xfrm>
              <a:off x="6781800" y="2505689"/>
              <a:ext cx="368300" cy="399271"/>
            </a:xfrm>
            <a:prstGeom prst="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A2A78B-4B73-450B-A47B-515F8F7EA315}"/>
                </a:ext>
              </a:extLst>
            </p:cNvPr>
            <p:cNvSpPr/>
            <p:nvPr/>
          </p:nvSpPr>
          <p:spPr>
            <a:xfrm>
              <a:off x="7181850" y="2508854"/>
              <a:ext cx="300316" cy="396106"/>
            </a:xfrm>
            <a:prstGeom prst="rect">
              <a:avLst/>
            </a:prstGeom>
            <a:noFill/>
            <a:ln w="4127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9739D05-64A8-469D-AD8E-80DD1582A56B}"/>
                </a:ext>
              </a:extLst>
            </p:cNvPr>
            <p:cNvSpPr/>
            <p:nvPr/>
          </p:nvSpPr>
          <p:spPr>
            <a:xfrm>
              <a:off x="7996555" y="2498434"/>
              <a:ext cx="444500" cy="393700"/>
            </a:xfrm>
            <a:prstGeom prst="rect">
              <a:avLst/>
            </a:prstGeom>
            <a:noFill/>
            <a:ln w="412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881DFEE-95AB-45A3-AD63-5902ADB0C597}"/>
                </a:ext>
              </a:extLst>
            </p:cNvPr>
            <p:cNvCxnSpPr>
              <a:cxnSpLocks/>
              <a:stCxn id="19" idx="2"/>
            </p:cNvCxnSpPr>
            <p:nvPr/>
          </p:nvCxnSpPr>
          <p:spPr>
            <a:xfrm flipH="1">
              <a:off x="657516" y="2904960"/>
              <a:ext cx="6308434" cy="280110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A66F3D5-7511-4701-AC5F-C2141442E1E7}"/>
                </a:ext>
              </a:extLst>
            </p:cNvPr>
            <p:cNvCxnSpPr>
              <a:cxnSpLocks/>
              <a:stCxn id="20" idx="2"/>
            </p:cNvCxnSpPr>
            <p:nvPr/>
          </p:nvCxnSpPr>
          <p:spPr>
            <a:xfrm flipH="1">
              <a:off x="3058503" y="2904960"/>
              <a:ext cx="4273505" cy="2810040"/>
            </a:xfrm>
            <a:prstGeom prst="straightConnector1">
              <a:avLst/>
            </a:prstGeom>
            <a:ln w="28575">
              <a:solidFill>
                <a:schemeClr val="accent5">
                  <a:lumMod val="75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192DE58F-5EC8-4608-B0DB-E09EF70D1AA4}"/>
                </a:ext>
              </a:extLst>
            </p:cNvPr>
            <p:cNvCxnSpPr>
              <a:cxnSpLocks/>
              <a:stCxn id="21" idx="2"/>
            </p:cNvCxnSpPr>
            <p:nvPr/>
          </p:nvCxnSpPr>
          <p:spPr>
            <a:xfrm flipH="1">
              <a:off x="6914224" y="2892134"/>
              <a:ext cx="1304581" cy="2813935"/>
            </a:xfrm>
            <a:prstGeom prst="straightConnector1">
              <a:avLst/>
            </a:prstGeom>
            <a:ln w="28575">
              <a:solidFill>
                <a:schemeClr val="bg2">
                  <a:lumMod val="75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3A7FE3D-7A00-4412-9F03-5A7C28BEDEBE}"/>
                  </a:ext>
                </a:extLst>
              </p:cNvPr>
              <p:cNvSpPr txBox="1"/>
              <p:nvPr/>
            </p:nvSpPr>
            <p:spPr>
              <a:xfrm>
                <a:off x="3290227" y="5697836"/>
                <a:ext cx="12299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>
                  <a:latin typeface="+mj-lt"/>
                  <a:cs typeface="Comic Sans MS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3A7FE3D-7A00-4412-9F03-5A7C28BEDE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227" y="5697836"/>
                <a:ext cx="1229995" cy="461665"/>
              </a:xfrm>
              <a:prstGeom prst="rect">
                <a:avLst/>
              </a:prstGeom>
              <a:blipFill>
                <a:blip r:embed="rId5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050D7DC-F46C-4928-A000-16C77B90A4C9}"/>
                  </a:ext>
                </a:extLst>
              </p:cNvPr>
              <p:cNvSpPr txBox="1"/>
              <p:nvPr/>
            </p:nvSpPr>
            <p:spPr>
              <a:xfrm>
                <a:off x="5359400" y="5715000"/>
                <a:ext cx="309880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i="1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≤…≤</m:t>
                      </m:r>
                      <m:sSub>
                        <m:sSub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ad>
                            <m:radPr>
                              <m:degHide m:val="on"/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2400" dirty="0">
                  <a:latin typeface="+mj-lt"/>
                  <a:cs typeface="Comic Sans MS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050D7DC-F46C-4928-A000-16C77B90A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400" y="5715000"/>
                <a:ext cx="3098800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>
            <a:extLst>
              <a:ext uri="{FF2B5EF4-FFF2-40B4-BE49-F238E27FC236}">
                <a16:creationId xmlns:a16="http://schemas.microsoft.com/office/drawing/2014/main" id="{8FCB9579-BE1D-4420-AB11-6CC3EC6753A5}"/>
              </a:ext>
            </a:extLst>
          </p:cNvPr>
          <p:cNvGrpSpPr/>
          <p:nvPr/>
        </p:nvGrpSpPr>
        <p:grpSpPr>
          <a:xfrm>
            <a:off x="2057401" y="4862372"/>
            <a:ext cx="1367213" cy="700229"/>
            <a:chOff x="533400" y="4862371"/>
            <a:chExt cx="1367213" cy="700229"/>
          </a:xfrm>
        </p:grpSpPr>
        <p:sp>
          <p:nvSpPr>
            <p:cNvPr id="34" name="Right Brace 33">
              <a:extLst>
                <a:ext uri="{FF2B5EF4-FFF2-40B4-BE49-F238E27FC236}">
                  <a16:creationId xmlns:a16="http://schemas.microsoft.com/office/drawing/2014/main" id="{6BAC5A3A-424F-4E6B-812E-1291BC1CCC54}"/>
                </a:ext>
              </a:extLst>
            </p:cNvPr>
            <p:cNvSpPr/>
            <p:nvPr/>
          </p:nvSpPr>
          <p:spPr>
            <a:xfrm rot="16200000">
              <a:off x="1053121" y="4849495"/>
              <a:ext cx="317500" cy="1108710"/>
            </a:xfrm>
            <a:prstGeom prst="rightBrace">
              <a:avLst>
                <a:gd name="adj1" fmla="val 40333"/>
                <a:gd name="adj2" fmla="val 50000"/>
              </a:avLst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F9B0B31F-30E3-4207-BBFB-9988D0B98263}"/>
                    </a:ext>
                  </a:extLst>
                </p:cNvPr>
                <p:cNvSpPr/>
                <p:nvPr/>
              </p:nvSpPr>
              <p:spPr>
                <a:xfrm>
                  <a:off x="533400" y="4862371"/>
                  <a:ext cx="1367213" cy="39542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dirty="0"/>
                    <a:t>Size </a:t>
                  </a:r>
                  <a14:m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≈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rad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F9B0B31F-30E3-4207-BBFB-9988D0B9826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" y="4862371"/>
                  <a:ext cx="1367213" cy="395429"/>
                </a:xfrm>
                <a:prstGeom prst="rect">
                  <a:avLst/>
                </a:prstGeom>
                <a:blipFill>
                  <a:blip r:embed="rId7"/>
                  <a:stretch>
                    <a:fillRect l="-4018" t="-1538" b="-2461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6498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848600" cy="11430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altLang="zh-CN" dirty="0"/>
              <a:t>ransposing elements to buckets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01B10-5699-43FF-B95D-EEE6F45CF7AA}"/>
              </a:ext>
            </a:extLst>
          </p:cNvPr>
          <p:cNvSpPr/>
          <p:nvPr/>
        </p:nvSpPr>
        <p:spPr>
          <a:xfrm>
            <a:off x="2819400" y="1371600"/>
            <a:ext cx="2819400" cy="281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E072EF6-D90F-426C-9097-FDD05BCB5E7B}"/>
              </a:ext>
            </a:extLst>
          </p:cNvPr>
          <p:cNvCxnSpPr>
            <a:stCxn id="8" idx="1"/>
            <a:endCxn id="8" idx="3"/>
          </p:cNvCxnSpPr>
          <p:nvPr/>
        </p:nvCxnSpPr>
        <p:spPr>
          <a:xfrm>
            <a:off x="2819400" y="27813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ADE5971-31A2-4A56-ABAA-0E60FF0E760B}"/>
              </a:ext>
            </a:extLst>
          </p:cNvPr>
          <p:cNvCxnSpPr>
            <a:stCxn id="8" idx="0"/>
            <a:endCxn id="8" idx="2"/>
          </p:cNvCxnSpPr>
          <p:nvPr/>
        </p:nvCxnSpPr>
        <p:spPr>
          <a:xfrm>
            <a:off x="4229100" y="13716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C82D159E-30CD-4FF6-87B3-E3FF4EAB758F}"/>
              </a:ext>
            </a:extLst>
          </p:cNvPr>
          <p:cNvSpPr/>
          <p:nvPr/>
        </p:nvSpPr>
        <p:spPr>
          <a:xfrm>
            <a:off x="6934200" y="1371600"/>
            <a:ext cx="2819400" cy="281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6396DBC-17A2-4B26-8A1D-0D5A7BE5DF74}"/>
              </a:ext>
            </a:extLst>
          </p:cNvPr>
          <p:cNvCxnSpPr>
            <a:stCxn id="18" idx="1"/>
            <a:endCxn id="18" idx="3"/>
          </p:cNvCxnSpPr>
          <p:nvPr/>
        </p:nvCxnSpPr>
        <p:spPr>
          <a:xfrm>
            <a:off x="6934200" y="27813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545CD79-E3C3-4C80-802A-C463031D8E67}"/>
              </a:ext>
            </a:extLst>
          </p:cNvPr>
          <p:cNvCxnSpPr>
            <a:stCxn id="18" idx="0"/>
            <a:endCxn id="18" idx="2"/>
          </p:cNvCxnSpPr>
          <p:nvPr/>
        </p:nvCxnSpPr>
        <p:spPr>
          <a:xfrm>
            <a:off x="8343900" y="13716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175250C-E3D3-4934-901E-98B300382908}"/>
              </a:ext>
            </a:extLst>
          </p:cNvPr>
          <p:cNvCxnSpPr/>
          <p:nvPr/>
        </p:nvCxnSpPr>
        <p:spPr>
          <a:xfrm>
            <a:off x="5943600" y="2781300"/>
            <a:ext cx="7620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6">
                <a:extLst>
                  <a:ext uri="{FF2B5EF4-FFF2-40B4-BE49-F238E27FC236}">
                    <a16:creationId xmlns:a16="http://schemas.microsoft.com/office/drawing/2014/main" id="{337D1CAB-80C8-4085-9450-1F2B908BBFBF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981200" y="5486401"/>
                <a:ext cx="8305795" cy="987551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cache-oblivious algorithm has a cost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7" name="Content Placeholder 6">
                <a:extLst>
                  <a:ext uri="{FF2B5EF4-FFF2-40B4-BE49-F238E27FC236}">
                    <a16:creationId xmlns:a16="http://schemas.microsoft.com/office/drawing/2014/main" id="{337D1CAB-80C8-4085-9450-1F2B908BBF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981200" y="5486401"/>
                <a:ext cx="8305795" cy="987551"/>
              </a:xfrm>
              <a:blipFill>
                <a:blip r:embed="rId2"/>
                <a:stretch>
                  <a:fillRect l="-1322" t="-104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4147F190-EFC0-41C8-816C-96E4645670FB}"/>
              </a:ext>
            </a:extLst>
          </p:cNvPr>
          <p:cNvGrpSpPr/>
          <p:nvPr/>
        </p:nvGrpSpPr>
        <p:grpSpPr>
          <a:xfrm>
            <a:off x="4038600" y="1371600"/>
            <a:ext cx="457200" cy="1409700"/>
            <a:chOff x="2514600" y="1981200"/>
            <a:chExt cx="457200" cy="14097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32C35F8-DA35-4ACE-B233-A4FA177929FD}"/>
                </a:ext>
              </a:extLst>
            </p:cNvPr>
            <p:cNvCxnSpPr>
              <a:cxnSpLocks/>
            </p:cNvCxnSpPr>
            <p:nvPr/>
          </p:nvCxnSpPr>
          <p:spPr>
            <a:xfrm>
              <a:off x="2857500" y="19812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38E2819-4603-47FF-BACF-0993DFFB476A}"/>
                </a:ext>
              </a:extLst>
            </p:cNvPr>
            <p:cNvCxnSpPr>
              <a:cxnSpLocks/>
            </p:cNvCxnSpPr>
            <p:nvPr/>
          </p:nvCxnSpPr>
          <p:spPr>
            <a:xfrm>
              <a:off x="2971800" y="2209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356B06E-699A-4A00-87FC-A517D6D4F41D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24384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68DC1B2-15BD-4CF9-9260-B380DAA5AE5D}"/>
                </a:ext>
              </a:extLst>
            </p:cNvPr>
            <p:cNvCxnSpPr>
              <a:cxnSpLocks/>
            </p:cNvCxnSpPr>
            <p:nvPr/>
          </p:nvCxnSpPr>
          <p:spPr>
            <a:xfrm>
              <a:off x="2857500" y="31623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1BAC539-07CB-431A-AB20-E691F39D40A6}"/>
                </a:ext>
              </a:extLst>
            </p:cNvPr>
            <p:cNvCxnSpPr>
              <a:cxnSpLocks/>
            </p:cNvCxnSpPr>
            <p:nvPr/>
          </p:nvCxnSpPr>
          <p:spPr>
            <a:xfrm>
              <a:off x="2514600" y="2941317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A908065-883A-4BDC-8E95-4C2DE38D2F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7500" y="2209799"/>
              <a:ext cx="1143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AC6C087-1F64-4D0E-9CA0-F14E8F3800EA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24384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4093FA9-755B-46E0-A658-58083697D5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4600" y="2937509"/>
              <a:ext cx="1905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EB5189A-F153-49EE-B041-F00C1A2ECCF7}"/>
                </a:ext>
              </a:extLst>
            </p:cNvPr>
            <p:cNvCxnSpPr>
              <a:cxnSpLocks/>
            </p:cNvCxnSpPr>
            <p:nvPr/>
          </p:nvCxnSpPr>
          <p:spPr>
            <a:xfrm>
              <a:off x="2514600" y="3169917"/>
              <a:ext cx="342901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CDD710F-6B96-47BD-A185-9E55BEF33AC5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2655728"/>
              <a:ext cx="114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BE1EE3C-90F9-46F9-9AF9-07CCDC5472C9}"/>
              </a:ext>
            </a:extLst>
          </p:cNvPr>
          <p:cNvGrpSpPr/>
          <p:nvPr/>
        </p:nvGrpSpPr>
        <p:grpSpPr>
          <a:xfrm>
            <a:off x="8153400" y="1371600"/>
            <a:ext cx="457200" cy="1409700"/>
            <a:chOff x="2514600" y="1981200"/>
            <a:chExt cx="457200" cy="14097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6B21E80-81B2-4C59-BC40-1BED61728B38}"/>
                </a:ext>
              </a:extLst>
            </p:cNvPr>
            <p:cNvCxnSpPr>
              <a:cxnSpLocks/>
            </p:cNvCxnSpPr>
            <p:nvPr/>
          </p:nvCxnSpPr>
          <p:spPr>
            <a:xfrm>
              <a:off x="2857500" y="19812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4355A0B-2253-4200-95C3-90864C4BF1AD}"/>
                </a:ext>
              </a:extLst>
            </p:cNvPr>
            <p:cNvCxnSpPr>
              <a:cxnSpLocks/>
            </p:cNvCxnSpPr>
            <p:nvPr/>
          </p:nvCxnSpPr>
          <p:spPr>
            <a:xfrm>
              <a:off x="2971800" y="2209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B1D9CE8-52FE-4A8B-A367-CE5A2527A290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24384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A72AAAA-3F13-4CD7-8570-72806CD89590}"/>
                </a:ext>
              </a:extLst>
            </p:cNvPr>
            <p:cNvCxnSpPr>
              <a:cxnSpLocks/>
            </p:cNvCxnSpPr>
            <p:nvPr/>
          </p:nvCxnSpPr>
          <p:spPr>
            <a:xfrm>
              <a:off x="2857500" y="31623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6328433-E272-4BFE-8DC8-A41CE69C5A28}"/>
                </a:ext>
              </a:extLst>
            </p:cNvPr>
            <p:cNvCxnSpPr>
              <a:cxnSpLocks/>
            </p:cNvCxnSpPr>
            <p:nvPr/>
          </p:nvCxnSpPr>
          <p:spPr>
            <a:xfrm>
              <a:off x="2514600" y="2941317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796B04F-05CD-427A-A107-1852333760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7500" y="2209799"/>
              <a:ext cx="1143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885E772-190F-406D-8462-2FA338128080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24384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DCD24FB-020B-4A83-AD1F-8AF0816B76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4600" y="2937509"/>
              <a:ext cx="1905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8D15664-BBD9-4518-BB3B-B1936C97F58B}"/>
                </a:ext>
              </a:extLst>
            </p:cNvPr>
            <p:cNvCxnSpPr>
              <a:cxnSpLocks/>
            </p:cNvCxnSpPr>
            <p:nvPr/>
          </p:nvCxnSpPr>
          <p:spPr>
            <a:xfrm>
              <a:off x="2514600" y="3169917"/>
              <a:ext cx="342901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FD501B4-19FE-471D-8117-22AA7117F8F9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00" y="2655728"/>
              <a:ext cx="114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E62705AF-BB34-4FE5-9E26-39BEAF5A6FB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81200" y="4572000"/>
                <a:ext cx="8229600" cy="21057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0"/>
                  </a:spcBef>
                  <a:buNone/>
                </a:pPr>
                <a:r>
                  <a:rPr lang="en-US" dirty="0"/>
                  <a:t>Given subarrays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and buckets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  <a:p>
                <a:pPr marL="514350" indent="-457200"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en-US" dirty="0"/>
                  <a:t>Recursively distribute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/2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/2</m:t>
                        </m:r>
                      </m:sub>
                    </m:sSub>
                  </m:oMath>
                </a14:m>
                <a:endParaRPr lang="en-US" dirty="0"/>
              </a:p>
              <a:p>
                <a:pPr marL="514350" indent="-457200"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en-US" dirty="0"/>
                  <a:t>Recursively distribute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/2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/2+1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marL="514350" indent="-457200"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en-US" dirty="0"/>
                  <a:t>Recursively distribute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/2+1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to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/2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514350" indent="-457200">
                  <a:spcBef>
                    <a:spcPts val="0"/>
                  </a:spcBef>
                  <a:buFont typeface="+mj-lt"/>
                  <a:buAutoNum type="arabicPeriod"/>
                </a:pPr>
                <a:r>
                  <a:rPr lang="en-US" dirty="0"/>
                  <a:t>Recursively distribute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/2+1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/2+1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E62705AF-BB34-4FE5-9E26-39BEAF5A6F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572000"/>
                <a:ext cx="8229600" cy="2105754"/>
              </a:xfrm>
              <a:prstGeom prst="rect">
                <a:avLst/>
              </a:prstGeom>
              <a:blipFill>
                <a:blip r:embed="rId3"/>
                <a:stretch>
                  <a:fillRect l="-1111" t="-2029" b="-26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238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F1C67E1-11E4-4000-A8C9-A333211D543F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95400"/>
                <a:ext cx="10972800" cy="5178552"/>
              </a:xfrm>
            </p:spPr>
            <p:txBody>
              <a:bodyPr>
                <a:noAutofit/>
              </a:bodyPr>
              <a:lstStyle/>
              <a:p>
                <a:r>
                  <a:rPr lang="en-US" sz="3200" dirty="0"/>
                  <a:t>Has I/O cost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3200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altLang="zh-CN" sz="32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3200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3200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altLang="zh-CN" sz="3200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den>
                        </m:f>
                        <m:func>
                          <m:funcPr>
                            <m:ctrlPr>
                              <a:rPr lang="en-US" altLang="zh-CN" sz="3200" i="1" dirty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CN" sz="3200" i="1" dirty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3200" dirty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CN" sz="3200" i="1" dirty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CN" sz="3200" i="1" dirty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3200" dirty="0"/>
                  <a:t>, matching the bound on the cache-aware model</a:t>
                </a:r>
              </a:p>
              <a:p>
                <a:endParaRPr lang="en-US" sz="2000" dirty="0"/>
              </a:p>
              <a:p>
                <a:r>
                  <a:rPr lang="en-US" sz="3200" dirty="0"/>
                  <a:t>The implementation is based on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sz="3200" dirty="0"/>
                  <a:t>-way divide-and-conquer, with a recursion depth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func>
                          <m:funcPr>
                            <m:ctrlPr>
                              <a:rPr lang="en-US" sz="32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32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3200" b="0" i="0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3200" b="0" i="0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32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func>
                  </m:oMath>
                </a14:m>
                <a:endParaRPr lang="en-US" sz="3200" dirty="0"/>
              </a:p>
              <a:p>
                <a:endParaRPr lang="en-US" sz="2000" dirty="0"/>
              </a:p>
              <a:p>
                <a:r>
                  <a:rPr lang="en-US" sz="3200" dirty="0"/>
                  <a:t>This algorithm can be highly parallelized, with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sz="3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0000FF"/>
                    </a:solidFill>
                  </a:rPr>
                  <a:t> </a:t>
                </a:r>
                <a:r>
                  <a:rPr lang="en-US" sz="3200" dirty="0"/>
                  <a:t>depth</a:t>
                </a:r>
              </a:p>
              <a:p>
                <a:endParaRPr lang="en-US" sz="2000" dirty="0"/>
              </a:p>
              <a:p>
                <a:r>
                  <a:rPr lang="en-US" sz="3200" dirty="0"/>
                  <a:t>The most efficient general-purpose implementation of parallel sorting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F1C67E1-11E4-4000-A8C9-A333211D54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95400"/>
                <a:ext cx="10972800" cy="5178552"/>
              </a:xfrm>
              <a:blipFill>
                <a:blip r:embed="rId2"/>
                <a:stretch>
                  <a:fillRect l="-1278" r="-1667" b="-34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CB3FD27D-4A87-4B50-BEF4-553BA9DD2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9372600" cy="868362"/>
          </a:xfrm>
        </p:spPr>
        <p:txBody>
          <a:bodyPr/>
          <a:lstStyle/>
          <a:p>
            <a:r>
              <a:rPr lang="en-US" dirty="0"/>
              <a:t>Summary for Cache-Oblivious Sorting</a:t>
            </a:r>
          </a:p>
        </p:txBody>
      </p:sp>
    </p:spTree>
    <p:extLst>
      <p:ext uri="{BB962C8B-B14F-4D97-AF65-F5344CB8AC3E}">
        <p14:creationId xmlns:p14="http://schemas.microsoft.com/office/powerpoint/2010/main" val="306037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7D38B6-57AC-499D-85A9-7C4D0BA3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</a:t>
            </a:fld>
            <a:endParaRPr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235BE7-C79F-44BB-BE3D-ECCFDBC6E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6200"/>
            <a:ext cx="11582400" cy="671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17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DD6C69-5F61-41BD-AEE0-AB711229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Cache-oblivious algorithms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4E0E57-8EF2-4230-B887-A9D7BF9A8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20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D932B493-B0E8-4B62-A8BB-E3F02FE997CF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26499160"/>
                  </p:ext>
                </p:extLst>
              </p:nvPr>
            </p:nvGraphicFramePr>
            <p:xfrm>
              <a:off x="304800" y="1371600"/>
              <a:ext cx="11277600" cy="4953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59200">
                      <a:extLst>
                        <a:ext uri="{9D8B030D-6E8A-4147-A177-3AD203B41FA5}">
                          <a16:colId xmlns:a16="http://schemas.microsoft.com/office/drawing/2014/main" val="3819133799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3147397700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469386327"/>
                        </a:ext>
                      </a:extLst>
                    </a:gridCol>
                  </a:tblGrid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Problem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RAM Algorithm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CO algorithm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23616755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Sorting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func>
                                      <m:func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den>
                                    </m:f>
                                    <m:func>
                                      <m:func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sSub>
                                          <m:sSubPr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3200" b="0" i="0" smtClean="0"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e>
                                          <m:sub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sub>
                                        </m:sSub>
                                      </m:fName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8902073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transpose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  <m:sup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5395051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multiplication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  <m:sup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46883012"/>
                      </a:ext>
                    </a:extLst>
                  </a:tr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Search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306720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D932B493-B0E8-4B62-A8BB-E3F02FE997CF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26499160"/>
                  </p:ext>
                </p:extLst>
              </p:nvPr>
            </p:nvGraphicFramePr>
            <p:xfrm>
              <a:off x="304800" y="1371600"/>
              <a:ext cx="11277600" cy="4953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59200">
                      <a:extLst>
                        <a:ext uri="{9D8B030D-6E8A-4147-A177-3AD203B41FA5}">
                          <a16:colId xmlns:a16="http://schemas.microsoft.com/office/drawing/2014/main" val="3819133799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3147397700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469386327"/>
                        </a:ext>
                      </a:extLst>
                    </a:gridCol>
                  </a:tblGrid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Problem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RAM Algorithm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CO algorithm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23616755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Sorting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53659" r="-100974" b="-26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53659" r="-810" b="-262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8902073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transpose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153659" r="-100974" b="-16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153659" r="-810" b="-162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395051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multiplication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253659" r="-100974" b="-6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253659" r="-810" b="-62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6883012"/>
                      </a:ext>
                    </a:extLst>
                  </a:tr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Search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732323" r="-100974" b="-303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732323" r="-810" b="-303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067208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5409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4E0E57-8EF2-4230-B887-A9D7BF9A8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21</a:t>
            </a:fld>
            <a:endParaRPr lang="zh-CN" altLang="en-US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81FAEADF-2EDC-44A3-8D1C-7C7F63B13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 algn="ctr">
              <a:buNone/>
            </a:pPr>
            <a:r>
              <a:rPr lang="en-US" altLang="zh-CN" sz="4800" dirty="0"/>
              <a:t>Summary</a:t>
            </a:r>
            <a:endParaRPr lang="zh-CN" altLang="en-US" dirty="0"/>
          </a:p>
        </p:txBody>
      </p:sp>
      <p:sp>
        <p:nvSpPr>
          <p:cNvPr id="7" name="标题 6">
            <a:extLst>
              <a:ext uri="{FF2B5EF4-FFF2-40B4-BE49-F238E27FC236}">
                <a16:creationId xmlns:a16="http://schemas.microsoft.com/office/drawing/2014/main" id="{B4A5208B-B04C-4C0C-9DEE-F09E3AC0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321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Cache-Oblivious Algorithms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425834"/>
                <a:ext cx="11277600" cy="2003166"/>
              </a:xfrm>
            </p:spPr>
            <p:txBody>
              <a:bodyPr>
                <a:normAutofit/>
              </a:bodyPr>
              <a:lstStyle/>
              <a:p>
                <a:r>
                  <a:rPr lang="en-US" sz="3600" dirty="0"/>
                  <a:t>Algorithms not parameterized by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600" dirty="0"/>
                  <a:t> or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3600" dirty="0"/>
              </a:p>
              <a:p>
                <a:pPr lvl="1"/>
                <a:r>
                  <a:rPr lang="en-US" sz="3200" dirty="0"/>
                  <a:t>These algorithms are unaware of the parameters of the memory hierarchy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425834"/>
                <a:ext cx="11277600" cy="2003166"/>
              </a:xfrm>
              <a:blipFill>
                <a:blip r:embed="rId2"/>
                <a:stretch>
                  <a:fillRect l="-1459" t="-6991" r="-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3">
            <a:extLst>
              <a:ext uri="{FF2B5EF4-FFF2-40B4-BE49-F238E27FC236}">
                <a16:creationId xmlns:a16="http://schemas.microsoft.com/office/drawing/2014/main" id="{52D3A05E-9A4B-4259-8A91-BFC35004EF58}"/>
              </a:ext>
            </a:extLst>
          </p:cNvPr>
          <p:cNvSpPr/>
          <p:nvPr/>
        </p:nvSpPr>
        <p:spPr>
          <a:xfrm>
            <a:off x="1981200" y="3660576"/>
            <a:ext cx="1219200" cy="1219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CPU</a:t>
            </a:r>
          </a:p>
        </p:txBody>
      </p:sp>
      <p:sp>
        <p:nvSpPr>
          <p:cNvPr id="31" name="TextBox 10">
            <a:extLst>
              <a:ext uri="{FF2B5EF4-FFF2-40B4-BE49-F238E27FC236}">
                <a16:creationId xmlns:a16="http://schemas.microsoft.com/office/drawing/2014/main" id="{F8FE27BE-0623-4D5B-9BCB-CF12AFE20E47}"/>
              </a:ext>
            </a:extLst>
          </p:cNvPr>
          <p:cNvSpPr txBox="1"/>
          <p:nvPr/>
        </p:nvSpPr>
        <p:spPr>
          <a:xfrm>
            <a:off x="3748762" y="3279576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Fast Memory</a:t>
            </a:r>
          </a:p>
        </p:txBody>
      </p:sp>
      <p:sp>
        <p:nvSpPr>
          <p:cNvPr id="58" name="Rectangle 18">
            <a:extLst>
              <a:ext uri="{FF2B5EF4-FFF2-40B4-BE49-F238E27FC236}">
                <a16:creationId xmlns:a16="http://schemas.microsoft.com/office/drawing/2014/main" id="{2FAFC5C3-95E8-4B67-B30F-8E2ECE59F422}"/>
              </a:ext>
            </a:extLst>
          </p:cNvPr>
          <p:cNvSpPr/>
          <p:nvPr/>
        </p:nvSpPr>
        <p:spPr>
          <a:xfrm>
            <a:off x="3925112" y="37367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19">
            <a:extLst>
              <a:ext uri="{FF2B5EF4-FFF2-40B4-BE49-F238E27FC236}">
                <a16:creationId xmlns:a16="http://schemas.microsoft.com/office/drawing/2014/main" id="{23534B7B-3321-4EBD-95E3-F57427895582}"/>
              </a:ext>
            </a:extLst>
          </p:cNvPr>
          <p:cNvSpPr/>
          <p:nvPr/>
        </p:nvSpPr>
        <p:spPr>
          <a:xfrm>
            <a:off x="3925112" y="40415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20">
            <a:extLst>
              <a:ext uri="{FF2B5EF4-FFF2-40B4-BE49-F238E27FC236}">
                <a16:creationId xmlns:a16="http://schemas.microsoft.com/office/drawing/2014/main" id="{C4F0E2A2-2A4E-403E-8B18-7EBE5E10B987}"/>
              </a:ext>
            </a:extLst>
          </p:cNvPr>
          <p:cNvSpPr/>
          <p:nvPr/>
        </p:nvSpPr>
        <p:spPr>
          <a:xfrm>
            <a:off x="3925112" y="43463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23">
            <a:extLst>
              <a:ext uri="{FF2B5EF4-FFF2-40B4-BE49-F238E27FC236}">
                <a16:creationId xmlns:a16="http://schemas.microsoft.com/office/drawing/2014/main" id="{05F07D62-7462-46A2-BB8C-E043764A0D55}"/>
              </a:ext>
            </a:extLst>
          </p:cNvPr>
          <p:cNvSpPr/>
          <p:nvPr/>
        </p:nvSpPr>
        <p:spPr>
          <a:xfrm>
            <a:off x="3925112" y="49559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ight Arrow 26">
            <a:extLst>
              <a:ext uri="{FF2B5EF4-FFF2-40B4-BE49-F238E27FC236}">
                <a16:creationId xmlns:a16="http://schemas.microsoft.com/office/drawing/2014/main" id="{911E6785-E63E-419F-BB67-EA7D0BA47B77}"/>
              </a:ext>
            </a:extLst>
          </p:cNvPr>
          <p:cNvSpPr/>
          <p:nvPr/>
        </p:nvSpPr>
        <p:spPr>
          <a:xfrm>
            <a:off x="5715000" y="4703549"/>
            <a:ext cx="304800" cy="20005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28">
            <a:extLst>
              <a:ext uri="{FF2B5EF4-FFF2-40B4-BE49-F238E27FC236}">
                <a16:creationId xmlns:a16="http://schemas.microsoft.com/office/drawing/2014/main" id="{9E8FE1C4-083A-425F-86FC-AA4C6E4F58DD}"/>
              </a:ext>
            </a:extLst>
          </p:cNvPr>
          <p:cNvCxnSpPr>
            <a:stCxn id="66" idx="1"/>
          </p:cNvCxnSpPr>
          <p:nvPr/>
        </p:nvCxnSpPr>
        <p:spPr>
          <a:xfrm flipH="1" flipV="1">
            <a:off x="3962401" y="4803576"/>
            <a:ext cx="343711" cy="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29">
            <a:extLst>
              <a:ext uri="{FF2B5EF4-FFF2-40B4-BE49-F238E27FC236}">
                <a16:creationId xmlns:a16="http://schemas.microsoft.com/office/drawing/2014/main" id="{F730CD99-DEE5-4878-BF96-47FCD14803E5}"/>
              </a:ext>
            </a:extLst>
          </p:cNvPr>
          <p:cNvCxnSpPr/>
          <p:nvPr/>
        </p:nvCxnSpPr>
        <p:spPr>
          <a:xfrm flipH="1" flipV="1">
            <a:off x="4038600" y="4879776"/>
            <a:ext cx="267512" cy="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31">
            <a:extLst>
              <a:ext uri="{FF2B5EF4-FFF2-40B4-BE49-F238E27FC236}">
                <a16:creationId xmlns:a16="http://schemas.microsoft.com/office/drawing/2014/main" id="{892084D6-35E6-472D-8A40-2D1FE17951F9}"/>
              </a:ext>
            </a:extLst>
          </p:cNvPr>
          <p:cNvCxnSpPr/>
          <p:nvPr/>
        </p:nvCxnSpPr>
        <p:spPr>
          <a:xfrm flipH="1" flipV="1">
            <a:off x="4043362" y="4736465"/>
            <a:ext cx="267512" cy="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22">
            <a:extLst>
              <a:ext uri="{FF2B5EF4-FFF2-40B4-BE49-F238E27FC236}">
                <a16:creationId xmlns:a16="http://schemas.microsoft.com/office/drawing/2014/main" id="{7CAF5211-CE7A-4024-AAA6-4677D4D0DA46}"/>
              </a:ext>
            </a:extLst>
          </p:cNvPr>
          <p:cNvSpPr/>
          <p:nvPr/>
        </p:nvSpPr>
        <p:spPr>
          <a:xfrm>
            <a:off x="4306112" y="46511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ight Arrow 32">
            <a:extLst>
              <a:ext uri="{FF2B5EF4-FFF2-40B4-BE49-F238E27FC236}">
                <a16:creationId xmlns:a16="http://schemas.microsoft.com/office/drawing/2014/main" id="{9544403A-4967-4B19-BA78-6866CDCFD6CF}"/>
              </a:ext>
            </a:extLst>
          </p:cNvPr>
          <p:cNvSpPr/>
          <p:nvPr/>
        </p:nvSpPr>
        <p:spPr>
          <a:xfrm rot="10800000">
            <a:off x="5486400" y="4170149"/>
            <a:ext cx="304800" cy="20005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37">
            <a:extLst>
              <a:ext uri="{FF2B5EF4-FFF2-40B4-BE49-F238E27FC236}">
                <a16:creationId xmlns:a16="http://schemas.microsoft.com/office/drawing/2014/main" id="{CD88E349-1B93-42C9-82DE-CD973A0F16C1}"/>
              </a:ext>
            </a:extLst>
          </p:cNvPr>
          <p:cNvCxnSpPr/>
          <p:nvPr/>
        </p:nvCxnSpPr>
        <p:spPr>
          <a:xfrm flipH="1">
            <a:off x="7200090" y="4270177"/>
            <a:ext cx="261910" cy="243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38">
            <a:extLst>
              <a:ext uri="{FF2B5EF4-FFF2-40B4-BE49-F238E27FC236}">
                <a16:creationId xmlns:a16="http://schemas.microsoft.com/office/drawing/2014/main" id="{86E5CD37-0C9A-4805-B6EC-ED53416B042D}"/>
              </a:ext>
            </a:extLst>
          </p:cNvPr>
          <p:cNvCxnSpPr/>
          <p:nvPr/>
        </p:nvCxnSpPr>
        <p:spPr>
          <a:xfrm flipH="1">
            <a:off x="7194490" y="4341190"/>
            <a:ext cx="196911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39">
            <a:extLst>
              <a:ext uri="{FF2B5EF4-FFF2-40B4-BE49-F238E27FC236}">
                <a16:creationId xmlns:a16="http://schemas.microsoft.com/office/drawing/2014/main" id="{A8ABB151-4BC0-43CC-9C9C-EB215BC39F60}"/>
              </a:ext>
            </a:extLst>
          </p:cNvPr>
          <p:cNvCxnSpPr/>
          <p:nvPr/>
        </p:nvCxnSpPr>
        <p:spPr>
          <a:xfrm flipH="1" flipV="1">
            <a:off x="7200090" y="4205498"/>
            <a:ext cx="191311" cy="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36">
            <a:extLst>
              <a:ext uri="{FF2B5EF4-FFF2-40B4-BE49-F238E27FC236}">
                <a16:creationId xmlns:a16="http://schemas.microsoft.com/office/drawing/2014/main" id="{1299747A-BE15-410E-95DB-86722F4A88FA}"/>
              </a:ext>
            </a:extLst>
          </p:cNvPr>
          <p:cNvSpPr/>
          <p:nvPr/>
        </p:nvSpPr>
        <p:spPr>
          <a:xfrm>
            <a:off x="5791201" y="41177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27">
            <a:extLst>
              <a:ext uri="{FF2B5EF4-FFF2-40B4-BE49-F238E27FC236}">
                <a16:creationId xmlns:a16="http://schemas.microsoft.com/office/drawing/2014/main" id="{EBA7C57B-1728-43D3-BB10-8CC9DE850177}"/>
              </a:ext>
            </a:extLst>
          </p:cNvPr>
          <p:cNvSpPr/>
          <p:nvPr/>
        </p:nvSpPr>
        <p:spPr>
          <a:xfrm>
            <a:off x="7543800" y="3679686"/>
            <a:ext cx="2057400" cy="22668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4">
            <a:extLst>
              <a:ext uri="{FF2B5EF4-FFF2-40B4-BE49-F238E27FC236}">
                <a16:creationId xmlns:a16="http://schemas.microsoft.com/office/drawing/2014/main" id="{EED02557-444F-4BBB-B691-AD0B97F477F5}"/>
              </a:ext>
            </a:extLst>
          </p:cNvPr>
          <p:cNvSpPr txBox="1"/>
          <p:nvPr/>
        </p:nvSpPr>
        <p:spPr>
          <a:xfrm>
            <a:off x="3355655" y="3844280"/>
            <a:ext cx="360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74" name="TextBox 33">
            <a:extLst>
              <a:ext uri="{FF2B5EF4-FFF2-40B4-BE49-F238E27FC236}">
                <a16:creationId xmlns:a16="http://schemas.microsoft.com/office/drawing/2014/main" id="{8814A0FE-EB29-4A02-997F-89196ABABD04}"/>
              </a:ext>
            </a:extLst>
          </p:cNvPr>
          <p:cNvSpPr txBox="1"/>
          <p:nvPr/>
        </p:nvSpPr>
        <p:spPr>
          <a:xfrm>
            <a:off x="5438973" y="3746459"/>
            <a:ext cx="360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5" name="TextBox 34">
            <a:extLst>
              <a:ext uri="{FF2B5EF4-FFF2-40B4-BE49-F238E27FC236}">
                <a16:creationId xmlns:a16="http://schemas.microsoft.com/office/drawing/2014/main" id="{11A0B5AC-7B4F-4D4E-A9F4-5ABA42D585C1}"/>
              </a:ext>
            </a:extLst>
          </p:cNvPr>
          <p:cNvSpPr txBox="1"/>
          <p:nvPr/>
        </p:nvSpPr>
        <p:spPr>
          <a:xfrm>
            <a:off x="5677448" y="4846267"/>
            <a:ext cx="360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6" name="Left Brace 21">
            <a:extLst>
              <a:ext uri="{FF2B5EF4-FFF2-40B4-BE49-F238E27FC236}">
                <a16:creationId xmlns:a16="http://schemas.microsoft.com/office/drawing/2014/main" id="{BC0D82FB-7266-4C37-AD4F-6742C483117C}"/>
              </a:ext>
            </a:extLst>
          </p:cNvPr>
          <p:cNvSpPr/>
          <p:nvPr/>
        </p:nvSpPr>
        <p:spPr>
          <a:xfrm>
            <a:off x="3702052" y="3736776"/>
            <a:ext cx="220726" cy="1524000"/>
          </a:xfrm>
          <a:custGeom>
            <a:avLst/>
            <a:gdLst>
              <a:gd name="connsiteX0" fmla="*/ 265176 w 265176"/>
              <a:gd name="connsiteY0" fmla="*/ 1524000 h 1524000"/>
              <a:gd name="connsiteX1" fmla="*/ 132588 w 265176"/>
              <a:gd name="connsiteY1" fmla="*/ 1346831 h 1524000"/>
              <a:gd name="connsiteX2" fmla="*/ 132588 w 265176"/>
              <a:gd name="connsiteY2" fmla="*/ 1263431 h 1524000"/>
              <a:gd name="connsiteX3" fmla="*/ 0 w 265176"/>
              <a:gd name="connsiteY3" fmla="*/ 1086262 h 1524000"/>
              <a:gd name="connsiteX4" fmla="*/ 132588 w 265176"/>
              <a:gd name="connsiteY4" fmla="*/ 909093 h 1524000"/>
              <a:gd name="connsiteX5" fmla="*/ 132588 w 265176"/>
              <a:gd name="connsiteY5" fmla="*/ 177169 h 1524000"/>
              <a:gd name="connsiteX6" fmla="*/ 265176 w 265176"/>
              <a:gd name="connsiteY6" fmla="*/ 0 h 1524000"/>
              <a:gd name="connsiteX7" fmla="*/ 265176 w 265176"/>
              <a:gd name="connsiteY7" fmla="*/ 1524000 h 1524000"/>
              <a:gd name="connsiteX0" fmla="*/ 265176 w 265176"/>
              <a:gd name="connsiteY0" fmla="*/ 1524000 h 1524000"/>
              <a:gd name="connsiteX1" fmla="*/ 132588 w 265176"/>
              <a:gd name="connsiteY1" fmla="*/ 1346831 h 1524000"/>
              <a:gd name="connsiteX2" fmla="*/ 132588 w 265176"/>
              <a:gd name="connsiteY2" fmla="*/ 1263431 h 1524000"/>
              <a:gd name="connsiteX3" fmla="*/ 0 w 265176"/>
              <a:gd name="connsiteY3" fmla="*/ 1086262 h 1524000"/>
              <a:gd name="connsiteX4" fmla="*/ 132588 w 265176"/>
              <a:gd name="connsiteY4" fmla="*/ 909093 h 1524000"/>
              <a:gd name="connsiteX5" fmla="*/ 132588 w 265176"/>
              <a:gd name="connsiteY5" fmla="*/ 177169 h 1524000"/>
              <a:gd name="connsiteX6" fmla="*/ 265176 w 265176"/>
              <a:gd name="connsiteY6" fmla="*/ 0 h 1524000"/>
              <a:gd name="connsiteX0" fmla="*/ 275034 w 275034"/>
              <a:gd name="connsiteY0" fmla="*/ 1524000 h 1524000"/>
              <a:gd name="connsiteX1" fmla="*/ 142446 w 275034"/>
              <a:gd name="connsiteY1" fmla="*/ 1346831 h 1524000"/>
              <a:gd name="connsiteX2" fmla="*/ 142446 w 275034"/>
              <a:gd name="connsiteY2" fmla="*/ 1263431 h 1524000"/>
              <a:gd name="connsiteX3" fmla="*/ 9858 w 275034"/>
              <a:gd name="connsiteY3" fmla="*/ 1086262 h 1524000"/>
              <a:gd name="connsiteX4" fmla="*/ 142446 w 275034"/>
              <a:gd name="connsiteY4" fmla="*/ 909093 h 1524000"/>
              <a:gd name="connsiteX5" fmla="*/ 142446 w 275034"/>
              <a:gd name="connsiteY5" fmla="*/ 177169 h 1524000"/>
              <a:gd name="connsiteX6" fmla="*/ 275034 w 275034"/>
              <a:gd name="connsiteY6" fmla="*/ 0 h 1524000"/>
              <a:gd name="connsiteX7" fmla="*/ 275034 w 275034"/>
              <a:gd name="connsiteY7" fmla="*/ 1524000 h 1524000"/>
              <a:gd name="connsiteX0" fmla="*/ 275034 w 275034"/>
              <a:gd name="connsiteY0" fmla="*/ 1524000 h 1524000"/>
              <a:gd name="connsiteX1" fmla="*/ 142446 w 275034"/>
              <a:gd name="connsiteY1" fmla="*/ 1346831 h 1524000"/>
              <a:gd name="connsiteX2" fmla="*/ 142446 w 275034"/>
              <a:gd name="connsiteY2" fmla="*/ 1263431 h 1524000"/>
              <a:gd name="connsiteX3" fmla="*/ 9858 w 275034"/>
              <a:gd name="connsiteY3" fmla="*/ 1086262 h 1524000"/>
              <a:gd name="connsiteX4" fmla="*/ 142446 w 275034"/>
              <a:gd name="connsiteY4" fmla="*/ 909093 h 1524000"/>
              <a:gd name="connsiteX5" fmla="*/ 142446 w 275034"/>
              <a:gd name="connsiteY5" fmla="*/ 177169 h 1524000"/>
              <a:gd name="connsiteX6" fmla="*/ 275034 w 275034"/>
              <a:gd name="connsiteY6" fmla="*/ 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199 w 265375"/>
              <a:gd name="connsiteY3" fmla="*/ 1086262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7" fmla="*/ 265375 w 265375"/>
              <a:gd name="connsiteY7" fmla="*/ 152400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199 w 265375"/>
              <a:gd name="connsiteY3" fmla="*/ 1086262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199 w 265375"/>
              <a:gd name="connsiteY3" fmla="*/ 1086262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7" fmla="*/ 265375 w 265375"/>
              <a:gd name="connsiteY7" fmla="*/ 152400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44649 w 265375"/>
              <a:gd name="connsiteY3" fmla="*/ 1083087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136525 w 220726"/>
              <a:gd name="connsiteY3" fmla="*/ 1095787 h 1524000"/>
              <a:gd name="connsiteX4" fmla="*/ 88138 w 220726"/>
              <a:gd name="connsiteY4" fmla="*/ 909093 h 1524000"/>
              <a:gd name="connsiteX5" fmla="*/ 88138 w 220726"/>
              <a:gd name="connsiteY5" fmla="*/ 177169 h 1524000"/>
              <a:gd name="connsiteX6" fmla="*/ 220726 w 220726"/>
              <a:gd name="connsiteY6" fmla="*/ 0 h 1524000"/>
              <a:gd name="connsiteX7" fmla="*/ 220726 w 220726"/>
              <a:gd name="connsiteY7" fmla="*/ 152400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0 w 220726"/>
              <a:gd name="connsiteY3" fmla="*/ 1083087 h 1524000"/>
              <a:gd name="connsiteX4" fmla="*/ 88138 w 220726"/>
              <a:gd name="connsiteY4" fmla="*/ 909093 h 1524000"/>
              <a:gd name="connsiteX5" fmla="*/ 88138 w 220726"/>
              <a:gd name="connsiteY5" fmla="*/ 177169 h 1524000"/>
              <a:gd name="connsiteX6" fmla="*/ 220726 w 220726"/>
              <a:gd name="connsiteY6" fmla="*/ 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88138 w 220726"/>
              <a:gd name="connsiteY3" fmla="*/ 909093 h 1524000"/>
              <a:gd name="connsiteX4" fmla="*/ 88138 w 220726"/>
              <a:gd name="connsiteY4" fmla="*/ 177169 h 1524000"/>
              <a:gd name="connsiteX5" fmla="*/ 220726 w 220726"/>
              <a:gd name="connsiteY5" fmla="*/ 0 h 1524000"/>
              <a:gd name="connsiteX6" fmla="*/ 220726 w 220726"/>
              <a:gd name="connsiteY6" fmla="*/ 152400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0 w 220726"/>
              <a:gd name="connsiteY3" fmla="*/ 1083087 h 1524000"/>
              <a:gd name="connsiteX4" fmla="*/ 88138 w 220726"/>
              <a:gd name="connsiteY4" fmla="*/ 909093 h 1524000"/>
              <a:gd name="connsiteX5" fmla="*/ 88138 w 220726"/>
              <a:gd name="connsiteY5" fmla="*/ 177169 h 1524000"/>
              <a:gd name="connsiteX6" fmla="*/ 220726 w 220726"/>
              <a:gd name="connsiteY6" fmla="*/ 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0726" h="1524000" stroke="0" extrusionOk="0">
                <a:moveTo>
                  <a:pt x="220726" y="1524000"/>
                </a:moveTo>
                <a:cubicBezTo>
                  <a:pt x="147500" y="1524000"/>
                  <a:pt x="88138" y="1444679"/>
                  <a:pt x="88138" y="1346831"/>
                </a:cubicBezTo>
                <a:lnTo>
                  <a:pt x="88138" y="1263431"/>
                </a:lnTo>
                <a:lnTo>
                  <a:pt x="88138" y="909093"/>
                </a:lnTo>
                <a:lnTo>
                  <a:pt x="88138" y="177169"/>
                </a:lnTo>
                <a:cubicBezTo>
                  <a:pt x="88138" y="79321"/>
                  <a:pt x="147500" y="0"/>
                  <a:pt x="220726" y="0"/>
                </a:cubicBezTo>
                <a:lnTo>
                  <a:pt x="220726" y="1524000"/>
                </a:lnTo>
                <a:close/>
              </a:path>
              <a:path w="220726" h="1524000" fill="none">
                <a:moveTo>
                  <a:pt x="220726" y="1524000"/>
                </a:moveTo>
                <a:cubicBezTo>
                  <a:pt x="147500" y="1524000"/>
                  <a:pt x="88138" y="1444679"/>
                  <a:pt x="88138" y="1346831"/>
                </a:cubicBezTo>
                <a:lnTo>
                  <a:pt x="88138" y="1263431"/>
                </a:lnTo>
                <a:cubicBezTo>
                  <a:pt x="88138" y="1165583"/>
                  <a:pt x="73226" y="1083087"/>
                  <a:pt x="0" y="1083087"/>
                </a:cubicBezTo>
                <a:cubicBezTo>
                  <a:pt x="73226" y="1083087"/>
                  <a:pt x="88138" y="1006941"/>
                  <a:pt x="88138" y="909093"/>
                </a:cubicBezTo>
                <a:lnTo>
                  <a:pt x="88138" y="177169"/>
                </a:lnTo>
                <a:cubicBezTo>
                  <a:pt x="88138" y="79321"/>
                  <a:pt x="147500" y="0"/>
                  <a:pt x="220726" y="0"/>
                </a:cubicBezTo>
              </a:path>
            </a:pathLst>
          </a:cu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22">
                <a:extLst>
                  <a:ext uri="{FF2B5EF4-FFF2-40B4-BE49-F238E27FC236}">
                    <a16:creationId xmlns:a16="http://schemas.microsoft.com/office/drawing/2014/main" id="{0DB1BE13-8519-438B-A41F-3EE708CDF8D1}"/>
                  </a:ext>
                </a:extLst>
              </p:cNvPr>
              <p:cNvSpPr txBox="1"/>
              <p:nvPr/>
            </p:nvSpPr>
            <p:spPr>
              <a:xfrm>
                <a:off x="2971800" y="4613076"/>
                <a:ext cx="7036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latin typeface="Cambria Math"/>
                        </a:rPr>
                        <m:t>𝑀</m:t>
                      </m:r>
                      <m:r>
                        <a:rPr lang="en-US" sz="2000" i="1" dirty="0">
                          <a:latin typeface="Cambria Math"/>
                        </a:rPr>
                        <m:t>/</m:t>
                      </m:r>
                      <m:r>
                        <a:rPr lang="en-US" sz="2000" i="1" dirty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7" name="TextBox 22">
                <a:extLst>
                  <a:ext uri="{FF2B5EF4-FFF2-40B4-BE49-F238E27FC236}">
                    <a16:creationId xmlns:a16="http://schemas.microsoft.com/office/drawing/2014/main" id="{0DB1BE13-8519-438B-A41F-3EE708CDF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613076"/>
                <a:ext cx="703617" cy="400110"/>
              </a:xfrm>
              <a:prstGeom prst="rect">
                <a:avLst/>
              </a:prstGeom>
              <a:blipFill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Left Brace 25">
            <a:extLst>
              <a:ext uri="{FF2B5EF4-FFF2-40B4-BE49-F238E27FC236}">
                <a16:creationId xmlns:a16="http://schemas.microsoft.com/office/drawing/2014/main" id="{92777EAC-5A2F-4E31-8635-327249F8A765}"/>
              </a:ext>
            </a:extLst>
          </p:cNvPr>
          <p:cNvSpPr/>
          <p:nvPr/>
        </p:nvSpPr>
        <p:spPr>
          <a:xfrm rot="16200000">
            <a:off x="4540590" y="4648544"/>
            <a:ext cx="181569" cy="1406036"/>
          </a:xfrm>
          <a:prstGeom prst="leftBrace">
            <a:avLst>
              <a:gd name="adj1" fmla="val 107640"/>
              <a:gd name="adj2" fmla="val 49923"/>
            </a:avLst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26">
                <a:extLst>
                  <a:ext uri="{FF2B5EF4-FFF2-40B4-BE49-F238E27FC236}">
                    <a16:creationId xmlns:a16="http://schemas.microsoft.com/office/drawing/2014/main" id="{2FE215D5-34AA-4E5B-AF49-62AF9C66449E}"/>
                  </a:ext>
                </a:extLst>
              </p:cNvPr>
              <p:cNvSpPr/>
              <p:nvPr/>
            </p:nvSpPr>
            <p:spPr>
              <a:xfrm>
                <a:off x="4427730" y="5501044"/>
                <a:ext cx="40568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9" name="Rectangle 26">
                <a:extLst>
                  <a:ext uri="{FF2B5EF4-FFF2-40B4-BE49-F238E27FC236}">
                    <a16:creationId xmlns:a16="http://schemas.microsoft.com/office/drawing/2014/main" id="{2FE215D5-34AA-4E5B-AF49-62AF9C6644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30" y="5501044"/>
                <a:ext cx="40568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Arrow Connector 13">
            <a:extLst>
              <a:ext uri="{FF2B5EF4-FFF2-40B4-BE49-F238E27FC236}">
                <a16:creationId xmlns:a16="http://schemas.microsoft.com/office/drawing/2014/main" id="{F1C77893-0512-4528-A034-0CA06F193AC7}"/>
              </a:ext>
            </a:extLst>
          </p:cNvPr>
          <p:cNvCxnSpPr>
            <a:stCxn id="30" idx="6"/>
          </p:cNvCxnSpPr>
          <p:nvPr/>
        </p:nvCxnSpPr>
        <p:spPr>
          <a:xfrm>
            <a:off x="3200400" y="4270176"/>
            <a:ext cx="685800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30">
            <a:extLst>
              <a:ext uri="{FF2B5EF4-FFF2-40B4-BE49-F238E27FC236}">
                <a16:creationId xmlns:a16="http://schemas.microsoft.com/office/drawing/2014/main" id="{9C8D1773-B7DF-41DF-8B27-AF661ACF54C5}"/>
              </a:ext>
            </a:extLst>
          </p:cNvPr>
          <p:cNvSpPr txBox="1"/>
          <p:nvPr/>
        </p:nvSpPr>
        <p:spPr>
          <a:xfrm>
            <a:off x="7613042" y="2971800"/>
            <a:ext cx="1835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altLang="zh-CN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Slow Memory</a:t>
            </a:r>
          </a:p>
        </p:txBody>
      </p:sp>
    </p:spTree>
    <p:extLst>
      <p:ext uri="{BB962C8B-B14F-4D97-AF65-F5344CB8AC3E}">
        <p14:creationId xmlns:p14="http://schemas.microsoft.com/office/powerpoint/2010/main" val="405179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DD6C69-5F61-41BD-AEE0-AB711229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Problems of I/O model and I/O algorithms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4E0E57-8EF2-4230-B887-A9D7BF9A8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23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235E09FD-81DF-4108-B533-7D5C9B284E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How about parallelism?</a:t>
                </a:r>
              </a:p>
              <a:p>
                <a:pPr lvl="1"/>
                <a:r>
                  <a:rPr lang="en-US" sz="2800" dirty="0">
                    <a:solidFill>
                      <a:srgbClr val="FF0000"/>
                    </a:solidFill>
                  </a:rPr>
                  <a:t>Still use work-span(depth) analysis</a:t>
                </a:r>
              </a:p>
              <a:p>
                <a:endParaRPr lang="en-US" sz="1800" dirty="0"/>
              </a:p>
              <a:p>
                <a:r>
                  <a:rPr lang="en-US" dirty="0"/>
                  <a:t>What about multiple-level memory hierarchy?</a:t>
                </a:r>
              </a:p>
              <a:p>
                <a:pPr lvl="1"/>
                <a:r>
                  <a:rPr lang="en-US" sz="2800" dirty="0">
                    <a:solidFill>
                      <a:srgbClr val="FF0000"/>
                    </a:solidFill>
                  </a:rPr>
                  <a:t>Apply to all cache levels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sz="1800" dirty="0"/>
              </a:p>
              <a:p>
                <a:r>
                  <a:rPr lang="en-US" dirty="0"/>
                  <a:t>Algorithm is machine specific.  Need to rewrite code when running on another machine</a:t>
                </a:r>
              </a:p>
              <a:p>
                <a:pPr lvl="1"/>
                <a:r>
                  <a:rPr lang="en-US" sz="2800" dirty="0">
                    <a:solidFill>
                      <a:srgbClr val="FF0000"/>
                    </a:solidFill>
                  </a:rPr>
                  <a:t>No, you don’t</a:t>
                </a:r>
              </a:p>
              <a:p>
                <a:endParaRPr lang="en-US" sz="1800" dirty="0"/>
              </a:p>
              <a:p>
                <a:r>
                  <a:rPr lang="en-US" dirty="0"/>
                  <a:t>What about when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dirty="0"/>
                  <a:t> are not static?</a:t>
                </a:r>
              </a:p>
              <a:p>
                <a:pPr lvl="1"/>
                <a:r>
                  <a:rPr lang="en-US" sz="2800" dirty="0">
                    <a:solidFill>
                      <a:srgbClr val="FF0000"/>
                    </a:solidFill>
                  </a:rPr>
                  <a:t>The algorithm will adapt automatically</a:t>
                </a: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235E09FD-81DF-4108-B533-7D5C9B284E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73" t="-19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945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DD6C69-5F61-41BD-AEE0-AB711229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and Analysis of Parallel Algorithms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4E0E57-8EF2-4230-B887-A9D7BF9A8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24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235E09FD-81DF-4108-B533-7D5C9B284E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447800"/>
                <a:ext cx="11430000" cy="5257800"/>
              </a:xfrm>
            </p:spPr>
            <p:txBody>
              <a:bodyPr>
                <a:normAutofit/>
              </a:bodyPr>
              <a:lstStyle/>
              <a:p>
                <a:r>
                  <a:rPr lang="en-US" sz="3400" dirty="0"/>
                  <a:t>Work </a:t>
                </a:r>
                <a14:m>
                  <m:oMath xmlns:m="http://schemas.openxmlformats.org/officeDocument/2006/math">
                    <m:r>
                      <a:rPr lang="en-US" sz="3400">
                        <a:latin typeface="Cambria Math" panose="02040503050406030204" pitchFamily="18" charset="0"/>
                      </a:rPr>
                      <m:t>𝑾</m:t>
                    </m:r>
                  </m:oMath>
                </a14:m>
                <a:r>
                  <a:rPr lang="en-US" sz="3400" dirty="0"/>
                  <a:t>, depth </a:t>
                </a:r>
                <a14:m>
                  <m:oMath xmlns:m="http://schemas.openxmlformats.org/officeDocument/2006/math">
                    <m:r>
                      <a:rPr lang="en-US" sz="3400"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400" dirty="0"/>
                  <a:t>, I/O cost </a:t>
                </a:r>
                <a14:m>
                  <m:oMath xmlns:m="http://schemas.openxmlformats.org/officeDocument/2006/math">
                    <m:r>
                      <a:rPr lang="en-US" sz="3400">
                        <a:latin typeface="Cambria Math" panose="02040503050406030204" pitchFamily="18" charset="0"/>
                      </a:rPr>
                      <m:t>𝑸</m:t>
                    </m:r>
                  </m:oMath>
                </a14:m>
                <a:r>
                  <a:rPr lang="en-US" sz="3400" dirty="0"/>
                  <a:t> (sequential / random)</a:t>
                </a:r>
              </a:p>
              <a:p>
                <a:endParaRPr lang="en-US" sz="600" dirty="0"/>
              </a:p>
              <a:p>
                <a:r>
                  <a:rPr lang="en-US" sz="3400" dirty="0"/>
                  <a:t>Parallelism for work: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𝑾</m:t>
                        </m:r>
                      </m:num>
                      <m:den>
                        <m:r>
                          <a:rPr lang="en-US" sz="5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den>
                    </m:f>
                  </m:oMath>
                </a14:m>
                <a:endParaRPr lang="en-US" sz="3400" dirty="0"/>
              </a:p>
              <a:p>
                <a:endParaRPr lang="en-US" sz="600" dirty="0"/>
              </a:p>
              <a:p>
                <a:r>
                  <a:rPr lang="en-US" sz="3400" dirty="0"/>
                  <a:t>Time for I/O: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5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sz="54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5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num>
                      <m:den>
                        <m:r>
                          <a:rPr lang="en-US" sz="5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den>
                    </m:f>
                    <m:r>
                      <a:rPr lang="en-US" sz="54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sz="5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num>
                      <m:den>
                        <m:sSub>
                          <m:sSubPr>
                            <m:ctrlPr>
                              <a:rPr lang="en-US" sz="5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en-US" sz="5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𝒎𝒂𝒙</m:t>
                            </m:r>
                          </m:sub>
                        </m:sSub>
                      </m:den>
                    </m:f>
                    <m:r>
                      <a:rPr lang="en-US" sz="54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400" dirty="0"/>
              </a:p>
              <a:p>
                <a:endParaRPr lang="en-US" sz="3400" dirty="0"/>
              </a:p>
              <a:p>
                <a:r>
                  <a:rPr lang="en-US" sz="3400" dirty="0"/>
                  <a:t>Most combinatorial algorithms are I/O bottlenecked</a:t>
                </a: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235E09FD-81DF-4108-B533-7D5C9B284E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447800"/>
                <a:ext cx="11430000" cy="5257800"/>
              </a:xfrm>
              <a:blipFill>
                <a:blip r:embed="rId2"/>
                <a:stretch>
                  <a:fillRect l="-1333" t="-2436" r="-6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362F6770-F971-442E-A8A4-94DBF1F8812D}"/>
                  </a:ext>
                </a:extLst>
              </p:cNvPr>
              <p:cNvSpPr txBox="1"/>
              <p:nvPr/>
            </p:nvSpPr>
            <p:spPr>
              <a:xfrm>
                <a:off x="2615605" y="5119807"/>
                <a:ext cx="6655989" cy="1107996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rgbClr val="0000FF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sz="66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What about </a:t>
                </a:r>
                <a14:m>
                  <m:oMath xmlns:m="http://schemas.openxmlformats.org/officeDocument/2006/math">
                    <m:r>
                      <a:rPr lang="en-US" altLang="zh-CN" sz="66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𝑫</m:t>
                    </m:r>
                  </m:oMath>
                </a14:m>
                <a:r>
                  <a:rPr lang="en-US" altLang="zh-CN" sz="66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zh-CN" altLang="en-US" sz="66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362F6770-F971-442E-A8A4-94DBF1F881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605" y="5119807"/>
                <a:ext cx="6655989" cy="1107996"/>
              </a:xfrm>
              <a:prstGeom prst="rect">
                <a:avLst/>
              </a:prstGeom>
              <a:blipFill>
                <a:blip r:embed="rId3"/>
                <a:stretch>
                  <a:fillRect l="-2172" t="-15385" r="-4615" b="-34359"/>
                </a:stretch>
              </a:blipFill>
              <a:ln w="7620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742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10972800" cy="5257800"/>
          </a:xfrm>
        </p:spPr>
        <p:txBody>
          <a:bodyPr>
            <a:normAutofit/>
          </a:bodyPr>
          <a:lstStyle/>
          <a:p>
            <a:r>
              <a:rPr lang="en-US" sz="2400" dirty="0"/>
              <a:t>The I/O model has two special </a:t>
            </a:r>
            <a:r>
              <a:rPr lang="en-US" sz="2400" i="1" dirty="0"/>
              <a:t>memory transfer</a:t>
            </a:r>
            <a:r>
              <a:rPr lang="en-US" sz="2400" dirty="0"/>
              <a:t> instructions: </a:t>
            </a:r>
          </a:p>
          <a:p>
            <a:pPr lvl="1"/>
            <a:r>
              <a:rPr lang="en-US" b="1" dirty="0"/>
              <a:t>Read transfer</a:t>
            </a:r>
            <a:r>
              <a:rPr lang="en-US" dirty="0"/>
              <a:t>: load a block from slow memory</a:t>
            </a:r>
          </a:p>
          <a:p>
            <a:pPr lvl="1"/>
            <a:r>
              <a:rPr lang="en-US" b="1" dirty="0"/>
              <a:t>Write transfer</a:t>
            </a:r>
            <a:r>
              <a:rPr lang="en-US" dirty="0"/>
              <a:t>: write a block to slow memory</a:t>
            </a:r>
          </a:p>
          <a:p>
            <a:r>
              <a:rPr lang="en-US" sz="2400" dirty="0"/>
              <a:t>The complexity of an algorithm on the I/O model (I/O complexity) is measured by:</a:t>
            </a:r>
          </a:p>
          <a:p>
            <a:pPr marL="0" indent="0" algn="ctr">
              <a:buNone/>
            </a:pPr>
            <a:r>
              <a:rPr lang="en-US" sz="2400" dirty="0"/>
              <a:t>#(read transfers) + #(write transfers)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Last week - </a:t>
            </a:r>
            <a:r>
              <a:rPr lang="en-US" dirty="0"/>
              <a:t>The I/O model</a:t>
            </a:r>
          </a:p>
        </p:txBody>
      </p:sp>
      <p:sp>
        <p:nvSpPr>
          <p:cNvPr id="4" name="Oval 3"/>
          <p:cNvSpPr/>
          <p:nvPr/>
        </p:nvSpPr>
        <p:spPr>
          <a:xfrm>
            <a:off x="2514600" y="4419600"/>
            <a:ext cx="1219200" cy="1219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2162" y="4038600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Fast Memory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58512" y="4495800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58512" y="4800600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58512" y="5105400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58512" y="5715000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6248400" y="5462573"/>
            <a:ext cx="304800" cy="20005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3" idx="1"/>
          </p:cNvCxnSpPr>
          <p:nvPr/>
        </p:nvCxnSpPr>
        <p:spPr>
          <a:xfrm flipH="1" flipV="1">
            <a:off x="4495801" y="5562600"/>
            <a:ext cx="343711" cy="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4572000" y="5638800"/>
            <a:ext cx="267512" cy="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4576762" y="5495489"/>
            <a:ext cx="267512" cy="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839512" y="5410200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ight Arrow 32"/>
          <p:cNvSpPr/>
          <p:nvPr/>
        </p:nvSpPr>
        <p:spPr>
          <a:xfrm rot="10800000">
            <a:off x="6019800" y="4929173"/>
            <a:ext cx="304800" cy="20005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7733490" y="5029201"/>
            <a:ext cx="261910" cy="243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7727890" y="5100214"/>
            <a:ext cx="196911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733490" y="4964522"/>
            <a:ext cx="191311" cy="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324601" y="4876800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77200" y="4438710"/>
            <a:ext cx="2057400" cy="22668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46442" y="3730824"/>
            <a:ext cx="1835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altLang="zh-CN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Slow Memory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9055" y="4603304"/>
            <a:ext cx="360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72373" y="4505483"/>
            <a:ext cx="360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10848" y="5605291"/>
            <a:ext cx="360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6" name="Left Brace 21">
            <a:extLst>
              <a:ext uri="{FF2B5EF4-FFF2-40B4-BE49-F238E27FC236}">
                <a16:creationId xmlns:a16="http://schemas.microsoft.com/office/drawing/2014/main" id="{DD90DD1E-DEDA-4CB0-B5F3-5B5277BBF189}"/>
              </a:ext>
            </a:extLst>
          </p:cNvPr>
          <p:cNvSpPr/>
          <p:nvPr/>
        </p:nvSpPr>
        <p:spPr>
          <a:xfrm>
            <a:off x="4235452" y="4495800"/>
            <a:ext cx="220726" cy="1524000"/>
          </a:xfrm>
          <a:custGeom>
            <a:avLst/>
            <a:gdLst>
              <a:gd name="connsiteX0" fmla="*/ 265176 w 265176"/>
              <a:gd name="connsiteY0" fmla="*/ 1524000 h 1524000"/>
              <a:gd name="connsiteX1" fmla="*/ 132588 w 265176"/>
              <a:gd name="connsiteY1" fmla="*/ 1346831 h 1524000"/>
              <a:gd name="connsiteX2" fmla="*/ 132588 w 265176"/>
              <a:gd name="connsiteY2" fmla="*/ 1263431 h 1524000"/>
              <a:gd name="connsiteX3" fmla="*/ 0 w 265176"/>
              <a:gd name="connsiteY3" fmla="*/ 1086262 h 1524000"/>
              <a:gd name="connsiteX4" fmla="*/ 132588 w 265176"/>
              <a:gd name="connsiteY4" fmla="*/ 909093 h 1524000"/>
              <a:gd name="connsiteX5" fmla="*/ 132588 w 265176"/>
              <a:gd name="connsiteY5" fmla="*/ 177169 h 1524000"/>
              <a:gd name="connsiteX6" fmla="*/ 265176 w 265176"/>
              <a:gd name="connsiteY6" fmla="*/ 0 h 1524000"/>
              <a:gd name="connsiteX7" fmla="*/ 265176 w 265176"/>
              <a:gd name="connsiteY7" fmla="*/ 1524000 h 1524000"/>
              <a:gd name="connsiteX0" fmla="*/ 265176 w 265176"/>
              <a:gd name="connsiteY0" fmla="*/ 1524000 h 1524000"/>
              <a:gd name="connsiteX1" fmla="*/ 132588 w 265176"/>
              <a:gd name="connsiteY1" fmla="*/ 1346831 h 1524000"/>
              <a:gd name="connsiteX2" fmla="*/ 132588 w 265176"/>
              <a:gd name="connsiteY2" fmla="*/ 1263431 h 1524000"/>
              <a:gd name="connsiteX3" fmla="*/ 0 w 265176"/>
              <a:gd name="connsiteY3" fmla="*/ 1086262 h 1524000"/>
              <a:gd name="connsiteX4" fmla="*/ 132588 w 265176"/>
              <a:gd name="connsiteY4" fmla="*/ 909093 h 1524000"/>
              <a:gd name="connsiteX5" fmla="*/ 132588 w 265176"/>
              <a:gd name="connsiteY5" fmla="*/ 177169 h 1524000"/>
              <a:gd name="connsiteX6" fmla="*/ 265176 w 265176"/>
              <a:gd name="connsiteY6" fmla="*/ 0 h 1524000"/>
              <a:gd name="connsiteX0" fmla="*/ 275034 w 275034"/>
              <a:gd name="connsiteY0" fmla="*/ 1524000 h 1524000"/>
              <a:gd name="connsiteX1" fmla="*/ 142446 w 275034"/>
              <a:gd name="connsiteY1" fmla="*/ 1346831 h 1524000"/>
              <a:gd name="connsiteX2" fmla="*/ 142446 w 275034"/>
              <a:gd name="connsiteY2" fmla="*/ 1263431 h 1524000"/>
              <a:gd name="connsiteX3" fmla="*/ 9858 w 275034"/>
              <a:gd name="connsiteY3" fmla="*/ 1086262 h 1524000"/>
              <a:gd name="connsiteX4" fmla="*/ 142446 w 275034"/>
              <a:gd name="connsiteY4" fmla="*/ 909093 h 1524000"/>
              <a:gd name="connsiteX5" fmla="*/ 142446 w 275034"/>
              <a:gd name="connsiteY5" fmla="*/ 177169 h 1524000"/>
              <a:gd name="connsiteX6" fmla="*/ 275034 w 275034"/>
              <a:gd name="connsiteY6" fmla="*/ 0 h 1524000"/>
              <a:gd name="connsiteX7" fmla="*/ 275034 w 275034"/>
              <a:gd name="connsiteY7" fmla="*/ 1524000 h 1524000"/>
              <a:gd name="connsiteX0" fmla="*/ 275034 w 275034"/>
              <a:gd name="connsiteY0" fmla="*/ 1524000 h 1524000"/>
              <a:gd name="connsiteX1" fmla="*/ 142446 w 275034"/>
              <a:gd name="connsiteY1" fmla="*/ 1346831 h 1524000"/>
              <a:gd name="connsiteX2" fmla="*/ 142446 w 275034"/>
              <a:gd name="connsiteY2" fmla="*/ 1263431 h 1524000"/>
              <a:gd name="connsiteX3" fmla="*/ 9858 w 275034"/>
              <a:gd name="connsiteY3" fmla="*/ 1086262 h 1524000"/>
              <a:gd name="connsiteX4" fmla="*/ 142446 w 275034"/>
              <a:gd name="connsiteY4" fmla="*/ 909093 h 1524000"/>
              <a:gd name="connsiteX5" fmla="*/ 142446 w 275034"/>
              <a:gd name="connsiteY5" fmla="*/ 177169 h 1524000"/>
              <a:gd name="connsiteX6" fmla="*/ 275034 w 275034"/>
              <a:gd name="connsiteY6" fmla="*/ 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199 w 265375"/>
              <a:gd name="connsiteY3" fmla="*/ 1086262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7" fmla="*/ 265375 w 265375"/>
              <a:gd name="connsiteY7" fmla="*/ 152400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199 w 265375"/>
              <a:gd name="connsiteY3" fmla="*/ 1086262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199 w 265375"/>
              <a:gd name="connsiteY3" fmla="*/ 1086262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7" fmla="*/ 265375 w 265375"/>
              <a:gd name="connsiteY7" fmla="*/ 152400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44649 w 265375"/>
              <a:gd name="connsiteY3" fmla="*/ 1083087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136525 w 220726"/>
              <a:gd name="connsiteY3" fmla="*/ 1095787 h 1524000"/>
              <a:gd name="connsiteX4" fmla="*/ 88138 w 220726"/>
              <a:gd name="connsiteY4" fmla="*/ 909093 h 1524000"/>
              <a:gd name="connsiteX5" fmla="*/ 88138 w 220726"/>
              <a:gd name="connsiteY5" fmla="*/ 177169 h 1524000"/>
              <a:gd name="connsiteX6" fmla="*/ 220726 w 220726"/>
              <a:gd name="connsiteY6" fmla="*/ 0 h 1524000"/>
              <a:gd name="connsiteX7" fmla="*/ 220726 w 220726"/>
              <a:gd name="connsiteY7" fmla="*/ 152400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0 w 220726"/>
              <a:gd name="connsiteY3" fmla="*/ 1083087 h 1524000"/>
              <a:gd name="connsiteX4" fmla="*/ 88138 w 220726"/>
              <a:gd name="connsiteY4" fmla="*/ 909093 h 1524000"/>
              <a:gd name="connsiteX5" fmla="*/ 88138 w 220726"/>
              <a:gd name="connsiteY5" fmla="*/ 177169 h 1524000"/>
              <a:gd name="connsiteX6" fmla="*/ 220726 w 220726"/>
              <a:gd name="connsiteY6" fmla="*/ 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88138 w 220726"/>
              <a:gd name="connsiteY3" fmla="*/ 909093 h 1524000"/>
              <a:gd name="connsiteX4" fmla="*/ 88138 w 220726"/>
              <a:gd name="connsiteY4" fmla="*/ 177169 h 1524000"/>
              <a:gd name="connsiteX5" fmla="*/ 220726 w 220726"/>
              <a:gd name="connsiteY5" fmla="*/ 0 h 1524000"/>
              <a:gd name="connsiteX6" fmla="*/ 220726 w 220726"/>
              <a:gd name="connsiteY6" fmla="*/ 152400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0 w 220726"/>
              <a:gd name="connsiteY3" fmla="*/ 1083087 h 1524000"/>
              <a:gd name="connsiteX4" fmla="*/ 88138 w 220726"/>
              <a:gd name="connsiteY4" fmla="*/ 909093 h 1524000"/>
              <a:gd name="connsiteX5" fmla="*/ 88138 w 220726"/>
              <a:gd name="connsiteY5" fmla="*/ 177169 h 1524000"/>
              <a:gd name="connsiteX6" fmla="*/ 220726 w 220726"/>
              <a:gd name="connsiteY6" fmla="*/ 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0726" h="1524000" stroke="0" extrusionOk="0">
                <a:moveTo>
                  <a:pt x="220726" y="1524000"/>
                </a:moveTo>
                <a:cubicBezTo>
                  <a:pt x="147500" y="1524000"/>
                  <a:pt x="88138" y="1444679"/>
                  <a:pt x="88138" y="1346831"/>
                </a:cubicBezTo>
                <a:lnTo>
                  <a:pt x="88138" y="1263431"/>
                </a:lnTo>
                <a:lnTo>
                  <a:pt x="88138" y="909093"/>
                </a:lnTo>
                <a:lnTo>
                  <a:pt x="88138" y="177169"/>
                </a:lnTo>
                <a:cubicBezTo>
                  <a:pt x="88138" y="79321"/>
                  <a:pt x="147500" y="0"/>
                  <a:pt x="220726" y="0"/>
                </a:cubicBezTo>
                <a:lnTo>
                  <a:pt x="220726" y="1524000"/>
                </a:lnTo>
                <a:close/>
              </a:path>
              <a:path w="220726" h="1524000" fill="none">
                <a:moveTo>
                  <a:pt x="220726" y="1524000"/>
                </a:moveTo>
                <a:cubicBezTo>
                  <a:pt x="147500" y="1524000"/>
                  <a:pt x="88138" y="1444679"/>
                  <a:pt x="88138" y="1346831"/>
                </a:cubicBezTo>
                <a:lnTo>
                  <a:pt x="88138" y="1263431"/>
                </a:lnTo>
                <a:cubicBezTo>
                  <a:pt x="88138" y="1165583"/>
                  <a:pt x="73226" y="1083087"/>
                  <a:pt x="0" y="1083087"/>
                </a:cubicBezTo>
                <a:cubicBezTo>
                  <a:pt x="73226" y="1083087"/>
                  <a:pt x="88138" y="1006941"/>
                  <a:pt x="88138" y="909093"/>
                </a:cubicBezTo>
                <a:lnTo>
                  <a:pt x="88138" y="177169"/>
                </a:lnTo>
                <a:cubicBezTo>
                  <a:pt x="88138" y="79321"/>
                  <a:pt x="147500" y="0"/>
                  <a:pt x="220726" y="0"/>
                </a:cubicBezTo>
              </a:path>
            </a:pathLst>
          </a:cu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22">
                <a:extLst>
                  <a:ext uri="{FF2B5EF4-FFF2-40B4-BE49-F238E27FC236}">
                    <a16:creationId xmlns:a16="http://schemas.microsoft.com/office/drawing/2014/main" id="{DFB3986F-B28F-46D2-95F9-97C8EE8D0BD5}"/>
                  </a:ext>
                </a:extLst>
              </p:cNvPr>
              <p:cNvSpPr txBox="1"/>
              <p:nvPr/>
            </p:nvSpPr>
            <p:spPr>
              <a:xfrm>
                <a:off x="3505200" y="5372100"/>
                <a:ext cx="7036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latin typeface="Cambria Math"/>
                        </a:rPr>
                        <m:t>𝑀</m:t>
                      </m:r>
                      <m:r>
                        <a:rPr lang="en-US" sz="2000" i="1" dirty="0">
                          <a:latin typeface="Cambria Math"/>
                        </a:rPr>
                        <m:t>/</m:t>
                      </m:r>
                      <m:r>
                        <a:rPr lang="en-US" sz="2000" i="1" dirty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22">
                <a:extLst>
                  <a:ext uri="{FF2B5EF4-FFF2-40B4-BE49-F238E27FC236}">
                    <a16:creationId xmlns:a16="http://schemas.microsoft.com/office/drawing/2014/main" id="{DFB3986F-B28F-46D2-95F9-97C8EE8D0B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372100"/>
                <a:ext cx="703617" cy="400110"/>
              </a:xfrm>
              <a:prstGeom prst="rect">
                <a:avLst/>
              </a:prstGeom>
              <a:blipFill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Left Brace 25">
            <a:extLst>
              <a:ext uri="{FF2B5EF4-FFF2-40B4-BE49-F238E27FC236}">
                <a16:creationId xmlns:a16="http://schemas.microsoft.com/office/drawing/2014/main" id="{3272BF03-D05B-4E09-94CE-40BD5C367151}"/>
              </a:ext>
            </a:extLst>
          </p:cNvPr>
          <p:cNvSpPr/>
          <p:nvPr/>
        </p:nvSpPr>
        <p:spPr>
          <a:xfrm rot="16200000">
            <a:off x="5073990" y="5407568"/>
            <a:ext cx="181569" cy="1406036"/>
          </a:xfrm>
          <a:prstGeom prst="leftBrace">
            <a:avLst>
              <a:gd name="adj1" fmla="val 107640"/>
              <a:gd name="adj2" fmla="val 49923"/>
            </a:avLst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26">
                <a:extLst>
                  <a:ext uri="{FF2B5EF4-FFF2-40B4-BE49-F238E27FC236}">
                    <a16:creationId xmlns:a16="http://schemas.microsoft.com/office/drawing/2014/main" id="{FDE90F1C-8158-4C2B-8A02-57FDA811C52D}"/>
                  </a:ext>
                </a:extLst>
              </p:cNvPr>
              <p:cNvSpPr/>
              <p:nvPr/>
            </p:nvSpPr>
            <p:spPr>
              <a:xfrm>
                <a:off x="4961130" y="6260068"/>
                <a:ext cx="40568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Rectangle 26">
                <a:extLst>
                  <a:ext uri="{FF2B5EF4-FFF2-40B4-BE49-F238E27FC236}">
                    <a16:creationId xmlns:a16="http://schemas.microsoft.com/office/drawing/2014/main" id="{FDE90F1C-8158-4C2B-8A02-57FDA811C5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1130" y="6260068"/>
                <a:ext cx="40568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>
            <a:stCxn id="4" idx="6"/>
          </p:cNvCxnSpPr>
          <p:nvPr/>
        </p:nvCxnSpPr>
        <p:spPr>
          <a:xfrm>
            <a:off x="3733800" y="5029200"/>
            <a:ext cx="685800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1231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Cache-Oblivious Algorithms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143000"/>
                <a:ext cx="11277600" cy="2832100"/>
              </a:xfrm>
            </p:spPr>
            <p:txBody>
              <a:bodyPr/>
              <a:lstStyle/>
              <a:p>
                <a:r>
                  <a:rPr lang="en-US" dirty="0"/>
                  <a:t>Algorithms not parameterized by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These algorithms are unaware of the parameters of the memory hierarchy</a:t>
                </a:r>
              </a:p>
              <a:p>
                <a:r>
                  <a:rPr lang="en-US" dirty="0"/>
                  <a:t>Analyze in the </a:t>
                </a:r>
                <a:r>
                  <a:rPr lang="en-US" b="1" i="1" dirty="0"/>
                  <a:t>ideal cache</a:t>
                </a:r>
                <a:r>
                  <a:rPr lang="en-US" dirty="0"/>
                  <a:t> model — same as the I/O model except optimal replacement is assumed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143000"/>
                <a:ext cx="11277600" cy="2832100"/>
              </a:xfrm>
              <a:blipFill>
                <a:blip r:embed="rId2"/>
                <a:stretch>
                  <a:fillRect l="-973" t="-36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3">
            <a:extLst>
              <a:ext uri="{FF2B5EF4-FFF2-40B4-BE49-F238E27FC236}">
                <a16:creationId xmlns:a16="http://schemas.microsoft.com/office/drawing/2014/main" id="{52D3A05E-9A4B-4259-8A91-BFC35004EF58}"/>
              </a:ext>
            </a:extLst>
          </p:cNvPr>
          <p:cNvSpPr/>
          <p:nvPr/>
        </p:nvSpPr>
        <p:spPr>
          <a:xfrm>
            <a:off x="1981200" y="3660576"/>
            <a:ext cx="1219200" cy="1219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CPU</a:t>
            </a:r>
          </a:p>
        </p:txBody>
      </p:sp>
      <p:sp>
        <p:nvSpPr>
          <p:cNvPr id="31" name="TextBox 10">
            <a:extLst>
              <a:ext uri="{FF2B5EF4-FFF2-40B4-BE49-F238E27FC236}">
                <a16:creationId xmlns:a16="http://schemas.microsoft.com/office/drawing/2014/main" id="{F8FE27BE-0623-4D5B-9BCB-CF12AFE20E47}"/>
              </a:ext>
            </a:extLst>
          </p:cNvPr>
          <p:cNvSpPr txBox="1"/>
          <p:nvPr/>
        </p:nvSpPr>
        <p:spPr>
          <a:xfrm>
            <a:off x="3748762" y="3279576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Fast Memory</a:t>
            </a:r>
          </a:p>
        </p:txBody>
      </p:sp>
      <p:sp>
        <p:nvSpPr>
          <p:cNvPr id="58" name="Rectangle 18">
            <a:extLst>
              <a:ext uri="{FF2B5EF4-FFF2-40B4-BE49-F238E27FC236}">
                <a16:creationId xmlns:a16="http://schemas.microsoft.com/office/drawing/2014/main" id="{2FAFC5C3-95E8-4B67-B30F-8E2ECE59F422}"/>
              </a:ext>
            </a:extLst>
          </p:cNvPr>
          <p:cNvSpPr/>
          <p:nvPr/>
        </p:nvSpPr>
        <p:spPr>
          <a:xfrm>
            <a:off x="3925112" y="37367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19">
            <a:extLst>
              <a:ext uri="{FF2B5EF4-FFF2-40B4-BE49-F238E27FC236}">
                <a16:creationId xmlns:a16="http://schemas.microsoft.com/office/drawing/2014/main" id="{23534B7B-3321-4EBD-95E3-F57427895582}"/>
              </a:ext>
            </a:extLst>
          </p:cNvPr>
          <p:cNvSpPr/>
          <p:nvPr/>
        </p:nvSpPr>
        <p:spPr>
          <a:xfrm>
            <a:off x="3925112" y="40415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20">
            <a:extLst>
              <a:ext uri="{FF2B5EF4-FFF2-40B4-BE49-F238E27FC236}">
                <a16:creationId xmlns:a16="http://schemas.microsoft.com/office/drawing/2014/main" id="{C4F0E2A2-2A4E-403E-8B18-7EBE5E10B987}"/>
              </a:ext>
            </a:extLst>
          </p:cNvPr>
          <p:cNvSpPr/>
          <p:nvPr/>
        </p:nvSpPr>
        <p:spPr>
          <a:xfrm>
            <a:off x="3925112" y="43463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23">
            <a:extLst>
              <a:ext uri="{FF2B5EF4-FFF2-40B4-BE49-F238E27FC236}">
                <a16:creationId xmlns:a16="http://schemas.microsoft.com/office/drawing/2014/main" id="{05F07D62-7462-46A2-BB8C-E043764A0D55}"/>
              </a:ext>
            </a:extLst>
          </p:cNvPr>
          <p:cNvSpPr/>
          <p:nvPr/>
        </p:nvSpPr>
        <p:spPr>
          <a:xfrm>
            <a:off x="3925112" y="49559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ight Arrow 26">
            <a:extLst>
              <a:ext uri="{FF2B5EF4-FFF2-40B4-BE49-F238E27FC236}">
                <a16:creationId xmlns:a16="http://schemas.microsoft.com/office/drawing/2014/main" id="{911E6785-E63E-419F-BB67-EA7D0BA47B77}"/>
              </a:ext>
            </a:extLst>
          </p:cNvPr>
          <p:cNvSpPr/>
          <p:nvPr/>
        </p:nvSpPr>
        <p:spPr>
          <a:xfrm>
            <a:off x="5715000" y="4703549"/>
            <a:ext cx="304800" cy="20005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28">
            <a:extLst>
              <a:ext uri="{FF2B5EF4-FFF2-40B4-BE49-F238E27FC236}">
                <a16:creationId xmlns:a16="http://schemas.microsoft.com/office/drawing/2014/main" id="{9E8FE1C4-083A-425F-86FC-AA4C6E4F58DD}"/>
              </a:ext>
            </a:extLst>
          </p:cNvPr>
          <p:cNvCxnSpPr>
            <a:stCxn id="66" idx="1"/>
          </p:cNvCxnSpPr>
          <p:nvPr/>
        </p:nvCxnSpPr>
        <p:spPr>
          <a:xfrm flipH="1" flipV="1">
            <a:off x="3962401" y="4803576"/>
            <a:ext cx="343711" cy="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29">
            <a:extLst>
              <a:ext uri="{FF2B5EF4-FFF2-40B4-BE49-F238E27FC236}">
                <a16:creationId xmlns:a16="http://schemas.microsoft.com/office/drawing/2014/main" id="{F730CD99-DEE5-4878-BF96-47FCD14803E5}"/>
              </a:ext>
            </a:extLst>
          </p:cNvPr>
          <p:cNvCxnSpPr/>
          <p:nvPr/>
        </p:nvCxnSpPr>
        <p:spPr>
          <a:xfrm flipH="1" flipV="1">
            <a:off x="4038600" y="4879776"/>
            <a:ext cx="267512" cy="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31">
            <a:extLst>
              <a:ext uri="{FF2B5EF4-FFF2-40B4-BE49-F238E27FC236}">
                <a16:creationId xmlns:a16="http://schemas.microsoft.com/office/drawing/2014/main" id="{892084D6-35E6-472D-8A40-2D1FE17951F9}"/>
              </a:ext>
            </a:extLst>
          </p:cNvPr>
          <p:cNvCxnSpPr/>
          <p:nvPr/>
        </p:nvCxnSpPr>
        <p:spPr>
          <a:xfrm flipH="1" flipV="1">
            <a:off x="4043362" y="4736465"/>
            <a:ext cx="267512" cy="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22">
            <a:extLst>
              <a:ext uri="{FF2B5EF4-FFF2-40B4-BE49-F238E27FC236}">
                <a16:creationId xmlns:a16="http://schemas.microsoft.com/office/drawing/2014/main" id="{7CAF5211-CE7A-4024-AAA6-4677D4D0DA46}"/>
              </a:ext>
            </a:extLst>
          </p:cNvPr>
          <p:cNvSpPr/>
          <p:nvPr/>
        </p:nvSpPr>
        <p:spPr>
          <a:xfrm>
            <a:off x="4306112" y="46511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ight Arrow 32">
            <a:extLst>
              <a:ext uri="{FF2B5EF4-FFF2-40B4-BE49-F238E27FC236}">
                <a16:creationId xmlns:a16="http://schemas.microsoft.com/office/drawing/2014/main" id="{9544403A-4967-4B19-BA78-6866CDCFD6CF}"/>
              </a:ext>
            </a:extLst>
          </p:cNvPr>
          <p:cNvSpPr/>
          <p:nvPr/>
        </p:nvSpPr>
        <p:spPr>
          <a:xfrm rot="10800000">
            <a:off x="5486400" y="4170149"/>
            <a:ext cx="304800" cy="20005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37">
            <a:extLst>
              <a:ext uri="{FF2B5EF4-FFF2-40B4-BE49-F238E27FC236}">
                <a16:creationId xmlns:a16="http://schemas.microsoft.com/office/drawing/2014/main" id="{CD88E349-1B93-42C9-82DE-CD973A0F16C1}"/>
              </a:ext>
            </a:extLst>
          </p:cNvPr>
          <p:cNvCxnSpPr/>
          <p:nvPr/>
        </p:nvCxnSpPr>
        <p:spPr>
          <a:xfrm flipH="1">
            <a:off x="7200090" y="4270177"/>
            <a:ext cx="261910" cy="243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38">
            <a:extLst>
              <a:ext uri="{FF2B5EF4-FFF2-40B4-BE49-F238E27FC236}">
                <a16:creationId xmlns:a16="http://schemas.microsoft.com/office/drawing/2014/main" id="{86E5CD37-0C9A-4805-B6EC-ED53416B042D}"/>
              </a:ext>
            </a:extLst>
          </p:cNvPr>
          <p:cNvCxnSpPr/>
          <p:nvPr/>
        </p:nvCxnSpPr>
        <p:spPr>
          <a:xfrm flipH="1">
            <a:off x="7194490" y="4341190"/>
            <a:ext cx="196911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39">
            <a:extLst>
              <a:ext uri="{FF2B5EF4-FFF2-40B4-BE49-F238E27FC236}">
                <a16:creationId xmlns:a16="http://schemas.microsoft.com/office/drawing/2014/main" id="{A8ABB151-4BC0-43CC-9C9C-EB215BC39F60}"/>
              </a:ext>
            </a:extLst>
          </p:cNvPr>
          <p:cNvCxnSpPr/>
          <p:nvPr/>
        </p:nvCxnSpPr>
        <p:spPr>
          <a:xfrm flipH="1" flipV="1">
            <a:off x="7200090" y="4205498"/>
            <a:ext cx="191311" cy="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36">
            <a:extLst>
              <a:ext uri="{FF2B5EF4-FFF2-40B4-BE49-F238E27FC236}">
                <a16:creationId xmlns:a16="http://schemas.microsoft.com/office/drawing/2014/main" id="{1299747A-BE15-410E-95DB-86722F4A88FA}"/>
              </a:ext>
            </a:extLst>
          </p:cNvPr>
          <p:cNvSpPr/>
          <p:nvPr/>
        </p:nvSpPr>
        <p:spPr>
          <a:xfrm>
            <a:off x="5791201" y="4117776"/>
            <a:ext cx="140888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27">
            <a:extLst>
              <a:ext uri="{FF2B5EF4-FFF2-40B4-BE49-F238E27FC236}">
                <a16:creationId xmlns:a16="http://schemas.microsoft.com/office/drawing/2014/main" id="{EBA7C57B-1728-43D3-BB10-8CC9DE850177}"/>
              </a:ext>
            </a:extLst>
          </p:cNvPr>
          <p:cNvSpPr/>
          <p:nvPr/>
        </p:nvSpPr>
        <p:spPr>
          <a:xfrm>
            <a:off x="7543800" y="3679686"/>
            <a:ext cx="2057400" cy="22668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4">
            <a:extLst>
              <a:ext uri="{FF2B5EF4-FFF2-40B4-BE49-F238E27FC236}">
                <a16:creationId xmlns:a16="http://schemas.microsoft.com/office/drawing/2014/main" id="{EED02557-444F-4BBB-B691-AD0B97F477F5}"/>
              </a:ext>
            </a:extLst>
          </p:cNvPr>
          <p:cNvSpPr txBox="1"/>
          <p:nvPr/>
        </p:nvSpPr>
        <p:spPr>
          <a:xfrm>
            <a:off x="3355655" y="3844280"/>
            <a:ext cx="360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74" name="TextBox 33">
            <a:extLst>
              <a:ext uri="{FF2B5EF4-FFF2-40B4-BE49-F238E27FC236}">
                <a16:creationId xmlns:a16="http://schemas.microsoft.com/office/drawing/2014/main" id="{8814A0FE-EB29-4A02-997F-89196ABABD04}"/>
              </a:ext>
            </a:extLst>
          </p:cNvPr>
          <p:cNvSpPr txBox="1"/>
          <p:nvPr/>
        </p:nvSpPr>
        <p:spPr>
          <a:xfrm>
            <a:off x="5438973" y="3746459"/>
            <a:ext cx="360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5" name="TextBox 34">
            <a:extLst>
              <a:ext uri="{FF2B5EF4-FFF2-40B4-BE49-F238E27FC236}">
                <a16:creationId xmlns:a16="http://schemas.microsoft.com/office/drawing/2014/main" id="{11A0B5AC-7B4F-4D4E-A9F4-5ABA42D585C1}"/>
              </a:ext>
            </a:extLst>
          </p:cNvPr>
          <p:cNvSpPr txBox="1"/>
          <p:nvPr/>
        </p:nvSpPr>
        <p:spPr>
          <a:xfrm>
            <a:off x="5677448" y="4846267"/>
            <a:ext cx="360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6" name="Left Brace 21">
            <a:extLst>
              <a:ext uri="{FF2B5EF4-FFF2-40B4-BE49-F238E27FC236}">
                <a16:creationId xmlns:a16="http://schemas.microsoft.com/office/drawing/2014/main" id="{BC0D82FB-7266-4C37-AD4F-6742C483117C}"/>
              </a:ext>
            </a:extLst>
          </p:cNvPr>
          <p:cNvSpPr/>
          <p:nvPr/>
        </p:nvSpPr>
        <p:spPr>
          <a:xfrm>
            <a:off x="3702052" y="3736776"/>
            <a:ext cx="220726" cy="1524000"/>
          </a:xfrm>
          <a:custGeom>
            <a:avLst/>
            <a:gdLst>
              <a:gd name="connsiteX0" fmla="*/ 265176 w 265176"/>
              <a:gd name="connsiteY0" fmla="*/ 1524000 h 1524000"/>
              <a:gd name="connsiteX1" fmla="*/ 132588 w 265176"/>
              <a:gd name="connsiteY1" fmla="*/ 1346831 h 1524000"/>
              <a:gd name="connsiteX2" fmla="*/ 132588 w 265176"/>
              <a:gd name="connsiteY2" fmla="*/ 1263431 h 1524000"/>
              <a:gd name="connsiteX3" fmla="*/ 0 w 265176"/>
              <a:gd name="connsiteY3" fmla="*/ 1086262 h 1524000"/>
              <a:gd name="connsiteX4" fmla="*/ 132588 w 265176"/>
              <a:gd name="connsiteY4" fmla="*/ 909093 h 1524000"/>
              <a:gd name="connsiteX5" fmla="*/ 132588 w 265176"/>
              <a:gd name="connsiteY5" fmla="*/ 177169 h 1524000"/>
              <a:gd name="connsiteX6" fmla="*/ 265176 w 265176"/>
              <a:gd name="connsiteY6" fmla="*/ 0 h 1524000"/>
              <a:gd name="connsiteX7" fmla="*/ 265176 w 265176"/>
              <a:gd name="connsiteY7" fmla="*/ 1524000 h 1524000"/>
              <a:gd name="connsiteX0" fmla="*/ 265176 w 265176"/>
              <a:gd name="connsiteY0" fmla="*/ 1524000 h 1524000"/>
              <a:gd name="connsiteX1" fmla="*/ 132588 w 265176"/>
              <a:gd name="connsiteY1" fmla="*/ 1346831 h 1524000"/>
              <a:gd name="connsiteX2" fmla="*/ 132588 w 265176"/>
              <a:gd name="connsiteY2" fmla="*/ 1263431 h 1524000"/>
              <a:gd name="connsiteX3" fmla="*/ 0 w 265176"/>
              <a:gd name="connsiteY3" fmla="*/ 1086262 h 1524000"/>
              <a:gd name="connsiteX4" fmla="*/ 132588 w 265176"/>
              <a:gd name="connsiteY4" fmla="*/ 909093 h 1524000"/>
              <a:gd name="connsiteX5" fmla="*/ 132588 w 265176"/>
              <a:gd name="connsiteY5" fmla="*/ 177169 h 1524000"/>
              <a:gd name="connsiteX6" fmla="*/ 265176 w 265176"/>
              <a:gd name="connsiteY6" fmla="*/ 0 h 1524000"/>
              <a:gd name="connsiteX0" fmla="*/ 275034 w 275034"/>
              <a:gd name="connsiteY0" fmla="*/ 1524000 h 1524000"/>
              <a:gd name="connsiteX1" fmla="*/ 142446 w 275034"/>
              <a:gd name="connsiteY1" fmla="*/ 1346831 h 1524000"/>
              <a:gd name="connsiteX2" fmla="*/ 142446 w 275034"/>
              <a:gd name="connsiteY2" fmla="*/ 1263431 h 1524000"/>
              <a:gd name="connsiteX3" fmla="*/ 9858 w 275034"/>
              <a:gd name="connsiteY3" fmla="*/ 1086262 h 1524000"/>
              <a:gd name="connsiteX4" fmla="*/ 142446 w 275034"/>
              <a:gd name="connsiteY4" fmla="*/ 909093 h 1524000"/>
              <a:gd name="connsiteX5" fmla="*/ 142446 w 275034"/>
              <a:gd name="connsiteY5" fmla="*/ 177169 h 1524000"/>
              <a:gd name="connsiteX6" fmla="*/ 275034 w 275034"/>
              <a:gd name="connsiteY6" fmla="*/ 0 h 1524000"/>
              <a:gd name="connsiteX7" fmla="*/ 275034 w 275034"/>
              <a:gd name="connsiteY7" fmla="*/ 1524000 h 1524000"/>
              <a:gd name="connsiteX0" fmla="*/ 275034 w 275034"/>
              <a:gd name="connsiteY0" fmla="*/ 1524000 h 1524000"/>
              <a:gd name="connsiteX1" fmla="*/ 142446 w 275034"/>
              <a:gd name="connsiteY1" fmla="*/ 1346831 h 1524000"/>
              <a:gd name="connsiteX2" fmla="*/ 142446 w 275034"/>
              <a:gd name="connsiteY2" fmla="*/ 1263431 h 1524000"/>
              <a:gd name="connsiteX3" fmla="*/ 9858 w 275034"/>
              <a:gd name="connsiteY3" fmla="*/ 1086262 h 1524000"/>
              <a:gd name="connsiteX4" fmla="*/ 142446 w 275034"/>
              <a:gd name="connsiteY4" fmla="*/ 909093 h 1524000"/>
              <a:gd name="connsiteX5" fmla="*/ 142446 w 275034"/>
              <a:gd name="connsiteY5" fmla="*/ 177169 h 1524000"/>
              <a:gd name="connsiteX6" fmla="*/ 275034 w 275034"/>
              <a:gd name="connsiteY6" fmla="*/ 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199 w 265375"/>
              <a:gd name="connsiteY3" fmla="*/ 1086262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7" fmla="*/ 265375 w 265375"/>
              <a:gd name="connsiteY7" fmla="*/ 152400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199 w 265375"/>
              <a:gd name="connsiteY3" fmla="*/ 1086262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199 w 265375"/>
              <a:gd name="connsiteY3" fmla="*/ 1086262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7" fmla="*/ 265375 w 265375"/>
              <a:gd name="connsiteY7" fmla="*/ 1524000 h 1524000"/>
              <a:gd name="connsiteX0" fmla="*/ 265375 w 265375"/>
              <a:gd name="connsiteY0" fmla="*/ 1524000 h 1524000"/>
              <a:gd name="connsiteX1" fmla="*/ 132787 w 265375"/>
              <a:gd name="connsiteY1" fmla="*/ 1346831 h 1524000"/>
              <a:gd name="connsiteX2" fmla="*/ 132787 w 265375"/>
              <a:gd name="connsiteY2" fmla="*/ 1263431 h 1524000"/>
              <a:gd name="connsiteX3" fmla="*/ 44649 w 265375"/>
              <a:gd name="connsiteY3" fmla="*/ 1083087 h 1524000"/>
              <a:gd name="connsiteX4" fmla="*/ 132787 w 265375"/>
              <a:gd name="connsiteY4" fmla="*/ 909093 h 1524000"/>
              <a:gd name="connsiteX5" fmla="*/ 132787 w 265375"/>
              <a:gd name="connsiteY5" fmla="*/ 177169 h 1524000"/>
              <a:gd name="connsiteX6" fmla="*/ 265375 w 265375"/>
              <a:gd name="connsiteY6" fmla="*/ 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136525 w 220726"/>
              <a:gd name="connsiteY3" fmla="*/ 1095787 h 1524000"/>
              <a:gd name="connsiteX4" fmla="*/ 88138 w 220726"/>
              <a:gd name="connsiteY4" fmla="*/ 909093 h 1524000"/>
              <a:gd name="connsiteX5" fmla="*/ 88138 w 220726"/>
              <a:gd name="connsiteY5" fmla="*/ 177169 h 1524000"/>
              <a:gd name="connsiteX6" fmla="*/ 220726 w 220726"/>
              <a:gd name="connsiteY6" fmla="*/ 0 h 1524000"/>
              <a:gd name="connsiteX7" fmla="*/ 220726 w 220726"/>
              <a:gd name="connsiteY7" fmla="*/ 152400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0 w 220726"/>
              <a:gd name="connsiteY3" fmla="*/ 1083087 h 1524000"/>
              <a:gd name="connsiteX4" fmla="*/ 88138 w 220726"/>
              <a:gd name="connsiteY4" fmla="*/ 909093 h 1524000"/>
              <a:gd name="connsiteX5" fmla="*/ 88138 w 220726"/>
              <a:gd name="connsiteY5" fmla="*/ 177169 h 1524000"/>
              <a:gd name="connsiteX6" fmla="*/ 220726 w 220726"/>
              <a:gd name="connsiteY6" fmla="*/ 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88138 w 220726"/>
              <a:gd name="connsiteY3" fmla="*/ 909093 h 1524000"/>
              <a:gd name="connsiteX4" fmla="*/ 88138 w 220726"/>
              <a:gd name="connsiteY4" fmla="*/ 177169 h 1524000"/>
              <a:gd name="connsiteX5" fmla="*/ 220726 w 220726"/>
              <a:gd name="connsiteY5" fmla="*/ 0 h 1524000"/>
              <a:gd name="connsiteX6" fmla="*/ 220726 w 220726"/>
              <a:gd name="connsiteY6" fmla="*/ 1524000 h 1524000"/>
              <a:gd name="connsiteX0" fmla="*/ 220726 w 220726"/>
              <a:gd name="connsiteY0" fmla="*/ 1524000 h 1524000"/>
              <a:gd name="connsiteX1" fmla="*/ 88138 w 220726"/>
              <a:gd name="connsiteY1" fmla="*/ 1346831 h 1524000"/>
              <a:gd name="connsiteX2" fmla="*/ 88138 w 220726"/>
              <a:gd name="connsiteY2" fmla="*/ 1263431 h 1524000"/>
              <a:gd name="connsiteX3" fmla="*/ 0 w 220726"/>
              <a:gd name="connsiteY3" fmla="*/ 1083087 h 1524000"/>
              <a:gd name="connsiteX4" fmla="*/ 88138 w 220726"/>
              <a:gd name="connsiteY4" fmla="*/ 909093 h 1524000"/>
              <a:gd name="connsiteX5" fmla="*/ 88138 w 220726"/>
              <a:gd name="connsiteY5" fmla="*/ 177169 h 1524000"/>
              <a:gd name="connsiteX6" fmla="*/ 220726 w 220726"/>
              <a:gd name="connsiteY6" fmla="*/ 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0726" h="1524000" stroke="0" extrusionOk="0">
                <a:moveTo>
                  <a:pt x="220726" y="1524000"/>
                </a:moveTo>
                <a:cubicBezTo>
                  <a:pt x="147500" y="1524000"/>
                  <a:pt x="88138" y="1444679"/>
                  <a:pt x="88138" y="1346831"/>
                </a:cubicBezTo>
                <a:lnTo>
                  <a:pt x="88138" y="1263431"/>
                </a:lnTo>
                <a:lnTo>
                  <a:pt x="88138" y="909093"/>
                </a:lnTo>
                <a:lnTo>
                  <a:pt x="88138" y="177169"/>
                </a:lnTo>
                <a:cubicBezTo>
                  <a:pt x="88138" y="79321"/>
                  <a:pt x="147500" y="0"/>
                  <a:pt x="220726" y="0"/>
                </a:cubicBezTo>
                <a:lnTo>
                  <a:pt x="220726" y="1524000"/>
                </a:lnTo>
                <a:close/>
              </a:path>
              <a:path w="220726" h="1524000" fill="none">
                <a:moveTo>
                  <a:pt x="220726" y="1524000"/>
                </a:moveTo>
                <a:cubicBezTo>
                  <a:pt x="147500" y="1524000"/>
                  <a:pt x="88138" y="1444679"/>
                  <a:pt x="88138" y="1346831"/>
                </a:cubicBezTo>
                <a:lnTo>
                  <a:pt x="88138" y="1263431"/>
                </a:lnTo>
                <a:cubicBezTo>
                  <a:pt x="88138" y="1165583"/>
                  <a:pt x="73226" y="1083087"/>
                  <a:pt x="0" y="1083087"/>
                </a:cubicBezTo>
                <a:cubicBezTo>
                  <a:pt x="73226" y="1083087"/>
                  <a:pt x="88138" y="1006941"/>
                  <a:pt x="88138" y="909093"/>
                </a:cubicBezTo>
                <a:lnTo>
                  <a:pt x="88138" y="177169"/>
                </a:lnTo>
                <a:cubicBezTo>
                  <a:pt x="88138" y="79321"/>
                  <a:pt x="147500" y="0"/>
                  <a:pt x="220726" y="0"/>
                </a:cubicBezTo>
              </a:path>
            </a:pathLst>
          </a:cu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22">
                <a:extLst>
                  <a:ext uri="{FF2B5EF4-FFF2-40B4-BE49-F238E27FC236}">
                    <a16:creationId xmlns:a16="http://schemas.microsoft.com/office/drawing/2014/main" id="{0DB1BE13-8519-438B-A41F-3EE708CDF8D1}"/>
                  </a:ext>
                </a:extLst>
              </p:cNvPr>
              <p:cNvSpPr txBox="1"/>
              <p:nvPr/>
            </p:nvSpPr>
            <p:spPr>
              <a:xfrm>
                <a:off x="2971800" y="4613076"/>
                <a:ext cx="7036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latin typeface="Cambria Math"/>
                        </a:rPr>
                        <m:t>𝑀</m:t>
                      </m:r>
                      <m:r>
                        <a:rPr lang="en-US" sz="2000" i="1" dirty="0">
                          <a:latin typeface="Cambria Math"/>
                        </a:rPr>
                        <m:t>/</m:t>
                      </m:r>
                      <m:r>
                        <a:rPr lang="en-US" sz="2000" i="1" dirty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7" name="TextBox 22">
                <a:extLst>
                  <a:ext uri="{FF2B5EF4-FFF2-40B4-BE49-F238E27FC236}">
                    <a16:creationId xmlns:a16="http://schemas.microsoft.com/office/drawing/2014/main" id="{0DB1BE13-8519-438B-A41F-3EE708CDF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613076"/>
                <a:ext cx="703617" cy="400110"/>
              </a:xfrm>
              <a:prstGeom prst="rect">
                <a:avLst/>
              </a:prstGeom>
              <a:blipFill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Left Brace 25">
            <a:extLst>
              <a:ext uri="{FF2B5EF4-FFF2-40B4-BE49-F238E27FC236}">
                <a16:creationId xmlns:a16="http://schemas.microsoft.com/office/drawing/2014/main" id="{92777EAC-5A2F-4E31-8635-327249F8A765}"/>
              </a:ext>
            </a:extLst>
          </p:cNvPr>
          <p:cNvSpPr/>
          <p:nvPr/>
        </p:nvSpPr>
        <p:spPr>
          <a:xfrm rot="16200000">
            <a:off x="4540590" y="4648544"/>
            <a:ext cx="181569" cy="1406036"/>
          </a:xfrm>
          <a:prstGeom prst="leftBrace">
            <a:avLst>
              <a:gd name="adj1" fmla="val 107640"/>
              <a:gd name="adj2" fmla="val 49923"/>
            </a:avLst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26">
                <a:extLst>
                  <a:ext uri="{FF2B5EF4-FFF2-40B4-BE49-F238E27FC236}">
                    <a16:creationId xmlns:a16="http://schemas.microsoft.com/office/drawing/2014/main" id="{2FE215D5-34AA-4E5B-AF49-62AF9C66449E}"/>
                  </a:ext>
                </a:extLst>
              </p:cNvPr>
              <p:cNvSpPr/>
              <p:nvPr/>
            </p:nvSpPr>
            <p:spPr>
              <a:xfrm>
                <a:off x="4427730" y="5501044"/>
                <a:ext cx="40568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9" name="Rectangle 26">
                <a:extLst>
                  <a:ext uri="{FF2B5EF4-FFF2-40B4-BE49-F238E27FC236}">
                    <a16:creationId xmlns:a16="http://schemas.microsoft.com/office/drawing/2014/main" id="{2FE215D5-34AA-4E5B-AF49-62AF9C6644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30" y="5501044"/>
                <a:ext cx="40568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Arrow Connector 13">
            <a:extLst>
              <a:ext uri="{FF2B5EF4-FFF2-40B4-BE49-F238E27FC236}">
                <a16:creationId xmlns:a16="http://schemas.microsoft.com/office/drawing/2014/main" id="{F1C77893-0512-4528-A034-0CA06F193AC7}"/>
              </a:ext>
            </a:extLst>
          </p:cNvPr>
          <p:cNvCxnSpPr>
            <a:stCxn id="30" idx="6"/>
          </p:cNvCxnSpPr>
          <p:nvPr/>
        </p:nvCxnSpPr>
        <p:spPr>
          <a:xfrm>
            <a:off x="3200400" y="4270176"/>
            <a:ext cx="685800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30">
            <a:extLst>
              <a:ext uri="{FF2B5EF4-FFF2-40B4-BE49-F238E27FC236}">
                <a16:creationId xmlns:a16="http://schemas.microsoft.com/office/drawing/2014/main" id="{9C8D1773-B7DF-41DF-8B27-AF661ACF54C5}"/>
              </a:ext>
            </a:extLst>
          </p:cNvPr>
          <p:cNvSpPr txBox="1"/>
          <p:nvPr/>
        </p:nvSpPr>
        <p:spPr>
          <a:xfrm>
            <a:off x="7613042" y="2971800"/>
            <a:ext cx="18357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altLang="zh-CN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Slow Memory</a:t>
            </a:r>
          </a:p>
        </p:txBody>
      </p:sp>
    </p:spTree>
    <p:extLst>
      <p:ext uri="{BB962C8B-B14F-4D97-AF65-F5344CB8AC3E}">
        <p14:creationId xmlns:p14="http://schemas.microsoft.com/office/powerpoint/2010/main" val="136019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DD6C69-5F61-41BD-AEE0-AB711229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Cache-oblivious algorithms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4E0E57-8EF2-4230-B887-A9D7BF9A8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5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D932B493-B0E8-4B62-A8BB-E3F02FE997CF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27103499"/>
                  </p:ext>
                </p:extLst>
              </p:nvPr>
            </p:nvGraphicFramePr>
            <p:xfrm>
              <a:off x="304800" y="1371600"/>
              <a:ext cx="11277600" cy="4953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59200">
                      <a:extLst>
                        <a:ext uri="{9D8B030D-6E8A-4147-A177-3AD203B41FA5}">
                          <a16:colId xmlns:a16="http://schemas.microsoft.com/office/drawing/2014/main" val="3819133799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3147397700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469386327"/>
                        </a:ext>
                      </a:extLst>
                    </a:gridCol>
                  </a:tblGrid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Problem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RAM Algorithm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CO algorithm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23616755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Sorting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func>
                                      <m:func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den>
                                    </m:f>
                                    <m:func>
                                      <m:func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sSub>
                                          <m:sSubPr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3200" b="0" i="0" smtClean="0"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e>
                                          <m:sub>
                                            <m:f>
                                              <m:fPr>
                                                <m:ctrlPr>
                                                  <a:rPr lang="en-US" sz="3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3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𝑀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3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𝐵</m:t>
                                                </m:r>
                                              </m:den>
                                            </m:f>
                                          </m:sub>
                                        </m:sSub>
                                      </m:fName>
                                      <m:e>
                                        <m:f>
                                          <m:fPr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num>
                                          <m:den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den>
                                        </m:f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8902073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transpose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  <m:sup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5395051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multiplication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  <m:sup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𝑀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46883012"/>
                      </a:ext>
                    </a:extLst>
                  </a:tr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Search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306720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D932B493-B0E8-4B62-A8BB-E3F02FE997CF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27103499"/>
                  </p:ext>
                </p:extLst>
              </p:nvPr>
            </p:nvGraphicFramePr>
            <p:xfrm>
              <a:off x="304800" y="1371600"/>
              <a:ext cx="11277600" cy="4953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59200">
                      <a:extLst>
                        <a:ext uri="{9D8B030D-6E8A-4147-A177-3AD203B41FA5}">
                          <a16:colId xmlns:a16="http://schemas.microsoft.com/office/drawing/2014/main" val="3819133799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3147397700"/>
                        </a:ext>
                      </a:extLst>
                    </a:gridCol>
                    <a:gridCol w="3759200">
                      <a:extLst>
                        <a:ext uri="{9D8B030D-6E8A-4147-A177-3AD203B41FA5}">
                          <a16:colId xmlns:a16="http://schemas.microsoft.com/office/drawing/2014/main" val="469386327"/>
                        </a:ext>
                      </a:extLst>
                    </a:gridCol>
                  </a:tblGrid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Problem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RAM Algorithm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CO algorithm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23616755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Sorting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53659" r="-100974" b="-26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53659" r="-810" b="-262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8902073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transpose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153659" r="-100974" b="-16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153659" r="-810" b="-162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53950511"/>
                      </a:ext>
                    </a:extLst>
                  </a:tr>
                  <a:tr h="12483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Matrix multiplication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253659" r="-100974" b="-6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253659" r="-810" b="-62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6883012"/>
                      </a:ext>
                    </a:extLst>
                  </a:tr>
                  <a:tr h="6039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/>
                            <a:t>Search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487" t="-732323" r="-100974" b="-303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162" t="-732323" r="-810" b="-303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067208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5933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11277600" cy="1143000"/>
          </a:xfrm>
        </p:spPr>
        <p:txBody>
          <a:bodyPr/>
          <a:lstStyle/>
          <a:p>
            <a:r>
              <a:rPr lang="en-US" dirty="0"/>
              <a:t>Matrix </a:t>
            </a:r>
            <a:r>
              <a:rPr lang="en-US" altLang="zh-CN" dirty="0"/>
              <a:t>transpose - cache-oblivious algorithm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01B10-5699-43FF-B95D-EEE6F45CF7AA}"/>
              </a:ext>
            </a:extLst>
          </p:cNvPr>
          <p:cNvSpPr/>
          <p:nvPr/>
        </p:nvSpPr>
        <p:spPr>
          <a:xfrm>
            <a:off x="2819400" y="1981200"/>
            <a:ext cx="2819400" cy="281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E072EF6-D90F-426C-9097-FDD05BCB5E7B}"/>
              </a:ext>
            </a:extLst>
          </p:cNvPr>
          <p:cNvCxnSpPr>
            <a:stCxn id="8" idx="1"/>
            <a:endCxn id="8" idx="3"/>
          </p:cNvCxnSpPr>
          <p:nvPr/>
        </p:nvCxnSpPr>
        <p:spPr>
          <a:xfrm>
            <a:off x="2819400" y="33909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ADE5971-31A2-4A56-ABAA-0E60FF0E760B}"/>
              </a:ext>
            </a:extLst>
          </p:cNvPr>
          <p:cNvCxnSpPr>
            <a:stCxn id="8" idx="0"/>
            <a:endCxn id="8" idx="2"/>
          </p:cNvCxnSpPr>
          <p:nvPr/>
        </p:nvCxnSpPr>
        <p:spPr>
          <a:xfrm>
            <a:off x="4229100" y="19812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C82D159E-30CD-4FF6-87B3-E3FF4EAB758F}"/>
              </a:ext>
            </a:extLst>
          </p:cNvPr>
          <p:cNvSpPr/>
          <p:nvPr/>
        </p:nvSpPr>
        <p:spPr>
          <a:xfrm>
            <a:off x="6934200" y="1981200"/>
            <a:ext cx="2819400" cy="281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6396DBC-17A2-4B26-8A1D-0D5A7BE5DF74}"/>
              </a:ext>
            </a:extLst>
          </p:cNvPr>
          <p:cNvCxnSpPr>
            <a:stCxn id="18" idx="1"/>
            <a:endCxn id="18" idx="3"/>
          </p:cNvCxnSpPr>
          <p:nvPr/>
        </p:nvCxnSpPr>
        <p:spPr>
          <a:xfrm>
            <a:off x="6934200" y="33909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545CD79-E3C3-4C80-802A-C463031D8E67}"/>
              </a:ext>
            </a:extLst>
          </p:cNvPr>
          <p:cNvCxnSpPr>
            <a:stCxn id="18" idx="0"/>
            <a:endCxn id="18" idx="2"/>
          </p:cNvCxnSpPr>
          <p:nvPr/>
        </p:nvCxnSpPr>
        <p:spPr>
          <a:xfrm>
            <a:off x="8343900" y="19812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175250C-E3D3-4934-901E-98B300382908}"/>
              </a:ext>
            </a:extLst>
          </p:cNvPr>
          <p:cNvCxnSpPr/>
          <p:nvPr/>
        </p:nvCxnSpPr>
        <p:spPr>
          <a:xfrm>
            <a:off x="5943600" y="3390900"/>
            <a:ext cx="7620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58564B6-157C-408C-812D-6985EC60A10B}"/>
              </a:ext>
            </a:extLst>
          </p:cNvPr>
          <p:cNvCxnSpPr/>
          <p:nvPr/>
        </p:nvCxnSpPr>
        <p:spPr>
          <a:xfrm>
            <a:off x="3657600" y="2743200"/>
            <a:ext cx="3962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536703C-1327-4F17-94FE-44E417DB8069}"/>
              </a:ext>
            </a:extLst>
          </p:cNvPr>
          <p:cNvCxnSpPr/>
          <p:nvPr/>
        </p:nvCxnSpPr>
        <p:spPr>
          <a:xfrm>
            <a:off x="5105400" y="4191000"/>
            <a:ext cx="3962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EE28552-B5BD-4F2A-AEE8-10C22050E18E}"/>
              </a:ext>
            </a:extLst>
          </p:cNvPr>
          <p:cNvCxnSpPr>
            <a:cxnSpLocks/>
          </p:cNvCxnSpPr>
          <p:nvPr/>
        </p:nvCxnSpPr>
        <p:spPr>
          <a:xfrm flipV="1">
            <a:off x="3429000" y="3048000"/>
            <a:ext cx="5638800" cy="1143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302B191-9AE9-4A4C-9779-162367F98CAA}"/>
              </a:ext>
            </a:extLst>
          </p:cNvPr>
          <p:cNvCxnSpPr>
            <a:cxnSpLocks/>
          </p:cNvCxnSpPr>
          <p:nvPr/>
        </p:nvCxnSpPr>
        <p:spPr>
          <a:xfrm>
            <a:off x="4953000" y="2667000"/>
            <a:ext cx="281940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7B60E022-FBD1-4EEB-928C-17758B760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142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DD6C69-5F61-41BD-AEE0-AB711229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Problems of I/O model and I/O algorithms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4E0E57-8EF2-4230-B887-A9D7BF9A8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10F26B-4563-4765-9A91-E0CC99FE32F0}" type="slidenum">
              <a:rPr lang="zh-CN" altLang="en-US" smtClean="0"/>
              <a:t>7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235E09FD-81DF-4108-B533-7D5C9B284E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371600"/>
                <a:ext cx="11506200" cy="52578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What about multiple-level memory hierarchy?</a:t>
                </a:r>
              </a:p>
              <a:p>
                <a:pPr lvl="1"/>
                <a:r>
                  <a:rPr lang="en-US" sz="2800" dirty="0">
                    <a:solidFill>
                      <a:srgbClr val="FF0000"/>
                    </a:solidFill>
                  </a:rPr>
                  <a:t>Apply to all cache levels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sz="1800" dirty="0"/>
              </a:p>
              <a:p>
                <a:r>
                  <a:rPr lang="en-US" dirty="0"/>
                  <a:t>Algorithm is machine specific.  Need to rewrite code when running on another machine</a:t>
                </a:r>
              </a:p>
              <a:p>
                <a:pPr lvl="1"/>
                <a:r>
                  <a:rPr lang="en-US" sz="2800" dirty="0">
                    <a:solidFill>
                      <a:srgbClr val="FF0000"/>
                    </a:solidFill>
                  </a:rPr>
                  <a:t>No, you don’t</a:t>
                </a:r>
              </a:p>
              <a:p>
                <a:endParaRPr lang="en-US" sz="1800" dirty="0"/>
              </a:p>
              <a:p>
                <a:r>
                  <a:rPr lang="en-US" dirty="0"/>
                  <a:t>What about when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dirty="0"/>
                  <a:t> are not static?</a:t>
                </a:r>
              </a:p>
              <a:p>
                <a:pPr lvl="1"/>
                <a:r>
                  <a:rPr lang="en-US" sz="2800" dirty="0">
                    <a:solidFill>
                      <a:srgbClr val="FF0000"/>
                    </a:solidFill>
                  </a:rPr>
                  <a:t>The algorithm will adapt automatically</a:t>
                </a:r>
              </a:p>
              <a:p>
                <a:endParaRPr lang="en-US" sz="1800" dirty="0">
                  <a:solidFill>
                    <a:srgbClr val="FF0000"/>
                  </a:solidFill>
                </a:endParaRPr>
              </a:p>
              <a:p>
                <a:r>
                  <a:rPr lang="en-US" altLang="zh-CN" dirty="0"/>
                  <a:t>How about parallelism?</a:t>
                </a:r>
              </a:p>
              <a:p>
                <a:pPr lvl="1"/>
                <a:r>
                  <a:rPr lang="en-US" altLang="zh-CN" sz="2800" dirty="0">
                    <a:solidFill>
                      <a:srgbClr val="FF0000"/>
                    </a:solidFill>
                  </a:rPr>
                  <a:t>Still use work-span(depth) analysis, often </a:t>
                </a:r>
                <a:r>
                  <a:rPr lang="en-US" altLang="zh-CN" sz="2800" dirty="0" err="1">
                    <a:solidFill>
                      <a:srgbClr val="FF0000"/>
                    </a:solidFill>
                  </a:rPr>
                  <a:t>divide&amp;conquer</a:t>
                </a:r>
                <a:endParaRPr lang="en-US" altLang="zh-CN" sz="2800" dirty="0">
                  <a:solidFill>
                    <a:srgbClr val="FF0000"/>
                  </a:solidFill>
                </a:endParaRPr>
              </a:p>
              <a:p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235E09FD-81DF-4108-B533-7D5C9B284E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371600"/>
                <a:ext cx="11506200" cy="5257800"/>
              </a:xfrm>
              <a:blipFill>
                <a:blip r:embed="rId2"/>
                <a:stretch>
                  <a:fillRect l="-953" t="-19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679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Matrix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4199826"/>
                <a:ext cx="7696200" cy="2340674"/>
              </a:xfrm>
            </p:spPr>
            <p:txBody>
              <a:bodyPr>
                <a:normAutofit lnSpcReduction="1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𝑀𝑀</m:t>
                          </m:r>
                        </m:sub>
                      </m:sSub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=8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𝑀𝑀</m:t>
                          </m:r>
                        </m:sub>
                      </m:sSub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/2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>
                  <a:buNone/>
                </a:pPr>
                <a:r>
                  <a:rPr lang="en-US" dirty="0"/>
                  <a:t>Base case: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𝑀𝑀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ra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:r>
                  <a:rPr lang="en-US" dirty="0"/>
                  <a:t>Solving it gives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𝑀𝑀</m:t>
                        </m:r>
                      </m:sub>
                    </m:sSub>
                    <m:d>
                      <m:d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4199826"/>
                <a:ext cx="7696200" cy="2340674"/>
              </a:xfrm>
              <a:blipFill>
                <a:blip r:embed="rId3"/>
                <a:stretch>
                  <a:fillRect l="-1584" t="-260" b="-41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013200" y="1756664"/>
            <a:ext cx="576072" cy="576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X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0" y="1756664"/>
            <a:ext cx="576072" cy="576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35200" y="1756664"/>
            <a:ext cx="576072" cy="576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endParaRPr lang="en-US" sz="28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54401" y="2048764"/>
            <a:ext cx="475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:=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1272" y="1756664"/>
            <a:ext cx="576072" cy="576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endParaRPr lang="en-US" sz="28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35200" y="2332736"/>
            <a:ext cx="576072" cy="576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8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11272" y="2332736"/>
            <a:ext cx="576072" cy="576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endParaRPr lang="en-US" sz="28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89272" y="1756664"/>
            <a:ext cx="576072" cy="576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X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13200" y="2332736"/>
            <a:ext cx="576072" cy="576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X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89272" y="2332736"/>
            <a:ext cx="576072" cy="576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X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0" y="2332736"/>
            <a:ext cx="576072" cy="576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10072" y="1756664"/>
            <a:ext cx="576072" cy="576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10072" y="2332736"/>
            <a:ext cx="576072" cy="576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8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endParaRPr lang="en-US" sz="2800" i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8" name="Folded Corner 17"/>
          <p:cNvSpPr/>
          <p:nvPr/>
        </p:nvSpPr>
        <p:spPr>
          <a:xfrm>
            <a:off x="6769100" y="1417638"/>
            <a:ext cx="3441700" cy="2443162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rgbClr val="59595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Compute 8 </a:t>
            </a:r>
            <a:r>
              <a:rPr lang="en-US" sz="2400" dirty="0" err="1">
                <a:solidFill>
                  <a:schemeClr val="tx1"/>
                </a:solidFill>
                <a:latin typeface="Comic Sans MS"/>
                <a:cs typeface="Comic Sans MS"/>
              </a:rPr>
              <a:t>submatrix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products recursively</a:t>
            </a:r>
          </a:p>
          <a:p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:=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	+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:=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r>
              <a:rPr lang="en-US" sz="2400" i="1" dirty="0">
                <a:solidFill>
                  <a:schemeClr val="tx1"/>
                </a:solidFill>
                <a:latin typeface="Comic Sans MS"/>
                <a:cs typeface="Comic Sans MS"/>
              </a:rPr>
              <a:t>	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+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>
              <a:tabLst>
                <a:tab pos="1828800" algn="l"/>
              </a:tabLst>
            </a:pP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:=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	+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:=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12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	+ X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22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Comic Sans MS"/>
                <a:cs typeface="Comic Sans MS"/>
              </a:rPr>
              <a:t>21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6608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ounded Rectangle 86"/>
          <p:cNvSpPr/>
          <p:nvPr/>
        </p:nvSpPr>
        <p:spPr>
          <a:xfrm>
            <a:off x="6770513" y="5456860"/>
            <a:ext cx="1380403" cy="76614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2671632" y="5456860"/>
            <a:ext cx="1380403" cy="76614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5" name="Isosceles Triangle 64"/>
          <p:cNvSpPr/>
          <p:nvPr/>
        </p:nvSpPr>
        <p:spPr>
          <a:xfrm>
            <a:off x="4392027" y="3078989"/>
            <a:ext cx="1947364" cy="1108797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6" name="Isosceles Triangle 65"/>
          <p:cNvSpPr/>
          <p:nvPr/>
        </p:nvSpPr>
        <p:spPr>
          <a:xfrm>
            <a:off x="6154787" y="3078993"/>
            <a:ext cx="1947364" cy="1108797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7" name="Isosceles Triangle 66"/>
          <p:cNvSpPr/>
          <p:nvPr/>
        </p:nvSpPr>
        <p:spPr>
          <a:xfrm>
            <a:off x="7789956" y="3078993"/>
            <a:ext cx="1947364" cy="1108797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4" name="Isosceles Triangle 63"/>
          <p:cNvSpPr/>
          <p:nvPr/>
        </p:nvSpPr>
        <p:spPr>
          <a:xfrm>
            <a:off x="2682383" y="3078993"/>
            <a:ext cx="1947364" cy="1108797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3" name="Isosceles Triangle 62"/>
          <p:cNvSpPr/>
          <p:nvPr/>
        </p:nvSpPr>
        <p:spPr>
          <a:xfrm>
            <a:off x="3426011" y="1447801"/>
            <a:ext cx="5900118" cy="1359065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layout example </a:t>
            </a:r>
          </a:p>
        </p:txBody>
      </p:sp>
      <p:sp>
        <p:nvSpPr>
          <p:cNvPr id="4" name="Oval 3"/>
          <p:cNvSpPr/>
          <p:nvPr/>
        </p:nvSpPr>
        <p:spPr>
          <a:xfrm>
            <a:off x="2984051" y="3822026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3913691" y="3822026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3464111" y="3227666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B</a:t>
            </a:r>
          </a:p>
        </p:txBody>
      </p:sp>
      <p:cxnSp>
        <p:nvCxnSpPr>
          <p:cNvPr id="11" name="Straight Connector 10"/>
          <p:cNvCxnSpPr>
            <a:stCxn id="9" idx="3"/>
            <a:endCxn id="4" idx="7"/>
          </p:cNvCxnSpPr>
          <p:nvPr/>
        </p:nvCxnSpPr>
        <p:spPr>
          <a:xfrm rot="5400000">
            <a:off x="3239097" y="3597012"/>
            <a:ext cx="335728" cy="22142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9" idx="5"/>
            <a:endCxn id="8" idx="1"/>
          </p:cNvCxnSpPr>
          <p:nvPr/>
        </p:nvCxnSpPr>
        <p:spPr>
          <a:xfrm rot="16200000" flipH="1">
            <a:off x="3703917" y="3612252"/>
            <a:ext cx="335728" cy="19094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317551" y="2379531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D</a:t>
            </a:r>
          </a:p>
        </p:txBody>
      </p:sp>
      <p:sp>
        <p:nvSpPr>
          <p:cNvPr id="16" name="Oval 15"/>
          <p:cNvSpPr/>
          <p:nvPr/>
        </p:nvSpPr>
        <p:spPr>
          <a:xfrm>
            <a:off x="7736391" y="2379531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L</a:t>
            </a:r>
          </a:p>
        </p:txBody>
      </p:sp>
      <p:sp>
        <p:nvSpPr>
          <p:cNvPr id="17" name="Oval 16"/>
          <p:cNvSpPr/>
          <p:nvPr/>
        </p:nvSpPr>
        <p:spPr>
          <a:xfrm>
            <a:off x="6080311" y="1785171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H</a:t>
            </a:r>
          </a:p>
        </p:txBody>
      </p:sp>
      <p:cxnSp>
        <p:nvCxnSpPr>
          <p:cNvPr id="18" name="Straight Connector 17"/>
          <p:cNvCxnSpPr>
            <a:stCxn id="17" idx="3"/>
            <a:endCxn id="15" idx="7"/>
          </p:cNvCxnSpPr>
          <p:nvPr/>
        </p:nvCxnSpPr>
        <p:spPr>
          <a:xfrm rot="5400000">
            <a:off x="5213947" y="1513167"/>
            <a:ext cx="335728" cy="150412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7" idx="5"/>
            <a:endCxn id="16" idx="1"/>
          </p:cNvCxnSpPr>
          <p:nvPr/>
        </p:nvCxnSpPr>
        <p:spPr>
          <a:xfrm rot="16200000" flipH="1">
            <a:off x="6923367" y="1566507"/>
            <a:ext cx="335728" cy="139744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706619" y="3822026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E</a:t>
            </a:r>
          </a:p>
        </p:txBody>
      </p:sp>
      <p:sp>
        <p:nvSpPr>
          <p:cNvPr id="21" name="Oval 20"/>
          <p:cNvSpPr/>
          <p:nvPr/>
        </p:nvSpPr>
        <p:spPr>
          <a:xfrm>
            <a:off x="5636259" y="3822026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G</a:t>
            </a:r>
          </a:p>
        </p:txBody>
      </p:sp>
      <p:sp>
        <p:nvSpPr>
          <p:cNvPr id="22" name="Oval 21"/>
          <p:cNvSpPr/>
          <p:nvPr/>
        </p:nvSpPr>
        <p:spPr>
          <a:xfrm>
            <a:off x="5186679" y="3227666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F</a:t>
            </a:r>
          </a:p>
        </p:txBody>
      </p:sp>
      <p:cxnSp>
        <p:nvCxnSpPr>
          <p:cNvPr id="23" name="Straight Connector 22"/>
          <p:cNvCxnSpPr>
            <a:stCxn id="22" idx="3"/>
            <a:endCxn id="20" idx="7"/>
          </p:cNvCxnSpPr>
          <p:nvPr/>
        </p:nvCxnSpPr>
        <p:spPr>
          <a:xfrm rot="5400000">
            <a:off x="4961665" y="3597012"/>
            <a:ext cx="335728" cy="22142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2" idx="5"/>
            <a:endCxn id="21" idx="1"/>
          </p:cNvCxnSpPr>
          <p:nvPr/>
        </p:nvCxnSpPr>
        <p:spPr>
          <a:xfrm rot="16200000" flipH="1">
            <a:off x="5426485" y="3612252"/>
            <a:ext cx="335728" cy="19094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6415591" y="3822026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I</a:t>
            </a:r>
          </a:p>
        </p:txBody>
      </p:sp>
      <p:sp>
        <p:nvSpPr>
          <p:cNvPr id="26" name="Oval 25"/>
          <p:cNvSpPr/>
          <p:nvPr/>
        </p:nvSpPr>
        <p:spPr>
          <a:xfrm>
            <a:off x="7345231" y="3822026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K</a:t>
            </a:r>
          </a:p>
        </p:txBody>
      </p:sp>
      <p:sp>
        <p:nvSpPr>
          <p:cNvPr id="27" name="Oval 26"/>
          <p:cNvSpPr/>
          <p:nvPr/>
        </p:nvSpPr>
        <p:spPr>
          <a:xfrm>
            <a:off x="6895651" y="3227666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J</a:t>
            </a:r>
          </a:p>
        </p:txBody>
      </p:sp>
      <p:cxnSp>
        <p:nvCxnSpPr>
          <p:cNvPr id="28" name="Straight Connector 27"/>
          <p:cNvCxnSpPr>
            <a:stCxn id="27" idx="3"/>
            <a:endCxn id="25" idx="7"/>
          </p:cNvCxnSpPr>
          <p:nvPr/>
        </p:nvCxnSpPr>
        <p:spPr>
          <a:xfrm rot="5400000">
            <a:off x="6670637" y="3597012"/>
            <a:ext cx="335728" cy="22142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5"/>
            <a:endCxn id="26" idx="1"/>
          </p:cNvCxnSpPr>
          <p:nvPr/>
        </p:nvCxnSpPr>
        <p:spPr>
          <a:xfrm rot="16200000" flipH="1">
            <a:off x="7135457" y="3612252"/>
            <a:ext cx="335728" cy="19094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9021631" y="3822025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O</a:t>
            </a:r>
          </a:p>
        </p:txBody>
      </p:sp>
      <p:sp>
        <p:nvSpPr>
          <p:cNvPr id="32" name="Oval 31"/>
          <p:cNvSpPr/>
          <p:nvPr/>
        </p:nvSpPr>
        <p:spPr>
          <a:xfrm>
            <a:off x="8572051" y="3227665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N</a:t>
            </a:r>
          </a:p>
        </p:txBody>
      </p:sp>
      <p:cxnSp>
        <p:nvCxnSpPr>
          <p:cNvPr id="33" name="Straight Connector 32"/>
          <p:cNvCxnSpPr>
            <a:cxnSpLocks/>
            <a:stCxn id="32" idx="3"/>
          </p:cNvCxnSpPr>
          <p:nvPr/>
        </p:nvCxnSpPr>
        <p:spPr>
          <a:xfrm rot="5400000">
            <a:off x="8347037" y="3597011"/>
            <a:ext cx="335728" cy="22142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2" idx="5"/>
            <a:endCxn id="31" idx="1"/>
          </p:cNvCxnSpPr>
          <p:nvPr/>
        </p:nvCxnSpPr>
        <p:spPr>
          <a:xfrm rot="16200000" flipH="1">
            <a:off x="8811857" y="3612251"/>
            <a:ext cx="335728" cy="19094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5" idx="3"/>
            <a:endCxn id="9" idx="7"/>
          </p:cNvCxnSpPr>
          <p:nvPr/>
        </p:nvCxnSpPr>
        <p:spPr>
          <a:xfrm rot="5400000">
            <a:off x="3778961" y="2689074"/>
            <a:ext cx="589503" cy="59480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5" idx="5"/>
            <a:endCxn id="22" idx="1"/>
          </p:cNvCxnSpPr>
          <p:nvPr/>
        </p:nvCxnSpPr>
        <p:spPr>
          <a:xfrm rot="16200000" flipH="1">
            <a:off x="4640245" y="2681230"/>
            <a:ext cx="589503" cy="610496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3"/>
            <a:endCxn id="27" idx="7"/>
          </p:cNvCxnSpPr>
          <p:nvPr/>
        </p:nvCxnSpPr>
        <p:spPr>
          <a:xfrm rot="5400000">
            <a:off x="7204151" y="2695424"/>
            <a:ext cx="589503" cy="58210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6" idx="5"/>
            <a:endCxn id="32" idx="1"/>
          </p:cNvCxnSpPr>
          <p:nvPr/>
        </p:nvCxnSpPr>
        <p:spPr>
          <a:xfrm rot="16200000" flipH="1">
            <a:off x="8042350" y="2697964"/>
            <a:ext cx="589502" cy="577028"/>
          </a:xfrm>
          <a:prstGeom prst="line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571285" y="17153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06619" y="2329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242574" y="2329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296247" y="281680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84051" y="418778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902425" y="418778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12616" y="281956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683311" y="418778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601685" y="418778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8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735183" y="278677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9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751553" y="2789536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12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39392" y="4187789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10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283165" y="4187788"/>
            <a:ext cx="504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11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38652" y="4187790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13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957026" y="4187789"/>
            <a:ext cx="50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  <a:cs typeface="Comic Sans MS"/>
              </a:rPr>
              <a:t>14</a:t>
            </a:r>
          </a:p>
        </p:txBody>
      </p:sp>
      <p:sp>
        <p:nvSpPr>
          <p:cNvPr id="68" name="Down Arrow 67"/>
          <p:cNvSpPr/>
          <p:nvPr/>
        </p:nvSpPr>
        <p:spPr>
          <a:xfrm>
            <a:off x="2210515" y="4542131"/>
            <a:ext cx="471868" cy="570246"/>
          </a:xfrm>
          <a:prstGeom prst="down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682384" y="5626100"/>
            <a:ext cx="454517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H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135253" y="5626100"/>
            <a:ext cx="454517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D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589770" y="5626100"/>
            <a:ext cx="454517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L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052035" y="5626100"/>
            <a:ext cx="454517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B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504904" y="5626100"/>
            <a:ext cx="454517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A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959421" y="5626100"/>
            <a:ext cx="454517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C</a:t>
            </a:r>
          </a:p>
        </p:txBody>
      </p:sp>
      <p:sp>
        <p:nvSpPr>
          <p:cNvPr id="76" name="Rectangle 75"/>
          <p:cNvSpPr/>
          <p:nvPr/>
        </p:nvSpPr>
        <p:spPr>
          <a:xfrm>
            <a:off x="5413938" y="5626100"/>
            <a:ext cx="454517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F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866807" y="5626100"/>
            <a:ext cx="454517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321324" y="5626100"/>
            <a:ext cx="454517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G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775841" y="5626100"/>
            <a:ext cx="454517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J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228710" y="5626100"/>
            <a:ext cx="454517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I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683227" y="5626100"/>
            <a:ext cx="454517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K</a:t>
            </a:r>
          </a:p>
        </p:txBody>
      </p:sp>
      <p:sp>
        <p:nvSpPr>
          <p:cNvPr id="82" name="Rectangle 81"/>
          <p:cNvSpPr/>
          <p:nvPr/>
        </p:nvSpPr>
        <p:spPr>
          <a:xfrm>
            <a:off x="8127985" y="5626100"/>
            <a:ext cx="454517" cy="457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580854" y="5626100"/>
            <a:ext cx="454517" cy="457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M</a:t>
            </a:r>
          </a:p>
        </p:txBody>
      </p:sp>
      <p:sp>
        <p:nvSpPr>
          <p:cNvPr id="84" name="Rectangle 83"/>
          <p:cNvSpPr/>
          <p:nvPr/>
        </p:nvSpPr>
        <p:spPr>
          <a:xfrm>
            <a:off x="9035371" y="5626100"/>
            <a:ext cx="454517" cy="457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+mj-lt"/>
                <a:cs typeface="Comic Sans MS"/>
              </a:rPr>
              <a:t>O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671632" y="5626100"/>
            <a:ext cx="454517" cy="4572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00"/>
              </a:solidFill>
              <a:latin typeface="+mj-lt"/>
              <a:cs typeface="Comic Sans MS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602613" y="5626100"/>
            <a:ext cx="454517" cy="4572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00"/>
              </a:solidFill>
              <a:latin typeface="+mj-lt"/>
              <a:cs typeface="Comic Sans MS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781352" y="5626100"/>
            <a:ext cx="454517" cy="4572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00"/>
              </a:solidFill>
              <a:latin typeface="+mj-lt"/>
              <a:cs typeface="Comic Sans MS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230358" y="5626100"/>
            <a:ext cx="454517" cy="4572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0000"/>
              </a:solidFill>
              <a:latin typeface="+mj-lt"/>
              <a:cs typeface="Comic Sans M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6096000" y="1785171"/>
            <a:ext cx="365760" cy="36576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+mj-lt"/>
              <a:cs typeface="Comic Sans M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7726231" y="2379531"/>
            <a:ext cx="365760" cy="36576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+mj-lt"/>
              <a:cs typeface="Comic Sans M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6895651" y="3227666"/>
            <a:ext cx="365760" cy="36576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+mj-lt"/>
              <a:cs typeface="Comic Sans MS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6404752" y="3822025"/>
            <a:ext cx="365760" cy="36576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+mj-lt"/>
              <a:cs typeface="Comic Sans MS"/>
            </a:endParaRPr>
          </a:p>
        </p:txBody>
      </p:sp>
      <p:cxnSp>
        <p:nvCxnSpPr>
          <p:cNvPr id="97" name="Curved Connector 96"/>
          <p:cNvCxnSpPr>
            <a:stCxn id="88" idx="0"/>
            <a:endCxn id="70" idx="0"/>
          </p:cNvCxnSpPr>
          <p:nvPr/>
        </p:nvCxnSpPr>
        <p:spPr>
          <a:xfrm rot="5400000" flipH="1" flipV="1">
            <a:off x="3130700" y="5394291"/>
            <a:ext cx="1588" cy="463621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97"/>
          <p:cNvCxnSpPr>
            <a:stCxn id="88" idx="0"/>
            <a:endCxn id="89" idx="0"/>
          </p:cNvCxnSpPr>
          <p:nvPr/>
        </p:nvCxnSpPr>
        <p:spPr>
          <a:xfrm rot="5400000" flipH="1" flipV="1">
            <a:off x="3364380" y="5160611"/>
            <a:ext cx="1588" cy="930981"/>
          </a:xfrm>
          <a:prstGeom prst="curvedConnector3">
            <a:avLst>
              <a:gd name="adj1" fmla="val 21593073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urved Connector 101"/>
          <p:cNvCxnSpPr>
            <a:stCxn id="70" idx="2"/>
            <a:endCxn id="76" idx="2"/>
          </p:cNvCxnSpPr>
          <p:nvPr/>
        </p:nvCxnSpPr>
        <p:spPr>
          <a:xfrm rot="16200000" flipH="1">
            <a:off x="4501853" y="4943958"/>
            <a:ext cx="1588" cy="2278685"/>
          </a:xfrm>
          <a:prstGeom prst="curvedConnector3">
            <a:avLst>
              <a:gd name="adj1" fmla="val 37588161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urved Connector 105"/>
          <p:cNvCxnSpPr>
            <a:stCxn id="70" idx="2"/>
            <a:endCxn id="73" idx="2"/>
          </p:cNvCxnSpPr>
          <p:nvPr/>
        </p:nvCxnSpPr>
        <p:spPr>
          <a:xfrm rot="16200000" flipH="1">
            <a:off x="3820902" y="5624909"/>
            <a:ext cx="1588" cy="916782"/>
          </a:xfrm>
          <a:prstGeom prst="curvedConnector3">
            <a:avLst>
              <a:gd name="adj1" fmla="val 17594458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urved Connector 109"/>
          <p:cNvCxnSpPr>
            <a:stCxn id="89" idx="0"/>
            <a:endCxn id="90" idx="0"/>
          </p:cNvCxnSpPr>
          <p:nvPr/>
        </p:nvCxnSpPr>
        <p:spPr>
          <a:xfrm rot="5400000" flipH="1" flipV="1">
            <a:off x="5419240" y="4036732"/>
            <a:ext cx="1588" cy="3178739"/>
          </a:xfrm>
          <a:prstGeom prst="curvedConnector3">
            <a:avLst>
              <a:gd name="adj1" fmla="val 34389169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113"/>
          <p:cNvCxnSpPr>
            <a:stCxn id="89" idx="0"/>
            <a:endCxn id="82" idx="0"/>
          </p:cNvCxnSpPr>
          <p:nvPr/>
        </p:nvCxnSpPr>
        <p:spPr>
          <a:xfrm rot="5400000" flipH="1" flipV="1">
            <a:off x="6092557" y="3363414"/>
            <a:ext cx="1588" cy="4525372"/>
          </a:xfrm>
          <a:prstGeom prst="curvedConnector3">
            <a:avLst>
              <a:gd name="adj1" fmla="val 46385390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Curved Connector 117"/>
          <p:cNvCxnSpPr>
            <a:stCxn id="73" idx="0"/>
            <a:endCxn id="74" idx="0"/>
          </p:cNvCxnSpPr>
          <p:nvPr/>
        </p:nvCxnSpPr>
        <p:spPr>
          <a:xfrm rot="5400000" flipH="1" flipV="1">
            <a:off x="4505727" y="5399667"/>
            <a:ext cx="1588" cy="452869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urved Connector 120"/>
          <p:cNvCxnSpPr>
            <a:stCxn id="73" idx="0"/>
            <a:endCxn id="75" idx="0"/>
          </p:cNvCxnSpPr>
          <p:nvPr/>
        </p:nvCxnSpPr>
        <p:spPr>
          <a:xfrm rot="5400000" flipH="1" flipV="1">
            <a:off x="4732986" y="5172407"/>
            <a:ext cx="1588" cy="907386"/>
          </a:xfrm>
          <a:prstGeom prst="curvedConnector3">
            <a:avLst>
              <a:gd name="adj1" fmla="val 20793451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Curved Connector 125"/>
          <p:cNvCxnSpPr>
            <a:stCxn id="76" idx="0"/>
            <a:endCxn id="77" idx="0"/>
          </p:cNvCxnSpPr>
          <p:nvPr/>
        </p:nvCxnSpPr>
        <p:spPr>
          <a:xfrm rot="5400000" flipH="1" flipV="1">
            <a:off x="5867630" y="5399667"/>
            <a:ext cx="1588" cy="452869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Curved Connector 128"/>
          <p:cNvCxnSpPr>
            <a:stCxn id="76" idx="0"/>
            <a:endCxn id="78" idx="0"/>
          </p:cNvCxnSpPr>
          <p:nvPr/>
        </p:nvCxnSpPr>
        <p:spPr>
          <a:xfrm rot="5400000" flipH="1" flipV="1">
            <a:off x="6094889" y="5172407"/>
            <a:ext cx="1588" cy="907386"/>
          </a:xfrm>
          <a:prstGeom prst="curvedConnector3">
            <a:avLst>
              <a:gd name="adj1" fmla="val 19193955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urved Connector 132"/>
          <p:cNvCxnSpPr>
            <a:stCxn id="90" idx="2"/>
            <a:endCxn id="91" idx="2"/>
          </p:cNvCxnSpPr>
          <p:nvPr/>
        </p:nvCxnSpPr>
        <p:spPr>
          <a:xfrm rot="16200000" flipH="1">
            <a:off x="7233113" y="5858797"/>
            <a:ext cx="1588" cy="449006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Curved Connector 135"/>
          <p:cNvCxnSpPr>
            <a:stCxn id="90" idx="2"/>
            <a:endCxn id="81" idx="2"/>
          </p:cNvCxnSpPr>
          <p:nvPr/>
        </p:nvCxnSpPr>
        <p:spPr>
          <a:xfrm rot="16200000" flipH="1">
            <a:off x="7459547" y="5632363"/>
            <a:ext cx="1588" cy="901875"/>
          </a:xfrm>
          <a:prstGeom prst="curvedConnector3">
            <a:avLst>
              <a:gd name="adj1" fmla="val 21593199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Curved Connector 140"/>
          <p:cNvCxnSpPr>
            <a:stCxn id="82" idx="2"/>
            <a:endCxn id="83" idx="2"/>
          </p:cNvCxnSpPr>
          <p:nvPr/>
        </p:nvCxnSpPr>
        <p:spPr>
          <a:xfrm rot="16200000" flipH="1">
            <a:off x="8581677" y="5856866"/>
            <a:ext cx="1588" cy="452869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Curved Connector 143"/>
          <p:cNvCxnSpPr>
            <a:stCxn id="82" idx="2"/>
            <a:endCxn id="84" idx="2"/>
          </p:cNvCxnSpPr>
          <p:nvPr/>
        </p:nvCxnSpPr>
        <p:spPr>
          <a:xfrm rot="16200000" flipH="1">
            <a:off x="8808936" y="5629607"/>
            <a:ext cx="1588" cy="907386"/>
          </a:xfrm>
          <a:prstGeom prst="curvedConnector3">
            <a:avLst>
              <a:gd name="adj1" fmla="val 21593199"/>
            </a:avLst>
          </a:prstGeom>
          <a:ln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>
            <a:extLst>
              <a:ext uri="{FF2B5EF4-FFF2-40B4-BE49-F238E27FC236}">
                <a16:creationId xmlns:a16="http://schemas.microsoft.com/office/drawing/2014/main" id="{CA8447DE-0E22-4B3B-8841-6D2744BBA045}"/>
              </a:ext>
            </a:extLst>
          </p:cNvPr>
          <p:cNvSpPr/>
          <p:nvPr/>
        </p:nvSpPr>
        <p:spPr>
          <a:xfrm>
            <a:off x="8137743" y="3821632"/>
            <a:ext cx="365760" cy="3657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  <a:cs typeface="Comic Sans MS"/>
              </a:rPr>
              <a:t>M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2BE3BEC-0C10-4976-97BC-32028EBD12A8}"/>
              </a:ext>
            </a:extLst>
          </p:cNvPr>
          <p:cNvGrpSpPr/>
          <p:nvPr/>
        </p:nvGrpSpPr>
        <p:grpSpPr>
          <a:xfrm>
            <a:off x="8038651" y="1219201"/>
            <a:ext cx="2102508" cy="2494225"/>
            <a:chOff x="6514651" y="1219200"/>
            <a:chExt cx="2102508" cy="2494225"/>
          </a:xfrm>
        </p:grpSpPr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DDDBFC1B-12BD-466A-97D8-87C41C390CE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14651" y="1598697"/>
              <a:ext cx="845596" cy="3790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61D64E83-8B1B-4605-97FA-041F6CBD6D97}"/>
                </a:ext>
              </a:extLst>
            </p:cNvPr>
            <p:cNvSpPr txBox="1"/>
            <p:nvPr/>
          </p:nvSpPr>
          <p:spPr>
            <a:xfrm>
              <a:off x="7315200" y="1219200"/>
              <a:ext cx="13019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solidFill>
                    <a:srgbClr val="FF0000"/>
                  </a:solidFill>
                </a:rPr>
                <a:t>recurse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4422499C-1E28-4781-935D-1A6061B818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11655" y="1742420"/>
              <a:ext cx="325532" cy="197100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3996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6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</p:bldLst>
  </p:timing>
</p:sld>
</file>

<file path=ppt/theme/theme1.xml><?xml version="1.0" encoding="utf-8"?>
<a:theme xmlns:a="http://schemas.openxmlformats.org/drawingml/2006/main" name="1_Custom Design">
  <a:themeElements>
    <a:clrScheme name="Mao">
      <a:dk1>
        <a:sysClr val="windowText" lastClr="000000"/>
      </a:dk1>
      <a:lt1>
        <a:sysClr val="window" lastClr="FFFFFF"/>
      </a:lt1>
      <a:dk2>
        <a:srgbClr val="4D5061"/>
      </a:dk2>
      <a:lt2>
        <a:srgbClr val="E7E6E6"/>
      </a:lt2>
      <a:accent1>
        <a:srgbClr val="4472C4"/>
      </a:accent1>
      <a:accent2>
        <a:srgbClr val="ED7D31"/>
      </a:accent2>
      <a:accent3>
        <a:srgbClr val="FFBF00"/>
      </a:accent3>
      <a:accent4>
        <a:srgbClr val="F93943"/>
      </a:accent4>
      <a:accent5>
        <a:srgbClr val="9000B3"/>
      </a:accent5>
      <a:accent6>
        <a:srgbClr val="70AD47"/>
      </a:accent6>
      <a:hlink>
        <a:srgbClr val="E8436F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30147</TotalTime>
  <Words>1207</Words>
  <Application>Microsoft Office PowerPoint</Application>
  <PresentationFormat>宽屏</PresentationFormat>
  <Paragraphs>307</Paragraphs>
  <Slides>24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等线</vt:lpstr>
      <vt:lpstr>等线 Light</vt:lpstr>
      <vt:lpstr>Arial</vt:lpstr>
      <vt:lpstr>Bahnschrift SemiBold SemiConden</vt:lpstr>
      <vt:lpstr>Calibri</vt:lpstr>
      <vt:lpstr>Cambria Math</vt:lpstr>
      <vt:lpstr>Comic Sans MS</vt:lpstr>
      <vt:lpstr>Lucida Sans Unicode</vt:lpstr>
      <vt:lpstr>Wingdings</vt:lpstr>
      <vt:lpstr>1_Custom Design</vt:lpstr>
      <vt:lpstr>Parallel Algorithms:  Theory and Practice  Locality and I/O-Efficient Parallel Algorithms</vt:lpstr>
      <vt:lpstr>PowerPoint 演示文稿</vt:lpstr>
      <vt:lpstr>Last week - The I/O model</vt:lpstr>
      <vt:lpstr>Cache-Oblivious Algorithms</vt:lpstr>
      <vt:lpstr>Cache-oblivious algorithms</vt:lpstr>
      <vt:lpstr>Matrix transpose - cache-oblivious algorithm</vt:lpstr>
      <vt:lpstr>Problems of I/O model and I/O algorithms</vt:lpstr>
      <vt:lpstr>Recursive Matrix Multiplication</vt:lpstr>
      <vt:lpstr>Static layout example </vt:lpstr>
      <vt:lpstr>Last week – cache-oblivious algorithms</vt:lpstr>
      <vt:lpstr>Sample-sort outline</vt:lpstr>
      <vt:lpstr>Sample-sort outline</vt:lpstr>
      <vt:lpstr>Sample-sort outline</vt:lpstr>
      <vt:lpstr>Sample-sort outline</vt:lpstr>
      <vt:lpstr>Sample-sort analysis sketch</vt:lpstr>
      <vt:lpstr>Sample-sort outline</vt:lpstr>
      <vt:lpstr>Sample-sort outline</vt:lpstr>
      <vt:lpstr>Transposing elements to buckets</vt:lpstr>
      <vt:lpstr>Summary for Cache-Oblivious Sorting</vt:lpstr>
      <vt:lpstr>Cache-oblivious algorithms</vt:lpstr>
      <vt:lpstr>PowerPoint 演示文稿</vt:lpstr>
      <vt:lpstr>Cache-Oblivious Algorithms</vt:lpstr>
      <vt:lpstr>Problems of I/O model and I/O algorithms</vt:lpstr>
      <vt:lpstr>Design and Analysis of Parallel Algorithms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Algorithms:  Theory and Practice</dc:title>
  <dc:creator>Yan Gu</dc:creator>
  <cp:lastModifiedBy>Yan Gu</cp:lastModifiedBy>
  <cp:revision>439</cp:revision>
  <dcterms:created xsi:type="dcterms:W3CDTF">2019-09-30T01:50:09Z</dcterms:created>
  <dcterms:modified xsi:type="dcterms:W3CDTF">2020-03-02T22:44:55Z</dcterms:modified>
</cp:coreProperties>
</file>