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2" r:id="rId1"/>
  </p:sldMasterIdLst>
  <p:notesMasterIdLst>
    <p:notesMasterId r:id="rId60"/>
  </p:notesMasterIdLst>
  <p:handoutMasterIdLst>
    <p:handoutMasterId r:id="rId61"/>
  </p:handoutMasterIdLst>
  <p:sldIdLst>
    <p:sldId id="495" r:id="rId2"/>
    <p:sldId id="885" r:id="rId3"/>
    <p:sldId id="886" r:id="rId4"/>
    <p:sldId id="887" r:id="rId5"/>
    <p:sldId id="888" r:id="rId6"/>
    <p:sldId id="889" r:id="rId7"/>
    <p:sldId id="890" r:id="rId8"/>
    <p:sldId id="891" r:id="rId9"/>
    <p:sldId id="892" r:id="rId10"/>
    <p:sldId id="893" r:id="rId11"/>
    <p:sldId id="894" r:id="rId12"/>
    <p:sldId id="852" r:id="rId13"/>
    <p:sldId id="258" r:id="rId14"/>
    <p:sldId id="263" r:id="rId15"/>
    <p:sldId id="264" r:id="rId16"/>
    <p:sldId id="896" r:id="rId17"/>
    <p:sldId id="265" r:id="rId18"/>
    <p:sldId id="266" r:id="rId19"/>
    <p:sldId id="267" r:id="rId20"/>
    <p:sldId id="268" r:id="rId21"/>
    <p:sldId id="305" r:id="rId22"/>
    <p:sldId id="302" r:id="rId23"/>
    <p:sldId id="303" r:id="rId24"/>
    <p:sldId id="304" r:id="rId25"/>
    <p:sldId id="301" r:id="rId26"/>
    <p:sldId id="895" r:id="rId27"/>
    <p:sldId id="905" r:id="rId28"/>
    <p:sldId id="897" r:id="rId29"/>
    <p:sldId id="271" r:id="rId30"/>
    <p:sldId id="272" r:id="rId31"/>
    <p:sldId id="273" r:id="rId32"/>
    <p:sldId id="866" r:id="rId33"/>
    <p:sldId id="275" r:id="rId34"/>
    <p:sldId id="311" r:id="rId35"/>
    <p:sldId id="276" r:id="rId36"/>
    <p:sldId id="277" r:id="rId37"/>
    <p:sldId id="278" r:id="rId38"/>
    <p:sldId id="279" r:id="rId39"/>
    <p:sldId id="280" r:id="rId40"/>
    <p:sldId id="310" r:id="rId41"/>
    <p:sldId id="281" r:id="rId42"/>
    <p:sldId id="284" r:id="rId43"/>
    <p:sldId id="300" r:id="rId44"/>
    <p:sldId id="898" r:id="rId45"/>
    <p:sldId id="286" r:id="rId46"/>
    <p:sldId id="293" r:id="rId47"/>
    <p:sldId id="312" r:id="rId48"/>
    <p:sldId id="295" r:id="rId49"/>
    <p:sldId id="297" r:id="rId50"/>
    <p:sldId id="298" r:id="rId51"/>
    <p:sldId id="899" r:id="rId52"/>
    <p:sldId id="309" r:id="rId53"/>
    <p:sldId id="306" r:id="rId54"/>
    <p:sldId id="900" r:id="rId55"/>
    <p:sldId id="903" r:id="rId56"/>
    <p:sldId id="901" r:id="rId57"/>
    <p:sldId id="902" r:id="rId58"/>
    <p:sldId id="904" r:id="rId59"/>
  </p:sldIdLst>
  <p:sldSz cx="12192000" cy="6858000"/>
  <p:notesSz cx="9601200" cy="7315200"/>
  <p:defaultTextStyle>
    <a:defPPr>
      <a:defRPr lang="zh-CN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1" pos="7296" userDrawn="1">
          <p15:clr>
            <a:srgbClr val="A4A3A4"/>
          </p15:clr>
        </p15:guide>
        <p15:guide id="1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3300"/>
    <a:srgbClr val="DAE3F3"/>
    <a:srgbClr val="D0CECE"/>
    <a:srgbClr val="616161"/>
    <a:srgbClr val="BA97FF"/>
    <a:srgbClr val="595959"/>
    <a:srgbClr val="7C7C7C"/>
    <a:srgbClr val="4D5061"/>
    <a:srgbClr val="373F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78496" autoAdjust="0"/>
  </p:normalViewPr>
  <p:slideViewPr>
    <p:cSldViewPr>
      <p:cViewPr varScale="1">
        <p:scale>
          <a:sx n="128" d="100"/>
          <a:sy n="128" d="100"/>
        </p:scale>
        <p:origin x="812" y="60"/>
      </p:cViewPr>
      <p:guideLst>
        <p:guide pos="7296"/>
        <p:guide orient="horz" pos="216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273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438458" y="0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83C12A0-A07F-438D-8289-D652357D529F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9186AF7-5FB6-46CE-BED9-CB4B73D9C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73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8B34558-CDED-45D4-9126-F174BE920661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2200" y="549275"/>
            <a:ext cx="48768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474720"/>
            <a:ext cx="7680960" cy="32918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0E025E3-E6C5-49B1-9E2E-63B79957E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27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025E3-E6C5-49B1-9E2E-63B79957EF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73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Implementation: remember the base case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2CD71-4C13-41B9-920E-2E2ACE9F1F8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07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Implementation: remember the base case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2CD71-4C13-41B9-920E-2E2ACE9F1F8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63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Gap between I/O cost and arithmetic operations</a:t>
            </a:r>
          </a:p>
          <a:p>
            <a:endParaRPr lang="en-US" dirty="0"/>
          </a:p>
          <a:p>
            <a:r>
              <a:rPr lang="en-US" dirty="0"/>
              <a:t>Implementation: remember the base case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2CD71-4C13-41B9-920E-2E2ACE9F1F8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93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Implementation: remember the base case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2CD71-4C13-41B9-920E-2E2ACE9F1F8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46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The External Memory model is usually used to measure the complexity of input and output, and assumes that a computer has a two-level memory hierarchy: </a:t>
                </a:r>
              </a:p>
              <a:p>
                <a:r>
                  <a:rPr lang="en-US" dirty="0"/>
                  <a:t>a small memory that has a fixed size 𝑀, and </a:t>
                </a:r>
              </a:p>
              <a:p>
                <a:r>
                  <a:rPr lang="en-US" dirty="0"/>
                  <a:t>An unbounded-size large memory</a:t>
                </a:r>
              </a:p>
              <a:p>
                <a:r>
                  <a:rPr lang="en-US" dirty="0"/>
                  <a:t>Both levels are partitioned into blocks of size 𝐵.</a:t>
                </a:r>
              </a:p>
              <a:p>
                <a:endParaRPr lang="en-US" dirty="0"/>
              </a:p>
              <a:p>
                <a:r>
                  <a:rPr lang="en-US" dirty="0"/>
                  <a:t>[click] The CPU can only freely access and process the data on fast memory. </a:t>
                </a:r>
              </a:p>
              <a:p>
                <a:r>
                  <a:rPr lang="en-US" dirty="0"/>
                  <a:t>Remember,</a:t>
                </a:r>
                <a:r>
                  <a:rPr lang="en-US" baseline="0" dirty="0"/>
                  <a:t> any data access and computation is totally free if all the data are already in the fast memory.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To use the data on slow memory,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External Memory model assumes that a computer has a t</a:t>
                </a:r>
                <a:r>
                  <a:rPr lang="en-US" sz="1200" dirty="0" smtClean="0"/>
                  <a:t>wo-level memory hierarchy:</a:t>
                </a:r>
                <a:r>
                  <a:rPr lang="en-US" sz="1200" baseline="0" dirty="0" smtClean="0"/>
                  <a:t> </a:t>
                </a:r>
              </a:p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dirty="0" smtClean="0"/>
                  <a:t>a primary memory or fast memory, cache, that has a fixed size </a:t>
                </a:r>
                <a:r>
                  <a:rPr lang="en-US" sz="2000" b="0" i="0" smtClean="0">
                    <a:latin typeface="Cambria Math" panose="02040503050406030204" pitchFamily="18" charset="0"/>
                  </a:rPr>
                  <a:t>𝑀</a:t>
                </a:r>
                <a:r>
                  <a:rPr lang="en-US" sz="2000" dirty="0" smtClean="0"/>
                  <a:t>, and </a:t>
                </a:r>
              </a:p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dirty="0" smtClean="0"/>
                  <a:t>a </a:t>
                </a:r>
                <a:r>
                  <a:rPr lang="en-US" sz="2000" dirty="0" smtClean="0"/>
                  <a:t>secondary memory (slow memory) of unbounded </a:t>
                </a:r>
                <a:r>
                  <a:rPr lang="en-US" sz="2000" dirty="0" smtClean="0"/>
                  <a:t>size. </a:t>
                </a:r>
              </a:p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dirty="0" smtClean="0"/>
                  <a:t>Both</a:t>
                </a:r>
                <a:r>
                  <a:rPr lang="en-US" sz="2000" baseline="0" dirty="0" smtClean="0"/>
                  <a:t> levels </a:t>
                </a:r>
                <a:r>
                  <a:rPr lang="en-US" sz="2000" dirty="0" smtClean="0"/>
                  <a:t>are partitioned into blocks of size </a:t>
                </a:r>
                <a:r>
                  <a:rPr lang="en-US" sz="2000" b="0" i="0" smtClean="0">
                    <a:latin typeface="Cambria Math" panose="02040503050406030204" pitchFamily="18" charset="0"/>
                  </a:rPr>
                  <a:t>𝐵</a:t>
                </a:r>
                <a:r>
                  <a:rPr lang="en-US" sz="2000" dirty="0" smtClean="0"/>
                  <a:t>.</a:t>
                </a:r>
              </a:p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2000" dirty="0" smtClean="0"/>
              </a:p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dirty="0" smtClean="0"/>
                  <a:t>[</a:t>
                </a:r>
                <a:r>
                  <a:rPr lang="en-US" sz="2000" dirty="0" err="1" smtClean="0"/>
                  <a:t>clik</a:t>
                </a:r>
                <a:r>
                  <a:rPr lang="en-US" sz="2000" dirty="0" smtClean="0"/>
                  <a:t>] The CPU can only access and process the data on fast memory, that all computations</a:t>
                </a:r>
                <a:r>
                  <a:rPr lang="en-US" sz="2000" baseline="0" dirty="0" smtClean="0"/>
                  <a:t> are free.</a:t>
                </a:r>
              </a:p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2000" baseline="0" dirty="0" smtClean="0"/>
              </a:p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baseline="0" dirty="0" smtClean="0"/>
                  <a:t>In order to use the data on slow memory, </a:t>
                </a:r>
                <a:endParaRPr lang="en-US" sz="2000" dirty="0" smtClean="0"/>
              </a:p>
              <a:p>
                <a:pPr lvl="1"/>
                <a:endParaRPr lang="en-US" sz="2000" dirty="0" smtClean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2CD71-4C13-41B9-920E-2E2ACE9F1F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769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There are </a:t>
            </a:r>
            <a:r>
              <a:rPr lang="en-US" sz="1200" dirty="0"/>
              <a:t>two </a:t>
            </a:r>
            <a:r>
              <a:rPr lang="en-US" sz="1200" i="1" dirty="0"/>
              <a:t>memory transfer</a:t>
            </a:r>
            <a:r>
              <a:rPr lang="en-US" sz="1200" dirty="0"/>
              <a:t> instructions.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You can either read a block from the</a:t>
            </a:r>
            <a:r>
              <a:rPr lang="en-US" sz="1200" baseline="0" dirty="0"/>
              <a:t> slow memory, or write a block to it.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/>
          </a:p>
          <a:p>
            <a:r>
              <a:rPr lang="en-US" dirty="0"/>
              <a:t>To think about it, you can assume the fast memory</a:t>
            </a:r>
            <a:r>
              <a:rPr lang="en-US" baseline="0" dirty="0"/>
              <a:t> to be the main memory and the slow memory to be the disk.</a:t>
            </a:r>
          </a:p>
          <a:p>
            <a:r>
              <a:rPr lang="en-US" baseline="0" dirty="0"/>
              <a:t>Disks are arranged with block size of several KB.</a:t>
            </a:r>
          </a:p>
          <a:p>
            <a:r>
              <a:rPr lang="en-US" baseline="0" dirty="0"/>
              <a:t>In another case, the fast memory can be the cache and the slow memory be the main memory.</a:t>
            </a:r>
          </a:p>
          <a:p>
            <a:r>
              <a:rPr lang="en-US" baseline="0" dirty="0"/>
              <a:t>In this case, the block size is the size of a cache line.</a:t>
            </a:r>
            <a:endParaRPr lang="en-US" dirty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The complexity of an algorithm on the EM model (I/O complexity) is measured by the overall number of read transfers plus write transfers.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(</a:t>
            </a:r>
            <a:r>
              <a:rPr lang="en-US" dirty="0"/>
              <a:t>In asymmetric setting, </a:t>
            </a:r>
            <a:r>
              <a:rPr lang="en-US" sz="1200" dirty="0"/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//, and once you want to do I/O from the disk, you either load a whole block from the disk to the main memory or write a whole block from the main memory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2CD71-4C13-41B9-920E-2E2ACE9F1F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265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As </a:t>
            </a:r>
            <a:r>
              <a:rPr lang="en-US" altLang="zh-CN" baseline="0" dirty="0"/>
              <a:t>the name </a:t>
            </a:r>
            <a:r>
              <a:rPr lang="en-US" baseline="0" dirty="0"/>
              <a:t>multi-way </a:t>
            </a:r>
            <a:r>
              <a:rPr lang="en-US" baseline="0" dirty="0" err="1"/>
              <a:t>mergesort</a:t>
            </a:r>
            <a:r>
              <a:rPr lang="en-US" baseline="0" dirty="0"/>
              <a:t> </a:t>
            </a:r>
            <a:r>
              <a:rPr lang="en-US" altLang="zh-CN" baseline="0" dirty="0"/>
              <a:t>suggests, it</a:t>
            </a:r>
            <a:r>
              <a:rPr lang="en-US" baseline="0" dirty="0"/>
              <a:t> partitions the input into M/B lists, recursively sorts them, and merge these lists together.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[Click] Once the list has less than M elements, it will fully fit into the fast memory and it is free on the EM model.</a:t>
            </a:r>
            <a:br>
              <a:rPr lang="en-US" baseline="0" dirty="0"/>
            </a:br>
            <a:r>
              <a:rPr lang="en-US" baseline="0" dirty="0"/>
              <a:t>Therefore, the recursion needs log base M/B of n/M</a:t>
            </a:r>
            <a:r>
              <a:rPr lang="en-US" dirty="0"/>
              <a:t> rounds.</a:t>
            </a:r>
          </a:p>
          <a:p>
            <a:endParaRPr lang="en-US" dirty="0"/>
          </a:p>
          <a:p>
            <a:r>
              <a:rPr lang="en-US" dirty="0"/>
              <a:t>In this talk we ignore all the rounding</a:t>
            </a:r>
            <a:r>
              <a:rPr lang="en-US" baseline="0" dirty="0"/>
              <a:t> issues here. We assume all results are integers. I refer you to our paper for explicit analysis.</a:t>
            </a:r>
          </a:p>
          <a:p>
            <a:endParaRPr lang="en-US" baseline="0" dirty="0"/>
          </a:p>
          <a:p>
            <a:r>
              <a:rPr lang="en-US" baseline="0" dirty="0"/>
              <a:t>The partition process is easy. The hard part is, how to merge multiple lists instead of two lists.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2CD71-4C13-41B9-920E-2E2ACE9F1F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93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025E3-E6C5-49B1-9E2E-63B79957EF9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81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2CD71-4C13-41B9-920E-2E2ACE9F1F8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27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E025E3-E6C5-49B1-9E2E-63B79957EF9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638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place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2CD71-4C13-41B9-920E-2E2ACE9F1F8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402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84101-0061-9342-9748-1DD0F123873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805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">
            <a:extLst>
              <a:ext uri="{FF2B5EF4-FFF2-40B4-BE49-F238E27FC236}">
                <a16:creationId xmlns:a16="http://schemas.microsoft.com/office/drawing/2014/main" id="{961DB138-D19D-40CC-94D0-AA403745BEA7}"/>
              </a:ext>
            </a:extLst>
          </p:cNvPr>
          <p:cNvSpPr/>
          <p:nvPr userDrawn="1"/>
        </p:nvSpPr>
        <p:spPr>
          <a:xfrm>
            <a:off x="0" y="3"/>
            <a:ext cx="12192000" cy="4790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CD1D7E-02E7-40B9-8A98-55C24CED48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0F20CB-3E20-483F-AE36-A6F854851B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8C35710-FAA1-4A35-9FDE-C883E3AF4F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3304" y="6492876"/>
            <a:ext cx="787400" cy="365125"/>
          </a:xfrm>
          <a:prstGeom prst="rect">
            <a:avLst/>
          </a:prstGeom>
        </p:spPr>
        <p:txBody>
          <a:bodyPr/>
          <a:lstStyle/>
          <a:p>
            <a:fld id="{B710F26B-4563-4765-9A91-E0CC99FE32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1112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0AF72-396B-49EA-8B34-2C26BD8806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000" y="152400"/>
            <a:ext cx="104648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721890-00B8-4764-B63A-66A84F5C26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00" y="2971800"/>
            <a:ext cx="54864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/>
              <a:t>Click to edit Master subtitle style</a:t>
            </a:r>
            <a:endParaRPr lang="zh-CN" alt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77DAD01-92A2-4B92-A755-9DB406784B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3304" y="6492876"/>
            <a:ext cx="787400" cy="365125"/>
          </a:xfrm>
          <a:prstGeom prst="rect">
            <a:avLst/>
          </a:prstGeom>
        </p:spPr>
        <p:txBody>
          <a:bodyPr/>
          <a:lstStyle/>
          <a:p>
            <a:fld id="{B710F26B-4563-4765-9A91-E0CC99FE32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4108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64C62-E771-4E47-A419-29CFB4757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11277600" cy="685800"/>
          </a:xfrm>
        </p:spPr>
        <p:txBody>
          <a:bodyPr>
            <a:noAutofit/>
          </a:bodyPr>
          <a:lstStyle>
            <a:lvl1pPr>
              <a:defRPr sz="4000" b="0">
                <a:latin typeface="Bahnschrift SemiBold SemiConden" panose="020B0502040204020203" pitchFamily="34" charset="0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B23CF-C212-4CC1-A195-3BB535F45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71600"/>
            <a:ext cx="11277600" cy="5257800"/>
          </a:xfrm>
        </p:spPr>
        <p:txBody>
          <a:bodyPr/>
          <a:lstStyle>
            <a:lvl1pPr>
              <a:spcBef>
                <a:spcPts val="600"/>
              </a:spcBef>
              <a:defRPr sz="2800" b="1">
                <a:solidFill>
                  <a:srgbClr val="59595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defRPr sz="2400">
                <a:solidFill>
                  <a:srgbClr val="59595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defRPr sz="2000">
                <a:solidFill>
                  <a:srgbClr val="59595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defRPr sz="1800">
                <a:solidFill>
                  <a:srgbClr val="59595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defRPr sz="1800">
                <a:solidFill>
                  <a:srgbClr val="59595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F995CB5-7FF6-4A9E-8D2E-958D1DAEB4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3304" y="6492876"/>
            <a:ext cx="787400" cy="365125"/>
          </a:xfrm>
          <a:prstGeom prst="rect">
            <a:avLst/>
          </a:prstGeom>
        </p:spPr>
        <p:txBody>
          <a:bodyPr/>
          <a:lstStyle/>
          <a:p>
            <a:fld id="{B710F26B-4563-4765-9A91-E0CC99FE32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283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>
            <a:extLst>
              <a:ext uri="{FF2B5EF4-FFF2-40B4-BE49-F238E27FC236}">
                <a16:creationId xmlns:a16="http://schemas.microsoft.com/office/drawing/2014/main" id="{D4097F0F-4317-4E1D-BA75-033AC36356FD}"/>
              </a:ext>
            </a:extLst>
          </p:cNvPr>
          <p:cNvSpPr/>
          <p:nvPr userDrawn="1"/>
        </p:nvSpPr>
        <p:spPr>
          <a:xfrm>
            <a:off x="3" y="3"/>
            <a:ext cx="11858443" cy="6857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 dirty="0">
              <a:solidFill>
                <a:schemeClr val="tx2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6E9D3B-1C24-4415-A174-E0DA46859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1"/>
            <a:ext cx="11277600" cy="473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83433-FFD9-4468-9715-B5A707A65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990600"/>
            <a:ext cx="112776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AB291D7-C275-4AF5-A8FF-773072AD1B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3304" y="6492876"/>
            <a:ext cx="787400" cy="365125"/>
          </a:xfrm>
          <a:prstGeom prst="rect">
            <a:avLst/>
          </a:prstGeom>
        </p:spPr>
        <p:txBody>
          <a:bodyPr/>
          <a:lstStyle/>
          <a:p>
            <a:fld id="{B710F26B-4563-4765-9A91-E0CC99FE32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30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6" r:id="rId2"/>
    <p:sldLayoutId id="2147483714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lang="zh-CN" altLang="en-US" sz="4000" b="1" kern="1200" dirty="0">
          <a:solidFill>
            <a:schemeClr val="accent1"/>
          </a:solidFill>
          <a:latin typeface="Bahnschrift SemiBold SemiConden" panose="020B0502040204020203" pitchFamily="34" charset="0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rgbClr val="595959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95959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6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0.png"/><Relationship Id="rId4" Type="http://schemas.openxmlformats.org/officeDocument/2006/relationships/image" Target="../media/image26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0.png"/><Relationship Id="rId4" Type="http://schemas.openxmlformats.org/officeDocument/2006/relationships/image" Target="../media/image30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7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7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1">
            <a:extLst>
              <a:ext uri="{FF2B5EF4-FFF2-40B4-BE49-F238E27FC236}">
                <a16:creationId xmlns:a16="http://schemas.microsoft.com/office/drawing/2014/main" id="{6F9EB9F2-07E2-4D64-BBD8-BB5B217F1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214445A-2122-47F5-8B08-AC619614F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0587" y="965199"/>
            <a:ext cx="7201801" cy="4927601"/>
          </a:xfrm>
        </p:spPr>
        <p:txBody>
          <a:bodyPr anchor="ctr">
            <a:normAutofit/>
          </a:bodyPr>
          <a:lstStyle/>
          <a:p>
            <a:pPr algn="l"/>
            <a:r>
              <a:rPr lang="en-US" altLang="zh-CN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Parallel Algorithms: </a:t>
            </a:r>
            <a:br>
              <a:rPr lang="en-US" altLang="zh-CN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altLang="zh-CN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Theory and Practice</a:t>
            </a:r>
            <a:br>
              <a:rPr lang="en-US" altLang="zh-CN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altLang="zh-CN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altLang="en-US" sz="5600" b="0" dirty="0"/>
              <a:t>Locality and I/O-Efficient Parallel Algorithms</a:t>
            </a:r>
            <a:endParaRPr lang="zh-CN" altLang="en-US" sz="5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3257" y="965198"/>
            <a:ext cx="2707937" cy="4927602"/>
          </a:xfrm>
        </p:spPr>
        <p:txBody>
          <a:bodyPr anchor="ctr">
            <a:normAutofit/>
          </a:bodyPr>
          <a:lstStyle/>
          <a:p>
            <a:pPr algn="r"/>
            <a:r>
              <a:rPr lang="en-US" sz="2000" dirty="0">
                <a:solidFill>
                  <a:schemeClr val="accent1"/>
                </a:solidFill>
              </a:rPr>
              <a:t>CS260 – Lecture 11</a:t>
            </a:r>
          </a:p>
          <a:p>
            <a:pPr algn="r"/>
            <a:r>
              <a:rPr lang="en-US" sz="2000" dirty="0">
                <a:solidFill>
                  <a:schemeClr val="accent1"/>
                </a:solidFill>
              </a:rPr>
              <a:t>Yan Gu</a:t>
            </a:r>
          </a:p>
          <a:p>
            <a:pPr algn="r"/>
            <a:endParaRPr lang="en-US" sz="2000" dirty="0">
              <a:solidFill>
                <a:schemeClr val="accent1"/>
              </a:solidFill>
            </a:endParaRPr>
          </a:p>
        </p:txBody>
      </p:sp>
      <p:cxnSp>
        <p:nvCxnSpPr>
          <p:cNvPr id="19" name="Straight Connector 13">
            <a:extLst>
              <a:ext uri="{FF2B5EF4-FFF2-40B4-BE49-F238E27FC236}">
                <a16:creationId xmlns:a16="http://schemas.microsoft.com/office/drawing/2014/main" id="{F0C57C7C-DFE9-4A1E-B7A9-DF40E633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911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DD6C69-5F61-41BD-AEE0-AB7112291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Last week - I/O-efficient algorithms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74E0E57-8EF2-4230-B887-A9D7BF9A8B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10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D932B493-B0E8-4B62-A8BB-E3F02FE997CF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304800" y="1371600"/>
              <a:ext cx="11277600" cy="4953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59200">
                      <a:extLst>
                        <a:ext uri="{9D8B030D-6E8A-4147-A177-3AD203B41FA5}">
                          <a16:colId xmlns:a16="http://schemas.microsoft.com/office/drawing/2014/main" val="3819133799"/>
                        </a:ext>
                      </a:extLst>
                    </a:gridCol>
                    <a:gridCol w="3759200">
                      <a:extLst>
                        <a:ext uri="{9D8B030D-6E8A-4147-A177-3AD203B41FA5}">
                          <a16:colId xmlns:a16="http://schemas.microsoft.com/office/drawing/2014/main" val="3147397700"/>
                        </a:ext>
                      </a:extLst>
                    </a:gridCol>
                    <a:gridCol w="3759200">
                      <a:extLst>
                        <a:ext uri="{9D8B030D-6E8A-4147-A177-3AD203B41FA5}">
                          <a16:colId xmlns:a16="http://schemas.microsoft.com/office/drawing/2014/main" val="469386327"/>
                        </a:ext>
                      </a:extLst>
                    </a:gridCol>
                  </a:tblGrid>
                  <a:tr h="6039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Problem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RAM Algorithm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I/O algorithm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23616755"/>
                      </a:ext>
                    </a:extLst>
                  </a:tr>
                  <a:tr h="12483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Sorting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func>
                                      <m:func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32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den>
                                    </m:f>
                                    <m:func>
                                      <m:func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3200" b="0" i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e>
                                          <m:sub>
                                            <m:f>
                                              <m:fPr>
                                                <m:ctrlPr>
                                                  <a:rPr lang="en-US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𝑀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𝐵</m:t>
                                                </m:r>
                                              </m:den>
                                            </m:f>
                                          </m:sub>
                                        </m:sSub>
                                      </m:fName>
                                      <m:e>
                                        <m:f>
                                          <m:fPr>
                                            <m:ctrlP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num>
                                          <m:den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𝐵</m:t>
                                            </m:r>
                                          </m:den>
                                        </m:f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89020731"/>
                      </a:ext>
                    </a:extLst>
                  </a:tr>
                  <a:tr h="12483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Matrix transpose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p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53950511"/>
                      </a:ext>
                    </a:extLst>
                  </a:tr>
                  <a:tr h="12483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Matrix multiplication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p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46883012"/>
                      </a:ext>
                    </a:extLst>
                  </a:tr>
                  <a:tr h="6039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Search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32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32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306720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D932B493-B0E8-4B62-A8BB-E3F02FE997CF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304800" y="1371600"/>
              <a:ext cx="11277600" cy="4953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59200">
                      <a:extLst>
                        <a:ext uri="{9D8B030D-6E8A-4147-A177-3AD203B41FA5}">
                          <a16:colId xmlns:a16="http://schemas.microsoft.com/office/drawing/2014/main" val="3819133799"/>
                        </a:ext>
                      </a:extLst>
                    </a:gridCol>
                    <a:gridCol w="3759200">
                      <a:extLst>
                        <a:ext uri="{9D8B030D-6E8A-4147-A177-3AD203B41FA5}">
                          <a16:colId xmlns:a16="http://schemas.microsoft.com/office/drawing/2014/main" val="3147397700"/>
                        </a:ext>
                      </a:extLst>
                    </a:gridCol>
                    <a:gridCol w="3759200">
                      <a:extLst>
                        <a:ext uri="{9D8B030D-6E8A-4147-A177-3AD203B41FA5}">
                          <a16:colId xmlns:a16="http://schemas.microsoft.com/office/drawing/2014/main" val="469386327"/>
                        </a:ext>
                      </a:extLst>
                    </a:gridCol>
                  </a:tblGrid>
                  <a:tr h="6039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Problem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RAM Algorithm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I/O algorithm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23616755"/>
                      </a:ext>
                    </a:extLst>
                  </a:tr>
                  <a:tr h="12483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Sorting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487" t="-53659" r="-100974" b="-2629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162" t="-53659" r="-810" b="-2629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89020731"/>
                      </a:ext>
                    </a:extLst>
                  </a:tr>
                  <a:tr h="12483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Matrix transpose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487" t="-153659" r="-100974" b="-1629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162" t="-153659" r="-810" b="-1629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3950511"/>
                      </a:ext>
                    </a:extLst>
                  </a:tr>
                  <a:tr h="12483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Matrix multiplication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487" t="-253659" r="-100974" b="-629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162" t="-253659" r="-810" b="-629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6883012"/>
                      </a:ext>
                    </a:extLst>
                  </a:tr>
                  <a:tr h="6039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Search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487" t="-732323" r="-100974" b="-303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162" t="-732323" r="-810" b="-303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067208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1764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DD6C69-5F61-41BD-AEE0-AB7112291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Problems of I/O model and I/O algorithms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74E0E57-8EF2-4230-B887-A9D7BF9A8B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11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35E09FD-81DF-4108-B533-7D5C9B284E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about parallelism?</a:t>
                </a:r>
              </a:p>
              <a:p>
                <a:endParaRPr lang="en-US" dirty="0"/>
              </a:p>
              <a:p>
                <a:r>
                  <a:rPr lang="en-US" dirty="0"/>
                  <a:t>What about multiple-level memory hierarchy?</a:t>
                </a:r>
              </a:p>
              <a:p>
                <a:endParaRPr lang="en-US" dirty="0"/>
              </a:p>
              <a:p>
                <a:r>
                  <a:rPr lang="en-US" dirty="0"/>
                  <a:t>Algorithm is machine specific.  Need to rewrite code when running on another machine</a:t>
                </a:r>
              </a:p>
              <a:p>
                <a:endParaRPr lang="en-US" dirty="0"/>
              </a:p>
              <a:p>
                <a:r>
                  <a:rPr lang="en-US" dirty="0"/>
                  <a:t>What about when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dirty="0"/>
                  <a:t> are not static?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35E09FD-81DF-4108-B533-7D5C9B284E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73" t="-1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487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1">
            <a:extLst>
              <a:ext uri="{FF2B5EF4-FFF2-40B4-BE49-F238E27FC236}">
                <a16:creationId xmlns:a16="http://schemas.microsoft.com/office/drawing/2014/main" id="{6F9EB9F2-07E2-4D64-BBD8-BB5B217F1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214445A-2122-47F5-8B08-AC619614F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0587" y="965199"/>
            <a:ext cx="7201813" cy="4927601"/>
          </a:xfrm>
        </p:spPr>
        <p:txBody>
          <a:bodyPr anchor="ctr">
            <a:normAutofit/>
          </a:bodyPr>
          <a:lstStyle/>
          <a:p>
            <a:pPr algn="l"/>
            <a:r>
              <a:rPr lang="en-US" altLang="zh-CN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Parallel Algorithms: </a:t>
            </a:r>
            <a:br>
              <a:rPr lang="en-US" altLang="zh-CN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altLang="zh-CN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Theory and Practice</a:t>
            </a:r>
            <a:br>
              <a:rPr lang="en-US" altLang="zh-CN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altLang="zh-CN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altLang="en-US" sz="5600" b="0" dirty="0"/>
              <a:t>Cache-Oblivious Algorithms</a:t>
            </a:r>
            <a:endParaRPr lang="zh-CN" altLang="en-US" sz="5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3257" y="965198"/>
            <a:ext cx="2707937" cy="4927602"/>
          </a:xfrm>
        </p:spPr>
        <p:txBody>
          <a:bodyPr anchor="ctr">
            <a:normAutofit/>
          </a:bodyPr>
          <a:lstStyle/>
          <a:p>
            <a:pPr algn="r"/>
            <a:r>
              <a:rPr lang="en-US" sz="2000" dirty="0">
                <a:solidFill>
                  <a:schemeClr val="accent1"/>
                </a:solidFill>
              </a:rPr>
              <a:t>CS260 – Lecture 12</a:t>
            </a:r>
          </a:p>
          <a:p>
            <a:pPr algn="r"/>
            <a:r>
              <a:rPr lang="en-US" sz="2000" dirty="0">
                <a:solidFill>
                  <a:schemeClr val="accent1"/>
                </a:solidFill>
              </a:rPr>
              <a:t>Yan Gu</a:t>
            </a:r>
          </a:p>
          <a:p>
            <a:pPr algn="r"/>
            <a:endParaRPr lang="en-US" sz="2000" dirty="0">
              <a:solidFill>
                <a:schemeClr val="accent1"/>
              </a:solidFill>
            </a:endParaRPr>
          </a:p>
        </p:txBody>
      </p:sp>
      <p:cxnSp>
        <p:nvCxnSpPr>
          <p:cNvPr id="19" name="Straight Connector 13">
            <a:extLst>
              <a:ext uri="{FF2B5EF4-FFF2-40B4-BE49-F238E27FC236}">
                <a16:creationId xmlns:a16="http://schemas.microsoft.com/office/drawing/2014/main" id="{F0C57C7C-DFE9-4A1E-B7A9-DF40E633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12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I/O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222635"/>
                <a:ext cx="11277600" cy="2358765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en-US" sz="2600" dirty="0"/>
                  <a:t>Abstracts a single level of the memory hierarchy</a:t>
                </a:r>
              </a:p>
              <a:p>
                <a:r>
                  <a:rPr lang="en-US" sz="2600" dirty="0"/>
                  <a:t>Fast memory (cache) of size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600" dirty="0">
                  <a:solidFill>
                    <a:srgbClr val="0000FF"/>
                  </a:solidFill>
                </a:endParaRPr>
              </a:p>
              <a:p>
                <a:r>
                  <a:rPr lang="en-US" sz="2600" dirty="0"/>
                  <a:t>Accessing fast memory is free, but moving data from slow memory is expensive</a:t>
                </a:r>
              </a:p>
              <a:p>
                <a:r>
                  <a:rPr lang="en-US" sz="2600" dirty="0"/>
                  <a:t>Memory is grouped into size-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b="1" i="1" dirty="0"/>
                  <a:t>blocks</a:t>
                </a:r>
                <a:r>
                  <a:rPr lang="en-US" sz="2600" dirty="0"/>
                  <a:t> of contiguous data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22635"/>
                <a:ext cx="11277600" cy="2358765"/>
              </a:xfrm>
              <a:blipFill>
                <a:blip r:embed="rId3"/>
                <a:stretch>
                  <a:fillRect l="-973" t="-3618" r="-10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3">
            <a:extLst>
              <a:ext uri="{FF2B5EF4-FFF2-40B4-BE49-F238E27FC236}">
                <a16:creationId xmlns:a16="http://schemas.microsoft.com/office/drawing/2014/main" id="{6DD0D6D9-3928-469C-BE4D-E801A6D943F7}"/>
              </a:ext>
            </a:extLst>
          </p:cNvPr>
          <p:cNvSpPr/>
          <p:nvPr/>
        </p:nvSpPr>
        <p:spPr>
          <a:xfrm>
            <a:off x="1981200" y="3660576"/>
            <a:ext cx="1219200" cy="1219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CPU</a:t>
            </a:r>
          </a:p>
        </p:txBody>
      </p:sp>
      <p:sp>
        <p:nvSpPr>
          <p:cNvPr id="31" name="TextBox 10">
            <a:extLst>
              <a:ext uri="{FF2B5EF4-FFF2-40B4-BE49-F238E27FC236}">
                <a16:creationId xmlns:a16="http://schemas.microsoft.com/office/drawing/2014/main" id="{A69B6A1B-82C3-4044-A181-A81C63B75D66}"/>
              </a:ext>
            </a:extLst>
          </p:cNvPr>
          <p:cNvSpPr txBox="1"/>
          <p:nvPr/>
        </p:nvSpPr>
        <p:spPr>
          <a:xfrm>
            <a:off x="3748762" y="3279576"/>
            <a:ext cx="1765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Fast Memory</a:t>
            </a:r>
          </a:p>
        </p:txBody>
      </p:sp>
      <p:sp>
        <p:nvSpPr>
          <p:cNvPr id="32" name="Rectangle 18">
            <a:extLst>
              <a:ext uri="{FF2B5EF4-FFF2-40B4-BE49-F238E27FC236}">
                <a16:creationId xmlns:a16="http://schemas.microsoft.com/office/drawing/2014/main" id="{4996A388-B4C3-45CE-8188-C4797C54863B}"/>
              </a:ext>
            </a:extLst>
          </p:cNvPr>
          <p:cNvSpPr/>
          <p:nvPr/>
        </p:nvSpPr>
        <p:spPr>
          <a:xfrm>
            <a:off x="3925112" y="3736776"/>
            <a:ext cx="1408889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19">
            <a:extLst>
              <a:ext uri="{FF2B5EF4-FFF2-40B4-BE49-F238E27FC236}">
                <a16:creationId xmlns:a16="http://schemas.microsoft.com/office/drawing/2014/main" id="{6D8B5039-9141-45E5-9D0C-391DB69C39AD}"/>
              </a:ext>
            </a:extLst>
          </p:cNvPr>
          <p:cNvSpPr/>
          <p:nvPr/>
        </p:nvSpPr>
        <p:spPr>
          <a:xfrm>
            <a:off x="3925112" y="4041576"/>
            <a:ext cx="1408889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20">
            <a:extLst>
              <a:ext uri="{FF2B5EF4-FFF2-40B4-BE49-F238E27FC236}">
                <a16:creationId xmlns:a16="http://schemas.microsoft.com/office/drawing/2014/main" id="{D2E539DF-397E-4479-9900-F51BFE3500F7}"/>
              </a:ext>
            </a:extLst>
          </p:cNvPr>
          <p:cNvSpPr/>
          <p:nvPr/>
        </p:nvSpPr>
        <p:spPr>
          <a:xfrm>
            <a:off x="3925112" y="4346376"/>
            <a:ext cx="1408889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23">
            <a:extLst>
              <a:ext uri="{FF2B5EF4-FFF2-40B4-BE49-F238E27FC236}">
                <a16:creationId xmlns:a16="http://schemas.microsoft.com/office/drawing/2014/main" id="{871E7093-4BB8-4C35-A072-E71FF7F8DD17}"/>
              </a:ext>
            </a:extLst>
          </p:cNvPr>
          <p:cNvSpPr/>
          <p:nvPr/>
        </p:nvSpPr>
        <p:spPr>
          <a:xfrm>
            <a:off x="3925112" y="4955976"/>
            <a:ext cx="1408889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ight Arrow 26">
            <a:extLst>
              <a:ext uri="{FF2B5EF4-FFF2-40B4-BE49-F238E27FC236}">
                <a16:creationId xmlns:a16="http://schemas.microsoft.com/office/drawing/2014/main" id="{3F16C4FB-0CD3-4472-96F4-FECE243A171E}"/>
              </a:ext>
            </a:extLst>
          </p:cNvPr>
          <p:cNvSpPr/>
          <p:nvPr/>
        </p:nvSpPr>
        <p:spPr>
          <a:xfrm>
            <a:off x="5715000" y="4703549"/>
            <a:ext cx="304800" cy="200055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28">
            <a:extLst>
              <a:ext uri="{FF2B5EF4-FFF2-40B4-BE49-F238E27FC236}">
                <a16:creationId xmlns:a16="http://schemas.microsoft.com/office/drawing/2014/main" id="{205D3511-3F03-4283-9F6E-8BE235851D3E}"/>
              </a:ext>
            </a:extLst>
          </p:cNvPr>
          <p:cNvCxnSpPr>
            <a:stCxn id="43" idx="1"/>
          </p:cNvCxnSpPr>
          <p:nvPr/>
        </p:nvCxnSpPr>
        <p:spPr>
          <a:xfrm flipH="1" flipV="1">
            <a:off x="3962401" y="4803576"/>
            <a:ext cx="343711" cy="1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29">
            <a:extLst>
              <a:ext uri="{FF2B5EF4-FFF2-40B4-BE49-F238E27FC236}">
                <a16:creationId xmlns:a16="http://schemas.microsoft.com/office/drawing/2014/main" id="{3A07E90F-9792-4FAB-B1C3-4A7074BF3583}"/>
              </a:ext>
            </a:extLst>
          </p:cNvPr>
          <p:cNvCxnSpPr/>
          <p:nvPr/>
        </p:nvCxnSpPr>
        <p:spPr>
          <a:xfrm flipH="1" flipV="1">
            <a:off x="4038600" y="4879776"/>
            <a:ext cx="267512" cy="2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1">
            <a:extLst>
              <a:ext uri="{FF2B5EF4-FFF2-40B4-BE49-F238E27FC236}">
                <a16:creationId xmlns:a16="http://schemas.microsoft.com/office/drawing/2014/main" id="{7EE569E5-BF2F-40F5-A09E-C58D808A6BC4}"/>
              </a:ext>
            </a:extLst>
          </p:cNvPr>
          <p:cNvCxnSpPr/>
          <p:nvPr/>
        </p:nvCxnSpPr>
        <p:spPr>
          <a:xfrm flipH="1" flipV="1">
            <a:off x="4043362" y="4736465"/>
            <a:ext cx="267512" cy="2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22">
            <a:extLst>
              <a:ext uri="{FF2B5EF4-FFF2-40B4-BE49-F238E27FC236}">
                <a16:creationId xmlns:a16="http://schemas.microsoft.com/office/drawing/2014/main" id="{B88E92A2-C135-429B-B832-E16567442A7E}"/>
              </a:ext>
            </a:extLst>
          </p:cNvPr>
          <p:cNvSpPr/>
          <p:nvPr/>
        </p:nvSpPr>
        <p:spPr>
          <a:xfrm>
            <a:off x="4306112" y="4651176"/>
            <a:ext cx="1408889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ight Arrow 32">
            <a:extLst>
              <a:ext uri="{FF2B5EF4-FFF2-40B4-BE49-F238E27FC236}">
                <a16:creationId xmlns:a16="http://schemas.microsoft.com/office/drawing/2014/main" id="{EDFBE95B-705A-4C90-A546-1FF64A7BD7CD}"/>
              </a:ext>
            </a:extLst>
          </p:cNvPr>
          <p:cNvSpPr/>
          <p:nvPr/>
        </p:nvSpPr>
        <p:spPr>
          <a:xfrm rot="10800000">
            <a:off x="5486400" y="4170149"/>
            <a:ext cx="304800" cy="200055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37">
            <a:extLst>
              <a:ext uri="{FF2B5EF4-FFF2-40B4-BE49-F238E27FC236}">
                <a16:creationId xmlns:a16="http://schemas.microsoft.com/office/drawing/2014/main" id="{0159200F-027F-435E-AA9C-256DC6A60959}"/>
              </a:ext>
            </a:extLst>
          </p:cNvPr>
          <p:cNvCxnSpPr/>
          <p:nvPr/>
        </p:nvCxnSpPr>
        <p:spPr>
          <a:xfrm flipH="1">
            <a:off x="7200090" y="4270177"/>
            <a:ext cx="261910" cy="2431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38">
            <a:extLst>
              <a:ext uri="{FF2B5EF4-FFF2-40B4-BE49-F238E27FC236}">
                <a16:creationId xmlns:a16="http://schemas.microsoft.com/office/drawing/2014/main" id="{605741CB-D64F-41D4-9985-2A657E5DAF09}"/>
              </a:ext>
            </a:extLst>
          </p:cNvPr>
          <p:cNvCxnSpPr/>
          <p:nvPr/>
        </p:nvCxnSpPr>
        <p:spPr>
          <a:xfrm flipH="1">
            <a:off x="7194490" y="4341190"/>
            <a:ext cx="196911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39">
            <a:extLst>
              <a:ext uri="{FF2B5EF4-FFF2-40B4-BE49-F238E27FC236}">
                <a16:creationId xmlns:a16="http://schemas.microsoft.com/office/drawing/2014/main" id="{763780B7-8906-448B-B66C-8E22765E2A10}"/>
              </a:ext>
            </a:extLst>
          </p:cNvPr>
          <p:cNvCxnSpPr/>
          <p:nvPr/>
        </p:nvCxnSpPr>
        <p:spPr>
          <a:xfrm flipH="1" flipV="1">
            <a:off x="7200090" y="4205498"/>
            <a:ext cx="191311" cy="2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36">
            <a:extLst>
              <a:ext uri="{FF2B5EF4-FFF2-40B4-BE49-F238E27FC236}">
                <a16:creationId xmlns:a16="http://schemas.microsoft.com/office/drawing/2014/main" id="{16FB9602-0EB7-4E20-86C2-C2B9201F86B8}"/>
              </a:ext>
            </a:extLst>
          </p:cNvPr>
          <p:cNvSpPr/>
          <p:nvPr/>
        </p:nvSpPr>
        <p:spPr>
          <a:xfrm>
            <a:off x="5791201" y="4117776"/>
            <a:ext cx="1408889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Rectangle 27">
            <a:extLst>
              <a:ext uri="{FF2B5EF4-FFF2-40B4-BE49-F238E27FC236}">
                <a16:creationId xmlns:a16="http://schemas.microsoft.com/office/drawing/2014/main" id="{AB84B55B-7E12-4128-B24C-A711BC3039FD}"/>
              </a:ext>
            </a:extLst>
          </p:cNvPr>
          <p:cNvSpPr/>
          <p:nvPr/>
        </p:nvSpPr>
        <p:spPr>
          <a:xfrm>
            <a:off x="7543800" y="3679686"/>
            <a:ext cx="2057400" cy="22668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30">
            <a:extLst>
              <a:ext uri="{FF2B5EF4-FFF2-40B4-BE49-F238E27FC236}">
                <a16:creationId xmlns:a16="http://schemas.microsoft.com/office/drawing/2014/main" id="{15765EBD-764B-47B2-BF1D-66A5D450E5D9}"/>
              </a:ext>
            </a:extLst>
          </p:cNvPr>
          <p:cNvSpPr txBox="1"/>
          <p:nvPr/>
        </p:nvSpPr>
        <p:spPr>
          <a:xfrm>
            <a:off x="7613042" y="2971800"/>
            <a:ext cx="18357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altLang="zh-CN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Slow Memory</a:t>
            </a:r>
          </a:p>
        </p:txBody>
      </p:sp>
      <p:sp>
        <p:nvSpPr>
          <p:cNvPr id="74" name="TextBox 4">
            <a:extLst>
              <a:ext uri="{FF2B5EF4-FFF2-40B4-BE49-F238E27FC236}">
                <a16:creationId xmlns:a16="http://schemas.microsoft.com/office/drawing/2014/main" id="{C399FF83-27F7-461B-9026-44F59B5FF091}"/>
              </a:ext>
            </a:extLst>
          </p:cNvPr>
          <p:cNvSpPr txBox="1"/>
          <p:nvPr/>
        </p:nvSpPr>
        <p:spPr>
          <a:xfrm>
            <a:off x="3355655" y="3844280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5" name="TextBox 33">
            <a:extLst>
              <a:ext uri="{FF2B5EF4-FFF2-40B4-BE49-F238E27FC236}">
                <a16:creationId xmlns:a16="http://schemas.microsoft.com/office/drawing/2014/main" id="{3CCAA76E-ED02-451F-B366-CF6A0F940FE7}"/>
              </a:ext>
            </a:extLst>
          </p:cNvPr>
          <p:cNvSpPr txBox="1"/>
          <p:nvPr/>
        </p:nvSpPr>
        <p:spPr>
          <a:xfrm>
            <a:off x="5438973" y="3746459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6" name="TextBox 34">
            <a:extLst>
              <a:ext uri="{FF2B5EF4-FFF2-40B4-BE49-F238E27FC236}">
                <a16:creationId xmlns:a16="http://schemas.microsoft.com/office/drawing/2014/main" id="{E0131C5D-625C-4D2A-B111-5F2B5D43F022}"/>
              </a:ext>
            </a:extLst>
          </p:cNvPr>
          <p:cNvSpPr txBox="1"/>
          <p:nvPr/>
        </p:nvSpPr>
        <p:spPr>
          <a:xfrm>
            <a:off x="5677448" y="4846267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7" name="Left Brace 21">
            <a:extLst>
              <a:ext uri="{FF2B5EF4-FFF2-40B4-BE49-F238E27FC236}">
                <a16:creationId xmlns:a16="http://schemas.microsoft.com/office/drawing/2014/main" id="{A6847D3B-131D-40DA-912F-D93827E749EA}"/>
              </a:ext>
            </a:extLst>
          </p:cNvPr>
          <p:cNvSpPr/>
          <p:nvPr/>
        </p:nvSpPr>
        <p:spPr>
          <a:xfrm>
            <a:off x="3702052" y="3736776"/>
            <a:ext cx="220726" cy="1524000"/>
          </a:xfrm>
          <a:custGeom>
            <a:avLst/>
            <a:gdLst>
              <a:gd name="connsiteX0" fmla="*/ 265176 w 265176"/>
              <a:gd name="connsiteY0" fmla="*/ 1524000 h 1524000"/>
              <a:gd name="connsiteX1" fmla="*/ 132588 w 265176"/>
              <a:gd name="connsiteY1" fmla="*/ 1346831 h 1524000"/>
              <a:gd name="connsiteX2" fmla="*/ 132588 w 265176"/>
              <a:gd name="connsiteY2" fmla="*/ 1263431 h 1524000"/>
              <a:gd name="connsiteX3" fmla="*/ 0 w 265176"/>
              <a:gd name="connsiteY3" fmla="*/ 1086262 h 1524000"/>
              <a:gd name="connsiteX4" fmla="*/ 132588 w 265176"/>
              <a:gd name="connsiteY4" fmla="*/ 909093 h 1524000"/>
              <a:gd name="connsiteX5" fmla="*/ 132588 w 265176"/>
              <a:gd name="connsiteY5" fmla="*/ 177169 h 1524000"/>
              <a:gd name="connsiteX6" fmla="*/ 265176 w 265176"/>
              <a:gd name="connsiteY6" fmla="*/ 0 h 1524000"/>
              <a:gd name="connsiteX7" fmla="*/ 265176 w 265176"/>
              <a:gd name="connsiteY7" fmla="*/ 1524000 h 1524000"/>
              <a:gd name="connsiteX0" fmla="*/ 265176 w 265176"/>
              <a:gd name="connsiteY0" fmla="*/ 1524000 h 1524000"/>
              <a:gd name="connsiteX1" fmla="*/ 132588 w 265176"/>
              <a:gd name="connsiteY1" fmla="*/ 1346831 h 1524000"/>
              <a:gd name="connsiteX2" fmla="*/ 132588 w 265176"/>
              <a:gd name="connsiteY2" fmla="*/ 1263431 h 1524000"/>
              <a:gd name="connsiteX3" fmla="*/ 0 w 265176"/>
              <a:gd name="connsiteY3" fmla="*/ 1086262 h 1524000"/>
              <a:gd name="connsiteX4" fmla="*/ 132588 w 265176"/>
              <a:gd name="connsiteY4" fmla="*/ 909093 h 1524000"/>
              <a:gd name="connsiteX5" fmla="*/ 132588 w 265176"/>
              <a:gd name="connsiteY5" fmla="*/ 177169 h 1524000"/>
              <a:gd name="connsiteX6" fmla="*/ 265176 w 265176"/>
              <a:gd name="connsiteY6" fmla="*/ 0 h 1524000"/>
              <a:gd name="connsiteX0" fmla="*/ 275034 w 275034"/>
              <a:gd name="connsiteY0" fmla="*/ 1524000 h 1524000"/>
              <a:gd name="connsiteX1" fmla="*/ 142446 w 275034"/>
              <a:gd name="connsiteY1" fmla="*/ 1346831 h 1524000"/>
              <a:gd name="connsiteX2" fmla="*/ 142446 w 275034"/>
              <a:gd name="connsiteY2" fmla="*/ 1263431 h 1524000"/>
              <a:gd name="connsiteX3" fmla="*/ 9858 w 275034"/>
              <a:gd name="connsiteY3" fmla="*/ 1086262 h 1524000"/>
              <a:gd name="connsiteX4" fmla="*/ 142446 w 275034"/>
              <a:gd name="connsiteY4" fmla="*/ 909093 h 1524000"/>
              <a:gd name="connsiteX5" fmla="*/ 142446 w 275034"/>
              <a:gd name="connsiteY5" fmla="*/ 177169 h 1524000"/>
              <a:gd name="connsiteX6" fmla="*/ 275034 w 275034"/>
              <a:gd name="connsiteY6" fmla="*/ 0 h 1524000"/>
              <a:gd name="connsiteX7" fmla="*/ 275034 w 275034"/>
              <a:gd name="connsiteY7" fmla="*/ 1524000 h 1524000"/>
              <a:gd name="connsiteX0" fmla="*/ 275034 w 275034"/>
              <a:gd name="connsiteY0" fmla="*/ 1524000 h 1524000"/>
              <a:gd name="connsiteX1" fmla="*/ 142446 w 275034"/>
              <a:gd name="connsiteY1" fmla="*/ 1346831 h 1524000"/>
              <a:gd name="connsiteX2" fmla="*/ 142446 w 275034"/>
              <a:gd name="connsiteY2" fmla="*/ 1263431 h 1524000"/>
              <a:gd name="connsiteX3" fmla="*/ 9858 w 275034"/>
              <a:gd name="connsiteY3" fmla="*/ 1086262 h 1524000"/>
              <a:gd name="connsiteX4" fmla="*/ 142446 w 275034"/>
              <a:gd name="connsiteY4" fmla="*/ 909093 h 1524000"/>
              <a:gd name="connsiteX5" fmla="*/ 142446 w 275034"/>
              <a:gd name="connsiteY5" fmla="*/ 177169 h 1524000"/>
              <a:gd name="connsiteX6" fmla="*/ 275034 w 275034"/>
              <a:gd name="connsiteY6" fmla="*/ 0 h 1524000"/>
              <a:gd name="connsiteX0" fmla="*/ 265375 w 265375"/>
              <a:gd name="connsiteY0" fmla="*/ 1524000 h 1524000"/>
              <a:gd name="connsiteX1" fmla="*/ 132787 w 265375"/>
              <a:gd name="connsiteY1" fmla="*/ 1346831 h 1524000"/>
              <a:gd name="connsiteX2" fmla="*/ 132787 w 265375"/>
              <a:gd name="connsiteY2" fmla="*/ 1263431 h 1524000"/>
              <a:gd name="connsiteX3" fmla="*/ 199 w 265375"/>
              <a:gd name="connsiteY3" fmla="*/ 1086262 h 1524000"/>
              <a:gd name="connsiteX4" fmla="*/ 132787 w 265375"/>
              <a:gd name="connsiteY4" fmla="*/ 909093 h 1524000"/>
              <a:gd name="connsiteX5" fmla="*/ 132787 w 265375"/>
              <a:gd name="connsiteY5" fmla="*/ 177169 h 1524000"/>
              <a:gd name="connsiteX6" fmla="*/ 265375 w 265375"/>
              <a:gd name="connsiteY6" fmla="*/ 0 h 1524000"/>
              <a:gd name="connsiteX7" fmla="*/ 265375 w 265375"/>
              <a:gd name="connsiteY7" fmla="*/ 1524000 h 1524000"/>
              <a:gd name="connsiteX0" fmla="*/ 265375 w 265375"/>
              <a:gd name="connsiteY0" fmla="*/ 1524000 h 1524000"/>
              <a:gd name="connsiteX1" fmla="*/ 132787 w 265375"/>
              <a:gd name="connsiteY1" fmla="*/ 1346831 h 1524000"/>
              <a:gd name="connsiteX2" fmla="*/ 132787 w 265375"/>
              <a:gd name="connsiteY2" fmla="*/ 1263431 h 1524000"/>
              <a:gd name="connsiteX3" fmla="*/ 199 w 265375"/>
              <a:gd name="connsiteY3" fmla="*/ 1086262 h 1524000"/>
              <a:gd name="connsiteX4" fmla="*/ 132787 w 265375"/>
              <a:gd name="connsiteY4" fmla="*/ 909093 h 1524000"/>
              <a:gd name="connsiteX5" fmla="*/ 132787 w 265375"/>
              <a:gd name="connsiteY5" fmla="*/ 177169 h 1524000"/>
              <a:gd name="connsiteX6" fmla="*/ 265375 w 265375"/>
              <a:gd name="connsiteY6" fmla="*/ 0 h 1524000"/>
              <a:gd name="connsiteX0" fmla="*/ 265375 w 265375"/>
              <a:gd name="connsiteY0" fmla="*/ 1524000 h 1524000"/>
              <a:gd name="connsiteX1" fmla="*/ 132787 w 265375"/>
              <a:gd name="connsiteY1" fmla="*/ 1346831 h 1524000"/>
              <a:gd name="connsiteX2" fmla="*/ 132787 w 265375"/>
              <a:gd name="connsiteY2" fmla="*/ 1263431 h 1524000"/>
              <a:gd name="connsiteX3" fmla="*/ 199 w 265375"/>
              <a:gd name="connsiteY3" fmla="*/ 1086262 h 1524000"/>
              <a:gd name="connsiteX4" fmla="*/ 132787 w 265375"/>
              <a:gd name="connsiteY4" fmla="*/ 909093 h 1524000"/>
              <a:gd name="connsiteX5" fmla="*/ 132787 w 265375"/>
              <a:gd name="connsiteY5" fmla="*/ 177169 h 1524000"/>
              <a:gd name="connsiteX6" fmla="*/ 265375 w 265375"/>
              <a:gd name="connsiteY6" fmla="*/ 0 h 1524000"/>
              <a:gd name="connsiteX7" fmla="*/ 265375 w 265375"/>
              <a:gd name="connsiteY7" fmla="*/ 1524000 h 1524000"/>
              <a:gd name="connsiteX0" fmla="*/ 265375 w 265375"/>
              <a:gd name="connsiteY0" fmla="*/ 1524000 h 1524000"/>
              <a:gd name="connsiteX1" fmla="*/ 132787 w 265375"/>
              <a:gd name="connsiteY1" fmla="*/ 1346831 h 1524000"/>
              <a:gd name="connsiteX2" fmla="*/ 132787 w 265375"/>
              <a:gd name="connsiteY2" fmla="*/ 1263431 h 1524000"/>
              <a:gd name="connsiteX3" fmla="*/ 44649 w 265375"/>
              <a:gd name="connsiteY3" fmla="*/ 1083087 h 1524000"/>
              <a:gd name="connsiteX4" fmla="*/ 132787 w 265375"/>
              <a:gd name="connsiteY4" fmla="*/ 909093 h 1524000"/>
              <a:gd name="connsiteX5" fmla="*/ 132787 w 265375"/>
              <a:gd name="connsiteY5" fmla="*/ 177169 h 1524000"/>
              <a:gd name="connsiteX6" fmla="*/ 265375 w 265375"/>
              <a:gd name="connsiteY6" fmla="*/ 0 h 1524000"/>
              <a:gd name="connsiteX0" fmla="*/ 220726 w 220726"/>
              <a:gd name="connsiteY0" fmla="*/ 1524000 h 1524000"/>
              <a:gd name="connsiteX1" fmla="*/ 88138 w 220726"/>
              <a:gd name="connsiteY1" fmla="*/ 1346831 h 1524000"/>
              <a:gd name="connsiteX2" fmla="*/ 88138 w 220726"/>
              <a:gd name="connsiteY2" fmla="*/ 1263431 h 1524000"/>
              <a:gd name="connsiteX3" fmla="*/ 136525 w 220726"/>
              <a:gd name="connsiteY3" fmla="*/ 1095787 h 1524000"/>
              <a:gd name="connsiteX4" fmla="*/ 88138 w 220726"/>
              <a:gd name="connsiteY4" fmla="*/ 909093 h 1524000"/>
              <a:gd name="connsiteX5" fmla="*/ 88138 w 220726"/>
              <a:gd name="connsiteY5" fmla="*/ 177169 h 1524000"/>
              <a:gd name="connsiteX6" fmla="*/ 220726 w 220726"/>
              <a:gd name="connsiteY6" fmla="*/ 0 h 1524000"/>
              <a:gd name="connsiteX7" fmla="*/ 220726 w 220726"/>
              <a:gd name="connsiteY7" fmla="*/ 1524000 h 1524000"/>
              <a:gd name="connsiteX0" fmla="*/ 220726 w 220726"/>
              <a:gd name="connsiteY0" fmla="*/ 1524000 h 1524000"/>
              <a:gd name="connsiteX1" fmla="*/ 88138 w 220726"/>
              <a:gd name="connsiteY1" fmla="*/ 1346831 h 1524000"/>
              <a:gd name="connsiteX2" fmla="*/ 88138 w 220726"/>
              <a:gd name="connsiteY2" fmla="*/ 1263431 h 1524000"/>
              <a:gd name="connsiteX3" fmla="*/ 0 w 220726"/>
              <a:gd name="connsiteY3" fmla="*/ 1083087 h 1524000"/>
              <a:gd name="connsiteX4" fmla="*/ 88138 w 220726"/>
              <a:gd name="connsiteY4" fmla="*/ 909093 h 1524000"/>
              <a:gd name="connsiteX5" fmla="*/ 88138 w 220726"/>
              <a:gd name="connsiteY5" fmla="*/ 177169 h 1524000"/>
              <a:gd name="connsiteX6" fmla="*/ 220726 w 220726"/>
              <a:gd name="connsiteY6" fmla="*/ 0 h 1524000"/>
              <a:gd name="connsiteX0" fmla="*/ 220726 w 220726"/>
              <a:gd name="connsiteY0" fmla="*/ 1524000 h 1524000"/>
              <a:gd name="connsiteX1" fmla="*/ 88138 w 220726"/>
              <a:gd name="connsiteY1" fmla="*/ 1346831 h 1524000"/>
              <a:gd name="connsiteX2" fmla="*/ 88138 w 220726"/>
              <a:gd name="connsiteY2" fmla="*/ 1263431 h 1524000"/>
              <a:gd name="connsiteX3" fmla="*/ 88138 w 220726"/>
              <a:gd name="connsiteY3" fmla="*/ 909093 h 1524000"/>
              <a:gd name="connsiteX4" fmla="*/ 88138 w 220726"/>
              <a:gd name="connsiteY4" fmla="*/ 177169 h 1524000"/>
              <a:gd name="connsiteX5" fmla="*/ 220726 w 220726"/>
              <a:gd name="connsiteY5" fmla="*/ 0 h 1524000"/>
              <a:gd name="connsiteX6" fmla="*/ 220726 w 220726"/>
              <a:gd name="connsiteY6" fmla="*/ 1524000 h 1524000"/>
              <a:gd name="connsiteX0" fmla="*/ 220726 w 220726"/>
              <a:gd name="connsiteY0" fmla="*/ 1524000 h 1524000"/>
              <a:gd name="connsiteX1" fmla="*/ 88138 w 220726"/>
              <a:gd name="connsiteY1" fmla="*/ 1346831 h 1524000"/>
              <a:gd name="connsiteX2" fmla="*/ 88138 w 220726"/>
              <a:gd name="connsiteY2" fmla="*/ 1263431 h 1524000"/>
              <a:gd name="connsiteX3" fmla="*/ 0 w 220726"/>
              <a:gd name="connsiteY3" fmla="*/ 1083087 h 1524000"/>
              <a:gd name="connsiteX4" fmla="*/ 88138 w 220726"/>
              <a:gd name="connsiteY4" fmla="*/ 909093 h 1524000"/>
              <a:gd name="connsiteX5" fmla="*/ 88138 w 220726"/>
              <a:gd name="connsiteY5" fmla="*/ 177169 h 1524000"/>
              <a:gd name="connsiteX6" fmla="*/ 220726 w 220726"/>
              <a:gd name="connsiteY6" fmla="*/ 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726" h="1524000" stroke="0" extrusionOk="0">
                <a:moveTo>
                  <a:pt x="220726" y="1524000"/>
                </a:moveTo>
                <a:cubicBezTo>
                  <a:pt x="147500" y="1524000"/>
                  <a:pt x="88138" y="1444679"/>
                  <a:pt x="88138" y="1346831"/>
                </a:cubicBezTo>
                <a:lnTo>
                  <a:pt x="88138" y="1263431"/>
                </a:lnTo>
                <a:lnTo>
                  <a:pt x="88138" y="909093"/>
                </a:lnTo>
                <a:lnTo>
                  <a:pt x="88138" y="177169"/>
                </a:lnTo>
                <a:cubicBezTo>
                  <a:pt x="88138" y="79321"/>
                  <a:pt x="147500" y="0"/>
                  <a:pt x="220726" y="0"/>
                </a:cubicBezTo>
                <a:lnTo>
                  <a:pt x="220726" y="1524000"/>
                </a:lnTo>
                <a:close/>
              </a:path>
              <a:path w="220726" h="1524000" fill="none">
                <a:moveTo>
                  <a:pt x="220726" y="1524000"/>
                </a:moveTo>
                <a:cubicBezTo>
                  <a:pt x="147500" y="1524000"/>
                  <a:pt x="88138" y="1444679"/>
                  <a:pt x="88138" y="1346831"/>
                </a:cubicBezTo>
                <a:lnTo>
                  <a:pt x="88138" y="1263431"/>
                </a:lnTo>
                <a:cubicBezTo>
                  <a:pt x="88138" y="1165583"/>
                  <a:pt x="73226" y="1083087"/>
                  <a:pt x="0" y="1083087"/>
                </a:cubicBezTo>
                <a:cubicBezTo>
                  <a:pt x="73226" y="1083087"/>
                  <a:pt x="88138" y="1006941"/>
                  <a:pt x="88138" y="909093"/>
                </a:cubicBezTo>
                <a:lnTo>
                  <a:pt x="88138" y="177169"/>
                </a:lnTo>
                <a:cubicBezTo>
                  <a:pt x="88138" y="79321"/>
                  <a:pt x="147500" y="0"/>
                  <a:pt x="220726" y="0"/>
                </a:cubicBezTo>
              </a:path>
            </a:pathLst>
          </a:cu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22">
                <a:extLst>
                  <a:ext uri="{FF2B5EF4-FFF2-40B4-BE49-F238E27FC236}">
                    <a16:creationId xmlns:a16="http://schemas.microsoft.com/office/drawing/2014/main" id="{B0A6BEF7-E0BA-4A89-9E6F-6DDE777B74BB}"/>
                  </a:ext>
                </a:extLst>
              </p:cNvPr>
              <p:cNvSpPr txBox="1"/>
              <p:nvPr/>
            </p:nvSpPr>
            <p:spPr>
              <a:xfrm>
                <a:off x="2971800" y="4613076"/>
                <a:ext cx="70361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latin typeface="Cambria Math"/>
                        </a:rPr>
                        <m:t>𝑀</m:t>
                      </m:r>
                      <m:r>
                        <a:rPr lang="en-US" sz="2000" i="1" dirty="0">
                          <a:latin typeface="Cambria Math"/>
                        </a:rPr>
                        <m:t>/</m:t>
                      </m:r>
                      <m:r>
                        <a:rPr lang="en-US" sz="2000" i="1" dirty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8" name="TextBox 22">
                <a:extLst>
                  <a:ext uri="{FF2B5EF4-FFF2-40B4-BE49-F238E27FC236}">
                    <a16:creationId xmlns:a16="http://schemas.microsoft.com/office/drawing/2014/main" id="{B0A6BEF7-E0BA-4A89-9E6F-6DDE777B7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4613076"/>
                <a:ext cx="703617" cy="400110"/>
              </a:xfrm>
              <a:prstGeom prst="rect">
                <a:avLst/>
              </a:prstGeom>
              <a:blipFill>
                <a:blip r:embed="rId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Left Brace 25">
            <a:extLst>
              <a:ext uri="{FF2B5EF4-FFF2-40B4-BE49-F238E27FC236}">
                <a16:creationId xmlns:a16="http://schemas.microsoft.com/office/drawing/2014/main" id="{9315A03B-3EA0-4714-B3D4-0AB12243AF2C}"/>
              </a:ext>
            </a:extLst>
          </p:cNvPr>
          <p:cNvSpPr/>
          <p:nvPr/>
        </p:nvSpPr>
        <p:spPr>
          <a:xfrm rot="16200000">
            <a:off x="4540590" y="4648544"/>
            <a:ext cx="181569" cy="1406036"/>
          </a:xfrm>
          <a:prstGeom prst="leftBrace">
            <a:avLst>
              <a:gd name="adj1" fmla="val 107640"/>
              <a:gd name="adj2" fmla="val 49923"/>
            </a:avLst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26">
                <a:extLst>
                  <a:ext uri="{FF2B5EF4-FFF2-40B4-BE49-F238E27FC236}">
                    <a16:creationId xmlns:a16="http://schemas.microsoft.com/office/drawing/2014/main" id="{2A599A78-0BB7-4BAD-B153-5B1D50EAC702}"/>
                  </a:ext>
                </a:extLst>
              </p:cNvPr>
              <p:cNvSpPr/>
              <p:nvPr/>
            </p:nvSpPr>
            <p:spPr>
              <a:xfrm>
                <a:off x="4427730" y="5501044"/>
                <a:ext cx="40568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0" name="Rectangle 26">
                <a:extLst>
                  <a:ext uri="{FF2B5EF4-FFF2-40B4-BE49-F238E27FC236}">
                    <a16:creationId xmlns:a16="http://schemas.microsoft.com/office/drawing/2014/main" id="{2A599A78-0BB7-4BAD-B153-5B1D50EAC7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730" y="5501044"/>
                <a:ext cx="40568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Straight Arrow Connector 13">
            <a:extLst>
              <a:ext uri="{FF2B5EF4-FFF2-40B4-BE49-F238E27FC236}">
                <a16:creationId xmlns:a16="http://schemas.microsoft.com/office/drawing/2014/main" id="{B7B95E57-F0F9-4257-868C-C6AA211442F0}"/>
              </a:ext>
            </a:extLst>
          </p:cNvPr>
          <p:cNvCxnSpPr>
            <a:stCxn id="30" idx="6"/>
          </p:cNvCxnSpPr>
          <p:nvPr/>
        </p:nvCxnSpPr>
        <p:spPr>
          <a:xfrm>
            <a:off x="3200400" y="4270176"/>
            <a:ext cx="685800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Content Placeholder 2">
            <a:extLst>
              <a:ext uri="{FF2B5EF4-FFF2-40B4-BE49-F238E27FC236}">
                <a16:creationId xmlns:a16="http://schemas.microsoft.com/office/drawing/2014/main" id="{F80B5CDE-2BBA-47D2-8693-C017A201CC62}"/>
              </a:ext>
            </a:extLst>
          </p:cNvPr>
          <p:cNvSpPr txBox="1">
            <a:spLocks/>
          </p:cNvSpPr>
          <p:nvPr/>
        </p:nvSpPr>
        <p:spPr>
          <a:xfrm>
            <a:off x="228600" y="5954068"/>
            <a:ext cx="11506200" cy="816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n-US" sz="3000" dirty="0">
                <a:latin typeface="Arial" pitchFamily="34" charset="0"/>
                <a:cs typeface="Arial" pitchFamily="34" charset="0"/>
              </a:rPr>
              <a:t>Cost: the number of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block transfers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(or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I/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O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s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) from slow memory to fast memory</a:t>
            </a:r>
          </a:p>
        </p:txBody>
      </p:sp>
    </p:spTree>
    <p:extLst>
      <p:ext uri="{BB962C8B-B14F-4D97-AF65-F5344CB8AC3E}">
        <p14:creationId xmlns:p14="http://schemas.microsoft.com/office/powerpoint/2010/main" val="212197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Cache-Oblivious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143000"/>
                <a:ext cx="11277600" cy="2832100"/>
              </a:xfrm>
            </p:spPr>
            <p:txBody>
              <a:bodyPr/>
              <a:lstStyle/>
              <a:p>
                <a:r>
                  <a:rPr lang="en-US" dirty="0"/>
                  <a:t>Algorithms not parameterized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These algorithms are unaware of the parameters of the memory hierarchy</a:t>
                </a:r>
              </a:p>
              <a:p>
                <a:r>
                  <a:rPr lang="en-US" dirty="0"/>
                  <a:t>Analyze in the </a:t>
                </a:r>
                <a:r>
                  <a:rPr lang="en-US" b="1" i="1" dirty="0"/>
                  <a:t>ideal cache</a:t>
                </a:r>
                <a:r>
                  <a:rPr lang="en-US" dirty="0"/>
                  <a:t> model — same as the I/O model except optimal replacement is assumed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143000"/>
                <a:ext cx="11277600" cy="2832100"/>
              </a:xfrm>
              <a:blipFill>
                <a:blip r:embed="rId2"/>
                <a:stretch>
                  <a:fillRect l="-973" t="-36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DE2BF4D3-0EBC-40B6-B34B-545E557751EF}"/>
              </a:ext>
            </a:extLst>
          </p:cNvPr>
          <p:cNvSpPr txBox="1">
            <a:spLocks/>
          </p:cNvSpPr>
          <p:nvPr/>
        </p:nvSpPr>
        <p:spPr>
          <a:xfrm>
            <a:off x="304800" y="5867400"/>
            <a:ext cx="11506200" cy="9039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n-US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Question: how </a:t>
            </a:r>
            <a:r>
              <a:rPr lang="en-US" altLang="zh-CN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 I know or analyze based on ideal cache-replacement policy?</a:t>
            </a:r>
          </a:p>
        </p:txBody>
      </p:sp>
      <p:sp>
        <p:nvSpPr>
          <p:cNvPr id="30" name="Oval 3">
            <a:extLst>
              <a:ext uri="{FF2B5EF4-FFF2-40B4-BE49-F238E27FC236}">
                <a16:creationId xmlns:a16="http://schemas.microsoft.com/office/drawing/2014/main" id="{52D3A05E-9A4B-4259-8A91-BFC35004EF58}"/>
              </a:ext>
            </a:extLst>
          </p:cNvPr>
          <p:cNvSpPr/>
          <p:nvPr/>
        </p:nvSpPr>
        <p:spPr>
          <a:xfrm>
            <a:off x="1981200" y="3660576"/>
            <a:ext cx="1219200" cy="1219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CPU</a:t>
            </a:r>
          </a:p>
        </p:txBody>
      </p:sp>
      <p:sp>
        <p:nvSpPr>
          <p:cNvPr id="31" name="TextBox 10">
            <a:extLst>
              <a:ext uri="{FF2B5EF4-FFF2-40B4-BE49-F238E27FC236}">
                <a16:creationId xmlns:a16="http://schemas.microsoft.com/office/drawing/2014/main" id="{F8FE27BE-0623-4D5B-9BCB-CF12AFE20E47}"/>
              </a:ext>
            </a:extLst>
          </p:cNvPr>
          <p:cNvSpPr txBox="1"/>
          <p:nvPr/>
        </p:nvSpPr>
        <p:spPr>
          <a:xfrm>
            <a:off x="3748762" y="3279576"/>
            <a:ext cx="1765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Fast Memory</a:t>
            </a:r>
          </a:p>
        </p:txBody>
      </p:sp>
      <p:sp>
        <p:nvSpPr>
          <p:cNvPr id="58" name="Rectangle 18">
            <a:extLst>
              <a:ext uri="{FF2B5EF4-FFF2-40B4-BE49-F238E27FC236}">
                <a16:creationId xmlns:a16="http://schemas.microsoft.com/office/drawing/2014/main" id="{2FAFC5C3-95E8-4B67-B30F-8E2ECE59F422}"/>
              </a:ext>
            </a:extLst>
          </p:cNvPr>
          <p:cNvSpPr/>
          <p:nvPr/>
        </p:nvSpPr>
        <p:spPr>
          <a:xfrm>
            <a:off x="3925112" y="3736776"/>
            <a:ext cx="1408889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angle 19">
            <a:extLst>
              <a:ext uri="{FF2B5EF4-FFF2-40B4-BE49-F238E27FC236}">
                <a16:creationId xmlns:a16="http://schemas.microsoft.com/office/drawing/2014/main" id="{23534B7B-3321-4EBD-95E3-F57427895582}"/>
              </a:ext>
            </a:extLst>
          </p:cNvPr>
          <p:cNvSpPr/>
          <p:nvPr/>
        </p:nvSpPr>
        <p:spPr>
          <a:xfrm>
            <a:off x="3925112" y="4041576"/>
            <a:ext cx="1408889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20">
            <a:extLst>
              <a:ext uri="{FF2B5EF4-FFF2-40B4-BE49-F238E27FC236}">
                <a16:creationId xmlns:a16="http://schemas.microsoft.com/office/drawing/2014/main" id="{C4F0E2A2-2A4E-403E-8B18-7EBE5E10B987}"/>
              </a:ext>
            </a:extLst>
          </p:cNvPr>
          <p:cNvSpPr/>
          <p:nvPr/>
        </p:nvSpPr>
        <p:spPr>
          <a:xfrm>
            <a:off x="3925112" y="4346376"/>
            <a:ext cx="1408889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angle 23">
            <a:extLst>
              <a:ext uri="{FF2B5EF4-FFF2-40B4-BE49-F238E27FC236}">
                <a16:creationId xmlns:a16="http://schemas.microsoft.com/office/drawing/2014/main" id="{05F07D62-7462-46A2-BB8C-E043764A0D55}"/>
              </a:ext>
            </a:extLst>
          </p:cNvPr>
          <p:cNvSpPr/>
          <p:nvPr/>
        </p:nvSpPr>
        <p:spPr>
          <a:xfrm>
            <a:off x="3925112" y="4955976"/>
            <a:ext cx="1408889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ight Arrow 26">
            <a:extLst>
              <a:ext uri="{FF2B5EF4-FFF2-40B4-BE49-F238E27FC236}">
                <a16:creationId xmlns:a16="http://schemas.microsoft.com/office/drawing/2014/main" id="{911E6785-E63E-419F-BB67-EA7D0BA47B77}"/>
              </a:ext>
            </a:extLst>
          </p:cNvPr>
          <p:cNvSpPr/>
          <p:nvPr/>
        </p:nvSpPr>
        <p:spPr>
          <a:xfrm>
            <a:off x="5715000" y="4703549"/>
            <a:ext cx="304800" cy="200055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28">
            <a:extLst>
              <a:ext uri="{FF2B5EF4-FFF2-40B4-BE49-F238E27FC236}">
                <a16:creationId xmlns:a16="http://schemas.microsoft.com/office/drawing/2014/main" id="{9E8FE1C4-083A-425F-86FC-AA4C6E4F58DD}"/>
              </a:ext>
            </a:extLst>
          </p:cNvPr>
          <p:cNvCxnSpPr>
            <a:stCxn id="66" idx="1"/>
          </p:cNvCxnSpPr>
          <p:nvPr/>
        </p:nvCxnSpPr>
        <p:spPr>
          <a:xfrm flipH="1" flipV="1">
            <a:off x="3962401" y="4803576"/>
            <a:ext cx="343711" cy="1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29">
            <a:extLst>
              <a:ext uri="{FF2B5EF4-FFF2-40B4-BE49-F238E27FC236}">
                <a16:creationId xmlns:a16="http://schemas.microsoft.com/office/drawing/2014/main" id="{F730CD99-DEE5-4878-BF96-47FCD14803E5}"/>
              </a:ext>
            </a:extLst>
          </p:cNvPr>
          <p:cNvCxnSpPr/>
          <p:nvPr/>
        </p:nvCxnSpPr>
        <p:spPr>
          <a:xfrm flipH="1" flipV="1">
            <a:off x="4038600" y="4879776"/>
            <a:ext cx="267512" cy="2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31">
            <a:extLst>
              <a:ext uri="{FF2B5EF4-FFF2-40B4-BE49-F238E27FC236}">
                <a16:creationId xmlns:a16="http://schemas.microsoft.com/office/drawing/2014/main" id="{892084D6-35E6-472D-8A40-2D1FE17951F9}"/>
              </a:ext>
            </a:extLst>
          </p:cNvPr>
          <p:cNvCxnSpPr/>
          <p:nvPr/>
        </p:nvCxnSpPr>
        <p:spPr>
          <a:xfrm flipH="1" flipV="1">
            <a:off x="4043362" y="4736465"/>
            <a:ext cx="267512" cy="2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22">
            <a:extLst>
              <a:ext uri="{FF2B5EF4-FFF2-40B4-BE49-F238E27FC236}">
                <a16:creationId xmlns:a16="http://schemas.microsoft.com/office/drawing/2014/main" id="{7CAF5211-CE7A-4024-AAA6-4677D4D0DA46}"/>
              </a:ext>
            </a:extLst>
          </p:cNvPr>
          <p:cNvSpPr/>
          <p:nvPr/>
        </p:nvSpPr>
        <p:spPr>
          <a:xfrm>
            <a:off x="4306112" y="4651176"/>
            <a:ext cx="1408889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ight Arrow 32">
            <a:extLst>
              <a:ext uri="{FF2B5EF4-FFF2-40B4-BE49-F238E27FC236}">
                <a16:creationId xmlns:a16="http://schemas.microsoft.com/office/drawing/2014/main" id="{9544403A-4967-4B19-BA78-6866CDCFD6CF}"/>
              </a:ext>
            </a:extLst>
          </p:cNvPr>
          <p:cNvSpPr/>
          <p:nvPr/>
        </p:nvSpPr>
        <p:spPr>
          <a:xfrm rot="10800000">
            <a:off x="5486400" y="4170149"/>
            <a:ext cx="304800" cy="200055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37">
            <a:extLst>
              <a:ext uri="{FF2B5EF4-FFF2-40B4-BE49-F238E27FC236}">
                <a16:creationId xmlns:a16="http://schemas.microsoft.com/office/drawing/2014/main" id="{CD88E349-1B93-42C9-82DE-CD973A0F16C1}"/>
              </a:ext>
            </a:extLst>
          </p:cNvPr>
          <p:cNvCxnSpPr/>
          <p:nvPr/>
        </p:nvCxnSpPr>
        <p:spPr>
          <a:xfrm flipH="1">
            <a:off x="7200090" y="4270177"/>
            <a:ext cx="261910" cy="2431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38">
            <a:extLst>
              <a:ext uri="{FF2B5EF4-FFF2-40B4-BE49-F238E27FC236}">
                <a16:creationId xmlns:a16="http://schemas.microsoft.com/office/drawing/2014/main" id="{86E5CD37-0C9A-4805-B6EC-ED53416B042D}"/>
              </a:ext>
            </a:extLst>
          </p:cNvPr>
          <p:cNvCxnSpPr/>
          <p:nvPr/>
        </p:nvCxnSpPr>
        <p:spPr>
          <a:xfrm flipH="1">
            <a:off x="7194490" y="4341190"/>
            <a:ext cx="196911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39">
            <a:extLst>
              <a:ext uri="{FF2B5EF4-FFF2-40B4-BE49-F238E27FC236}">
                <a16:creationId xmlns:a16="http://schemas.microsoft.com/office/drawing/2014/main" id="{A8ABB151-4BC0-43CC-9C9C-EB215BC39F60}"/>
              </a:ext>
            </a:extLst>
          </p:cNvPr>
          <p:cNvCxnSpPr/>
          <p:nvPr/>
        </p:nvCxnSpPr>
        <p:spPr>
          <a:xfrm flipH="1" flipV="1">
            <a:off x="7200090" y="4205498"/>
            <a:ext cx="191311" cy="2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36">
            <a:extLst>
              <a:ext uri="{FF2B5EF4-FFF2-40B4-BE49-F238E27FC236}">
                <a16:creationId xmlns:a16="http://schemas.microsoft.com/office/drawing/2014/main" id="{1299747A-BE15-410E-95DB-86722F4A88FA}"/>
              </a:ext>
            </a:extLst>
          </p:cNvPr>
          <p:cNvSpPr/>
          <p:nvPr/>
        </p:nvSpPr>
        <p:spPr>
          <a:xfrm>
            <a:off x="5791201" y="4117776"/>
            <a:ext cx="1408889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Rectangle 27">
            <a:extLst>
              <a:ext uri="{FF2B5EF4-FFF2-40B4-BE49-F238E27FC236}">
                <a16:creationId xmlns:a16="http://schemas.microsoft.com/office/drawing/2014/main" id="{EBA7C57B-1728-43D3-BB10-8CC9DE850177}"/>
              </a:ext>
            </a:extLst>
          </p:cNvPr>
          <p:cNvSpPr/>
          <p:nvPr/>
        </p:nvSpPr>
        <p:spPr>
          <a:xfrm>
            <a:off x="7543800" y="3679686"/>
            <a:ext cx="2057400" cy="22668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4">
            <a:extLst>
              <a:ext uri="{FF2B5EF4-FFF2-40B4-BE49-F238E27FC236}">
                <a16:creationId xmlns:a16="http://schemas.microsoft.com/office/drawing/2014/main" id="{EED02557-444F-4BBB-B691-AD0B97F477F5}"/>
              </a:ext>
            </a:extLst>
          </p:cNvPr>
          <p:cNvSpPr txBox="1"/>
          <p:nvPr/>
        </p:nvSpPr>
        <p:spPr>
          <a:xfrm>
            <a:off x="3355655" y="3844280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4" name="TextBox 33">
            <a:extLst>
              <a:ext uri="{FF2B5EF4-FFF2-40B4-BE49-F238E27FC236}">
                <a16:creationId xmlns:a16="http://schemas.microsoft.com/office/drawing/2014/main" id="{8814A0FE-EB29-4A02-997F-89196ABABD04}"/>
              </a:ext>
            </a:extLst>
          </p:cNvPr>
          <p:cNvSpPr txBox="1"/>
          <p:nvPr/>
        </p:nvSpPr>
        <p:spPr>
          <a:xfrm>
            <a:off x="5438973" y="3746459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5" name="TextBox 34">
            <a:extLst>
              <a:ext uri="{FF2B5EF4-FFF2-40B4-BE49-F238E27FC236}">
                <a16:creationId xmlns:a16="http://schemas.microsoft.com/office/drawing/2014/main" id="{11A0B5AC-7B4F-4D4E-A9F4-5ABA42D585C1}"/>
              </a:ext>
            </a:extLst>
          </p:cNvPr>
          <p:cNvSpPr txBox="1"/>
          <p:nvPr/>
        </p:nvSpPr>
        <p:spPr>
          <a:xfrm>
            <a:off x="5677448" y="4846267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6" name="Left Brace 21">
            <a:extLst>
              <a:ext uri="{FF2B5EF4-FFF2-40B4-BE49-F238E27FC236}">
                <a16:creationId xmlns:a16="http://schemas.microsoft.com/office/drawing/2014/main" id="{BC0D82FB-7266-4C37-AD4F-6742C483117C}"/>
              </a:ext>
            </a:extLst>
          </p:cNvPr>
          <p:cNvSpPr/>
          <p:nvPr/>
        </p:nvSpPr>
        <p:spPr>
          <a:xfrm>
            <a:off x="3702052" y="3736776"/>
            <a:ext cx="220726" cy="1524000"/>
          </a:xfrm>
          <a:custGeom>
            <a:avLst/>
            <a:gdLst>
              <a:gd name="connsiteX0" fmla="*/ 265176 w 265176"/>
              <a:gd name="connsiteY0" fmla="*/ 1524000 h 1524000"/>
              <a:gd name="connsiteX1" fmla="*/ 132588 w 265176"/>
              <a:gd name="connsiteY1" fmla="*/ 1346831 h 1524000"/>
              <a:gd name="connsiteX2" fmla="*/ 132588 w 265176"/>
              <a:gd name="connsiteY2" fmla="*/ 1263431 h 1524000"/>
              <a:gd name="connsiteX3" fmla="*/ 0 w 265176"/>
              <a:gd name="connsiteY3" fmla="*/ 1086262 h 1524000"/>
              <a:gd name="connsiteX4" fmla="*/ 132588 w 265176"/>
              <a:gd name="connsiteY4" fmla="*/ 909093 h 1524000"/>
              <a:gd name="connsiteX5" fmla="*/ 132588 w 265176"/>
              <a:gd name="connsiteY5" fmla="*/ 177169 h 1524000"/>
              <a:gd name="connsiteX6" fmla="*/ 265176 w 265176"/>
              <a:gd name="connsiteY6" fmla="*/ 0 h 1524000"/>
              <a:gd name="connsiteX7" fmla="*/ 265176 w 265176"/>
              <a:gd name="connsiteY7" fmla="*/ 1524000 h 1524000"/>
              <a:gd name="connsiteX0" fmla="*/ 265176 w 265176"/>
              <a:gd name="connsiteY0" fmla="*/ 1524000 h 1524000"/>
              <a:gd name="connsiteX1" fmla="*/ 132588 w 265176"/>
              <a:gd name="connsiteY1" fmla="*/ 1346831 h 1524000"/>
              <a:gd name="connsiteX2" fmla="*/ 132588 w 265176"/>
              <a:gd name="connsiteY2" fmla="*/ 1263431 h 1524000"/>
              <a:gd name="connsiteX3" fmla="*/ 0 w 265176"/>
              <a:gd name="connsiteY3" fmla="*/ 1086262 h 1524000"/>
              <a:gd name="connsiteX4" fmla="*/ 132588 w 265176"/>
              <a:gd name="connsiteY4" fmla="*/ 909093 h 1524000"/>
              <a:gd name="connsiteX5" fmla="*/ 132588 w 265176"/>
              <a:gd name="connsiteY5" fmla="*/ 177169 h 1524000"/>
              <a:gd name="connsiteX6" fmla="*/ 265176 w 265176"/>
              <a:gd name="connsiteY6" fmla="*/ 0 h 1524000"/>
              <a:gd name="connsiteX0" fmla="*/ 275034 w 275034"/>
              <a:gd name="connsiteY0" fmla="*/ 1524000 h 1524000"/>
              <a:gd name="connsiteX1" fmla="*/ 142446 w 275034"/>
              <a:gd name="connsiteY1" fmla="*/ 1346831 h 1524000"/>
              <a:gd name="connsiteX2" fmla="*/ 142446 w 275034"/>
              <a:gd name="connsiteY2" fmla="*/ 1263431 h 1524000"/>
              <a:gd name="connsiteX3" fmla="*/ 9858 w 275034"/>
              <a:gd name="connsiteY3" fmla="*/ 1086262 h 1524000"/>
              <a:gd name="connsiteX4" fmla="*/ 142446 w 275034"/>
              <a:gd name="connsiteY4" fmla="*/ 909093 h 1524000"/>
              <a:gd name="connsiteX5" fmla="*/ 142446 w 275034"/>
              <a:gd name="connsiteY5" fmla="*/ 177169 h 1524000"/>
              <a:gd name="connsiteX6" fmla="*/ 275034 w 275034"/>
              <a:gd name="connsiteY6" fmla="*/ 0 h 1524000"/>
              <a:gd name="connsiteX7" fmla="*/ 275034 w 275034"/>
              <a:gd name="connsiteY7" fmla="*/ 1524000 h 1524000"/>
              <a:gd name="connsiteX0" fmla="*/ 275034 w 275034"/>
              <a:gd name="connsiteY0" fmla="*/ 1524000 h 1524000"/>
              <a:gd name="connsiteX1" fmla="*/ 142446 w 275034"/>
              <a:gd name="connsiteY1" fmla="*/ 1346831 h 1524000"/>
              <a:gd name="connsiteX2" fmla="*/ 142446 w 275034"/>
              <a:gd name="connsiteY2" fmla="*/ 1263431 h 1524000"/>
              <a:gd name="connsiteX3" fmla="*/ 9858 w 275034"/>
              <a:gd name="connsiteY3" fmla="*/ 1086262 h 1524000"/>
              <a:gd name="connsiteX4" fmla="*/ 142446 w 275034"/>
              <a:gd name="connsiteY4" fmla="*/ 909093 h 1524000"/>
              <a:gd name="connsiteX5" fmla="*/ 142446 w 275034"/>
              <a:gd name="connsiteY5" fmla="*/ 177169 h 1524000"/>
              <a:gd name="connsiteX6" fmla="*/ 275034 w 275034"/>
              <a:gd name="connsiteY6" fmla="*/ 0 h 1524000"/>
              <a:gd name="connsiteX0" fmla="*/ 265375 w 265375"/>
              <a:gd name="connsiteY0" fmla="*/ 1524000 h 1524000"/>
              <a:gd name="connsiteX1" fmla="*/ 132787 w 265375"/>
              <a:gd name="connsiteY1" fmla="*/ 1346831 h 1524000"/>
              <a:gd name="connsiteX2" fmla="*/ 132787 w 265375"/>
              <a:gd name="connsiteY2" fmla="*/ 1263431 h 1524000"/>
              <a:gd name="connsiteX3" fmla="*/ 199 w 265375"/>
              <a:gd name="connsiteY3" fmla="*/ 1086262 h 1524000"/>
              <a:gd name="connsiteX4" fmla="*/ 132787 w 265375"/>
              <a:gd name="connsiteY4" fmla="*/ 909093 h 1524000"/>
              <a:gd name="connsiteX5" fmla="*/ 132787 w 265375"/>
              <a:gd name="connsiteY5" fmla="*/ 177169 h 1524000"/>
              <a:gd name="connsiteX6" fmla="*/ 265375 w 265375"/>
              <a:gd name="connsiteY6" fmla="*/ 0 h 1524000"/>
              <a:gd name="connsiteX7" fmla="*/ 265375 w 265375"/>
              <a:gd name="connsiteY7" fmla="*/ 1524000 h 1524000"/>
              <a:gd name="connsiteX0" fmla="*/ 265375 w 265375"/>
              <a:gd name="connsiteY0" fmla="*/ 1524000 h 1524000"/>
              <a:gd name="connsiteX1" fmla="*/ 132787 w 265375"/>
              <a:gd name="connsiteY1" fmla="*/ 1346831 h 1524000"/>
              <a:gd name="connsiteX2" fmla="*/ 132787 w 265375"/>
              <a:gd name="connsiteY2" fmla="*/ 1263431 h 1524000"/>
              <a:gd name="connsiteX3" fmla="*/ 199 w 265375"/>
              <a:gd name="connsiteY3" fmla="*/ 1086262 h 1524000"/>
              <a:gd name="connsiteX4" fmla="*/ 132787 w 265375"/>
              <a:gd name="connsiteY4" fmla="*/ 909093 h 1524000"/>
              <a:gd name="connsiteX5" fmla="*/ 132787 w 265375"/>
              <a:gd name="connsiteY5" fmla="*/ 177169 h 1524000"/>
              <a:gd name="connsiteX6" fmla="*/ 265375 w 265375"/>
              <a:gd name="connsiteY6" fmla="*/ 0 h 1524000"/>
              <a:gd name="connsiteX0" fmla="*/ 265375 w 265375"/>
              <a:gd name="connsiteY0" fmla="*/ 1524000 h 1524000"/>
              <a:gd name="connsiteX1" fmla="*/ 132787 w 265375"/>
              <a:gd name="connsiteY1" fmla="*/ 1346831 h 1524000"/>
              <a:gd name="connsiteX2" fmla="*/ 132787 w 265375"/>
              <a:gd name="connsiteY2" fmla="*/ 1263431 h 1524000"/>
              <a:gd name="connsiteX3" fmla="*/ 199 w 265375"/>
              <a:gd name="connsiteY3" fmla="*/ 1086262 h 1524000"/>
              <a:gd name="connsiteX4" fmla="*/ 132787 w 265375"/>
              <a:gd name="connsiteY4" fmla="*/ 909093 h 1524000"/>
              <a:gd name="connsiteX5" fmla="*/ 132787 w 265375"/>
              <a:gd name="connsiteY5" fmla="*/ 177169 h 1524000"/>
              <a:gd name="connsiteX6" fmla="*/ 265375 w 265375"/>
              <a:gd name="connsiteY6" fmla="*/ 0 h 1524000"/>
              <a:gd name="connsiteX7" fmla="*/ 265375 w 265375"/>
              <a:gd name="connsiteY7" fmla="*/ 1524000 h 1524000"/>
              <a:gd name="connsiteX0" fmla="*/ 265375 w 265375"/>
              <a:gd name="connsiteY0" fmla="*/ 1524000 h 1524000"/>
              <a:gd name="connsiteX1" fmla="*/ 132787 w 265375"/>
              <a:gd name="connsiteY1" fmla="*/ 1346831 h 1524000"/>
              <a:gd name="connsiteX2" fmla="*/ 132787 w 265375"/>
              <a:gd name="connsiteY2" fmla="*/ 1263431 h 1524000"/>
              <a:gd name="connsiteX3" fmla="*/ 44649 w 265375"/>
              <a:gd name="connsiteY3" fmla="*/ 1083087 h 1524000"/>
              <a:gd name="connsiteX4" fmla="*/ 132787 w 265375"/>
              <a:gd name="connsiteY4" fmla="*/ 909093 h 1524000"/>
              <a:gd name="connsiteX5" fmla="*/ 132787 w 265375"/>
              <a:gd name="connsiteY5" fmla="*/ 177169 h 1524000"/>
              <a:gd name="connsiteX6" fmla="*/ 265375 w 265375"/>
              <a:gd name="connsiteY6" fmla="*/ 0 h 1524000"/>
              <a:gd name="connsiteX0" fmla="*/ 220726 w 220726"/>
              <a:gd name="connsiteY0" fmla="*/ 1524000 h 1524000"/>
              <a:gd name="connsiteX1" fmla="*/ 88138 w 220726"/>
              <a:gd name="connsiteY1" fmla="*/ 1346831 h 1524000"/>
              <a:gd name="connsiteX2" fmla="*/ 88138 w 220726"/>
              <a:gd name="connsiteY2" fmla="*/ 1263431 h 1524000"/>
              <a:gd name="connsiteX3" fmla="*/ 136525 w 220726"/>
              <a:gd name="connsiteY3" fmla="*/ 1095787 h 1524000"/>
              <a:gd name="connsiteX4" fmla="*/ 88138 w 220726"/>
              <a:gd name="connsiteY4" fmla="*/ 909093 h 1524000"/>
              <a:gd name="connsiteX5" fmla="*/ 88138 w 220726"/>
              <a:gd name="connsiteY5" fmla="*/ 177169 h 1524000"/>
              <a:gd name="connsiteX6" fmla="*/ 220726 w 220726"/>
              <a:gd name="connsiteY6" fmla="*/ 0 h 1524000"/>
              <a:gd name="connsiteX7" fmla="*/ 220726 w 220726"/>
              <a:gd name="connsiteY7" fmla="*/ 1524000 h 1524000"/>
              <a:gd name="connsiteX0" fmla="*/ 220726 w 220726"/>
              <a:gd name="connsiteY0" fmla="*/ 1524000 h 1524000"/>
              <a:gd name="connsiteX1" fmla="*/ 88138 w 220726"/>
              <a:gd name="connsiteY1" fmla="*/ 1346831 h 1524000"/>
              <a:gd name="connsiteX2" fmla="*/ 88138 w 220726"/>
              <a:gd name="connsiteY2" fmla="*/ 1263431 h 1524000"/>
              <a:gd name="connsiteX3" fmla="*/ 0 w 220726"/>
              <a:gd name="connsiteY3" fmla="*/ 1083087 h 1524000"/>
              <a:gd name="connsiteX4" fmla="*/ 88138 w 220726"/>
              <a:gd name="connsiteY4" fmla="*/ 909093 h 1524000"/>
              <a:gd name="connsiteX5" fmla="*/ 88138 w 220726"/>
              <a:gd name="connsiteY5" fmla="*/ 177169 h 1524000"/>
              <a:gd name="connsiteX6" fmla="*/ 220726 w 220726"/>
              <a:gd name="connsiteY6" fmla="*/ 0 h 1524000"/>
              <a:gd name="connsiteX0" fmla="*/ 220726 w 220726"/>
              <a:gd name="connsiteY0" fmla="*/ 1524000 h 1524000"/>
              <a:gd name="connsiteX1" fmla="*/ 88138 w 220726"/>
              <a:gd name="connsiteY1" fmla="*/ 1346831 h 1524000"/>
              <a:gd name="connsiteX2" fmla="*/ 88138 w 220726"/>
              <a:gd name="connsiteY2" fmla="*/ 1263431 h 1524000"/>
              <a:gd name="connsiteX3" fmla="*/ 88138 w 220726"/>
              <a:gd name="connsiteY3" fmla="*/ 909093 h 1524000"/>
              <a:gd name="connsiteX4" fmla="*/ 88138 w 220726"/>
              <a:gd name="connsiteY4" fmla="*/ 177169 h 1524000"/>
              <a:gd name="connsiteX5" fmla="*/ 220726 w 220726"/>
              <a:gd name="connsiteY5" fmla="*/ 0 h 1524000"/>
              <a:gd name="connsiteX6" fmla="*/ 220726 w 220726"/>
              <a:gd name="connsiteY6" fmla="*/ 1524000 h 1524000"/>
              <a:gd name="connsiteX0" fmla="*/ 220726 w 220726"/>
              <a:gd name="connsiteY0" fmla="*/ 1524000 h 1524000"/>
              <a:gd name="connsiteX1" fmla="*/ 88138 w 220726"/>
              <a:gd name="connsiteY1" fmla="*/ 1346831 h 1524000"/>
              <a:gd name="connsiteX2" fmla="*/ 88138 w 220726"/>
              <a:gd name="connsiteY2" fmla="*/ 1263431 h 1524000"/>
              <a:gd name="connsiteX3" fmla="*/ 0 w 220726"/>
              <a:gd name="connsiteY3" fmla="*/ 1083087 h 1524000"/>
              <a:gd name="connsiteX4" fmla="*/ 88138 w 220726"/>
              <a:gd name="connsiteY4" fmla="*/ 909093 h 1524000"/>
              <a:gd name="connsiteX5" fmla="*/ 88138 w 220726"/>
              <a:gd name="connsiteY5" fmla="*/ 177169 h 1524000"/>
              <a:gd name="connsiteX6" fmla="*/ 220726 w 220726"/>
              <a:gd name="connsiteY6" fmla="*/ 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726" h="1524000" stroke="0" extrusionOk="0">
                <a:moveTo>
                  <a:pt x="220726" y="1524000"/>
                </a:moveTo>
                <a:cubicBezTo>
                  <a:pt x="147500" y="1524000"/>
                  <a:pt x="88138" y="1444679"/>
                  <a:pt x="88138" y="1346831"/>
                </a:cubicBezTo>
                <a:lnTo>
                  <a:pt x="88138" y="1263431"/>
                </a:lnTo>
                <a:lnTo>
                  <a:pt x="88138" y="909093"/>
                </a:lnTo>
                <a:lnTo>
                  <a:pt x="88138" y="177169"/>
                </a:lnTo>
                <a:cubicBezTo>
                  <a:pt x="88138" y="79321"/>
                  <a:pt x="147500" y="0"/>
                  <a:pt x="220726" y="0"/>
                </a:cubicBezTo>
                <a:lnTo>
                  <a:pt x="220726" y="1524000"/>
                </a:lnTo>
                <a:close/>
              </a:path>
              <a:path w="220726" h="1524000" fill="none">
                <a:moveTo>
                  <a:pt x="220726" y="1524000"/>
                </a:moveTo>
                <a:cubicBezTo>
                  <a:pt x="147500" y="1524000"/>
                  <a:pt x="88138" y="1444679"/>
                  <a:pt x="88138" y="1346831"/>
                </a:cubicBezTo>
                <a:lnTo>
                  <a:pt x="88138" y="1263431"/>
                </a:lnTo>
                <a:cubicBezTo>
                  <a:pt x="88138" y="1165583"/>
                  <a:pt x="73226" y="1083087"/>
                  <a:pt x="0" y="1083087"/>
                </a:cubicBezTo>
                <a:cubicBezTo>
                  <a:pt x="73226" y="1083087"/>
                  <a:pt x="88138" y="1006941"/>
                  <a:pt x="88138" y="909093"/>
                </a:cubicBezTo>
                <a:lnTo>
                  <a:pt x="88138" y="177169"/>
                </a:lnTo>
                <a:cubicBezTo>
                  <a:pt x="88138" y="79321"/>
                  <a:pt x="147500" y="0"/>
                  <a:pt x="220726" y="0"/>
                </a:cubicBezTo>
              </a:path>
            </a:pathLst>
          </a:cu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22">
                <a:extLst>
                  <a:ext uri="{FF2B5EF4-FFF2-40B4-BE49-F238E27FC236}">
                    <a16:creationId xmlns:a16="http://schemas.microsoft.com/office/drawing/2014/main" id="{0DB1BE13-8519-438B-A41F-3EE708CDF8D1}"/>
                  </a:ext>
                </a:extLst>
              </p:cNvPr>
              <p:cNvSpPr txBox="1"/>
              <p:nvPr/>
            </p:nvSpPr>
            <p:spPr>
              <a:xfrm>
                <a:off x="2971800" y="4613076"/>
                <a:ext cx="70361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latin typeface="Cambria Math"/>
                        </a:rPr>
                        <m:t>𝑀</m:t>
                      </m:r>
                      <m:r>
                        <a:rPr lang="en-US" sz="2000" i="1" dirty="0">
                          <a:latin typeface="Cambria Math"/>
                        </a:rPr>
                        <m:t>/</m:t>
                      </m:r>
                      <m:r>
                        <a:rPr lang="en-US" sz="2000" i="1" dirty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7" name="TextBox 22">
                <a:extLst>
                  <a:ext uri="{FF2B5EF4-FFF2-40B4-BE49-F238E27FC236}">
                    <a16:creationId xmlns:a16="http://schemas.microsoft.com/office/drawing/2014/main" id="{0DB1BE13-8519-438B-A41F-3EE708CDF8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4613076"/>
                <a:ext cx="703617" cy="400110"/>
              </a:xfrm>
              <a:prstGeom prst="rect">
                <a:avLst/>
              </a:prstGeom>
              <a:blipFill>
                <a:blip r:embed="rId3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Left Brace 25">
            <a:extLst>
              <a:ext uri="{FF2B5EF4-FFF2-40B4-BE49-F238E27FC236}">
                <a16:creationId xmlns:a16="http://schemas.microsoft.com/office/drawing/2014/main" id="{92777EAC-5A2F-4E31-8635-327249F8A765}"/>
              </a:ext>
            </a:extLst>
          </p:cNvPr>
          <p:cNvSpPr/>
          <p:nvPr/>
        </p:nvSpPr>
        <p:spPr>
          <a:xfrm rot="16200000">
            <a:off x="4540590" y="4648544"/>
            <a:ext cx="181569" cy="1406036"/>
          </a:xfrm>
          <a:prstGeom prst="leftBrace">
            <a:avLst>
              <a:gd name="adj1" fmla="val 107640"/>
              <a:gd name="adj2" fmla="val 49923"/>
            </a:avLst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26">
                <a:extLst>
                  <a:ext uri="{FF2B5EF4-FFF2-40B4-BE49-F238E27FC236}">
                    <a16:creationId xmlns:a16="http://schemas.microsoft.com/office/drawing/2014/main" id="{2FE215D5-34AA-4E5B-AF49-62AF9C66449E}"/>
                  </a:ext>
                </a:extLst>
              </p:cNvPr>
              <p:cNvSpPr/>
              <p:nvPr/>
            </p:nvSpPr>
            <p:spPr>
              <a:xfrm>
                <a:off x="4427730" y="5501044"/>
                <a:ext cx="40568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Rectangle 26">
                <a:extLst>
                  <a:ext uri="{FF2B5EF4-FFF2-40B4-BE49-F238E27FC236}">
                    <a16:creationId xmlns:a16="http://schemas.microsoft.com/office/drawing/2014/main" id="{2FE215D5-34AA-4E5B-AF49-62AF9C6644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730" y="5501044"/>
                <a:ext cx="40568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13">
            <a:extLst>
              <a:ext uri="{FF2B5EF4-FFF2-40B4-BE49-F238E27FC236}">
                <a16:creationId xmlns:a16="http://schemas.microsoft.com/office/drawing/2014/main" id="{F1C77893-0512-4528-A034-0CA06F193AC7}"/>
              </a:ext>
            </a:extLst>
          </p:cNvPr>
          <p:cNvCxnSpPr>
            <a:stCxn id="30" idx="6"/>
          </p:cNvCxnSpPr>
          <p:nvPr/>
        </p:nvCxnSpPr>
        <p:spPr>
          <a:xfrm>
            <a:off x="3200400" y="4270176"/>
            <a:ext cx="685800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30">
            <a:extLst>
              <a:ext uri="{FF2B5EF4-FFF2-40B4-BE49-F238E27FC236}">
                <a16:creationId xmlns:a16="http://schemas.microsoft.com/office/drawing/2014/main" id="{9C8D1773-B7DF-41DF-8B27-AF661ACF54C5}"/>
              </a:ext>
            </a:extLst>
          </p:cNvPr>
          <p:cNvSpPr txBox="1"/>
          <p:nvPr/>
        </p:nvSpPr>
        <p:spPr>
          <a:xfrm>
            <a:off x="7613042" y="2971800"/>
            <a:ext cx="18357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altLang="zh-CN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Slow Memory</a:t>
            </a:r>
          </a:p>
        </p:txBody>
      </p:sp>
    </p:spTree>
    <p:extLst>
      <p:ext uri="{BB962C8B-B14F-4D97-AF65-F5344CB8AC3E}">
        <p14:creationId xmlns:p14="http://schemas.microsoft.com/office/powerpoint/2010/main" val="136019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Cache-Oblivious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150939"/>
                <a:ext cx="11430000" cy="517366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Algorithms not parameterized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These algorithms are unaware of the parameters of the memory hierarchy</a:t>
                </a:r>
              </a:p>
              <a:p>
                <a:r>
                  <a:rPr lang="en-US" dirty="0"/>
                  <a:t>Analyze in the </a:t>
                </a:r>
                <a:r>
                  <a:rPr lang="en-US" b="1" i="1" dirty="0"/>
                  <a:t>ideal cache</a:t>
                </a:r>
                <a:r>
                  <a:rPr lang="en-US" dirty="0"/>
                  <a:t> model — same as the I/O model except optimal replacement is assumed</a:t>
                </a:r>
              </a:p>
              <a:p>
                <a:endParaRPr lang="en-US" dirty="0"/>
              </a:p>
              <a:p>
                <a:r>
                  <a:rPr lang="en-US" dirty="0"/>
                  <a:t>Use a specific cache sequence to analyze the I/O cost </a:t>
                </a:r>
              </a:p>
              <a:p>
                <a:r>
                  <a:rPr lang="en-US" dirty="0"/>
                  <a:t>An ideal cache will do no worse than this specific load/evict sequence</a:t>
                </a:r>
              </a:p>
              <a:p>
                <a:pPr lvl="1"/>
                <a:r>
                  <a:rPr lang="en-US" sz="2800" dirty="0"/>
                  <a:t>In practice, real caches based on LRU policy perform similarly to the optimal cache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150939"/>
                <a:ext cx="11430000" cy="5173661"/>
              </a:xfrm>
              <a:blipFill>
                <a:blip r:embed="rId2"/>
                <a:stretch>
                  <a:fillRect l="-960" t="-18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550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DD6C69-5F61-41BD-AEE0-AB7112291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Cache-oblivious algorithms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74E0E57-8EF2-4230-B887-A9D7BF9A8B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16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D932B493-B0E8-4B62-A8BB-E3F02FE997CF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627103499"/>
                  </p:ext>
                </p:extLst>
              </p:nvPr>
            </p:nvGraphicFramePr>
            <p:xfrm>
              <a:off x="304800" y="1371600"/>
              <a:ext cx="11277600" cy="4953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59200">
                      <a:extLst>
                        <a:ext uri="{9D8B030D-6E8A-4147-A177-3AD203B41FA5}">
                          <a16:colId xmlns:a16="http://schemas.microsoft.com/office/drawing/2014/main" val="3819133799"/>
                        </a:ext>
                      </a:extLst>
                    </a:gridCol>
                    <a:gridCol w="3759200">
                      <a:extLst>
                        <a:ext uri="{9D8B030D-6E8A-4147-A177-3AD203B41FA5}">
                          <a16:colId xmlns:a16="http://schemas.microsoft.com/office/drawing/2014/main" val="3147397700"/>
                        </a:ext>
                      </a:extLst>
                    </a:gridCol>
                    <a:gridCol w="3759200">
                      <a:extLst>
                        <a:ext uri="{9D8B030D-6E8A-4147-A177-3AD203B41FA5}">
                          <a16:colId xmlns:a16="http://schemas.microsoft.com/office/drawing/2014/main" val="469386327"/>
                        </a:ext>
                      </a:extLst>
                    </a:gridCol>
                  </a:tblGrid>
                  <a:tr h="6039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Problem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RAM Algorithm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CO algorithm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23616755"/>
                      </a:ext>
                    </a:extLst>
                  </a:tr>
                  <a:tr h="12483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Sorting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func>
                                      <m:func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32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den>
                                    </m:f>
                                    <m:func>
                                      <m:func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3200" b="0" i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e>
                                          <m:sub>
                                            <m:f>
                                              <m:fPr>
                                                <m:ctrlPr>
                                                  <a:rPr lang="en-US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𝑀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𝐵</m:t>
                                                </m:r>
                                              </m:den>
                                            </m:f>
                                          </m:sub>
                                        </m:sSub>
                                      </m:fName>
                                      <m:e>
                                        <m:f>
                                          <m:fPr>
                                            <m:ctrlP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num>
                                          <m:den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𝐵</m:t>
                                            </m:r>
                                          </m:den>
                                        </m:f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89020731"/>
                      </a:ext>
                    </a:extLst>
                  </a:tr>
                  <a:tr h="12483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Matrix transpose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p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53950511"/>
                      </a:ext>
                    </a:extLst>
                  </a:tr>
                  <a:tr h="12483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Matrix multiplication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p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46883012"/>
                      </a:ext>
                    </a:extLst>
                  </a:tr>
                  <a:tr h="6039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Search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32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32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306720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D932B493-B0E8-4B62-A8BB-E3F02FE997CF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627103499"/>
                  </p:ext>
                </p:extLst>
              </p:nvPr>
            </p:nvGraphicFramePr>
            <p:xfrm>
              <a:off x="304800" y="1371600"/>
              <a:ext cx="11277600" cy="4953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59200">
                      <a:extLst>
                        <a:ext uri="{9D8B030D-6E8A-4147-A177-3AD203B41FA5}">
                          <a16:colId xmlns:a16="http://schemas.microsoft.com/office/drawing/2014/main" val="3819133799"/>
                        </a:ext>
                      </a:extLst>
                    </a:gridCol>
                    <a:gridCol w="3759200">
                      <a:extLst>
                        <a:ext uri="{9D8B030D-6E8A-4147-A177-3AD203B41FA5}">
                          <a16:colId xmlns:a16="http://schemas.microsoft.com/office/drawing/2014/main" val="3147397700"/>
                        </a:ext>
                      </a:extLst>
                    </a:gridCol>
                    <a:gridCol w="3759200">
                      <a:extLst>
                        <a:ext uri="{9D8B030D-6E8A-4147-A177-3AD203B41FA5}">
                          <a16:colId xmlns:a16="http://schemas.microsoft.com/office/drawing/2014/main" val="469386327"/>
                        </a:ext>
                      </a:extLst>
                    </a:gridCol>
                  </a:tblGrid>
                  <a:tr h="6039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Problem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RAM Algorithm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CO algorithm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23616755"/>
                      </a:ext>
                    </a:extLst>
                  </a:tr>
                  <a:tr h="12483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Sorting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487" t="-53659" r="-100974" b="-2629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162" t="-53659" r="-810" b="-2629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89020731"/>
                      </a:ext>
                    </a:extLst>
                  </a:tr>
                  <a:tr h="12483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Matrix transpose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487" t="-153659" r="-100974" b="-1629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162" t="-153659" r="-810" b="-1629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3950511"/>
                      </a:ext>
                    </a:extLst>
                  </a:tr>
                  <a:tr h="12483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Matrix multiplication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487" t="-253659" r="-100974" b="-629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162" t="-253659" r="-810" b="-629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6883012"/>
                      </a:ext>
                    </a:extLst>
                  </a:tr>
                  <a:tr h="6039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Search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487" t="-732323" r="-100974" b="-303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162" t="-732323" r="-810" b="-303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067208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5933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9601200" cy="1143000"/>
          </a:xfrm>
        </p:spPr>
        <p:txBody>
          <a:bodyPr/>
          <a:lstStyle/>
          <a:p>
            <a:r>
              <a:rPr lang="en-US" altLang="zh-CN" dirty="0"/>
              <a:t>M</a:t>
            </a:r>
            <a:r>
              <a:rPr lang="en-US" dirty="0"/>
              <a:t>atrix </a:t>
            </a:r>
            <a:r>
              <a:rPr lang="en-US" altLang="zh-CN" dirty="0"/>
              <a:t>transpose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1EE907C-E0B1-4C35-BC92-83BF32799C3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81000" y="5334000"/>
            <a:ext cx="10972800" cy="987552"/>
          </a:xfrm>
        </p:spPr>
        <p:txBody>
          <a:bodyPr/>
          <a:lstStyle/>
          <a:p>
            <a:r>
              <a:rPr lang="en-US" dirty="0"/>
              <a:t>The simplest implementation is not I/O efficient assuming the matrix is stored in row-major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501B10-5699-43FF-B95D-EEE6F45CF7AA}"/>
              </a:ext>
            </a:extLst>
          </p:cNvPr>
          <p:cNvSpPr/>
          <p:nvPr/>
        </p:nvSpPr>
        <p:spPr>
          <a:xfrm>
            <a:off x="2819400" y="1981200"/>
            <a:ext cx="2819400" cy="2819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lded Corner 9">
            <a:extLst>
              <a:ext uri="{FF2B5EF4-FFF2-40B4-BE49-F238E27FC236}">
                <a16:creationId xmlns:a16="http://schemas.microsoft.com/office/drawing/2014/main" id="{388E2072-8131-40E4-9362-F14256311124}"/>
              </a:ext>
            </a:extLst>
          </p:cNvPr>
          <p:cNvSpPr/>
          <p:nvPr/>
        </p:nvSpPr>
        <p:spPr>
          <a:xfrm>
            <a:off x="6096000" y="3048001"/>
            <a:ext cx="4135120" cy="1260951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for </a:t>
            </a:r>
            <a:r>
              <a:rPr lang="en-US" sz="2400" dirty="0" err="1">
                <a:solidFill>
                  <a:schemeClr val="tx1"/>
                </a:solidFill>
                <a:latin typeface="Comic Sans MS"/>
                <a:cs typeface="Comic Sans MS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= 1 to 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N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do</a:t>
            </a:r>
          </a:p>
          <a:p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   for j = i+1 to 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N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do</a:t>
            </a:r>
          </a:p>
          <a:p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        swap(A[</a:t>
            </a:r>
            <a:r>
              <a:rPr lang="en-US" sz="2400" dirty="0" err="1">
                <a:solidFill>
                  <a:schemeClr val="tx1"/>
                </a:solidFill>
                <a:latin typeface="Comic Sans MS"/>
                <a:cs typeface="Comic Sans MS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][j], A[j][</a:t>
            </a:r>
            <a:r>
              <a:rPr lang="en-US" sz="2400" dirty="0" err="1">
                <a:solidFill>
                  <a:schemeClr val="tx1"/>
                </a:solidFill>
                <a:latin typeface="Comic Sans MS"/>
                <a:cs typeface="Comic Sans MS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])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D767BB-F5F6-4470-A8E1-E8B267C69787}"/>
              </a:ext>
            </a:extLst>
          </p:cNvPr>
          <p:cNvSpPr/>
          <p:nvPr/>
        </p:nvSpPr>
        <p:spPr>
          <a:xfrm>
            <a:off x="2819400" y="1986280"/>
            <a:ext cx="1066800" cy="264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i="1" dirty="0">
              <a:solidFill>
                <a:schemeClr val="tx1"/>
              </a:solidFill>
              <a:latin typeface="+mj-lt"/>
              <a:cs typeface="Comic Sans M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616F2-92B1-4D99-8EDE-210FFDC32A27}"/>
              </a:ext>
            </a:extLst>
          </p:cNvPr>
          <p:cNvSpPr/>
          <p:nvPr/>
        </p:nvSpPr>
        <p:spPr>
          <a:xfrm>
            <a:off x="2819400" y="2255520"/>
            <a:ext cx="1066800" cy="264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i="1" dirty="0">
              <a:solidFill>
                <a:schemeClr val="tx1"/>
              </a:solidFill>
              <a:latin typeface="+mj-lt"/>
              <a:cs typeface="Comic Sans M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A630BB-430A-4099-9D1F-EC6A1EA376FE}"/>
              </a:ext>
            </a:extLst>
          </p:cNvPr>
          <p:cNvSpPr/>
          <p:nvPr/>
        </p:nvSpPr>
        <p:spPr>
          <a:xfrm>
            <a:off x="2819400" y="2519680"/>
            <a:ext cx="1066800" cy="264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i="1" dirty="0">
              <a:solidFill>
                <a:schemeClr val="tx1"/>
              </a:solidFill>
              <a:latin typeface="+mj-lt"/>
              <a:cs typeface="Comic Sans M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026B3B-7E22-452D-95F4-18F9221C98C3}"/>
              </a:ext>
            </a:extLst>
          </p:cNvPr>
          <p:cNvSpPr/>
          <p:nvPr/>
        </p:nvSpPr>
        <p:spPr>
          <a:xfrm>
            <a:off x="2819400" y="2783840"/>
            <a:ext cx="1066800" cy="264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i="1" dirty="0">
              <a:solidFill>
                <a:schemeClr val="tx1"/>
              </a:solidFill>
              <a:latin typeface="+mj-lt"/>
              <a:cs typeface="Comic Sans M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E714E3-7D65-48E3-B1C8-892B58A9F81B}"/>
              </a:ext>
            </a:extLst>
          </p:cNvPr>
          <p:cNvSpPr/>
          <p:nvPr/>
        </p:nvSpPr>
        <p:spPr>
          <a:xfrm>
            <a:off x="2819400" y="1905000"/>
            <a:ext cx="133882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1  2  3  4  5</a:t>
            </a:r>
          </a:p>
          <a:p>
            <a:r>
              <a:rPr lang="en-US" dirty="0"/>
              <a:t>2</a:t>
            </a:r>
          </a:p>
          <a:p>
            <a:r>
              <a:rPr lang="en-US" dirty="0"/>
              <a:t>3</a:t>
            </a:r>
          </a:p>
          <a:p>
            <a:r>
              <a:rPr lang="en-US" dirty="0"/>
              <a:t>4</a:t>
            </a:r>
          </a:p>
          <a:p>
            <a:r>
              <a:rPr lang="en-US" dirty="0"/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23">
                <a:extLst>
                  <a:ext uri="{FF2B5EF4-FFF2-40B4-BE49-F238E27FC236}">
                    <a16:creationId xmlns:a16="http://schemas.microsoft.com/office/drawing/2014/main" id="{263EDAD5-70AF-49A1-B416-97CA6C111EE6}"/>
                  </a:ext>
                </a:extLst>
              </p:cNvPr>
              <p:cNvSpPr txBox="1"/>
              <p:nvPr/>
            </p:nvSpPr>
            <p:spPr>
              <a:xfrm>
                <a:off x="7543800" y="584170"/>
                <a:ext cx="3962400" cy="1440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595959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𝑛</m:t>
                    </m:r>
                    <m:r>
                      <a:rPr lang="en-US" sz="2800" b="1" dirty="0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&gt;</m:t>
                    </m:r>
                    <m:r>
                      <a:rPr lang="en-US" sz="2800" b="1" dirty="0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𝑀</m:t>
                    </m:r>
                  </m:oMath>
                </a14:m>
                <a:r>
                  <a:rPr lang="en-US" sz="2800" b="1" dirty="0">
                    <a:solidFill>
                      <a:srgbClr val="595959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, no locality across iterations ⇒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1" dirty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Θ</m:t>
                    </m:r>
                    <m:d>
                      <m:dPr>
                        <m:ctrlPr>
                          <a:rPr lang="en-US" sz="2800" b="1" i="1" dirty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1" i="1" dirty="0" smtClea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cs typeface="Lucida Sans Unicode" panose="020B060203050402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cs typeface="Lucida Sans Unicode" panose="020B0602030504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1" i="0" dirty="0" smtClea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cs typeface="Lucida Sans Unicode" panose="020B0602030504020204" pitchFamily="34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b="1" dirty="0">
                    <a:solidFill>
                      <a:srgbClr val="595959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I/Os</a:t>
                </a:r>
              </a:p>
            </p:txBody>
          </p:sp>
        </mc:Choice>
        <mc:Fallback xmlns="">
          <p:sp>
            <p:nvSpPr>
              <p:cNvPr id="11" name="TextBox 23">
                <a:extLst>
                  <a:ext uri="{FF2B5EF4-FFF2-40B4-BE49-F238E27FC236}">
                    <a16:creationId xmlns:a16="http://schemas.microsoft.com/office/drawing/2014/main" id="{263EDAD5-70AF-49A1-B416-97CA6C111E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584170"/>
                <a:ext cx="3962400" cy="1440459"/>
              </a:xfrm>
              <a:prstGeom prst="rect">
                <a:avLst/>
              </a:prstGeom>
              <a:blipFill>
                <a:blip r:embed="rId2"/>
                <a:stretch>
                  <a:fillRect l="-3231" t="-4237" b="-110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243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5" grpId="0" animBg="1"/>
      <p:bldP spid="3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668000" cy="1143000"/>
          </a:xfrm>
        </p:spPr>
        <p:txBody>
          <a:bodyPr/>
          <a:lstStyle/>
          <a:p>
            <a:r>
              <a:rPr lang="en-US" dirty="0"/>
              <a:t>Matrix </a:t>
            </a:r>
            <a:r>
              <a:rPr lang="en-US" altLang="zh-CN" dirty="0"/>
              <a:t>transpose - I/O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01EE907C-E0B1-4C35-BC92-83BF32799C30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81001" y="5330950"/>
                <a:ext cx="10667999" cy="1143001"/>
              </a:xfrm>
            </p:spPr>
            <p:txBody>
              <a:bodyPr/>
              <a:lstStyle/>
              <a:p>
                <a:r>
                  <a:rPr lang="en-US" dirty="0"/>
                  <a:t>The simplest implementation is not I/O efficient</a:t>
                </a:r>
              </a:p>
              <a:p>
                <a:r>
                  <a:rPr lang="en-US" dirty="0"/>
                  <a:t>The I/O algorithm has a cost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01EE907C-E0B1-4C35-BC92-83BF32799C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81001" y="5330950"/>
                <a:ext cx="10667999" cy="1143001"/>
              </a:xfrm>
              <a:blipFill>
                <a:blip r:embed="rId2"/>
                <a:stretch>
                  <a:fillRect l="-1029" t="-9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9D501B10-5699-43FF-B95D-EEE6F45CF7AA}"/>
              </a:ext>
            </a:extLst>
          </p:cNvPr>
          <p:cNvSpPr/>
          <p:nvPr/>
        </p:nvSpPr>
        <p:spPr>
          <a:xfrm>
            <a:off x="2819400" y="1981200"/>
            <a:ext cx="2819400" cy="2819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E072EF6-D90F-426C-9097-FDD05BCB5E7B}"/>
              </a:ext>
            </a:extLst>
          </p:cNvPr>
          <p:cNvCxnSpPr>
            <a:stCxn id="8" idx="1"/>
            <a:endCxn id="8" idx="3"/>
          </p:cNvCxnSpPr>
          <p:nvPr/>
        </p:nvCxnSpPr>
        <p:spPr>
          <a:xfrm>
            <a:off x="2819400" y="3390900"/>
            <a:ext cx="2819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D737E0C-D272-4D9A-A7FD-A89BD4E37955}"/>
              </a:ext>
            </a:extLst>
          </p:cNvPr>
          <p:cNvCxnSpPr/>
          <p:nvPr/>
        </p:nvCxnSpPr>
        <p:spPr>
          <a:xfrm>
            <a:off x="2819400" y="4114800"/>
            <a:ext cx="2819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6E7BBA3-59A4-4626-A30E-AE09255982BC}"/>
              </a:ext>
            </a:extLst>
          </p:cNvPr>
          <p:cNvCxnSpPr/>
          <p:nvPr/>
        </p:nvCxnSpPr>
        <p:spPr>
          <a:xfrm>
            <a:off x="2819400" y="2667000"/>
            <a:ext cx="2819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ADE5971-31A2-4A56-ABAA-0E60FF0E760B}"/>
              </a:ext>
            </a:extLst>
          </p:cNvPr>
          <p:cNvCxnSpPr>
            <a:stCxn id="8" idx="0"/>
            <a:endCxn id="8" idx="2"/>
          </p:cNvCxnSpPr>
          <p:nvPr/>
        </p:nvCxnSpPr>
        <p:spPr>
          <a:xfrm>
            <a:off x="4229100" y="1981200"/>
            <a:ext cx="0" cy="2819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B68B218-C4B7-493F-9EB2-047C521C3FEF}"/>
              </a:ext>
            </a:extLst>
          </p:cNvPr>
          <p:cNvCxnSpPr/>
          <p:nvPr/>
        </p:nvCxnSpPr>
        <p:spPr>
          <a:xfrm>
            <a:off x="4953000" y="1981200"/>
            <a:ext cx="0" cy="2819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A16543-70AB-401A-8979-D060A7B6D51E}"/>
              </a:ext>
            </a:extLst>
          </p:cNvPr>
          <p:cNvCxnSpPr/>
          <p:nvPr/>
        </p:nvCxnSpPr>
        <p:spPr>
          <a:xfrm>
            <a:off x="3532910" y="1981200"/>
            <a:ext cx="0" cy="2819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8C4732F-DAC4-4BAA-8C0B-6F8BC9E85213}"/>
                  </a:ext>
                </a:extLst>
              </p:cNvPr>
              <p:cNvSpPr txBox="1"/>
              <p:nvPr/>
            </p:nvSpPr>
            <p:spPr>
              <a:xfrm>
                <a:off x="1799249" y="1143001"/>
                <a:ext cx="1501052" cy="7080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rad>
                      <m:r>
                        <a:rPr lang="en-US" sz="3600" i="1"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8C4732F-DAC4-4BAA-8C0B-6F8BC9E852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249" y="1143001"/>
                <a:ext cx="1501052" cy="7080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B8AA52E-C45D-4E30-9846-75EB31209528}"/>
              </a:ext>
            </a:extLst>
          </p:cNvPr>
          <p:cNvCxnSpPr>
            <a:cxnSpLocks/>
          </p:cNvCxnSpPr>
          <p:nvPr/>
        </p:nvCxnSpPr>
        <p:spPr>
          <a:xfrm>
            <a:off x="2590800" y="1752602"/>
            <a:ext cx="228600" cy="6095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028EA78-CC08-4858-B39D-97F1B640E573}"/>
              </a:ext>
            </a:extLst>
          </p:cNvPr>
          <p:cNvCxnSpPr>
            <a:cxnSpLocks/>
          </p:cNvCxnSpPr>
          <p:nvPr/>
        </p:nvCxnSpPr>
        <p:spPr>
          <a:xfrm>
            <a:off x="2590800" y="1750820"/>
            <a:ext cx="609600" cy="2303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6D49119-F098-4FB1-940A-8C34DED5959F}"/>
              </a:ext>
            </a:extLst>
          </p:cNvPr>
          <p:cNvSpPr txBox="1"/>
          <p:nvPr/>
        </p:nvSpPr>
        <p:spPr>
          <a:xfrm>
            <a:off x="3003255" y="209326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A36DF31-B5AD-45CE-8BBC-621FDD93B510}"/>
              </a:ext>
            </a:extLst>
          </p:cNvPr>
          <p:cNvGrpSpPr/>
          <p:nvPr/>
        </p:nvGrpSpPr>
        <p:grpSpPr>
          <a:xfrm>
            <a:off x="3007486" y="2093266"/>
            <a:ext cx="1034012" cy="1187798"/>
            <a:chOff x="1483486" y="2093266"/>
            <a:chExt cx="1034012" cy="118779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B518B86-2F31-44BD-8736-2E133D1C80CC}"/>
                </a:ext>
              </a:extLst>
            </p:cNvPr>
            <p:cNvSpPr txBox="1"/>
            <p:nvPr/>
          </p:nvSpPr>
          <p:spPr>
            <a:xfrm>
              <a:off x="1483486" y="2819399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2</a:t>
              </a:r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257C547-C157-4A26-8CC4-579BB1254C1B}"/>
                </a:ext>
              </a:extLst>
            </p:cNvPr>
            <p:cNvSpPr txBox="1"/>
            <p:nvPr/>
          </p:nvSpPr>
          <p:spPr>
            <a:xfrm>
              <a:off x="2161310" y="2093266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2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0319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11277600" cy="1143000"/>
          </a:xfrm>
        </p:spPr>
        <p:txBody>
          <a:bodyPr/>
          <a:lstStyle/>
          <a:p>
            <a:r>
              <a:rPr lang="en-US" dirty="0"/>
              <a:t>Matrix </a:t>
            </a:r>
            <a:r>
              <a:rPr lang="en-US" altLang="zh-CN" dirty="0"/>
              <a:t>transpose - cache-oblivious algorithm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501B10-5699-43FF-B95D-EEE6F45CF7AA}"/>
              </a:ext>
            </a:extLst>
          </p:cNvPr>
          <p:cNvSpPr/>
          <p:nvPr/>
        </p:nvSpPr>
        <p:spPr>
          <a:xfrm>
            <a:off x="2819400" y="1981200"/>
            <a:ext cx="2819400" cy="2819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E072EF6-D90F-426C-9097-FDD05BCB5E7B}"/>
              </a:ext>
            </a:extLst>
          </p:cNvPr>
          <p:cNvCxnSpPr>
            <a:stCxn id="8" idx="1"/>
            <a:endCxn id="8" idx="3"/>
          </p:cNvCxnSpPr>
          <p:nvPr/>
        </p:nvCxnSpPr>
        <p:spPr>
          <a:xfrm>
            <a:off x="2819400" y="3390900"/>
            <a:ext cx="2819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ADE5971-31A2-4A56-ABAA-0E60FF0E760B}"/>
              </a:ext>
            </a:extLst>
          </p:cNvPr>
          <p:cNvCxnSpPr>
            <a:stCxn id="8" idx="0"/>
            <a:endCxn id="8" idx="2"/>
          </p:cNvCxnSpPr>
          <p:nvPr/>
        </p:nvCxnSpPr>
        <p:spPr>
          <a:xfrm>
            <a:off x="4229100" y="1981200"/>
            <a:ext cx="0" cy="2819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C82D159E-30CD-4FF6-87B3-E3FF4EAB758F}"/>
              </a:ext>
            </a:extLst>
          </p:cNvPr>
          <p:cNvSpPr/>
          <p:nvPr/>
        </p:nvSpPr>
        <p:spPr>
          <a:xfrm>
            <a:off x="6934200" y="1981200"/>
            <a:ext cx="2819400" cy="2819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6396DBC-17A2-4B26-8A1D-0D5A7BE5DF74}"/>
              </a:ext>
            </a:extLst>
          </p:cNvPr>
          <p:cNvCxnSpPr>
            <a:stCxn id="18" idx="1"/>
            <a:endCxn id="18" idx="3"/>
          </p:cNvCxnSpPr>
          <p:nvPr/>
        </p:nvCxnSpPr>
        <p:spPr>
          <a:xfrm>
            <a:off x="6934200" y="3390900"/>
            <a:ext cx="2819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545CD79-E3C3-4C80-802A-C463031D8E67}"/>
              </a:ext>
            </a:extLst>
          </p:cNvPr>
          <p:cNvCxnSpPr>
            <a:stCxn id="18" idx="0"/>
            <a:endCxn id="18" idx="2"/>
          </p:cNvCxnSpPr>
          <p:nvPr/>
        </p:nvCxnSpPr>
        <p:spPr>
          <a:xfrm>
            <a:off x="8343900" y="1981200"/>
            <a:ext cx="0" cy="2819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175250C-E3D3-4934-901E-98B300382908}"/>
              </a:ext>
            </a:extLst>
          </p:cNvPr>
          <p:cNvCxnSpPr/>
          <p:nvPr/>
        </p:nvCxnSpPr>
        <p:spPr>
          <a:xfrm>
            <a:off x="5943600" y="3390900"/>
            <a:ext cx="7620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58564B6-157C-408C-812D-6985EC60A10B}"/>
              </a:ext>
            </a:extLst>
          </p:cNvPr>
          <p:cNvCxnSpPr/>
          <p:nvPr/>
        </p:nvCxnSpPr>
        <p:spPr>
          <a:xfrm>
            <a:off x="3657600" y="2743200"/>
            <a:ext cx="3962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536703C-1327-4F17-94FE-44E417DB8069}"/>
              </a:ext>
            </a:extLst>
          </p:cNvPr>
          <p:cNvCxnSpPr/>
          <p:nvPr/>
        </p:nvCxnSpPr>
        <p:spPr>
          <a:xfrm>
            <a:off x="5105400" y="4191000"/>
            <a:ext cx="3962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EE28552-B5BD-4F2A-AEE8-10C22050E18E}"/>
              </a:ext>
            </a:extLst>
          </p:cNvPr>
          <p:cNvCxnSpPr>
            <a:cxnSpLocks/>
          </p:cNvCxnSpPr>
          <p:nvPr/>
        </p:nvCxnSpPr>
        <p:spPr>
          <a:xfrm flipV="1">
            <a:off x="3429000" y="3048000"/>
            <a:ext cx="5638800" cy="1143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302B191-9AE9-4A4C-9779-162367F98CAA}"/>
              </a:ext>
            </a:extLst>
          </p:cNvPr>
          <p:cNvCxnSpPr>
            <a:cxnSpLocks/>
          </p:cNvCxnSpPr>
          <p:nvPr/>
        </p:nvCxnSpPr>
        <p:spPr>
          <a:xfrm>
            <a:off x="4953000" y="2667000"/>
            <a:ext cx="2819400" cy="1371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7B60E022-FBD1-4EEB-928C-17758B760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142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7D38B6-57AC-499D-85A9-7C4D0BA332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235BE7-C79F-44BB-BE3D-ECCFDBC6E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6200"/>
            <a:ext cx="11582400" cy="671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17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D501B10-5699-43FF-B95D-EEE6F45CF7AA}"/>
              </a:ext>
            </a:extLst>
          </p:cNvPr>
          <p:cNvSpPr/>
          <p:nvPr/>
        </p:nvSpPr>
        <p:spPr>
          <a:xfrm>
            <a:off x="2819400" y="1981200"/>
            <a:ext cx="2819400" cy="2819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E072EF6-D90F-426C-9097-FDD05BCB5E7B}"/>
              </a:ext>
            </a:extLst>
          </p:cNvPr>
          <p:cNvCxnSpPr>
            <a:stCxn id="8" idx="1"/>
            <a:endCxn id="8" idx="3"/>
          </p:cNvCxnSpPr>
          <p:nvPr/>
        </p:nvCxnSpPr>
        <p:spPr>
          <a:xfrm>
            <a:off x="2819400" y="3390900"/>
            <a:ext cx="2819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6E7BBA3-59A4-4626-A30E-AE09255982BC}"/>
              </a:ext>
            </a:extLst>
          </p:cNvPr>
          <p:cNvCxnSpPr>
            <a:cxnSpLocks/>
          </p:cNvCxnSpPr>
          <p:nvPr/>
        </p:nvCxnSpPr>
        <p:spPr>
          <a:xfrm>
            <a:off x="4229100" y="2712720"/>
            <a:ext cx="140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ADE5971-31A2-4A56-ABAA-0E60FF0E760B}"/>
              </a:ext>
            </a:extLst>
          </p:cNvPr>
          <p:cNvCxnSpPr>
            <a:stCxn id="8" idx="0"/>
            <a:endCxn id="8" idx="2"/>
          </p:cNvCxnSpPr>
          <p:nvPr/>
        </p:nvCxnSpPr>
        <p:spPr>
          <a:xfrm>
            <a:off x="4229100" y="1981200"/>
            <a:ext cx="0" cy="2819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B68B218-C4B7-493F-9EB2-047C521C3FEF}"/>
              </a:ext>
            </a:extLst>
          </p:cNvPr>
          <p:cNvCxnSpPr>
            <a:cxnSpLocks/>
          </p:cNvCxnSpPr>
          <p:nvPr/>
        </p:nvCxnSpPr>
        <p:spPr>
          <a:xfrm>
            <a:off x="4932680" y="1981200"/>
            <a:ext cx="0" cy="1409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C82D159E-30CD-4FF6-87B3-E3FF4EAB758F}"/>
              </a:ext>
            </a:extLst>
          </p:cNvPr>
          <p:cNvSpPr/>
          <p:nvPr/>
        </p:nvSpPr>
        <p:spPr>
          <a:xfrm>
            <a:off x="6934200" y="1981200"/>
            <a:ext cx="2819400" cy="2819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6396DBC-17A2-4B26-8A1D-0D5A7BE5DF74}"/>
              </a:ext>
            </a:extLst>
          </p:cNvPr>
          <p:cNvCxnSpPr>
            <a:stCxn id="18" idx="1"/>
            <a:endCxn id="18" idx="3"/>
          </p:cNvCxnSpPr>
          <p:nvPr/>
        </p:nvCxnSpPr>
        <p:spPr>
          <a:xfrm>
            <a:off x="6934200" y="3390900"/>
            <a:ext cx="2819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E75C677-853F-4CC4-8BA7-268175C99CFB}"/>
              </a:ext>
            </a:extLst>
          </p:cNvPr>
          <p:cNvCxnSpPr>
            <a:cxnSpLocks/>
          </p:cNvCxnSpPr>
          <p:nvPr/>
        </p:nvCxnSpPr>
        <p:spPr>
          <a:xfrm>
            <a:off x="6934200" y="4069080"/>
            <a:ext cx="140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545CD79-E3C3-4C80-802A-C463031D8E67}"/>
              </a:ext>
            </a:extLst>
          </p:cNvPr>
          <p:cNvCxnSpPr>
            <a:stCxn id="18" idx="0"/>
            <a:endCxn id="18" idx="2"/>
          </p:cNvCxnSpPr>
          <p:nvPr/>
        </p:nvCxnSpPr>
        <p:spPr>
          <a:xfrm>
            <a:off x="8343900" y="1981200"/>
            <a:ext cx="0" cy="2819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577ECB3-9C9E-4EF8-B52E-A9B4820C83AC}"/>
              </a:ext>
            </a:extLst>
          </p:cNvPr>
          <p:cNvCxnSpPr>
            <a:cxnSpLocks/>
          </p:cNvCxnSpPr>
          <p:nvPr/>
        </p:nvCxnSpPr>
        <p:spPr>
          <a:xfrm>
            <a:off x="7647710" y="3390900"/>
            <a:ext cx="0" cy="1409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175250C-E3D3-4934-901E-98B300382908}"/>
              </a:ext>
            </a:extLst>
          </p:cNvPr>
          <p:cNvCxnSpPr/>
          <p:nvPr/>
        </p:nvCxnSpPr>
        <p:spPr>
          <a:xfrm>
            <a:off x="5943600" y="3390900"/>
            <a:ext cx="7620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CAAB0E85-29C0-4499-A185-F714B9B2F24A}"/>
              </a:ext>
            </a:extLst>
          </p:cNvPr>
          <p:cNvSpPr txBox="1">
            <a:spLocks/>
          </p:cNvSpPr>
          <p:nvPr/>
        </p:nvSpPr>
        <p:spPr>
          <a:xfrm>
            <a:off x="304800" y="274638"/>
            <a:ext cx="1127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zh-CN" altLang="en-US" sz="4000" b="0" kern="1200">
                <a:solidFill>
                  <a:schemeClr val="accent1"/>
                </a:solidFill>
                <a:latin typeface="Bahnschrift SemiBold SemiConden" panose="020B0502040204020203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Matrix </a:t>
            </a:r>
            <a:r>
              <a:rPr lang="en-US" altLang="zh-CN"/>
              <a:t>transpose - cache-oblivious algorithm</a:t>
            </a:r>
            <a:endParaRPr lang="en-US" dirty="0"/>
          </a:p>
        </p:txBody>
      </p:sp>
      <p:sp>
        <p:nvSpPr>
          <p:cNvPr id="13" name="内容占位符 12">
            <a:extLst>
              <a:ext uri="{FF2B5EF4-FFF2-40B4-BE49-F238E27FC236}">
                <a16:creationId xmlns:a16="http://schemas.microsoft.com/office/drawing/2014/main" id="{3045CB3F-A64C-464A-8AC8-11002BDD87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017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638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295400"/>
                <a:ext cx="11430000" cy="4873752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>
                    <a:ea typeface="ＭＳ Ｐゴシック" charset="0"/>
                  </a:rPr>
                  <a:t>How many </a:t>
                </a:r>
                <a:r>
                  <a:rPr lang="en-US" dirty="0"/>
                  <a:t>blocks</a:t>
                </a:r>
                <a:r>
                  <a:rPr lang="en-US" sz="3200" dirty="0">
                    <a:ea typeface="ＭＳ Ｐゴシック" charset="0"/>
                  </a:rPr>
                  <a:t> does a size-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𝑁</m:t>
                    </m:r>
                  </m:oMath>
                </a14:m>
                <a:r>
                  <a:rPr lang="en-US" sz="3200" dirty="0">
                    <a:ea typeface="ＭＳ Ｐゴシック" charset="0"/>
                  </a:rPr>
                  <a:t> array occupy?</a:t>
                </a:r>
              </a:p>
              <a:p>
                <a:pPr lvl="1">
                  <a:buFontTx/>
                  <a:buChar char="•"/>
                </a:pPr>
                <a:r>
                  <a:rPr lang="en-US" sz="2800" dirty="0">
                    <a:ea typeface="ＭＳ Ｐゴシック" charset="0"/>
                  </a:rPr>
                  <a:t>If it</a:t>
                </a:r>
                <a:r>
                  <a:rPr lang="ja-JP" altLang="en-US" sz="2800" dirty="0">
                    <a:ea typeface="ＭＳ Ｐゴシック" charset="0"/>
                  </a:rPr>
                  <a:t>’</a:t>
                </a:r>
                <a:r>
                  <a:rPr lang="en-US" sz="2800" dirty="0">
                    <a:ea typeface="ＭＳ Ｐゴシック" charset="0"/>
                  </a:rPr>
                  <a:t>s aligned on a block (usually true for cache-aware), it takes exactly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𝑁</m:t>
                        </m:r>
                        <m: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/</m:t>
                        </m:r>
                        <m: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2800" dirty="0">
                    <a:ea typeface="ＭＳ Ｐゴシック" charset="0"/>
                  </a:rPr>
                  <a:t> blocks</a:t>
                </a:r>
              </a:p>
              <a:p>
                <a:pPr>
                  <a:buFontTx/>
                  <a:buChar char="•"/>
                </a:pPr>
                <a:endParaRPr lang="en-US" sz="3200" dirty="0">
                  <a:ea typeface="ＭＳ Ｐゴシック" charset="0"/>
                </a:endParaRPr>
              </a:p>
              <a:p>
                <a:pPr>
                  <a:buFontTx/>
                  <a:buChar char="•"/>
                </a:pPr>
                <a:endParaRPr lang="en-US" sz="3200" dirty="0">
                  <a:ea typeface="ＭＳ Ｐゴシック" charset="0"/>
                </a:endParaRPr>
              </a:p>
              <a:p>
                <a:pPr lvl="1">
                  <a:buFontTx/>
                  <a:buChar char="•"/>
                </a:pPr>
                <a:r>
                  <a:rPr lang="en-US" sz="2800" dirty="0">
                    <a:ea typeface="ＭＳ Ｐゴシック" charset="0"/>
                  </a:rPr>
                  <a:t>If you</a:t>
                </a:r>
                <a:r>
                  <a:rPr lang="en-US" altLang="ja-JP" sz="2800" dirty="0">
                    <a:ea typeface="ＭＳ Ｐゴシック" charset="0"/>
                  </a:rPr>
                  <a:t>’</a:t>
                </a:r>
                <a:r>
                  <a:rPr lang="en-US" sz="2800" dirty="0">
                    <a:ea typeface="ＭＳ Ｐゴシック" charset="0"/>
                  </a:rPr>
                  <a:t>re unlucky, it</a:t>
                </a:r>
                <a:r>
                  <a:rPr lang="ja-JP" altLang="en-US" sz="2800" dirty="0">
                    <a:ea typeface="ＭＳ Ｐゴシック" charset="0"/>
                  </a:rPr>
                  <a:t>’</a:t>
                </a:r>
                <a:r>
                  <a:rPr lang="en-US" sz="2800" dirty="0">
                    <a:ea typeface="ＭＳ Ｐゴシック" charset="0"/>
                  </a:rPr>
                  <a:t>s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𝑁</m:t>
                        </m:r>
                        <m:r>
                          <a:rPr lang="en-US" sz="2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/</m:t>
                        </m:r>
                        <m:r>
                          <a:rPr lang="en-US" sz="2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𝐵</m:t>
                        </m:r>
                      </m:e>
                    </m:d>
                    <m:r>
                      <a:rPr lang="en-US" sz="28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+1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  <a:ea typeface="ＭＳ Ｐゴシック" charset="0"/>
                  </a:rPr>
                  <a:t> </a:t>
                </a:r>
                <a:r>
                  <a:rPr lang="en-US" sz="2800" dirty="0">
                    <a:ea typeface="ＭＳ Ｐゴシック" charset="0"/>
                  </a:rPr>
                  <a:t>blocks. This is generally what you need to assume for cache-oblivious algorithms as you can</a:t>
                </a:r>
                <a:r>
                  <a:rPr lang="ja-JP" altLang="en-US" sz="2800" dirty="0">
                    <a:ea typeface="ＭＳ Ｐゴシック" charset="0"/>
                  </a:rPr>
                  <a:t>’</a:t>
                </a:r>
                <a:r>
                  <a:rPr lang="en-US" sz="2800" dirty="0">
                    <a:ea typeface="ＭＳ Ｐゴシック" charset="0"/>
                  </a:rPr>
                  <a:t>t force alignment</a:t>
                </a:r>
              </a:p>
              <a:p>
                <a:pPr>
                  <a:buFontTx/>
                  <a:buChar char="•"/>
                </a:pPr>
                <a:endParaRPr lang="en-US" sz="3200" dirty="0">
                  <a:ea typeface="ＭＳ Ｐゴシック" charset="0"/>
                </a:endParaRPr>
              </a:p>
              <a:p>
                <a:pPr>
                  <a:buFontTx/>
                  <a:buChar char="•"/>
                </a:pPr>
                <a:endParaRPr lang="en-US" sz="3200" dirty="0">
                  <a:ea typeface="ＭＳ Ｐゴシック" charset="0"/>
                </a:endParaRPr>
              </a:p>
            </p:txBody>
          </p:sp>
        </mc:Choice>
        <mc:Fallback>
          <p:sp>
            <p:nvSpPr>
              <p:cNvPr id="1638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95400"/>
                <a:ext cx="11430000" cy="4873752"/>
              </a:xfrm>
              <a:blipFill>
                <a:blip r:embed="rId2"/>
                <a:stretch>
                  <a:fillRect l="-1227" t="-2503" r="-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8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9pPr>
          </a:lstStyle>
          <a:p>
            <a:endParaRPr lang="en-US" sz="1400" dirty="0">
              <a:latin typeface="+mj-lt"/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9pPr>
          </a:lstStyle>
          <a:p>
            <a:endParaRPr lang="en-US" sz="1400" dirty="0"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318000" y="2727325"/>
            <a:ext cx="952500" cy="549275"/>
          </a:xfrm>
          <a:prstGeom prst="roundRect">
            <a:avLst/>
          </a:prstGeom>
          <a:solidFill>
            <a:srgbClr val="BFBFB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264150" y="2727325"/>
            <a:ext cx="952500" cy="549275"/>
          </a:xfrm>
          <a:prstGeom prst="roundRect">
            <a:avLst/>
          </a:prstGeom>
          <a:solidFill>
            <a:srgbClr val="BFBFB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+mj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216650" y="2727325"/>
            <a:ext cx="952500" cy="549275"/>
          </a:xfrm>
          <a:prstGeom prst="roundRect">
            <a:avLst/>
          </a:prstGeom>
          <a:solidFill>
            <a:srgbClr val="BFBFB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382000" y="2727324"/>
            <a:ext cx="952500" cy="549275"/>
          </a:xfrm>
          <a:prstGeom prst="roundRect">
            <a:avLst/>
          </a:prstGeom>
          <a:solidFill>
            <a:srgbClr val="BFBFB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  <a:ea typeface="ＭＳ Ｐゴシック" charset="0"/>
                <a:cs typeface="Comic Sans MS" charset="0"/>
              </a:rPr>
              <a:t>block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13239" y="2867024"/>
            <a:ext cx="2566987" cy="279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i="1" dirty="0">
              <a:solidFill>
                <a:schemeClr val="tx1"/>
              </a:solidFill>
              <a:latin typeface="+mj-lt"/>
              <a:cs typeface="Comic Sans M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768850" y="4953000"/>
            <a:ext cx="952500" cy="549275"/>
          </a:xfrm>
          <a:prstGeom prst="roundRect">
            <a:avLst/>
          </a:prstGeom>
          <a:solidFill>
            <a:srgbClr val="BFBFB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+mj-l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715000" y="4953000"/>
            <a:ext cx="952500" cy="549275"/>
          </a:xfrm>
          <a:prstGeom prst="roundRect">
            <a:avLst/>
          </a:prstGeom>
          <a:solidFill>
            <a:srgbClr val="BFBFB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+mj-lt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667500" y="4953000"/>
            <a:ext cx="952500" cy="549275"/>
          </a:xfrm>
          <a:prstGeom prst="roundRect">
            <a:avLst/>
          </a:prstGeom>
          <a:solidFill>
            <a:srgbClr val="BFBFB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+mj-lt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810000" y="4953000"/>
            <a:ext cx="952500" cy="549275"/>
          </a:xfrm>
          <a:prstGeom prst="roundRect">
            <a:avLst/>
          </a:prstGeom>
          <a:solidFill>
            <a:srgbClr val="BFBFB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+mj-lt"/>
              <a:cs typeface="Comic Sans M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95801" y="5092699"/>
            <a:ext cx="2568575" cy="279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i="1" dirty="0">
              <a:solidFill>
                <a:schemeClr val="tx1"/>
              </a:solidFill>
              <a:latin typeface="+mj-lt"/>
              <a:cs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E639903-8483-4E00-B5A5-3747E58522F2}"/>
                  </a:ext>
                </a:extLst>
              </p:cNvPr>
              <p:cNvSpPr txBox="1"/>
              <p:nvPr/>
            </p:nvSpPr>
            <p:spPr>
              <a:xfrm>
                <a:off x="457200" y="5791201"/>
                <a:ext cx="111252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Lucida Sans Unicode" panose="020B0602030504020204" pitchFamily="34" charset="0"/>
                    <a:ea typeface="ＭＳ Ｐゴシック" charset="0"/>
                    <a:cs typeface="Lucida Sans Unicode" panose="020B0602030504020204" pitchFamily="34" charset="0"/>
                  </a:rPr>
                  <a:t>A size-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𝑁</m:t>
                    </m:r>
                  </m:oMath>
                </a14:m>
                <a:r>
                  <a:rPr lang="en-US" sz="2800" dirty="0">
                    <a:latin typeface="Lucida Sans Unicode" panose="020B0602030504020204" pitchFamily="34" charset="0"/>
                    <a:ea typeface="ＭＳ Ｐゴシック" charset="0"/>
                    <a:cs typeface="Lucida Sans Unicode" panose="020B0602030504020204" pitchFamily="34" charset="0"/>
                  </a:rPr>
                  <a:t> array occupies at most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sz="2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𝑁</m:t>
                        </m:r>
                        <m:r>
                          <a:rPr lang="en-US" sz="2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/</m:t>
                        </m:r>
                        <m:r>
                          <a:rPr lang="en-US" sz="2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𝐵</m:t>
                        </m:r>
                      </m:e>
                    </m:d>
                    <m:r>
                      <a:rPr lang="en-US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+1=</m:t>
                    </m:r>
                    <m:r>
                      <m:rPr>
                        <m:sty m:val="p"/>
                      </m:rPr>
                      <a:rPr lang="en-US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Θ</m:t>
                    </m:r>
                    <m:r>
                      <a:rPr lang="zh-CN" altLang="en-US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（</m:t>
                    </m:r>
                    <m:r>
                      <a:rPr lang="en-US" altLang="zh-CN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1+</m:t>
                    </m:r>
                    <m:r>
                      <a:rPr lang="en-US" altLang="zh-CN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𝑁</m:t>
                    </m:r>
                    <m:r>
                      <a:rPr lang="en-US" altLang="zh-CN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/</m:t>
                    </m:r>
                    <m:r>
                      <a:rPr lang="en-US" altLang="zh-CN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𝐵</m:t>
                    </m:r>
                    <m:r>
                      <a:rPr lang="zh-CN" altLang="en-US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）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Lucida Sans Unicode" panose="020B0602030504020204" pitchFamily="34" charset="0"/>
                    <a:ea typeface="ＭＳ Ｐゴシック" charset="0"/>
                    <a:cs typeface="Lucida Sans Unicode" panose="020B0602030504020204" pitchFamily="34" charset="0"/>
                  </a:rPr>
                  <a:t> </a:t>
                </a:r>
                <a:r>
                  <a:rPr lang="en-US" sz="2800" dirty="0">
                    <a:latin typeface="Lucida Sans Unicode" panose="020B0602030504020204" pitchFamily="34" charset="0"/>
                    <a:ea typeface="ＭＳ Ｐゴシック" charset="0"/>
                    <a:cs typeface="Lucida Sans Unicode" panose="020B0602030504020204" pitchFamily="34" charset="0"/>
                  </a:rPr>
                  <a:t>blocks, since you don’t want to control cache alignment</a:t>
                </a:r>
                <a:endParaRPr lang="en-US" sz="2800" dirty="0">
                  <a:latin typeface="Lucida Sans Unicode" panose="020B0602030504020204" pitchFamily="34" charset="0"/>
                  <a:cs typeface="Lucida Sans Unicode" panose="020B0602030504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E639903-8483-4E00-B5A5-3747E5852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791201"/>
                <a:ext cx="11125200" cy="954107"/>
              </a:xfrm>
              <a:prstGeom prst="rect">
                <a:avLst/>
              </a:prstGeom>
              <a:blipFill>
                <a:blip r:embed="rId3"/>
                <a:stretch>
                  <a:fillRect l="-1096" t="-5732" r="-1753" b="-165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>
            <a:extLst>
              <a:ext uri="{FF2B5EF4-FFF2-40B4-BE49-F238E27FC236}">
                <a16:creationId xmlns:a16="http://schemas.microsoft.com/office/drawing/2014/main" id="{75F05ED1-466B-481B-AE48-1492012DE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Array storage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9491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11049000" cy="1143000"/>
          </a:xfrm>
        </p:spPr>
        <p:txBody>
          <a:bodyPr/>
          <a:lstStyle/>
          <a:p>
            <a:r>
              <a:rPr lang="en-US" dirty="0"/>
              <a:t>Matrix </a:t>
            </a:r>
            <a:r>
              <a:rPr lang="en-US" altLang="zh-CN" dirty="0"/>
              <a:t>transpose - Cache-oblivious algorithm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8FF983-2837-4053-A542-EE5D885BFD39}"/>
              </a:ext>
            </a:extLst>
          </p:cNvPr>
          <p:cNvGrpSpPr>
            <a:grpSpLocks noChangeAspect="1"/>
          </p:cNvGrpSpPr>
          <p:nvPr/>
        </p:nvGrpSpPr>
        <p:grpSpPr>
          <a:xfrm>
            <a:off x="42351" y="1438573"/>
            <a:ext cx="11692449" cy="4047827"/>
            <a:chOff x="487450" y="2726323"/>
            <a:chExt cx="8351750" cy="2891305"/>
          </a:xfrm>
        </p:grpSpPr>
        <p:sp>
          <p:nvSpPr>
            <p:cNvPr id="16" name="Rounded Rectangle 16">
              <a:extLst>
                <a:ext uri="{FF2B5EF4-FFF2-40B4-BE49-F238E27FC236}">
                  <a16:creationId xmlns:a16="http://schemas.microsoft.com/office/drawing/2014/main" id="{86D16F2B-EDF1-4347-A99E-86905CE86F25}"/>
                </a:ext>
              </a:extLst>
            </p:cNvPr>
            <p:cNvSpPr/>
            <p:nvPr/>
          </p:nvSpPr>
          <p:spPr>
            <a:xfrm>
              <a:off x="3352800" y="3565525"/>
              <a:ext cx="609600" cy="396875"/>
            </a:xfrm>
            <a:prstGeom prst="roundRect">
              <a:avLst/>
            </a:prstGeom>
            <a:solidFill>
              <a:srgbClr val="BFBFB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7" name="Rounded Rectangle 17">
              <a:extLst>
                <a:ext uri="{FF2B5EF4-FFF2-40B4-BE49-F238E27FC236}">
                  <a16:creationId xmlns:a16="http://schemas.microsoft.com/office/drawing/2014/main" id="{28D39F8A-E88F-4EA1-BC35-68B62788C736}"/>
                </a:ext>
              </a:extLst>
            </p:cNvPr>
            <p:cNvSpPr/>
            <p:nvPr/>
          </p:nvSpPr>
          <p:spPr>
            <a:xfrm>
              <a:off x="3962400" y="3565525"/>
              <a:ext cx="609600" cy="396875"/>
            </a:xfrm>
            <a:prstGeom prst="roundRect">
              <a:avLst/>
            </a:prstGeom>
            <a:solidFill>
              <a:srgbClr val="BFBFB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C2C0D5EC-5408-4F93-ADC7-1841DD7BFB57}"/>
                </a:ext>
              </a:extLst>
            </p:cNvPr>
            <p:cNvSpPr/>
            <p:nvPr/>
          </p:nvSpPr>
          <p:spPr>
            <a:xfrm>
              <a:off x="4572000" y="3565525"/>
              <a:ext cx="609600" cy="396875"/>
            </a:xfrm>
            <a:prstGeom prst="roundRect">
              <a:avLst/>
            </a:prstGeom>
            <a:solidFill>
              <a:srgbClr val="BFBFB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B0295C10-22D1-4D75-9E3A-28657590F13E}"/>
                </a:ext>
              </a:extLst>
            </p:cNvPr>
            <p:cNvSpPr/>
            <p:nvPr/>
          </p:nvSpPr>
          <p:spPr>
            <a:xfrm>
              <a:off x="5181600" y="3565525"/>
              <a:ext cx="609600" cy="396875"/>
            </a:xfrm>
            <a:prstGeom prst="roundRect">
              <a:avLst/>
            </a:prstGeom>
            <a:solidFill>
              <a:srgbClr val="BFBFB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3" name="Rounded Rectangle 20">
              <a:extLst>
                <a:ext uri="{FF2B5EF4-FFF2-40B4-BE49-F238E27FC236}">
                  <a16:creationId xmlns:a16="http://schemas.microsoft.com/office/drawing/2014/main" id="{F3BC458B-3CF1-4C1E-A231-302015A05129}"/>
                </a:ext>
              </a:extLst>
            </p:cNvPr>
            <p:cNvSpPr/>
            <p:nvPr/>
          </p:nvSpPr>
          <p:spPr>
            <a:xfrm>
              <a:off x="5791200" y="3565525"/>
              <a:ext cx="609600" cy="396875"/>
            </a:xfrm>
            <a:prstGeom prst="roundRect">
              <a:avLst/>
            </a:prstGeom>
            <a:solidFill>
              <a:srgbClr val="BFBFB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5" name="Rounded Rectangle 21">
              <a:extLst>
                <a:ext uri="{FF2B5EF4-FFF2-40B4-BE49-F238E27FC236}">
                  <a16:creationId xmlns:a16="http://schemas.microsoft.com/office/drawing/2014/main" id="{57D0ED44-2F50-4103-B420-6FBEB856AC0A}"/>
                </a:ext>
              </a:extLst>
            </p:cNvPr>
            <p:cNvSpPr/>
            <p:nvPr/>
          </p:nvSpPr>
          <p:spPr>
            <a:xfrm>
              <a:off x="6400800" y="3565525"/>
              <a:ext cx="609600" cy="396875"/>
            </a:xfrm>
            <a:prstGeom prst="roundRect">
              <a:avLst/>
            </a:prstGeom>
            <a:solidFill>
              <a:srgbClr val="BFBFB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7" name="Rounded Rectangle 22">
              <a:extLst>
                <a:ext uri="{FF2B5EF4-FFF2-40B4-BE49-F238E27FC236}">
                  <a16:creationId xmlns:a16="http://schemas.microsoft.com/office/drawing/2014/main" id="{7ECBE333-0E2C-4FA4-AC9A-18A7B15B81E1}"/>
                </a:ext>
              </a:extLst>
            </p:cNvPr>
            <p:cNvSpPr/>
            <p:nvPr/>
          </p:nvSpPr>
          <p:spPr>
            <a:xfrm>
              <a:off x="7010400" y="3565525"/>
              <a:ext cx="609600" cy="396875"/>
            </a:xfrm>
            <a:prstGeom prst="roundRect">
              <a:avLst/>
            </a:prstGeom>
            <a:solidFill>
              <a:srgbClr val="BFBFB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8" name="Rounded Rectangle 23">
              <a:extLst>
                <a:ext uri="{FF2B5EF4-FFF2-40B4-BE49-F238E27FC236}">
                  <a16:creationId xmlns:a16="http://schemas.microsoft.com/office/drawing/2014/main" id="{700C8BC2-1008-4F55-B2B8-32DFFEBDB83D}"/>
                </a:ext>
              </a:extLst>
            </p:cNvPr>
            <p:cNvSpPr/>
            <p:nvPr/>
          </p:nvSpPr>
          <p:spPr>
            <a:xfrm>
              <a:off x="7620000" y="3565525"/>
              <a:ext cx="609600" cy="396875"/>
            </a:xfrm>
            <a:prstGeom prst="roundRect">
              <a:avLst/>
            </a:prstGeom>
            <a:solidFill>
              <a:srgbClr val="BFBFB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9" name="Rounded Rectangle 24">
              <a:extLst>
                <a:ext uri="{FF2B5EF4-FFF2-40B4-BE49-F238E27FC236}">
                  <a16:creationId xmlns:a16="http://schemas.microsoft.com/office/drawing/2014/main" id="{5E339EFD-1995-47D3-A070-BAF477C0DF97}"/>
                </a:ext>
              </a:extLst>
            </p:cNvPr>
            <p:cNvSpPr/>
            <p:nvPr/>
          </p:nvSpPr>
          <p:spPr>
            <a:xfrm>
              <a:off x="8229600" y="3565525"/>
              <a:ext cx="609600" cy="396875"/>
            </a:xfrm>
            <a:prstGeom prst="roundRect">
              <a:avLst/>
            </a:prstGeom>
            <a:solidFill>
              <a:srgbClr val="BFBFB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BEC496E-DA23-4D35-A6AF-C55637807270}"/>
                </a:ext>
              </a:extLst>
            </p:cNvPr>
            <p:cNvSpPr/>
            <p:nvPr/>
          </p:nvSpPr>
          <p:spPr>
            <a:xfrm>
              <a:off x="1219200" y="3163888"/>
              <a:ext cx="1646238" cy="16462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i="1" dirty="0">
                <a:solidFill>
                  <a:schemeClr val="tx1"/>
                </a:solidFill>
                <a:latin typeface="+mj-lt"/>
                <a:cs typeface="Comic Sans M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9BEAC11-3671-4123-B9D8-C8CA1461C220}"/>
                </a:ext>
              </a:extLst>
            </p:cNvPr>
            <p:cNvSpPr/>
            <p:nvPr/>
          </p:nvSpPr>
          <p:spPr>
            <a:xfrm>
              <a:off x="1219200" y="3162300"/>
              <a:ext cx="1646238" cy="13652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i="1" dirty="0">
                <a:solidFill>
                  <a:schemeClr val="tx1"/>
                </a:solidFill>
                <a:latin typeface="+mj-lt"/>
                <a:cs typeface="Comic Sans M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3D53F4D-D870-41D7-B3C2-2144920F6280}"/>
                </a:ext>
              </a:extLst>
            </p:cNvPr>
            <p:cNvSpPr/>
            <p:nvPr/>
          </p:nvSpPr>
          <p:spPr>
            <a:xfrm>
              <a:off x="1219200" y="3302907"/>
              <a:ext cx="1646238" cy="13652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i="1" dirty="0">
                <a:solidFill>
                  <a:schemeClr val="tx1"/>
                </a:solidFill>
                <a:latin typeface="+mj-lt"/>
                <a:cs typeface="Comic Sans M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798CAED-E6D2-407E-8B0B-B289B2A22D29}"/>
                </a:ext>
              </a:extLst>
            </p:cNvPr>
            <p:cNvSpPr/>
            <p:nvPr/>
          </p:nvSpPr>
          <p:spPr>
            <a:xfrm>
              <a:off x="1219200" y="3443288"/>
              <a:ext cx="1646238" cy="13811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i="1" dirty="0">
                <a:solidFill>
                  <a:schemeClr val="tx1"/>
                </a:solidFill>
                <a:latin typeface="+mj-lt"/>
                <a:cs typeface="Comic Sans M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184C320-6A6A-4C49-A411-877A857EC96F}"/>
                </a:ext>
              </a:extLst>
            </p:cNvPr>
            <p:cNvSpPr/>
            <p:nvPr/>
          </p:nvSpPr>
          <p:spPr>
            <a:xfrm>
              <a:off x="3581400" y="3717925"/>
              <a:ext cx="1646238" cy="13811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i="1" dirty="0">
                <a:solidFill>
                  <a:schemeClr val="tx1"/>
                </a:solidFill>
                <a:latin typeface="+mj-lt"/>
                <a:cs typeface="Comic Sans M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6F668C0-744C-4B5E-9679-C02276A892D4}"/>
                </a:ext>
              </a:extLst>
            </p:cNvPr>
            <p:cNvSpPr/>
            <p:nvPr/>
          </p:nvSpPr>
          <p:spPr>
            <a:xfrm>
              <a:off x="5232400" y="3717925"/>
              <a:ext cx="1646238" cy="13811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i="1" dirty="0">
                <a:solidFill>
                  <a:schemeClr val="tx1"/>
                </a:solidFill>
                <a:latin typeface="+mj-lt"/>
                <a:cs typeface="Comic Sans M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8CC0CDB-8E02-4DEE-8000-ABC04F0F4B71}"/>
                </a:ext>
              </a:extLst>
            </p:cNvPr>
            <p:cNvSpPr/>
            <p:nvPr/>
          </p:nvSpPr>
          <p:spPr>
            <a:xfrm>
              <a:off x="6858000" y="3717925"/>
              <a:ext cx="1646238" cy="13811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i="1" dirty="0">
                <a:solidFill>
                  <a:schemeClr val="tx1"/>
                </a:solidFill>
                <a:latin typeface="+mj-lt"/>
                <a:cs typeface="Comic Sans MS"/>
              </a:endParaRPr>
            </a:p>
          </p:txBody>
        </p:sp>
        <p:sp>
          <p:nvSpPr>
            <p:cNvPr id="37" name="TextBox 13">
              <a:extLst>
                <a:ext uri="{FF2B5EF4-FFF2-40B4-BE49-F238E27FC236}">
                  <a16:creationId xmlns:a16="http://schemas.microsoft.com/office/drawing/2014/main" id="{3F7BB105-8BD4-42F9-867D-7CE3BFD7DB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1783893" y="3962549"/>
              <a:ext cx="3898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Symbo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Symbo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Symbo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Symbo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Symbo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+mj-lt"/>
                </a:rPr>
                <a:t>…</a:t>
              </a:r>
            </a:p>
          </p:txBody>
        </p:sp>
        <p:sp>
          <p:nvSpPr>
            <p:cNvPr id="38" name="TextBox 14">
              <a:extLst>
                <a:ext uri="{FF2B5EF4-FFF2-40B4-BE49-F238E27FC236}">
                  <a16:creationId xmlns:a16="http://schemas.microsoft.com/office/drawing/2014/main" id="{EC4A2624-7E23-4D48-87C8-5559EBE501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5500" y="3479417"/>
              <a:ext cx="3898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Symbo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Symbo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Symbo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Symbo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Symbo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+mj-lt"/>
                </a:rPr>
                <a:t>…</a:t>
              </a:r>
            </a:p>
          </p:txBody>
        </p:sp>
        <p:sp>
          <p:nvSpPr>
            <p:cNvPr id="39" name="Left Brace 38">
              <a:extLst>
                <a:ext uri="{FF2B5EF4-FFF2-40B4-BE49-F238E27FC236}">
                  <a16:creationId xmlns:a16="http://schemas.microsoft.com/office/drawing/2014/main" id="{C1B991A2-9782-4933-9DFB-E369465C4108}"/>
                </a:ext>
              </a:extLst>
            </p:cNvPr>
            <p:cNvSpPr/>
            <p:nvPr/>
          </p:nvSpPr>
          <p:spPr>
            <a:xfrm>
              <a:off x="849085" y="3155950"/>
              <a:ext cx="381000" cy="1644650"/>
            </a:xfrm>
            <a:prstGeom prst="leftBrace">
              <a:avLst>
                <a:gd name="adj1" fmla="val 41302"/>
                <a:gd name="adj2" fmla="val 49784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0" name="Left Brace 39">
              <a:extLst>
                <a:ext uri="{FF2B5EF4-FFF2-40B4-BE49-F238E27FC236}">
                  <a16:creationId xmlns:a16="http://schemas.microsoft.com/office/drawing/2014/main" id="{4698A1EE-3D75-492F-98D8-CEA577AE4625}"/>
                </a:ext>
              </a:extLst>
            </p:cNvPr>
            <p:cNvSpPr/>
            <p:nvPr/>
          </p:nvSpPr>
          <p:spPr>
            <a:xfrm rot="5400000" flipH="1" flipV="1">
              <a:off x="1866900" y="4127264"/>
              <a:ext cx="381000" cy="1676400"/>
            </a:xfrm>
            <a:prstGeom prst="leftBrace">
              <a:avLst>
                <a:gd name="adj1" fmla="val 41302"/>
                <a:gd name="adj2" fmla="val 49784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+mj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27">
                  <a:extLst>
                    <a:ext uri="{FF2B5EF4-FFF2-40B4-BE49-F238E27FC236}">
                      <a16:creationId xmlns:a16="http://schemas.microsoft.com/office/drawing/2014/main" id="{9C96DD01-3FC6-4EFE-966F-DA4EBAFA98F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7450" y="3823442"/>
                  <a:ext cx="503151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Symbol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Symbol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Symbol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Symbol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Symbol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Symbol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Symbol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Symbol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Symbol" charset="0"/>
                      <a:ea typeface="ＭＳ Ｐゴシック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  <a:cs typeface="Comic Sans MS" charset="0"/>
                          </a:rPr>
                          <m:t>𝑁</m:t>
                        </m:r>
                      </m:oMath>
                    </m:oMathPara>
                  </a14:m>
                  <a:endParaRPr lang="en-US" i="1" dirty="0">
                    <a:latin typeface="+mj-lt"/>
                    <a:cs typeface="Comic Sans MS" charset="0"/>
                  </a:endParaRPr>
                </a:p>
              </p:txBody>
            </p:sp>
          </mc:Choice>
          <mc:Fallback xmlns="">
            <p:sp>
              <p:nvSpPr>
                <p:cNvPr id="41" name="TextBox 27">
                  <a:extLst>
                    <a:ext uri="{FF2B5EF4-FFF2-40B4-BE49-F238E27FC236}">
                      <a16:creationId xmlns:a16="http://schemas.microsoft.com/office/drawing/2014/main" id="{9C96DD01-3FC6-4EFE-966F-DA4EBAFA98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7450" y="3823442"/>
                  <a:ext cx="503151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28">
                  <a:extLst>
                    <a:ext uri="{FF2B5EF4-FFF2-40B4-BE49-F238E27FC236}">
                      <a16:creationId xmlns:a16="http://schemas.microsoft.com/office/drawing/2014/main" id="{517301AE-A2B8-4859-9956-A99662146EB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07029" y="5155963"/>
                  <a:ext cx="503151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Symbol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Symbol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Symbol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Symbol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Symbol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Symbol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Symbol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Symbol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Symbol" charset="0"/>
                      <a:ea typeface="ＭＳ Ｐゴシック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  <a:cs typeface="Comic Sans MS" charset="0"/>
                          </a:rPr>
                          <m:t>𝑁</m:t>
                        </m:r>
                      </m:oMath>
                    </m:oMathPara>
                  </a14:m>
                  <a:endParaRPr lang="en-US" i="1" dirty="0">
                    <a:latin typeface="+mj-lt"/>
                    <a:cs typeface="Comic Sans MS" charset="0"/>
                  </a:endParaRPr>
                </a:p>
              </p:txBody>
            </p:sp>
          </mc:Choice>
          <mc:Fallback xmlns="">
            <p:sp>
              <p:nvSpPr>
                <p:cNvPr id="42" name="TextBox 28">
                  <a:extLst>
                    <a:ext uri="{FF2B5EF4-FFF2-40B4-BE49-F238E27FC236}">
                      <a16:creationId xmlns:a16="http://schemas.microsoft.com/office/drawing/2014/main" id="{517301AE-A2B8-4859-9956-A99662146E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07029" y="5155963"/>
                  <a:ext cx="503151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TextBox 29">
              <a:extLst>
                <a:ext uri="{FF2B5EF4-FFF2-40B4-BE49-F238E27FC236}">
                  <a16:creationId xmlns:a16="http://schemas.microsoft.com/office/drawing/2014/main" id="{7E6FC726-48FA-4015-8C33-68CDBC5FE4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8133" y="2726323"/>
              <a:ext cx="1204771" cy="373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Symbo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Symbo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Symbo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Symbo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Symbo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charset="0"/>
                  <a:ea typeface="ＭＳ Ｐゴシック" charset="0"/>
                </a:defRPr>
              </a:lvl9pPr>
            </a:lstStyle>
            <a:p>
              <a:r>
                <a:rPr lang="en-US" sz="2800" dirty="0">
                  <a:latin typeface="+mj-lt"/>
                  <a:cs typeface="Comic Sans MS" charset="0"/>
                </a:rPr>
                <a:t>the matrix</a:t>
              </a:r>
            </a:p>
          </p:txBody>
        </p:sp>
        <p:sp>
          <p:nvSpPr>
            <p:cNvPr id="44" name="TextBox 30">
              <a:extLst>
                <a:ext uri="{FF2B5EF4-FFF2-40B4-BE49-F238E27FC236}">
                  <a16:creationId xmlns:a16="http://schemas.microsoft.com/office/drawing/2014/main" id="{8CC601C4-22AE-4218-9D64-637C577F63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2800" y="3048000"/>
              <a:ext cx="3568056" cy="373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Symbo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Symbo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Symbo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Symbo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Symbo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charset="0"/>
                  <a:ea typeface="ＭＳ Ｐゴシック" charset="0"/>
                </a:defRPr>
              </a:lvl9pPr>
            </a:lstStyle>
            <a:p>
              <a:r>
                <a:rPr lang="en-US" sz="2800">
                  <a:latin typeface="+mj-lt"/>
                  <a:cs typeface="Comic Sans MS" charset="0"/>
                </a:rPr>
                <a:t>layout of matrix in slow memory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B34393-2C7C-492F-9315-18753C457AFB}"/>
                  </a:ext>
                </a:extLst>
              </p:cNvPr>
              <p:cNvSpPr txBox="1"/>
              <p:nvPr/>
            </p:nvSpPr>
            <p:spPr>
              <a:xfrm>
                <a:off x="506289" y="5638800"/>
                <a:ext cx="1107611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latin typeface="Lucida Sans Unicode" panose="020B0602030504020204" pitchFamily="34" charset="0"/>
                    <a:ea typeface="ＭＳ Ｐゴシック" charset="0"/>
                    <a:cs typeface="Lucida Sans Unicode" panose="020B0602030504020204" pitchFamily="34" charset="0"/>
                  </a:rPr>
                  <a:t>A size-</a:t>
                </a:r>
                <a14:m>
                  <m:oMath xmlns:m="http://schemas.openxmlformats.org/officeDocument/2006/math">
                    <m:r>
                      <a:rPr lang="en-US" sz="3000" i="1" dirty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𝑁</m:t>
                    </m:r>
                  </m:oMath>
                </a14:m>
                <a:r>
                  <a:rPr lang="en-US" sz="3000" dirty="0">
                    <a:latin typeface="Lucida Sans Unicode" panose="020B0602030504020204" pitchFamily="34" charset="0"/>
                    <a:ea typeface="ＭＳ Ｐゴシック" charset="0"/>
                    <a:cs typeface="Lucida Sans Unicode" panose="020B0602030504020204" pitchFamily="34" charset="0"/>
                  </a:rPr>
                  <a:t> array occupies at most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sz="3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r>
                          <a:rPr lang="en-US" sz="3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𝑁</m:t>
                        </m:r>
                        <m:r>
                          <a:rPr lang="en-US" sz="3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/</m:t>
                        </m:r>
                        <m:r>
                          <a:rPr lang="en-US" sz="3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𝐵</m:t>
                        </m:r>
                      </m:e>
                    </m:d>
                    <m:r>
                      <a:rPr lang="en-US" sz="3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+1=</m:t>
                    </m:r>
                    <m:r>
                      <m:rPr>
                        <m:sty m:val="p"/>
                      </m:rPr>
                      <a:rPr lang="en-US" sz="3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Θ</m:t>
                    </m:r>
                    <m:r>
                      <a:rPr lang="zh-CN" altLang="en-US" sz="3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（</m:t>
                    </m:r>
                    <m:r>
                      <a:rPr lang="en-US" altLang="zh-CN" sz="3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1+</m:t>
                    </m:r>
                    <m:r>
                      <a:rPr lang="en-US" altLang="zh-CN" sz="3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𝑁</m:t>
                    </m:r>
                    <m:r>
                      <a:rPr lang="en-US" altLang="zh-CN" sz="3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/</m:t>
                    </m:r>
                    <m:r>
                      <a:rPr lang="en-US" altLang="zh-CN" sz="3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𝐵</m:t>
                    </m:r>
                    <m:r>
                      <a:rPr lang="zh-CN" altLang="en-US" sz="3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）</m:t>
                    </m:r>
                  </m:oMath>
                </a14:m>
                <a:r>
                  <a:rPr lang="en-US" sz="3000" dirty="0">
                    <a:solidFill>
                      <a:srgbClr val="0000FF"/>
                    </a:solidFill>
                    <a:latin typeface="Lucida Sans Unicode" panose="020B0602030504020204" pitchFamily="34" charset="0"/>
                    <a:ea typeface="ＭＳ Ｐゴシック" charset="0"/>
                    <a:cs typeface="Lucida Sans Unicode" panose="020B0602030504020204" pitchFamily="34" charset="0"/>
                  </a:rPr>
                  <a:t> </a:t>
                </a:r>
                <a:r>
                  <a:rPr lang="en-US" sz="3000" dirty="0">
                    <a:latin typeface="Lucida Sans Unicode" panose="020B0602030504020204" pitchFamily="34" charset="0"/>
                    <a:ea typeface="ＭＳ Ｐゴシック" charset="0"/>
                    <a:cs typeface="Lucida Sans Unicode" panose="020B0602030504020204" pitchFamily="34" charset="0"/>
                  </a:rPr>
                  <a:t>blocks, since you cannot control cache alignment</a:t>
                </a:r>
                <a:endParaRPr lang="en-US" sz="3000" dirty="0">
                  <a:latin typeface="Lucida Sans Unicode" panose="020B0602030504020204" pitchFamily="34" charset="0"/>
                  <a:cs typeface="Lucida Sans Unicode" panose="020B0602030504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B34393-2C7C-492F-9315-18753C457A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89" y="5638800"/>
                <a:ext cx="11076111" cy="1015663"/>
              </a:xfrm>
              <a:prstGeom prst="rect">
                <a:avLst/>
              </a:prstGeom>
              <a:blipFill>
                <a:blip r:embed="rId4"/>
                <a:stretch>
                  <a:fillRect l="-1266" t="-6587" b="-179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6631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10744200" cy="1143000"/>
          </a:xfrm>
        </p:spPr>
        <p:txBody>
          <a:bodyPr/>
          <a:lstStyle/>
          <a:p>
            <a:r>
              <a:rPr lang="en-US" dirty="0"/>
              <a:t>Matrix </a:t>
            </a:r>
            <a:r>
              <a:rPr lang="en-US" altLang="zh-CN" dirty="0"/>
              <a:t>transpose - cache-oblivious algorithm</a:t>
            </a:r>
            <a:endParaRPr lang="en-US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C18917D8-108D-4DD9-BF4C-765C16EA1065}"/>
              </a:ext>
            </a:extLst>
          </p:cNvPr>
          <p:cNvGrpSpPr>
            <a:grpSpLocks noChangeAspect="1"/>
          </p:cNvGrpSpPr>
          <p:nvPr/>
        </p:nvGrpSpPr>
        <p:grpSpPr>
          <a:xfrm>
            <a:off x="-87750" y="1433074"/>
            <a:ext cx="11822550" cy="3977126"/>
            <a:chOff x="1680606" y="2209800"/>
            <a:chExt cx="8530194" cy="286957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48FF983-2837-4053-A542-EE5D885BFD39}"/>
                </a:ext>
              </a:extLst>
            </p:cNvPr>
            <p:cNvGrpSpPr/>
            <p:nvPr/>
          </p:nvGrpSpPr>
          <p:grpSpPr>
            <a:xfrm>
              <a:off x="1680606" y="2209800"/>
              <a:ext cx="8530194" cy="2869572"/>
              <a:chOff x="309006" y="2726323"/>
              <a:chExt cx="8530194" cy="2869572"/>
            </a:xfrm>
          </p:grpSpPr>
          <p:sp>
            <p:nvSpPr>
              <p:cNvPr id="16" name="Rounded Rectangle 16">
                <a:extLst>
                  <a:ext uri="{FF2B5EF4-FFF2-40B4-BE49-F238E27FC236}">
                    <a16:creationId xmlns:a16="http://schemas.microsoft.com/office/drawing/2014/main" id="{86D16F2B-EDF1-4347-A99E-86905CE86F25}"/>
                  </a:ext>
                </a:extLst>
              </p:cNvPr>
              <p:cNvSpPr/>
              <p:nvPr/>
            </p:nvSpPr>
            <p:spPr>
              <a:xfrm>
                <a:off x="3352800" y="3565525"/>
                <a:ext cx="609600" cy="396875"/>
              </a:xfrm>
              <a:prstGeom prst="roundRect">
                <a:avLst/>
              </a:prstGeom>
              <a:solidFill>
                <a:srgbClr val="BFBFB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17" name="Rounded Rectangle 17">
                <a:extLst>
                  <a:ext uri="{FF2B5EF4-FFF2-40B4-BE49-F238E27FC236}">
                    <a16:creationId xmlns:a16="http://schemas.microsoft.com/office/drawing/2014/main" id="{28D39F8A-E88F-4EA1-BC35-68B62788C736}"/>
                  </a:ext>
                </a:extLst>
              </p:cNvPr>
              <p:cNvSpPr/>
              <p:nvPr/>
            </p:nvSpPr>
            <p:spPr>
              <a:xfrm>
                <a:off x="3962400" y="3565525"/>
                <a:ext cx="609600" cy="396875"/>
              </a:xfrm>
              <a:prstGeom prst="roundRect">
                <a:avLst/>
              </a:prstGeom>
              <a:solidFill>
                <a:srgbClr val="BFBFB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C2C0D5EC-5408-4F93-ADC7-1841DD7BFB57}"/>
                  </a:ext>
                </a:extLst>
              </p:cNvPr>
              <p:cNvSpPr/>
              <p:nvPr/>
            </p:nvSpPr>
            <p:spPr>
              <a:xfrm>
                <a:off x="4572000" y="3565525"/>
                <a:ext cx="609600" cy="396875"/>
              </a:xfrm>
              <a:prstGeom prst="roundRect">
                <a:avLst/>
              </a:prstGeom>
              <a:solidFill>
                <a:srgbClr val="BFBFB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0295C10-22D1-4D75-9E3A-28657590F13E}"/>
                  </a:ext>
                </a:extLst>
              </p:cNvPr>
              <p:cNvSpPr/>
              <p:nvPr/>
            </p:nvSpPr>
            <p:spPr>
              <a:xfrm>
                <a:off x="5181600" y="3565525"/>
                <a:ext cx="609600" cy="396875"/>
              </a:xfrm>
              <a:prstGeom prst="roundRect">
                <a:avLst/>
              </a:prstGeom>
              <a:solidFill>
                <a:srgbClr val="BFBFB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23" name="Rounded Rectangle 20">
                <a:extLst>
                  <a:ext uri="{FF2B5EF4-FFF2-40B4-BE49-F238E27FC236}">
                    <a16:creationId xmlns:a16="http://schemas.microsoft.com/office/drawing/2014/main" id="{F3BC458B-3CF1-4C1E-A231-302015A05129}"/>
                  </a:ext>
                </a:extLst>
              </p:cNvPr>
              <p:cNvSpPr/>
              <p:nvPr/>
            </p:nvSpPr>
            <p:spPr>
              <a:xfrm>
                <a:off x="5791200" y="3565525"/>
                <a:ext cx="609600" cy="396875"/>
              </a:xfrm>
              <a:prstGeom prst="roundRect">
                <a:avLst/>
              </a:prstGeom>
              <a:solidFill>
                <a:srgbClr val="BFBFB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25" name="Rounded Rectangle 21">
                <a:extLst>
                  <a:ext uri="{FF2B5EF4-FFF2-40B4-BE49-F238E27FC236}">
                    <a16:creationId xmlns:a16="http://schemas.microsoft.com/office/drawing/2014/main" id="{57D0ED44-2F50-4103-B420-6FBEB856AC0A}"/>
                  </a:ext>
                </a:extLst>
              </p:cNvPr>
              <p:cNvSpPr/>
              <p:nvPr/>
            </p:nvSpPr>
            <p:spPr>
              <a:xfrm>
                <a:off x="6400800" y="3565525"/>
                <a:ext cx="609600" cy="396875"/>
              </a:xfrm>
              <a:prstGeom prst="roundRect">
                <a:avLst/>
              </a:prstGeom>
              <a:solidFill>
                <a:srgbClr val="BFBFB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27" name="Rounded Rectangle 22">
                <a:extLst>
                  <a:ext uri="{FF2B5EF4-FFF2-40B4-BE49-F238E27FC236}">
                    <a16:creationId xmlns:a16="http://schemas.microsoft.com/office/drawing/2014/main" id="{7ECBE333-0E2C-4FA4-AC9A-18A7B15B81E1}"/>
                  </a:ext>
                </a:extLst>
              </p:cNvPr>
              <p:cNvSpPr/>
              <p:nvPr/>
            </p:nvSpPr>
            <p:spPr>
              <a:xfrm>
                <a:off x="7010400" y="3565525"/>
                <a:ext cx="609600" cy="396875"/>
              </a:xfrm>
              <a:prstGeom prst="roundRect">
                <a:avLst/>
              </a:prstGeom>
              <a:solidFill>
                <a:srgbClr val="BFBFB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28" name="Rounded Rectangle 23">
                <a:extLst>
                  <a:ext uri="{FF2B5EF4-FFF2-40B4-BE49-F238E27FC236}">
                    <a16:creationId xmlns:a16="http://schemas.microsoft.com/office/drawing/2014/main" id="{700C8BC2-1008-4F55-B2B8-32DFFEBDB83D}"/>
                  </a:ext>
                </a:extLst>
              </p:cNvPr>
              <p:cNvSpPr/>
              <p:nvPr/>
            </p:nvSpPr>
            <p:spPr>
              <a:xfrm>
                <a:off x="7620000" y="3565525"/>
                <a:ext cx="609600" cy="396875"/>
              </a:xfrm>
              <a:prstGeom prst="roundRect">
                <a:avLst/>
              </a:prstGeom>
              <a:solidFill>
                <a:srgbClr val="BFBFB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29" name="Rounded Rectangle 24">
                <a:extLst>
                  <a:ext uri="{FF2B5EF4-FFF2-40B4-BE49-F238E27FC236}">
                    <a16:creationId xmlns:a16="http://schemas.microsoft.com/office/drawing/2014/main" id="{5E339EFD-1995-47D3-A070-BAF477C0DF97}"/>
                  </a:ext>
                </a:extLst>
              </p:cNvPr>
              <p:cNvSpPr/>
              <p:nvPr/>
            </p:nvSpPr>
            <p:spPr>
              <a:xfrm>
                <a:off x="8229600" y="3565525"/>
                <a:ext cx="609600" cy="396875"/>
              </a:xfrm>
              <a:prstGeom prst="roundRect">
                <a:avLst/>
              </a:prstGeom>
              <a:solidFill>
                <a:srgbClr val="BFBFB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BEC496E-DA23-4D35-A6AF-C55637807270}"/>
                  </a:ext>
                </a:extLst>
              </p:cNvPr>
              <p:cNvSpPr/>
              <p:nvPr/>
            </p:nvSpPr>
            <p:spPr>
              <a:xfrm>
                <a:off x="1219200" y="3163888"/>
                <a:ext cx="1646238" cy="164623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800" i="1" dirty="0">
                  <a:solidFill>
                    <a:schemeClr val="tx1"/>
                  </a:solidFill>
                  <a:latin typeface="+mj-lt"/>
                  <a:cs typeface="Comic Sans MS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9BEAC11-3671-4123-B9D8-C8CA1461C220}"/>
                  </a:ext>
                </a:extLst>
              </p:cNvPr>
              <p:cNvSpPr/>
              <p:nvPr/>
            </p:nvSpPr>
            <p:spPr>
              <a:xfrm>
                <a:off x="1219200" y="3162300"/>
                <a:ext cx="1646238" cy="13652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800" i="1" dirty="0">
                  <a:solidFill>
                    <a:schemeClr val="tx1"/>
                  </a:solidFill>
                  <a:latin typeface="+mj-lt"/>
                  <a:cs typeface="Comic Sans MS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3D53F4D-D870-41D7-B3C2-2144920F6280}"/>
                  </a:ext>
                </a:extLst>
              </p:cNvPr>
              <p:cNvSpPr/>
              <p:nvPr/>
            </p:nvSpPr>
            <p:spPr>
              <a:xfrm>
                <a:off x="1219200" y="3300594"/>
                <a:ext cx="1646238" cy="136525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800" i="1" dirty="0">
                  <a:solidFill>
                    <a:schemeClr val="tx1"/>
                  </a:solidFill>
                  <a:latin typeface="+mj-lt"/>
                  <a:cs typeface="Comic Sans MS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798CAED-E6D2-407E-8B0B-B289B2A22D29}"/>
                  </a:ext>
                </a:extLst>
              </p:cNvPr>
              <p:cNvSpPr/>
              <p:nvPr/>
            </p:nvSpPr>
            <p:spPr>
              <a:xfrm>
                <a:off x="1219200" y="3440997"/>
                <a:ext cx="1646238" cy="13811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800" i="1" dirty="0">
                  <a:solidFill>
                    <a:schemeClr val="tx1"/>
                  </a:solidFill>
                  <a:latin typeface="+mj-lt"/>
                  <a:cs typeface="Comic Sans MS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184C320-6A6A-4C49-A411-877A857EC96F}"/>
                  </a:ext>
                </a:extLst>
              </p:cNvPr>
              <p:cNvSpPr/>
              <p:nvPr/>
            </p:nvSpPr>
            <p:spPr>
              <a:xfrm>
                <a:off x="3581400" y="3717925"/>
                <a:ext cx="1646238" cy="13811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800" i="1" dirty="0">
                  <a:solidFill>
                    <a:schemeClr val="tx1"/>
                  </a:solidFill>
                  <a:latin typeface="+mj-lt"/>
                  <a:cs typeface="Comic Sans MS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6F668C0-744C-4B5E-9679-C02276A892D4}"/>
                  </a:ext>
                </a:extLst>
              </p:cNvPr>
              <p:cNvSpPr/>
              <p:nvPr/>
            </p:nvSpPr>
            <p:spPr>
              <a:xfrm>
                <a:off x="5232400" y="3717925"/>
                <a:ext cx="1646238" cy="138113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800" i="1" dirty="0">
                  <a:solidFill>
                    <a:schemeClr val="tx1"/>
                  </a:solidFill>
                  <a:latin typeface="+mj-lt"/>
                  <a:cs typeface="Comic Sans MS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8CC0CDB-8E02-4DEE-8000-ABC04F0F4B71}"/>
                  </a:ext>
                </a:extLst>
              </p:cNvPr>
              <p:cNvSpPr/>
              <p:nvPr/>
            </p:nvSpPr>
            <p:spPr>
              <a:xfrm>
                <a:off x="6858000" y="3717925"/>
                <a:ext cx="1646238" cy="138113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800" i="1" dirty="0">
                  <a:solidFill>
                    <a:schemeClr val="tx1"/>
                  </a:solidFill>
                  <a:latin typeface="+mj-lt"/>
                  <a:cs typeface="Comic Sans MS"/>
                </a:endParaRPr>
              </a:p>
            </p:txBody>
          </p:sp>
          <p:sp>
            <p:nvSpPr>
              <p:cNvPr id="37" name="TextBox 13">
                <a:extLst>
                  <a:ext uri="{FF2B5EF4-FFF2-40B4-BE49-F238E27FC236}">
                    <a16:creationId xmlns:a16="http://schemas.microsoft.com/office/drawing/2014/main" id="{3F7BB105-8BD4-42F9-867D-7CE3BFD7DB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1783893" y="3962549"/>
                <a:ext cx="3898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Symbo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Symbol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Symbol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Symbol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Symbo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mbo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mbo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mbo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mbol" charset="0"/>
                    <a:ea typeface="ＭＳ Ｐゴシック" charset="0"/>
                  </a:defRPr>
                </a:lvl9pPr>
              </a:lstStyle>
              <a:p>
                <a:r>
                  <a:rPr lang="en-US">
                    <a:latin typeface="+mj-lt"/>
                  </a:rPr>
                  <a:t>…</a:t>
                </a:r>
              </a:p>
            </p:txBody>
          </p:sp>
          <p:sp>
            <p:nvSpPr>
              <p:cNvPr id="38" name="TextBox 14">
                <a:extLst>
                  <a:ext uri="{FF2B5EF4-FFF2-40B4-BE49-F238E27FC236}">
                    <a16:creationId xmlns:a16="http://schemas.microsoft.com/office/drawing/2014/main" id="{EC4A2624-7E23-4D48-87C8-5559EBE501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5500" y="3479417"/>
                <a:ext cx="3898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Symbo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Symbol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Symbol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Symbol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Symbo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mbo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mbo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mbo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mbol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+mj-lt"/>
                  </a:rPr>
                  <a:t>…</a:t>
                </a:r>
              </a:p>
            </p:txBody>
          </p:sp>
          <p:sp>
            <p:nvSpPr>
              <p:cNvPr id="39" name="Left Brace 38">
                <a:extLst>
                  <a:ext uri="{FF2B5EF4-FFF2-40B4-BE49-F238E27FC236}">
                    <a16:creationId xmlns:a16="http://schemas.microsoft.com/office/drawing/2014/main" id="{C1B991A2-9782-4933-9DFB-E369465C4108}"/>
                  </a:ext>
                </a:extLst>
              </p:cNvPr>
              <p:cNvSpPr/>
              <p:nvPr/>
            </p:nvSpPr>
            <p:spPr>
              <a:xfrm>
                <a:off x="702198" y="3155950"/>
                <a:ext cx="248717" cy="1644650"/>
              </a:xfrm>
              <a:prstGeom prst="leftBrace">
                <a:avLst>
                  <a:gd name="adj1" fmla="val 41302"/>
                  <a:gd name="adj2" fmla="val 49784"/>
                </a:avLst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40" name="Left Brace 39">
                <a:extLst>
                  <a:ext uri="{FF2B5EF4-FFF2-40B4-BE49-F238E27FC236}">
                    <a16:creationId xmlns:a16="http://schemas.microsoft.com/office/drawing/2014/main" id="{4698A1EE-3D75-492F-98D8-CEA577AE4625}"/>
                  </a:ext>
                </a:extLst>
              </p:cNvPr>
              <p:cNvSpPr/>
              <p:nvPr/>
            </p:nvSpPr>
            <p:spPr>
              <a:xfrm rot="5400000" flipH="1" flipV="1">
                <a:off x="1866282" y="4167624"/>
                <a:ext cx="354598" cy="1639598"/>
              </a:xfrm>
              <a:prstGeom prst="leftBrace">
                <a:avLst>
                  <a:gd name="adj1" fmla="val 41302"/>
                  <a:gd name="adj2" fmla="val 49784"/>
                </a:avLst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+mj-lt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27">
                    <a:extLst>
                      <a:ext uri="{FF2B5EF4-FFF2-40B4-BE49-F238E27FC236}">
                        <a16:creationId xmlns:a16="http://schemas.microsoft.com/office/drawing/2014/main" id="{9C96DD01-3FC6-4EFE-966F-DA4EBAFA98F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9006" y="3814716"/>
                    <a:ext cx="503151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Symbol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>
                      <a:defRPr sz="2400">
                        <a:solidFill>
                          <a:schemeClr val="tx1"/>
                        </a:solidFill>
                        <a:latin typeface="Symbol" charset="0"/>
                        <a:ea typeface="ＭＳ Ｐゴシック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Symbol" charset="0"/>
                        <a:ea typeface="ＭＳ Ｐゴシック" charset="0"/>
                      </a:defRPr>
                    </a:lvl3pPr>
                    <a:lvl4pPr>
                      <a:defRPr sz="2400">
                        <a:solidFill>
                          <a:schemeClr val="tx1"/>
                        </a:solidFill>
                        <a:latin typeface="Symbol" charset="0"/>
                        <a:ea typeface="ＭＳ Ｐゴシック" charset="0"/>
                      </a:defRPr>
                    </a:lvl4pPr>
                    <a:lvl5pPr>
                      <a:defRPr sz="2400">
                        <a:solidFill>
                          <a:schemeClr val="tx1"/>
                        </a:solidFill>
                        <a:latin typeface="Symbol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Symbol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Symbol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Symbol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Symbol" charset="0"/>
                        <a:ea typeface="ＭＳ Ｐゴシック" charset="0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>
                              <a:latin typeface="Cambria Math" panose="02040503050406030204" pitchFamily="18" charset="0"/>
                              <a:cs typeface="Comic Sans MS" charset="0"/>
                            </a:rPr>
                            <m:t>𝑁</m:t>
                          </m:r>
                        </m:oMath>
                      </m:oMathPara>
                    </a14:m>
                    <a:endParaRPr lang="en-US" i="1" dirty="0">
                      <a:latin typeface="+mj-lt"/>
                      <a:cs typeface="Comic Sans MS" charset="0"/>
                    </a:endParaRPr>
                  </a:p>
                </p:txBody>
              </p:sp>
            </mc:Choice>
            <mc:Fallback xmlns="">
              <p:sp>
                <p:nvSpPr>
                  <p:cNvPr id="41" name="TextBox 27">
                    <a:extLst>
                      <a:ext uri="{FF2B5EF4-FFF2-40B4-BE49-F238E27FC236}">
                        <a16:creationId xmlns:a16="http://schemas.microsoft.com/office/drawing/2014/main" id="{9C96DD01-3FC6-4EFE-966F-DA4EBAFA98F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09006" y="3814716"/>
                    <a:ext cx="503151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28">
                    <a:extLst>
                      <a:ext uri="{FF2B5EF4-FFF2-40B4-BE49-F238E27FC236}">
                        <a16:creationId xmlns:a16="http://schemas.microsoft.com/office/drawing/2014/main" id="{517301AE-A2B8-4859-9956-A99662146EB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91729" y="5134230"/>
                    <a:ext cx="503151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Symbol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>
                      <a:defRPr sz="2400">
                        <a:solidFill>
                          <a:schemeClr val="tx1"/>
                        </a:solidFill>
                        <a:latin typeface="Symbol" charset="0"/>
                        <a:ea typeface="ＭＳ Ｐゴシック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Symbol" charset="0"/>
                        <a:ea typeface="ＭＳ Ｐゴシック" charset="0"/>
                      </a:defRPr>
                    </a:lvl3pPr>
                    <a:lvl4pPr>
                      <a:defRPr sz="2400">
                        <a:solidFill>
                          <a:schemeClr val="tx1"/>
                        </a:solidFill>
                        <a:latin typeface="Symbol" charset="0"/>
                        <a:ea typeface="ＭＳ Ｐゴシック" charset="0"/>
                      </a:defRPr>
                    </a:lvl4pPr>
                    <a:lvl5pPr>
                      <a:defRPr sz="2400">
                        <a:solidFill>
                          <a:schemeClr val="tx1"/>
                        </a:solidFill>
                        <a:latin typeface="Symbol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Symbol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Symbol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Symbol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Symbol" charset="0"/>
                        <a:ea typeface="ＭＳ Ｐゴシック" charset="0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>
                              <a:latin typeface="Cambria Math" panose="02040503050406030204" pitchFamily="18" charset="0"/>
                              <a:cs typeface="Comic Sans MS" charset="0"/>
                            </a:rPr>
                            <m:t>𝑁</m:t>
                          </m:r>
                        </m:oMath>
                      </m:oMathPara>
                    </a14:m>
                    <a:endParaRPr lang="en-US" i="1" dirty="0">
                      <a:latin typeface="+mj-lt"/>
                      <a:cs typeface="Comic Sans MS" charset="0"/>
                    </a:endParaRPr>
                  </a:p>
                </p:txBody>
              </p:sp>
            </mc:Choice>
            <mc:Fallback xmlns="">
              <p:sp>
                <p:nvSpPr>
                  <p:cNvPr id="42" name="TextBox 28">
                    <a:extLst>
                      <a:ext uri="{FF2B5EF4-FFF2-40B4-BE49-F238E27FC236}">
                        <a16:creationId xmlns:a16="http://schemas.microsoft.com/office/drawing/2014/main" id="{517301AE-A2B8-4859-9956-A99662146EB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791729" y="5134230"/>
                    <a:ext cx="503151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3" name="TextBox 29">
                <a:extLst>
                  <a:ext uri="{FF2B5EF4-FFF2-40B4-BE49-F238E27FC236}">
                    <a16:creationId xmlns:a16="http://schemas.microsoft.com/office/drawing/2014/main" id="{7E6FC726-48FA-4015-8C33-68CDBC5FE4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88133" y="2726323"/>
                <a:ext cx="130837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Symbo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Symbol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Symbol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Symbol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Symbo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mbo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mbo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mbo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mbol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+mj-lt"/>
                    <a:cs typeface="Comic Sans MS" charset="0"/>
                  </a:rPr>
                  <a:t>the matrix</a:t>
                </a:r>
              </a:p>
            </p:txBody>
          </p:sp>
          <p:sp>
            <p:nvSpPr>
              <p:cNvPr id="44" name="TextBox 30">
                <a:extLst>
                  <a:ext uri="{FF2B5EF4-FFF2-40B4-BE49-F238E27FC236}">
                    <a16:creationId xmlns:a16="http://schemas.microsoft.com/office/drawing/2014/main" id="{8CC601C4-22AE-4218-9D64-637C577F63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52800" y="3048000"/>
                <a:ext cx="362310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Symbo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Symbol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Symbol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Symbol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Symbo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mbo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mbo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mbo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ymbol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latin typeface="+mj-lt"/>
                    <a:cs typeface="Comic Sans MS" charset="0"/>
                  </a:rPr>
                  <a:t>layout of matrix in slow memory</a:t>
                </a:r>
              </a:p>
            </p:txBody>
          </p:sp>
        </p:grp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DFCAC04-DB56-4C5C-A071-D5B39EA5B048}"/>
                </a:ext>
              </a:extLst>
            </p:cNvPr>
            <p:cNvSpPr/>
            <p:nvPr/>
          </p:nvSpPr>
          <p:spPr>
            <a:xfrm>
              <a:off x="2590801" y="2645778"/>
              <a:ext cx="411163" cy="13652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i="1" dirty="0">
                <a:solidFill>
                  <a:schemeClr val="tx1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169F712-02AE-4A8D-A405-67889D7D3B6A}"/>
                </a:ext>
              </a:extLst>
            </p:cNvPr>
            <p:cNvSpPr/>
            <p:nvPr/>
          </p:nvSpPr>
          <p:spPr>
            <a:xfrm>
              <a:off x="2590801" y="2785478"/>
              <a:ext cx="411163" cy="13652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i="1" dirty="0">
                <a:solidFill>
                  <a:schemeClr val="tx1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10E82AB-D6DE-4188-970F-344099EDCBAA}"/>
                </a:ext>
              </a:extLst>
            </p:cNvPr>
            <p:cNvSpPr/>
            <p:nvPr/>
          </p:nvSpPr>
          <p:spPr>
            <a:xfrm>
              <a:off x="2589213" y="2925178"/>
              <a:ext cx="411162" cy="13652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i="1" dirty="0">
                <a:solidFill>
                  <a:schemeClr val="tx1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1C30B2A-162B-45E3-83C3-4B942DC77988}"/>
                </a:ext>
              </a:extLst>
            </p:cNvPr>
            <p:cNvSpPr/>
            <p:nvPr/>
          </p:nvSpPr>
          <p:spPr>
            <a:xfrm>
              <a:off x="2590801" y="2645777"/>
              <a:ext cx="411163" cy="419100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i="1" dirty="0">
                <a:solidFill>
                  <a:schemeClr val="tx1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49" name="Left Brace 48">
              <a:extLst>
                <a:ext uri="{FF2B5EF4-FFF2-40B4-BE49-F238E27FC236}">
                  <a16:creationId xmlns:a16="http://schemas.microsoft.com/office/drawing/2014/main" id="{F2EDD038-F76C-4249-98CF-8FEE93FD13FB}"/>
                </a:ext>
              </a:extLst>
            </p:cNvPr>
            <p:cNvSpPr/>
            <p:nvPr/>
          </p:nvSpPr>
          <p:spPr>
            <a:xfrm>
              <a:off x="2469428" y="2639427"/>
              <a:ext cx="110008" cy="425449"/>
            </a:xfrm>
            <a:prstGeom prst="leftBrace">
              <a:avLst>
                <a:gd name="adj1" fmla="val 41302"/>
                <a:gd name="adj2" fmla="val 49784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TextBox 41">
                  <a:extLst>
                    <a:ext uri="{FF2B5EF4-FFF2-40B4-BE49-F238E27FC236}">
                      <a16:creationId xmlns:a16="http://schemas.microsoft.com/office/drawing/2014/main" id="{88A74C71-341B-4A45-BCC6-689A1937CA9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38182" y="2666196"/>
                  <a:ext cx="457200" cy="4619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Symbol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Symbol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Symbol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Symbol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Symbol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Symbol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Symbol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Symbol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Symbol" charset="0"/>
                      <a:ea typeface="ＭＳ Ｐゴシック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  <a:cs typeface="Comic Sans MS" charset="0"/>
                          </a:rPr>
                          <m:t>𝑘</m:t>
                        </m:r>
                      </m:oMath>
                    </m:oMathPara>
                  </a14:m>
                  <a:endParaRPr lang="en-US" i="1" dirty="0">
                    <a:latin typeface="Comic Sans MS" charset="0"/>
                    <a:cs typeface="Comic Sans MS" charset="0"/>
                  </a:endParaRPr>
                </a:p>
              </p:txBody>
            </p:sp>
          </mc:Choice>
          <mc:Fallback>
            <p:sp>
              <p:nvSpPr>
                <p:cNvPr id="50" name="TextBox 41">
                  <a:extLst>
                    <a:ext uri="{FF2B5EF4-FFF2-40B4-BE49-F238E27FC236}">
                      <a16:creationId xmlns:a16="http://schemas.microsoft.com/office/drawing/2014/main" id="{88A74C71-341B-4A45-BCC6-689A1937CA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138182" y="2666196"/>
                  <a:ext cx="457200" cy="46196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1" name="TextBox 42">
                  <a:extLst>
                    <a:ext uri="{FF2B5EF4-FFF2-40B4-BE49-F238E27FC236}">
                      <a16:creationId xmlns:a16="http://schemas.microsoft.com/office/drawing/2014/main" id="{BA7DE7C6-7082-4A50-A493-8ED87DC0BF8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90800" y="3180442"/>
                  <a:ext cx="457200" cy="4619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Symbol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Symbol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Symbol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Symbol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Symbol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Symbol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Symbol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Symbol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Symbol" charset="0"/>
                      <a:ea typeface="ＭＳ Ｐゴシック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  <a:cs typeface="Comic Sans MS" charset="0"/>
                          </a:rPr>
                          <m:t>𝑘</m:t>
                        </m:r>
                      </m:oMath>
                    </m:oMathPara>
                  </a14:m>
                  <a:endParaRPr lang="en-US" i="1" dirty="0">
                    <a:latin typeface="Comic Sans MS" charset="0"/>
                    <a:cs typeface="Comic Sans MS" charset="0"/>
                  </a:endParaRPr>
                </a:p>
              </p:txBody>
            </p:sp>
          </mc:Choice>
          <mc:Fallback>
            <p:sp>
              <p:nvSpPr>
                <p:cNvPr id="51" name="TextBox 42">
                  <a:extLst>
                    <a:ext uri="{FF2B5EF4-FFF2-40B4-BE49-F238E27FC236}">
                      <a16:creationId xmlns:a16="http://schemas.microsoft.com/office/drawing/2014/main" id="{BA7DE7C6-7082-4A50-A493-8ED87DC0BF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90800" y="3180442"/>
                  <a:ext cx="457200" cy="46196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Left Brace 51">
              <a:extLst>
                <a:ext uri="{FF2B5EF4-FFF2-40B4-BE49-F238E27FC236}">
                  <a16:creationId xmlns:a16="http://schemas.microsoft.com/office/drawing/2014/main" id="{0BC5D420-DF6B-47DA-AC2B-DB05884A220B}"/>
                </a:ext>
              </a:extLst>
            </p:cNvPr>
            <p:cNvSpPr/>
            <p:nvPr/>
          </p:nvSpPr>
          <p:spPr>
            <a:xfrm rot="16200000">
              <a:off x="2743056" y="2928916"/>
              <a:ext cx="111528" cy="400050"/>
            </a:xfrm>
            <a:prstGeom prst="leftBrace">
              <a:avLst>
                <a:gd name="adj1" fmla="val 41302"/>
                <a:gd name="adj2" fmla="val 49784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292C23A-BD81-4B39-A51D-17E2C4444F99}"/>
                </a:ext>
              </a:extLst>
            </p:cNvPr>
            <p:cNvSpPr/>
            <p:nvPr/>
          </p:nvSpPr>
          <p:spPr>
            <a:xfrm>
              <a:off x="4958398" y="3204578"/>
              <a:ext cx="411162" cy="13652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i="1" dirty="0">
                <a:solidFill>
                  <a:schemeClr val="tx1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B163BDD-A180-4444-BA3E-E3E9A5E838AD}"/>
                </a:ext>
              </a:extLst>
            </p:cNvPr>
            <p:cNvSpPr/>
            <p:nvPr/>
          </p:nvSpPr>
          <p:spPr>
            <a:xfrm>
              <a:off x="6596698" y="3204578"/>
              <a:ext cx="411162" cy="13652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i="1" dirty="0">
                <a:solidFill>
                  <a:schemeClr val="tx1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4D64BAF-2C5C-4FC5-9409-9464029FD2D0}"/>
                </a:ext>
              </a:extLst>
            </p:cNvPr>
            <p:cNvSpPr/>
            <p:nvPr/>
          </p:nvSpPr>
          <p:spPr>
            <a:xfrm>
              <a:off x="8234998" y="3204578"/>
              <a:ext cx="411162" cy="13652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i="1" dirty="0">
                <a:solidFill>
                  <a:schemeClr val="tx1"/>
                </a:solidFill>
                <a:latin typeface="Comic Sans MS"/>
                <a:cs typeface="Comic Sans M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4">
                <a:extLst>
                  <a:ext uri="{FF2B5EF4-FFF2-40B4-BE49-F238E27FC236}">
                    <a16:creationId xmlns:a16="http://schemas.microsoft.com/office/drawing/2014/main" id="{2671C34D-41C4-4D46-A927-5AA9BA927CE9}"/>
                  </a:ext>
                </a:extLst>
              </p:cNvPr>
              <p:cNvSpPr txBox="1"/>
              <p:nvPr/>
            </p:nvSpPr>
            <p:spPr>
              <a:xfrm>
                <a:off x="1143000" y="5611742"/>
                <a:ext cx="95250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The total number of blocks to store submatrix is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𝑘</m:t>
                    </m:r>
                    <m:d>
                      <m:dPr>
                        <m:ctrlPr>
                          <a:rPr lang="en-US" sz="3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d>
                          <m:dPr>
                            <m:begChr m:val="⌈"/>
                            <m:endChr m:val="⌉"/>
                            <m:ctrlPr>
                              <a:rPr lang="en-US" sz="32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</m:ctrlPr>
                          </m:dPr>
                          <m:e>
                            <m:r>
                              <a:rPr lang="en-US" sz="32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  <m:t>𝑘</m:t>
                            </m:r>
                            <m:r>
                              <a:rPr lang="en-US" sz="32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  <m:t>/</m:t>
                            </m:r>
                            <m:r>
                              <a:rPr lang="en-US" sz="32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3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+1</m:t>
                        </m:r>
                      </m:e>
                    </m:d>
                    <m:r>
                      <a:rPr lang="en-US" sz="3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Θ</m:t>
                    </m:r>
                    <m:d>
                      <m:dPr>
                        <m:begChr m:val="（"/>
                        <m:endChr m:val="）"/>
                        <m:ctrlPr>
                          <a:rPr lang="zh-CN" altLang="en-US" sz="3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</m:ctrlPr>
                      </m:dPr>
                      <m:e>
                        <m:r>
                          <a:rPr lang="en-US" altLang="zh-CN" sz="3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𝑘</m:t>
                        </m:r>
                        <m:r>
                          <a:rPr lang="en-US" altLang="zh-CN" sz="3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32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ＭＳ Ｐゴシック" charset="0"/>
                              </a:rPr>
                            </m:ctrlPr>
                          </m:sSupPr>
                          <m:e>
                            <m:r>
                              <a:rPr lang="en-US" altLang="zh-CN" sz="32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ＭＳ Ｐゴシック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CN" sz="32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ＭＳ Ｐゴシック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3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/</m:t>
                        </m:r>
                        <m:r>
                          <a:rPr lang="en-US" altLang="zh-CN" sz="3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0000FF"/>
                    </a:solidFill>
                    <a:latin typeface="Lucida Sans Unicode" panose="020B0602030504020204" pitchFamily="34" charset="0"/>
                    <a:ea typeface="ＭＳ Ｐゴシック" charset="0"/>
                    <a:cs typeface="Lucida Sans Unicode" panose="020B0602030504020204" pitchFamily="34" charset="0"/>
                  </a:rPr>
                  <a:t> </a:t>
                </a:r>
                <a:r>
                  <a:rPr lang="en-US" sz="3200" dirty="0">
                    <a:latin typeface="Lucida Sans Unicode" panose="020B0602030504020204" pitchFamily="34" charset="0"/>
                    <a:ea typeface="ＭＳ Ｐゴシック" charset="0"/>
                    <a:cs typeface="Lucida Sans Unicode" panose="020B0602030504020204" pitchFamily="34" charset="0"/>
                  </a:rPr>
                  <a:t>blocks</a:t>
                </a:r>
                <a:endParaRPr lang="en-US" sz="3200" dirty="0">
                  <a:latin typeface="Lucida Sans Unicode" panose="020B0602030504020204" pitchFamily="34" charset="0"/>
                  <a:cs typeface="Lucida Sans Unicode" panose="020B0602030504020204" pitchFamily="34" charset="0"/>
                </a:endParaRPr>
              </a:p>
            </p:txBody>
          </p:sp>
        </mc:Choice>
        <mc:Fallback>
          <p:sp>
            <p:nvSpPr>
              <p:cNvPr id="56" name="TextBox 4">
                <a:extLst>
                  <a:ext uri="{FF2B5EF4-FFF2-40B4-BE49-F238E27FC236}">
                    <a16:creationId xmlns:a16="http://schemas.microsoft.com/office/drawing/2014/main" id="{2671C34D-41C4-4D46-A927-5AA9BA927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611742"/>
                <a:ext cx="9525000" cy="1077218"/>
              </a:xfrm>
              <a:prstGeom prst="rect">
                <a:avLst/>
              </a:prstGeom>
              <a:blipFill>
                <a:blip r:embed="rId7"/>
                <a:stretch>
                  <a:fillRect l="-1665" t="-7386" r="-960" b="-193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677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B34393-2C7C-492F-9315-18753C457AFB}"/>
                  </a:ext>
                </a:extLst>
              </p:cNvPr>
              <p:cNvSpPr txBox="1"/>
              <p:nvPr/>
            </p:nvSpPr>
            <p:spPr>
              <a:xfrm>
                <a:off x="1143000" y="5611742"/>
                <a:ext cx="95250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The total number of blocks to store submatrix is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𝑘</m:t>
                    </m:r>
                    <m:d>
                      <m:dPr>
                        <m:ctrlPr>
                          <a:rPr lang="en-US" sz="3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d>
                          <m:dPr>
                            <m:begChr m:val="⌈"/>
                            <m:endChr m:val="⌉"/>
                            <m:ctrlPr>
                              <a:rPr lang="en-US" sz="32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</m:ctrlPr>
                          </m:dPr>
                          <m:e>
                            <m:r>
                              <a:rPr lang="en-US" sz="32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  <m:t>𝑘</m:t>
                            </m:r>
                            <m:r>
                              <a:rPr lang="en-US" sz="32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  <m:t>/</m:t>
                            </m:r>
                            <m:r>
                              <a:rPr lang="en-US" sz="32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3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+1</m:t>
                        </m:r>
                      </m:e>
                    </m:d>
                    <m:r>
                      <a:rPr lang="en-US" sz="3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Θ</m:t>
                    </m:r>
                    <m:d>
                      <m:dPr>
                        <m:begChr m:val="（"/>
                        <m:endChr m:val="）"/>
                        <m:ctrlPr>
                          <a:rPr lang="zh-CN" altLang="en-US" sz="3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</m:ctrlPr>
                      </m:dPr>
                      <m:e>
                        <m:r>
                          <a:rPr lang="en-US" altLang="zh-CN" sz="3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𝑘</m:t>
                        </m:r>
                        <m:r>
                          <a:rPr lang="en-US" altLang="zh-CN" sz="3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32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ＭＳ Ｐゴシック" charset="0"/>
                              </a:rPr>
                            </m:ctrlPr>
                          </m:sSupPr>
                          <m:e>
                            <m:r>
                              <a:rPr lang="en-US" altLang="zh-CN" sz="32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ＭＳ Ｐゴシック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CN" sz="32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ＭＳ Ｐゴシック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3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/</m:t>
                        </m:r>
                        <m:r>
                          <a:rPr lang="en-US" altLang="zh-CN" sz="3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0000FF"/>
                    </a:solidFill>
                    <a:latin typeface="Lucida Sans Unicode" panose="020B0602030504020204" pitchFamily="34" charset="0"/>
                    <a:ea typeface="ＭＳ Ｐゴシック" charset="0"/>
                    <a:cs typeface="Lucida Sans Unicode" panose="020B0602030504020204" pitchFamily="34" charset="0"/>
                  </a:rPr>
                  <a:t> </a:t>
                </a:r>
                <a:r>
                  <a:rPr lang="en-US" sz="3200" dirty="0">
                    <a:latin typeface="Lucida Sans Unicode" panose="020B0602030504020204" pitchFamily="34" charset="0"/>
                    <a:ea typeface="ＭＳ Ｐゴシック" charset="0"/>
                    <a:cs typeface="Lucida Sans Unicode" panose="020B0602030504020204" pitchFamily="34" charset="0"/>
                  </a:rPr>
                  <a:t>blocks</a:t>
                </a:r>
                <a:endParaRPr lang="en-US" sz="3200" dirty="0">
                  <a:latin typeface="Lucida Sans Unicode" panose="020B0602030504020204" pitchFamily="34" charset="0"/>
                  <a:cs typeface="Lucida Sans Unicode" panose="020B0602030504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B34393-2C7C-492F-9315-18753C457A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611742"/>
                <a:ext cx="9525000" cy="1077218"/>
              </a:xfrm>
              <a:prstGeom prst="rect">
                <a:avLst/>
              </a:prstGeom>
              <a:blipFill>
                <a:blip r:embed="rId3"/>
                <a:stretch>
                  <a:fillRect l="-1665" t="-7386" r="-960" b="-193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EC526A-1912-457C-95B2-EABDB881400A}"/>
                  </a:ext>
                </a:extLst>
              </p:cNvPr>
              <p:cNvSpPr txBox="1"/>
              <p:nvPr/>
            </p:nvSpPr>
            <p:spPr>
              <a:xfrm>
                <a:off x="914400" y="1905000"/>
                <a:ext cx="10363200" cy="2914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Want: </a:t>
                </a:r>
                <a14:m>
                  <m:oMath xmlns:m="http://schemas.openxmlformats.org/officeDocument/2006/math">
                    <m:r>
                      <a:rPr lang="en-US" sz="36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𝑘</m:t>
                    </m:r>
                    <m:d>
                      <m:dPr>
                        <m:ctrlPr>
                          <a:rPr lang="en-US" sz="3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d>
                          <m:dPr>
                            <m:begChr m:val="⌈"/>
                            <m:endChr m:val="⌉"/>
                            <m:ctrlPr>
                              <a:rPr lang="en-US" sz="3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</m:ctrlPr>
                          </m:dPr>
                          <m:e>
                            <m:r>
                              <a:rPr lang="en-US" sz="3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  <m:t>𝑘</m:t>
                            </m:r>
                            <m:r>
                              <a:rPr lang="en-US" sz="3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  <m:t>/</m:t>
                            </m:r>
                            <m:r>
                              <a:rPr lang="en-US" sz="3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3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+1</m:t>
                        </m:r>
                      </m:e>
                    </m:d>
                    <m:r>
                      <a:rPr lang="en-US" sz="36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≤</m:t>
                    </m:r>
                    <m:r>
                      <a:rPr lang="en-US" sz="36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𝑀</m:t>
                    </m:r>
                    <m:r>
                      <a:rPr lang="en-US" sz="36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/</m:t>
                    </m:r>
                    <m:r>
                      <a:rPr lang="en-US" sz="36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𝐵</m:t>
                    </m:r>
                  </m:oMath>
                </a14:m>
                <a:endParaRPr lang="en-US" sz="3600" dirty="0">
                  <a:latin typeface="Lucida Sans Unicode" panose="020B0602030504020204" pitchFamily="34" charset="0"/>
                  <a:cs typeface="Lucida Sans Unicode" panose="020B0602030504020204" pitchFamily="34" charset="0"/>
                </a:endParaRPr>
              </a:p>
              <a:p>
                <a:endParaRPr lang="en-US" sz="3600" dirty="0">
                  <a:latin typeface="Lucida Sans Unicode" panose="020B0602030504020204" pitchFamily="34" charset="0"/>
                  <a:cs typeface="Lucida Sans Unicode" panose="020B0602030504020204" pitchFamily="34" charset="0"/>
                </a:endParaRPr>
              </a:p>
              <a:p>
                <a:r>
                  <a:rPr lang="en-US" altLang="zh-CN" sz="3600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If assuming </a:t>
                </a:r>
                <a14:m>
                  <m:oMath xmlns:m="http://schemas.openxmlformats.org/officeDocument/2006/math">
                    <m:r>
                      <a:rPr lang="en-US" altLang="zh-CN" sz="36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CN" sz="3600" i="1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altLang="zh-CN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6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𝑐</m:t>
                    </m:r>
                    <m:rad>
                      <m:radPr>
                        <m:degHide m:val="on"/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rad>
                  </m:oMath>
                </a14:m>
                <a:r>
                  <a:rPr lang="en-US" sz="3600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for some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3600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like ¼ </a:t>
                </a:r>
              </a:p>
              <a:p>
                <a:r>
                  <a:rPr lang="en-US" sz="3600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This is called the </a:t>
                </a:r>
                <a:r>
                  <a:rPr lang="en-US" sz="3600" b="1" dirty="0">
                    <a:solidFill>
                      <a:srgbClr val="FF00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Tall-Cache Assumption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EC526A-1912-457C-95B2-EABDB8814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905000"/>
                <a:ext cx="10363200" cy="2914580"/>
              </a:xfrm>
              <a:prstGeom prst="rect">
                <a:avLst/>
              </a:prstGeom>
              <a:blipFill>
                <a:blip r:embed="rId4"/>
                <a:stretch>
                  <a:fillRect l="-1765" t="-2929" b="-69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B482A8DE-FAC4-4593-BE70-E903FB1E8E14}"/>
              </a:ext>
            </a:extLst>
          </p:cNvPr>
          <p:cNvSpPr txBox="1">
            <a:spLocks/>
          </p:cNvSpPr>
          <p:nvPr/>
        </p:nvSpPr>
        <p:spPr>
          <a:xfrm>
            <a:off x="381000" y="274638"/>
            <a:ext cx="10744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zh-CN" altLang="en-US" sz="4000" b="0" kern="1200">
                <a:solidFill>
                  <a:schemeClr val="accent1"/>
                </a:solidFill>
                <a:latin typeface="Bahnschrift SemiBold SemiConden" panose="020B0502040204020203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Matrix </a:t>
            </a:r>
            <a:r>
              <a:rPr lang="en-US" altLang="zh-CN" dirty="0"/>
              <a:t>transpose - cache-oblivious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48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01EE907C-E0B1-4C35-BC92-83BF32799C30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81001" y="4952999"/>
                <a:ext cx="11277595" cy="1752597"/>
              </a:xfrm>
            </p:spPr>
            <p:txBody>
              <a:bodyPr>
                <a:noAutofit/>
              </a:bodyPr>
              <a:lstStyle/>
              <a:p>
                <a:r>
                  <a:rPr lang="en-US" sz="3000" dirty="0"/>
                  <a:t>The simplest implementation is not I/O efficient</a:t>
                </a:r>
              </a:p>
              <a:p>
                <a:r>
                  <a:rPr lang="en-US" sz="3000" dirty="0"/>
                  <a:t>The I/O algorithm has a cost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000" dirty="0"/>
              </a:p>
              <a:p>
                <a:r>
                  <a:rPr lang="en-US" sz="3000" dirty="0"/>
                  <a:t>The cache-oblivious algorithm also has a cost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000" dirty="0"/>
              </a:p>
              <a:p>
                <a:endParaRPr lang="en-US" sz="3000" dirty="0"/>
              </a:p>
              <a:p>
                <a:endParaRPr lang="en-US" sz="3000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01EE907C-E0B1-4C35-BC92-83BF32799C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81001" y="4952999"/>
                <a:ext cx="11277595" cy="1752597"/>
              </a:xfrm>
              <a:blipFill>
                <a:blip r:embed="rId3"/>
                <a:stretch>
                  <a:fillRect l="-1136" t="-65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9D501B10-5699-43FF-B95D-EEE6F45CF7AA}"/>
              </a:ext>
            </a:extLst>
          </p:cNvPr>
          <p:cNvSpPr/>
          <p:nvPr/>
        </p:nvSpPr>
        <p:spPr>
          <a:xfrm>
            <a:off x="2438400" y="1676400"/>
            <a:ext cx="2819400" cy="2819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E072EF6-D90F-426C-9097-FDD05BCB5E7B}"/>
              </a:ext>
            </a:extLst>
          </p:cNvPr>
          <p:cNvCxnSpPr>
            <a:stCxn id="8" idx="1"/>
            <a:endCxn id="8" idx="3"/>
          </p:cNvCxnSpPr>
          <p:nvPr/>
        </p:nvCxnSpPr>
        <p:spPr>
          <a:xfrm>
            <a:off x="2438400" y="3086100"/>
            <a:ext cx="2819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6E7BBA3-59A4-4626-A30E-AE09255982BC}"/>
              </a:ext>
            </a:extLst>
          </p:cNvPr>
          <p:cNvCxnSpPr>
            <a:cxnSpLocks/>
          </p:cNvCxnSpPr>
          <p:nvPr/>
        </p:nvCxnSpPr>
        <p:spPr>
          <a:xfrm>
            <a:off x="3848100" y="2407920"/>
            <a:ext cx="140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ADE5971-31A2-4A56-ABAA-0E60FF0E760B}"/>
              </a:ext>
            </a:extLst>
          </p:cNvPr>
          <p:cNvCxnSpPr>
            <a:stCxn id="8" idx="0"/>
            <a:endCxn id="8" idx="2"/>
          </p:cNvCxnSpPr>
          <p:nvPr/>
        </p:nvCxnSpPr>
        <p:spPr>
          <a:xfrm>
            <a:off x="3848100" y="1676400"/>
            <a:ext cx="0" cy="2819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B68B218-C4B7-493F-9EB2-047C521C3FEF}"/>
              </a:ext>
            </a:extLst>
          </p:cNvPr>
          <p:cNvCxnSpPr>
            <a:cxnSpLocks/>
          </p:cNvCxnSpPr>
          <p:nvPr/>
        </p:nvCxnSpPr>
        <p:spPr>
          <a:xfrm>
            <a:off x="4551680" y="1676400"/>
            <a:ext cx="0" cy="1409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C82D159E-30CD-4FF6-87B3-E3FF4EAB758F}"/>
              </a:ext>
            </a:extLst>
          </p:cNvPr>
          <p:cNvSpPr/>
          <p:nvPr/>
        </p:nvSpPr>
        <p:spPr>
          <a:xfrm>
            <a:off x="6553200" y="1676400"/>
            <a:ext cx="2819400" cy="2819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6396DBC-17A2-4B26-8A1D-0D5A7BE5DF74}"/>
              </a:ext>
            </a:extLst>
          </p:cNvPr>
          <p:cNvCxnSpPr>
            <a:stCxn id="18" idx="1"/>
            <a:endCxn id="18" idx="3"/>
          </p:cNvCxnSpPr>
          <p:nvPr/>
        </p:nvCxnSpPr>
        <p:spPr>
          <a:xfrm>
            <a:off x="6553200" y="3086100"/>
            <a:ext cx="2819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E75C677-853F-4CC4-8BA7-268175C99CFB}"/>
              </a:ext>
            </a:extLst>
          </p:cNvPr>
          <p:cNvCxnSpPr>
            <a:cxnSpLocks/>
          </p:cNvCxnSpPr>
          <p:nvPr/>
        </p:nvCxnSpPr>
        <p:spPr>
          <a:xfrm>
            <a:off x="6553200" y="3764280"/>
            <a:ext cx="140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545CD79-E3C3-4C80-802A-C463031D8E67}"/>
              </a:ext>
            </a:extLst>
          </p:cNvPr>
          <p:cNvCxnSpPr>
            <a:stCxn id="18" idx="0"/>
            <a:endCxn id="18" idx="2"/>
          </p:cNvCxnSpPr>
          <p:nvPr/>
        </p:nvCxnSpPr>
        <p:spPr>
          <a:xfrm>
            <a:off x="7962900" y="1676400"/>
            <a:ext cx="0" cy="2819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577ECB3-9C9E-4EF8-B52E-A9B4820C83AC}"/>
              </a:ext>
            </a:extLst>
          </p:cNvPr>
          <p:cNvCxnSpPr>
            <a:cxnSpLocks/>
          </p:cNvCxnSpPr>
          <p:nvPr/>
        </p:nvCxnSpPr>
        <p:spPr>
          <a:xfrm>
            <a:off x="7266710" y="3086100"/>
            <a:ext cx="0" cy="1409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175250C-E3D3-4934-901E-98B300382908}"/>
              </a:ext>
            </a:extLst>
          </p:cNvPr>
          <p:cNvCxnSpPr/>
          <p:nvPr/>
        </p:nvCxnSpPr>
        <p:spPr>
          <a:xfrm>
            <a:off x="5562600" y="3086100"/>
            <a:ext cx="7620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0AB1BEB5-8D69-4471-B975-8C226BDA6505}"/>
              </a:ext>
            </a:extLst>
          </p:cNvPr>
          <p:cNvSpPr txBox="1">
            <a:spLocks/>
          </p:cNvSpPr>
          <p:nvPr/>
        </p:nvSpPr>
        <p:spPr>
          <a:xfrm>
            <a:off x="381000" y="274638"/>
            <a:ext cx="10744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zh-CN" altLang="en-US" sz="4000" b="0" kern="1200">
                <a:solidFill>
                  <a:schemeClr val="accent1"/>
                </a:solidFill>
                <a:latin typeface="Bahnschrift SemiBold SemiConden" panose="020B0502040204020203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Matrix </a:t>
            </a:r>
            <a:r>
              <a:rPr lang="en-US" altLang="zh-CN" dirty="0"/>
              <a:t>transpose - cache-oblivious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55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Cache-Oblivious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150939"/>
                <a:ext cx="11430000" cy="517366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Algorithms not parameterized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These algorithms are unaware of the parameters of the memory hierarchy</a:t>
                </a:r>
              </a:p>
              <a:p>
                <a:r>
                  <a:rPr lang="en-US" dirty="0"/>
                  <a:t>Analyze in the </a:t>
                </a:r>
                <a:r>
                  <a:rPr lang="en-US" b="1" i="1" dirty="0"/>
                  <a:t>ideal cache</a:t>
                </a:r>
                <a:r>
                  <a:rPr lang="en-US" dirty="0"/>
                  <a:t> model — same as the I/O model except optimal replacement is assumed</a:t>
                </a:r>
              </a:p>
              <a:p>
                <a:endParaRPr lang="en-US" dirty="0"/>
              </a:p>
              <a:p>
                <a:r>
                  <a:rPr lang="en-US" dirty="0"/>
                  <a:t>Use a specific cache sequence to analyze the I/O cost </a:t>
                </a:r>
              </a:p>
              <a:p>
                <a:r>
                  <a:rPr lang="en-US" dirty="0"/>
                  <a:t>An ideal cache will do no worse than this specific load/evict sequence</a:t>
                </a:r>
              </a:p>
              <a:p>
                <a:pPr lvl="1"/>
                <a:r>
                  <a:rPr lang="en-US" sz="2800" dirty="0"/>
                  <a:t>In practice, real caches based on LRU policy perform similarly to the optimal cache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150939"/>
                <a:ext cx="11430000" cy="5173661"/>
              </a:xfrm>
              <a:blipFill>
                <a:blip r:embed="rId2"/>
                <a:stretch>
                  <a:fillRect l="-960" t="-18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70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DD6C69-5F61-41BD-AEE0-AB7112291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Problems of I/O model and I/O algorithms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74E0E57-8EF2-4230-B887-A9D7BF9A8B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27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35E09FD-81DF-4108-B533-7D5C9B284E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1371600"/>
                <a:ext cx="11506200" cy="52578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What about multiple-level memory hierarchy?</a:t>
                </a:r>
              </a:p>
              <a:p>
                <a:pPr lvl="1"/>
                <a:r>
                  <a:rPr lang="en-US" sz="2800" dirty="0">
                    <a:solidFill>
                      <a:srgbClr val="FF0000"/>
                    </a:solidFill>
                  </a:rPr>
                  <a:t>Apply to all cache levels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sz="1800" dirty="0"/>
              </a:p>
              <a:p>
                <a:r>
                  <a:rPr lang="en-US" dirty="0"/>
                  <a:t>Algorithm is machine specific.  Need to rewrite code when running on another machine</a:t>
                </a:r>
              </a:p>
              <a:p>
                <a:pPr lvl="1"/>
                <a:r>
                  <a:rPr lang="en-US" sz="2800" dirty="0">
                    <a:solidFill>
                      <a:srgbClr val="FF0000"/>
                    </a:solidFill>
                  </a:rPr>
                  <a:t>No, you don’t</a:t>
                </a:r>
              </a:p>
              <a:p>
                <a:endParaRPr lang="en-US" sz="1800" dirty="0"/>
              </a:p>
              <a:p>
                <a:r>
                  <a:rPr lang="en-US" dirty="0"/>
                  <a:t>What about when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dirty="0"/>
                  <a:t> are not static?</a:t>
                </a:r>
              </a:p>
              <a:p>
                <a:pPr lvl="1"/>
                <a:r>
                  <a:rPr lang="en-US" sz="2800" dirty="0">
                    <a:solidFill>
                      <a:srgbClr val="FF0000"/>
                    </a:solidFill>
                  </a:rPr>
                  <a:t>The algorithm will adapt automatically</a:t>
                </a:r>
              </a:p>
              <a:p>
                <a:endParaRPr lang="en-US" sz="1800" dirty="0">
                  <a:solidFill>
                    <a:srgbClr val="FF0000"/>
                  </a:solidFill>
                </a:endParaRPr>
              </a:p>
              <a:p>
                <a:r>
                  <a:rPr lang="en-US" altLang="zh-CN" dirty="0"/>
                  <a:t>How about parallelism?</a:t>
                </a:r>
              </a:p>
              <a:p>
                <a:pPr lvl="1"/>
                <a:r>
                  <a:rPr lang="en-US" altLang="zh-CN" sz="2800" dirty="0">
                    <a:solidFill>
                      <a:srgbClr val="FF0000"/>
                    </a:solidFill>
                  </a:rPr>
                  <a:t>Still use work-span(depth) analysis, often </a:t>
                </a:r>
                <a:r>
                  <a:rPr lang="en-US" altLang="zh-CN" sz="2800" dirty="0" err="1">
                    <a:solidFill>
                      <a:srgbClr val="FF0000"/>
                    </a:solidFill>
                  </a:rPr>
                  <a:t>divide&amp;conquer</a:t>
                </a:r>
                <a:endParaRPr lang="en-US" altLang="zh-CN" sz="2800" dirty="0">
                  <a:solidFill>
                    <a:srgbClr val="FF0000"/>
                  </a:solidFill>
                </a:endParaRPr>
              </a:p>
              <a:p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35E09FD-81DF-4108-B533-7D5C9B284E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371600"/>
                <a:ext cx="11506200" cy="5257800"/>
              </a:xfrm>
              <a:blipFill>
                <a:blip r:embed="rId2"/>
                <a:stretch>
                  <a:fillRect l="-953" t="-19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679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DD6C69-5F61-41BD-AEE0-AB7112291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Last week – cache-oblivious algorithms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74E0E57-8EF2-4230-B887-A9D7BF9A8B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28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D932B493-B0E8-4B62-A8BB-E3F02FE997CF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304800" y="1371600"/>
              <a:ext cx="11277600" cy="4953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59200">
                      <a:extLst>
                        <a:ext uri="{9D8B030D-6E8A-4147-A177-3AD203B41FA5}">
                          <a16:colId xmlns:a16="http://schemas.microsoft.com/office/drawing/2014/main" val="3819133799"/>
                        </a:ext>
                      </a:extLst>
                    </a:gridCol>
                    <a:gridCol w="3759200">
                      <a:extLst>
                        <a:ext uri="{9D8B030D-6E8A-4147-A177-3AD203B41FA5}">
                          <a16:colId xmlns:a16="http://schemas.microsoft.com/office/drawing/2014/main" val="3147397700"/>
                        </a:ext>
                      </a:extLst>
                    </a:gridCol>
                    <a:gridCol w="3759200">
                      <a:extLst>
                        <a:ext uri="{9D8B030D-6E8A-4147-A177-3AD203B41FA5}">
                          <a16:colId xmlns:a16="http://schemas.microsoft.com/office/drawing/2014/main" val="469386327"/>
                        </a:ext>
                      </a:extLst>
                    </a:gridCol>
                  </a:tblGrid>
                  <a:tr h="6039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Problem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RAM Algorithm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CO algorithm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23616755"/>
                      </a:ext>
                    </a:extLst>
                  </a:tr>
                  <a:tr h="12483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Sorting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func>
                                      <m:func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32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den>
                                    </m:f>
                                    <m:func>
                                      <m:func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3200" b="0" i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e>
                                          <m:sub>
                                            <m:f>
                                              <m:fPr>
                                                <m:ctrlPr>
                                                  <a:rPr lang="en-US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𝑀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𝐵</m:t>
                                                </m:r>
                                              </m:den>
                                            </m:f>
                                          </m:sub>
                                        </m:sSub>
                                      </m:fName>
                                      <m:e>
                                        <m:f>
                                          <m:fPr>
                                            <m:ctrlP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num>
                                          <m:den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𝐵</m:t>
                                            </m:r>
                                          </m:den>
                                        </m:f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89020731"/>
                      </a:ext>
                    </a:extLst>
                  </a:tr>
                  <a:tr h="12483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Matrix transpose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p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53950511"/>
                      </a:ext>
                    </a:extLst>
                  </a:tr>
                  <a:tr h="12483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Matrix multiplication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p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46883012"/>
                      </a:ext>
                    </a:extLst>
                  </a:tr>
                  <a:tr h="6039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Search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32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32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306720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D932B493-B0E8-4B62-A8BB-E3F02FE997CF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304800" y="1371600"/>
              <a:ext cx="11277600" cy="4953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59200">
                      <a:extLst>
                        <a:ext uri="{9D8B030D-6E8A-4147-A177-3AD203B41FA5}">
                          <a16:colId xmlns:a16="http://schemas.microsoft.com/office/drawing/2014/main" val="3819133799"/>
                        </a:ext>
                      </a:extLst>
                    </a:gridCol>
                    <a:gridCol w="3759200">
                      <a:extLst>
                        <a:ext uri="{9D8B030D-6E8A-4147-A177-3AD203B41FA5}">
                          <a16:colId xmlns:a16="http://schemas.microsoft.com/office/drawing/2014/main" val="3147397700"/>
                        </a:ext>
                      </a:extLst>
                    </a:gridCol>
                    <a:gridCol w="3759200">
                      <a:extLst>
                        <a:ext uri="{9D8B030D-6E8A-4147-A177-3AD203B41FA5}">
                          <a16:colId xmlns:a16="http://schemas.microsoft.com/office/drawing/2014/main" val="469386327"/>
                        </a:ext>
                      </a:extLst>
                    </a:gridCol>
                  </a:tblGrid>
                  <a:tr h="6039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Problem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RAM Algorithm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CO algorithm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23616755"/>
                      </a:ext>
                    </a:extLst>
                  </a:tr>
                  <a:tr h="12483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Sorting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487" t="-53659" r="-100974" b="-2629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162" t="-53659" r="-810" b="-2629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89020731"/>
                      </a:ext>
                    </a:extLst>
                  </a:tr>
                  <a:tr h="12483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Matrix transpose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487" t="-153659" r="-100974" b="-1629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162" t="-153659" r="-810" b="-1629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3950511"/>
                      </a:ext>
                    </a:extLst>
                  </a:tr>
                  <a:tr h="12483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Matrix multiplication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487" t="-253659" r="-100974" b="-629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162" t="-253659" r="-810" b="-629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6883012"/>
                      </a:ext>
                    </a:extLst>
                  </a:tr>
                  <a:tr h="6039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Search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487" t="-732323" r="-100974" b="-303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162" t="-732323" r="-810" b="-303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067208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1391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2401"/>
            <a:ext cx="10896600" cy="965200"/>
          </a:xfrm>
        </p:spPr>
        <p:txBody>
          <a:bodyPr/>
          <a:lstStyle/>
          <a:p>
            <a:pPr>
              <a:buNone/>
            </a:pPr>
            <a:r>
              <a:rPr lang="en-US" dirty="0"/>
              <a:t>Consider standard iterative matrix-multiplication algorithm</a:t>
            </a:r>
          </a:p>
        </p:txBody>
      </p:sp>
      <p:sp>
        <p:nvSpPr>
          <p:cNvPr id="4" name="Rectangle 3"/>
          <p:cNvSpPr/>
          <p:nvPr/>
        </p:nvSpPr>
        <p:spPr>
          <a:xfrm>
            <a:off x="5626100" y="2057400"/>
            <a:ext cx="11430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Comic Sans MS"/>
                <a:cs typeface="Comic Sans MS"/>
              </a:rPr>
              <a:t>X</a:t>
            </a:r>
          </a:p>
        </p:txBody>
      </p:sp>
      <p:sp>
        <p:nvSpPr>
          <p:cNvPr id="5" name="Rectangle 4"/>
          <p:cNvSpPr/>
          <p:nvPr/>
        </p:nvSpPr>
        <p:spPr>
          <a:xfrm>
            <a:off x="6946900" y="2057400"/>
            <a:ext cx="1143000" cy="1143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Comic Sans MS"/>
                <a:cs typeface="Comic Sans MS"/>
              </a:rPr>
              <a:t>Y</a:t>
            </a:r>
          </a:p>
        </p:txBody>
      </p:sp>
      <p:sp>
        <p:nvSpPr>
          <p:cNvPr id="6" name="Rectangle 5"/>
          <p:cNvSpPr/>
          <p:nvPr/>
        </p:nvSpPr>
        <p:spPr>
          <a:xfrm>
            <a:off x="3289300" y="2057400"/>
            <a:ext cx="1143000" cy="1143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Comic Sans MS"/>
                <a:cs typeface="Comic Sans MS"/>
              </a:rPr>
              <a:t>Z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24401" y="2349500"/>
            <a:ext cx="475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/>
                <a:cs typeface="Comic Sans MS"/>
              </a:rPr>
              <a:t>:=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609600" y="3441700"/>
                <a:ext cx="9601200" cy="6731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342900" indent="-342900" defTabSz="457200">
                  <a:spcBef>
                    <a:spcPct val="20000"/>
                  </a:spcBef>
                  <a:buFont typeface="Arial"/>
                  <a:buChar char="•"/>
                  <a:defRPr/>
                </a:pPr>
                <a:r>
                  <a:rPr lang="en-US" sz="2800" b="1" dirty="0">
                    <a:solidFill>
                      <a:srgbClr val="595959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Where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cs typeface="Arial" pitchFamily="34" charset="0"/>
                      </a:rPr>
                      <m:t>𝑋</m:t>
                    </m:r>
                  </m:oMath>
                </a14:m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cs typeface="Arial" pitchFamily="34" charset="0"/>
                      </a:rPr>
                      <m:t>𝑌</m:t>
                    </m:r>
                  </m:oMath>
                </a14:m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2800" b="1" dirty="0">
                    <a:solidFill>
                      <a:srgbClr val="595959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and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cs typeface="Arial" pitchFamily="34" charset="0"/>
                      </a:rPr>
                      <m:t>𝑍</m:t>
                    </m:r>
                  </m:oMath>
                </a14:m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>
                    <a:solidFill>
                      <a:srgbClr val="595959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are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𝑁</m:t>
                    </m:r>
                    <m:r>
                      <a:rPr lang="en-US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×</m:t>
                    </m:r>
                    <m:r>
                      <a:rPr lang="en-US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𝑁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>
                    <a:solidFill>
                      <a:srgbClr val="595959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matrices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441700"/>
                <a:ext cx="9601200" cy="673100"/>
              </a:xfrm>
              <a:prstGeom prst="rect">
                <a:avLst/>
              </a:prstGeom>
              <a:blipFill>
                <a:blip r:embed="rId2"/>
                <a:stretch>
                  <a:fillRect l="-1143" t="-14545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olded Corner 9"/>
          <p:cNvSpPr/>
          <p:nvPr/>
        </p:nvSpPr>
        <p:spPr>
          <a:xfrm>
            <a:off x="3517900" y="4191000"/>
            <a:ext cx="5168900" cy="1587500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for </a:t>
            </a:r>
            <a:r>
              <a:rPr lang="en-US" sz="2400" dirty="0" err="1">
                <a:solidFill>
                  <a:schemeClr val="tx1"/>
                </a:solidFill>
                <a:latin typeface="Comic Sans MS"/>
                <a:cs typeface="Comic Sans MS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= 1 to 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N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do</a:t>
            </a:r>
          </a:p>
          <a:p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   for </a:t>
            </a:r>
            <a:r>
              <a:rPr lang="en-US" sz="2400" dirty="0" err="1">
                <a:solidFill>
                  <a:schemeClr val="tx1"/>
                </a:solidFill>
                <a:latin typeface="Comic Sans MS"/>
                <a:cs typeface="Comic Sans MS"/>
              </a:rPr>
              <a:t>j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= 1 to 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N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do</a:t>
            </a:r>
          </a:p>
          <a:p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       for </a:t>
            </a:r>
            <a:r>
              <a:rPr lang="en-US" sz="2400" dirty="0" err="1">
                <a:solidFill>
                  <a:schemeClr val="tx1"/>
                </a:solidFill>
                <a:latin typeface="Comic Sans MS"/>
                <a:cs typeface="Comic Sans MS"/>
              </a:rPr>
              <a:t>k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= 1 to 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N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do</a:t>
            </a:r>
          </a:p>
          <a:p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           </a:t>
            </a:r>
            <a:r>
              <a:rPr lang="en-US" sz="2400" dirty="0" err="1">
                <a:solidFill>
                  <a:schemeClr val="tx1"/>
                </a:solidFill>
                <a:latin typeface="Comic Sans MS"/>
                <a:cs typeface="Comic Sans MS"/>
              </a:rPr>
              <a:t>Z[i][j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] += </a:t>
            </a:r>
            <a:r>
              <a:rPr lang="en-US" sz="2400" dirty="0" err="1">
                <a:solidFill>
                  <a:schemeClr val="tx1"/>
                </a:solidFill>
                <a:latin typeface="Comic Sans MS"/>
                <a:cs typeface="Comic Sans MS"/>
              </a:rPr>
              <a:t>X[i][k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] * </a:t>
            </a:r>
            <a:r>
              <a:rPr lang="en-US" sz="2400" dirty="0" err="1">
                <a:solidFill>
                  <a:schemeClr val="tx1"/>
                </a:solidFill>
                <a:latin typeface="Comic Sans MS"/>
                <a:cs typeface="Comic Sans MS"/>
              </a:rPr>
              <a:t>Y[k][j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]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609600" y="6032500"/>
                <a:ext cx="10972800" cy="6731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342900" indent="-342900" defTabSz="457200">
                  <a:spcBef>
                    <a:spcPct val="20000"/>
                  </a:spcBef>
                  <a:buClr>
                    <a:schemeClr val="tx1"/>
                  </a:buClr>
                  <a:buFont typeface="Arial"/>
                  <a:buChar char="•"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Lucida Grande"/>
                        <a:cs typeface="Lucida Grande"/>
                      </a:rPr>
                      <m:t>Θ</m:t>
                    </m:r>
                    <m:r>
                      <a:rPr lang="en-US" sz="3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omic Sans MS"/>
                      </a:rPr>
                      <m:t>(</m:t>
                    </m:r>
                    <m:r>
                      <a:rPr lang="en-US" sz="3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omic Sans MS"/>
                      </a:rPr>
                      <m:t>𝑁</m:t>
                    </m:r>
                    <m:r>
                      <a:rPr lang="en-US" sz="3200" i="1" baseline="30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omic Sans MS"/>
                      </a:rPr>
                      <m:t>3</m:t>
                    </m:r>
                    <m:r>
                      <a:rPr lang="en-US" sz="3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omic Sans MS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0000FF"/>
                    </a:solidFill>
                    <a:latin typeface="+mj-lt"/>
                    <a:cs typeface="Comic Sans MS"/>
                  </a:rPr>
                  <a:t> </a:t>
                </a:r>
                <a:r>
                  <a:rPr lang="en-US" sz="2800" b="1" dirty="0">
                    <a:solidFill>
                      <a:srgbClr val="595959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computation in RAM model. What about I/O? </a:t>
                </a:r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6032500"/>
                <a:ext cx="10972800" cy="673100"/>
              </a:xfrm>
              <a:prstGeom prst="rect">
                <a:avLst/>
              </a:prstGeom>
              <a:blipFill>
                <a:blip r:embed="rId3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817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97656" y="1447800"/>
                <a:ext cx="11032344" cy="51054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Two-level memory hierarchy:</a:t>
                </a:r>
              </a:p>
              <a:p>
                <a:pPr lvl="1"/>
                <a:r>
                  <a:rPr lang="en-US" dirty="0"/>
                  <a:t>A small memory (fast memory, cache) of fixed size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 large memory (slow memory) of unbounded size</a:t>
                </a:r>
              </a:p>
              <a:p>
                <a:r>
                  <a:rPr lang="en-US" sz="2400" dirty="0"/>
                  <a:t>Both are partitioned into blocks of size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Instructions can only apply to data in primary memory, and are free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97656" y="1447800"/>
                <a:ext cx="11032344" cy="5105400"/>
              </a:xfrm>
              <a:blipFill>
                <a:blip r:embed="rId3"/>
                <a:stretch>
                  <a:fillRect l="-718" t="-1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week - The I/O model</a:t>
            </a:r>
          </a:p>
        </p:txBody>
      </p:sp>
      <p:sp>
        <p:nvSpPr>
          <p:cNvPr id="4" name="Oval 3"/>
          <p:cNvSpPr/>
          <p:nvPr/>
        </p:nvSpPr>
        <p:spPr>
          <a:xfrm>
            <a:off x="2514600" y="4419600"/>
            <a:ext cx="1219200" cy="1219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CPU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58512" y="4495800"/>
            <a:ext cx="1408889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58512" y="4800600"/>
            <a:ext cx="1408889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58512" y="5105400"/>
            <a:ext cx="1408889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58512" y="5410200"/>
            <a:ext cx="1408889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58512" y="5715000"/>
            <a:ext cx="1408889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077200" y="4438710"/>
            <a:ext cx="2057400" cy="22668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146442" y="3730824"/>
            <a:ext cx="18357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altLang="zh-CN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Slow Memory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82162" y="4038600"/>
            <a:ext cx="1765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Fast Memory</a:t>
            </a:r>
          </a:p>
        </p:txBody>
      </p:sp>
      <p:sp>
        <p:nvSpPr>
          <p:cNvPr id="22" name="Left Brace 21"/>
          <p:cNvSpPr/>
          <p:nvPr/>
        </p:nvSpPr>
        <p:spPr>
          <a:xfrm>
            <a:off x="4235452" y="4495800"/>
            <a:ext cx="220726" cy="1524000"/>
          </a:xfrm>
          <a:custGeom>
            <a:avLst/>
            <a:gdLst>
              <a:gd name="connsiteX0" fmla="*/ 265176 w 265176"/>
              <a:gd name="connsiteY0" fmla="*/ 1524000 h 1524000"/>
              <a:gd name="connsiteX1" fmla="*/ 132588 w 265176"/>
              <a:gd name="connsiteY1" fmla="*/ 1346831 h 1524000"/>
              <a:gd name="connsiteX2" fmla="*/ 132588 w 265176"/>
              <a:gd name="connsiteY2" fmla="*/ 1263431 h 1524000"/>
              <a:gd name="connsiteX3" fmla="*/ 0 w 265176"/>
              <a:gd name="connsiteY3" fmla="*/ 1086262 h 1524000"/>
              <a:gd name="connsiteX4" fmla="*/ 132588 w 265176"/>
              <a:gd name="connsiteY4" fmla="*/ 909093 h 1524000"/>
              <a:gd name="connsiteX5" fmla="*/ 132588 w 265176"/>
              <a:gd name="connsiteY5" fmla="*/ 177169 h 1524000"/>
              <a:gd name="connsiteX6" fmla="*/ 265176 w 265176"/>
              <a:gd name="connsiteY6" fmla="*/ 0 h 1524000"/>
              <a:gd name="connsiteX7" fmla="*/ 265176 w 265176"/>
              <a:gd name="connsiteY7" fmla="*/ 1524000 h 1524000"/>
              <a:gd name="connsiteX0" fmla="*/ 265176 w 265176"/>
              <a:gd name="connsiteY0" fmla="*/ 1524000 h 1524000"/>
              <a:gd name="connsiteX1" fmla="*/ 132588 w 265176"/>
              <a:gd name="connsiteY1" fmla="*/ 1346831 h 1524000"/>
              <a:gd name="connsiteX2" fmla="*/ 132588 w 265176"/>
              <a:gd name="connsiteY2" fmla="*/ 1263431 h 1524000"/>
              <a:gd name="connsiteX3" fmla="*/ 0 w 265176"/>
              <a:gd name="connsiteY3" fmla="*/ 1086262 h 1524000"/>
              <a:gd name="connsiteX4" fmla="*/ 132588 w 265176"/>
              <a:gd name="connsiteY4" fmla="*/ 909093 h 1524000"/>
              <a:gd name="connsiteX5" fmla="*/ 132588 w 265176"/>
              <a:gd name="connsiteY5" fmla="*/ 177169 h 1524000"/>
              <a:gd name="connsiteX6" fmla="*/ 265176 w 265176"/>
              <a:gd name="connsiteY6" fmla="*/ 0 h 1524000"/>
              <a:gd name="connsiteX0" fmla="*/ 275034 w 275034"/>
              <a:gd name="connsiteY0" fmla="*/ 1524000 h 1524000"/>
              <a:gd name="connsiteX1" fmla="*/ 142446 w 275034"/>
              <a:gd name="connsiteY1" fmla="*/ 1346831 h 1524000"/>
              <a:gd name="connsiteX2" fmla="*/ 142446 w 275034"/>
              <a:gd name="connsiteY2" fmla="*/ 1263431 h 1524000"/>
              <a:gd name="connsiteX3" fmla="*/ 9858 w 275034"/>
              <a:gd name="connsiteY3" fmla="*/ 1086262 h 1524000"/>
              <a:gd name="connsiteX4" fmla="*/ 142446 w 275034"/>
              <a:gd name="connsiteY4" fmla="*/ 909093 h 1524000"/>
              <a:gd name="connsiteX5" fmla="*/ 142446 w 275034"/>
              <a:gd name="connsiteY5" fmla="*/ 177169 h 1524000"/>
              <a:gd name="connsiteX6" fmla="*/ 275034 w 275034"/>
              <a:gd name="connsiteY6" fmla="*/ 0 h 1524000"/>
              <a:gd name="connsiteX7" fmla="*/ 275034 w 275034"/>
              <a:gd name="connsiteY7" fmla="*/ 1524000 h 1524000"/>
              <a:gd name="connsiteX0" fmla="*/ 275034 w 275034"/>
              <a:gd name="connsiteY0" fmla="*/ 1524000 h 1524000"/>
              <a:gd name="connsiteX1" fmla="*/ 142446 w 275034"/>
              <a:gd name="connsiteY1" fmla="*/ 1346831 h 1524000"/>
              <a:gd name="connsiteX2" fmla="*/ 142446 w 275034"/>
              <a:gd name="connsiteY2" fmla="*/ 1263431 h 1524000"/>
              <a:gd name="connsiteX3" fmla="*/ 9858 w 275034"/>
              <a:gd name="connsiteY3" fmla="*/ 1086262 h 1524000"/>
              <a:gd name="connsiteX4" fmla="*/ 142446 w 275034"/>
              <a:gd name="connsiteY4" fmla="*/ 909093 h 1524000"/>
              <a:gd name="connsiteX5" fmla="*/ 142446 w 275034"/>
              <a:gd name="connsiteY5" fmla="*/ 177169 h 1524000"/>
              <a:gd name="connsiteX6" fmla="*/ 275034 w 275034"/>
              <a:gd name="connsiteY6" fmla="*/ 0 h 1524000"/>
              <a:gd name="connsiteX0" fmla="*/ 265375 w 265375"/>
              <a:gd name="connsiteY0" fmla="*/ 1524000 h 1524000"/>
              <a:gd name="connsiteX1" fmla="*/ 132787 w 265375"/>
              <a:gd name="connsiteY1" fmla="*/ 1346831 h 1524000"/>
              <a:gd name="connsiteX2" fmla="*/ 132787 w 265375"/>
              <a:gd name="connsiteY2" fmla="*/ 1263431 h 1524000"/>
              <a:gd name="connsiteX3" fmla="*/ 199 w 265375"/>
              <a:gd name="connsiteY3" fmla="*/ 1086262 h 1524000"/>
              <a:gd name="connsiteX4" fmla="*/ 132787 w 265375"/>
              <a:gd name="connsiteY4" fmla="*/ 909093 h 1524000"/>
              <a:gd name="connsiteX5" fmla="*/ 132787 w 265375"/>
              <a:gd name="connsiteY5" fmla="*/ 177169 h 1524000"/>
              <a:gd name="connsiteX6" fmla="*/ 265375 w 265375"/>
              <a:gd name="connsiteY6" fmla="*/ 0 h 1524000"/>
              <a:gd name="connsiteX7" fmla="*/ 265375 w 265375"/>
              <a:gd name="connsiteY7" fmla="*/ 1524000 h 1524000"/>
              <a:gd name="connsiteX0" fmla="*/ 265375 w 265375"/>
              <a:gd name="connsiteY0" fmla="*/ 1524000 h 1524000"/>
              <a:gd name="connsiteX1" fmla="*/ 132787 w 265375"/>
              <a:gd name="connsiteY1" fmla="*/ 1346831 h 1524000"/>
              <a:gd name="connsiteX2" fmla="*/ 132787 w 265375"/>
              <a:gd name="connsiteY2" fmla="*/ 1263431 h 1524000"/>
              <a:gd name="connsiteX3" fmla="*/ 199 w 265375"/>
              <a:gd name="connsiteY3" fmla="*/ 1086262 h 1524000"/>
              <a:gd name="connsiteX4" fmla="*/ 132787 w 265375"/>
              <a:gd name="connsiteY4" fmla="*/ 909093 h 1524000"/>
              <a:gd name="connsiteX5" fmla="*/ 132787 w 265375"/>
              <a:gd name="connsiteY5" fmla="*/ 177169 h 1524000"/>
              <a:gd name="connsiteX6" fmla="*/ 265375 w 265375"/>
              <a:gd name="connsiteY6" fmla="*/ 0 h 1524000"/>
              <a:gd name="connsiteX0" fmla="*/ 265375 w 265375"/>
              <a:gd name="connsiteY0" fmla="*/ 1524000 h 1524000"/>
              <a:gd name="connsiteX1" fmla="*/ 132787 w 265375"/>
              <a:gd name="connsiteY1" fmla="*/ 1346831 h 1524000"/>
              <a:gd name="connsiteX2" fmla="*/ 132787 w 265375"/>
              <a:gd name="connsiteY2" fmla="*/ 1263431 h 1524000"/>
              <a:gd name="connsiteX3" fmla="*/ 199 w 265375"/>
              <a:gd name="connsiteY3" fmla="*/ 1086262 h 1524000"/>
              <a:gd name="connsiteX4" fmla="*/ 132787 w 265375"/>
              <a:gd name="connsiteY4" fmla="*/ 909093 h 1524000"/>
              <a:gd name="connsiteX5" fmla="*/ 132787 w 265375"/>
              <a:gd name="connsiteY5" fmla="*/ 177169 h 1524000"/>
              <a:gd name="connsiteX6" fmla="*/ 265375 w 265375"/>
              <a:gd name="connsiteY6" fmla="*/ 0 h 1524000"/>
              <a:gd name="connsiteX7" fmla="*/ 265375 w 265375"/>
              <a:gd name="connsiteY7" fmla="*/ 1524000 h 1524000"/>
              <a:gd name="connsiteX0" fmla="*/ 265375 w 265375"/>
              <a:gd name="connsiteY0" fmla="*/ 1524000 h 1524000"/>
              <a:gd name="connsiteX1" fmla="*/ 132787 w 265375"/>
              <a:gd name="connsiteY1" fmla="*/ 1346831 h 1524000"/>
              <a:gd name="connsiteX2" fmla="*/ 132787 w 265375"/>
              <a:gd name="connsiteY2" fmla="*/ 1263431 h 1524000"/>
              <a:gd name="connsiteX3" fmla="*/ 44649 w 265375"/>
              <a:gd name="connsiteY3" fmla="*/ 1083087 h 1524000"/>
              <a:gd name="connsiteX4" fmla="*/ 132787 w 265375"/>
              <a:gd name="connsiteY4" fmla="*/ 909093 h 1524000"/>
              <a:gd name="connsiteX5" fmla="*/ 132787 w 265375"/>
              <a:gd name="connsiteY5" fmla="*/ 177169 h 1524000"/>
              <a:gd name="connsiteX6" fmla="*/ 265375 w 265375"/>
              <a:gd name="connsiteY6" fmla="*/ 0 h 1524000"/>
              <a:gd name="connsiteX0" fmla="*/ 220726 w 220726"/>
              <a:gd name="connsiteY0" fmla="*/ 1524000 h 1524000"/>
              <a:gd name="connsiteX1" fmla="*/ 88138 w 220726"/>
              <a:gd name="connsiteY1" fmla="*/ 1346831 h 1524000"/>
              <a:gd name="connsiteX2" fmla="*/ 88138 w 220726"/>
              <a:gd name="connsiteY2" fmla="*/ 1263431 h 1524000"/>
              <a:gd name="connsiteX3" fmla="*/ 136525 w 220726"/>
              <a:gd name="connsiteY3" fmla="*/ 1095787 h 1524000"/>
              <a:gd name="connsiteX4" fmla="*/ 88138 w 220726"/>
              <a:gd name="connsiteY4" fmla="*/ 909093 h 1524000"/>
              <a:gd name="connsiteX5" fmla="*/ 88138 w 220726"/>
              <a:gd name="connsiteY5" fmla="*/ 177169 h 1524000"/>
              <a:gd name="connsiteX6" fmla="*/ 220726 w 220726"/>
              <a:gd name="connsiteY6" fmla="*/ 0 h 1524000"/>
              <a:gd name="connsiteX7" fmla="*/ 220726 w 220726"/>
              <a:gd name="connsiteY7" fmla="*/ 1524000 h 1524000"/>
              <a:gd name="connsiteX0" fmla="*/ 220726 w 220726"/>
              <a:gd name="connsiteY0" fmla="*/ 1524000 h 1524000"/>
              <a:gd name="connsiteX1" fmla="*/ 88138 w 220726"/>
              <a:gd name="connsiteY1" fmla="*/ 1346831 h 1524000"/>
              <a:gd name="connsiteX2" fmla="*/ 88138 w 220726"/>
              <a:gd name="connsiteY2" fmla="*/ 1263431 h 1524000"/>
              <a:gd name="connsiteX3" fmla="*/ 0 w 220726"/>
              <a:gd name="connsiteY3" fmla="*/ 1083087 h 1524000"/>
              <a:gd name="connsiteX4" fmla="*/ 88138 w 220726"/>
              <a:gd name="connsiteY4" fmla="*/ 909093 h 1524000"/>
              <a:gd name="connsiteX5" fmla="*/ 88138 w 220726"/>
              <a:gd name="connsiteY5" fmla="*/ 177169 h 1524000"/>
              <a:gd name="connsiteX6" fmla="*/ 220726 w 220726"/>
              <a:gd name="connsiteY6" fmla="*/ 0 h 1524000"/>
              <a:gd name="connsiteX0" fmla="*/ 220726 w 220726"/>
              <a:gd name="connsiteY0" fmla="*/ 1524000 h 1524000"/>
              <a:gd name="connsiteX1" fmla="*/ 88138 w 220726"/>
              <a:gd name="connsiteY1" fmla="*/ 1346831 h 1524000"/>
              <a:gd name="connsiteX2" fmla="*/ 88138 w 220726"/>
              <a:gd name="connsiteY2" fmla="*/ 1263431 h 1524000"/>
              <a:gd name="connsiteX3" fmla="*/ 88138 w 220726"/>
              <a:gd name="connsiteY3" fmla="*/ 909093 h 1524000"/>
              <a:gd name="connsiteX4" fmla="*/ 88138 w 220726"/>
              <a:gd name="connsiteY4" fmla="*/ 177169 h 1524000"/>
              <a:gd name="connsiteX5" fmla="*/ 220726 w 220726"/>
              <a:gd name="connsiteY5" fmla="*/ 0 h 1524000"/>
              <a:gd name="connsiteX6" fmla="*/ 220726 w 220726"/>
              <a:gd name="connsiteY6" fmla="*/ 1524000 h 1524000"/>
              <a:gd name="connsiteX0" fmla="*/ 220726 w 220726"/>
              <a:gd name="connsiteY0" fmla="*/ 1524000 h 1524000"/>
              <a:gd name="connsiteX1" fmla="*/ 88138 w 220726"/>
              <a:gd name="connsiteY1" fmla="*/ 1346831 h 1524000"/>
              <a:gd name="connsiteX2" fmla="*/ 88138 w 220726"/>
              <a:gd name="connsiteY2" fmla="*/ 1263431 h 1524000"/>
              <a:gd name="connsiteX3" fmla="*/ 0 w 220726"/>
              <a:gd name="connsiteY3" fmla="*/ 1083087 h 1524000"/>
              <a:gd name="connsiteX4" fmla="*/ 88138 w 220726"/>
              <a:gd name="connsiteY4" fmla="*/ 909093 h 1524000"/>
              <a:gd name="connsiteX5" fmla="*/ 88138 w 220726"/>
              <a:gd name="connsiteY5" fmla="*/ 177169 h 1524000"/>
              <a:gd name="connsiteX6" fmla="*/ 220726 w 220726"/>
              <a:gd name="connsiteY6" fmla="*/ 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726" h="1524000" stroke="0" extrusionOk="0">
                <a:moveTo>
                  <a:pt x="220726" y="1524000"/>
                </a:moveTo>
                <a:cubicBezTo>
                  <a:pt x="147500" y="1524000"/>
                  <a:pt x="88138" y="1444679"/>
                  <a:pt x="88138" y="1346831"/>
                </a:cubicBezTo>
                <a:lnTo>
                  <a:pt x="88138" y="1263431"/>
                </a:lnTo>
                <a:lnTo>
                  <a:pt x="88138" y="909093"/>
                </a:lnTo>
                <a:lnTo>
                  <a:pt x="88138" y="177169"/>
                </a:lnTo>
                <a:cubicBezTo>
                  <a:pt x="88138" y="79321"/>
                  <a:pt x="147500" y="0"/>
                  <a:pt x="220726" y="0"/>
                </a:cubicBezTo>
                <a:lnTo>
                  <a:pt x="220726" y="1524000"/>
                </a:lnTo>
                <a:close/>
              </a:path>
              <a:path w="220726" h="1524000" fill="none">
                <a:moveTo>
                  <a:pt x="220726" y="1524000"/>
                </a:moveTo>
                <a:cubicBezTo>
                  <a:pt x="147500" y="1524000"/>
                  <a:pt x="88138" y="1444679"/>
                  <a:pt x="88138" y="1346831"/>
                </a:cubicBezTo>
                <a:lnTo>
                  <a:pt x="88138" y="1263431"/>
                </a:lnTo>
                <a:cubicBezTo>
                  <a:pt x="88138" y="1165583"/>
                  <a:pt x="73226" y="1083087"/>
                  <a:pt x="0" y="1083087"/>
                </a:cubicBezTo>
                <a:cubicBezTo>
                  <a:pt x="73226" y="1083087"/>
                  <a:pt x="88138" y="1006941"/>
                  <a:pt x="88138" y="909093"/>
                </a:cubicBezTo>
                <a:lnTo>
                  <a:pt x="88138" y="177169"/>
                </a:lnTo>
                <a:cubicBezTo>
                  <a:pt x="88138" y="79321"/>
                  <a:pt x="147500" y="0"/>
                  <a:pt x="220726" y="0"/>
                </a:cubicBezTo>
              </a:path>
            </a:pathLst>
          </a:cu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505200" y="5372100"/>
                <a:ext cx="70361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latin typeface="Cambria Math"/>
                        </a:rPr>
                        <m:t>𝑀</m:t>
                      </m:r>
                      <m:r>
                        <a:rPr lang="en-US" sz="2000" i="1" dirty="0">
                          <a:latin typeface="Cambria Math"/>
                        </a:rPr>
                        <m:t>/</m:t>
                      </m:r>
                      <m:r>
                        <a:rPr lang="en-US" sz="2000" i="1" dirty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5372100"/>
                <a:ext cx="703617" cy="400110"/>
              </a:xfrm>
              <a:prstGeom prst="rect">
                <a:avLst/>
              </a:prstGeom>
              <a:blipFill>
                <a:blip r:embed="rId4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Left Brace 25"/>
          <p:cNvSpPr/>
          <p:nvPr/>
        </p:nvSpPr>
        <p:spPr>
          <a:xfrm rot="16200000">
            <a:off x="5073990" y="5407568"/>
            <a:ext cx="181569" cy="1406036"/>
          </a:xfrm>
          <a:prstGeom prst="leftBrace">
            <a:avLst>
              <a:gd name="adj1" fmla="val 107640"/>
              <a:gd name="adj2" fmla="val 49923"/>
            </a:avLst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961130" y="6260068"/>
                <a:ext cx="40568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130" y="6260068"/>
                <a:ext cx="40568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>
            <a:stCxn id="4" idx="6"/>
          </p:cNvCxnSpPr>
          <p:nvPr/>
        </p:nvCxnSpPr>
        <p:spPr>
          <a:xfrm>
            <a:off x="3733800" y="5029200"/>
            <a:ext cx="685800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4">
            <a:extLst>
              <a:ext uri="{FF2B5EF4-FFF2-40B4-BE49-F238E27FC236}">
                <a16:creationId xmlns:a16="http://schemas.microsoft.com/office/drawing/2014/main" id="{3C6A8519-B459-4F68-A251-25527EBD28BD}"/>
              </a:ext>
            </a:extLst>
          </p:cNvPr>
          <p:cNvSpPr txBox="1"/>
          <p:nvPr/>
        </p:nvSpPr>
        <p:spPr>
          <a:xfrm>
            <a:off x="3889055" y="4603304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602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Matrices Stored?</a:t>
            </a:r>
          </a:p>
        </p:txBody>
      </p:sp>
      <p:sp>
        <p:nvSpPr>
          <p:cNvPr id="4" name="Rectangle 3"/>
          <p:cNvSpPr/>
          <p:nvPr/>
        </p:nvSpPr>
        <p:spPr>
          <a:xfrm>
            <a:off x="5981700" y="2819400"/>
            <a:ext cx="11430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Comic Sans MS"/>
                <a:cs typeface="Comic Sans MS"/>
              </a:rPr>
              <a:t>X</a:t>
            </a:r>
          </a:p>
        </p:txBody>
      </p:sp>
      <p:sp>
        <p:nvSpPr>
          <p:cNvPr id="5" name="Rectangle 4"/>
          <p:cNvSpPr/>
          <p:nvPr/>
        </p:nvSpPr>
        <p:spPr>
          <a:xfrm>
            <a:off x="7302500" y="2819400"/>
            <a:ext cx="1143000" cy="1143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Comic Sans MS"/>
                <a:cs typeface="Comic Sans MS"/>
              </a:rPr>
              <a:t>Y</a:t>
            </a:r>
          </a:p>
        </p:txBody>
      </p:sp>
      <p:sp>
        <p:nvSpPr>
          <p:cNvPr id="6" name="Rectangle 5"/>
          <p:cNvSpPr/>
          <p:nvPr/>
        </p:nvSpPr>
        <p:spPr>
          <a:xfrm>
            <a:off x="3644900" y="2819400"/>
            <a:ext cx="1143000" cy="1143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Comic Sans MS"/>
                <a:cs typeface="Comic Sans MS"/>
              </a:rPr>
              <a:t>Z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80001" y="3111500"/>
            <a:ext cx="475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/>
                <a:cs typeface="Comic Sans MS"/>
              </a:rPr>
              <a:t>:=</a:t>
            </a:r>
          </a:p>
        </p:txBody>
      </p:sp>
      <p:sp>
        <p:nvSpPr>
          <p:cNvPr id="8" name="Rectangle 7"/>
          <p:cNvSpPr/>
          <p:nvPr/>
        </p:nvSpPr>
        <p:spPr>
          <a:xfrm>
            <a:off x="3644900" y="2819400"/>
            <a:ext cx="1143000" cy="14630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44900" y="2971800"/>
            <a:ext cx="1143000" cy="14630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644900" y="3124200"/>
            <a:ext cx="1143000" cy="14630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981700" y="2825496"/>
            <a:ext cx="1143000" cy="14630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981700" y="2977896"/>
            <a:ext cx="1143000" cy="14630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981700" y="3130296"/>
            <a:ext cx="1143000" cy="14630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302500" y="2819400"/>
            <a:ext cx="1143000" cy="14630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302500" y="2971800"/>
            <a:ext cx="1143000" cy="14630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302500" y="3124200"/>
            <a:ext cx="1143000" cy="14630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olded Corner 19"/>
          <p:cNvSpPr/>
          <p:nvPr/>
        </p:nvSpPr>
        <p:spPr>
          <a:xfrm>
            <a:off x="838200" y="4171607"/>
            <a:ext cx="5073650" cy="1664753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for </a:t>
            </a:r>
            <a:r>
              <a:rPr lang="en-US" sz="2400" dirty="0" err="1">
                <a:solidFill>
                  <a:schemeClr val="tx1"/>
                </a:solidFill>
                <a:latin typeface="Comic Sans MS"/>
                <a:cs typeface="Comic Sans MS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= 1 to 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N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do</a:t>
            </a:r>
          </a:p>
          <a:p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   for </a:t>
            </a:r>
            <a:r>
              <a:rPr lang="en-US" sz="2400" dirty="0" err="1">
                <a:solidFill>
                  <a:schemeClr val="tx1"/>
                </a:solidFill>
                <a:latin typeface="Comic Sans MS"/>
                <a:cs typeface="Comic Sans MS"/>
              </a:rPr>
              <a:t>j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= 1 to 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N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do</a:t>
            </a:r>
          </a:p>
          <a:p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       for </a:t>
            </a:r>
            <a:r>
              <a:rPr lang="en-US" sz="2400" dirty="0" err="1">
                <a:solidFill>
                  <a:schemeClr val="tx1"/>
                </a:solidFill>
                <a:latin typeface="Comic Sans MS"/>
                <a:cs typeface="Comic Sans MS"/>
              </a:rPr>
              <a:t>k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= 1 to 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N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do</a:t>
            </a:r>
          </a:p>
          <a:p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           Z[</a:t>
            </a:r>
            <a:r>
              <a:rPr lang="en-US" sz="2400" dirty="0" err="1">
                <a:solidFill>
                  <a:schemeClr val="tx1"/>
                </a:solidFill>
                <a:latin typeface="Comic Sans MS"/>
                <a:cs typeface="Comic Sans MS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][j] += X[</a:t>
            </a:r>
            <a:r>
              <a:rPr lang="en-US" sz="2400" dirty="0" err="1">
                <a:solidFill>
                  <a:schemeClr val="tx1"/>
                </a:solidFill>
                <a:latin typeface="Comic Sans MS"/>
                <a:cs typeface="Comic Sans MS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][k] * Y[k][j] </a:t>
            </a:r>
          </a:p>
        </p:txBody>
      </p:sp>
      <p:sp>
        <p:nvSpPr>
          <p:cNvPr id="21" name="Left Brace 20"/>
          <p:cNvSpPr/>
          <p:nvPr/>
        </p:nvSpPr>
        <p:spPr>
          <a:xfrm flipH="1">
            <a:off x="6019800" y="4851058"/>
            <a:ext cx="260352" cy="842626"/>
          </a:xfrm>
          <a:prstGeom prst="leftBrace">
            <a:avLst>
              <a:gd name="adj1" fmla="val 56196"/>
              <a:gd name="adj2" fmla="val 49784"/>
            </a:avLst>
          </a:prstGeom>
          <a:ln w="2857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477000" y="4512922"/>
                <a:ext cx="227330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+mj-lt"/>
                    <a:cs typeface="Comic Sans MS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omic Sans MS"/>
                      </a:rPr>
                      <m:t>𝑁</m:t>
                    </m:r>
                    <m:r>
                      <a:rPr lang="en-US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omic Sans MS"/>
                      </a:rPr>
                      <m:t>≥</m:t>
                    </m:r>
                    <m:r>
                      <a:rPr lang="en-US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omic Sans MS"/>
                      </a:rPr>
                      <m:t>𝐵</m:t>
                    </m:r>
                  </m:oMath>
                </a14:m>
                <a:r>
                  <a:rPr lang="en-US" sz="2200" dirty="0">
                    <a:latin typeface="+mj-lt"/>
                    <a:cs typeface="Comic Sans MS"/>
                  </a:rPr>
                  <a:t>,</a:t>
                </a:r>
                <a:r>
                  <a:rPr lang="en-US" sz="2200" i="1" dirty="0">
                    <a:latin typeface="+mj-lt"/>
                    <a:cs typeface="Comic Sans MS"/>
                  </a:rPr>
                  <a:t> </a:t>
                </a:r>
                <a:r>
                  <a:rPr lang="en-US" sz="2200" dirty="0">
                    <a:latin typeface="+mj-lt"/>
                    <a:cs typeface="Comic Sans MS"/>
                  </a:rPr>
                  <a:t>reading a column of </a:t>
                </a:r>
                <a:r>
                  <a:rPr lang="en-US" sz="2200" i="1" dirty="0">
                    <a:latin typeface="+mj-lt"/>
                    <a:cs typeface="Comic Sans MS"/>
                  </a:rPr>
                  <a:t>Y</a:t>
                </a:r>
                <a:r>
                  <a:rPr lang="en-US" sz="2200" dirty="0">
                    <a:latin typeface="+mj-lt"/>
                    <a:cs typeface="Comic Sans MS"/>
                  </a:rPr>
                  <a:t> is expensive ⇒ </a:t>
                </a:r>
                <a14:m>
                  <m:oMath xmlns:m="http://schemas.openxmlformats.org/officeDocument/2006/math">
                    <m:r>
                      <a:rPr lang="en-US" sz="22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omic Sans MS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omic Sans MS"/>
                      </a:rPr>
                      <m:t>Θ</m:t>
                    </m:r>
                    <m:r>
                      <a:rPr lang="en-US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omic Sans MS"/>
                      </a:rPr>
                      <m:t>(</m:t>
                    </m:r>
                    <m:r>
                      <a:rPr lang="en-US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omic Sans MS"/>
                      </a:rPr>
                      <m:t>𝑁</m:t>
                    </m:r>
                    <m:r>
                      <a:rPr lang="en-US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omic Sans MS"/>
                      </a:rPr>
                      <m:t>)</m:t>
                    </m:r>
                  </m:oMath>
                </a14:m>
                <a:r>
                  <a:rPr lang="en-US" sz="2200" dirty="0">
                    <a:latin typeface="+mj-lt"/>
                    <a:cs typeface="Comic Sans MS"/>
                  </a:rPr>
                  <a:t> I/Os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4512922"/>
                <a:ext cx="2273300" cy="1446550"/>
              </a:xfrm>
              <a:prstGeom prst="rect">
                <a:avLst/>
              </a:prstGeom>
              <a:blipFill>
                <a:blip r:embed="rId3"/>
                <a:stretch>
                  <a:fillRect l="-3495" t="-2101" r="-3495" b="-7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Left Brace 22"/>
          <p:cNvSpPr/>
          <p:nvPr/>
        </p:nvSpPr>
        <p:spPr>
          <a:xfrm flipH="1">
            <a:off x="8763000" y="4197276"/>
            <a:ext cx="228600" cy="1496408"/>
          </a:xfrm>
          <a:prstGeom prst="leftBrace">
            <a:avLst>
              <a:gd name="adj1" fmla="val 79702"/>
              <a:gd name="adj2" fmla="val 49784"/>
            </a:avLst>
          </a:prstGeom>
          <a:ln w="2857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296400" y="4062468"/>
                <a:ext cx="20701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j-lt"/>
                    <a:cs typeface="Comic Sans MS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omic Sans MS"/>
                      </a:rPr>
                      <m:t>𝑁</m:t>
                    </m:r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omic Sans MS"/>
                      </a:rPr>
                      <m:t>&gt;</m:t>
                    </m:r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omic Sans MS"/>
                      </a:rPr>
                      <m:t>𝑀</m:t>
                    </m:r>
                  </m:oMath>
                </a14:m>
                <a:r>
                  <a:rPr lang="en-US" sz="2400" dirty="0">
                    <a:latin typeface="+mj-lt"/>
                    <a:cs typeface="Comic Sans MS"/>
                  </a:rPr>
                  <a:t>, no locality across iterations for </a:t>
                </a:r>
                <a:r>
                  <a:rPr lang="en-US" sz="2400" i="1" dirty="0">
                    <a:latin typeface="+mj-lt"/>
                    <a:cs typeface="Comic Sans MS"/>
                  </a:rPr>
                  <a:t>X</a:t>
                </a:r>
                <a:r>
                  <a:rPr lang="en-US" sz="2400" dirty="0">
                    <a:latin typeface="+mj-lt"/>
                    <a:cs typeface="Comic Sans MS"/>
                  </a:rPr>
                  <a:t> and </a:t>
                </a:r>
                <a:r>
                  <a:rPr lang="en-US" sz="2400" i="1" dirty="0">
                    <a:latin typeface="+mj-lt"/>
                    <a:cs typeface="Comic Sans MS"/>
                  </a:rPr>
                  <a:t>Y </a:t>
                </a:r>
                <a:r>
                  <a:rPr lang="en-US" sz="2400" dirty="0">
                    <a:latin typeface="+mj-lt"/>
                    <a:cs typeface="Comic Sans MS"/>
                  </a:rPr>
                  <a:t>⇒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omic Sans MS"/>
                      </a:rPr>
                      <m:t>Θ</m:t>
                    </m:r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omic Sans MS"/>
                      </a:rPr>
                      <m:t>(</m:t>
                    </m:r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omic Sans MS"/>
                      </a:rPr>
                      <m:t>𝑁</m:t>
                    </m:r>
                    <m:r>
                      <a:rPr lang="en-US" sz="2400" i="1" baseline="30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omic Sans MS"/>
                      </a:rPr>
                      <m:t>3</m:t>
                    </m:r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omic Sans MS"/>
                      </a:rPr>
                      <m:t>)</m:t>
                    </m:r>
                  </m:oMath>
                </a14:m>
                <a:r>
                  <a:rPr lang="en-US" sz="2400" dirty="0">
                    <a:latin typeface="+mj-lt"/>
                    <a:cs typeface="Comic Sans MS"/>
                  </a:rPr>
                  <a:t> I/Os</a:t>
                </a:r>
                <a:endParaRPr lang="en-US" sz="2400" dirty="0">
                  <a:solidFill>
                    <a:srgbClr val="0000FF"/>
                  </a:solidFill>
                  <a:latin typeface="+mj-lt"/>
                  <a:cs typeface="Comic Sans MS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400" y="4062468"/>
                <a:ext cx="2070100" cy="1938992"/>
              </a:xfrm>
              <a:prstGeom prst="rect">
                <a:avLst/>
              </a:prstGeom>
              <a:blipFill>
                <a:blip r:embed="rId4"/>
                <a:stretch>
                  <a:fillRect l="-4412" t="-2201" r="-2941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/>
              <p:cNvSpPr txBox="1">
                <a:spLocks/>
              </p:cNvSpPr>
              <p:nvPr/>
            </p:nvSpPr>
            <p:spPr>
              <a:xfrm>
                <a:off x="304800" y="1600202"/>
                <a:ext cx="10896600" cy="15514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342900" indent="-342900" defTabSz="457200">
                  <a:spcBef>
                    <a:spcPct val="20000"/>
                  </a:spcBef>
                  <a:defRPr/>
                </a:pPr>
                <a:r>
                  <a:rPr lang="en-US" sz="2800" b="1" dirty="0">
                    <a:solidFill>
                      <a:srgbClr val="595959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How data is arranged in memory affects I/O performance</a:t>
                </a:r>
              </a:p>
              <a:p>
                <a:pPr marL="342900" indent="-342900" defTabSz="457200">
                  <a:spcBef>
                    <a:spcPct val="20000"/>
                  </a:spcBef>
                  <a:buFont typeface="Arial"/>
                  <a:buChar char="•"/>
                  <a:defRPr/>
                </a:pPr>
                <a:r>
                  <a:rPr lang="en-US" sz="2800" b="1" dirty="0">
                    <a:solidFill>
                      <a:srgbClr val="595959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𝑿</m:t>
                    </m:r>
                  </m:oMath>
                </a14:m>
                <a:r>
                  <a:rPr lang="en-US" sz="2800" b="1" dirty="0">
                    <a:solidFill>
                      <a:srgbClr val="595959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𝒀</m:t>
                    </m:r>
                  </m:oMath>
                </a14:m>
                <a:r>
                  <a:rPr lang="en-US" sz="2800" b="1" dirty="0">
                    <a:solidFill>
                      <a:srgbClr val="595959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𝒁</m:t>
                    </m:r>
                  </m:oMath>
                </a14:m>
                <a:r>
                  <a:rPr lang="en-US" sz="2800" b="1" dirty="0">
                    <a:solidFill>
                      <a:srgbClr val="595959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are in row-major order</a:t>
                </a:r>
              </a:p>
            </p:txBody>
          </p:sp>
        </mc:Choice>
        <mc:Fallback xmlns="">
          <p:sp>
            <p:nvSpPr>
              <p:cNvPr id="2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600202"/>
                <a:ext cx="10896600" cy="1551411"/>
              </a:xfrm>
              <a:prstGeom prst="rect">
                <a:avLst/>
              </a:prstGeom>
              <a:blipFill>
                <a:blip r:embed="rId5"/>
                <a:stretch>
                  <a:fillRect l="-1119" t="-4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9860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Matrices Stored?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18284"/>
                <a:ext cx="10744200" cy="1348716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en-US" dirty="0"/>
                  <a:t>	Suppose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and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are in row-major order but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is in column-major order</a:t>
                </a:r>
              </a:p>
              <a:p>
                <a:pPr lvl="1"/>
                <a:r>
                  <a:rPr lang="en-US" dirty="0"/>
                  <a:t>Not too inconvenient. Transposing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has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cost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18284"/>
                <a:ext cx="10744200" cy="1348716"/>
              </a:xfrm>
              <a:blipFill>
                <a:blip r:embed="rId2"/>
                <a:stretch>
                  <a:fillRect t="-6306" b="-40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6083300" y="2819403"/>
            <a:ext cx="11430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Comic Sans MS"/>
                <a:cs typeface="Comic Sans MS"/>
              </a:rPr>
              <a:t>X</a:t>
            </a:r>
          </a:p>
        </p:txBody>
      </p:sp>
      <p:sp>
        <p:nvSpPr>
          <p:cNvPr id="5" name="Rectangle 4"/>
          <p:cNvSpPr/>
          <p:nvPr/>
        </p:nvSpPr>
        <p:spPr>
          <a:xfrm>
            <a:off x="7404100" y="2819403"/>
            <a:ext cx="1143000" cy="1143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Comic Sans MS"/>
                <a:cs typeface="Comic Sans MS"/>
              </a:rPr>
              <a:t>Y</a:t>
            </a:r>
          </a:p>
        </p:txBody>
      </p:sp>
      <p:sp>
        <p:nvSpPr>
          <p:cNvPr id="6" name="Rectangle 5"/>
          <p:cNvSpPr/>
          <p:nvPr/>
        </p:nvSpPr>
        <p:spPr>
          <a:xfrm>
            <a:off x="3746500" y="2819403"/>
            <a:ext cx="1143000" cy="1143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Comic Sans MS"/>
                <a:cs typeface="Comic Sans MS"/>
              </a:rPr>
              <a:t>Z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81601" y="3111503"/>
            <a:ext cx="475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/>
                <a:cs typeface="Comic Sans MS"/>
              </a:rPr>
              <a:t>:=</a:t>
            </a:r>
          </a:p>
        </p:txBody>
      </p:sp>
      <p:sp>
        <p:nvSpPr>
          <p:cNvPr id="8" name="Rectangle 7"/>
          <p:cNvSpPr/>
          <p:nvPr/>
        </p:nvSpPr>
        <p:spPr>
          <a:xfrm>
            <a:off x="3746500" y="2819403"/>
            <a:ext cx="1143000" cy="14630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746500" y="2971803"/>
            <a:ext cx="1143000" cy="14630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46500" y="3124203"/>
            <a:ext cx="1143000" cy="14630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83300" y="2825499"/>
            <a:ext cx="1143000" cy="14630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83300" y="2977899"/>
            <a:ext cx="1143000" cy="14630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83300" y="3130299"/>
            <a:ext cx="1143000" cy="14630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16200000">
            <a:off x="7198360" y="3317749"/>
            <a:ext cx="1143000" cy="14630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16200000">
            <a:off x="7052056" y="3317750"/>
            <a:ext cx="1143000" cy="14630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16200000">
            <a:off x="6905752" y="3317751"/>
            <a:ext cx="1143000" cy="14630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olded Corner 16"/>
          <p:cNvSpPr/>
          <p:nvPr/>
        </p:nvSpPr>
        <p:spPr>
          <a:xfrm>
            <a:off x="609600" y="4191000"/>
            <a:ext cx="5105400" cy="1568159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for </a:t>
            </a:r>
            <a:r>
              <a:rPr lang="en-US" sz="2400" i="1" dirty="0" err="1">
                <a:solidFill>
                  <a:schemeClr val="tx1"/>
                </a:solidFill>
                <a:latin typeface="Comic Sans MS"/>
                <a:cs typeface="Comic Sans MS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= 1 to 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N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do</a:t>
            </a:r>
          </a:p>
          <a:p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   for </a:t>
            </a:r>
            <a:r>
              <a:rPr lang="en-US" sz="2400" i="1" dirty="0" err="1">
                <a:solidFill>
                  <a:schemeClr val="tx1"/>
                </a:solidFill>
                <a:latin typeface="Comic Sans MS"/>
                <a:cs typeface="Comic Sans MS"/>
              </a:rPr>
              <a:t>j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= 1 to 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N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do</a:t>
            </a:r>
          </a:p>
          <a:p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       for </a:t>
            </a:r>
            <a:r>
              <a:rPr lang="en-US" sz="2400" i="1" dirty="0" err="1">
                <a:solidFill>
                  <a:schemeClr val="tx1"/>
                </a:solidFill>
                <a:latin typeface="Comic Sans MS"/>
                <a:cs typeface="Comic Sans MS"/>
              </a:rPr>
              <a:t>k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= 1 to 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N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do</a:t>
            </a:r>
          </a:p>
          <a:p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           Z[</a:t>
            </a:r>
            <a:r>
              <a:rPr lang="en-US" sz="2400" i="1" dirty="0" err="1">
                <a:solidFill>
                  <a:schemeClr val="tx1"/>
                </a:solidFill>
                <a:latin typeface="Comic Sans MS"/>
                <a:cs typeface="Comic Sans MS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][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j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] += X[</a:t>
            </a:r>
            <a:r>
              <a:rPr lang="en-US" sz="2400" i="1" dirty="0" err="1">
                <a:solidFill>
                  <a:schemeClr val="tx1"/>
                </a:solidFill>
                <a:latin typeface="Comic Sans MS"/>
                <a:cs typeface="Comic Sans MS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][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k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] * Y[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k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][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j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] </a:t>
            </a:r>
          </a:p>
        </p:txBody>
      </p:sp>
      <p:sp>
        <p:nvSpPr>
          <p:cNvPr id="18" name="Left Brace 17"/>
          <p:cNvSpPr/>
          <p:nvPr/>
        </p:nvSpPr>
        <p:spPr>
          <a:xfrm flipH="1">
            <a:off x="5943598" y="4889758"/>
            <a:ext cx="152401" cy="825242"/>
          </a:xfrm>
          <a:prstGeom prst="leftBrace">
            <a:avLst>
              <a:gd name="adj1" fmla="val 80533"/>
              <a:gd name="adj2" fmla="val 49784"/>
            </a:avLst>
          </a:prstGeom>
          <a:ln w="2857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248400" y="4648200"/>
                <a:ext cx="23622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j-lt"/>
                    <a:cs typeface="Comic Sans MS"/>
                  </a:rPr>
                  <a:t>Scan row of </a:t>
                </a:r>
                <a:r>
                  <a:rPr lang="en-US" sz="2400" i="1" dirty="0">
                    <a:latin typeface="+mj-lt"/>
                    <a:cs typeface="Comic Sans MS"/>
                  </a:rPr>
                  <a:t>X</a:t>
                </a:r>
                <a:r>
                  <a:rPr lang="en-US" sz="2400" dirty="0">
                    <a:latin typeface="+mj-lt"/>
                    <a:cs typeface="Comic Sans MS"/>
                  </a:rPr>
                  <a:t> and column of </a:t>
                </a:r>
                <a:r>
                  <a:rPr lang="en-US" sz="2400" i="1" dirty="0">
                    <a:latin typeface="+mj-lt"/>
                    <a:cs typeface="Comic Sans MS"/>
                  </a:rPr>
                  <a:t>Y</a:t>
                </a:r>
                <a:r>
                  <a:rPr lang="en-US" sz="2400" dirty="0">
                    <a:latin typeface="+mj-lt"/>
                    <a:cs typeface="Comic Sans MS"/>
                  </a:rPr>
                  <a:t> ⇒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omic Sans MS"/>
                      </a:rPr>
                      <m:t>Θ</m:t>
                    </m:r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omic Sans MS"/>
                      </a:rPr>
                      <m:t>(</m:t>
                    </m:r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omic Sans MS"/>
                      </a:rPr>
                      <m:t>𝑁</m:t>
                    </m:r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omic Sans MS"/>
                      </a:rPr>
                      <m:t>/</m:t>
                    </m:r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omic Sans MS"/>
                      </a:rPr>
                      <m:t>𝐵</m:t>
                    </m:r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omic Sans MS"/>
                      </a:rPr>
                      <m:t>) </m:t>
                    </m:r>
                  </m:oMath>
                </a14:m>
                <a:r>
                  <a:rPr lang="en-US" sz="2400" dirty="0">
                    <a:latin typeface="+mj-lt"/>
                    <a:cs typeface="Comic Sans MS"/>
                  </a:rPr>
                  <a:t>I/Os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4648200"/>
                <a:ext cx="2362200" cy="1200329"/>
              </a:xfrm>
              <a:prstGeom prst="rect">
                <a:avLst/>
              </a:prstGeom>
              <a:blipFill>
                <a:blip r:embed="rId3"/>
                <a:stretch>
                  <a:fillRect l="-3866" t="-3571" r="-515" b="-11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Left Brace 19"/>
          <p:cNvSpPr/>
          <p:nvPr/>
        </p:nvSpPr>
        <p:spPr>
          <a:xfrm flipH="1">
            <a:off x="8915400" y="4241800"/>
            <a:ext cx="304800" cy="1473200"/>
          </a:xfrm>
          <a:prstGeom prst="leftBrace">
            <a:avLst>
              <a:gd name="adj1" fmla="val 98302"/>
              <a:gd name="adj2" fmla="val 49784"/>
            </a:avLst>
          </a:prstGeom>
          <a:ln w="2857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359900" y="4145340"/>
                <a:ext cx="22987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cs typeface="Comic Sans MS"/>
                  </a:rPr>
                  <a:t>No locality across iterations for </a:t>
                </a:r>
                <a:r>
                  <a:rPr lang="en-US" sz="2400" i="1" dirty="0">
                    <a:cs typeface="Comic Sans MS"/>
                  </a:rPr>
                  <a:t>Y </a:t>
                </a:r>
                <a:r>
                  <a:rPr lang="en-US" sz="2400" dirty="0">
                    <a:cs typeface="Comic Sans MS"/>
                  </a:rPr>
                  <a:t>⇒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omic Sans MS"/>
                      </a:rPr>
                      <m:t>Θ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omic Sans MS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omic Sans MS"/>
                          </a:rPr>
                          <m:t>𝑁</m:t>
                        </m:r>
                        <m:r>
                          <a:rPr lang="en-US" sz="2400" i="1" baseline="30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omic Sans MS"/>
                          </a:rPr>
                          <m:t>3</m:t>
                        </m:r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omic Sans MS"/>
                          </a:rPr>
                          <m:t>/</m:t>
                        </m:r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omic Sans MS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2400" dirty="0">
                    <a:cs typeface="Comic Sans MS"/>
                  </a:rPr>
                  <a:t> I/Os</a:t>
                </a:r>
                <a:endParaRPr lang="en-US" sz="2400" dirty="0">
                  <a:solidFill>
                    <a:srgbClr val="0000FF"/>
                  </a:solidFill>
                  <a:cs typeface="Comic Sans MS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9900" y="4145340"/>
                <a:ext cx="2298700" cy="1569660"/>
              </a:xfrm>
              <a:prstGeom prst="rect">
                <a:avLst/>
              </a:prstGeom>
              <a:blipFill>
                <a:blip r:embed="rId4"/>
                <a:stretch>
                  <a:fillRect l="-3968" t="-2713" r="-7407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Content Placeholder 2"/>
          <p:cNvSpPr txBox="1">
            <a:spLocks/>
          </p:cNvSpPr>
          <p:nvPr/>
        </p:nvSpPr>
        <p:spPr>
          <a:xfrm>
            <a:off x="2133600" y="5938567"/>
            <a:ext cx="8001000" cy="751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</a:pPr>
            <a:endParaRPr lang="en-US" sz="2400" dirty="0">
              <a:latin typeface="+mj-lt"/>
              <a:cs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3F7C96C-6DC6-4ED6-B90F-D377DAA4F610}"/>
                  </a:ext>
                </a:extLst>
              </p:cNvPr>
              <p:cNvSpPr txBox="1"/>
              <p:nvPr/>
            </p:nvSpPr>
            <p:spPr>
              <a:xfrm>
                <a:off x="228600" y="5915684"/>
                <a:ext cx="112014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595959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We can do much better than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omic Sans MS"/>
                      </a:rPr>
                      <m:t>Θ</m:t>
                    </m:r>
                    <m:r>
                      <a:rPr lang="en-US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omic Sans MS"/>
                      </a:rPr>
                      <m:t>(</m:t>
                    </m:r>
                    <m:r>
                      <a:rPr lang="en-US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omic Sans MS"/>
                      </a:rPr>
                      <m:t>𝑁</m:t>
                    </m:r>
                    <m:r>
                      <a:rPr lang="en-US" sz="2800" i="1" baseline="30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omic Sans MS"/>
                      </a:rPr>
                      <m:t>3</m:t>
                    </m:r>
                    <m:r>
                      <a:rPr lang="en-US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omic Sans MS"/>
                      </a:rPr>
                      <m:t>/</m:t>
                    </m:r>
                    <m:r>
                      <a:rPr lang="en-US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omic Sans MS"/>
                      </a:rPr>
                      <m:t>𝐵</m:t>
                    </m:r>
                    <m:r>
                      <a:rPr lang="en-US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omic Sans MS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  <a:cs typeface="Comic Sans MS"/>
                  </a:rPr>
                  <a:t> </a:t>
                </a:r>
                <a:r>
                  <a:rPr lang="en-US" sz="2800" b="1" dirty="0">
                    <a:solidFill>
                      <a:srgbClr val="595959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I/</a:t>
                </a:r>
                <a:r>
                  <a:rPr lang="en-US" sz="2800" b="1" dirty="0" err="1">
                    <a:solidFill>
                      <a:srgbClr val="595959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Os</a:t>
                </a:r>
                <a:r>
                  <a:rPr lang="en-US" sz="2800" b="1" dirty="0">
                    <a:solidFill>
                      <a:srgbClr val="595959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, even if all matrices are row-major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3F7C96C-6DC6-4ED6-B90F-D377DAA4F6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915684"/>
                <a:ext cx="11201400" cy="954107"/>
              </a:xfrm>
              <a:prstGeom prst="rect">
                <a:avLst/>
              </a:prstGeom>
              <a:blipFill>
                <a:blip r:embed="rId5"/>
                <a:stretch>
                  <a:fillRect l="-1143" t="-5732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83535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Tiling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5765800" y="381002"/>
            <a:ext cx="11430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Comic Sans MS"/>
                <a:cs typeface="Comic Sans MS"/>
              </a:rPr>
              <a:t>X</a:t>
            </a:r>
          </a:p>
        </p:txBody>
      </p:sp>
      <p:sp>
        <p:nvSpPr>
          <p:cNvPr id="5" name="Rectangle 4"/>
          <p:cNvSpPr/>
          <p:nvPr/>
        </p:nvSpPr>
        <p:spPr>
          <a:xfrm>
            <a:off x="7086600" y="381002"/>
            <a:ext cx="1143000" cy="1143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Comic Sans MS"/>
                <a:cs typeface="Comic Sans MS"/>
              </a:rPr>
              <a:t>Y</a:t>
            </a:r>
          </a:p>
        </p:txBody>
      </p:sp>
      <p:sp>
        <p:nvSpPr>
          <p:cNvPr id="6" name="Rectangle 5"/>
          <p:cNvSpPr/>
          <p:nvPr/>
        </p:nvSpPr>
        <p:spPr>
          <a:xfrm>
            <a:off x="3429000" y="381002"/>
            <a:ext cx="1143000" cy="1143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Comic Sans MS"/>
                <a:cs typeface="Comic Sans MS"/>
              </a:rPr>
              <a:t>Z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64101" y="673102"/>
            <a:ext cx="475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/>
                <a:cs typeface="Comic Sans MS"/>
              </a:rPr>
              <a:t>:=</a:t>
            </a:r>
          </a:p>
        </p:txBody>
      </p:sp>
      <p:sp>
        <p:nvSpPr>
          <p:cNvPr id="17" name="Folded Corner 16"/>
          <p:cNvSpPr/>
          <p:nvPr/>
        </p:nvSpPr>
        <p:spPr>
          <a:xfrm>
            <a:off x="2362200" y="1865292"/>
            <a:ext cx="7315200" cy="2782907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for </a:t>
            </a:r>
            <a:r>
              <a:rPr lang="en-US" sz="2400" i="1" dirty="0" err="1">
                <a:solidFill>
                  <a:schemeClr val="tx1"/>
                </a:solidFill>
                <a:latin typeface="Comic Sans MS"/>
                <a:cs typeface="Comic Sans MS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= 1 to 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N/s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do</a:t>
            </a:r>
          </a:p>
          <a:p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   for 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j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= 1 to 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N/s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do</a:t>
            </a:r>
          </a:p>
          <a:p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       for 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k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= 1 to 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N/s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do</a:t>
            </a:r>
          </a:p>
          <a:p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           for </a:t>
            </a:r>
            <a:r>
              <a:rPr lang="en-US" sz="2400" i="1" dirty="0" err="1">
                <a:solidFill>
                  <a:schemeClr val="tx1"/>
                </a:solidFill>
                <a:latin typeface="Comic Sans MS"/>
                <a:cs typeface="Comic Sans MS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’ = (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-1)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*s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+1 to </a:t>
            </a:r>
            <a:r>
              <a:rPr lang="en-US" sz="2400" i="1" dirty="0" err="1">
                <a:solidFill>
                  <a:schemeClr val="tx1"/>
                </a:solidFill>
                <a:latin typeface="Comic Sans MS"/>
                <a:cs typeface="Comic Sans MS"/>
              </a:rPr>
              <a:t>i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*s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do</a:t>
            </a:r>
          </a:p>
          <a:p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               for 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j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’ = (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j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-1)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*s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+1 to 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j*s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do</a:t>
            </a:r>
          </a:p>
          <a:p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                   for 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k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’ = (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k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-1)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*s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+1 to 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k*s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do</a:t>
            </a:r>
          </a:p>
          <a:p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                       Z[</a:t>
            </a:r>
            <a:r>
              <a:rPr lang="en-US" sz="2400" i="1" dirty="0" err="1">
                <a:solidFill>
                  <a:schemeClr val="tx1"/>
                </a:solidFill>
                <a:latin typeface="Comic Sans MS"/>
                <a:cs typeface="Comic Sans MS"/>
              </a:rPr>
              <a:t>i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’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][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j’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] += X[</a:t>
            </a:r>
            <a:r>
              <a:rPr lang="en-US" sz="2400" i="1" dirty="0" err="1">
                <a:solidFill>
                  <a:schemeClr val="tx1"/>
                </a:solidFill>
                <a:latin typeface="Comic Sans MS"/>
                <a:cs typeface="Comic Sans MS"/>
              </a:rPr>
              <a:t>i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’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][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k’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] * Y[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k’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][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j’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] 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2133600" y="5938567"/>
            <a:ext cx="8001000" cy="751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</a:pPr>
            <a:endParaRPr lang="en-US" sz="2400" dirty="0">
              <a:latin typeface="+mj-lt"/>
              <a:cs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3F7C96C-6DC6-4ED6-B90F-D377DAA4F610}"/>
                  </a:ext>
                </a:extLst>
              </p:cNvPr>
              <p:cNvSpPr txBox="1"/>
              <p:nvPr/>
            </p:nvSpPr>
            <p:spPr>
              <a:xfrm>
                <a:off x="282388" y="4876800"/>
                <a:ext cx="11201400" cy="1822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595959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Plug in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𝒔</m:t>
                    </m:r>
                    <m:r>
                      <a:rPr lang="en-US" sz="2800" b="1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1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𝑴</m:t>
                        </m:r>
                      </m:e>
                    </m:rad>
                    <m:r>
                      <a:rPr lang="en-US" sz="2800" b="1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/</m:t>
                    </m:r>
                    <m:r>
                      <a:rPr lang="en-US" sz="2800" b="1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𝒄</m:t>
                    </m:r>
                  </m:oMath>
                </a14:m>
                <a:r>
                  <a:rPr lang="en-US" sz="2800" b="1" dirty="0">
                    <a:solidFill>
                      <a:srgbClr val="595959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, #</a:t>
                </a:r>
                <a:r>
                  <a:rPr lang="en-US" sz="2800" b="1" dirty="0" err="1">
                    <a:solidFill>
                      <a:srgbClr val="595959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subMM</a:t>
                </a:r>
                <a:r>
                  <a:rPr lang="en-US" sz="2800" b="1" dirty="0">
                    <a:solidFill>
                      <a:srgbClr val="595959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is</a:t>
                </a:r>
                <a:r>
                  <a:rPr lang="en-US" sz="2800" b="1" dirty="0">
                    <a:solidFill>
                      <a:srgbClr val="595959"/>
                    </a:solidFill>
                    <a:cs typeface="Lucida Sans Unicode" panose="020B0602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𝑶</m:t>
                    </m:r>
                    <m:d>
                      <m:dPr>
                        <m:ctrlPr>
                          <a:rPr lang="en-US" sz="2800" b="1" i="1" dirty="0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1" i="1" dirty="0" smtClea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cs typeface="Lucida Sans Unicode" panose="020B0602030504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1" i="1" dirty="0" smtClean="0">
                                    <a:solidFill>
                                      <a:srgbClr val="595959"/>
                                    </a:solidFill>
                                    <a:latin typeface="Cambria Math" panose="02040503050406030204" pitchFamily="18" charset="0"/>
                                    <a:cs typeface="Lucida Sans Unicode" panose="020B0602030504020204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b="1" i="1" dirty="0" smtClean="0">
                                        <a:solidFill>
                                          <a:srgbClr val="595959"/>
                                        </a:solidFill>
                                        <a:latin typeface="Cambria Math" panose="02040503050406030204" pitchFamily="18" charset="0"/>
                                        <a:cs typeface="Lucida Sans Unicode" panose="020B0602030504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1" i="1" dirty="0" smtClean="0">
                                        <a:solidFill>
                                          <a:srgbClr val="595959"/>
                                        </a:solidFill>
                                        <a:latin typeface="Cambria Math" panose="02040503050406030204" pitchFamily="18" charset="0"/>
                                        <a:cs typeface="Lucida Sans Unicode" panose="020B0602030504020204" pitchFamily="34" charset="0"/>
                                      </a:rPr>
                                      <m:t>𝒏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2800" b="1" i="1" dirty="0" smtClean="0">
                                            <a:solidFill>
                                              <a:srgbClr val="595959"/>
                                            </a:solidFill>
                                            <a:latin typeface="Cambria Math" panose="02040503050406030204" pitchFamily="18" charset="0"/>
                                            <a:cs typeface="Lucida Sans Unicode" panose="020B0602030504020204" pitchFamily="34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800" b="1" i="1" dirty="0" smtClean="0">
                                            <a:solidFill>
                                              <a:srgbClr val="595959"/>
                                            </a:solidFill>
                                            <a:latin typeface="Cambria Math" panose="02040503050406030204" pitchFamily="18" charset="0"/>
                                            <a:cs typeface="Lucida Sans Unicode" panose="020B0602030504020204" pitchFamily="34" charset="0"/>
                                          </a:rPr>
                                          <m:t>𝑴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800" b="1" i="1" dirty="0" smtClea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cs typeface="Lucida Sans Unicode" panose="020B0602030504020204" pitchFamily="34" charset="0"/>
                              </a:rPr>
                              <m:t>𝟑</m:t>
                            </m:r>
                          </m:sup>
                        </m:sSup>
                      </m:e>
                    </m:d>
                    <m:r>
                      <a:rPr lang="en-US" sz="2800" b="1" i="1" dirty="0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=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𝑶</m:t>
                    </m:r>
                    <m:d>
                      <m:dPr>
                        <m:ctrlP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Lucida Sans Unicode" panose="020B060203050402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Lucida Sans Unicode" panose="020B0602030504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Lucida Sans Unicode" panose="020B0602030504020204" pitchFamily="34" charset="0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sz="28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Lucida Sans Unicode" panose="020B0602030504020204" pitchFamily="34" charset="0"/>
                                  </a:rPr>
                                  <m:t>𝟑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8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Lucida Sans Unicode" panose="020B0602030504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Lucida Sans Unicode" panose="020B0602030504020204" pitchFamily="34" charset="0"/>
                                  </a:rPr>
                                  <m:t>𝑴</m:t>
                                </m:r>
                              </m:e>
                              <m:sup>
                                <m:r>
                                  <a:rPr lang="en-US" sz="28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Lucida Sans Unicode" panose="020B0602030504020204" pitchFamily="34" charset="0"/>
                                  </a:rPr>
                                  <m:t>𝟑</m:t>
                                </m:r>
                                <m:r>
                                  <a:rPr lang="en-US" sz="28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Lucida Sans Unicode" panose="020B0602030504020204" pitchFamily="34" charset="0"/>
                                  </a:rPr>
                                  <m:t>/</m:t>
                                </m:r>
                                <m:r>
                                  <a:rPr lang="en-US" sz="28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Lucida Sans Unicode" panose="020B0602030504020204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sz="2800" b="1" dirty="0">
                  <a:solidFill>
                    <a:srgbClr val="595959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endParaRPr>
              </a:p>
              <a:p>
                <a:r>
                  <a:rPr lang="en-US" sz="2800" b="1" dirty="0">
                    <a:solidFill>
                      <a:srgbClr val="595959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I/O per </a:t>
                </a:r>
                <a:r>
                  <a:rPr lang="en-US" sz="2800" b="1" dirty="0" err="1">
                    <a:solidFill>
                      <a:srgbClr val="595959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subMM</a:t>
                </a:r>
                <a:r>
                  <a:rPr lang="en-US" sz="2800" b="1" dirty="0">
                    <a:solidFill>
                      <a:srgbClr val="595959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𝑶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𝑴</m:t>
                        </m:r>
                        <m:r>
                          <a:rPr lang="en-US" sz="2800" b="1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/</m:t>
                        </m:r>
                        <m:r>
                          <a:rPr lang="en-US" sz="2800" b="1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𝑩</m:t>
                        </m:r>
                      </m:e>
                    </m:d>
                  </m:oMath>
                </a14:m>
                <a:r>
                  <a:rPr lang="en-US" sz="2800" b="1" dirty="0">
                    <a:solidFill>
                      <a:srgbClr val="595959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, so overall I/O cost is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𝑶</m:t>
                    </m:r>
                    <m:d>
                      <m:dPr>
                        <m:ctrlP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Lucida Sans Unicode" panose="020B060203050402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Lucida Sans Unicode" panose="020B0602030504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Lucida Sans Unicode" panose="020B0602030504020204" pitchFamily="34" charset="0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sz="2800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Lucida Sans Unicode" panose="020B0602030504020204" pitchFamily="34" charset="0"/>
                                  </a:rPr>
                                  <m:t>𝟑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Lucida Sans Unicode" panose="020B0602030504020204" pitchFamily="34" charset="0"/>
                              </a:rPr>
                              <m:t>𝑩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Lucida Sans Unicode" panose="020B0602030504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Lucida Sans Unicode" panose="020B0602030504020204" pitchFamily="34" charset="0"/>
                                  </a:rPr>
                                  <m:t>𝑴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sz="2800" b="1" dirty="0">
                  <a:solidFill>
                    <a:srgbClr val="595959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3F7C96C-6DC6-4ED6-B90F-D377DAA4F6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88" y="4876800"/>
                <a:ext cx="11201400" cy="1822422"/>
              </a:xfrm>
              <a:prstGeom prst="rect">
                <a:avLst/>
              </a:prstGeom>
              <a:blipFill>
                <a:blip r:embed="rId2"/>
                <a:stretch>
                  <a:fillRect l="-1088" b="-13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056C5BEA-84ED-47E1-9DFA-F09AC6406DA9}"/>
              </a:ext>
            </a:extLst>
          </p:cNvPr>
          <p:cNvGrpSpPr/>
          <p:nvPr/>
        </p:nvGrpSpPr>
        <p:grpSpPr>
          <a:xfrm>
            <a:off x="3429000" y="381000"/>
            <a:ext cx="1143000" cy="1143000"/>
            <a:chOff x="3429000" y="381000"/>
            <a:chExt cx="1143000" cy="1143000"/>
          </a:xfrm>
        </p:grpSpPr>
        <p:sp>
          <p:nvSpPr>
            <p:cNvPr id="10" name="Rectangle 9"/>
            <p:cNvSpPr/>
            <p:nvPr/>
          </p:nvSpPr>
          <p:spPr>
            <a:xfrm flipV="1">
              <a:off x="3429000" y="752862"/>
              <a:ext cx="1143000" cy="3870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F3CC36C-1465-41D1-B21C-EE64E576F8A5}"/>
                </a:ext>
              </a:extLst>
            </p:cNvPr>
            <p:cNvSpPr/>
            <p:nvPr/>
          </p:nvSpPr>
          <p:spPr>
            <a:xfrm flipV="1">
              <a:off x="3810000" y="381000"/>
              <a:ext cx="381000" cy="1143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A21383D-C6FB-4FFC-94E9-1B0DAD74A9C0}"/>
              </a:ext>
            </a:extLst>
          </p:cNvPr>
          <p:cNvGrpSpPr/>
          <p:nvPr/>
        </p:nvGrpSpPr>
        <p:grpSpPr>
          <a:xfrm>
            <a:off x="5765800" y="381000"/>
            <a:ext cx="1143000" cy="1143000"/>
            <a:chOff x="3429000" y="381000"/>
            <a:chExt cx="1143000" cy="114300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C923F27-1C60-467D-984C-53AD2418EC5B}"/>
                </a:ext>
              </a:extLst>
            </p:cNvPr>
            <p:cNvSpPr/>
            <p:nvPr/>
          </p:nvSpPr>
          <p:spPr>
            <a:xfrm flipV="1">
              <a:off x="3429000" y="752862"/>
              <a:ext cx="1143000" cy="3870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7106972-32CA-46CE-B4D7-6F2442967BF2}"/>
                </a:ext>
              </a:extLst>
            </p:cNvPr>
            <p:cNvSpPr/>
            <p:nvPr/>
          </p:nvSpPr>
          <p:spPr>
            <a:xfrm flipV="1">
              <a:off x="3810000" y="381000"/>
              <a:ext cx="381000" cy="1143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A124919-05DE-41F9-8DF0-A46BF97F7641}"/>
              </a:ext>
            </a:extLst>
          </p:cNvPr>
          <p:cNvGrpSpPr/>
          <p:nvPr/>
        </p:nvGrpSpPr>
        <p:grpSpPr>
          <a:xfrm>
            <a:off x="7086600" y="381000"/>
            <a:ext cx="1143000" cy="1143000"/>
            <a:chOff x="3429000" y="381000"/>
            <a:chExt cx="1143000" cy="114300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FF14D89-043E-4A19-8587-422909AA575F}"/>
                </a:ext>
              </a:extLst>
            </p:cNvPr>
            <p:cNvSpPr/>
            <p:nvPr/>
          </p:nvSpPr>
          <p:spPr>
            <a:xfrm flipV="1">
              <a:off x="3429000" y="752862"/>
              <a:ext cx="1143000" cy="3870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E0FA1F8-3AFF-4E0C-B64C-DB3BF941D066}"/>
                </a:ext>
              </a:extLst>
            </p:cNvPr>
            <p:cNvSpPr/>
            <p:nvPr/>
          </p:nvSpPr>
          <p:spPr>
            <a:xfrm flipV="1">
              <a:off x="3810000" y="381000"/>
              <a:ext cx="381000" cy="1143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182974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Matrix Multiplication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013200" y="1756664"/>
            <a:ext cx="576072" cy="576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Comic Sans MS"/>
                <a:cs typeface="Comic Sans MS"/>
              </a:rPr>
              <a:t>X</a:t>
            </a:r>
            <a:r>
              <a:rPr lang="en-US" sz="28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11</a:t>
            </a:r>
            <a:endParaRPr lang="en-US" sz="2800" i="1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0" y="1756664"/>
            <a:ext cx="576072" cy="5760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Comic Sans MS"/>
                <a:cs typeface="Comic Sans MS"/>
              </a:rPr>
              <a:t>Y</a:t>
            </a:r>
            <a:r>
              <a:rPr lang="en-US" sz="28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11</a:t>
            </a:r>
            <a:endParaRPr lang="en-US" sz="2800" i="1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35200" y="1756664"/>
            <a:ext cx="576072" cy="5760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Comic Sans MS"/>
                <a:cs typeface="Comic Sans MS"/>
              </a:rPr>
              <a:t>Z</a:t>
            </a:r>
            <a:r>
              <a:rPr lang="en-US" sz="28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11</a:t>
            </a:r>
            <a:endParaRPr lang="en-US" sz="2800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4401" y="2048764"/>
            <a:ext cx="475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/>
                <a:cs typeface="Comic Sans MS"/>
              </a:rPr>
              <a:t>:=</a:t>
            </a:r>
          </a:p>
        </p:txBody>
      </p:sp>
      <p:sp>
        <p:nvSpPr>
          <p:cNvPr id="8" name="Rectangle 7"/>
          <p:cNvSpPr/>
          <p:nvPr/>
        </p:nvSpPr>
        <p:spPr>
          <a:xfrm>
            <a:off x="2811272" y="1756664"/>
            <a:ext cx="576072" cy="5760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Comic Sans MS"/>
                <a:cs typeface="Comic Sans MS"/>
              </a:rPr>
              <a:t>Z</a:t>
            </a:r>
            <a:r>
              <a:rPr lang="en-US" sz="28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12</a:t>
            </a:r>
            <a:endParaRPr lang="en-US" sz="2800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35200" y="2332736"/>
            <a:ext cx="576072" cy="5760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Comic Sans MS"/>
                <a:cs typeface="Comic Sans MS"/>
              </a:rPr>
              <a:t>Z</a:t>
            </a:r>
            <a:r>
              <a:rPr lang="en-US" sz="28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21</a:t>
            </a:r>
            <a:endParaRPr lang="en-US" sz="2800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11272" y="2332736"/>
            <a:ext cx="576072" cy="5760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Comic Sans MS"/>
                <a:cs typeface="Comic Sans MS"/>
              </a:rPr>
              <a:t>Z</a:t>
            </a:r>
            <a:r>
              <a:rPr lang="en-US" sz="28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22</a:t>
            </a:r>
            <a:endParaRPr lang="en-US" sz="2800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89272" y="1756664"/>
            <a:ext cx="576072" cy="576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Comic Sans MS"/>
                <a:cs typeface="Comic Sans MS"/>
              </a:rPr>
              <a:t>X</a:t>
            </a:r>
            <a:r>
              <a:rPr lang="en-US" sz="28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12</a:t>
            </a:r>
            <a:endParaRPr lang="en-US" sz="2800" i="1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13200" y="2332736"/>
            <a:ext cx="576072" cy="576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Comic Sans MS"/>
                <a:cs typeface="Comic Sans MS"/>
              </a:rPr>
              <a:t>X</a:t>
            </a:r>
            <a:r>
              <a:rPr lang="en-US" sz="28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21</a:t>
            </a:r>
            <a:endParaRPr lang="en-US" sz="2800" i="1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89272" y="2332736"/>
            <a:ext cx="576072" cy="576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Comic Sans MS"/>
                <a:cs typeface="Comic Sans MS"/>
              </a:rPr>
              <a:t>X</a:t>
            </a:r>
            <a:r>
              <a:rPr lang="en-US" sz="28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22</a:t>
            </a:r>
            <a:endParaRPr lang="en-US" sz="2800" i="1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34000" y="2332736"/>
            <a:ext cx="576072" cy="5760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Comic Sans MS"/>
                <a:cs typeface="Comic Sans MS"/>
              </a:rPr>
              <a:t>Y</a:t>
            </a:r>
            <a:r>
              <a:rPr lang="en-US" sz="28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21</a:t>
            </a:r>
            <a:endParaRPr lang="en-US" sz="2800" i="1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10072" y="1756664"/>
            <a:ext cx="576072" cy="5760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Comic Sans MS"/>
                <a:cs typeface="Comic Sans MS"/>
              </a:rPr>
              <a:t>Y</a:t>
            </a:r>
            <a:r>
              <a:rPr lang="en-US" sz="28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12</a:t>
            </a:r>
            <a:endParaRPr lang="en-US" sz="2800" i="1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10072" y="2332736"/>
            <a:ext cx="576072" cy="5760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Comic Sans MS"/>
                <a:cs typeface="Comic Sans MS"/>
              </a:rPr>
              <a:t>Y</a:t>
            </a:r>
            <a:r>
              <a:rPr lang="en-US" sz="28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22</a:t>
            </a:r>
            <a:endParaRPr lang="en-US" sz="2800" i="1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18" name="Folded Corner 17"/>
          <p:cNvSpPr/>
          <p:nvPr/>
        </p:nvSpPr>
        <p:spPr>
          <a:xfrm>
            <a:off x="6769100" y="1417638"/>
            <a:ext cx="3441700" cy="2443162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/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Compute 8 </a:t>
            </a:r>
            <a:r>
              <a:rPr lang="en-US" sz="2400" dirty="0" err="1">
                <a:solidFill>
                  <a:schemeClr val="tx1"/>
                </a:solidFill>
                <a:latin typeface="Comic Sans MS"/>
                <a:cs typeface="Comic Sans MS"/>
              </a:rPr>
              <a:t>submatrix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products recursively</a:t>
            </a:r>
          </a:p>
          <a:p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Z</a:t>
            </a:r>
            <a:r>
              <a:rPr lang="en-US" sz="24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11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:= X</a:t>
            </a:r>
            <a:r>
              <a:rPr lang="en-US" sz="24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11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11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	+ X</a:t>
            </a:r>
            <a:r>
              <a:rPr lang="en-US" sz="24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12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21</a:t>
            </a:r>
            <a:endParaRPr lang="en-US" sz="2400" dirty="0">
              <a:solidFill>
                <a:schemeClr val="tx1"/>
              </a:solidFill>
              <a:latin typeface="Comic Sans MS"/>
              <a:cs typeface="Comic Sans MS"/>
            </a:endParaRPr>
          </a:p>
          <a:p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Z</a:t>
            </a:r>
            <a:r>
              <a:rPr lang="en-US" sz="24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12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:= X</a:t>
            </a:r>
            <a:r>
              <a:rPr lang="en-US" sz="24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11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12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	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+ X</a:t>
            </a:r>
            <a:r>
              <a:rPr lang="en-US" sz="24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12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22</a:t>
            </a:r>
            <a:endParaRPr lang="en-US" sz="2400" dirty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>
              <a:tabLst>
                <a:tab pos="1828800" algn="l"/>
              </a:tabLst>
            </a:pP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Z</a:t>
            </a:r>
            <a:r>
              <a:rPr lang="en-US" sz="24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21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:= X</a:t>
            </a:r>
            <a:r>
              <a:rPr lang="en-US" sz="24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21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11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	+ X</a:t>
            </a:r>
            <a:r>
              <a:rPr lang="en-US" sz="24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22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21</a:t>
            </a:r>
            <a:endParaRPr lang="en-US" sz="2400" dirty="0">
              <a:solidFill>
                <a:schemeClr val="tx1"/>
              </a:solidFill>
              <a:latin typeface="Comic Sans MS"/>
              <a:cs typeface="Comic Sans MS"/>
            </a:endParaRPr>
          </a:p>
          <a:p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Z</a:t>
            </a:r>
            <a:r>
              <a:rPr lang="en-US" sz="24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22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:= X</a:t>
            </a:r>
            <a:r>
              <a:rPr lang="en-US" sz="24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21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12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	+ X</a:t>
            </a:r>
            <a:r>
              <a:rPr lang="en-US" sz="24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22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21</a:t>
            </a:r>
            <a:endParaRPr lang="en-US" sz="2400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18">
                <a:extLst>
                  <a:ext uri="{FF2B5EF4-FFF2-40B4-BE49-F238E27FC236}">
                    <a16:creationId xmlns:a16="http://schemas.microsoft.com/office/drawing/2014/main" id="{09B6AF90-0E6B-4C14-BDD9-1FA3580FEF75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04800" y="4286016"/>
                <a:ext cx="11277600" cy="2443162"/>
              </a:xfrm>
            </p:spPr>
            <p:txBody>
              <a:bodyPr>
                <a:noAutofit/>
              </a:bodyPr>
              <a:lstStyle/>
              <a:p>
                <a:r>
                  <a:rPr lang="en-US" sz="3400" dirty="0"/>
                  <a:t>When all three submatrices </a:t>
                </a:r>
                <a14:m>
                  <m:oMath xmlns:m="http://schemas.openxmlformats.org/officeDocument/2006/math">
                    <m:r>
                      <a:rPr lang="en-US" sz="3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400" dirty="0"/>
                  <a:t>, </a:t>
                </a:r>
                <a14:m>
                  <m:oMath xmlns:m="http://schemas.openxmlformats.org/officeDocument/2006/math">
                    <m:r>
                      <a:rPr lang="en-US" sz="3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3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400" dirty="0"/>
                  <a:t> and </a:t>
                </a:r>
                <a14:m>
                  <m:oMath xmlns:m="http://schemas.openxmlformats.org/officeDocument/2006/math">
                    <m:r>
                      <a:rPr lang="en-US" sz="3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3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400" dirty="0"/>
                  <a:t> fit into cache, the algorithm loads them all from the slow memory, apply the multiply, and update </a:t>
                </a:r>
                <a14:m>
                  <m:oMath xmlns:m="http://schemas.openxmlformats.org/officeDocument/2006/math">
                    <m:r>
                      <a:rPr lang="en-US" sz="3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3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400" dirty="0"/>
                  <a:t> back to the main memory, with the cost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3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3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3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3400" dirty="0"/>
                  <a:t> </a:t>
                </a:r>
              </a:p>
            </p:txBody>
          </p:sp>
        </mc:Choice>
        <mc:Fallback xmlns="">
          <p:sp>
            <p:nvSpPr>
              <p:cNvPr id="19" name="Content Placeholder 18">
                <a:extLst>
                  <a:ext uri="{FF2B5EF4-FFF2-40B4-BE49-F238E27FC236}">
                    <a16:creationId xmlns:a16="http://schemas.microsoft.com/office/drawing/2014/main" id="{09B6AF90-0E6B-4C14-BDD9-1FA3580FEF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04800" y="4286016"/>
                <a:ext cx="11277600" cy="2443162"/>
              </a:xfrm>
              <a:blipFill>
                <a:blip r:embed="rId3"/>
                <a:stretch>
                  <a:fillRect l="-1351" t="-5237" r="-3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253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Matrix Multiplication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4199826"/>
                <a:ext cx="7696200" cy="2340674"/>
              </a:xfrm>
            </p:spPr>
            <p:txBody>
              <a:bodyPr>
                <a:normAutofit lnSpcReduction="10000"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𝑀𝑀</m:t>
                          </m:r>
                        </m:sub>
                      </m:sSub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=8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𝑀𝑀</m:t>
                          </m:r>
                        </m:sub>
                      </m:sSub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>
                  <a:buNone/>
                </a:pPr>
                <a:r>
                  <a:rPr lang="en-US" dirty="0"/>
                  <a:t>Base case: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𝑀𝑀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ra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r>
                  <a:rPr lang="en-US" dirty="0"/>
                  <a:t>Solving it gives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𝑀𝑀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rad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4199826"/>
                <a:ext cx="7696200" cy="2340674"/>
              </a:xfrm>
              <a:blipFill>
                <a:blip r:embed="rId3"/>
                <a:stretch>
                  <a:fillRect l="-1584" t="-260" b="-41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013200" y="1756664"/>
            <a:ext cx="576072" cy="576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Comic Sans MS"/>
                <a:cs typeface="Comic Sans MS"/>
              </a:rPr>
              <a:t>X</a:t>
            </a:r>
            <a:r>
              <a:rPr lang="en-US" sz="28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11</a:t>
            </a:r>
            <a:endParaRPr lang="en-US" sz="2800" i="1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0" y="1756664"/>
            <a:ext cx="576072" cy="5760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Comic Sans MS"/>
                <a:cs typeface="Comic Sans MS"/>
              </a:rPr>
              <a:t>Y</a:t>
            </a:r>
            <a:r>
              <a:rPr lang="en-US" sz="28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11</a:t>
            </a:r>
            <a:endParaRPr lang="en-US" sz="2800" i="1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35200" y="1756664"/>
            <a:ext cx="576072" cy="5760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Comic Sans MS"/>
                <a:cs typeface="Comic Sans MS"/>
              </a:rPr>
              <a:t>Z</a:t>
            </a:r>
            <a:r>
              <a:rPr lang="en-US" sz="28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11</a:t>
            </a:r>
            <a:endParaRPr lang="en-US" sz="2800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4401" y="2048764"/>
            <a:ext cx="475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/>
                <a:cs typeface="Comic Sans MS"/>
              </a:rPr>
              <a:t>:=</a:t>
            </a:r>
          </a:p>
        </p:txBody>
      </p:sp>
      <p:sp>
        <p:nvSpPr>
          <p:cNvPr id="8" name="Rectangle 7"/>
          <p:cNvSpPr/>
          <p:nvPr/>
        </p:nvSpPr>
        <p:spPr>
          <a:xfrm>
            <a:off x="2811272" y="1756664"/>
            <a:ext cx="576072" cy="5760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Comic Sans MS"/>
                <a:cs typeface="Comic Sans MS"/>
              </a:rPr>
              <a:t>Z</a:t>
            </a:r>
            <a:r>
              <a:rPr lang="en-US" sz="28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12</a:t>
            </a:r>
            <a:endParaRPr lang="en-US" sz="2800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35200" y="2332736"/>
            <a:ext cx="576072" cy="5760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Comic Sans MS"/>
                <a:cs typeface="Comic Sans MS"/>
              </a:rPr>
              <a:t>Z</a:t>
            </a:r>
            <a:r>
              <a:rPr lang="en-US" sz="28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21</a:t>
            </a:r>
            <a:endParaRPr lang="en-US" sz="2800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11272" y="2332736"/>
            <a:ext cx="576072" cy="5760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Comic Sans MS"/>
                <a:cs typeface="Comic Sans MS"/>
              </a:rPr>
              <a:t>Z</a:t>
            </a:r>
            <a:r>
              <a:rPr lang="en-US" sz="28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22</a:t>
            </a:r>
            <a:endParaRPr lang="en-US" sz="2800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89272" y="1756664"/>
            <a:ext cx="576072" cy="576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Comic Sans MS"/>
                <a:cs typeface="Comic Sans MS"/>
              </a:rPr>
              <a:t>X</a:t>
            </a:r>
            <a:r>
              <a:rPr lang="en-US" sz="28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12</a:t>
            </a:r>
            <a:endParaRPr lang="en-US" sz="2800" i="1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13200" y="2332736"/>
            <a:ext cx="576072" cy="576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Comic Sans MS"/>
                <a:cs typeface="Comic Sans MS"/>
              </a:rPr>
              <a:t>X</a:t>
            </a:r>
            <a:r>
              <a:rPr lang="en-US" sz="28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21</a:t>
            </a:r>
            <a:endParaRPr lang="en-US" sz="2800" i="1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89272" y="2332736"/>
            <a:ext cx="576072" cy="576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Comic Sans MS"/>
                <a:cs typeface="Comic Sans MS"/>
              </a:rPr>
              <a:t>X</a:t>
            </a:r>
            <a:r>
              <a:rPr lang="en-US" sz="28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22</a:t>
            </a:r>
            <a:endParaRPr lang="en-US" sz="2800" i="1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34000" y="2332736"/>
            <a:ext cx="576072" cy="5760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Comic Sans MS"/>
                <a:cs typeface="Comic Sans MS"/>
              </a:rPr>
              <a:t>Y</a:t>
            </a:r>
            <a:r>
              <a:rPr lang="en-US" sz="28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21</a:t>
            </a:r>
            <a:endParaRPr lang="en-US" sz="2800" i="1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10072" y="1756664"/>
            <a:ext cx="576072" cy="5760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Comic Sans MS"/>
                <a:cs typeface="Comic Sans MS"/>
              </a:rPr>
              <a:t>Y</a:t>
            </a:r>
            <a:r>
              <a:rPr lang="en-US" sz="28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12</a:t>
            </a:r>
            <a:endParaRPr lang="en-US" sz="2800" i="1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10072" y="2332736"/>
            <a:ext cx="576072" cy="5760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Comic Sans MS"/>
                <a:cs typeface="Comic Sans MS"/>
              </a:rPr>
              <a:t>Y</a:t>
            </a:r>
            <a:r>
              <a:rPr lang="en-US" sz="28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22</a:t>
            </a:r>
            <a:endParaRPr lang="en-US" sz="2800" i="1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18" name="Folded Corner 17"/>
          <p:cNvSpPr/>
          <p:nvPr/>
        </p:nvSpPr>
        <p:spPr>
          <a:xfrm>
            <a:off x="6769100" y="1417638"/>
            <a:ext cx="3441700" cy="2443162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/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Compute 8 </a:t>
            </a:r>
            <a:r>
              <a:rPr lang="en-US" sz="2400" dirty="0" err="1">
                <a:solidFill>
                  <a:schemeClr val="tx1"/>
                </a:solidFill>
                <a:latin typeface="Comic Sans MS"/>
                <a:cs typeface="Comic Sans MS"/>
              </a:rPr>
              <a:t>submatrix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products recursively</a:t>
            </a:r>
          </a:p>
          <a:p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Z</a:t>
            </a:r>
            <a:r>
              <a:rPr lang="en-US" sz="24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11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:= X</a:t>
            </a:r>
            <a:r>
              <a:rPr lang="en-US" sz="24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11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11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	+ X</a:t>
            </a:r>
            <a:r>
              <a:rPr lang="en-US" sz="24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12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21</a:t>
            </a:r>
            <a:endParaRPr lang="en-US" sz="2400" dirty="0">
              <a:solidFill>
                <a:schemeClr val="tx1"/>
              </a:solidFill>
              <a:latin typeface="Comic Sans MS"/>
              <a:cs typeface="Comic Sans MS"/>
            </a:endParaRPr>
          </a:p>
          <a:p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Z</a:t>
            </a:r>
            <a:r>
              <a:rPr lang="en-US" sz="24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12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:= X</a:t>
            </a:r>
            <a:r>
              <a:rPr lang="en-US" sz="24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11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12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	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+ X</a:t>
            </a:r>
            <a:r>
              <a:rPr lang="en-US" sz="24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12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22</a:t>
            </a:r>
            <a:endParaRPr lang="en-US" sz="2400" dirty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>
              <a:tabLst>
                <a:tab pos="1828800" algn="l"/>
              </a:tabLst>
            </a:pP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Z</a:t>
            </a:r>
            <a:r>
              <a:rPr lang="en-US" sz="24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21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:= X</a:t>
            </a:r>
            <a:r>
              <a:rPr lang="en-US" sz="24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21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11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	+ X</a:t>
            </a:r>
            <a:r>
              <a:rPr lang="en-US" sz="24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22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21</a:t>
            </a:r>
            <a:endParaRPr lang="en-US" sz="2400" dirty="0">
              <a:solidFill>
                <a:schemeClr val="tx1"/>
              </a:solidFill>
              <a:latin typeface="Comic Sans MS"/>
              <a:cs typeface="Comic Sans MS"/>
            </a:endParaRPr>
          </a:p>
          <a:p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Z</a:t>
            </a:r>
            <a:r>
              <a:rPr lang="en-US" sz="24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22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:= X</a:t>
            </a:r>
            <a:r>
              <a:rPr lang="en-US" sz="24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21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12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	+ X</a:t>
            </a:r>
            <a:r>
              <a:rPr lang="en-US" sz="24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22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21</a:t>
            </a:r>
            <a:endParaRPr lang="en-US" sz="2400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86608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Matrix Multiplication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4199826"/>
                <a:ext cx="7696200" cy="2383536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en-US" dirty="0"/>
                  <a:t>Solving it gives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𝑀𝑀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rad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r>
                  <a:rPr lang="en-US" dirty="0"/>
                  <a:t>With a careful implementation, the parallel depth can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4199826"/>
                <a:ext cx="7696200" cy="2383536"/>
              </a:xfrm>
              <a:blipFill>
                <a:blip r:embed="rId3"/>
                <a:stretch>
                  <a:fillRect l="-1584" t="-1535" r="-9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013200" y="1756664"/>
            <a:ext cx="576072" cy="576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Comic Sans MS"/>
                <a:cs typeface="Comic Sans MS"/>
              </a:rPr>
              <a:t>X</a:t>
            </a:r>
            <a:r>
              <a:rPr lang="en-US" sz="28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11</a:t>
            </a:r>
            <a:endParaRPr lang="en-US" sz="2800" i="1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0" y="1756664"/>
            <a:ext cx="576072" cy="5760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Comic Sans MS"/>
                <a:cs typeface="Comic Sans MS"/>
              </a:rPr>
              <a:t>Y</a:t>
            </a:r>
            <a:r>
              <a:rPr lang="en-US" sz="28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11</a:t>
            </a:r>
            <a:endParaRPr lang="en-US" sz="2800" i="1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35200" y="1756664"/>
            <a:ext cx="576072" cy="5760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Comic Sans MS"/>
                <a:cs typeface="Comic Sans MS"/>
              </a:rPr>
              <a:t>Z</a:t>
            </a:r>
            <a:r>
              <a:rPr lang="en-US" sz="28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11</a:t>
            </a:r>
            <a:endParaRPr lang="en-US" sz="2800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4401" y="2048764"/>
            <a:ext cx="475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/>
                <a:cs typeface="Comic Sans MS"/>
              </a:rPr>
              <a:t>:=</a:t>
            </a:r>
          </a:p>
        </p:txBody>
      </p:sp>
      <p:sp>
        <p:nvSpPr>
          <p:cNvPr id="8" name="Rectangle 7"/>
          <p:cNvSpPr/>
          <p:nvPr/>
        </p:nvSpPr>
        <p:spPr>
          <a:xfrm>
            <a:off x="2811272" y="1756664"/>
            <a:ext cx="576072" cy="5760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Comic Sans MS"/>
                <a:cs typeface="Comic Sans MS"/>
              </a:rPr>
              <a:t>Z</a:t>
            </a:r>
            <a:r>
              <a:rPr lang="en-US" sz="28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12</a:t>
            </a:r>
            <a:endParaRPr lang="en-US" sz="2800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35200" y="2332736"/>
            <a:ext cx="576072" cy="5760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Comic Sans MS"/>
                <a:cs typeface="Comic Sans MS"/>
              </a:rPr>
              <a:t>Z</a:t>
            </a:r>
            <a:r>
              <a:rPr lang="en-US" sz="28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21</a:t>
            </a:r>
            <a:endParaRPr lang="en-US" sz="2800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11272" y="2332736"/>
            <a:ext cx="576072" cy="5760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Comic Sans MS"/>
                <a:cs typeface="Comic Sans MS"/>
              </a:rPr>
              <a:t>Z</a:t>
            </a:r>
            <a:r>
              <a:rPr lang="en-US" sz="28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22</a:t>
            </a:r>
            <a:endParaRPr lang="en-US" sz="2800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89272" y="1756664"/>
            <a:ext cx="576072" cy="576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Comic Sans MS"/>
                <a:cs typeface="Comic Sans MS"/>
              </a:rPr>
              <a:t>X</a:t>
            </a:r>
            <a:r>
              <a:rPr lang="en-US" sz="28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12</a:t>
            </a:r>
            <a:endParaRPr lang="en-US" sz="2800" i="1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13200" y="2332736"/>
            <a:ext cx="576072" cy="576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Comic Sans MS"/>
                <a:cs typeface="Comic Sans MS"/>
              </a:rPr>
              <a:t>X</a:t>
            </a:r>
            <a:r>
              <a:rPr lang="en-US" sz="28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21</a:t>
            </a:r>
            <a:endParaRPr lang="en-US" sz="2800" i="1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89272" y="2332736"/>
            <a:ext cx="576072" cy="576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Comic Sans MS"/>
                <a:cs typeface="Comic Sans MS"/>
              </a:rPr>
              <a:t>X</a:t>
            </a:r>
            <a:r>
              <a:rPr lang="en-US" sz="28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22</a:t>
            </a:r>
            <a:endParaRPr lang="en-US" sz="2800" i="1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34000" y="2332736"/>
            <a:ext cx="576072" cy="5760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Comic Sans MS"/>
                <a:cs typeface="Comic Sans MS"/>
              </a:rPr>
              <a:t>Y</a:t>
            </a:r>
            <a:r>
              <a:rPr lang="en-US" sz="28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21</a:t>
            </a:r>
            <a:endParaRPr lang="en-US" sz="2800" i="1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10072" y="1756664"/>
            <a:ext cx="576072" cy="5760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Comic Sans MS"/>
                <a:cs typeface="Comic Sans MS"/>
              </a:rPr>
              <a:t>Y</a:t>
            </a:r>
            <a:r>
              <a:rPr lang="en-US" sz="28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12</a:t>
            </a:r>
            <a:endParaRPr lang="en-US" sz="2800" i="1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10072" y="2332736"/>
            <a:ext cx="576072" cy="5760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Comic Sans MS"/>
                <a:cs typeface="Comic Sans MS"/>
              </a:rPr>
              <a:t>Y</a:t>
            </a:r>
            <a:r>
              <a:rPr lang="en-US" sz="28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22</a:t>
            </a:r>
            <a:endParaRPr lang="en-US" sz="2800" i="1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18" name="Folded Corner 17"/>
          <p:cNvSpPr/>
          <p:nvPr/>
        </p:nvSpPr>
        <p:spPr>
          <a:xfrm>
            <a:off x="6769100" y="1417638"/>
            <a:ext cx="3441700" cy="2443162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/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Compute 8 </a:t>
            </a:r>
            <a:r>
              <a:rPr lang="en-US" sz="2400" dirty="0" err="1">
                <a:solidFill>
                  <a:schemeClr val="tx1"/>
                </a:solidFill>
                <a:latin typeface="Comic Sans MS"/>
                <a:cs typeface="Comic Sans MS"/>
              </a:rPr>
              <a:t>submatrix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products recursively</a:t>
            </a:r>
          </a:p>
          <a:p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Z</a:t>
            </a:r>
            <a:r>
              <a:rPr lang="en-US" sz="24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11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:= X</a:t>
            </a:r>
            <a:r>
              <a:rPr lang="en-US" sz="24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11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11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	+ X</a:t>
            </a:r>
            <a:r>
              <a:rPr lang="en-US" sz="24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12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21</a:t>
            </a:r>
            <a:endParaRPr lang="en-US" sz="2400" dirty="0">
              <a:solidFill>
                <a:schemeClr val="tx1"/>
              </a:solidFill>
              <a:latin typeface="Comic Sans MS"/>
              <a:cs typeface="Comic Sans MS"/>
            </a:endParaRPr>
          </a:p>
          <a:p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Z</a:t>
            </a:r>
            <a:r>
              <a:rPr lang="en-US" sz="24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12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:= X</a:t>
            </a:r>
            <a:r>
              <a:rPr lang="en-US" sz="24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11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12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	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+ X</a:t>
            </a:r>
            <a:r>
              <a:rPr lang="en-US" sz="24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12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22</a:t>
            </a:r>
            <a:endParaRPr lang="en-US" sz="2400" dirty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>
              <a:tabLst>
                <a:tab pos="1828800" algn="l"/>
              </a:tabLst>
            </a:pP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Z</a:t>
            </a:r>
            <a:r>
              <a:rPr lang="en-US" sz="24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21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:= X</a:t>
            </a:r>
            <a:r>
              <a:rPr lang="en-US" sz="24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21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11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	+ X</a:t>
            </a:r>
            <a:r>
              <a:rPr lang="en-US" sz="24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22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21</a:t>
            </a:r>
            <a:endParaRPr lang="en-US" sz="2400" dirty="0">
              <a:solidFill>
                <a:schemeClr val="tx1"/>
              </a:solidFill>
              <a:latin typeface="Comic Sans MS"/>
              <a:cs typeface="Comic Sans MS"/>
            </a:endParaRPr>
          </a:p>
          <a:p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Z</a:t>
            </a:r>
            <a:r>
              <a:rPr lang="en-US" sz="24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22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:= X</a:t>
            </a:r>
            <a:r>
              <a:rPr lang="en-US" sz="24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21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12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	+ X</a:t>
            </a:r>
            <a:r>
              <a:rPr lang="en-US" sz="24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22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Y</a:t>
            </a:r>
            <a:r>
              <a:rPr lang="en-US" sz="24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21</a:t>
            </a:r>
            <a:endParaRPr lang="en-US" sz="2400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8472538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Algorithms Similar to Matrix Multiplication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11125200" cy="4830762"/>
          </a:xfrm>
        </p:spPr>
        <p:txBody>
          <a:bodyPr>
            <a:normAutofit/>
          </a:bodyPr>
          <a:lstStyle/>
          <a:p>
            <a:pPr>
              <a:spcBef>
                <a:spcPts val="1600"/>
              </a:spcBef>
            </a:pPr>
            <a:r>
              <a:rPr lang="en-US" sz="3600" dirty="0"/>
              <a:t>Linear algebra:</a:t>
            </a:r>
          </a:p>
          <a:p>
            <a:pPr lvl="1">
              <a:spcBef>
                <a:spcPts val="1600"/>
              </a:spcBef>
            </a:pPr>
            <a:r>
              <a:rPr lang="en-US" sz="3200" dirty="0"/>
              <a:t>Gaussian elimination, LU decomposition, triangular system solver, QR decomposition</a:t>
            </a:r>
          </a:p>
          <a:p>
            <a:pPr>
              <a:spcBef>
                <a:spcPts val="1600"/>
              </a:spcBef>
            </a:pPr>
            <a:r>
              <a:rPr lang="en-US" sz="3600" dirty="0"/>
              <a:t>Dynamic Programming:</a:t>
            </a:r>
          </a:p>
          <a:p>
            <a:pPr lvl="1">
              <a:spcBef>
                <a:spcPts val="1600"/>
              </a:spcBef>
            </a:pPr>
            <a:r>
              <a:rPr lang="en-US" sz="3200" dirty="0"/>
              <a:t>Floyd-</a:t>
            </a:r>
            <a:r>
              <a:rPr lang="en-US" sz="3200" dirty="0" err="1"/>
              <a:t>Warshall</a:t>
            </a:r>
            <a:r>
              <a:rPr lang="en-US" sz="3200" dirty="0"/>
              <a:t> for APSP, edit distance (longest common sequences), 1D clustering, and many applications in molecular biology and geology (e.g. protein folding/ editing, many structure problems)</a:t>
            </a:r>
          </a:p>
        </p:txBody>
      </p:sp>
    </p:spTree>
    <p:extLst>
      <p:ext uri="{BB962C8B-B14F-4D97-AF65-F5344CB8AC3E}">
        <p14:creationId xmlns:p14="http://schemas.microsoft.com/office/powerpoint/2010/main" val="177566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5398696" y="1717178"/>
            <a:ext cx="1508760" cy="58834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2374826" y="1717178"/>
            <a:ext cx="1508760" cy="58834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3883586" y="1717178"/>
            <a:ext cx="1508760" cy="58834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Searching: binary search is bad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572042"/>
                <a:ext cx="11125200" cy="3209758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/>
                  <a:t>Search hits a different block until reducing </a:t>
                </a:r>
                <a:r>
                  <a:rPr lang="en-US" sz="3600" dirty="0" err="1"/>
                  <a:t>keyspace</a:t>
                </a:r>
                <a:r>
                  <a:rPr lang="en-US" sz="3600" dirty="0"/>
                  <a:t> to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Lucida Grande"/>
                      </a:rPr>
                      <m:t>Θ</m:t>
                    </m:r>
                    <m:r>
                      <a:rPr lang="en-US" sz="3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6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600" dirty="0"/>
              </a:p>
              <a:p>
                <a:endParaRPr lang="en-US" sz="3600" dirty="0"/>
              </a:p>
              <a:p>
                <a:r>
                  <a:rPr lang="en-US" sz="3600" dirty="0"/>
                  <a:t>Thus, total cost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sz="3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36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–</m:t>
                    </m:r>
                    <m:r>
                      <m:rPr>
                        <m:sty m:val="p"/>
                      </m:rPr>
                      <a:rPr lang="en-US" sz="360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Lucida Grande"/>
                      </a:rPr>
                      <m:t>Θ</m:t>
                    </m:r>
                    <m:r>
                      <a:rPr lang="en-US" sz="3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Lucida Grande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sz="3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 sz="360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Lucida Grande"/>
                      </a:rPr>
                      <m:t>Θ</m:t>
                    </m:r>
                    <m:r>
                      <a:rPr lang="en-US" sz="3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Lucida Grande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sz="3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3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3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))≈ </m:t>
                    </m:r>
                    <m:r>
                      <m:rPr>
                        <m:sty m:val="p"/>
                      </m:rPr>
                      <a:rPr lang="en-US" sz="360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Lucida Grande"/>
                      </a:rPr>
                      <m:t>Θ</m:t>
                    </m:r>
                    <m:r>
                      <a:rPr lang="en-US" sz="3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Lucida Grande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sz="3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36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for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36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sz="3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572042"/>
                <a:ext cx="11125200" cy="3209758"/>
              </a:xfrm>
              <a:blipFill>
                <a:blip r:embed="rId2"/>
                <a:stretch>
                  <a:fillRect l="-1479" t="-47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374826" y="1831478"/>
            <a:ext cx="502920" cy="3657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mic Sans MS"/>
              </a:rPr>
              <a:t>A</a:t>
            </a:r>
            <a:endParaRPr lang="en-US" sz="2000" dirty="0">
              <a:solidFill>
                <a:schemeClr val="tx1"/>
              </a:solidFill>
              <a:latin typeface="Comic Sans M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80666" y="1831478"/>
            <a:ext cx="502920" cy="3657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/>
                <a:cs typeface="Comic Sans MS"/>
              </a:rPr>
              <a:t>C</a:t>
            </a:r>
          </a:p>
        </p:txBody>
      </p:sp>
      <p:sp>
        <p:nvSpPr>
          <p:cNvPr id="7" name="Rectangle 6"/>
          <p:cNvSpPr/>
          <p:nvPr/>
        </p:nvSpPr>
        <p:spPr>
          <a:xfrm>
            <a:off x="3883586" y="1831478"/>
            <a:ext cx="502920" cy="3657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mic Sans MS"/>
              </a:rPr>
              <a:t>D</a:t>
            </a:r>
            <a:endParaRPr lang="en-US" sz="2000" dirty="0">
              <a:solidFill>
                <a:schemeClr val="tx1"/>
              </a:solidFill>
              <a:latin typeface="Comic Sans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86506" y="1831478"/>
            <a:ext cx="502920" cy="3657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/>
                <a:cs typeface="Comic Sans MS"/>
              </a:rPr>
              <a:t>E</a:t>
            </a:r>
          </a:p>
        </p:txBody>
      </p:sp>
      <p:sp>
        <p:nvSpPr>
          <p:cNvPr id="9" name="Rectangle 8"/>
          <p:cNvSpPr/>
          <p:nvPr/>
        </p:nvSpPr>
        <p:spPr>
          <a:xfrm>
            <a:off x="4889426" y="1831478"/>
            <a:ext cx="502920" cy="3657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/>
                <a:cs typeface="Comic Sans MS"/>
              </a:rPr>
              <a:t>F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92346" y="1831478"/>
            <a:ext cx="502920" cy="3657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/>
                <a:cs typeface="Comic Sans MS"/>
              </a:rPr>
              <a:t>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01616" y="1831478"/>
            <a:ext cx="502920" cy="3657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mic Sans MS"/>
              </a:rPr>
              <a:t>H</a:t>
            </a:r>
            <a:endParaRPr lang="en-US" sz="2000" dirty="0">
              <a:solidFill>
                <a:schemeClr val="tx1"/>
              </a:solidFill>
              <a:latin typeface="Comic Sans M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04536" y="1831478"/>
            <a:ext cx="502920" cy="3657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/>
                <a:cs typeface="Comic Sans MS"/>
              </a:rPr>
              <a:t>I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907456" y="1831478"/>
            <a:ext cx="502920" cy="3657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/>
                <a:cs typeface="Comic Sans MS"/>
              </a:rPr>
              <a:t>J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410376" y="1831478"/>
            <a:ext cx="502920" cy="3657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/>
                <a:cs typeface="Comic Sans MS"/>
              </a:rPr>
              <a:t>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913296" y="1831478"/>
            <a:ext cx="502920" cy="3657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/>
                <a:cs typeface="Comic Sans MS"/>
              </a:rPr>
              <a:t>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16216" y="1831478"/>
            <a:ext cx="502920" cy="3657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/>
                <a:cs typeface="Comic Sans MS"/>
              </a:rPr>
              <a:t>M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919136" y="1831478"/>
            <a:ext cx="502920" cy="3657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/>
                <a:cs typeface="Comic Sans MS"/>
              </a:rPr>
              <a:t>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422056" y="1831478"/>
            <a:ext cx="502920" cy="3657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/>
                <a:cs typeface="Comic Sans MS"/>
              </a:rPr>
              <a:t>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99326" y="2330919"/>
            <a:ext cx="4974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  <a:cs typeface="Comic Sans MS"/>
              </a:rPr>
              <a:t>Example: binary search for element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774483" y="2714151"/>
                <a:ext cx="29094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+mj-lt"/>
                    <a:cs typeface="Comic Sans MS"/>
                  </a:rPr>
                  <a:t>with block size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omic Sans MS"/>
                      </a:rPr>
                      <m:t>𝐵</m:t>
                    </m:r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omic Sans MS"/>
                      </a:rPr>
                      <m:t>=3</m:t>
                    </m:r>
                  </m:oMath>
                </a14:m>
                <a:endParaRPr lang="en-US" sz="2400" dirty="0">
                  <a:solidFill>
                    <a:srgbClr val="0000FF"/>
                  </a:solidFill>
                  <a:latin typeface="+mj-lt"/>
                  <a:cs typeface="Comic Sans MS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483" y="2714151"/>
                <a:ext cx="2909451" cy="461665"/>
              </a:xfrm>
              <a:prstGeom prst="rect">
                <a:avLst/>
              </a:prstGeom>
              <a:blipFill>
                <a:blip r:embed="rId3"/>
                <a:stretch>
                  <a:fillRect l="-3145" t="-9211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2877746" y="1831478"/>
            <a:ext cx="502920" cy="3657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mic Sans MS"/>
              </a:rPr>
              <a:t>B</a:t>
            </a:r>
            <a:endParaRPr lang="en-US" sz="2000" dirty="0">
              <a:solidFill>
                <a:schemeClr val="tx1"/>
              </a:solidFill>
              <a:latin typeface="Comic Sans M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E2352D7-2BE2-41BD-92BB-3D2C4F502911}"/>
              </a:ext>
            </a:extLst>
          </p:cNvPr>
          <p:cNvSpPr/>
          <p:nvPr/>
        </p:nvSpPr>
        <p:spPr>
          <a:xfrm>
            <a:off x="2377440" y="1828800"/>
            <a:ext cx="502920" cy="365760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mic Sans MS"/>
              </a:rPr>
              <a:t>A</a:t>
            </a:r>
            <a:endParaRPr lang="en-US" sz="2000" dirty="0">
              <a:solidFill>
                <a:schemeClr val="tx1"/>
              </a:solidFill>
              <a:latin typeface="Comic Sans M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D93D38C-FF5A-4336-9286-7FBAE35FC645}"/>
              </a:ext>
            </a:extLst>
          </p:cNvPr>
          <p:cNvSpPr/>
          <p:nvPr/>
        </p:nvSpPr>
        <p:spPr>
          <a:xfrm>
            <a:off x="3886200" y="1828800"/>
            <a:ext cx="502920" cy="365760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mic Sans MS"/>
              </a:rPr>
              <a:t>D</a:t>
            </a:r>
            <a:endParaRPr lang="en-US" sz="2000" dirty="0">
              <a:solidFill>
                <a:schemeClr val="tx1"/>
              </a:solidFill>
              <a:latin typeface="Comic Sans M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0F72357-20AD-4369-BA41-755B5D02E9B4}"/>
              </a:ext>
            </a:extLst>
          </p:cNvPr>
          <p:cNvSpPr/>
          <p:nvPr/>
        </p:nvSpPr>
        <p:spPr>
          <a:xfrm>
            <a:off x="5904230" y="1828800"/>
            <a:ext cx="502920" cy="365760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mic Sans MS"/>
                <a:cs typeface="Comic Sans MS"/>
              </a:rPr>
              <a:t>H</a:t>
            </a:r>
            <a:endParaRPr lang="en-US" sz="2000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2F6D96-9048-48A2-8A3D-A0D7DAD868A5}"/>
              </a:ext>
            </a:extLst>
          </p:cNvPr>
          <p:cNvSpPr/>
          <p:nvPr/>
        </p:nvSpPr>
        <p:spPr>
          <a:xfrm>
            <a:off x="2880360" y="1828800"/>
            <a:ext cx="502920" cy="365760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mic Sans MS"/>
              </a:rPr>
              <a:t>B</a:t>
            </a:r>
            <a:endParaRPr lang="en-US" sz="2000" dirty="0">
              <a:solidFill>
                <a:schemeClr val="tx1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58161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  <p:bldP spid="2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Static cache-oblivious searching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1"/>
                <a:ext cx="11125200" cy="2235200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en-US" dirty="0"/>
                  <a:t>Goal: organize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keys in memory to facilitate efficient searching. (van </a:t>
                </a:r>
                <a:r>
                  <a:rPr lang="en-US" dirty="0" err="1"/>
                  <a:t>Emde</a:t>
                </a:r>
                <a:r>
                  <a:rPr lang="en-US" dirty="0"/>
                  <a:t> Boas layout)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build a balanced binary tree on the keys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layout the tree recursively in memory, splitting the tree at half the height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1"/>
                <a:ext cx="11125200" cy="2235200"/>
              </a:xfrm>
              <a:blipFill>
                <a:blip r:embed="rId2"/>
                <a:stretch>
                  <a:fillRect l="-1644" t="-3815" b="-49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Isosceles Triangle 4"/>
          <p:cNvSpPr/>
          <p:nvPr/>
        </p:nvSpPr>
        <p:spPr>
          <a:xfrm>
            <a:off x="2476500" y="3543302"/>
            <a:ext cx="2997200" cy="2134631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Isosceles Triangle 5"/>
          <p:cNvSpPr/>
          <p:nvPr/>
        </p:nvSpPr>
        <p:spPr>
          <a:xfrm>
            <a:off x="6883400" y="3467101"/>
            <a:ext cx="2679700" cy="115570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6140450" y="4635502"/>
            <a:ext cx="1492250" cy="1056619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6965950" y="4635502"/>
            <a:ext cx="1492250" cy="1056619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8816975" y="4622802"/>
            <a:ext cx="1492250" cy="1069319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458201" y="5168900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696764" y="4617710"/>
                <a:ext cx="5637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  <a:cs typeface="Comic Sans MS"/>
                        </a:rPr>
                        <m:t>𝑁</m:t>
                      </m:r>
                    </m:oMath>
                  </m:oMathPara>
                </a14:m>
                <a:endParaRPr lang="en-US" sz="2800" i="1" dirty="0">
                  <a:latin typeface="Comic Sans MS"/>
                  <a:cs typeface="Comic Sans MS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6764" y="4617710"/>
                <a:ext cx="56374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760764" y="3820180"/>
                <a:ext cx="799578" cy="571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rad>
                    </m:oMath>
                  </m:oMathPara>
                </a14:m>
                <a:endParaRPr lang="en-US" sz="2800" i="1" dirty="0">
                  <a:latin typeface="Comic Sans MS"/>
                  <a:cs typeface="Comic Sans MS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0764" y="3820180"/>
                <a:ext cx="799578" cy="5711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245872" y="5028044"/>
                <a:ext cx="799578" cy="571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rad>
                    </m:oMath>
                  </m:oMathPara>
                </a14:m>
                <a:endParaRPr lang="en-US" sz="2800" i="1" dirty="0">
                  <a:latin typeface="Comic Sans MS"/>
                  <a:cs typeface="Comic Sans MS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5872" y="5028044"/>
                <a:ext cx="799578" cy="5711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549400" y="5905500"/>
            <a:ext cx="1742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/>
                <a:cs typeface="Comic Sans MS"/>
              </a:rPr>
              <a:t>memory layout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81200" y="6274832"/>
            <a:ext cx="3746500" cy="4180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645965" y="6305490"/>
                <a:ext cx="45544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latin typeface="Cambria Math" panose="02040503050406030204" pitchFamily="18" charset="0"/>
                          <a:cs typeface="Comic Sans MS"/>
                        </a:rPr>
                        <m:t>𝑁</m:t>
                      </m:r>
                    </m:oMath>
                  </m:oMathPara>
                </a14:m>
                <a:endParaRPr lang="en-US" sz="2000" i="1" dirty="0">
                  <a:latin typeface="Comic Sans MS"/>
                  <a:cs typeface="Comic Sans MS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5965" y="6305490"/>
                <a:ext cx="455445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6184900" y="6268998"/>
            <a:ext cx="4165600" cy="4180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223001" y="6325632"/>
            <a:ext cx="876791" cy="3076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080005" y="6325632"/>
            <a:ext cx="876791" cy="30765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397510" y="6324203"/>
            <a:ext cx="876791" cy="30765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956796" y="6324203"/>
            <a:ext cx="876791" cy="3076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316860" y="6258580"/>
                <a:ext cx="623889" cy="4344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rad>
                    </m:oMath>
                  </m:oMathPara>
                </a14:m>
                <a:endParaRPr lang="en-US" sz="2000" i="1" dirty="0">
                  <a:latin typeface="Comic Sans MS"/>
                  <a:cs typeface="Comic Sans MS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6860" y="6258580"/>
                <a:ext cx="623889" cy="43441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ight Arrow 23"/>
          <p:cNvSpPr/>
          <p:nvPr/>
        </p:nvSpPr>
        <p:spPr>
          <a:xfrm>
            <a:off x="5473700" y="4292600"/>
            <a:ext cx="666750" cy="32511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2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ounded Rectangle 86"/>
          <p:cNvSpPr/>
          <p:nvPr/>
        </p:nvSpPr>
        <p:spPr>
          <a:xfrm>
            <a:off x="6770513" y="5456860"/>
            <a:ext cx="1380403" cy="76614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2671632" y="5456860"/>
            <a:ext cx="1380403" cy="76614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65" name="Isosceles Triangle 64"/>
          <p:cNvSpPr/>
          <p:nvPr/>
        </p:nvSpPr>
        <p:spPr>
          <a:xfrm>
            <a:off x="4392027" y="3078989"/>
            <a:ext cx="1947364" cy="1108797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66" name="Isosceles Triangle 65"/>
          <p:cNvSpPr/>
          <p:nvPr/>
        </p:nvSpPr>
        <p:spPr>
          <a:xfrm>
            <a:off x="6154787" y="3078993"/>
            <a:ext cx="1947364" cy="1108797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67" name="Isosceles Triangle 66"/>
          <p:cNvSpPr/>
          <p:nvPr/>
        </p:nvSpPr>
        <p:spPr>
          <a:xfrm>
            <a:off x="7789956" y="3078993"/>
            <a:ext cx="1947364" cy="1108797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64" name="Isosceles Triangle 63"/>
          <p:cNvSpPr/>
          <p:nvPr/>
        </p:nvSpPr>
        <p:spPr>
          <a:xfrm>
            <a:off x="2682383" y="3078993"/>
            <a:ext cx="1947364" cy="1108797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63" name="Isosceles Triangle 62"/>
          <p:cNvSpPr/>
          <p:nvPr/>
        </p:nvSpPr>
        <p:spPr>
          <a:xfrm>
            <a:off x="3426011" y="1447801"/>
            <a:ext cx="5900118" cy="1359065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layout example </a:t>
            </a:r>
          </a:p>
        </p:txBody>
      </p:sp>
      <p:sp>
        <p:nvSpPr>
          <p:cNvPr id="4" name="Oval 3"/>
          <p:cNvSpPr/>
          <p:nvPr/>
        </p:nvSpPr>
        <p:spPr>
          <a:xfrm>
            <a:off x="2984051" y="3822026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  <a:cs typeface="Comic Sans MS"/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3913691" y="3822026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  <a:cs typeface="Comic Sans MS"/>
              </a:rPr>
              <a:t>C</a:t>
            </a:r>
          </a:p>
        </p:txBody>
      </p:sp>
      <p:sp>
        <p:nvSpPr>
          <p:cNvPr id="9" name="Oval 8"/>
          <p:cNvSpPr/>
          <p:nvPr/>
        </p:nvSpPr>
        <p:spPr>
          <a:xfrm>
            <a:off x="3464111" y="3227666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  <a:cs typeface="Comic Sans MS"/>
              </a:rPr>
              <a:t>B</a:t>
            </a:r>
          </a:p>
        </p:txBody>
      </p:sp>
      <p:cxnSp>
        <p:nvCxnSpPr>
          <p:cNvPr id="11" name="Straight Connector 10"/>
          <p:cNvCxnSpPr>
            <a:stCxn id="9" idx="3"/>
            <a:endCxn id="4" idx="7"/>
          </p:cNvCxnSpPr>
          <p:nvPr/>
        </p:nvCxnSpPr>
        <p:spPr>
          <a:xfrm rot="5400000">
            <a:off x="3239097" y="3597012"/>
            <a:ext cx="335728" cy="221428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9" idx="5"/>
            <a:endCxn id="8" idx="1"/>
          </p:cNvCxnSpPr>
          <p:nvPr/>
        </p:nvCxnSpPr>
        <p:spPr>
          <a:xfrm rot="16200000" flipH="1">
            <a:off x="3703917" y="3612252"/>
            <a:ext cx="335728" cy="190948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317551" y="2379531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  <a:cs typeface="Comic Sans MS"/>
              </a:rPr>
              <a:t>D</a:t>
            </a:r>
          </a:p>
        </p:txBody>
      </p:sp>
      <p:sp>
        <p:nvSpPr>
          <p:cNvPr id="16" name="Oval 15"/>
          <p:cNvSpPr/>
          <p:nvPr/>
        </p:nvSpPr>
        <p:spPr>
          <a:xfrm>
            <a:off x="7736391" y="2379531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  <a:cs typeface="Comic Sans MS"/>
              </a:rPr>
              <a:t>L</a:t>
            </a:r>
          </a:p>
        </p:txBody>
      </p:sp>
      <p:sp>
        <p:nvSpPr>
          <p:cNvPr id="17" name="Oval 16"/>
          <p:cNvSpPr/>
          <p:nvPr/>
        </p:nvSpPr>
        <p:spPr>
          <a:xfrm>
            <a:off x="6080311" y="1785171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  <a:cs typeface="Comic Sans MS"/>
              </a:rPr>
              <a:t>H</a:t>
            </a:r>
          </a:p>
        </p:txBody>
      </p:sp>
      <p:cxnSp>
        <p:nvCxnSpPr>
          <p:cNvPr id="18" name="Straight Connector 17"/>
          <p:cNvCxnSpPr>
            <a:stCxn id="17" idx="3"/>
            <a:endCxn id="15" idx="7"/>
          </p:cNvCxnSpPr>
          <p:nvPr/>
        </p:nvCxnSpPr>
        <p:spPr>
          <a:xfrm rot="5400000">
            <a:off x="5213947" y="1513167"/>
            <a:ext cx="335728" cy="1504128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7" idx="5"/>
            <a:endCxn id="16" idx="1"/>
          </p:cNvCxnSpPr>
          <p:nvPr/>
        </p:nvCxnSpPr>
        <p:spPr>
          <a:xfrm rot="16200000" flipH="1">
            <a:off x="6923367" y="1566507"/>
            <a:ext cx="335728" cy="1397448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4706619" y="3822026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  <a:cs typeface="Comic Sans MS"/>
              </a:rPr>
              <a:t>E</a:t>
            </a:r>
          </a:p>
        </p:txBody>
      </p:sp>
      <p:sp>
        <p:nvSpPr>
          <p:cNvPr id="21" name="Oval 20"/>
          <p:cNvSpPr/>
          <p:nvPr/>
        </p:nvSpPr>
        <p:spPr>
          <a:xfrm>
            <a:off x="5636259" y="3822026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  <a:cs typeface="Comic Sans MS"/>
              </a:rPr>
              <a:t>G</a:t>
            </a:r>
          </a:p>
        </p:txBody>
      </p:sp>
      <p:sp>
        <p:nvSpPr>
          <p:cNvPr id="22" name="Oval 21"/>
          <p:cNvSpPr/>
          <p:nvPr/>
        </p:nvSpPr>
        <p:spPr>
          <a:xfrm>
            <a:off x="5186679" y="3227666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  <a:cs typeface="Comic Sans MS"/>
              </a:rPr>
              <a:t>F</a:t>
            </a:r>
          </a:p>
        </p:txBody>
      </p:sp>
      <p:cxnSp>
        <p:nvCxnSpPr>
          <p:cNvPr id="23" name="Straight Connector 22"/>
          <p:cNvCxnSpPr>
            <a:stCxn id="22" idx="3"/>
            <a:endCxn id="20" idx="7"/>
          </p:cNvCxnSpPr>
          <p:nvPr/>
        </p:nvCxnSpPr>
        <p:spPr>
          <a:xfrm rot="5400000">
            <a:off x="4961665" y="3597012"/>
            <a:ext cx="335728" cy="221428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2" idx="5"/>
            <a:endCxn id="21" idx="1"/>
          </p:cNvCxnSpPr>
          <p:nvPr/>
        </p:nvCxnSpPr>
        <p:spPr>
          <a:xfrm rot="16200000" flipH="1">
            <a:off x="5426485" y="3612252"/>
            <a:ext cx="335728" cy="190948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6415591" y="3822026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  <a:cs typeface="Comic Sans MS"/>
              </a:rPr>
              <a:t>I</a:t>
            </a:r>
          </a:p>
        </p:txBody>
      </p:sp>
      <p:sp>
        <p:nvSpPr>
          <p:cNvPr id="26" name="Oval 25"/>
          <p:cNvSpPr/>
          <p:nvPr/>
        </p:nvSpPr>
        <p:spPr>
          <a:xfrm>
            <a:off x="7345231" y="3822026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  <a:cs typeface="Comic Sans MS"/>
              </a:rPr>
              <a:t>K</a:t>
            </a:r>
          </a:p>
        </p:txBody>
      </p:sp>
      <p:sp>
        <p:nvSpPr>
          <p:cNvPr id="27" name="Oval 26"/>
          <p:cNvSpPr/>
          <p:nvPr/>
        </p:nvSpPr>
        <p:spPr>
          <a:xfrm>
            <a:off x="6895651" y="3227666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  <a:cs typeface="Comic Sans MS"/>
              </a:rPr>
              <a:t>J</a:t>
            </a:r>
          </a:p>
        </p:txBody>
      </p:sp>
      <p:cxnSp>
        <p:nvCxnSpPr>
          <p:cNvPr id="28" name="Straight Connector 27"/>
          <p:cNvCxnSpPr>
            <a:stCxn id="27" idx="3"/>
            <a:endCxn id="25" idx="7"/>
          </p:cNvCxnSpPr>
          <p:nvPr/>
        </p:nvCxnSpPr>
        <p:spPr>
          <a:xfrm rot="5400000">
            <a:off x="6670637" y="3597012"/>
            <a:ext cx="335728" cy="221428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7" idx="5"/>
            <a:endCxn id="26" idx="1"/>
          </p:cNvCxnSpPr>
          <p:nvPr/>
        </p:nvCxnSpPr>
        <p:spPr>
          <a:xfrm rot="16200000" flipH="1">
            <a:off x="7135457" y="3612252"/>
            <a:ext cx="335728" cy="190948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9021631" y="382202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  <a:cs typeface="Comic Sans MS"/>
              </a:rPr>
              <a:t>O</a:t>
            </a:r>
          </a:p>
        </p:txBody>
      </p:sp>
      <p:sp>
        <p:nvSpPr>
          <p:cNvPr id="32" name="Oval 31"/>
          <p:cNvSpPr/>
          <p:nvPr/>
        </p:nvSpPr>
        <p:spPr>
          <a:xfrm>
            <a:off x="8572051" y="3227665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  <a:cs typeface="Comic Sans MS"/>
              </a:rPr>
              <a:t>N</a:t>
            </a:r>
          </a:p>
        </p:txBody>
      </p:sp>
      <p:cxnSp>
        <p:nvCxnSpPr>
          <p:cNvPr id="33" name="Straight Connector 32"/>
          <p:cNvCxnSpPr>
            <a:cxnSpLocks/>
            <a:stCxn id="32" idx="3"/>
          </p:cNvCxnSpPr>
          <p:nvPr/>
        </p:nvCxnSpPr>
        <p:spPr>
          <a:xfrm rot="5400000">
            <a:off x="8347037" y="3597011"/>
            <a:ext cx="335728" cy="221428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32" idx="5"/>
            <a:endCxn id="31" idx="1"/>
          </p:cNvCxnSpPr>
          <p:nvPr/>
        </p:nvCxnSpPr>
        <p:spPr>
          <a:xfrm rot="16200000" flipH="1">
            <a:off x="8811857" y="3612251"/>
            <a:ext cx="335728" cy="190948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5" idx="3"/>
            <a:endCxn id="9" idx="7"/>
          </p:cNvCxnSpPr>
          <p:nvPr/>
        </p:nvCxnSpPr>
        <p:spPr>
          <a:xfrm rot="5400000">
            <a:off x="3778961" y="2689074"/>
            <a:ext cx="589503" cy="594808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5" idx="5"/>
            <a:endCxn id="22" idx="1"/>
          </p:cNvCxnSpPr>
          <p:nvPr/>
        </p:nvCxnSpPr>
        <p:spPr>
          <a:xfrm rot="16200000" flipH="1">
            <a:off x="4640245" y="2681230"/>
            <a:ext cx="589503" cy="610496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6" idx="3"/>
            <a:endCxn id="27" idx="7"/>
          </p:cNvCxnSpPr>
          <p:nvPr/>
        </p:nvCxnSpPr>
        <p:spPr>
          <a:xfrm rot="5400000">
            <a:off x="7204151" y="2695424"/>
            <a:ext cx="589503" cy="582108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6" idx="5"/>
            <a:endCxn id="32" idx="1"/>
          </p:cNvCxnSpPr>
          <p:nvPr/>
        </p:nvCxnSpPr>
        <p:spPr>
          <a:xfrm rot="16200000" flipH="1">
            <a:off x="8042350" y="2697964"/>
            <a:ext cx="589502" cy="577028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571285" y="171533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  <a:cs typeface="Comic Sans MS"/>
              </a:rPr>
              <a:t>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706619" y="23294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  <a:cs typeface="Comic Sans MS"/>
              </a:rPr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242574" y="23294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  <a:cs typeface="Comic Sans MS"/>
              </a:rPr>
              <a:t>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296247" y="281680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  <a:cs typeface="Comic Sans MS"/>
              </a:rPr>
              <a:t>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984051" y="418778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  <a:cs typeface="Comic Sans MS"/>
              </a:rPr>
              <a:t>4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902425" y="418778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  <a:cs typeface="Comic Sans MS"/>
              </a:rPr>
              <a:t>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312616" y="281956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  <a:cs typeface="Comic Sans MS"/>
              </a:rPr>
              <a:t>6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683311" y="418778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  <a:cs typeface="Comic Sans MS"/>
              </a:rPr>
              <a:t>7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601685" y="418778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  <a:cs typeface="Comic Sans MS"/>
              </a:rPr>
              <a:t>8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735183" y="278677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  <a:cs typeface="Comic Sans MS"/>
              </a:rPr>
              <a:t>9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751553" y="2789536"/>
            <a:ext cx="502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  <a:cs typeface="Comic Sans MS"/>
              </a:rPr>
              <a:t>12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339392" y="4187789"/>
            <a:ext cx="502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  <a:cs typeface="Comic Sans MS"/>
              </a:rPr>
              <a:t>10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283165" y="4187788"/>
            <a:ext cx="504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  <a:cs typeface="Comic Sans MS"/>
              </a:rPr>
              <a:t>11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038652" y="4187790"/>
            <a:ext cx="502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  <a:cs typeface="Comic Sans MS"/>
              </a:rPr>
              <a:t>13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957026" y="4187789"/>
            <a:ext cx="502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  <a:cs typeface="Comic Sans MS"/>
              </a:rPr>
              <a:t>14</a:t>
            </a:r>
          </a:p>
        </p:txBody>
      </p:sp>
      <p:sp>
        <p:nvSpPr>
          <p:cNvPr id="68" name="Down Arrow 67"/>
          <p:cNvSpPr/>
          <p:nvPr/>
        </p:nvSpPr>
        <p:spPr>
          <a:xfrm>
            <a:off x="2210515" y="4542131"/>
            <a:ext cx="471868" cy="570246"/>
          </a:xfrm>
          <a:prstGeom prst="downArrow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682384" y="5626100"/>
            <a:ext cx="454517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+mj-lt"/>
                <a:cs typeface="Comic Sans MS"/>
              </a:rPr>
              <a:t>H</a:t>
            </a:r>
          </a:p>
        </p:txBody>
      </p:sp>
      <p:sp>
        <p:nvSpPr>
          <p:cNvPr id="70" name="Rectangle 69"/>
          <p:cNvSpPr/>
          <p:nvPr/>
        </p:nvSpPr>
        <p:spPr>
          <a:xfrm>
            <a:off x="3135253" y="5626100"/>
            <a:ext cx="454517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+mj-lt"/>
                <a:cs typeface="Comic Sans MS"/>
              </a:rPr>
              <a:t>D</a:t>
            </a:r>
          </a:p>
        </p:txBody>
      </p:sp>
      <p:sp>
        <p:nvSpPr>
          <p:cNvPr id="72" name="Rectangle 71"/>
          <p:cNvSpPr/>
          <p:nvPr/>
        </p:nvSpPr>
        <p:spPr>
          <a:xfrm>
            <a:off x="3589770" y="5626100"/>
            <a:ext cx="454517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+mj-lt"/>
                <a:cs typeface="Comic Sans MS"/>
              </a:rPr>
              <a:t>L</a:t>
            </a:r>
          </a:p>
        </p:txBody>
      </p:sp>
      <p:sp>
        <p:nvSpPr>
          <p:cNvPr id="73" name="Rectangle 72"/>
          <p:cNvSpPr/>
          <p:nvPr/>
        </p:nvSpPr>
        <p:spPr>
          <a:xfrm>
            <a:off x="4052035" y="5626100"/>
            <a:ext cx="454517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+mj-lt"/>
                <a:cs typeface="Comic Sans MS"/>
              </a:rPr>
              <a:t>B</a:t>
            </a:r>
          </a:p>
        </p:txBody>
      </p:sp>
      <p:sp>
        <p:nvSpPr>
          <p:cNvPr id="74" name="Rectangle 73"/>
          <p:cNvSpPr/>
          <p:nvPr/>
        </p:nvSpPr>
        <p:spPr>
          <a:xfrm>
            <a:off x="4504904" y="5626100"/>
            <a:ext cx="454517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+mj-lt"/>
                <a:cs typeface="Comic Sans MS"/>
              </a:rPr>
              <a:t>A</a:t>
            </a:r>
          </a:p>
        </p:txBody>
      </p:sp>
      <p:sp>
        <p:nvSpPr>
          <p:cNvPr id="75" name="Rectangle 74"/>
          <p:cNvSpPr/>
          <p:nvPr/>
        </p:nvSpPr>
        <p:spPr>
          <a:xfrm>
            <a:off x="4959421" y="5626100"/>
            <a:ext cx="454517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+mj-lt"/>
                <a:cs typeface="Comic Sans MS"/>
              </a:rPr>
              <a:t>C</a:t>
            </a:r>
          </a:p>
        </p:txBody>
      </p:sp>
      <p:sp>
        <p:nvSpPr>
          <p:cNvPr id="76" name="Rectangle 75"/>
          <p:cNvSpPr/>
          <p:nvPr/>
        </p:nvSpPr>
        <p:spPr>
          <a:xfrm>
            <a:off x="5413938" y="5626100"/>
            <a:ext cx="454517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+mj-lt"/>
                <a:cs typeface="Comic Sans MS"/>
              </a:rPr>
              <a:t>F</a:t>
            </a:r>
          </a:p>
        </p:txBody>
      </p:sp>
      <p:sp>
        <p:nvSpPr>
          <p:cNvPr id="77" name="Rectangle 76"/>
          <p:cNvSpPr/>
          <p:nvPr/>
        </p:nvSpPr>
        <p:spPr>
          <a:xfrm>
            <a:off x="5866807" y="5626100"/>
            <a:ext cx="454517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+mj-lt"/>
                <a:cs typeface="Comic Sans MS"/>
              </a:rPr>
              <a:t>E</a:t>
            </a:r>
          </a:p>
        </p:txBody>
      </p:sp>
      <p:sp>
        <p:nvSpPr>
          <p:cNvPr id="78" name="Rectangle 77"/>
          <p:cNvSpPr/>
          <p:nvPr/>
        </p:nvSpPr>
        <p:spPr>
          <a:xfrm>
            <a:off x="6321324" y="5626100"/>
            <a:ext cx="454517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+mj-lt"/>
                <a:cs typeface="Comic Sans MS"/>
              </a:rPr>
              <a:t>G</a:t>
            </a:r>
          </a:p>
        </p:txBody>
      </p:sp>
      <p:sp>
        <p:nvSpPr>
          <p:cNvPr id="79" name="Rectangle 78"/>
          <p:cNvSpPr/>
          <p:nvPr/>
        </p:nvSpPr>
        <p:spPr>
          <a:xfrm>
            <a:off x="6775841" y="5626100"/>
            <a:ext cx="454517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+mj-lt"/>
                <a:cs typeface="Comic Sans MS"/>
              </a:rPr>
              <a:t>J</a:t>
            </a:r>
          </a:p>
        </p:txBody>
      </p:sp>
      <p:sp>
        <p:nvSpPr>
          <p:cNvPr id="80" name="Rectangle 79"/>
          <p:cNvSpPr/>
          <p:nvPr/>
        </p:nvSpPr>
        <p:spPr>
          <a:xfrm>
            <a:off x="7228710" y="5626100"/>
            <a:ext cx="454517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+mj-lt"/>
                <a:cs typeface="Comic Sans MS"/>
              </a:rPr>
              <a:t>I</a:t>
            </a:r>
          </a:p>
        </p:txBody>
      </p:sp>
      <p:sp>
        <p:nvSpPr>
          <p:cNvPr id="81" name="Rectangle 80"/>
          <p:cNvSpPr/>
          <p:nvPr/>
        </p:nvSpPr>
        <p:spPr>
          <a:xfrm>
            <a:off x="7683227" y="5626100"/>
            <a:ext cx="454517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+mj-lt"/>
                <a:cs typeface="Comic Sans MS"/>
              </a:rPr>
              <a:t>K</a:t>
            </a:r>
          </a:p>
        </p:txBody>
      </p:sp>
      <p:sp>
        <p:nvSpPr>
          <p:cNvPr id="82" name="Rectangle 81"/>
          <p:cNvSpPr/>
          <p:nvPr/>
        </p:nvSpPr>
        <p:spPr>
          <a:xfrm>
            <a:off x="8127985" y="5626100"/>
            <a:ext cx="454517" cy="457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+mj-lt"/>
                <a:cs typeface="Comic Sans MS"/>
              </a:rPr>
              <a:t>N</a:t>
            </a:r>
          </a:p>
        </p:txBody>
      </p:sp>
      <p:sp>
        <p:nvSpPr>
          <p:cNvPr id="83" name="Rectangle 82"/>
          <p:cNvSpPr/>
          <p:nvPr/>
        </p:nvSpPr>
        <p:spPr>
          <a:xfrm>
            <a:off x="8580854" y="5626100"/>
            <a:ext cx="454517" cy="457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+mj-lt"/>
                <a:cs typeface="Comic Sans MS"/>
              </a:rPr>
              <a:t>M</a:t>
            </a:r>
          </a:p>
        </p:txBody>
      </p:sp>
      <p:sp>
        <p:nvSpPr>
          <p:cNvPr id="84" name="Rectangle 83"/>
          <p:cNvSpPr/>
          <p:nvPr/>
        </p:nvSpPr>
        <p:spPr>
          <a:xfrm>
            <a:off x="9035371" y="5626100"/>
            <a:ext cx="454517" cy="457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+mj-lt"/>
                <a:cs typeface="Comic Sans MS"/>
              </a:rPr>
              <a:t>O</a:t>
            </a:r>
          </a:p>
        </p:txBody>
      </p:sp>
      <p:sp>
        <p:nvSpPr>
          <p:cNvPr id="88" name="Rectangle 87"/>
          <p:cNvSpPr/>
          <p:nvPr/>
        </p:nvSpPr>
        <p:spPr>
          <a:xfrm>
            <a:off x="2671632" y="5626100"/>
            <a:ext cx="454517" cy="45720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  <a:latin typeface="+mj-lt"/>
              <a:cs typeface="Comic Sans MS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3602613" y="5626100"/>
            <a:ext cx="454517" cy="45720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  <a:latin typeface="+mj-lt"/>
              <a:cs typeface="Comic Sans MS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6781352" y="5626100"/>
            <a:ext cx="454517" cy="45720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  <a:latin typeface="+mj-lt"/>
              <a:cs typeface="Comic Sans MS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7230358" y="5626100"/>
            <a:ext cx="454517" cy="45720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  <a:latin typeface="+mj-lt"/>
              <a:cs typeface="Comic Sans MS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6096000" y="1785171"/>
            <a:ext cx="365760" cy="365760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+mj-lt"/>
              <a:cs typeface="Comic Sans MS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7726231" y="2379531"/>
            <a:ext cx="365760" cy="365760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+mj-lt"/>
              <a:cs typeface="Comic Sans MS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6895651" y="3227666"/>
            <a:ext cx="365760" cy="365760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+mj-lt"/>
              <a:cs typeface="Comic Sans MS"/>
            </a:endParaRPr>
          </a:p>
        </p:txBody>
      </p:sp>
      <p:sp>
        <p:nvSpPr>
          <p:cNvPr id="95" name="Oval 94"/>
          <p:cNvSpPr/>
          <p:nvPr/>
        </p:nvSpPr>
        <p:spPr>
          <a:xfrm>
            <a:off x="6404752" y="3822025"/>
            <a:ext cx="365760" cy="365760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+mj-lt"/>
              <a:cs typeface="Comic Sans MS"/>
            </a:endParaRPr>
          </a:p>
        </p:txBody>
      </p:sp>
      <p:cxnSp>
        <p:nvCxnSpPr>
          <p:cNvPr id="97" name="Curved Connector 96"/>
          <p:cNvCxnSpPr>
            <a:stCxn id="88" idx="0"/>
            <a:endCxn id="70" idx="0"/>
          </p:cNvCxnSpPr>
          <p:nvPr/>
        </p:nvCxnSpPr>
        <p:spPr>
          <a:xfrm rot="5400000" flipH="1" flipV="1">
            <a:off x="3130700" y="5394291"/>
            <a:ext cx="1588" cy="463621"/>
          </a:xfrm>
          <a:prstGeom prst="curvedConnector3">
            <a:avLst>
              <a:gd name="adj1" fmla="val 14395466"/>
            </a:avLst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Curved Connector 97"/>
          <p:cNvCxnSpPr>
            <a:stCxn id="88" idx="0"/>
            <a:endCxn id="89" idx="0"/>
          </p:cNvCxnSpPr>
          <p:nvPr/>
        </p:nvCxnSpPr>
        <p:spPr>
          <a:xfrm rot="5400000" flipH="1" flipV="1">
            <a:off x="3364380" y="5160611"/>
            <a:ext cx="1588" cy="930981"/>
          </a:xfrm>
          <a:prstGeom prst="curvedConnector3">
            <a:avLst>
              <a:gd name="adj1" fmla="val 21593073"/>
            </a:avLst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Curved Connector 101"/>
          <p:cNvCxnSpPr>
            <a:stCxn id="70" idx="2"/>
            <a:endCxn id="76" idx="2"/>
          </p:cNvCxnSpPr>
          <p:nvPr/>
        </p:nvCxnSpPr>
        <p:spPr>
          <a:xfrm rot="16200000" flipH="1">
            <a:off x="4501853" y="4943958"/>
            <a:ext cx="1588" cy="2278685"/>
          </a:xfrm>
          <a:prstGeom prst="curvedConnector3">
            <a:avLst>
              <a:gd name="adj1" fmla="val 37588161"/>
            </a:avLst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Curved Connector 105"/>
          <p:cNvCxnSpPr>
            <a:stCxn id="70" idx="2"/>
            <a:endCxn id="73" idx="2"/>
          </p:cNvCxnSpPr>
          <p:nvPr/>
        </p:nvCxnSpPr>
        <p:spPr>
          <a:xfrm rot="16200000" flipH="1">
            <a:off x="3820902" y="5624909"/>
            <a:ext cx="1588" cy="916782"/>
          </a:xfrm>
          <a:prstGeom prst="curvedConnector3">
            <a:avLst>
              <a:gd name="adj1" fmla="val 17594458"/>
            </a:avLst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Curved Connector 109"/>
          <p:cNvCxnSpPr>
            <a:stCxn id="89" idx="0"/>
            <a:endCxn id="90" idx="0"/>
          </p:cNvCxnSpPr>
          <p:nvPr/>
        </p:nvCxnSpPr>
        <p:spPr>
          <a:xfrm rot="5400000" flipH="1" flipV="1">
            <a:off x="5419240" y="4036732"/>
            <a:ext cx="1588" cy="3178739"/>
          </a:xfrm>
          <a:prstGeom prst="curvedConnector3">
            <a:avLst>
              <a:gd name="adj1" fmla="val 34389169"/>
            </a:avLst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Curved Connector 113"/>
          <p:cNvCxnSpPr>
            <a:stCxn id="89" idx="0"/>
            <a:endCxn id="82" idx="0"/>
          </p:cNvCxnSpPr>
          <p:nvPr/>
        </p:nvCxnSpPr>
        <p:spPr>
          <a:xfrm rot="5400000" flipH="1" flipV="1">
            <a:off x="6092557" y="3363414"/>
            <a:ext cx="1588" cy="4525372"/>
          </a:xfrm>
          <a:prstGeom prst="curvedConnector3">
            <a:avLst>
              <a:gd name="adj1" fmla="val 46385390"/>
            </a:avLst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Curved Connector 117"/>
          <p:cNvCxnSpPr>
            <a:stCxn id="73" idx="0"/>
            <a:endCxn id="74" idx="0"/>
          </p:cNvCxnSpPr>
          <p:nvPr/>
        </p:nvCxnSpPr>
        <p:spPr>
          <a:xfrm rot="5400000" flipH="1" flipV="1">
            <a:off x="4505727" y="5399667"/>
            <a:ext cx="1588" cy="452869"/>
          </a:xfrm>
          <a:prstGeom prst="curvedConnector3">
            <a:avLst>
              <a:gd name="adj1" fmla="val 14395466"/>
            </a:avLst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Curved Connector 120"/>
          <p:cNvCxnSpPr>
            <a:stCxn id="73" idx="0"/>
            <a:endCxn id="75" idx="0"/>
          </p:cNvCxnSpPr>
          <p:nvPr/>
        </p:nvCxnSpPr>
        <p:spPr>
          <a:xfrm rot="5400000" flipH="1" flipV="1">
            <a:off x="4732986" y="5172407"/>
            <a:ext cx="1588" cy="907386"/>
          </a:xfrm>
          <a:prstGeom prst="curvedConnector3">
            <a:avLst>
              <a:gd name="adj1" fmla="val 20793451"/>
            </a:avLst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Curved Connector 125"/>
          <p:cNvCxnSpPr>
            <a:stCxn id="76" idx="0"/>
            <a:endCxn id="77" idx="0"/>
          </p:cNvCxnSpPr>
          <p:nvPr/>
        </p:nvCxnSpPr>
        <p:spPr>
          <a:xfrm rot="5400000" flipH="1" flipV="1">
            <a:off x="5867630" y="5399667"/>
            <a:ext cx="1588" cy="452869"/>
          </a:xfrm>
          <a:prstGeom prst="curvedConnector3">
            <a:avLst>
              <a:gd name="adj1" fmla="val 14395466"/>
            </a:avLst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Curved Connector 128"/>
          <p:cNvCxnSpPr>
            <a:stCxn id="76" idx="0"/>
            <a:endCxn id="78" idx="0"/>
          </p:cNvCxnSpPr>
          <p:nvPr/>
        </p:nvCxnSpPr>
        <p:spPr>
          <a:xfrm rot="5400000" flipH="1" flipV="1">
            <a:off x="6094889" y="5172407"/>
            <a:ext cx="1588" cy="907386"/>
          </a:xfrm>
          <a:prstGeom prst="curvedConnector3">
            <a:avLst>
              <a:gd name="adj1" fmla="val 19193955"/>
            </a:avLst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/>
          <p:cNvCxnSpPr>
            <a:stCxn id="90" idx="2"/>
            <a:endCxn id="91" idx="2"/>
          </p:cNvCxnSpPr>
          <p:nvPr/>
        </p:nvCxnSpPr>
        <p:spPr>
          <a:xfrm rot="16200000" flipH="1">
            <a:off x="7233113" y="5858797"/>
            <a:ext cx="1588" cy="449006"/>
          </a:xfrm>
          <a:prstGeom prst="curvedConnector3">
            <a:avLst>
              <a:gd name="adj1" fmla="val 14395466"/>
            </a:avLst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Curved Connector 135"/>
          <p:cNvCxnSpPr>
            <a:stCxn id="90" idx="2"/>
            <a:endCxn id="81" idx="2"/>
          </p:cNvCxnSpPr>
          <p:nvPr/>
        </p:nvCxnSpPr>
        <p:spPr>
          <a:xfrm rot="16200000" flipH="1">
            <a:off x="7459547" y="5632363"/>
            <a:ext cx="1588" cy="901875"/>
          </a:xfrm>
          <a:prstGeom prst="curvedConnector3">
            <a:avLst>
              <a:gd name="adj1" fmla="val 21593199"/>
            </a:avLst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Curved Connector 140"/>
          <p:cNvCxnSpPr>
            <a:stCxn id="82" idx="2"/>
            <a:endCxn id="83" idx="2"/>
          </p:cNvCxnSpPr>
          <p:nvPr/>
        </p:nvCxnSpPr>
        <p:spPr>
          <a:xfrm rot="16200000" flipH="1">
            <a:off x="8581677" y="5856866"/>
            <a:ext cx="1588" cy="452869"/>
          </a:xfrm>
          <a:prstGeom prst="curvedConnector3">
            <a:avLst>
              <a:gd name="adj1" fmla="val 14395466"/>
            </a:avLst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Curved Connector 143"/>
          <p:cNvCxnSpPr>
            <a:stCxn id="82" idx="2"/>
            <a:endCxn id="84" idx="2"/>
          </p:cNvCxnSpPr>
          <p:nvPr/>
        </p:nvCxnSpPr>
        <p:spPr>
          <a:xfrm rot="16200000" flipH="1">
            <a:off x="8808936" y="5629607"/>
            <a:ext cx="1588" cy="907386"/>
          </a:xfrm>
          <a:prstGeom prst="curvedConnector3">
            <a:avLst>
              <a:gd name="adj1" fmla="val 21593199"/>
            </a:avLst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Oval 95">
            <a:extLst>
              <a:ext uri="{FF2B5EF4-FFF2-40B4-BE49-F238E27FC236}">
                <a16:creationId xmlns:a16="http://schemas.microsoft.com/office/drawing/2014/main" id="{CA8447DE-0E22-4B3B-8841-6D2744BBA045}"/>
              </a:ext>
            </a:extLst>
          </p:cNvPr>
          <p:cNvSpPr/>
          <p:nvPr/>
        </p:nvSpPr>
        <p:spPr>
          <a:xfrm>
            <a:off x="8137743" y="3821632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  <a:cs typeface="Comic Sans MS"/>
              </a:rPr>
              <a:t>M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12BE3BEC-0C10-4976-97BC-32028EBD12A8}"/>
              </a:ext>
            </a:extLst>
          </p:cNvPr>
          <p:cNvGrpSpPr/>
          <p:nvPr/>
        </p:nvGrpSpPr>
        <p:grpSpPr>
          <a:xfrm>
            <a:off x="8038651" y="1219201"/>
            <a:ext cx="2102508" cy="2494225"/>
            <a:chOff x="6514651" y="1219200"/>
            <a:chExt cx="2102508" cy="2494225"/>
          </a:xfrm>
        </p:grpSpPr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DDDBFC1B-12BD-466A-97D8-87C41C390C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14651" y="1598697"/>
              <a:ext cx="845596" cy="37905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61D64E83-8B1B-4605-97FA-041F6CBD6D97}"/>
                </a:ext>
              </a:extLst>
            </p:cNvPr>
            <p:cNvSpPr txBox="1"/>
            <p:nvPr/>
          </p:nvSpPr>
          <p:spPr>
            <a:xfrm>
              <a:off x="7315200" y="1219200"/>
              <a:ext cx="13019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solidFill>
                    <a:srgbClr val="FF0000"/>
                  </a:solidFill>
                </a:rPr>
                <a:t>recurse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4422499C-1E28-4781-935D-1A6061B818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11655" y="1742420"/>
              <a:ext cx="325532" cy="197100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3996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6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10972800" cy="5257800"/>
          </a:xfrm>
        </p:spPr>
        <p:txBody>
          <a:bodyPr>
            <a:normAutofit/>
          </a:bodyPr>
          <a:lstStyle/>
          <a:p>
            <a:r>
              <a:rPr lang="en-US" sz="2400" dirty="0"/>
              <a:t>The I/O model has two special </a:t>
            </a:r>
            <a:r>
              <a:rPr lang="en-US" sz="2400" i="1" dirty="0"/>
              <a:t>memory transfer</a:t>
            </a:r>
            <a:r>
              <a:rPr lang="en-US" sz="2400" dirty="0"/>
              <a:t> instructions: </a:t>
            </a:r>
          </a:p>
          <a:p>
            <a:pPr lvl="1"/>
            <a:r>
              <a:rPr lang="en-US" b="1" dirty="0"/>
              <a:t>Read transfer</a:t>
            </a:r>
            <a:r>
              <a:rPr lang="en-US" dirty="0"/>
              <a:t>: load a block from slow memory</a:t>
            </a:r>
          </a:p>
          <a:p>
            <a:pPr lvl="1"/>
            <a:r>
              <a:rPr lang="en-US" b="1" dirty="0"/>
              <a:t>Write transfer</a:t>
            </a:r>
            <a:r>
              <a:rPr lang="en-US" dirty="0"/>
              <a:t>: write a block to slow memory</a:t>
            </a:r>
          </a:p>
          <a:p>
            <a:r>
              <a:rPr lang="en-US" sz="2400" dirty="0"/>
              <a:t>The complexity of an algorithm on the I/O model (I/O complexity) is measured by:</a:t>
            </a:r>
          </a:p>
          <a:p>
            <a:pPr marL="0" indent="0" algn="ctr">
              <a:buNone/>
            </a:pPr>
            <a:r>
              <a:rPr lang="en-US" sz="2400" dirty="0"/>
              <a:t>#(read transfers) + #(write transfers)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Last week - </a:t>
            </a:r>
            <a:r>
              <a:rPr lang="en-US" dirty="0"/>
              <a:t>The I/O model</a:t>
            </a:r>
          </a:p>
        </p:txBody>
      </p:sp>
      <p:sp>
        <p:nvSpPr>
          <p:cNvPr id="4" name="Oval 3"/>
          <p:cNvSpPr/>
          <p:nvPr/>
        </p:nvSpPr>
        <p:spPr>
          <a:xfrm>
            <a:off x="2514600" y="4419600"/>
            <a:ext cx="1219200" cy="1219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82162" y="4038600"/>
            <a:ext cx="1765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Fast Memory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458512" y="4495800"/>
            <a:ext cx="1408889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58512" y="4800600"/>
            <a:ext cx="1408889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58512" y="5105400"/>
            <a:ext cx="1408889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458512" y="5715000"/>
            <a:ext cx="1408889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6248400" y="5462573"/>
            <a:ext cx="304800" cy="200055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>
            <a:stCxn id="23" idx="1"/>
          </p:cNvCxnSpPr>
          <p:nvPr/>
        </p:nvCxnSpPr>
        <p:spPr>
          <a:xfrm flipH="1" flipV="1">
            <a:off x="4495801" y="5562600"/>
            <a:ext cx="343711" cy="1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4572000" y="5638800"/>
            <a:ext cx="267512" cy="2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4576762" y="5495489"/>
            <a:ext cx="267512" cy="2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839512" y="5410200"/>
            <a:ext cx="1408889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ight Arrow 32"/>
          <p:cNvSpPr/>
          <p:nvPr/>
        </p:nvSpPr>
        <p:spPr>
          <a:xfrm rot="10800000">
            <a:off x="6019800" y="4929173"/>
            <a:ext cx="304800" cy="200055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7733490" y="5029201"/>
            <a:ext cx="261910" cy="2431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7727890" y="5100214"/>
            <a:ext cx="196911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7733490" y="4964522"/>
            <a:ext cx="191311" cy="2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324601" y="4876800"/>
            <a:ext cx="1408889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077200" y="4438710"/>
            <a:ext cx="2057400" cy="22668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146442" y="3730824"/>
            <a:ext cx="18357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altLang="zh-CN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Slow Memory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89055" y="4603304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972373" y="4505483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210848" y="5605291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6" name="Left Brace 21">
            <a:extLst>
              <a:ext uri="{FF2B5EF4-FFF2-40B4-BE49-F238E27FC236}">
                <a16:creationId xmlns:a16="http://schemas.microsoft.com/office/drawing/2014/main" id="{DD90DD1E-DEDA-4CB0-B5F3-5B5277BBF189}"/>
              </a:ext>
            </a:extLst>
          </p:cNvPr>
          <p:cNvSpPr/>
          <p:nvPr/>
        </p:nvSpPr>
        <p:spPr>
          <a:xfrm>
            <a:off x="4235452" y="4495800"/>
            <a:ext cx="220726" cy="1524000"/>
          </a:xfrm>
          <a:custGeom>
            <a:avLst/>
            <a:gdLst>
              <a:gd name="connsiteX0" fmla="*/ 265176 w 265176"/>
              <a:gd name="connsiteY0" fmla="*/ 1524000 h 1524000"/>
              <a:gd name="connsiteX1" fmla="*/ 132588 w 265176"/>
              <a:gd name="connsiteY1" fmla="*/ 1346831 h 1524000"/>
              <a:gd name="connsiteX2" fmla="*/ 132588 w 265176"/>
              <a:gd name="connsiteY2" fmla="*/ 1263431 h 1524000"/>
              <a:gd name="connsiteX3" fmla="*/ 0 w 265176"/>
              <a:gd name="connsiteY3" fmla="*/ 1086262 h 1524000"/>
              <a:gd name="connsiteX4" fmla="*/ 132588 w 265176"/>
              <a:gd name="connsiteY4" fmla="*/ 909093 h 1524000"/>
              <a:gd name="connsiteX5" fmla="*/ 132588 w 265176"/>
              <a:gd name="connsiteY5" fmla="*/ 177169 h 1524000"/>
              <a:gd name="connsiteX6" fmla="*/ 265176 w 265176"/>
              <a:gd name="connsiteY6" fmla="*/ 0 h 1524000"/>
              <a:gd name="connsiteX7" fmla="*/ 265176 w 265176"/>
              <a:gd name="connsiteY7" fmla="*/ 1524000 h 1524000"/>
              <a:gd name="connsiteX0" fmla="*/ 265176 w 265176"/>
              <a:gd name="connsiteY0" fmla="*/ 1524000 h 1524000"/>
              <a:gd name="connsiteX1" fmla="*/ 132588 w 265176"/>
              <a:gd name="connsiteY1" fmla="*/ 1346831 h 1524000"/>
              <a:gd name="connsiteX2" fmla="*/ 132588 w 265176"/>
              <a:gd name="connsiteY2" fmla="*/ 1263431 h 1524000"/>
              <a:gd name="connsiteX3" fmla="*/ 0 w 265176"/>
              <a:gd name="connsiteY3" fmla="*/ 1086262 h 1524000"/>
              <a:gd name="connsiteX4" fmla="*/ 132588 w 265176"/>
              <a:gd name="connsiteY4" fmla="*/ 909093 h 1524000"/>
              <a:gd name="connsiteX5" fmla="*/ 132588 w 265176"/>
              <a:gd name="connsiteY5" fmla="*/ 177169 h 1524000"/>
              <a:gd name="connsiteX6" fmla="*/ 265176 w 265176"/>
              <a:gd name="connsiteY6" fmla="*/ 0 h 1524000"/>
              <a:gd name="connsiteX0" fmla="*/ 275034 w 275034"/>
              <a:gd name="connsiteY0" fmla="*/ 1524000 h 1524000"/>
              <a:gd name="connsiteX1" fmla="*/ 142446 w 275034"/>
              <a:gd name="connsiteY1" fmla="*/ 1346831 h 1524000"/>
              <a:gd name="connsiteX2" fmla="*/ 142446 w 275034"/>
              <a:gd name="connsiteY2" fmla="*/ 1263431 h 1524000"/>
              <a:gd name="connsiteX3" fmla="*/ 9858 w 275034"/>
              <a:gd name="connsiteY3" fmla="*/ 1086262 h 1524000"/>
              <a:gd name="connsiteX4" fmla="*/ 142446 w 275034"/>
              <a:gd name="connsiteY4" fmla="*/ 909093 h 1524000"/>
              <a:gd name="connsiteX5" fmla="*/ 142446 w 275034"/>
              <a:gd name="connsiteY5" fmla="*/ 177169 h 1524000"/>
              <a:gd name="connsiteX6" fmla="*/ 275034 w 275034"/>
              <a:gd name="connsiteY6" fmla="*/ 0 h 1524000"/>
              <a:gd name="connsiteX7" fmla="*/ 275034 w 275034"/>
              <a:gd name="connsiteY7" fmla="*/ 1524000 h 1524000"/>
              <a:gd name="connsiteX0" fmla="*/ 275034 w 275034"/>
              <a:gd name="connsiteY0" fmla="*/ 1524000 h 1524000"/>
              <a:gd name="connsiteX1" fmla="*/ 142446 w 275034"/>
              <a:gd name="connsiteY1" fmla="*/ 1346831 h 1524000"/>
              <a:gd name="connsiteX2" fmla="*/ 142446 w 275034"/>
              <a:gd name="connsiteY2" fmla="*/ 1263431 h 1524000"/>
              <a:gd name="connsiteX3" fmla="*/ 9858 w 275034"/>
              <a:gd name="connsiteY3" fmla="*/ 1086262 h 1524000"/>
              <a:gd name="connsiteX4" fmla="*/ 142446 w 275034"/>
              <a:gd name="connsiteY4" fmla="*/ 909093 h 1524000"/>
              <a:gd name="connsiteX5" fmla="*/ 142446 w 275034"/>
              <a:gd name="connsiteY5" fmla="*/ 177169 h 1524000"/>
              <a:gd name="connsiteX6" fmla="*/ 275034 w 275034"/>
              <a:gd name="connsiteY6" fmla="*/ 0 h 1524000"/>
              <a:gd name="connsiteX0" fmla="*/ 265375 w 265375"/>
              <a:gd name="connsiteY0" fmla="*/ 1524000 h 1524000"/>
              <a:gd name="connsiteX1" fmla="*/ 132787 w 265375"/>
              <a:gd name="connsiteY1" fmla="*/ 1346831 h 1524000"/>
              <a:gd name="connsiteX2" fmla="*/ 132787 w 265375"/>
              <a:gd name="connsiteY2" fmla="*/ 1263431 h 1524000"/>
              <a:gd name="connsiteX3" fmla="*/ 199 w 265375"/>
              <a:gd name="connsiteY3" fmla="*/ 1086262 h 1524000"/>
              <a:gd name="connsiteX4" fmla="*/ 132787 w 265375"/>
              <a:gd name="connsiteY4" fmla="*/ 909093 h 1524000"/>
              <a:gd name="connsiteX5" fmla="*/ 132787 w 265375"/>
              <a:gd name="connsiteY5" fmla="*/ 177169 h 1524000"/>
              <a:gd name="connsiteX6" fmla="*/ 265375 w 265375"/>
              <a:gd name="connsiteY6" fmla="*/ 0 h 1524000"/>
              <a:gd name="connsiteX7" fmla="*/ 265375 w 265375"/>
              <a:gd name="connsiteY7" fmla="*/ 1524000 h 1524000"/>
              <a:gd name="connsiteX0" fmla="*/ 265375 w 265375"/>
              <a:gd name="connsiteY0" fmla="*/ 1524000 h 1524000"/>
              <a:gd name="connsiteX1" fmla="*/ 132787 w 265375"/>
              <a:gd name="connsiteY1" fmla="*/ 1346831 h 1524000"/>
              <a:gd name="connsiteX2" fmla="*/ 132787 w 265375"/>
              <a:gd name="connsiteY2" fmla="*/ 1263431 h 1524000"/>
              <a:gd name="connsiteX3" fmla="*/ 199 w 265375"/>
              <a:gd name="connsiteY3" fmla="*/ 1086262 h 1524000"/>
              <a:gd name="connsiteX4" fmla="*/ 132787 w 265375"/>
              <a:gd name="connsiteY4" fmla="*/ 909093 h 1524000"/>
              <a:gd name="connsiteX5" fmla="*/ 132787 w 265375"/>
              <a:gd name="connsiteY5" fmla="*/ 177169 h 1524000"/>
              <a:gd name="connsiteX6" fmla="*/ 265375 w 265375"/>
              <a:gd name="connsiteY6" fmla="*/ 0 h 1524000"/>
              <a:gd name="connsiteX0" fmla="*/ 265375 w 265375"/>
              <a:gd name="connsiteY0" fmla="*/ 1524000 h 1524000"/>
              <a:gd name="connsiteX1" fmla="*/ 132787 w 265375"/>
              <a:gd name="connsiteY1" fmla="*/ 1346831 h 1524000"/>
              <a:gd name="connsiteX2" fmla="*/ 132787 w 265375"/>
              <a:gd name="connsiteY2" fmla="*/ 1263431 h 1524000"/>
              <a:gd name="connsiteX3" fmla="*/ 199 w 265375"/>
              <a:gd name="connsiteY3" fmla="*/ 1086262 h 1524000"/>
              <a:gd name="connsiteX4" fmla="*/ 132787 w 265375"/>
              <a:gd name="connsiteY4" fmla="*/ 909093 h 1524000"/>
              <a:gd name="connsiteX5" fmla="*/ 132787 w 265375"/>
              <a:gd name="connsiteY5" fmla="*/ 177169 h 1524000"/>
              <a:gd name="connsiteX6" fmla="*/ 265375 w 265375"/>
              <a:gd name="connsiteY6" fmla="*/ 0 h 1524000"/>
              <a:gd name="connsiteX7" fmla="*/ 265375 w 265375"/>
              <a:gd name="connsiteY7" fmla="*/ 1524000 h 1524000"/>
              <a:gd name="connsiteX0" fmla="*/ 265375 w 265375"/>
              <a:gd name="connsiteY0" fmla="*/ 1524000 h 1524000"/>
              <a:gd name="connsiteX1" fmla="*/ 132787 w 265375"/>
              <a:gd name="connsiteY1" fmla="*/ 1346831 h 1524000"/>
              <a:gd name="connsiteX2" fmla="*/ 132787 w 265375"/>
              <a:gd name="connsiteY2" fmla="*/ 1263431 h 1524000"/>
              <a:gd name="connsiteX3" fmla="*/ 44649 w 265375"/>
              <a:gd name="connsiteY3" fmla="*/ 1083087 h 1524000"/>
              <a:gd name="connsiteX4" fmla="*/ 132787 w 265375"/>
              <a:gd name="connsiteY4" fmla="*/ 909093 h 1524000"/>
              <a:gd name="connsiteX5" fmla="*/ 132787 w 265375"/>
              <a:gd name="connsiteY5" fmla="*/ 177169 h 1524000"/>
              <a:gd name="connsiteX6" fmla="*/ 265375 w 265375"/>
              <a:gd name="connsiteY6" fmla="*/ 0 h 1524000"/>
              <a:gd name="connsiteX0" fmla="*/ 220726 w 220726"/>
              <a:gd name="connsiteY0" fmla="*/ 1524000 h 1524000"/>
              <a:gd name="connsiteX1" fmla="*/ 88138 w 220726"/>
              <a:gd name="connsiteY1" fmla="*/ 1346831 h 1524000"/>
              <a:gd name="connsiteX2" fmla="*/ 88138 w 220726"/>
              <a:gd name="connsiteY2" fmla="*/ 1263431 h 1524000"/>
              <a:gd name="connsiteX3" fmla="*/ 136525 w 220726"/>
              <a:gd name="connsiteY3" fmla="*/ 1095787 h 1524000"/>
              <a:gd name="connsiteX4" fmla="*/ 88138 w 220726"/>
              <a:gd name="connsiteY4" fmla="*/ 909093 h 1524000"/>
              <a:gd name="connsiteX5" fmla="*/ 88138 w 220726"/>
              <a:gd name="connsiteY5" fmla="*/ 177169 h 1524000"/>
              <a:gd name="connsiteX6" fmla="*/ 220726 w 220726"/>
              <a:gd name="connsiteY6" fmla="*/ 0 h 1524000"/>
              <a:gd name="connsiteX7" fmla="*/ 220726 w 220726"/>
              <a:gd name="connsiteY7" fmla="*/ 1524000 h 1524000"/>
              <a:gd name="connsiteX0" fmla="*/ 220726 w 220726"/>
              <a:gd name="connsiteY0" fmla="*/ 1524000 h 1524000"/>
              <a:gd name="connsiteX1" fmla="*/ 88138 w 220726"/>
              <a:gd name="connsiteY1" fmla="*/ 1346831 h 1524000"/>
              <a:gd name="connsiteX2" fmla="*/ 88138 w 220726"/>
              <a:gd name="connsiteY2" fmla="*/ 1263431 h 1524000"/>
              <a:gd name="connsiteX3" fmla="*/ 0 w 220726"/>
              <a:gd name="connsiteY3" fmla="*/ 1083087 h 1524000"/>
              <a:gd name="connsiteX4" fmla="*/ 88138 w 220726"/>
              <a:gd name="connsiteY4" fmla="*/ 909093 h 1524000"/>
              <a:gd name="connsiteX5" fmla="*/ 88138 w 220726"/>
              <a:gd name="connsiteY5" fmla="*/ 177169 h 1524000"/>
              <a:gd name="connsiteX6" fmla="*/ 220726 w 220726"/>
              <a:gd name="connsiteY6" fmla="*/ 0 h 1524000"/>
              <a:gd name="connsiteX0" fmla="*/ 220726 w 220726"/>
              <a:gd name="connsiteY0" fmla="*/ 1524000 h 1524000"/>
              <a:gd name="connsiteX1" fmla="*/ 88138 w 220726"/>
              <a:gd name="connsiteY1" fmla="*/ 1346831 h 1524000"/>
              <a:gd name="connsiteX2" fmla="*/ 88138 w 220726"/>
              <a:gd name="connsiteY2" fmla="*/ 1263431 h 1524000"/>
              <a:gd name="connsiteX3" fmla="*/ 88138 w 220726"/>
              <a:gd name="connsiteY3" fmla="*/ 909093 h 1524000"/>
              <a:gd name="connsiteX4" fmla="*/ 88138 w 220726"/>
              <a:gd name="connsiteY4" fmla="*/ 177169 h 1524000"/>
              <a:gd name="connsiteX5" fmla="*/ 220726 w 220726"/>
              <a:gd name="connsiteY5" fmla="*/ 0 h 1524000"/>
              <a:gd name="connsiteX6" fmla="*/ 220726 w 220726"/>
              <a:gd name="connsiteY6" fmla="*/ 1524000 h 1524000"/>
              <a:gd name="connsiteX0" fmla="*/ 220726 w 220726"/>
              <a:gd name="connsiteY0" fmla="*/ 1524000 h 1524000"/>
              <a:gd name="connsiteX1" fmla="*/ 88138 w 220726"/>
              <a:gd name="connsiteY1" fmla="*/ 1346831 h 1524000"/>
              <a:gd name="connsiteX2" fmla="*/ 88138 w 220726"/>
              <a:gd name="connsiteY2" fmla="*/ 1263431 h 1524000"/>
              <a:gd name="connsiteX3" fmla="*/ 0 w 220726"/>
              <a:gd name="connsiteY3" fmla="*/ 1083087 h 1524000"/>
              <a:gd name="connsiteX4" fmla="*/ 88138 w 220726"/>
              <a:gd name="connsiteY4" fmla="*/ 909093 h 1524000"/>
              <a:gd name="connsiteX5" fmla="*/ 88138 w 220726"/>
              <a:gd name="connsiteY5" fmla="*/ 177169 h 1524000"/>
              <a:gd name="connsiteX6" fmla="*/ 220726 w 220726"/>
              <a:gd name="connsiteY6" fmla="*/ 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726" h="1524000" stroke="0" extrusionOk="0">
                <a:moveTo>
                  <a:pt x="220726" y="1524000"/>
                </a:moveTo>
                <a:cubicBezTo>
                  <a:pt x="147500" y="1524000"/>
                  <a:pt x="88138" y="1444679"/>
                  <a:pt x="88138" y="1346831"/>
                </a:cubicBezTo>
                <a:lnTo>
                  <a:pt x="88138" y="1263431"/>
                </a:lnTo>
                <a:lnTo>
                  <a:pt x="88138" y="909093"/>
                </a:lnTo>
                <a:lnTo>
                  <a:pt x="88138" y="177169"/>
                </a:lnTo>
                <a:cubicBezTo>
                  <a:pt x="88138" y="79321"/>
                  <a:pt x="147500" y="0"/>
                  <a:pt x="220726" y="0"/>
                </a:cubicBezTo>
                <a:lnTo>
                  <a:pt x="220726" y="1524000"/>
                </a:lnTo>
                <a:close/>
              </a:path>
              <a:path w="220726" h="1524000" fill="none">
                <a:moveTo>
                  <a:pt x="220726" y="1524000"/>
                </a:moveTo>
                <a:cubicBezTo>
                  <a:pt x="147500" y="1524000"/>
                  <a:pt x="88138" y="1444679"/>
                  <a:pt x="88138" y="1346831"/>
                </a:cubicBezTo>
                <a:lnTo>
                  <a:pt x="88138" y="1263431"/>
                </a:lnTo>
                <a:cubicBezTo>
                  <a:pt x="88138" y="1165583"/>
                  <a:pt x="73226" y="1083087"/>
                  <a:pt x="0" y="1083087"/>
                </a:cubicBezTo>
                <a:cubicBezTo>
                  <a:pt x="73226" y="1083087"/>
                  <a:pt x="88138" y="1006941"/>
                  <a:pt x="88138" y="909093"/>
                </a:cubicBezTo>
                <a:lnTo>
                  <a:pt x="88138" y="177169"/>
                </a:lnTo>
                <a:cubicBezTo>
                  <a:pt x="88138" y="79321"/>
                  <a:pt x="147500" y="0"/>
                  <a:pt x="220726" y="0"/>
                </a:cubicBezTo>
              </a:path>
            </a:pathLst>
          </a:cu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22">
                <a:extLst>
                  <a:ext uri="{FF2B5EF4-FFF2-40B4-BE49-F238E27FC236}">
                    <a16:creationId xmlns:a16="http://schemas.microsoft.com/office/drawing/2014/main" id="{DFB3986F-B28F-46D2-95F9-97C8EE8D0BD5}"/>
                  </a:ext>
                </a:extLst>
              </p:cNvPr>
              <p:cNvSpPr txBox="1"/>
              <p:nvPr/>
            </p:nvSpPr>
            <p:spPr>
              <a:xfrm>
                <a:off x="3505200" y="5372100"/>
                <a:ext cx="70361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latin typeface="Cambria Math"/>
                        </a:rPr>
                        <m:t>𝑀</m:t>
                      </m:r>
                      <m:r>
                        <a:rPr lang="en-US" sz="2000" i="1" dirty="0">
                          <a:latin typeface="Cambria Math"/>
                        </a:rPr>
                        <m:t>/</m:t>
                      </m:r>
                      <m:r>
                        <a:rPr lang="en-US" sz="2000" i="1" dirty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1" name="TextBox 22">
                <a:extLst>
                  <a:ext uri="{FF2B5EF4-FFF2-40B4-BE49-F238E27FC236}">
                    <a16:creationId xmlns:a16="http://schemas.microsoft.com/office/drawing/2014/main" id="{DFB3986F-B28F-46D2-95F9-97C8EE8D0B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5372100"/>
                <a:ext cx="703617" cy="400110"/>
              </a:xfrm>
              <a:prstGeom prst="rect">
                <a:avLst/>
              </a:prstGeom>
              <a:blipFill>
                <a:blip r:embed="rId3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Left Brace 25">
            <a:extLst>
              <a:ext uri="{FF2B5EF4-FFF2-40B4-BE49-F238E27FC236}">
                <a16:creationId xmlns:a16="http://schemas.microsoft.com/office/drawing/2014/main" id="{3272BF03-D05B-4E09-94CE-40BD5C367151}"/>
              </a:ext>
            </a:extLst>
          </p:cNvPr>
          <p:cNvSpPr/>
          <p:nvPr/>
        </p:nvSpPr>
        <p:spPr>
          <a:xfrm rot="16200000">
            <a:off x="5073990" y="5407568"/>
            <a:ext cx="181569" cy="1406036"/>
          </a:xfrm>
          <a:prstGeom prst="leftBrace">
            <a:avLst>
              <a:gd name="adj1" fmla="val 107640"/>
              <a:gd name="adj2" fmla="val 49923"/>
            </a:avLst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26">
                <a:extLst>
                  <a:ext uri="{FF2B5EF4-FFF2-40B4-BE49-F238E27FC236}">
                    <a16:creationId xmlns:a16="http://schemas.microsoft.com/office/drawing/2014/main" id="{FDE90F1C-8158-4C2B-8A02-57FDA811C52D}"/>
                  </a:ext>
                </a:extLst>
              </p:cNvPr>
              <p:cNvSpPr/>
              <p:nvPr/>
            </p:nvSpPr>
            <p:spPr>
              <a:xfrm>
                <a:off x="4961130" y="6260068"/>
                <a:ext cx="40568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Rectangle 26">
                <a:extLst>
                  <a:ext uri="{FF2B5EF4-FFF2-40B4-BE49-F238E27FC236}">
                    <a16:creationId xmlns:a16="http://schemas.microsoft.com/office/drawing/2014/main" id="{FDE90F1C-8158-4C2B-8A02-57FDA811C5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130" y="6260068"/>
                <a:ext cx="40568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>
            <a:stCxn id="4" idx="6"/>
          </p:cNvCxnSpPr>
          <p:nvPr/>
        </p:nvCxnSpPr>
        <p:spPr>
          <a:xfrm>
            <a:off x="3733800" y="5029200"/>
            <a:ext cx="685800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1231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6842984" y="5574497"/>
            <a:ext cx="660400" cy="48156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490684" y="5574497"/>
            <a:ext cx="660400" cy="48156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>
          <a:xfrm>
            <a:off x="6334984" y="1951039"/>
            <a:ext cx="4000500" cy="2982943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Cache-oblivious searching: Analysis 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39901"/>
                <a:ext cx="5399678" cy="4660899"/>
              </a:xfrm>
            </p:spPr>
            <p:txBody>
              <a:bodyPr>
                <a:noAutofit/>
              </a:bodyPr>
              <a:lstStyle/>
              <a:p>
                <a:r>
                  <a:rPr lang="en-US" sz="3200" dirty="0"/>
                  <a:t>Consider recursive </a:t>
                </a:r>
                <a:r>
                  <a:rPr lang="en-US" sz="3200" dirty="0" err="1"/>
                  <a:t>subtrees</a:t>
                </a:r>
                <a:r>
                  <a:rPr lang="en-US" sz="3200" dirty="0"/>
                  <a:t> of size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rad>
                  </m:oMath>
                </a14:m>
                <a:r>
                  <a:rPr lang="en-US" sz="3200" dirty="0"/>
                  <a:t> to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3200" i="1" dirty="0"/>
                  <a:t> </a:t>
                </a:r>
                <a:r>
                  <a:rPr lang="en-US" sz="3200" dirty="0"/>
                  <a:t>on a root-to-leaf search path.</a:t>
                </a:r>
              </a:p>
              <a:p>
                <a:r>
                  <a:rPr lang="en-US" sz="3200" dirty="0"/>
                  <a:t>Each </a:t>
                </a:r>
                <a:r>
                  <a:rPr lang="en-US" sz="3200" dirty="0" err="1"/>
                  <a:t>subtree</a:t>
                </a:r>
                <a:r>
                  <a:rPr lang="en-US" sz="3200" dirty="0"/>
                  <a:t> is contiguous and fits in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3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3200" dirty="0"/>
                  <a:t> blocks.</a:t>
                </a:r>
              </a:p>
              <a:p>
                <a:r>
                  <a:rPr lang="en-US" sz="3200" dirty="0"/>
                  <a:t>Each </a:t>
                </a:r>
                <a:r>
                  <a:rPr lang="en-US" sz="3200" dirty="0" err="1"/>
                  <a:t>subtree</a:t>
                </a:r>
                <a:r>
                  <a:rPr lang="en-US" sz="3200" dirty="0"/>
                  <a:t> has height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Lucida Grande"/>
                        <a:cs typeface="Lucida Grande"/>
                      </a:rPr>
                      <m:t>Θ</m:t>
                    </m:r>
                    <m:r>
                      <a:rPr lang="en-US" sz="3200" i="1" dirty="0" err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3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Lucida Grande"/>
                            <a:cs typeface="Lucida Grande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3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func>
                    <m:r>
                      <a:rPr lang="en-US" sz="3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, so there are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Lucida Grande"/>
                        <a:cs typeface="Lucida Grande"/>
                      </a:rPr>
                      <m:t>Θ</m:t>
                    </m:r>
                    <m:r>
                      <a:rPr lang="en-US" sz="3200" i="1" dirty="0" err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3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Lucida Grande"/>
                            <a:cs typeface="Lucida Grande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fName>
                      <m:e>
                        <m:r>
                          <a:rPr lang="en-US" sz="3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  <m:r>
                      <a:rPr lang="en-US" sz="3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of them.</a:t>
                </a:r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39901"/>
                <a:ext cx="5399678" cy="4660899"/>
              </a:xfrm>
              <a:blipFill>
                <a:blip r:embed="rId2"/>
                <a:stretch>
                  <a:fillRect l="-2596" t="-2745" r="-1919" b="-50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Isosceles Triangle 4"/>
          <p:cNvSpPr/>
          <p:nvPr/>
        </p:nvSpPr>
        <p:spPr>
          <a:xfrm>
            <a:off x="8081234" y="1951039"/>
            <a:ext cx="495300" cy="373069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Isosceles Triangle 5"/>
          <p:cNvSpPr/>
          <p:nvPr/>
        </p:nvSpPr>
        <p:spPr>
          <a:xfrm>
            <a:off x="8176484" y="2323303"/>
            <a:ext cx="495300" cy="373069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Isosceles Triangle 6"/>
          <p:cNvSpPr/>
          <p:nvPr/>
        </p:nvSpPr>
        <p:spPr>
          <a:xfrm>
            <a:off x="8176484" y="2695568"/>
            <a:ext cx="495300" cy="373069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Isosceles Triangle 7"/>
          <p:cNvSpPr/>
          <p:nvPr/>
        </p:nvSpPr>
        <p:spPr>
          <a:xfrm>
            <a:off x="7928834" y="3068637"/>
            <a:ext cx="495300" cy="373069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8"/>
          <p:cNvSpPr/>
          <p:nvPr/>
        </p:nvSpPr>
        <p:spPr>
          <a:xfrm>
            <a:off x="7681184" y="3441706"/>
            <a:ext cx="495300" cy="373069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/>
          <p:cNvSpPr/>
          <p:nvPr/>
        </p:nvSpPr>
        <p:spPr>
          <a:xfrm>
            <a:off x="7681184" y="3814775"/>
            <a:ext cx="495300" cy="373069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Isosceles Triangle 10"/>
          <p:cNvSpPr/>
          <p:nvPr/>
        </p:nvSpPr>
        <p:spPr>
          <a:xfrm>
            <a:off x="7833584" y="4187844"/>
            <a:ext cx="495300" cy="373069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Isosceles Triangle 11"/>
          <p:cNvSpPr/>
          <p:nvPr/>
        </p:nvSpPr>
        <p:spPr>
          <a:xfrm>
            <a:off x="8081234" y="4560913"/>
            <a:ext cx="495300" cy="373069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Isosceles Triangle 30"/>
          <p:cNvSpPr/>
          <p:nvPr/>
        </p:nvSpPr>
        <p:spPr>
          <a:xfrm>
            <a:off x="7116034" y="5612597"/>
            <a:ext cx="495300" cy="373069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638800" y="5630555"/>
            <a:ext cx="1115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  <a:cs typeface="Comic Sans MS"/>
              </a:rPr>
              <a:t>memory</a:t>
            </a:r>
          </a:p>
        </p:txBody>
      </p:sp>
      <p:sp>
        <p:nvSpPr>
          <p:cNvPr id="35" name="Left Brace 34"/>
          <p:cNvSpPr/>
          <p:nvPr/>
        </p:nvSpPr>
        <p:spPr>
          <a:xfrm rot="16200000">
            <a:off x="7087560" y="5907743"/>
            <a:ext cx="160866" cy="619984"/>
          </a:xfrm>
          <a:prstGeom prst="leftBrace">
            <a:avLst>
              <a:gd name="adj1" fmla="val 41302"/>
              <a:gd name="adj2" fmla="val 49183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527800" y="6298168"/>
            <a:ext cx="13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  <a:cs typeface="Comic Sans MS"/>
              </a:rPr>
              <a:t>size</a:t>
            </a:r>
            <a:r>
              <a:rPr lang="en-US" i="1" dirty="0">
                <a:latin typeface="+mj-lt"/>
                <a:cs typeface="Comic Sans MS"/>
              </a:rPr>
              <a:t>-</a:t>
            </a:r>
            <a:r>
              <a:rPr lang="en-US" i="1" dirty="0">
                <a:solidFill>
                  <a:srgbClr val="0000FF"/>
                </a:solidFill>
                <a:latin typeface="+mj-lt"/>
                <a:cs typeface="Comic Sans MS"/>
              </a:rPr>
              <a:t>B </a:t>
            </a:r>
            <a:r>
              <a:rPr lang="en-US" dirty="0">
                <a:solidFill>
                  <a:srgbClr val="000000"/>
                </a:solidFill>
                <a:latin typeface="+mj-lt"/>
                <a:cs typeface="Comic Sans MS"/>
              </a:rPr>
              <a:t>block</a:t>
            </a:r>
            <a:endParaRPr lang="en-US" i="1" dirty="0">
              <a:solidFill>
                <a:srgbClr val="000000"/>
              </a:solidFill>
              <a:latin typeface="+mj-lt"/>
              <a:cs typeface="Comic Sans M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9033734" y="5574497"/>
            <a:ext cx="660400" cy="48156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/>
          <p:cNvSpPr/>
          <p:nvPr/>
        </p:nvSpPr>
        <p:spPr>
          <a:xfrm>
            <a:off x="9154384" y="5612597"/>
            <a:ext cx="495300" cy="373069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Freeform 44"/>
          <p:cNvSpPr/>
          <p:nvPr/>
        </p:nvSpPr>
        <p:spPr>
          <a:xfrm>
            <a:off x="7285628" y="5423122"/>
            <a:ext cx="609600" cy="414867"/>
          </a:xfrm>
          <a:custGeom>
            <a:avLst/>
            <a:gdLst>
              <a:gd name="connsiteX0" fmla="*/ 609600 w 609600"/>
              <a:gd name="connsiteY0" fmla="*/ 8467 h 414867"/>
              <a:gd name="connsiteX1" fmla="*/ 304800 w 609600"/>
              <a:gd name="connsiteY1" fmla="*/ 287867 h 414867"/>
              <a:gd name="connsiteX2" fmla="*/ 342900 w 609600"/>
              <a:gd name="connsiteY2" fmla="*/ 21167 h 414867"/>
              <a:gd name="connsiteX3" fmla="*/ 0 w 609600"/>
              <a:gd name="connsiteY3" fmla="*/ 414867 h 414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" h="414867">
                <a:moveTo>
                  <a:pt x="609600" y="8467"/>
                </a:moveTo>
                <a:cubicBezTo>
                  <a:pt x="479425" y="147108"/>
                  <a:pt x="349250" y="285750"/>
                  <a:pt x="304800" y="287867"/>
                </a:cubicBezTo>
                <a:cubicBezTo>
                  <a:pt x="260350" y="289984"/>
                  <a:pt x="393700" y="0"/>
                  <a:pt x="342900" y="21167"/>
                </a:cubicBezTo>
                <a:cubicBezTo>
                  <a:pt x="292100" y="42334"/>
                  <a:pt x="0" y="414867"/>
                  <a:pt x="0" y="414867"/>
                </a:cubicBezTo>
              </a:path>
            </a:pathLst>
          </a:custGeom>
          <a:ln>
            <a:solidFill>
              <a:srgbClr val="00000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971926" y="5053789"/>
                <a:ext cx="20175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j-lt"/>
                    <a:cs typeface="Comic Sans MS"/>
                  </a:rPr>
                  <a:t>size</a:t>
                </a:r>
                <a:r>
                  <a:rPr lang="en-US" i="1" dirty="0">
                    <a:latin typeface="+mj-lt"/>
                    <a:cs typeface="Comic Sans MS"/>
                  </a:rPr>
                  <a:t>-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omic Sans MS"/>
                      </a:rPr>
                      <m:t>𝑂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omic Sans MS"/>
                      </a:rPr>
                      <m:t>(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omic Sans MS"/>
                      </a:rPr>
                      <m:t>𝐵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omic Sans MS"/>
                      </a:rPr>
                      <m:t>)</m:t>
                    </m:r>
                  </m:oMath>
                </a14:m>
                <a:r>
                  <a:rPr lang="en-US" i="1" dirty="0">
                    <a:solidFill>
                      <a:srgbClr val="0000FF"/>
                    </a:solidFill>
                    <a:latin typeface="+mj-lt"/>
                    <a:cs typeface="Comic Sans MS"/>
                  </a:rPr>
                  <a:t> </a:t>
                </a:r>
                <a:r>
                  <a:rPr lang="en-US" dirty="0" err="1">
                    <a:solidFill>
                      <a:srgbClr val="000000"/>
                    </a:solidFill>
                    <a:latin typeface="+mj-lt"/>
                    <a:cs typeface="Comic Sans MS"/>
                  </a:rPr>
                  <a:t>subtree</a:t>
                </a:r>
                <a:endParaRPr lang="en-US" i="1" dirty="0">
                  <a:solidFill>
                    <a:srgbClr val="000000"/>
                  </a:solidFill>
                  <a:latin typeface="+mj-lt"/>
                  <a:cs typeface="Comic Sans MS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926" y="5053789"/>
                <a:ext cx="2017540" cy="369332"/>
              </a:xfrm>
              <a:prstGeom prst="rect">
                <a:avLst/>
              </a:prstGeom>
              <a:blipFill>
                <a:blip r:embed="rId3"/>
                <a:stretch>
                  <a:fillRect l="-2719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/>
          <p:cNvSpPr/>
          <p:nvPr/>
        </p:nvSpPr>
        <p:spPr>
          <a:xfrm>
            <a:off x="8151084" y="5574497"/>
            <a:ext cx="882650" cy="481569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8373334" y="5423121"/>
            <a:ext cx="35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/>
                <a:cs typeface="Comic Sans MS"/>
              </a:rPr>
              <a:t>…</a:t>
            </a:r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85988F9B-FBDE-4A11-AED3-A936FF7ED251}"/>
              </a:ext>
            </a:extLst>
          </p:cNvPr>
          <p:cNvSpPr/>
          <p:nvPr/>
        </p:nvSpPr>
        <p:spPr>
          <a:xfrm>
            <a:off x="7818120" y="1951038"/>
            <a:ext cx="1035050" cy="758838"/>
          </a:xfrm>
          <a:prstGeom prst="triangle">
            <a:avLst/>
          </a:prstGeom>
          <a:solidFill>
            <a:srgbClr val="FF6600">
              <a:alpha val="38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EDBE0B38-900E-46EC-B029-7C8790BB45A4}"/>
              </a:ext>
            </a:extLst>
          </p:cNvPr>
          <p:cNvSpPr/>
          <p:nvPr/>
        </p:nvSpPr>
        <p:spPr>
          <a:xfrm>
            <a:off x="7911689" y="2694297"/>
            <a:ext cx="1035050" cy="758838"/>
          </a:xfrm>
          <a:prstGeom prst="triangle">
            <a:avLst/>
          </a:prstGeom>
          <a:solidFill>
            <a:srgbClr val="FF6600">
              <a:alpha val="38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CA86702A-6D7A-4862-8495-9AAA08C92CE3}"/>
              </a:ext>
            </a:extLst>
          </p:cNvPr>
          <p:cNvSpPr/>
          <p:nvPr/>
        </p:nvSpPr>
        <p:spPr>
          <a:xfrm>
            <a:off x="7418551" y="3439160"/>
            <a:ext cx="1035050" cy="758838"/>
          </a:xfrm>
          <a:prstGeom prst="triangle">
            <a:avLst/>
          </a:prstGeom>
          <a:solidFill>
            <a:srgbClr val="FF6600">
              <a:alpha val="38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7BA261A2-C46D-4BBE-9A91-578538579BE6}"/>
              </a:ext>
            </a:extLst>
          </p:cNvPr>
          <p:cNvSpPr/>
          <p:nvPr/>
        </p:nvSpPr>
        <p:spPr>
          <a:xfrm>
            <a:off x="7565390" y="4184002"/>
            <a:ext cx="1035050" cy="758838"/>
          </a:xfrm>
          <a:prstGeom prst="triangle">
            <a:avLst/>
          </a:prstGeom>
          <a:solidFill>
            <a:srgbClr val="FF6600">
              <a:alpha val="38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6107ABF0-A00B-4688-A409-A7CF6BB928EF}"/>
              </a:ext>
            </a:extLst>
          </p:cNvPr>
          <p:cNvSpPr/>
          <p:nvPr/>
        </p:nvSpPr>
        <p:spPr>
          <a:xfrm>
            <a:off x="7332191" y="1949906"/>
            <a:ext cx="2008351" cy="1504171"/>
          </a:xfrm>
          <a:prstGeom prst="triangle">
            <a:avLst/>
          </a:prstGeom>
          <a:solidFill>
            <a:schemeClr val="accent2">
              <a:lumMod val="40000"/>
              <a:lumOff val="60000"/>
              <a:alpha val="38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1CF41FE7-3946-41A4-964A-9828C87A5F73}"/>
              </a:ext>
            </a:extLst>
          </p:cNvPr>
          <p:cNvSpPr/>
          <p:nvPr/>
        </p:nvSpPr>
        <p:spPr>
          <a:xfrm>
            <a:off x="6931901" y="3438670"/>
            <a:ext cx="2008351" cy="1504171"/>
          </a:xfrm>
          <a:prstGeom prst="triangle">
            <a:avLst/>
          </a:prstGeom>
          <a:solidFill>
            <a:schemeClr val="accent2">
              <a:lumMod val="40000"/>
              <a:lumOff val="60000"/>
              <a:alpha val="38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287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6842984" y="5574497"/>
            <a:ext cx="660400" cy="48156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490684" y="5574497"/>
            <a:ext cx="660400" cy="48156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>
          <a:xfrm>
            <a:off x="6334984" y="1951039"/>
            <a:ext cx="4000500" cy="2982943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Cache-oblivious searching: Analysis I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8081234" y="1951039"/>
            <a:ext cx="495300" cy="373069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Isosceles Triangle 5"/>
          <p:cNvSpPr/>
          <p:nvPr/>
        </p:nvSpPr>
        <p:spPr>
          <a:xfrm>
            <a:off x="8176484" y="2323303"/>
            <a:ext cx="495300" cy="373069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Isosceles Triangle 6"/>
          <p:cNvSpPr/>
          <p:nvPr/>
        </p:nvSpPr>
        <p:spPr>
          <a:xfrm>
            <a:off x="8176484" y="2695568"/>
            <a:ext cx="495300" cy="373069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Isosceles Triangle 7"/>
          <p:cNvSpPr/>
          <p:nvPr/>
        </p:nvSpPr>
        <p:spPr>
          <a:xfrm>
            <a:off x="7928834" y="3068637"/>
            <a:ext cx="495300" cy="373069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8"/>
          <p:cNvSpPr/>
          <p:nvPr/>
        </p:nvSpPr>
        <p:spPr>
          <a:xfrm>
            <a:off x="7681184" y="3441706"/>
            <a:ext cx="495300" cy="373069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/>
          <p:cNvSpPr/>
          <p:nvPr/>
        </p:nvSpPr>
        <p:spPr>
          <a:xfrm>
            <a:off x="7681184" y="3814775"/>
            <a:ext cx="495300" cy="373069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Isosceles Triangle 10"/>
          <p:cNvSpPr/>
          <p:nvPr/>
        </p:nvSpPr>
        <p:spPr>
          <a:xfrm>
            <a:off x="7833584" y="4187844"/>
            <a:ext cx="495300" cy="373069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Isosceles Triangle 11"/>
          <p:cNvSpPr/>
          <p:nvPr/>
        </p:nvSpPr>
        <p:spPr>
          <a:xfrm>
            <a:off x="8081234" y="4560913"/>
            <a:ext cx="495300" cy="373069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Isosceles Triangle 30"/>
          <p:cNvSpPr/>
          <p:nvPr/>
        </p:nvSpPr>
        <p:spPr>
          <a:xfrm>
            <a:off x="7116034" y="5612597"/>
            <a:ext cx="495300" cy="373069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638800" y="5630555"/>
            <a:ext cx="1115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  <a:cs typeface="Comic Sans MS"/>
              </a:rPr>
              <a:t>memory</a:t>
            </a:r>
          </a:p>
        </p:txBody>
      </p:sp>
      <p:sp>
        <p:nvSpPr>
          <p:cNvPr id="35" name="Left Brace 34"/>
          <p:cNvSpPr/>
          <p:nvPr/>
        </p:nvSpPr>
        <p:spPr>
          <a:xfrm rot="16200000">
            <a:off x="7087560" y="5907743"/>
            <a:ext cx="160866" cy="619984"/>
          </a:xfrm>
          <a:prstGeom prst="leftBrace">
            <a:avLst>
              <a:gd name="adj1" fmla="val 41302"/>
              <a:gd name="adj2" fmla="val 49183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527800" y="6298168"/>
            <a:ext cx="13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  <a:cs typeface="Comic Sans MS"/>
              </a:rPr>
              <a:t>size</a:t>
            </a:r>
            <a:r>
              <a:rPr lang="en-US" i="1" dirty="0">
                <a:latin typeface="+mj-lt"/>
                <a:cs typeface="Comic Sans MS"/>
              </a:rPr>
              <a:t>-</a:t>
            </a:r>
            <a:r>
              <a:rPr lang="en-US" i="1" dirty="0">
                <a:solidFill>
                  <a:srgbClr val="0000FF"/>
                </a:solidFill>
                <a:latin typeface="+mj-lt"/>
                <a:cs typeface="Comic Sans MS"/>
              </a:rPr>
              <a:t>B </a:t>
            </a:r>
            <a:r>
              <a:rPr lang="en-US" dirty="0">
                <a:solidFill>
                  <a:srgbClr val="000000"/>
                </a:solidFill>
                <a:latin typeface="+mj-lt"/>
                <a:cs typeface="Comic Sans MS"/>
              </a:rPr>
              <a:t>block</a:t>
            </a:r>
            <a:endParaRPr lang="en-US" i="1" dirty="0">
              <a:solidFill>
                <a:srgbClr val="000000"/>
              </a:solidFill>
              <a:latin typeface="+mj-lt"/>
              <a:cs typeface="Comic Sans M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9033734" y="5574497"/>
            <a:ext cx="660400" cy="48156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/>
          <p:cNvSpPr/>
          <p:nvPr/>
        </p:nvSpPr>
        <p:spPr>
          <a:xfrm>
            <a:off x="9154384" y="5612597"/>
            <a:ext cx="495300" cy="373069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Freeform 44"/>
          <p:cNvSpPr/>
          <p:nvPr/>
        </p:nvSpPr>
        <p:spPr>
          <a:xfrm>
            <a:off x="7285628" y="5423122"/>
            <a:ext cx="609600" cy="414867"/>
          </a:xfrm>
          <a:custGeom>
            <a:avLst/>
            <a:gdLst>
              <a:gd name="connsiteX0" fmla="*/ 609600 w 609600"/>
              <a:gd name="connsiteY0" fmla="*/ 8467 h 414867"/>
              <a:gd name="connsiteX1" fmla="*/ 304800 w 609600"/>
              <a:gd name="connsiteY1" fmla="*/ 287867 h 414867"/>
              <a:gd name="connsiteX2" fmla="*/ 342900 w 609600"/>
              <a:gd name="connsiteY2" fmla="*/ 21167 h 414867"/>
              <a:gd name="connsiteX3" fmla="*/ 0 w 609600"/>
              <a:gd name="connsiteY3" fmla="*/ 414867 h 414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" h="414867">
                <a:moveTo>
                  <a:pt x="609600" y="8467"/>
                </a:moveTo>
                <a:cubicBezTo>
                  <a:pt x="479425" y="147108"/>
                  <a:pt x="349250" y="285750"/>
                  <a:pt x="304800" y="287867"/>
                </a:cubicBezTo>
                <a:cubicBezTo>
                  <a:pt x="260350" y="289984"/>
                  <a:pt x="393700" y="0"/>
                  <a:pt x="342900" y="21167"/>
                </a:cubicBezTo>
                <a:cubicBezTo>
                  <a:pt x="292100" y="42334"/>
                  <a:pt x="0" y="414867"/>
                  <a:pt x="0" y="414867"/>
                </a:cubicBezTo>
              </a:path>
            </a:pathLst>
          </a:custGeom>
          <a:ln>
            <a:solidFill>
              <a:srgbClr val="00000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971926" y="5053789"/>
                <a:ext cx="20175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j-lt"/>
                    <a:cs typeface="Comic Sans MS"/>
                  </a:rPr>
                  <a:t>size</a:t>
                </a:r>
                <a:r>
                  <a:rPr lang="en-US" i="1" dirty="0">
                    <a:latin typeface="+mj-lt"/>
                    <a:cs typeface="Comic Sans MS"/>
                  </a:rPr>
                  <a:t>-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omic Sans MS"/>
                      </a:rPr>
                      <m:t>𝑂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omic Sans MS"/>
                      </a:rPr>
                      <m:t>(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omic Sans MS"/>
                      </a:rPr>
                      <m:t>𝐵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omic Sans MS"/>
                      </a:rPr>
                      <m:t>)</m:t>
                    </m:r>
                  </m:oMath>
                </a14:m>
                <a:r>
                  <a:rPr lang="en-US" i="1" dirty="0">
                    <a:solidFill>
                      <a:srgbClr val="0000FF"/>
                    </a:solidFill>
                    <a:latin typeface="+mj-lt"/>
                    <a:cs typeface="Comic Sans MS"/>
                  </a:rPr>
                  <a:t> </a:t>
                </a:r>
                <a:r>
                  <a:rPr lang="en-US" dirty="0" err="1">
                    <a:solidFill>
                      <a:srgbClr val="000000"/>
                    </a:solidFill>
                    <a:latin typeface="+mj-lt"/>
                    <a:cs typeface="Comic Sans MS"/>
                  </a:rPr>
                  <a:t>subtree</a:t>
                </a:r>
                <a:endParaRPr lang="en-US" i="1" dirty="0">
                  <a:solidFill>
                    <a:srgbClr val="000000"/>
                  </a:solidFill>
                  <a:latin typeface="+mj-lt"/>
                  <a:cs typeface="Comic Sans MS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926" y="5053789"/>
                <a:ext cx="2017540" cy="369332"/>
              </a:xfrm>
              <a:prstGeom prst="rect">
                <a:avLst/>
              </a:prstGeom>
              <a:blipFill>
                <a:blip r:embed="rId2"/>
                <a:stretch>
                  <a:fillRect l="-2719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/>
          <p:cNvSpPr/>
          <p:nvPr/>
        </p:nvSpPr>
        <p:spPr>
          <a:xfrm>
            <a:off x="8151084" y="5574497"/>
            <a:ext cx="882650" cy="481569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8373334" y="5423121"/>
            <a:ext cx="35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/>
                <a:cs typeface="Comic Sans MS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0CC40D57-EF8A-42EE-98BA-3AFEF57F59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39901"/>
                <a:ext cx="5399678" cy="4660899"/>
              </a:xfrm>
            </p:spPr>
            <p:txBody>
              <a:bodyPr>
                <a:noAutofit/>
              </a:bodyPr>
              <a:lstStyle/>
              <a:p>
                <a:r>
                  <a:rPr lang="en-US" sz="3200" dirty="0"/>
                  <a:t>Consider recursive </a:t>
                </a:r>
                <a:r>
                  <a:rPr lang="en-US" sz="3200" dirty="0" err="1"/>
                  <a:t>subtrees</a:t>
                </a:r>
                <a:r>
                  <a:rPr lang="en-US" sz="3200" dirty="0"/>
                  <a:t> of size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rad>
                  </m:oMath>
                </a14:m>
                <a:r>
                  <a:rPr lang="en-US" sz="3200" dirty="0"/>
                  <a:t> to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3200" i="1" dirty="0"/>
                  <a:t> </a:t>
                </a:r>
                <a:r>
                  <a:rPr lang="en-US" sz="3200" dirty="0"/>
                  <a:t>on a root-to-leaf search path.</a:t>
                </a:r>
              </a:p>
              <a:p>
                <a:r>
                  <a:rPr lang="en-US" sz="3200" dirty="0"/>
                  <a:t>Each </a:t>
                </a:r>
                <a:r>
                  <a:rPr lang="en-US" sz="3200" dirty="0" err="1"/>
                  <a:t>subtree</a:t>
                </a:r>
                <a:r>
                  <a:rPr lang="en-US" sz="3200" dirty="0"/>
                  <a:t> is contiguous and fits in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3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3200" dirty="0"/>
                  <a:t> blocks.</a:t>
                </a:r>
              </a:p>
              <a:p>
                <a:r>
                  <a:rPr lang="en-US" sz="3200" dirty="0"/>
                  <a:t>Each </a:t>
                </a:r>
                <a:r>
                  <a:rPr lang="en-US" sz="3200" dirty="0" err="1"/>
                  <a:t>subtree</a:t>
                </a:r>
                <a:r>
                  <a:rPr lang="en-US" sz="3200" dirty="0"/>
                  <a:t> has height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Lucida Grande"/>
                        <a:cs typeface="Lucida Grande"/>
                      </a:rPr>
                      <m:t>Θ</m:t>
                    </m:r>
                    <m:r>
                      <a:rPr lang="en-US" sz="3200" i="1" dirty="0" err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3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Lucida Grande"/>
                            <a:cs typeface="Lucida Grande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3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func>
                    <m:r>
                      <a:rPr lang="en-US" sz="3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, so there are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Lucida Grande"/>
                        <a:cs typeface="Lucida Grande"/>
                      </a:rPr>
                      <m:t>Θ</m:t>
                    </m:r>
                    <m:r>
                      <a:rPr lang="en-US" sz="3200" i="1" dirty="0" err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3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Lucida Grande"/>
                            <a:cs typeface="Lucida Grande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fName>
                      <m:e>
                        <m:r>
                          <a:rPr lang="en-US" sz="3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  <m:r>
                      <a:rPr lang="en-US" sz="3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of them.</a:t>
                </a:r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0CC40D57-EF8A-42EE-98BA-3AFEF57F59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39901"/>
                <a:ext cx="5399678" cy="4660899"/>
              </a:xfrm>
              <a:blipFill>
                <a:blip r:embed="rId3"/>
                <a:stretch>
                  <a:fillRect l="-2596" t="-2745" r="-1919" b="-50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059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Cache-oblivious searching:</a:t>
            </a:r>
            <a:br>
              <a:rPr lang="en-US" dirty="0"/>
            </a:br>
            <a:r>
              <a:rPr lang="en-US" dirty="0"/>
              <a:t>Analysis II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2435225" y="1386896"/>
            <a:ext cx="2997200" cy="2134631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6842125" y="1310695"/>
            <a:ext cx="2679700" cy="1155701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6099175" y="2479096"/>
            <a:ext cx="1492250" cy="1056619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6924675" y="2479096"/>
            <a:ext cx="1492250" cy="1056619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8775700" y="2466396"/>
            <a:ext cx="1492250" cy="1069319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16925" y="301249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08125" y="3655518"/>
            <a:ext cx="164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  <a:cs typeface="Comic Sans MS"/>
              </a:rPr>
              <a:t>memory layout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39925" y="4024850"/>
            <a:ext cx="3746500" cy="4180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43625" y="4019016"/>
            <a:ext cx="4165600" cy="4180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81726" y="4075650"/>
            <a:ext cx="876791" cy="3076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38730" y="4075650"/>
            <a:ext cx="876791" cy="30765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56235" y="4074221"/>
            <a:ext cx="876791" cy="30765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915521" y="4074221"/>
            <a:ext cx="876791" cy="3076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5432425" y="2136194"/>
            <a:ext cx="666750" cy="32511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54023" y="4572000"/>
            <a:ext cx="4907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Analyze using a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754023" y="6214456"/>
                <a:ext cx="38792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Solves to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omic Sans MS"/>
                      </a:rPr>
                      <m:t>𝑂</m:t>
                    </m:r>
                    <m:r>
                      <a:rPr lang="en-US" sz="3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omic Sans MS"/>
                      </a:rPr>
                      <m:t>(</m:t>
                    </m:r>
                    <m:func>
                      <m:funcPr>
                        <m:ctrlPr>
                          <a:rPr lang="en-US" sz="3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omic Sans MS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Comic Sans M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Comic Sans MS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Comic Sans MS"/>
                              </a:rPr>
                              <m:t>𝐵</m:t>
                            </m:r>
                          </m:sub>
                        </m:sSub>
                      </m:fName>
                      <m:e>
                        <m:r>
                          <a:rPr lang="en-US" sz="3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omic Sans MS"/>
                          </a:rPr>
                          <m:t>𝑁</m:t>
                        </m:r>
                      </m:e>
                    </m:func>
                    <m:r>
                      <a:rPr lang="en-US" sz="3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omic Sans MS"/>
                      </a:rPr>
                      <m:t>)</m:t>
                    </m:r>
                  </m:oMath>
                </a14:m>
                <a:endParaRPr lang="en-US" sz="3200" dirty="0">
                  <a:solidFill>
                    <a:srgbClr val="0000FF"/>
                  </a:solidFill>
                  <a:latin typeface="+mj-lt"/>
                  <a:cs typeface="Comic Sans MS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4023" y="6214456"/>
                <a:ext cx="3879267" cy="584775"/>
              </a:xfrm>
              <a:prstGeom prst="rect">
                <a:avLst/>
              </a:prstGeom>
              <a:blipFill>
                <a:blip r:embed="rId2"/>
                <a:stretch>
                  <a:fillRect l="-4088" t="-11458" b="-354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54023" y="5025180"/>
                <a:ext cx="7700963" cy="1223879"/>
              </a:xfrm>
            </p:spPr>
            <p:txBody>
              <a:bodyPr>
                <a:normAutofit/>
              </a:bodyPr>
              <a:lstStyle/>
              <a:p>
                <a:pPr marL="0" indent="0">
                  <a:buClr>
                    <a:schemeClr val="tx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)=2</m:t>
                      </m:r>
                      <m:r>
                        <a:rPr lang="en-US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r>
                  <a:rPr lang="en-US" sz="3200" b="0" dirty="0">
                    <a:solidFill>
                      <a:schemeClr val="tx1"/>
                    </a:solidFill>
                  </a:rPr>
                  <a:t>Base case: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54023" y="5025180"/>
                <a:ext cx="7700963" cy="1223879"/>
              </a:xfrm>
              <a:blipFill>
                <a:blip r:embed="rId3"/>
                <a:stretch>
                  <a:fillRect l="-2059" b="-44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94F5B5F-E421-4B53-ACFC-696769433A3B}"/>
                  </a:ext>
                </a:extLst>
              </p:cNvPr>
              <p:cNvSpPr txBox="1"/>
              <p:nvPr/>
            </p:nvSpPr>
            <p:spPr>
              <a:xfrm>
                <a:off x="3696764" y="2376948"/>
                <a:ext cx="5637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  <a:cs typeface="Comic Sans MS"/>
                        </a:rPr>
                        <m:t>𝑁</m:t>
                      </m:r>
                    </m:oMath>
                  </m:oMathPara>
                </a14:m>
                <a:endParaRPr lang="en-US" sz="2800" i="1" dirty="0">
                  <a:latin typeface="Comic Sans MS"/>
                  <a:cs typeface="Comic Sans MS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94F5B5F-E421-4B53-ACFC-696769433A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6764" y="2376948"/>
                <a:ext cx="56374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E6973FE-FA02-4FC2-8F30-6DDD6D792611}"/>
                  </a:ext>
                </a:extLst>
              </p:cNvPr>
              <p:cNvSpPr txBox="1"/>
              <p:nvPr/>
            </p:nvSpPr>
            <p:spPr>
              <a:xfrm>
                <a:off x="7760764" y="1676400"/>
                <a:ext cx="799578" cy="571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rad>
                    </m:oMath>
                  </m:oMathPara>
                </a14:m>
                <a:endParaRPr lang="en-US" sz="2800" i="1" dirty="0">
                  <a:latin typeface="Comic Sans MS"/>
                  <a:cs typeface="Comic Sans MS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E6973FE-FA02-4FC2-8F30-6DDD6D792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0764" y="1676400"/>
                <a:ext cx="799578" cy="5711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C693E2E-9A09-4568-A147-4991C907CBA4}"/>
                  </a:ext>
                </a:extLst>
              </p:cNvPr>
              <p:cNvSpPr txBox="1"/>
              <p:nvPr/>
            </p:nvSpPr>
            <p:spPr>
              <a:xfrm>
                <a:off x="7245872" y="2884264"/>
                <a:ext cx="799578" cy="571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rad>
                    </m:oMath>
                  </m:oMathPara>
                </a14:m>
                <a:endParaRPr lang="en-US" sz="2800" i="1" dirty="0">
                  <a:latin typeface="Comic Sans MS"/>
                  <a:cs typeface="Comic Sans MS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C693E2E-9A09-4568-A147-4991C907CB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5872" y="2884264"/>
                <a:ext cx="799578" cy="5711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7D91442-0F9A-463C-A17F-BD60B93E6C96}"/>
                  </a:ext>
                </a:extLst>
              </p:cNvPr>
              <p:cNvSpPr txBox="1"/>
              <p:nvPr/>
            </p:nvSpPr>
            <p:spPr>
              <a:xfrm>
                <a:off x="3645965" y="4064728"/>
                <a:ext cx="45544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latin typeface="Cambria Math" panose="02040503050406030204" pitchFamily="18" charset="0"/>
                          <a:cs typeface="Comic Sans MS"/>
                        </a:rPr>
                        <m:t>𝑁</m:t>
                      </m:r>
                    </m:oMath>
                  </m:oMathPara>
                </a14:m>
                <a:endParaRPr lang="en-US" sz="2000" i="1" dirty="0">
                  <a:latin typeface="Comic Sans MS"/>
                  <a:cs typeface="Comic Sans MS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7D91442-0F9A-463C-A17F-BD60B93E6C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5965" y="4064728"/>
                <a:ext cx="455445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D36A7F0-BFA8-4248-A7EA-8E8A4CAF0BAB}"/>
                  </a:ext>
                </a:extLst>
              </p:cNvPr>
              <p:cNvSpPr txBox="1"/>
              <p:nvPr/>
            </p:nvSpPr>
            <p:spPr>
              <a:xfrm>
                <a:off x="6316860" y="4017818"/>
                <a:ext cx="623889" cy="4344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rad>
                    </m:oMath>
                  </m:oMathPara>
                </a14:m>
                <a:endParaRPr lang="en-US" sz="2000" i="1" dirty="0">
                  <a:latin typeface="Comic Sans MS"/>
                  <a:cs typeface="Comic Sans MS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D36A7F0-BFA8-4248-A7EA-8E8A4CAF0B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6860" y="4017818"/>
                <a:ext cx="623889" cy="43441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177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50BED61-9635-4942-9A1F-6827F798B41A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828800"/>
                <a:ext cx="11125200" cy="4645152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/>
                  <a:t>Use a special (van </a:t>
                </a:r>
                <a:r>
                  <a:rPr lang="en-US" sz="3600" dirty="0" err="1"/>
                  <a:t>Emde</a:t>
                </a:r>
                <a:r>
                  <a:rPr lang="en-US" sz="3600" dirty="0"/>
                  <a:t> Boas) layout to reduce the memory footprint from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6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3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600" b="0" i="0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3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36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srgbClr val="0000FF"/>
                    </a:solidFill>
                  </a:rPr>
                  <a:t> </a:t>
                </a:r>
                <a:r>
                  <a:rPr lang="en-US" sz="3600" dirty="0"/>
                  <a:t>blocks to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3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600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fName>
                      <m:e>
                        <m:r>
                          <a:rPr lang="en-US" sz="3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36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blocks</a:t>
                </a:r>
              </a:p>
              <a:p>
                <a:endParaRPr lang="en-US" sz="3600" dirty="0"/>
              </a:p>
              <a:p>
                <a:r>
                  <a:rPr lang="en-US" sz="3600" dirty="0"/>
                  <a:t>The similar idea can be applied to more complicated scenarios like the dynamic setting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𝝐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rgbClr val="FF0000"/>
                    </a:solidFill>
                  </a:rPr>
                  <a:t>-tree</a:t>
                </a:r>
                <a:r>
                  <a:rPr lang="en-US" sz="3600" dirty="0"/>
                  <a:t>)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50BED61-9635-4942-9A1F-6827F798B4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828800"/>
                <a:ext cx="11125200" cy="4645152"/>
              </a:xfrm>
              <a:blipFill>
                <a:blip r:embed="rId2"/>
                <a:stretch>
                  <a:fillRect l="-1479" t="-3281" r="-1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FF73D194-057A-4810-B0B8-7A7817655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 for cache-oblivious searching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57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DD6C69-5F61-41BD-AEE0-AB7112291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Last week – cache-oblivious algorithms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74E0E57-8EF2-4230-B887-A9D7BF9A8B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44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D932B493-B0E8-4B62-A8BB-E3F02FE997CF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304800" y="1371600"/>
              <a:ext cx="11277600" cy="4953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59200">
                      <a:extLst>
                        <a:ext uri="{9D8B030D-6E8A-4147-A177-3AD203B41FA5}">
                          <a16:colId xmlns:a16="http://schemas.microsoft.com/office/drawing/2014/main" val="3819133799"/>
                        </a:ext>
                      </a:extLst>
                    </a:gridCol>
                    <a:gridCol w="3759200">
                      <a:extLst>
                        <a:ext uri="{9D8B030D-6E8A-4147-A177-3AD203B41FA5}">
                          <a16:colId xmlns:a16="http://schemas.microsoft.com/office/drawing/2014/main" val="3147397700"/>
                        </a:ext>
                      </a:extLst>
                    </a:gridCol>
                    <a:gridCol w="3759200">
                      <a:extLst>
                        <a:ext uri="{9D8B030D-6E8A-4147-A177-3AD203B41FA5}">
                          <a16:colId xmlns:a16="http://schemas.microsoft.com/office/drawing/2014/main" val="469386327"/>
                        </a:ext>
                      </a:extLst>
                    </a:gridCol>
                  </a:tblGrid>
                  <a:tr h="6039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Problem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RAM Algorithm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CO algorithm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23616755"/>
                      </a:ext>
                    </a:extLst>
                  </a:tr>
                  <a:tr h="12483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Sorting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func>
                                      <m:func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32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den>
                                    </m:f>
                                    <m:func>
                                      <m:func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3200" b="0" i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e>
                                          <m:sub>
                                            <m:f>
                                              <m:fPr>
                                                <m:ctrlPr>
                                                  <a:rPr lang="en-US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𝑀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𝐵</m:t>
                                                </m:r>
                                              </m:den>
                                            </m:f>
                                          </m:sub>
                                        </m:sSub>
                                      </m:fName>
                                      <m:e>
                                        <m:f>
                                          <m:fPr>
                                            <m:ctrlP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num>
                                          <m:den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𝐵</m:t>
                                            </m:r>
                                          </m:den>
                                        </m:f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89020731"/>
                      </a:ext>
                    </a:extLst>
                  </a:tr>
                  <a:tr h="12483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Matrix transpose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p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53950511"/>
                      </a:ext>
                    </a:extLst>
                  </a:tr>
                  <a:tr h="12483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Matrix multiplication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p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46883012"/>
                      </a:ext>
                    </a:extLst>
                  </a:tr>
                  <a:tr h="6039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Search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32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32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306720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D932B493-B0E8-4B62-A8BB-E3F02FE997CF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304800" y="1371600"/>
              <a:ext cx="11277600" cy="4953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59200">
                      <a:extLst>
                        <a:ext uri="{9D8B030D-6E8A-4147-A177-3AD203B41FA5}">
                          <a16:colId xmlns:a16="http://schemas.microsoft.com/office/drawing/2014/main" val="3819133799"/>
                        </a:ext>
                      </a:extLst>
                    </a:gridCol>
                    <a:gridCol w="3759200">
                      <a:extLst>
                        <a:ext uri="{9D8B030D-6E8A-4147-A177-3AD203B41FA5}">
                          <a16:colId xmlns:a16="http://schemas.microsoft.com/office/drawing/2014/main" val="3147397700"/>
                        </a:ext>
                      </a:extLst>
                    </a:gridCol>
                    <a:gridCol w="3759200">
                      <a:extLst>
                        <a:ext uri="{9D8B030D-6E8A-4147-A177-3AD203B41FA5}">
                          <a16:colId xmlns:a16="http://schemas.microsoft.com/office/drawing/2014/main" val="469386327"/>
                        </a:ext>
                      </a:extLst>
                    </a:gridCol>
                  </a:tblGrid>
                  <a:tr h="6039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Problem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RAM Algorithm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CO algorithm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23616755"/>
                      </a:ext>
                    </a:extLst>
                  </a:tr>
                  <a:tr h="12483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Sorting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487" t="-53659" r="-100974" b="-2629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162" t="-53659" r="-810" b="-2629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89020731"/>
                      </a:ext>
                    </a:extLst>
                  </a:tr>
                  <a:tr h="12483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Matrix transpose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487" t="-153659" r="-100974" b="-1629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162" t="-153659" r="-810" b="-1629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3950511"/>
                      </a:ext>
                    </a:extLst>
                  </a:tr>
                  <a:tr h="12483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Matrix multiplication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487" t="-253659" r="-100974" b="-629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162" t="-253659" r="-810" b="-629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6883012"/>
                      </a:ext>
                    </a:extLst>
                  </a:tr>
                  <a:tr h="6039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Search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487" t="-732323" r="-100974" b="-303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162" t="-732323" r="-810" b="-303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067208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0857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Sample-sort 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47800"/>
                <a:ext cx="8229600" cy="4013200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en-US" dirty="0"/>
                  <a:t>Analogous to </a:t>
                </a:r>
                <a:r>
                  <a:rPr lang="en-US" dirty="0" err="1"/>
                  <a:t>multiway</a:t>
                </a:r>
                <a:r>
                  <a:rPr lang="en-US" dirty="0"/>
                  <a:t> </a:t>
                </a:r>
                <a:r>
                  <a:rPr lang="en-US" dirty="0" err="1"/>
                  <a:t>quicksort</a:t>
                </a:r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Split input array into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</m:oMath>
                </a14:m>
                <a:r>
                  <a:rPr lang="en-US" dirty="0"/>
                  <a:t> contiguous </a:t>
                </a:r>
                <a:r>
                  <a:rPr lang="en-US" b="1" i="1" dirty="0" err="1"/>
                  <a:t>subarrays</a:t>
                </a:r>
                <a:r>
                  <a:rPr lang="en-US" dirty="0"/>
                  <a:t> of size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</m:oMath>
                </a14:m>
                <a:r>
                  <a:rPr lang="en-US" i="1" dirty="0"/>
                  <a:t>.  </a:t>
                </a:r>
                <a:r>
                  <a:rPr lang="en-US" dirty="0"/>
                  <a:t>Sort </a:t>
                </a:r>
                <a:r>
                  <a:rPr lang="en-US" dirty="0" err="1"/>
                  <a:t>subarrays</a:t>
                </a:r>
                <a:r>
                  <a:rPr lang="en-US" dirty="0"/>
                  <a:t> recursively</a:t>
                </a:r>
                <a:endParaRPr lang="en-US" i="1" dirty="0"/>
              </a:p>
              <a:p>
                <a:pPr marL="514350" indent="-514350">
                  <a:buFont typeface="+mj-lt"/>
                  <a:buAutoNum type="arabicPeriod"/>
                </a:pPr>
                <a:endParaRPr lang="en-US" i="1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None/>
                </a:pPr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47800"/>
                <a:ext cx="8229600" cy="4013200"/>
              </a:xfrm>
              <a:blipFill>
                <a:blip r:embed="rId2"/>
                <a:stretch>
                  <a:fillRect l="-2222" t="-24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B2795FE0-97A4-405C-878C-F9931859CD56}"/>
              </a:ext>
            </a:extLst>
          </p:cNvPr>
          <p:cNvSpPr/>
          <p:nvPr/>
        </p:nvSpPr>
        <p:spPr>
          <a:xfrm>
            <a:off x="2971800" y="4758033"/>
            <a:ext cx="1663700" cy="3937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0" scaled="0"/>
            <a:tileRect/>
          </a:gra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C1ED6B-51D8-4736-AF52-50475CA12E22}"/>
              </a:ext>
            </a:extLst>
          </p:cNvPr>
          <p:cNvSpPr/>
          <p:nvPr/>
        </p:nvSpPr>
        <p:spPr>
          <a:xfrm>
            <a:off x="4635500" y="4758033"/>
            <a:ext cx="1663700" cy="3937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0">
                <a:srgbClr val="008000"/>
              </a:gs>
            </a:gsLst>
            <a:lin ang="0" scaled="0"/>
            <a:tileRect/>
          </a:gra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8FE38D-1895-4B76-8983-639E533AC637}"/>
              </a:ext>
            </a:extLst>
          </p:cNvPr>
          <p:cNvSpPr/>
          <p:nvPr/>
        </p:nvSpPr>
        <p:spPr>
          <a:xfrm>
            <a:off x="6985000" y="4758033"/>
            <a:ext cx="1663700" cy="3937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0">
                <a:schemeClr val="tx2">
                  <a:lumMod val="60000"/>
                  <a:lumOff val="40000"/>
                </a:schemeClr>
              </a:gs>
            </a:gsLst>
            <a:lin ang="0" scaled="0"/>
            <a:tileRect/>
          </a:gra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AE28D0-DEFA-494E-A120-4574C6B67536}"/>
              </a:ext>
            </a:extLst>
          </p:cNvPr>
          <p:cNvSpPr txBox="1"/>
          <p:nvPr/>
        </p:nvSpPr>
        <p:spPr>
          <a:xfrm>
            <a:off x="6438900" y="4616101"/>
            <a:ext cx="397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/>
                <a:cs typeface="Comic Sans MS"/>
              </a:rPr>
              <a:t>…</a:t>
            </a:r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59A309F2-9655-4683-A880-F8B03FF7342F}"/>
              </a:ext>
            </a:extLst>
          </p:cNvPr>
          <p:cNvSpPr/>
          <p:nvPr/>
        </p:nvSpPr>
        <p:spPr>
          <a:xfrm rot="5400000">
            <a:off x="3638550" y="4548483"/>
            <a:ext cx="317500" cy="1600200"/>
          </a:xfrm>
          <a:prstGeom prst="rightBrace">
            <a:avLst>
              <a:gd name="adj1" fmla="val 40333"/>
              <a:gd name="adj2" fmla="val 50000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BB85A75-F80E-440B-82E5-C3F63FB3A3C9}"/>
                  </a:ext>
                </a:extLst>
              </p:cNvPr>
              <p:cNvSpPr txBox="1"/>
              <p:nvPr/>
            </p:nvSpPr>
            <p:spPr>
              <a:xfrm>
                <a:off x="3383624" y="5469234"/>
                <a:ext cx="2166276" cy="496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cs typeface="Comic Sans MS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Comic Sans MS"/>
                          </a:rPr>
                          <m:t>𝑁</m:t>
                        </m:r>
                      </m:e>
                    </m:rad>
                  </m:oMath>
                </a14:m>
                <a:r>
                  <a:rPr lang="en-US" sz="2400" dirty="0">
                    <a:latin typeface="+mj-lt"/>
                    <a:cs typeface="Comic Sans MS"/>
                  </a:rPr>
                  <a:t>, sorted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BB85A75-F80E-440B-82E5-C3F63FB3A3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624" y="5469234"/>
                <a:ext cx="2166276" cy="496418"/>
              </a:xfrm>
              <a:prstGeom prst="rect">
                <a:avLst/>
              </a:prstGeom>
              <a:blipFill>
                <a:blip r:embed="rId3"/>
                <a:stretch>
                  <a:fillRect t="-1220" b="-280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Brace 19">
            <a:extLst>
              <a:ext uri="{FF2B5EF4-FFF2-40B4-BE49-F238E27FC236}">
                <a16:creationId xmlns:a16="http://schemas.microsoft.com/office/drawing/2014/main" id="{0039CBED-FE8B-44C7-9682-5721E656E4FB}"/>
              </a:ext>
            </a:extLst>
          </p:cNvPr>
          <p:cNvSpPr/>
          <p:nvPr/>
        </p:nvSpPr>
        <p:spPr>
          <a:xfrm rot="5400000">
            <a:off x="5664200" y="3335634"/>
            <a:ext cx="317500" cy="5651500"/>
          </a:xfrm>
          <a:prstGeom prst="rightBrace">
            <a:avLst>
              <a:gd name="adj1" fmla="val 40333"/>
              <a:gd name="adj2" fmla="val 50000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0850945-0FE0-4201-8CCC-8ECE10FA43DD}"/>
                  </a:ext>
                </a:extLst>
              </p:cNvPr>
              <p:cNvSpPr txBox="1"/>
              <p:nvPr/>
            </p:nvSpPr>
            <p:spPr>
              <a:xfrm>
                <a:off x="5486400" y="6320135"/>
                <a:ext cx="6168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  <a:cs typeface="Comic Sans MS"/>
                        </a:rPr>
                        <m:t>𝑁</m:t>
                      </m:r>
                    </m:oMath>
                  </m:oMathPara>
                </a14:m>
                <a:endParaRPr lang="en-US" sz="2400" i="1" dirty="0">
                  <a:latin typeface="Comic Sans MS"/>
                  <a:cs typeface="Comic Sans MS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0850945-0FE0-4201-8CCC-8ECE10FA43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6320135"/>
                <a:ext cx="61687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45890A13-7F1B-4C1E-A57A-F31C5BE46BFE}"/>
              </a:ext>
            </a:extLst>
          </p:cNvPr>
          <p:cNvSpPr/>
          <p:nvPr/>
        </p:nvSpPr>
        <p:spPr>
          <a:xfrm>
            <a:off x="2971802" y="4758032"/>
            <a:ext cx="1663700" cy="393700"/>
          </a:xfrm>
          <a:prstGeom prst="rect">
            <a:avLst/>
          </a:prstGeom>
          <a:gradFill flip="none" rotWithShape="1">
            <a:gsLst>
              <a:gs pos="2000">
                <a:schemeClr val="bg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0"/>
            <a:tileRect/>
          </a:gra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9E426F1-4D13-4430-B195-A48DADB48597}"/>
              </a:ext>
            </a:extLst>
          </p:cNvPr>
          <p:cNvSpPr/>
          <p:nvPr/>
        </p:nvSpPr>
        <p:spPr>
          <a:xfrm>
            <a:off x="4635502" y="4758032"/>
            <a:ext cx="1663700" cy="393700"/>
          </a:xfrm>
          <a:prstGeom prst="rect">
            <a:avLst/>
          </a:prstGeom>
          <a:gradFill flip="none" rotWithShape="1">
            <a:gsLst>
              <a:gs pos="2000">
                <a:schemeClr val="bg1"/>
              </a:gs>
              <a:gs pos="100000">
                <a:srgbClr val="008000"/>
              </a:gs>
            </a:gsLst>
            <a:lin ang="0" scaled="0"/>
            <a:tileRect/>
          </a:gra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B3A5B34-4755-4B93-9530-B45C207C425B}"/>
              </a:ext>
            </a:extLst>
          </p:cNvPr>
          <p:cNvSpPr/>
          <p:nvPr/>
        </p:nvSpPr>
        <p:spPr>
          <a:xfrm>
            <a:off x="6985002" y="4758032"/>
            <a:ext cx="1663700" cy="393700"/>
          </a:xfrm>
          <a:prstGeom prst="rect">
            <a:avLst/>
          </a:prstGeom>
          <a:gradFill flip="none" rotWithShape="1">
            <a:gsLst>
              <a:gs pos="2000">
                <a:schemeClr val="bg1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0" scaled="0"/>
            <a:tileRect/>
          </a:gra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19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Sample-sort outline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8305800" y="2503026"/>
            <a:ext cx="1663700" cy="393700"/>
          </a:xfrm>
          <a:prstGeom prst="rect">
            <a:avLst/>
          </a:prstGeom>
          <a:gradFill flip="none" rotWithShape="1">
            <a:gsLst>
              <a:gs pos="2000">
                <a:schemeClr val="bg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0"/>
            <a:tileRect/>
          </a:gra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17171" y="3121210"/>
            <a:ext cx="1663700" cy="393700"/>
          </a:xfrm>
          <a:prstGeom prst="rect">
            <a:avLst/>
          </a:prstGeom>
          <a:gradFill flip="none" rotWithShape="1">
            <a:gsLst>
              <a:gs pos="2000">
                <a:schemeClr val="bg1"/>
              </a:gs>
              <a:gs pos="100000">
                <a:srgbClr val="008000"/>
              </a:gs>
            </a:gsLst>
            <a:lin ang="0" scaled="0"/>
            <a:tileRect/>
          </a:gra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305800" y="4071477"/>
            <a:ext cx="1663700" cy="393700"/>
          </a:xfrm>
          <a:prstGeom prst="rect">
            <a:avLst/>
          </a:prstGeom>
          <a:gradFill flip="none" rotWithShape="1">
            <a:gsLst>
              <a:gs pos="2000">
                <a:schemeClr val="bg1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0" scaled="0"/>
            <a:tileRect/>
          </a:gra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 rot="16200000">
            <a:off x="8990271" y="1414149"/>
            <a:ext cx="317500" cy="1600200"/>
          </a:xfrm>
          <a:prstGeom prst="rightBrace">
            <a:avLst>
              <a:gd name="adj1" fmla="val 40333"/>
              <a:gd name="adj2" fmla="val 50000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376630" y="1524000"/>
                <a:ext cx="1706244" cy="513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</m:oMath>
                </a14:m>
                <a:r>
                  <a:rPr lang="en-US" sz="2400" dirty="0">
                    <a:latin typeface="+mj-lt"/>
                    <a:cs typeface="Comic Sans MS"/>
                  </a:rPr>
                  <a:t>, sorted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6630" y="1524000"/>
                <a:ext cx="1706244" cy="513602"/>
              </a:xfrm>
              <a:prstGeom prst="rect">
                <a:avLst/>
              </a:prstGeom>
              <a:blipFill>
                <a:blip r:embed="rId2"/>
                <a:stretch>
                  <a:fillRect t="-1190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3EA20059-4376-429A-908B-608FE5046D66}"/>
              </a:ext>
            </a:extLst>
          </p:cNvPr>
          <p:cNvSpPr txBox="1"/>
          <p:nvPr/>
        </p:nvSpPr>
        <p:spPr>
          <a:xfrm rot="5400000">
            <a:off x="9031169" y="3582028"/>
            <a:ext cx="397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/>
                <a:cs typeface="Comic Sans MS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BF88CFA6-8371-48CB-BBD9-38074FEECA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47800"/>
                <a:ext cx="8229600" cy="4013200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en-US" dirty="0"/>
                  <a:t>Analogous to </a:t>
                </a:r>
                <a:r>
                  <a:rPr lang="en-US" dirty="0" err="1"/>
                  <a:t>multiway</a:t>
                </a:r>
                <a:r>
                  <a:rPr lang="en-US" dirty="0"/>
                  <a:t> </a:t>
                </a:r>
                <a:r>
                  <a:rPr lang="en-US" dirty="0" err="1"/>
                  <a:t>quicksort</a:t>
                </a:r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Split input array into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</m:oMath>
                </a14:m>
                <a:r>
                  <a:rPr lang="en-US" dirty="0"/>
                  <a:t> contiguous </a:t>
                </a:r>
                <a:r>
                  <a:rPr lang="en-US" b="1" i="1" dirty="0" err="1"/>
                  <a:t>subarrays</a:t>
                </a:r>
                <a:r>
                  <a:rPr lang="en-US" dirty="0"/>
                  <a:t> of size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</m:oMath>
                </a14:m>
                <a:r>
                  <a:rPr lang="en-US" i="1" dirty="0"/>
                  <a:t>.  </a:t>
                </a:r>
                <a:r>
                  <a:rPr lang="en-US" dirty="0"/>
                  <a:t>Sort </a:t>
                </a:r>
                <a:r>
                  <a:rPr lang="en-US" dirty="0" err="1"/>
                  <a:t>subarrays</a:t>
                </a:r>
                <a:r>
                  <a:rPr lang="en-US" dirty="0"/>
                  <a:t> recursively</a:t>
                </a:r>
                <a:endParaRPr lang="en-US" i="1" dirty="0"/>
              </a:p>
              <a:p>
                <a:pPr marL="514350" indent="-514350">
                  <a:buFont typeface="+mj-lt"/>
                  <a:buAutoNum type="arabicPeriod"/>
                </a:pPr>
                <a:endParaRPr lang="en-US" i="1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None/>
                </a:pPr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BF88CFA6-8371-48CB-BBD9-38074FEECA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47800"/>
                <a:ext cx="8229600" cy="4013200"/>
              </a:xfrm>
              <a:blipFill>
                <a:blip r:embed="rId3"/>
                <a:stretch>
                  <a:fillRect l="-2222" t="-24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72602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Sample-sort 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3522" y="1600201"/>
                <a:ext cx="6743655" cy="4013200"/>
              </a:xfrm>
            </p:spPr>
            <p:txBody>
              <a:bodyPr>
                <a:noAutofit/>
              </a:bodyPr>
              <a:lstStyle/>
              <a:p>
                <a:pPr marL="514350" indent="-514350">
                  <a:buFont typeface="+mj-lt"/>
                  <a:buAutoNum type="arabicPeriod" startAt="2"/>
                </a:pPr>
                <a:r>
                  <a:rPr lang="en-US" sz="3200" dirty="0"/>
                  <a:t>Choose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  <m:r>
                      <a:rPr lang="en-US" sz="3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3200" dirty="0">
                    <a:solidFill>
                      <a:srgbClr val="0000FF"/>
                    </a:solidFill>
                  </a:rPr>
                  <a:t> </a:t>
                </a:r>
                <a:r>
                  <a:rPr lang="en-US" sz="3200" dirty="0"/>
                  <a:t>“good” pivots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≤…≤</m:t>
                    </m:r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ad>
                          <m:radPr>
                            <m:degHide m:val="on"/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sz="3200" dirty="0"/>
              </a:p>
              <a:p>
                <a:pPr marL="514350" indent="-514350">
                  <a:buFont typeface="+mj-lt"/>
                  <a:buAutoNum type="arabicPeriod" startAt="2"/>
                </a:pPr>
                <a:endParaRPr lang="en-US" sz="3200" dirty="0"/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en-US" sz="3200" dirty="0"/>
                  <a:t>Distribute subarrays into </a:t>
                </a:r>
                <a:r>
                  <a:rPr lang="en-US" sz="3200" b="1" i="1" dirty="0"/>
                  <a:t>buckets</a:t>
                </a:r>
                <a:r>
                  <a:rPr lang="en-US" sz="3200" dirty="0"/>
                  <a:t>, according to      pivots</a:t>
                </a:r>
                <a:endParaRPr lang="en-US" sz="3200" i="1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3522" y="1600201"/>
                <a:ext cx="6743655" cy="4013200"/>
              </a:xfrm>
              <a:blipFill>
                <a:blip r:embed="rId2"/>
                <a:stretch>
                  <a:fillRect l="-3345" t="-50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4775BB59-7210-4E7E-A005-DA2D1620A564}"/>
              </a:ext>
            </a:extLst>
          </p:cNvPr>
          <p:cNvSpPr/>
          <p:nvPr/>
        </p:nvSpPr>
        <p:spPr>
          <a:xfrm>
            <a:off x="2179320" y="5728046"/>
            <a:ext cx="1094052" cy="453430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26BC20F-0E18-4B65-BB87-997F8DDEF95D}"/>
              </a:ext>
            </a:extLst>
          </p:cNvPr>
          <p:cNvSpPr/>
          <p:nvPr/>
        </p:nvSpPr>
        <p:spPr>
          <a:xfrm>
            <a:off x="4537075" y="5729247"/>
            <a:ext cx="829892" cy="45343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E2E435F-AD35-4EE1-AA42-E978C10A22BA}"/>
              </a:ext>
            </a:extLst>
          </p:cNvPr>
          <p:cNvSpPr/>
          <p:nvPr/>
        </p:nvSpPr>
        <p:spPr>
          <a:xfrm>
            <a:off x="8419174" y="5715000"/>
            <a:ext cx="1553210" cy="45343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05800" y="2503026"/>
            <a:ext cx="1663700" cy="393700"/>
          </a:xfrm>
          <a:prstGeom prst="rect">
            <a:avLst/>
          </a:prstGeom>
          <a:gradFill flip="none" rotWithShape="1">
            <a:gsLst>
              <a:gs pos="2000">
                <a:schemeClr val="bg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0"/>
            <a:tileRect/>
          </a:gra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17171" y="3121210"/>
            <a:ext cx="1663700" cy="393700"/>
          </a:xfrm>
          <a:prstGeom prst="rect">
            <a:avLst/>
          </a:prstGeom>
          <a:gradFill flip="none" rotWithShape="1">
            <a:gsLst>
              <a:gs pos="2000">
                <a:schemeClr val="bg1"/>
              </a:gs>
              <a:gs pos="100000">
                <a:srgbClr val="008000"/>
              </a:gs>
            </a:gsLst>
            <a:lin ang="0" scaled="0"/>
            <a:tileRect/>
          </a:gra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305800" y="4071477"/>
            <a:ext cx="1663700" cy="393700"/>
          </a:xfrm>
          <a:prstGeom prst="rect">
            <a:avLst/>
          </a:prstGeom>
          <a:gradFill flip="none" rotWithShape="1">
            <a:gsLst>
              <a:gs pos="2000">
                <a:schemeClr val="bg1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0" scaled="0"/>
            <a:tileRect/>
          </a:gra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 rot="16200000">
            <a:off x="8990271" y="1414149"/>
            <a:ext cx="317500" cy="1600200"/>
          </a:xfrm>
          <a:prstGeom prst="rightBrace">
            <a:avLst>
              <a:gd name="adj1" fmla="val 40333"/>
              <a:gd name="adj2" fmla="val 50000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376630" y="1524000"/>
                <a:ext cx="1706244" cy="513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</m:oMath>
                </a14:m>
                <a:r>
                  <a:rPr lang="en-US" sz="2400" dirty="0">
                    <a:latin typeface="+mj-lt"/>
                    <a:cs typeface="Comic Sans MS"/>
                  </a:rPr>
                  <a:t>, sorted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6630" y="1524000"/>
                <a:ext cx="1706244" cy="513602"/>
              </a:xfrm>
              <a:prstGeom prst="rect">
                <a:avLst/>
              </a:prstGeom>
              <a:blipFill>
                <a:blip r:embed="rId3"/>
                <a:stretch>
                  <a:fillRect t="-1190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3EA20059-4376-429A-908B-608FE5046D66}"/>
              </a:ext>
            </a:extLst>
          </p:cNvPr>
          <p:cNvSpPr txBox="1"/>
          <p:nvPr/>
        </p:nvSpPr>
        <p:spPr>
          <a:xfrm rot="5400000">
            <a:off x="9031169" y="3582028"/>
            <a:ext cx="397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/>
                <a:cs typeface="Comic Sans MS"/>
              </a:rPr>
              <a:t>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96E658-5C43-4B32-8DC5-1A5D53B61964}"/>
              </a:ext>
            </a:extLst>
          </p:cNvPr>
          <p:cNvSpPr txBox="1"/>
          <p:nvPr/>
        </p:nvSpPr>
        <p:spPr>
          <a:xfrm>
            <a:off x="2057400" y="6167736"/>
            <a:ext cx="1442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Comic Sans MS"/>
              </a:rPr>
              <a:t>Bucket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0D3713-3099-42B7-8710-B36089FB9CF2}"/>
              </a:ext>
            </a:extLst>
          </p:cNvPr>
          <p:cNvSpPr txBox="1"/>
          <p:nvPr/>
        </p:nvSpPr>
        <p:spPr>
          <a:xfrm>
            <a:off x="4318000" y="6167736"/>
            <a:ext cx="1442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Comic Sans MS"/>
              </a:rPr>
              <a:t>Bucket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D914BCD-9B89-4FA8-BC98-0EFD2A1488AB}"/>
                  </a:ext>
                </a:extLst>
              </p:cNvPr>
              <p:cNvSpPr txBox="1"/>
              <p:nvPr/>
            </p:nvSpPr>
            <p:spPr>
              <a:xfrm>
                <a:off x="8374724" y="6132982"/>
                <a:ext cx="1912276" cy="496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j-lt"/>
                    <a:cs typeface="Comic Sans MS"/>
                  </a:rPr>
                  <a:t>Bucket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</m:oMath>
                </a14:m>
                <a:endParaRPr lang="en-US" sz="2400" i="1" dirty="0">
                  <a:latin typeface="+mj-lt"/>
                  <a:cs typeface="Comic Sans MS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D914BCD-9B89-4FA8-BC98-0EFD2A1488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4724" y="6132982"/>
                <a:ext cx="1912276" cy="496418"/>
              </a:xfrm>
              <a:prstGeom prst="rect">
                <a:avLst/>
              </a:prstGeom>
              <a:blipFill>
                <a:blip r:embed="rId4"/>
                <a:stretch>
                  <a:fillRect l="-5096" t="-1220" b="-280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F512314F-4E7C-4F22-BB0A-4AD9E41205CC}"/>
              </a:ext>
            </a:extLst>
          </p:cNvPr>
          <p:cNvGrpSpPr/>
          <p:nvPr/>
        </p:nvGrpSpPr>
        <p:grpSpPr>
          <a:xfrm>
            <a:off x="2449196" y="3106563"/>
            <a:ext cx="6669405" cy="2591272"/>
            <a:chOff x="925195" y="3106563"/>
            <a:chExt cx="6669405" cy="259127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4BD2F1E-71CD-415C-B16E-FD7EE4B129C5}"/>
                </a:ext>
              </a:extLst>
            </p:cNvPr>
            <p:cNvSpPr/>
            <p:nvPr/>
          </p:nvSpPr>
          <p:spPr>
            <a:xfrm>
              <a:off x="6781800" y="3106563"/>
              <a:ext cx="812800" cy="393700"/>
            </a:xfrm>
            <a:prstGeom prst="rect">
              <a:avLst/>
            </a:prstGeom>
            <a:noFill/>
            <a:ln w="412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379993B-33D7-4194-A1E3-3B84EBCD1A5C}"/>
                </a:ext>
              </a:extLst>
            </p:cNvPr>
            <p:cNvSpPr/>
            <p:nvPr/>
          </p:nvSpPr>
          <p:spPr>
            <a:xfrm>
              <a:off x="6779552" y="4076605"/>
              <a:ext cx="165100" cy="388571"/>
            </a:xfrm>
            <a:prstGeom prst="rect">
              <a:avLst/>
            </a:prstGeom>
            <a:noFill/>
            <a:ln w="412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5FE1731A-64E1-4166-8013-E19E76503296}"/>
                </a:ext>
              </a:extLst>
            </p:cNvPr>
            <p:cNvCxnSpPr>
              <a:cxnSpLocks/>
              <a:stCxn id="23" idx="2"/>
            </p:cNvCxnSpPr>
            <p:nvPr/>
          </p:nvCxnSpPr>
          <p:spPr>
            <a:xfrm flipH="1">
              <a:off x="925195" y="3500263"/>
              <a:ext cx="6263005" cy="219757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9139BC77-01A1-4DBF-BBF5-0F8548E512A8}"/>
                </a:ext>
              </a:extLst>
            </p:cNvPr>
            <p:cNvCxnSpPr>
              <a:cxnSpLocks/>
              <a:stCxn id="24" idx="2"/>
            </p:cNvCxnSpPr>
            <p:nvPr/>
          </p:nvCxnSpPr>
          <p:spPr>
            <a:xfrm flipH="1">
              <a:off x="1776386" y="4465176"/>
              <a:ext cx="5085716" cy="123265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084CDC1-3AE0-45ED-AEC1-AA4E2ADC3315}"/>
              </a:ext>
            </a:extLst>
          </p:cNvPr>
          <p:cNvGrpSpPr/>
          <p:nvPr/>
        </p:nvGrpSpPr>
        <p:grpSpPr>
          <a:xfrm>
            <a:off x="2181517" y="2498434"/>
            <a:ext cx="7783539" cy="3216566"/>
            <a:chOff x="657516" y="2498434"/>
            <a:chExt cx="7783539" cy="321656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E3FEFF2-50E8-4EA7-9D92-E63C40CD31AA}"/>
                </a:ext>
              </a:extLst>
            </p:cNvPr>
            <p:cNvSpPr/>
            <p:nvPr/>
          </p:nvSpPr>
          <p:spPr>
            <a:xfrm>
              <a:off x="6781800" y="2505689"/>
              <a:ext cx="368300" cy="399271"/>
            </a:xfrm>
            <a:prstGeom prst="rect">
              <a:avLst/>
            </a:prstGeom>
            <a:noFill/>
            <a:ln w="412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1A2A78B-4B73-450B-A47B-515F8F7EA315}"/>
                </a:ext>
              </a:extLst>
            </p:cNvPr>
            <p:cNvSpPr/>
            <p:nvPr/>
          </p:nvSpPr>
          <p:spPr>
            <a:xfrm>
              <a:off x="7181850" y="2508854"/>
              <a:ext cx="300316" cy="396106"/>
            </a:xfrm>
            <a:prstGeom prst="rect">
              <a:avLst/>
            </a:prstGeom>
            <a:noFill/>
            <a:ln w="41275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9739D05-64A8-469D-AD8E-80DD1582A56B}"/>
                </a:ext>
              </a:extLst>
            </p:cNvPr>
            <p:cNvSpPr/>
            <p:nvPr/>
          </p:nvSpPr>
          <p:spPr>
            <a:xfrm>
              <a:off x="7996555" y="2498434"/>
              <a:ext cx="444500" cy="393700"/>
            </a:xfrm>
            <a:prstGeom prst="rect">
              <a:avLst/>
            </a:prstGeom>
            <a:noFill/>
            <a:ln w="4127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5881DFEE-95AB-45A3-AD63-5902ADB0C597}"/>
                </a:ext>
              </a:extLst>
            </p:cNvPr>
            <p:cNvCxnSpPr>
              <a:cxnSpLocks/>
              <a:stCxn id="19" idx="2"/>
            </p:cNvCxnSpPr>
            <p:nvPr/>
          </p:nvCxnSpPr>
          <p:spPr>
            <a:xfrm flipH="1">
              <a:off x="657516" y="2904960"/>
              <a:ext cx="6308434" cy="280110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4A66F3D5-7511-4701-AC5F-C2141442E1E7}"/>
                </a:ext>
              </a:extLst>
            </p:cNvPr>
            <p:cNvCxnSpPr>
              <a:cxnSpLocks/>
              <a:stCxn id="20" idx="2"/>
            </p:cNvCxnSpPr>
            <p:nvPr/>
          </p:nvCxnSpPr>
          <p:spPr>
            <a:xfrm flipH="1">
              <a:off x="3058503" y="2904960"/>
              <a:ext cx="4273505" cy="2810040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192DE58F-5EC8-4608-B0DB-E09EF70D1AA4}"/>
                </a:ext>
              </a:extLst>
            </p:cNvPr>
            <p:cNvCxnSpPr>
              <a:cxnSpLocks/>
              <a:stCxn id="21" idx="2"/>
            </p:cNvCxnSpPr>
            <p:nvPr/>
          </p:nvCxnSpPr>
          <p:spPr>
            <a:xfrm flipH="1">
              <a:off x="6914224" y="2892134"/>
              <a:ext cx="1304581" cy="2813935"/>
            </a:xfrm>
            <a:prstGeom prst="straightConnector1">
              <a:avLst/>
            </a:prstGeom>
            <a:ln w="28575">
              <a:solidFill>
                <a:schemeClr val="bg2">
                  <a:lumMod val="7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3A7FE3D-7A00-4412-9F03-5A7C28BEDEBE}"/>
                  </a:ext>
                </a:extLst>
              </p:cNvPr>
              <p:cNvSpPr txBox="1"/>
              <p:nvPr/>
            </p:nvSpPr>
            <p:spPr>
              <a:xfrm>
                <a:off x="3290227" y="5697836"/>
                <a:ext cx="12299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US" sz="2400" dirty="0">
                  <a:latin typeface="+mj-lt"/>
                  <a:cs typeface="Comic Sans MS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3A7FE3D-7A00-4412-9F03-5A7C28BEDE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227" y="5697836"/>
                <a:ext cx="1229995" cy="461665"/>
              </a:xfrm>
              <a:prstGeom prst="rect">
                <a:avLst/>
              </a:prstGeom>
              <a:blipFill>
                <a:blip r:embed="rId5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050D7DC-F46C-4928-A000-16C77B90A4C9}"/>
                  </a:ext>
                </a:extLst>
              </p:cNvPr>
              <p:cNvSpPr txBox="1"/>
              <p:nvPr/>
            </p:nvSpPr>
            <p:spPr>
              <a:xfrm>
                <a:off x="5359400" y="5715000"/>
                <a:ext cx="3098800" cy="501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≤…≤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ad>
                            <m:radPr>
                              <m:degHide m:val="on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rad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US" sz="2400" dirty="0">
                  <a:latin typeface="+mj-lt"/>
                  <a:cs typeface="Comic Sans MS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050D7DC-F46C-4928-A000-16C77B90A4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400" y="5715000"/>
                <a:ext cx="3098800" cy="501356"/>
              </a:xfrm>
              <a:prstGeom prst="rect">
                <a:avLst/>
              </a:prstGeom>
              <a:blipFill>
                <a:blip r:embed="rId6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8FCB9579-BE1D-4420-AB11-6CC3EC6753A5}"/>
              </a:ext>
            </a:extLst>
          </p:cNvPr>
          <p:cNvGrpSpPr/>
          <p:nvPr/>
        </p:nvGrpSpPr>
        <p:grpSpPr>
          <a:xfrm>
            <a:off x="2057401" y="4862372"/>
            <a:ext cx="1367213" cy="700229"/>
            <a:chOff x="533400" y="4862371"/>
            <a:chExt cx="1367213" cy="700229"/>
          </a:xfrm>
        </p:grpSpPr>
        <p:sp>
          <p:nvSpPr>
            <p:cNvPr id="34" name="Right Brace 33">
              <a:extLst>
                <a:ext uri="{FF2B5EF4-FFF2-40B4-BE49-F238E27FC236}">
                  <a16:creationId xmlns:a16="http://schemas.microsoft.com/office/drawing/2014/main" id="{6BAC5A3A-424F-4E6B-812E-1291BC1CCC54}"/>
                </a:ext>
              </a:extLst>
            </p:cNvPr>
            <p:cNvSpPr/>
            <p:nvPr/>
          </p:nvSpPr>
          <p:spPr>
            <a:xfrm rot="16200000">
              <a:off x="1053121" y="4849495"/>
              <a:ext cx="317500" cy="1108710"/>
            </a:xfrm>
            <a:prstGeom prst="rightBrace">
              <a:avLst>
                <a:gd name="adj1" fmla="val 40333"/>
                <a:gd name="adj2" fmla="val 50000"/>
              </a:avLst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F9B0B31F-30E3-4207-BBFB-9988D0B98263}"/>
                    </a:ext>
                  </a:extLst>
                </p:cNvPr>
                <p:cNvSpPr/>
                <p:nvPr/>
              </p:nvSpPr>
              <p:spPr>
                <a:xfrm>
                  <a:off x="533400" y="4862371"/>
                  <a:ext cx="1367213" cy="39542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dirty="0"/>
                    <a:t>Size 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rad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F9B0B31F-30E3-4207-BBFB-9988D0B9826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" y="4862371"/>
                  <a:ext cx="1367213" cy="395429"/>
                </a:xfrm>
                <a:prstGeom prst="rect">
                  <a:avLst/>
                </a:prstGeom>
                <a:blipFill>
                  <a:blip r:embed="rId7"/>
                  <a:stretch>
                    <a:fillRect l="-4018" t="-1538" b="-2461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2452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11125200" cy="408940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sz="3200" dirty="0"/>
              <a:t>Recursively sort the buckets</a:t>
            </a:r>
          </a:p>
          <a:p>
            <a:pPr marL="514350" indent="-514350">
              <a:buFont typeface="+mj-lt"/>
              <a:buAutoNum type="arabicPeriod" startAt="4"/>
            </a:pPr>
            <a:endParaRPr lang="en-US" sz="3200" dirty="0"/>
          </a:p>
          <a:p>
            <a:pPr marL="514350" indent="-514350">
              <a:buFont typeface="+mj-lt"/>
              <a:buAutoNum type="arabicPeriod" startAt="4"/>
            </a:pPr>
            <a:endParaRPr lang="en-US" sz="4400" dirty="0"/>
          </a:p>
          <a:p>
            <a:pPr marL="514350" indent="-514350">
              <a:buFont typeface="+mj-lt"/>
              <a:buAutoNum type="arabicPeriod" startAt="4"/>
            </a:pPr>
            <a:endParaRPr lang="en-US" sz="3200" dirty="0"/>
          </a:p>
          <a:p>
            <a:pPr marL="514350" indent="-514350">
              <a:buFont typeface="+mj-lt"/>
              <a:buAutoNum type="arabicPeriod" startAt="4"/>
            </a:pPr>
            <a:r>
              <a:rPr lang="en-US" sz="3200" dirty="0"/>
              <a:t>Copy concatenated buckets back to input array</a:t>
            </a:r>
          </a:p>
          <a:p>
            <a:pPr marL="0" indent="0">
              <a:buNone/>
            </a:pPr>
            <a:endParaRPr lang="en-US" sz="3200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59096C-84A4-4B8C-A9EA-DD59D1507950}"/>
              </a:ext>
            </a:extLst>
          </p:cNvPr>
          <p:cNvSpPr/>
          <p:nvPr/>
        </p:nvSpPr>
        <p:spPr>
          <a:xfrm>
            <a:off x="2179320" y="2378670"/>
            <a:ext cx="1094052" cy="453430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13209CA-18E5-4FC7-89E7-287E4D43BA7A}"/>
              </a:ext>
            </a:extLst>
          </p:cNvPr>
          <p:cNvSpPr/>
          <p:nvPr/>
        </p:nvSpPr>
        <p:spPr>
          <a:xfrm>
            <a:off x="4537075" y="2379871"/>
            <a:ext cx="829892" cy="45343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EDDE78A-9579-46E2-B817-8F73E4B5EC9D}"/>
              </a:ext>
            </a:extLst>
          </p:cNvPr>
          <p:cNvSpPr/>
          <p:nvPr/>
        </p:nvSpPr>
        <p:spPr>
          <a:xfrm>
            <a:off x="8419174" y="2365624"/>
            <a:ext cx="1553210" cy="45343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Sample-sort outline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96E658-5C43-4B32-8DC5-1A5D53B61964}"/>
              </a:ext>
            </a:extLst>
          </p:cNvPr>
          <p:cNvSpPr txBox="1"/>
          <p:nvPr/>
        </p:nvSpPr>
        <p:spPr>
          <a:xfrm>
            <a:off x="2057400" y="2840336"/>
            <a:ext cx="1442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Comic Sans MS"/>
              </a:rPr>
              <a:t>Bucket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0D3713-3099-42B7-8710-B36089FB9CF2}"/>
              </a:ext>
            </a:extLst>
          </p:cNvPr>
          <p:cNvSpPr txBox="1"/>
          <p:nvPr/>
        </p:nvSpPr>
        <p:spPr>
          <a:xfrm>
            <a:off x="4318000" y="2840336"/>
            <a:ext cx="1442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Comic Sans MS"/>
              </a:rPr>
              <a:t>Bucket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D914BCD-9B89-4FA8-BC98-0EFD2A1488AB}"/>
                  </a:ext>
                </a:extLst>
              </p:cNvPr>
              <p:cNvSpPr txBox="1"/>
              <p:nvPr/>
            </p:nvSpPr>
            <p:spPr>
              <a:xfrm>
                <a:off x="8374724" y="2805582"/>
                <a:ext cx="1912276" cy="496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j-lt"/>
                    <a:cs typeface="Comic Sans MS"/>
                  </a:rPr>
                  <a:t>Bucket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</m:oMath>
                </a14:m>
                <a:endParaRPr lang="en-US" sz="2400" i="1" dirty="0">
                  <a:latin typeface="+mj-lt"/>
                  <a:cs typeface="Comic Sans MS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D914BCD-9B89-4FA8-BC98-0EFD2A1488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4724" y="2805582"/>
                <a:ext cx="1912276" cy="496418"/>
              </a:xfrm>
              <a:prstGeom prst="rect">
                <a:avLst/>
              </a:prstGeom>
              <a:blipFill>
                <a:blip r:embed="rId2"/>
                <a:stretch>
                  <a:fillRect l="-5096" t="-1220" b="-280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3A7FE3D-7A00-4412-9F03-5A7C28BEDEBE}"/>
                  </a:ext>
                </a:extLst>
              </p:cNvPr>
              <p:cNvSpPr txBox="1"/>
              <p:nvPr/>
            </p:nvSpPr>
            <p:spPr>
              <a:xfrm>
                <a:off x="3290227" y="2370436"/>
                <a:ext cx="12299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US" sz="2400" dirty="0">
                  <a:latin typeface="+mj-lt"/>
                  <a:cs typeface="Comic Sans MS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3A7FE3D-7A00-4412-9F03-5A7C28BEDE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227" y="2370436"/>
                <a:ext cx="1229995" cy="461665"/>
              </a:xfrm>
              <a:prstGeom prst="rect">
                <a:avLst/>
              </a:prstGeom>
              <a:blipFill>
                <a:blip r:embed="rId3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050D7DC-F46C-4928-A000-16C77B90A4C9}"/>
                  </a:ext>
                </a:extLst>
              </p:cNvPr>
              <p:cNvSpPr txBox="1"/>
              <p:nvPr/>
            </p:nvSpPr>
            <p:spPr>
              <a:xfrm>
                <a:off x="5359400" y="2387600"/>
                <a:ext cx="3098800" cy="501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≤…≤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ad>
                            <m:radPr>
                              <m:degHide m:val="on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rad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US" sz="2400" dirty="0">
                  <a:latin typeface="+mj-lt"/>
                  <a:cs typeface="Comic Sans MS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050D7DC-F46C-4928-A000-16C77B90A4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400" y="2387600"/>
                <a:ext cx="3098800" cy="501356"/>
              </a:xfrm>
              <a:prstGeom prst="rect">
                <a:avLst/>
              </a:prstGeom>
              <a:blipFill>
                <a:blip r:embed="rId4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>
            <a:extLst>
              <a:ext uri="{FF2B5EF4-FFF2-40B4-BE49-F238E27FC236}">
                <a16:creationId xmlns:a16="http://schemas.microsoft.com/office/drawing/2014/main" id="{7C11D8A1-FBCC-453B-9CAC-CE7478487E3C}"/>
              </a:ext>
            </a:extLst>
          </p:cNvPr>
          <p:cNvSpPr/>
          <p:nvPr/>
        </p:nvSpPr>
        <p:spPr>
          <a:xfrm>
            <a:off x="2895599" y="4724400"/>
            <a:ext cx="6019802" cy="461664"/>
          </a:xfrm>
          <a:prstGeom prst="rect">
            <a:avLst/>
          </a:prstGeom>
          <a:gradFill flip="none" rotWithShape="1">
            <a:gsLst>
              <a:gs pos="2000">
                <a:srgbClr val="FF0000"/>
              </a:gs>
              <a:gs pos="100000">
                <a:srgbClr val="FFFF00"/>
              </a:gs>
            </a:gsLst>
            <a:lin ang="0" scaled="0"/>
            <a:tileRect/>
          </a:gra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  <a:cs typeface="Comic Sans MS"/>
              </a:rPr>
              <a:t>sorted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6AF4F07-97BC-4414-9B4D-6731D53199EA}"/>
              </a:ext>
            </a:extLst>
          </p:cNvPr>
          <p:cNvGrpSpPr/>
          <p:nvPr/>
        </p:nvGrpSpPr>
        <p:grpSpPr>
          <a:xfrm>
            <a:off x="2179320" y="2361249"/>
            <a:ext cx="7793064" cy="467677"/>
            <a:chOff x="655320" y="2361248"/>
            <a:chExt cx="7793064" cy="467677"/>
          </a:xfrm>
          <a:effectLst/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747B071-F03D-473F-A616-8EE92D21D7BF}"/>
                </a:ext>
              </a:extLst>
            </p:cNvPr>
            <p:cNvSpPr/>
            <p:nvPr/>
          </p:nvSpPr>
          <p:spPr>
            <a:xfrm>
              <a:off x="655320" y="2374294"/>
              <a:ext cx="1094052" cy="453430"/>
            </a:xfrm>
            <a:prstGeom prst="rect">
              <a:avLst/>
            </a:prstGeom>
            <a:gradFill flip="none" rotWithShape="1">
              <a:gsLst>
                <a:gs pos="100000">
                  <a:srgbClr val="FF0000"/>
                </a:gs>
                <a:gs pos="0">
                  <a:srgbClr val="FFE1E1"/>
                </a:gs>
              </a:gsLst>
              <a:lin ang="0" scaled="1"/>
              <a:tileRect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A995F6B-693B-4EDE-9652-E8928E9C34D0}"/>
                </a:ext>
              </a:extLst>
            </p:cNvPr>
            <p:cNvSpPr/>
            <p:nvPr/>
          </p:nvSpPr>
          <p:spPr>
            <a:xfrm>
              <a:off x="3013075" y="2375495"/>
              <a:ext cx="829892" cy="453430"/>
            </a:xfrm>
            <a:prstGeom prst="rect">
              <a:avLst/>
            </a:prstGeom>
            <a:gradFill>
              <a:gsLst>
                <a:gs pos="100000">
                  <a:schemeClr val="accent2">
                    <a:lumMod val="75000"/>
                  </a:schemeClr>
                </a:gs>
                <a:gs pos="0">
                  <a:schemeClr val="accent2">
                    <a:lumMod val="20000"/>
                    <a:lumOff val="80000"/>
                  </a:schemeClr>
                </a:gs>
              </a:gsLst>
              <a:lin ang="0" scaled="1"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A61B3A8-D47E-4403-B979-8F29C97CBED7}"/>
                </a:ext>
              </a:extLst>
            </p:cNvPr>
            <p:cNvSpPr/>
            <p:nvPr/>
          </p:nvSpPr>
          <p:spPr>
            <a:xfrm>
              <a:off x="6895174" y="2361248"/>
              <a:ext cx="1553210" cy="453430"/>
            </a:xfrm>
            <a:prstGeom prst="rect">
              <a:avLst/>
            </a:prstGeom>
            <a:gradFill>
              <a:gsLst>
                <a:gs pos="100000">
                  <a:schemeClr val="bg2">
                    <a:lumMod val="75000"/>
                  </a:schemeClr>
                </a:gs>
                <a:gs pos="0">
                  <a:srgbClr val="FFFAD5"/>
                </a:gs>
              </a:gsLst>
              <a:lin ang="0" scaled="1"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86528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Sample-sort analysis sketch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11049000" cy="4724400"/>
              </a:xfrm>
            </p:spPr>
            <p:txBody>
              <a:bodyPr>
                <a:noAutofit/>
              </a:bodyPr>
              <a:lstStyle/>
              <a:p>
                <a:r>
                  <a:rPr lang="en-US" sz="3200" dirty="0"/>
                  <a:t>Step 1 (implicitly) divides array and sorts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</m:oMath>
                </a14:m>
                <a:r>
                  <a:rPr lang="en-US" sz="3200" dirty="0"/>
                  <a:t> size-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</m:oMath>
                </a14:m>
                <a:r>
                  <a:rPr lang="en-US" sz="3200" dirty="0"/>
                  <a:t> </a:t>
                </a:r>
                <a:r>
                  <a:rPr lang="en-US" sz="3200" dirty="0" err="1"/>
                  <a:t>subproblems</a:t>
                </a:r>
                <a:endParaRPr lang="en-US" sz="3200" dirty="0"/>
              </a:p>
              <a:p>
                <a:r>
                  <a:rPr lang="en-US" sz="3200" dirty="0"/>
                  <a:t>Step 4 sorts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</m:oMath>
                </a14:m>
                <a:r>
                  <a:rPr lang="en-US" sz="3200" dirty="0"/>
                  <a:t> buckets of size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ad>
                      <m:radPr>
                        <m:degHide m:val="on"/>
                        <m:ctrlPr>
                          <a:rPr lang="en-US" sz="3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</m:oMath>
                </a14:m>
                <a:r>
                  <a:rPr lang="en-US" sz="3200" dirty="0"/>
                  <a:t>, with total size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3200" dirty="0"/>
                  <a:t> </a:t>
                </a:r>
              </a:p>
              <a:p>
                <a:r>
                  <a:rPr lang="en-US" sz="3200" dirty="0"/>
                  <a:t>Claim: Step 2, 3 and 5 uses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0000FF"/>
                    </a:solidFill>
                  </a:rPr>
                  <a:t> </a:t>
                </a:r>
                <a:r>
                  <a:rPr lang="en-US" sz="3200" dirty="0"/>
                  <a:t>work</a:t>
                </a:r>
              </a:p>
              <a:p>
                <a:endParaRPr lang="en-US" sz="1600" dirty="0"/>
              </a:p>
              <a:p>
                <a:pPr>
                  <a:buClr>
                    <a:schemeClr val="tx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sz="32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m:rPr>
                          <m:aln/>
                        </m:rPr>
                        <a:rPr lang="en-US" sz="32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rad>
                      <m:r>
                        <a:rPr lang="en-US" sz="32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32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32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rad>
                        </m:e>
                      </m:d>
                      <m:r>
                        <a:rPr lang="en-US" sz="32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+∑</m:t>
                      </m:r>
                      <m:r>
                        <a:rPr lang="en-US" sz="32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2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32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32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32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aln/>
                        </m:rP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rad>
                      <m:r>
                        <a:rPr lang="en-US" sz="32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rad>
                        </m:e>
                      </m:d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CN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altLang="zh-CN" sz="32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aln/>
                        </m:rPr>
                        <a:rPr lang="en-US" altLang="zh-CN" sz="32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3200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altLang="zh-CN" sz="32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32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32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altLang="zh-CN" sz="32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altLang="zh-CN" sz="32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altLang="zh-CN" sz="32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3200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altLang="zh-CN" sz="32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altLang="zh-CN" sz="32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11049000" cy="4724400"/>
              </a:xfrm>
              <a:blipFill>
                <a:blip r:embed="rId2"/>
                <a:stretch>
                  <a:fillRect l="-1269" t="-1806" b="-24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716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DD6C69-5F61-41BD-AEE0-AB7112291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Last week - I/O-efficient algorithms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74E0E57-8EF2-4230-B887-A9D7BF9A8B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5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D932B493-B0E8-4B62-A8BB-E3F02FE997CF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304800" y="1371600"/>
              <a:ext cx="11277600" cy="4953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59200">
                      <a:extLst>
                        <a:ext uri="{9D8B030D-6E8A-4147-A177-3AD203B41FA5}">
                          <a16:colId xmlns:a16="http://schemas.microsoft.com/office/drawing/2014/main" val="3819133799"/>
                        </a:ext>
                      </a:extLst>
                    </a:gridCol>
                    <a:gridCol w="3759200">
                      <a:extLst>
                        <a:ext uri="{9D8B030D-6E8A-4147-A177-3AD203B41FA5}">
                          <a16:colId xmlns:a16="http://schemas.microsoft.com/office/drawing/2014/main" val="3147397700"/>
                        </a:ext>
                      </a:extLst>
                    </a:gridCol>
                    <a:gridCol w="3759200">
                      <a:extLst>
                        <a:ext uri="{9D8B030D-6E8A-4147-A177-3AD203B41FA5}">
                          <a16:colId xmlns:a16="http://schemas.microsoft.com/office/drawing/2014/main" val="469386327"/>
                        </a:ext>
                      </a:extLst>
                    </a:gridCol>
                  </a:tblGrid>
                  <a:tr h="6039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Problem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RAM Algorithm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I/O algorithm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23616755"/>
                      </a:ext>
                    </a:extLst>
                  </a:tr>
                  <a:tr h="12483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Sorting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func>
                                      <m:func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32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den>
                                    </m:f>
                                    <m:func>
                                      <m:func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3200" b="0" i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e>
                                          <m:sub>
                                            <m:f>
                                              <m:fPr>
                                                <m:ctrlPr>
                                                  <a:rPr lang="en-US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𝑀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𝐵</m:t>
                                                </m:r>
                                              </m:den>
                                            </m:f>
                                          </m:sub>
                                        </m:sSub>
                                      </m:fName>
                                      <m:e>
                                        <m:f>
                                          <m:fPr>
                                            <m:ctrlP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num>
                                          <m:den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𝐵</m:t>
                                            </m:r>
                                          </m:den>
                                        </m:f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89020731"/>
                      </a:ext>
                    </a:extLst>
                  </a:tr>
                  <a:tr h="12483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Matrix transpose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p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53950511"/>
                      </a:ext>
                    </a:extLst>
                  </a:tr>
                  <a:tr h="12483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Matrix multiplication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p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46883012"/>
                      </a:ext>
                    </a:extLst>
                  </a:tr>
                  <a:tr h="6039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Search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32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32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306720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D932B493-B0E8-4B62-A8BB-E3F02FE997CF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304800" y="1371600"/>
              <a:ext cx="11277600" cy="4953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59200">
                      <a:extLst>
                        <a:ext uri="{9D8B030D-6E8A-4147-A177-3AD203B41FA5}">
                          <a16:colId xmlns:a16="http://schemas.microsoft.com/office/drawing/2014/main" val="3819133799"/>
                        </a:ext>
                      </a:extLst>
                    </a:gridCol>
                    <a:gridCol w="3759200">
                      <a:extLst>
                        <a:ext uri="{9D8B030D-6E8A-4147-A177-3AD203B41FA5}">
                          <a16:colId xmlns:a16="http://schemas.microsoft.com/office/drawing/2014/main" val="3147397700"/>
                        </a:ext>
                      </a:extLst>
                    </a:gridCol>
                    <a:gridCol w="3759200">
                      <a:extLst>
                        <a:ext uri="{9D8B030D-6E8A-4147-A177-3AD203B41FA5}">
                          <a16:colId xmlns:a16="http://schemas.microsoft.com/office/drawing/2014/main" val="469386327"/>
                        </a:ext>
                      </a:extLst>
                    </a:gridCol>
                  </a:tblGrid>
                  <a:tr h="6039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Problem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RAM Algorithm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I/O algorithm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23616755"/>
                      </a:ext>
                    </a:extLst>
                  </a:tr>
                  <a:tr h="12483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Sorting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487" t="-53659" r="-100974" b="-2629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162" t="-53659" r="-810" b="-2629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89020731"/>
                      </a:ext>
                    </a:extLst>
                  </a:tr>
                  <a:tr h="12483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Matrix transpose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487" t="-153659" r="-100974" b="-1629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162" t="-153659" r="-810" b="-1629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3950511"/>
                      </a:ext>
                    </a:extLst>
                  </a:tr>
                  <a:tr h="12483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Matrix multiplication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487" t="-253659" r="-100974" b="-629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162" t="-253659" r="-810" b="-629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6883012"/>
                      </a:ext>
                    </a:extLst>
                  </a:tr>
                  <a:tr h="6039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Search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487" t="-732323" r="-100974" b="-303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162" t="-732323" r="-810" b="-303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067208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429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Sample-sort 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4648199"/>
              </a:xfrm>
            </p:spPr>
            <p:txBody>
              <a:bodyPr>
                <a:noAutofit/>
              </a:bodyPr>
              <a:lstStyle/>
              <a:p>
                <a:pPr marL="514350" indent="-514350">
                  <a:buFont typeface="+mj-lt"/>
                  <a:buAutoNum type="arabicPeriod" startAt="2"/>
                </a:pPr>
                <a:r>
                  <a:rPr lang="en-US" sz="3600" dirty="0"/>
                  <a:t>Choose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  <m:r>
                      <a:rPr lang="en-US" sz="36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3600" dirty="0">
                    <a:solidFill>
                      <a:srgbClr val="0000FF"/>
                    </a:solidFill>
                  </a:rPr>
                  <a:t> </a:t>
                </a:r>
                <a:r>
                  <a:rPr lang="en-US" sz="3600" dirty="0"/>
                  <a:t>“good” pivots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60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600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≤…≤</m:t>
                    </m:r>
                    <m:sSub>
                      <m:sSubPr>
                        <m:ctrlPr>
                          <a:rPr lang="en-US" sz="3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ad>
                          <m:radPr>
                            <m:degHide m:val="on"/>
                            <m:ctrlPr>
                              <a:rPr lang="en-US" sz="3600" b="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sz="4000" dirty="0"/>
              </a:p>
              <a:p>
                <a:pPr marL="514350" indent="-514350">
                  <a:buFont typeface="+mj-lt"/>
                  <a:buAutoNum type="arabicPeriod" startAt="2"/>
                </a:pPr>
                <a:endParaRPr lang="en-US" sz="4000" dirty="0"/>
              </a:p>
              <a:p>
                <a:pPr marL="365760" lvl="1" indent="0">
                  <a:buNone/>
                </a:pPr>
                <a:r>
                  <a:rPr lang="en-US" sz="3200" dirty="0"/>
                  <a:t>Can be achieved by randomly pick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  <m:func>
                      <m:funcPr>
                        <m:ctrlP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</m:oMath>
                </a14:m>
                <a:r>
                  <a:rPr lang="en-US" sz="3200" dirty="0"/>
                  <a:t> random samples, sort them and pick the every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func>
                          <m:func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3200" dirty="0"/>
                  <a:t>-</a:t>
                </a:r>
                <a:r>
                  <a:rPr lang="en-US" sz="3200" dirty="0" err="1"/>
                  <a:t>th</a:t>
                </a:r>
                <a:r>
                  <a:rPr lang="en-US" sz="3200" dirty="0"/>
                  <a:t> element</a:t>
                </a:r>
              </a:p>
              <a:p>
                <a:pPr marL="365760" lvl="1" indent="0">
                  <a:buNone/>
                </a:pPr>
                <a:endParaRPr lang="en-US" sz="3200" dirty="0"/>
              </a:p>
              <a:p>
                <a:pPr marL="365760" lvl="1" indent="0">
                  <a:buNone/>
                </a:pPr>
                <a:r>
                  <a:rPr lang="en-US" sz="3200" dirty="0"/>
                  <a:t>This step requires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3200" dirty="0"/>
                  <a:t> operations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4648199"/>
              </a:xfrm>
              <a:blipFill>
                <a:blip r:embed="rId2"/>
                <a:stretch>
                  <a:fillRect l="-2389" t="-4987" r="-12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588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Sample-sort 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3522" y="1600201"/>
                <a:ext cx="6743655" cy="4013200"/>
              </a:xfrm>
            </p:spPr>
            <p:txBody>
              <a:bodyPr>
                <a:noAutofit/>
              </a:bodyPr>
              <a:lstStyle/>
              <a:p>
                <a:pPr marL="514350" indent="-514350">
                  <a:buFont typeface="+mj-lt"/>
                  <a:buAutoNum type="arabicPeriod" startAt="2"/>
                </a:pPr>
                <a:r>
                  <a:rPr lang="en-US" sz="3200" dirty="0"/>
                  <a:t>Choose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  <m:r>
                      <a:rPr lang="en-US" sz="3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3200" dirty="0">
                    <a:solidFill>
                      <a:srgbClr val="0000FF"/>
                    </a:solidFill>
                  </a:rPr>
                  <a:t> </a:t>
                </a:r>
                <a:r>
                  <a:rPr lang="en-US" sz="3200" dirty="0"/>
                  <a:t>“good” pivots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≤…≤</m:t>
                    </m:r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ad>
                          <m:radPr>
                            <m:degHide m:val="on"/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sz="3200" dirty="0"/>
              </a:p>
              <a:p>
                <a:pPr marL="514350" indent="-514350">
                  <a:buFont typeface="+mj-lt"/>
                  <a:buAutoNum type="arabicPeriod" startAt="2"/>
                </a:pPr>
                <a:endParaRPr lang="en-US" sz="3200" dirty="0"/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en-US" sz="3200" dirty="0"/>
                  <a:t>Distribute subarrays into </a:t>
                </a:r>
                <a:r>
                  <a:rPr lang="en-US" sz="3200" b="1" i="1" dirty="0"/>
                  <a:t>buckets</a:t>
                </a:r>
                <a:r>
                  <a:rPr lang="en-US" sz="3200" dirty="0"/>
                  <a:t>, according to      pivots</a:t>
                </a:r>
                <a:endParaRPr lang="en-US" sz="3200" i="1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3522" y="1600201"/>
                <a:ext cx="6743655" cy="4013200"/>
              </a:xfrm>
              <a:blipFill>
                <a:blip r:embed="rId2"/>
                <a:stretch>
                  <a:fillRect l="-3345" t="-50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4775BB59-7210-4E7E-A005-DA2D1620A564}"/>
              </a:ext>
            </a:extLst>
          </p:cNvPr>
          <p:cNvSpPr/>
          <p:nvPr/>
        </p:nvSpPr>
        <p:spPr>
          <a:xfrm>
            <a:off x="2179320" y="5728046"/>
            <a:ext cx="1094052" cy="453430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26BC20F-0E18-4B65-BB87-997F8DDEF95D}"/>
              </a:ext>
            </a:extLst>
          </p:cNvPr>
          <p:cNvSpPr/>
          <p:nvPr/>
        </p:nvSpPr>
        <p:spPr>
          <a:xfrm>
            <a:off x="4537075" y="5729247"/>
            <a:ext cx="829892" cy="45343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E2E435F-AD35-4EE1-AA42-E978C10A22BA}"/>
              </a:ext>
            </a:extLst>
          </p:cNvPr>
          <p:cNvSpPr/>
          <p:nvPr/>
        </p:nvSpPr>
        <p:spPr>
          <a:xfrm>
            <a:off x="8419174" y="5715000"/>
            <a:ext cx="1553210" cy="45343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05800" y="2503026"/>
            <a:ext cx="1663700" cy="393700"/>
          </a:xfrm>
          <a:prstGeom prst="rect">
            <a:avLst/>
          </a:prstGeom>
          <a:gradFill flip="none" rotWithShape="1">
            <a:gsLst>
              <a:gs pos="2000">
                <a:schemeClr val="bg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0"/>
            <a:tileRect/>
          </a:gra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17171" y="3121210"/>
            <a:ext cx="1663700" cy="393700"/>
          </a:xfrm>
          <a:prstGeom prst="rect">
            <a:avLst/>
          </a:prstGeom>
          <a:gradFill flip="none" rotWithShape="1">
            <a:gsLst>
              <a:gs pos="2000">
                <a:schemeClr val="bg1"/>
              </a:gs>
              <a:gs pos="100000">
                <a:srgbClr val="008000"/>
              </a:gs>
            </a:gsLst>
            <a:lin ang="0" scaled="0"/>
            <a:tileRect/>
          </a:gra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305800" y="4071477"/>
            <a:ext cx="1663700" cy="393700"/>
          </a:xfrm>
          <a:prstGeom prst="rect">
            <a:avLst/>
          </a:prstGeom>
          <a:gradFill flip="none" rotWithShape="1">
            <a:gsLst>
              <a:gs pos="2000">
                <a:schemeClr val="bg1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0" scaled="0"/>
            <a:tileRect/>
          </a:gra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 rot="16200000">
            <a:off x="8990271" y="1414149"/>
            <a:ext cx="317500" cy="1600200"/>
          </a:xfrm>
          <a:prstGeom prst="rightBrace">
            <a:avLst>
              <a:gd name="adj1" fmla="val 40333"/>
              <a:gd name="adj2" fmla="val 50000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376630" y="1524000"/>
                <a:ext cx="1706244" cy="513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</m:oMath>
                </a14:m>
                <a:r>
                  <a:rPr lang="en-US" sz="2400" dirty="0">
                    <a:latin typeface="+mj-lt"/>
                    <a:cs typeface="Comic Sans MS"/>
                  </a:rPr>
                  <a:t>, sorted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6630" y="1524000"/>
                <a:ext cx="1706244" cy="513602"/>
              </a:xfrm>
              <a:prstGeom prst="rect">
                <a:avLst/>
              </a:prstGeom>
              <a:blipFill>
                <a:blip r:embed="rId3"/>
                <a:stretch>
                  <a:fillRect t="-1190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3EA20059-4376-429A-908B-608FE5046D66}"/>
              </a:ext>
            </a:extLst>
          </p:cNvPr>
          <p:cNvSpPr txBox="1"/>
          <p:nvPr/>
        </p:nvSpPr>
        <p:spPr>
          <a:xfrm rot="5400000">
            <a:off x="9031169" y="3582028"/>
            <a:ext cx="397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/>
                <a:cs typeface="Comic Sans MS"/>
              </a:rPr>
              <a:t>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96E658-5C43-4B32-8DC5-1A5D53B61964}"/>
              </a:ext>
            </a:extLst>
          </p:cNvPr>
          <p:cNvSpPr txBox="1"/>
          <p:nvPr/>
        </p:nvSpPr>
        <p:spPr>
          <a:xfrm>
            <a:off x="2057400" y="6167736"/>
            <a:ext cx="1442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Comic Sans MS"/>
              </a:rPr>
              <a:t>Bucket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0D3713-3099-42B7-8710-B36089FB9CF2}"/>
              </a:ext>
            </a:extLst>
          </p:cNvPr>
          <p:cNvSpPr txBox="1"/>
          <p:nvPr/>
        </p:nvSpPr>
        <p:spPr>
          <a:xfrm>
            <a:off x="4318000" y="6167736"/>
            <a:ext cx="1442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Comic Sans MS"/>
              </a:rPr>
              <a:t>Bucket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D914BCD-9B89-4FA8-BC98-0EFD2A1488AB}"/>
                  </a:ext>
                </a:extLst>
              </p:cNvPr>
              <p:cNvSpPr txBox="1"/>
              <p:nvPr/>
            </p:nvSpPr>
            <p:spPr>
              <a:xfrm>
                <a:off x="8374724" y="6132982"/>
                <a:ext cx="1912276" cy="496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j-lt"/>
                    <a:cs typeface="Comic Sans MS"/>
                  </a:rPr>
                  <a:t>Bucket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</m:oMath>
                </a14:m>
                <a:endParaRPr lang="en-US" sz="2400" i="1" dirty="0">
                  <a:latin typeface="+mj-lt"/>
                  <a:cs typeface="Comic Sans MS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D914BCD-9B89-4FA8-BC98-0EFD2A1488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4724" y="6132982"/>
                <a:ext cx="1912276" cy="496418"/>
              </a:xfrm>
              <a:prstGeom prst="rect">
                <a:avLst/>
              </a:prstGeom>
              <a:blipFill>
                <a:blip r:embed="rId4"/>
                <a:stretch>
                  <a:fillRect l="-5096" t="-1220" b="-280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F512314F-4E7C-4F22-BB0A-4AD9E41205CC}"/>
              </a:ext>
            </a:extLst>
          </p:cNvPr>
          <p:cNvGrpSpPr/>
          <p:nvPr/>
        </p:nvGrpSpPr>
        <p:grpSpPr>
          <a:xfrm>
            <a:off x="2449196" y="3106563"/>
            <a:ext cx="6669405" cy="2591272"/>
            <a:chOff x="925195" y="3106563"/>
            <a:chExt cx="6669405" cy="259127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4BD2F1E-71CD-415C-B16E-FD7EE4B129C5}"/>
                </a:ext>
              </a:extLst>
            </p:cNvPr>
            <p:cNvSpPr/>
            <p:nvPr/>
          </p:nvSpPr>
          <p:spPr>
            <a:xfrm>
              <a:off x="6781800" y="3106563"/>
              <a:ext cx="812800" cy="393700"/>
            </a:xfrm>
            <a:prstGeom prst="rect">
              <a:avLst/>
            </a:prstGeom>
            <a:noFill/>
            <a:ln w="412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379993B-33D7-4194-A1E3-3B84EBCD1A5C}"/>
                </a:ext>
              </a:extLst>
            </p:cNvPr>
            <p:cNvSpPr/>
            <p:nvPr/>
          </p:nvSpPr>
          <p:spPr>
            <a:xfrm>
              <a:off x="6779552" y="4076605"/>
              <a:ext cx="165100" cy="388571"/>
            </a:xfrm>
            <a:prstGeom prst="rect">
              <a:avLst/>
            </a:prstGeom>
            <a:noFill/>
            <a:ln w="412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5FE1731A-64E1-4166-8013-E19E76503296}"/>
                </a:ext>
              </a:extLst>
            </p:cNvPr>
            <p:cNvCxnSpPr>
              <a:cxnSpLocks/>
              <a:stCxn id="23" idx="2"/>
            </p:cNvCxnSpPr>
            <p:nvPr/>
          </p:nvCxnSpPr>
          <p:spPr>
            <a:xfrm flipH="1">
              <a:off x="925195" y="3500263"/>
              <a:ext cx="6263005" cy="219757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9139BC77-01A1-4DBF-BBF5-0F8548E512A8}"/>
                </a:ext>
              </a:extLst>
            </p:cNvPr>
            <p:cNvCxnSpPr>
              <a:cxnSpLocks/>
              <a:stCxn id="24" idx="2"/>
            </p:cNvCxnSpPr>
            <p:nvPr/>
          </p:nvCxnSpPr>
          <p:spPr>
            <a:xfrm flipH="1">
              <a:off x="1776386" y="4465176"/>
              <a:ext cx="5085716" cy="123265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084CDC1-3AE0-45ED-AEC1-AA4E2ADC3315}"/>
              </a:ext>
            </a:extLst>
          </p:cNvPr>
          <p:cNvGrpSpPr/>
          <p:nvPr/>
        </p:nvGrpSpPr>
        <p:grpSpPr>
          <a:xfrm>
            <a:off x="2181517" y="2498434"/>
            <a:ext cx="7783539" cy="3216566"/>
            <a:chOff x="657516" y="2498434"/>
            <a:chExt cx="7783539" cy="321656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E3FEFF2-50E8-4EA7-9D92-E63C40CD31AA}"/>
                </a:ext>
              </a:extLst>
            </p:cNvPr>
            <p:cNvSpPr/>
            <p:nvPr/>
          </p:nvSpPr>
          <p:spPr>
            <a:xfrm>
              <a:off x="6781800" y="2505689"/>
              <a:ext cx="368300" cy="399271"/>
            </a:xfrm>
            <a:prstGeom prst="rect">
              <a:avLst/>
            </a:prstGeom>
            <a:noFill/>
            <a:ln w="412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1A2A78B-4B73-450B-A47B-515F8F7EA315}"/>
                </a:ext>
              </a:extLst>
            </p:cNvPr>
            <p:cNvSpPr/>
            <p:nvPr/>
          </p:nvSpPr>
          <p:spPr>
            <a:xfrm>
              <a:off x="7181850" y="2508854"/>
              <a:ext cx="300316" cy="396106"/>
            </a:xfrm>
            <a:prstGeom prst="rect">
              <a:avLst/>
            </a:prstGeom>
            <a:noFill/>
            <a:ln w="41275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9739D05-64A8-469D-AD8E-80DD1582A56B}"/>
                </a:ext>
              </a:extLst>
            </p:cNvPr>
            <p:cNvSpPr/>
            <p:nvPr/>
          </p:nvSpPr>
          <p:spPr>
            <a:xfrm>
              <a:off x="7996555" y="2498434"/>
              <a:ext cx="444500" cy="393700"/>
            </a:xfrm>
            <a:prstGeom prst="rect">
              <a:avLst/>
            </a:prstGeom>
            <a:noFill/>
            <a:ln w="4127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5881DFEE-95AB-45A3-AD63-5902ADB0C597}"/>
                </a:ext>
              </a:extLst>
            </p:cNvPr>
            <p:cNvCxnSpPr>
              <a:cxnSpLocks/>
              <a:stCxn id="19" idx="2"/>
            </p:cNvCxnSpPr>
            <p:nvPr/>
          </p:nvCxnSpPr>
          <p:spPr>
            <a:xfrm flipH="1">
              <a:off x="657516" y="2904960"/>
              <a:ext cx="6308434" cy="280110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4A66F3D5-7511-4701-AC5F-C2141442E1E7}"/>
                </a:ext>
              </a:extLst>
            </p:cNvPr>
            <p:cNvCxnSpPr>
              <a:cxnSpLocks/>
              <a:stCxn id="20" idx="2"/>
            </p:cNvCxnSpPr>
            <p:nvPr/>
          </p:nvCxnSpPr>
          <p:spPr>
            <a:xfrm flipH="1">
              <a:off x="3058503" y="2904960"/>
              <a:ext cx="4273505" cy="2810040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192DE58F-5EC8-4608-B0DB-E09EF70D1AA4}"/>
                </a:ext>
              </a:extLst>
            </p:cNvPr>
            <p:cNvCxnSpPr>
              <a:cxnSpLocks/>
              <a:stCxn id="21" idx="2"/>
            </p:cNvCxnSpPr>
            <p:nvPr/>
          </p:nvCxnSpPr>
          <p:spPr>
            <a:xfrm flipH="1">
              <a:off x="6914224" y="2892134"/>
              <a:ext cx="1304581" cy="2813935"/>
            </a:xfrm>
            <a:prstGeom prst="straightConnector1">
              <a:avLst/>
            </a:prstGeom>
            <a:ln w="28575">
              <a:solidFill>
                <a:schemeClr val="bg2">
                  <a:lumMod val="7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3A7FE3D-7A00-4412-9F03-5A7C28BEDEBE}"/>
                  </a:ext>
                </a:extLst>
              </p:cNvPr>
              <p:cNvSpPr txBox="1"/>
              <p:nvPr/>
            </p:nvSpPr>
            <p:spPr>
              <a:xfrm>
                <a:off x="3290227" y="5697836"/>
                <a:ext cx="12299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US" sz="2400" dirty="0">
                  <a:latin typeface="+mj-lt"/>
                  <a:cs typeface="Comic Sans MS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3A7FE3D-7A00-4412-9F03-5A7C28BEDE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227" y="5697836"/>
                <a:ext cx="1229995" cy="461665"/>
              </a:xfrm>
              <a:prstGeom prst="rect">
                <a:avLst/>
              </a:prstGeom>
              <a:blipFill>
                <a:blip r:embed="rId5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050D7DC-F46C-4928-A000-16C77B90A4C9}"/>
                  </a:ext>
                </a:extLst>
              </p:cNvPr>
              <p:cNvSpPr txBox="1"/>
              <p:nvPr/>
            </p:nvSpPr>
            <p:spPr>
              <a:xfrm>
                <a:off x="5359400" y="5715000"/>
                <a:ext cx="3098800" cy="501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≤…≤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ad>
                            <m:radPr>
                              <m:degHide m:val="on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rad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US" sz="2400" dirty="0">
                  <a:latin typeface="+mj-lt"/>
                  <a:cs typeface="Comic Sans MS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050D7DC-F46C-4928-A000-16C77B90A4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400" y="5715000"/>
                <a:ext cx="3098800" cy="501356"/>
              </a:xfrm>
              <a:prstGeom prst="rect">
                <a:avLst/>
              </a:prstGeom>
              <a:blipFill>
                <a:blip r:embed="rId6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8FCB9579-BE1D-4420-AB11-6CC3EC6753A5}"/>
              </a:ext>
            </a:extLst>
          </p:cNvPr>
          <p:cNvGrpSpPr/>
          <p:nvPr/>
        </p:nvGrpSpPr>
        <p:grpSpPr>
          <a:xfrm>
            <a:off x="2057401" y="4862372"/>
            <a:ext cx="1367213" cy="700229"/>
            <a:chOff x="533400" y="4862371"/>
            <a:chExt cx="1367213" cy="700229"/>
          </a:xfrm>
        </p:grpSpPr>
        <p:sp>
          <p:nvSpPr>
            <p:cNvPr id="34" name="Right Brace 33">
              <a:extLst>
                <a:ext uri="{FF2B5EF4-FFF2-40B4-BE49-F238E27FC236}">
                  <a16:creationId xmlns:a16="http://schemas.microsoft.com/office/drawing/2014/main" id="{6BAC5A3A-424F-4E6B-812E-1291BC1CCC54}"/>
                </a:ext>
              </a:extLst>
            </p:cNvPr>
            <p:cNvSpPr/>
            <p:nvPr/>
          </p:nvSpPr>
          <p:spPr>
            <a:xfrm rot="16200000">
              <a:off x="1053121" y="4849495"/>
              <a:ext cx="317500" cy="1108710"/>
            </a:xfrm>
            <a:prstGeom prst="rightBrace">
              <a:avLst>
                <a:gd name="adj1" fmla="val 40333"/>
                <a:gd name="adj2" fmla="val 50000"/>
              </a:avLst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F9B0B31F-30E3-4207-BBFB-9988D0B98263}"/>
                    </a:ext>
                  </a:extLst>
                </p:cNvPr>
                <p:cNvSpPr/>
                <p:nvPr/>
              </p:nvSpPr>
              <p:spPr>
                <a:xfrm>
                  <a:off x="533400" y="4862371"/>
                  <a:ext cx="1367213" cy="39542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dirty="0"/>
                    <a:t>Size 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rad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F9B0B31F-30E3-4207-BBFB-9988D0B9826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" y="4862371"/>
                  <a:ext cx="1367213" cy="395429"/>
                </a:xfrm>
                <a:prstGeom prst="rect">
                  <a:avLst/>
                </a:prstGeom>
                <a:blipFill>
                  <a:blip r:embed="rId7"/>
                  <a:stretch>
                    <a:fillRect l="-4018" t="-1538" b="-2461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6498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848600" cy="1143000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altLang="zh-CN" dirty="0"/>
              <a:t>ransposing elements to buckets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501B10-5699-43FF-B95D-EEE6F45CF7AA}"/>
              </a:ext>
            </a:extLst>
          </p:cNvPr>
          <p:cNvSpPr/>
          <p:nvPr/>
        </p:nvSpPr>
        <p:spPr>
          <a:xfrm>
            <a:off x="2819400" y="1371600"/>
            <a:ext cx="2819400" cy="2819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E072EF6-D90F-426C-9097-FDD05BCB5E7B}"/>
              </a:ext>
            </a:extLst>
          </p:cNvPr>
          <p:cNvCxnSpPr>
            <a:stCxn id="8" idx="1"/>
            <a:endCxn id="8" idx="3"/>
          </p:cNvCxnSpPr>
          <p:nvPr/>
        </p:nvCxnSpPr>
        <p:spPr>
          <a:xfrm>
            <a:off x="2819400" y="2781300"/>
            <a:ext cx="2819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ADE5971-31A2-4A56-ABAA-0E60FF0E760B}"/>
              </a:ext>
            </a:extLst>
          </p:cNvPr>
          <p:cNvCxnSpPr>
            <a:stCxn id="8" idx="0"/>
            <a:endCxn id="8" idx="2"/>
          </p:cNvCxnSpPr>
          <p:nvPr/>
        </p:nvCxnSpPr>
        <p:spPr>
          <a:xfrm>
            <a:off x="4229100" y="1371600"/>
            <a:ext cx="0" cy="2819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C82D159E-30CD-4FF6-87B3-E3FF4EAB758F}"/>
              </a:ext>
            </a:extLst>
          </p:cNvPr>
          <p:cNvSpPr/>
          <p:nvPr/>
        </p:nvSpPr>
        <p:spPr>
          <a:xfrm>
            <a:off x="6934200" y="1371600"/>
            <a:ext cx="2819400" cy="2819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6396DBC-17A2-4B26-8A1D-0D5A7BE5DF74}"/>
              </a:ext>
            </a:extLst>
          </p:cNvPr>
          <p:cNvCxnSpPr>
            <a:stCxn id="18" idx="1"/>
            <a:endCxn id="18" idx="3"/>
          </p:cNvCxnSpPr>
          <p:nvPr/>
        </p:nvCxnSpPr>
        <p:spPr>
          <a:xfrm>
            <a:off x="6934200" y="2781300"/>
            <a:ext cx="2819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545CD79-E3C3-4C80-802A-C463031D8E67}"/>
              </a:ext>
            </a:extLst>
          </p:cNvPr>
          <p:cNvCxnSpPr>
            <a:stCxn id="18" idx="0"/>
            <a:endCxn id="18" idx="2"/>
          </p:cNvCxnSpPr>
          <p:nvPr/>
        </p:nvCxnSpPr>
        <p:spPr>
          <a:xfrm>
            <a:off x="8343900" y="1371600"/>
            <a:ext cx="0" cy="2819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175250C-E3D3-4934-901E-98B300382908}"/>
              </a:ext>
            </a:extLst>
          </p:cNvPr>
          <p:cNvCxnSpPr/>
          <p:nvPr/>
        </p:nvCxnSpPr>
        <p:spPr>
          <a:xfrm>
            <a:off x="5943600" y="2781300"/>
            <a:ext cx="7620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6">
                <a:extLst>
                  <a:ext uri="{FF2B5EF4-FFF2-40B4-BE49-F238E27FC236}">
                    <a16:creationId xmlns:a16="http://schemas.microsoft.com/office/drawing/2014/main" id="{337D1CAB-80C8-4085-9450-1F2B908BBFBF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981200" y="5486401"/>
                <a:ext cx="8305795" cy="98755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cache-oblivious algorithm has a cost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7" name="Content Placeholder 6">
                <a:extLst>
                  <a:ext uri="{FF2B5EF4-FFF2-40B4-BE49-F238E27FC236}">
                    <a16:creationId xmlns:a16="http://schemas.microsoft.com/office/drawing/2014/main" id="{337D1CAB-80C8-4085-9450-1F2B908BBF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981200" y="5486401"/>
                <a:ext cx="8305795" cy="987551"/>
              </a:xfrm>
              <a:blipFill>
                <a:blip r:embed="rId2"/>
                <a:stretch>
                  <a:fillRect l="-1322" t="-104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4147F190-EFC0-41C8-816C-96E4645670FB}"/>
              </a:ext>
            </a:extLst>
          </p:cNvPr>
          <p:cNvGrpSpPr/>
          <p:nvPr/>
        </p:nvGrpSpPr>
        <p:grpSpPr>
          <a:xfrm>
            <a:off x="4038600" y="1371600"/>
            <a:ext cx="457200" cy="1409700"/>
            <a:chOff x="2514600" y="1981200"/>
            <a:chExt cx="457200" cy="14097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32C35F8-DA35-4ACE-B233-A4FA177929FD}"/>
                </a:ext>
              </a:extLst>
            </p:cNvPr>
            <p:cNvCxnSpPr>
              <a:cxnSpLocks/>
            </p:cNvCxnSpPr>
            <p:nvPr/>
          </p:nvCxnSpPr>
          <p:spPr>
            <a:xfrm>
              <a:off x="2857500" y="1981200"/>
              <a:ext cx="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38E2819-4603-47FF-BACF-0993DFFB476A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209800"/>
              <a:ext cx="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356B06E-699A-4A00-87FC-A517D6D4F41D}"/>
                </a:ext>
              </a:extLst>
            </p:cNvPr>
            <p:cNvCxnSpPr>
              <a:cxnSpLocks/>
            </p:cNvCxnSpPr>
            <p:nvPr/>
          </p:nvCxnSpPr>
          <p:spPr>
            <a:xfrm>
              <a:off x="2590800" y="2438400"/>
              <a:ext cx="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68DC1B2-15BD-4CF9-9260-B380DAA5AE5D}"/>
                </a:ext>
              </a:extLst>
            </p:cNvPr>
            <p:cNvCxnSpPr>
              <a:cxnSpLocks/>
            </p:cNvCxnSpPr>
            <p:nvPr/>
          </p:nvCxnSpPr>
          <p:spPr>
            <a:xfrm>
              <a:off x="2857500" y="3162300"/>
              <a:ext cx="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1BAC539-07CB-431A-AB20-E691F39D40A6}"/>
                </a:ext>
              </a:extLst>
            </p:cNvPr>
            <p:cNvCxnSpPr>
              <a:cxnSpLocks/>
            </p:cNvCxnSpPr>
            <p:nvPr/>
          </p:nvCxnSpPr>
          <p:spPr>
            <a:xfrm>
              <a:off x="2514600" y="2941317"/>
              <a:ext cx="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A908065-883A-4BDC-8E95-4C2DE38D2F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7500" y="2209799"/>
              <a:ext cx="114300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AC6C087-1F64-4D0E-9CA0-F14E8F3800EA}"/>
                </a:ext>
              </a:extLst>
            </p:cNvPr>
            <p:cNvCxnSpPr>
              <a:cxnSpLocks/>
            </p:cNvCxnSpPr>
            <p:nvPr/>
          </p:nvCxnSpPr>
          <p:spPr>
            <a:xfrm>
              <a:off x="2590800" y="2438400"/>
              <a:ext cx="381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4093FA9-755B-46E0-A658-58083697D5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4600" y="2937509"/>
              <a:ext cx="190500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EB5189A-F153-49EE-B041-F00C1A2ECCF7}"/>
                </a:ext>
              </a:extLst>
            </p:cNvPr>
            <p:cNvCxnSpPr>
              <a:cxnSpLocks/>
            </p:cNvCxnSpPr>
            <p:nvPr/>
          </p:nvCxnSpPr>
          <p:spPr>
            <a:xfrm>
              <a:off x="2514600" y="3169917"/>
              <a:ext cx="342901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CDD710F-6B96-47BD-A185-9E55BEF33AC5}"/>
                </a:ext>
              </a:extLst>
            </p:cNvPr>
            <p:cNvCxnSpPr>
              <a:cxnSpLocks/>
            </p:cNvCxnSpPr>
            <p:nvPr/>
          </p:nvCxnSpPr>
          <p:spPr>
            <a:xfrm>
              <a:off x="2590800" y="2655728"/>
              <a:ext cx="114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BE1EE3C-90F9-46F9-9AF9-07CCDC5472C9}"/>
              </a:ext>
            </a:extLst>
          </p:cNvPr>
          <p:cNvGrpSpPr/>
          <p:nvPr/>
        </p:nvGrpSpPr>
        <p:grpSpPr>
          <a:xfrm>
            <a:off x="8153400" y="1371600"/>
            <a:ext cx="457200" cy="1409700"/>
            <a:chOff x="2514600" y="1981200"/>
            <a:chExt cx="457200" cy="14097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6B21E80-81B2-4C59-BC40-1BED61728B38}"/>
                </a:ext>
              </a:extLst>
            </p:cNvPr>
            <p:cNvCxnSpPr>
              <a:cxnSpLocks/>
            </p:cNvCxnSpPr>
            <p:nvPr/>
          </p:nvCxnSpPr>
          <p:spPr>
            <a:xfrm>
              <a:off x="2857500" y="1981200"/>
              <a:ext cx="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4355A0B-2253-4200-95C3-90864C4BF1AD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209800"/>
              <a:ext cx="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B1D9CE8-52FE-4A8B-A367-CE5A2527A290}"/>
                </a:ext>
              </a:extLst>
            </p:cNvPr>
            <p:cNvCxnSpPr>
              <a:cxnSpLocks/>
            </p:cNvCxnSpPr>
            <p:nvPr/>
          </p:nvCxnSpPr>
          <p:spPr>
            <a:xfrm>
              <a:off x="2590800" y="2438400"/>
              <a:ext cx="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A72AAAA-3F13-4CD7-8570-72806CD89590}"/>
                </a:ext>
              </a:extLst>
            </p:cNvPr>
            <p:cNvCxnSpPr>
              <a:cxnSpLocks/>
            </p:cNvCxnSpPr>
            <p:nvPr/>
          </p:nvCxnSpPr>
          <p:spPr>
            <a:xfrm>
              <a:off x="2857500" y="3162300"/>
              <a:ext cx="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6328433-E272-4BFE-8DC8-A41CE69C5A28}"/>
                </a:ext>
              </a:extLst>
            </p:cNvPr>
            <p:cNvCxnSpPr>
              <a:cxnSpLocks/>
            </p:cNvCxnSpPr>
            <p:nvPr/>
          </p:nvCxnSpPr>
          <p:spPr>
            <a:xfrm>
              <a:off x="2514600" y="2941317"/>
              <a:ext cx="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796B04F-05CD-427A-A107-1852333760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7500" y="2209799"/>
              <a:ext cx="114300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885E772-190F-406D-8462-2FA338128080}"/>
                </a:ext>
              </a:extLst>
            </p:cNvPr>
            <p:cNvCxnSpPr>
              <a:cxnSpLocks/>
            </p:cNvCxnSpPr>
            <p:nvPr/>
          </p:nvCxnSpPr>
          <p:spPr>
            <a:xfrm>
              <a:off x="2590800" y="2438400"/>
              <a:ext cx="381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DCD24FB-020B-4A83-AD1F-8AF0816B76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4600" y="2937509"/>
              <a:ext cx="190500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8D15664-BBD9-4518-BB3B-B1936C97F58B}"/>
                </a:ext>
              </a:extLst>
            </p:cNvPr>
            <p:cNvCxnSpPr>
              <a:cxnSpLocks/>
            </p:cNvCxnSpPr>
            <p:nvPr/>
          </p:nvCxnSpPr>
          <p:spPr>
            <a:xfrm>
              <a:off x="2514600" y="3169917"/>
              <a:ext cx="342901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7FD501B4-19FE-471D-8117-22AA7117F8F9}"/>
                </a:ext>
              </a:extLst>
            </p:cNvPr>
            <p:cNvCxnSpPr>
              <a:cxnSpLocks/>
            </p:cNvCxnSpPr>
            <p:nvPr/>
          </p:nvCxnSpPr>
          <p:spPr>
            <a:xfrm>
              <a:off x="2590800" y="2655728"/>
              <a:ext cx="114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ontent Placeholder 2">
                <a:extLst>
                  <a:ext uri="{FF2B5EF4-FFF2-40B4-BE49-F238E27FC236}">
                    <a16:creationId xmlns:a16="http://schemas.microsoft.com/office/drawing/2014/main" id="{E62705AF-BB34-4FE5-9E26-39BEAF5A6F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81200" y="4572000"/>
                <a:ext cx="8229600" cy="21057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/>
                  <a:buChar char=""/>
                  <a:defRPr kumimoji="0"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  <a:buNone/>
                </a:pPr>
                <a:r>
                  <a:rPr lang="en-US" dirty="0"/>
                  <a:t>Given subarrays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and buckets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pPr marL="51435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Recursively distribute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</m:oMath>
                </a14:m>
                <a:endParaRPr lang="en-US" dirty="0"/>
              </a:p>
              <a:p>
                <a:pPr marL="51435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Recursively distribute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/2+1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51435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Recursively distribute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/2+1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to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51435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Recursively distribute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/2+1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/2+1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6" name="Content Placeholder 2">
                <a:extLst>
                  <a:ext uri="{FF2B5EF4-FFF2-40B4-BE49-F238E27FC236}">
                    <a16:creationId xmlns:a16="http://schemas.microsoft.com/office/drawing/2014/main" id="{E62705AF-BB34-4FE5-9E26-39BEAF5A6F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4572000"/>
                <a:ext cx="8229600" cy="2105754"/>
              </a:xfrm>
              <a:prstGeom prst="rect">
                <a:avLst/>
              </a:prstGeom>
              <a:blipFill>
                <a:blip r:embed="rId3"/>
                <a:stretch>
                  <a:fillRect l="-1111" t="-2029" b="-2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238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F1C67E1-11E4-4000-A8C9-A333211D543F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95400"/>
                <a:ext cx="10972800" cy="5178552"/>
              </a:xfrm>
            </p:spPr>
            <p:txBody>
              <a:bodyPr>
                <a:noAutofit/>
              </a:bodyPr>
              <a:lstStyle/>
              <a:p>
                <a:r>
                  <a:rPr lang="en-US" sz="3200" dirty="0"/>
                  <a:t>Has I/O cost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altLang="zh-CN" sz="3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3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3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num>
                          <m:den>
                            <m:r>
                              <a:rPr lang="en-US" altLang="zh-CN" sz="3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den>
                        </m:f>
                        <m:func>
                          <m:funcPr>
                            <m:ctrlPr>
                              <a:rPr lang="en-US" altLang="zh-CN" sz="32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sz="32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3200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sz="32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sz="32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3200" dirty="0"/>
                  <a:t>, matching the bound on the cache-aware model</a:t>
                </a:r>
              </a:p>
              <a:p>
                <a:endParaRPr lang="en-US" sz="2000" dirty="0"/>
              </a:p>
              <a:p>
                <a:r>
                  <a:rPr lang="en-US" sz="3200" dirty="0"/>
                  <a:t>The implementation is based on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</m:oMath>
                </a14:m>
                <a:r>
                  <a:rPr lang="en-US" sz="3200" dirty="0"/>
                  <a:t>-way divide-and-conquer, with a recursion depth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func>
                          <m:funcPr>
                            <m:ctrlP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3200" b="0" i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func>
                  </m:oMath>
                </a14:m>
                <a:endParaRPr lang="en-US" sz="3200" dirty="0"/>
              </a:p>
              <a:p>
                <a:endParaRPr lang="en-US" sz="2000" dirty="0"/>
              </a:p>
              <a:p>
                <a:r>
                  <a:rPr lang="en-US" sz="3200" dirty="0"/>
                  <a:t>This algorithm can be highly parallelized, with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0000FF"/>
                    </a:solidFill>
                  </a:rPr>
                  <a:t> </a:t>
                </a:r>
                <a:r>
                  <a:rPr lang="en-US" sz="3200" dirty="0"/>
                  <a:t>depth</a:t>
                </a:r>
              </a:p>
              <a:p>
                <a:endParaRPr lang="en-US" sz="2000" dirty="0"/>
              </a:p>
              <a:p>
                <a:r>
                  <a:rPr lang="en-US" sz="3200" dirty="0"/>
                  <a:t>The most efficient general-purpose implementation of parallel sorting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F1C67E1-11E4-4000-A8C9-A333211D54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95400"/>
                <a:ext cx="10972800" cy="5178552"/>
              </a:xfrm>
              <a:blipFill>
                <a:blip r:embed="rId2"/>
                <a:stretch>
                  <a:fillRect l="-1278" r="-1667" b="-34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CB3FD27D-4A87-4B50-BEF4-553BA9DD2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9372600" cy="868362"/>
          </a:xfrm>
        </p:spPr>
        <p:txBody>
          <a:bodyPr/>
          <a:lstStyle/>
          <a:p>
            <a:r>
              <a:rPr lang="en-US" dirty="0"/>
              <a:t>Summary for Cache-Oblivious Sorting</a:t>
            </a:r>
          </a:p>
        </p:txBody>
      </p:sp>
    </p:spTree>
    <p:extLst>
      <p:ext uri="{BB962C8B-B14F-4D97-AF65-F5344CB8AC3E}">
        <p14:creationId xmlns:p14="http://schemas.microsoft.com/office/powerpoint/2010/main" val="306037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DD6C69-5F61-41BD-AEE0-AB7112291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Cache-oblivious algorithms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74E0E57-8EF2-4230-B887-A9D7BF9A8B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54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D932B493-B0E8-4B62-A8BB-E3F02FE997CF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926499160"/>
                  </p:ext>
                </p:extLst>
              </p:nvPr>
            </p:nvGraphicFramePr>
            <p:xfrm>
              <a:off x="304800" y="1371600"/>
              <a:ext cx="11277600" cy="4953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59200">
                      <a:extLst>
                        <a:ext uri="{9D8B030D-6E8A-4147-A177-3AD203B41FA5}">
                          <a16:colId xmlns:a16="http://schemas.microsoft.com/office/drawing/2014/main" val="3819133799"/>
                        </a:ext>
                      </a:extLst>
                    </a:gridCol>
                    <a:gridCol w="3759200">
                      <a:extLst>
                        <a:ext uri="{9D8B030D-6E8A-4147-A177-3AD203B41FA5}">
                          <a16:colId xmlns:a16="http://schemas.microsoft.com/office/drawing/2014/main" val="3147397700"/>
                        </a:ext>
                      </a:extLst>
                    </a:gridCol>
                    <a:gridCol w="3759200">
                      <a:extLst>
                        <a:ext uri="{9D8B030D-6E8A-4147-A177-3AD203B41FA5}">
                          <a16:colId xmlns:a16="http://schemas.microsoft.com/office/drawing/2014/main" val="469386327"/>
                        </a:ext>
                      </a:extLst>
                    </a:gridCol>
                  </a:tblGrid>
                  <a:tr h="6039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Problem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RAM Algorithm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CO algorithm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23616755"/>
                      </a:ext>
                    </a:extLst>
                  </a:tr>
                  <a:tr h="12483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Sorting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func>
                                      <m:func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32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den>
                                    </m:f>
                                    <m:func>
                                      <m:func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3200" b="0" i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e>
                                          <m:sub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sub>
                                        </m:sSub>
                                      </m:fName>
                                      <m:e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89020731"/>
                      </a:ext>
                    </a:extLst>
                  </a:tr>
                  <a:tr h="12483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Matrix transpose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p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53950511"/>
                      </a:ext>
                    </a:extLst>
                  </a:tr>
                  <a:tr h="12483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Matrix multiplication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p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46883012"/>
                      </a:ext>
                    </a:extLst>
                  </a:tr>
                  <a:tr h="6039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Search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32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32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306720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D932B493-B0E8-4B62-A8BB-E3F02FE997CF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926499160"/>
                  </p:ext>
                </p:extLst>
              </p:nvPr>
            </p:nvGraphicFramePr>
            <p:xfrm>
              <a:off x="304800" y="1371600"/>
              <a:ext cx="11277600" cy="4953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59200">
                      <a:extLst>
                        <a:ext uri="{9D8B030D-6E8A-4147-A177-3AD203B41FA5}">
                          <a16:colId xmlns:a16="http://schemas.microsoft.com/office/drawing/2014/main" val="3819133799"/>
                        </a:ext>
                      </a:extLst>
                    </a:gridCol>
                    <a:gridCol w="3759200">
                      <a:extLst>
                        <a:ext uri="{9D8B030D-6E8A-4147-A177-3AD203B41FA5}">
                          <a16:colId xmlns:a16="http://schemas.microsoft.com/office/drawing/2014/main" val="3147397700"/>
                        </a:ext>
                      </a:extLst>
                    </a:gridCol>
                    <a:gridCol w="3759200">
                      <a:extLst>
                        <a:ext uri="{9D8B030D-6E8A-4147-A177-3AD203B41FA5}">
                          <a16:colId xmlns:a16="http://schemas.microsoft.com/office/drawing/2014/main" val="469386327"/>
                        </a:ext>
                      </a:extLst>
                    </a:gridCol>
                  </a:tblGrid>
                  <a:tr h="6039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Problem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RAM Algorithm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CO algorithm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23616755"/>
                      </a:ext>
                    </a:extLst>
                  </a:tr>
                  <a:tr h="12483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Sorting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487" t="-53659" r="-100974" b="-2629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162" t="-53659" r="-810" b="-2629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89020731"/>
                      </a:ext>
                    </a:extLst>
                  </a:tr>
                  <a:tr h="12483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Matrix transpose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487" t="-153659" r="-100974" b="-1629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162" t="-153659" r="-810" b="-1629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3950511"/>
                      </a:ext>
                    </a:extLst>
                  </a:tr>
                  <a:tr h="12483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Matrix multiplication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487" t="-253659" r="-100974" b="-629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162" t="-253659" r="-810" b="-629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6883012"/>
                      </a:ext>
                    </a:extLst>
                  </a:tr>
                  <a:tr h="6039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Search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487" t="-732323" r="-100974" b="-303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162" t="-732323" r="-810" b="-303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067208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5409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74E0E57-8EF2-4230-B887-A9D7BF9A8B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55</a:t>
            </a:fld>
            <a:endParaRPr lang="zh-CN" altLang="en-US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81FAEADF-2EDC-44A3-8D1C-7C7F63B13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sz="1800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 algn="ctr">
              <a:buNone/>
            </a:pPr>
            <a:r>
              <a:rPr lang="en-US" altLang="zh-CN" sz="4800" dirty="0"/>
              <a:t>Summary</a:t>
            </a:r>
            <a:endParaRPr lang="zh-CN" altLang="en-US" dirty="0"/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B4A5208B-B04C-4C0C-9DEE-F09E3AC08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321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Cache-Oblivious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425834"/>
                <a:ext cx="11277600" cy="2003166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/>
                  <a:t>Algorithms not parameterized by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3600" dirty="0"/>
                  <a:t> or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3600" dirty="0"/>
              </a:p>
              <a:p>
                <a:pPr lvl="1"/>
                <a:r>
                  <a:rPr lang="en-US" sz="3200" dirty="0"/>
                  <a:t>These algorithms are unaware of the parameters of the memory hierarchy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425834"/>
                <a:ext cx="11277600" cy="2003166"/>
              </a:xfrm>
              <a:blipFill>
                <a:blip r:embed="rId2"/>
                <a:stretch>
                  <a:fillRect l="-1459" t="-6991" r="-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3">
            <a:extLst>
              <a:ext uri="{FF2B5EF4-FFF2-40B4-BE49-F238E27FC236}">
                <a16:creationId xmlns:a16="http://schemas.microsoft.com/office/drawing/2014/main" id="{52D3A05E-9A4B-4259-8A91-BFC35004EF58}"/>
              </a:ext>
            </a:extLst>
          </p:cNvPr>
          <p:cNvSpPr/>
          <p:nvPr/>
        </p:nvSpPr>
        <p:spPr>
          <a:xfrm>
            <a:off x="1981200" y="3660576"/>
            <a:ext cx="1219200" cy="1219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CPU</a:t>
            </a:r>
          </a:p>
        </p:txBody>
      </p:sp>
      <p:sp>
        <p:nvSpPr>
          <p:cNvPr id="31" name="TextBox 10">
            <a:extLst>
              <a:ext uri="{FF2B5EF4-FFF2-40B4-BE49-F238E27FC236}">
                <a16:creationId xmlns:a16="http://schemas.microsoft.com/office/drawing/2014/main" id="{F8FE27BE-0623-4D5B-9BCB-CF12AFE20E47}"/>
              </a:ext>
            </a:extLst>
          </p:cNvPr>
          <p:cNvSpPr txBox="1"/>
          <p:nvPr/>
        </p:nvSpPr>
        <p:spPr>
          <a:xfrm>
            <a:off x="3748762" y="3279576"/>
            <a:ext cx="1765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Fast Memory</a:t>
            </a:r>
          </a:p>
        </p:txBody>
      </p:sp>
      <p:sp>
        <p:nvSpPr>
          <p:cNvPr id="58" name="Rectangle 18">
            <a:extLst>
              <a:ext uri="{FF2B5EF4-FFF2-40B4-BE49-F238E27FC236}">
                <a16:creationId xmlns:a16="http://schemas.microsoft.com/office/drawing/2014/main" id="{2FAFC5C3-95E8-4B67-B30F-8E2ECE59F422}"/>
              </a:ext>
            </a:extLst>
          </p:cNvPr>
          <p:cNvSpPr/>
          <p:nvPr/>
        </p:nvSpPr>
        <p:spPr>
          <a:xfrm>
            <a:off x="3925112" y="3736776"/>
            <a:ext cx="1408889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angle 19">
            <a:extLst>
              <a:ext uri="{FF2B5EF4-FFF2-40B4-BE49-F238E27FC236}">
                <a16:creationId xmlns:a16="http://schemas.microsoft.com/office/drawing/2014/main" id="{23534B7B-3321-4EBD-95E3-F57427895582}"/>
              </a:ext>
            </a:extLst>
          </p:cNvPr>
          <p:cNvSpPr/>
          <p:nvPr/>
        </p:nvSpPr>
        <p:spPr>
          <a:xfrm>
            <a:off x="3925112" y="4041576"/>
            <a:ext cx="1408889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20">
            <a:extLst>
              <a:ext uri="{FF2B5EF4-FFF2-40B4-BE49-F238E27FC236}">
                <a16:creationId xmlns:a16="http://schemas.microsoft.com/office/drawing/2014/main" id="{C4F0E2A2-2A4E-403E-8B18-7EBE5E10B987}"/>
              </a:ext>
            </a:extLst>
          </p:cNvPr>
          <p:cNvSpPr/>
          <p:nvPr/>
        </p:nvSpPr>
        <p:spPr>
          <a:xfrm>
            <a:off x="3925112" y="4346376"/>
            <a:ext cx="1408889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angle 23">
            <a:extLst>
              <a:ext uri="{FF2B5EF4-FFF2-40B4-BE49-F238E27FC236}">
                <a16:creationId xmlns:a16="http://schemas.microsoft.com/office/drawing/2014/main" id="{05F07D62-7462-46A2-BB8C-E043764A0D55}"/>
              </a:ext>
            </a:extLst>
          </p:cNvPr>
          <p:cNvSpPr/>
          <p:nvPr/>
        </p:nvSpPr>
        <p:spPr>
          <a:xfrm>
            <a:off x="3925112" y="4955976"/>
            <a:ext cx="1408889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ight Arrow 26">
            <a:extLst>
              <a:ext uri="{FF2B5EF4-FFF2-40B4-BE49-F238E27FC236}">
                <a16:creationId xmlns:a16="http://schemas.microsoft.com/office/drawing/2014/main" id="{911E6785-E63E-419F-BB67-EA7D0BA47B77}"/>
              </a:ext>
            </a:extLst>
          </p:cNvPr>
          <p:cNvSpPr/>
          <p:nvPr/>
        </p:nvSpPr>
        <p:spPr>
          <a:xfrm>
            <a:off x="5715000" y="4703549"/>
            <a:ext cx="304800" cy="200055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28">
            <a:extLst>
              <a:ext uri="{FF2B5EF4-FFF2-40B4-BE49-F238E27FC236}">
                <a16:creationId xmlns:a16="http://schemas.microsoft.com/office/drawing/2014/main" id="{9E8FE1C4-083A-425F-86FC-AA4C6E4F58DD}"/>
              </a:ext>
            </a:extLst>
          </p:cNvPr>
          <p:cNvCxnSpPr>
            <a:stCxn id="66" idx="1"/>
          </p:cNvCxnSpPr>
          <p:nvPr/>
        </p:nvCxnSpPr>
        <p:spPr>
          <a:xfrm flipH="1" flipV="1">
            <a:off x="3962401" y="4803576"/>
            <a:ext cx="343711" cy="1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29">
            <a:extLst>
              <a:ext uri="{FF2B5EF4-FFF2-40B4-BE49-F238E27FC236}">
                <a16:creationId xmlns:a16="http://schemas.microsoft.com/office/drawing/2014/main" id="{F730CD99-DEE5-4878-BF96-47FCD14803E5}"/>
              </a:ext>
            </a:extLst>
          </p:cNvPr>
          <p:cNvCxnSpPr/>
          <p:nvPr/>
        </p:nvCxnSpPr>
        <p:spPr>
          <a:xfrm flipH="1" flipV="1">
            <a:off x="4038600" y="4879776"/>
            <a:ext cx="267512" cy="2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31">
            <a:extLst>
              <a:ext uri="{FF2B5EF4-FFF2-40B4-BE49-F238E27FC236}">
                <a16:creationId xmlns:a16="http://schemas.microsoft.com/office/drawing/2014/main" id="{892084D6-35E6-472D-8A40-2D1FE17951F9}"/>
              </a:ext>
            </a:extLst>
          </p:cNvPr>
          <p:cNvCxnSpPr/>
          <p:nvPr/>
        </p:nvCxnSpPr>
        <p:spPr>
          <a:xfrm flipH="1" flipV="1">
            <a:off x="4043362" y="4736465"/>
            <a:ext cx="267512" cy="2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22">
            <a:extLst>
              <a:ext uri="{FF2B5EF4-FFF2-40B4-BE49-F238E27FC236}">
                <a16:creationId xmlns:a16="http://schemas.microsoft.com/office/drawing/2014/main" id="{7CAF5211-CE7A-4024-AAA6-4677D4D0DA46}"/>
              </a:ext>
            </a:extLst>
          </p:cNvPr>
          <p:cNvSpPr/>
          <p:nvPr/>
        </p:nvSpPr>
        <p:spPr>
          <a:xfrm>
            <a:off x="4306112" y="4651176"/>
            <a:ext cx="1408889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ight Arrow 32">
            <a:extLst>
              <a:ext uri="{FF2B5EF4-FFF2-40B4-BE49-F238E27FC236}">
                <a16:creationId xmlns:a16="http://schemas.microsoft.com/office/drawing/2014/main" id="{9544403A-4967-4B19-BA78-6866CDCFD6CF}"/>
              </a:ext>
            </a:extLst>
          </p:cNvPr>
          <p:cNvSpPr/>
          <p:nvPr/>
        </p:nvSpPr>
        <p:spPr>
          <a:xfrm rot="10800000">
            <a:off x="5486400" y="4170149"/>
            <a:ext cx="304800" cy="200055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37">
            <a:extLst>
              <a:ext uri="{FF2B5EF4-FFF2-40B4-BE49-F238E27FC236}">
                <a16:creationId xmlns:a16="http://schemas.microsoft.com/office/drawing/2014/main" id="{CD88E349-1B93-42C9-82DE-CD973A0F16C1}"/>
              </a:ext>
            </a:extLst>
          </p:cNvPr>
          <p:cNvCxnSpPr/>
          <p:nvPr/>
        </p:nvCxnSpPr>
        <p:spPr>
          <a:xfrm flipH="1">
            <a:off x="7200090" y="4270177"/>
            <a:ext cx="261910" cy="2431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38">
            <a:extLst>
              <a:ext uri="{FF2B5EF4-FFF2-40B4-BE49-F238E27FC236}">
                <a16:creationId xmlns:a16="http://schemas.microsoft.com/office/drawing/2014/main" id="{86E5CD37-0C9A-4805-B6EC-ED53416B042D}"/>
              </a:ext>
            </a:extLst>
          </p:cNvPr>
          <p:cNvCxnSpPr/>
          <p:nvPr/>
        </p:nvCxnSpPr>
        <p:spPr>
          <a:xfrm flipH="1">
            <a:off x="7194490" y="4341190"/>
            <a:ext cx="196911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39">
            <a:extLst>
              <a:ext uri="{FF2B5EF4-FFF2-40B4-BE49-F238E27FC236}">
                <a16:creationId xmlns:a16="http://schemas.microsoft.com/office/drawing/2014/main" id="{A8ABB151-4BC0-43CC-9C9C-EB215BC39F60}"/>
              </a:ext>
            </a:extLst>
          </p:cNvPr>
          <p:cNvCxnSpPr/>
          <p:nvPr/>
        </p:nvCxnSpPr>
        <p:spPr>
          <a:xfrm flipH="1" flipV="1">
            <a:off x="7200090" y="4205498"/>
            <a:ext cx="191311" cy="2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36">
            <a:extLst>
              <a:ext uri="{FF2B5EF4-FFF2-40B4-BE49-F238E27FC236}">
                <a16:creationId xmlns:a16="http://schemas.microsoft.com/office/drawing/2014/main" id="{1299747A-BE15-410E-95DB-86722F4A88FA}"/>
              </a:ext>
            </a:extLst>
          </p:cNvPr>
          <p:cNvSpPr/>
          <p:nvPr/>
        </p:nvSpPr>
        <p:spPr>
          <a:xfrm>
            <a:off x="5791201" y="4117776"/>
            <a:ext cx="1408889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Rectangle 27">
            <a:extLst>
              <a:ext uri="{FF2B5EF4-FFF2-40B4-BE49-F238E27FC236}">
                <a16:creationId xmlns:a16="http://schemas.microsoft.com/office/drawing/2014/main" id="{EBA7C57B-1728-43D3-BB10-8CC9DE850177}"/>
              </a:ext>
            </a:extLst>
          </p:cNvPr>
          <p:cNvSpPr/>
          <p:nvPr/>
        </p:nvSpPr>
        <p:spPr>
          <a:xfrm>
            <a:off x="7543800" y="3679686"/>
            <a:ext cx="2057400" cy="22668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4">
            <a:extLst>
              <a:ext uri="{FF2B5EF4-FFF2-40B4-BE49-F238E27FC236}">
                <a16:creationId xmlns:a16="http://schemas.microsoft.com/office/drawing/2014/main" id="{EED02557-444F-4BBB-B691-AD0B97F477F5}"/>
              </a:ext>
            </a:extLst>
          </p:cNvPr>
          <p:cNvSpPr txBox="1"/>
          <p:nvPr/>
        </p:nvSpPr>
        <p:spPr>
          <a:xfrm>
            <a:off x="3355655" y="3844280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4" name="TextBox 33">
            <a:extLst>
              <a:ext uri="{FF2B5EF4-FFF2-40B4-BE49-F238E27FC236}">
                <a16:creationId xmlns:a16="http://schemas.microsoft.com/office/drawing/2014/main" id="{8814A0FE-EB29-4A02-997F-89196ABABD04}"/>
              </a:ext>
            </a:extLst>
          </p:cNvPr>
          <p:cNvSpPr txBox="1"/>
          <p:nvPr/>
        </p:nvSpPr>
        <p:spPr>
          <a:xfrm>
            <a:off x="5438973" y="3746459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5" name="TextBox 34">
            <a:extLst>
              <a:ext uri="{FF2B5EF4-FFF2-40B4-BE49-F238E27FC236}">
                <a16:creationId xmlns:a16="http://schemas.microsoft.com/office/drawing/2014/main" id="{11A0B5AC-7B4F-4D4E-A9F4-5ABA42D585C1}"/>
              </a:ext>
            </a:extLst>
          </p:cNvPr>
          <p:cNvSpPr txBox="1"/>
          <p:nvPr/>
        </p:nvSpPr>
        <p:spPr>
          <a:xfrm>
            <a:off x="5677448" y="4846267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6" name="Left Brace 21">
            <a:extLst>
              <a:ext uri="{FF2B5EF4-FFF2-40B4-BE49-F238E27FC236}">
                <a16:creationId xmlns:a16="http://schemas.microsoft.com/office/drawing/2014/main" id="{BC0D82FB-7266-4C37-AD4F-6742C483117C}"/>
              </a:ext>
            </a:extLst>
          </p:cNvPr>
          <p:cNvSpPr/>
          <p:nvPr/>
        </p:nvSpPr>
        <p:spPr>
          <a:xfrm>
            <a:off x="3702052" y="3736776"/>
            <a:ext cx="220726" cy="1524000"/>
          </a:xfrm>
          <a:custGeom>
            <a:avLst/>
            <a:gdLst>
              <a:gd name="connsiteX0" fmla="*/ 265176 w 265176"/>
              <a:gd name="connsiteY0" fmla="*/ 1524000 h 1524000"/>
              <a:gd name="connsiteX1" fmla="*/ 132588 w 265176"/>
              <a:gd name="connsiteY1" fmla="*/ 1346831 h 1524000"/>
              <a:gd name="connsiteX2" fmla="*/ 132588 w 265176"/>
              <a:gd name="connsiteY2" fmla="*/ 1263431 h 1524000"/>
              <a:gd name="connsiteX3" fmla="*/ 0 w 265176"/>
              <a:gd name="connsiteY3" fmla="*/ 1086262 h 1524000"/>
              <a:gd name="connsiteX4" fmla="*/ 132588 w 265176"/>
              <a:gd name="connsiteY4" fmla="*/ 909093 h 1524000"/>
              <a:gd name="connsiteX5" fmla="*/ 132588 w 265176"/>
              <a:gd name="connsiteY5" fmla="*/ 177169 h 1524000"/>
              <a:gd name="connsiteX6" fmla="*/ 265176 w 265176"/>
              <a:gd name="connsiteY6" fmla="*/ 0 h 1524000"/>
              <a:gd name="connsiteX7" fmla="*/ 265176 w 265176"/>
              <a:gd name="connsiteY7" fmla="*/ 1524000 h 1524000"/>
              <a:gd name="connsiteX0" fmla="*/ 265176 w 265176"/>
              <a:gd name="connsiteY0" fmla="*/ 1524000 h 1524000"/>
              <a:gd name="connsiteX1" fmla="*/ 132588 w 265176"/>
              <a:gd name="connsiteY1" fmla="*/ 1346831 h 1524000"/>
              <a:gd name="connsiteX2" fmla="*/ 132588 w 265176"/>
              <a:gd name="connsiteY2" fmla="*/ 1263431 h 1524000"/>
              <a:gd name="connsiteX3" fmla="*/ 0 w 265176"/>
              <a:gd name="connsiteY3" fmla="*/ 1086262 h 1524000"/>
              <a:gd name="connsiteX4" fmla="*/ 132588 w 265176"/>
              <a:gd name="connsiteY4" fmla="*/ 909093 h 1524000"/>
              <a:gd name="connsiteX5" fmla="*/ 132588 w 265176"/>
              <a:gd name="connsiteY5" fmla="*/ 177169 h 1524000"/>
              <a:gd name="connsiteX6" fmla="*/ 265176 w 265176"/>
              <a:gd name="connsiteY6" fmla="*/ 0 h 1524000"/>
              <a:gd name="connsiteX0" fmla="*/ 275034 w 275034"/>
              <a:gd name="connsiteY0" fmla="*/ 1524000 h 1524000"/>
              <a:gd name="connsiteX1" fmla="*/ 142446 w 275034"/>
              <a:gd name="connsiteY1" fmla="*/ 1346831 h 1524000"/>
              <a:gd name="connsiteX2" fmla="*/ 142446 w 275034"/>
              <a:gd name="connsiteY2" fmla="*/ 1263431 h 1524000"/>
              <a:gd name="connsiteX3" fmla="*/ 9858 w 275034"/>
              <a:gd name="connsiteY3" fmla="*/ 1086262 h 1524000"/>
              <a:gd name="connsiteX4" fmla="*/ 142446 w 275034"/>
              <a:gd name="connsiteY4" fmla="*/ 909093 h 1524000"/>
              <a:gd name="connsiteX5" fmla="*/ 142446 w 275034"/>
              <a:gd name="connsiteY5" fmla="*/ 177169 h 1524000"/>
              <a:gd name="connsiteX6" fmla="*/ 275034 w 275034"/>
              <a:gd name="connsiteY6" fmla="*/ 0 h 1524000"/>
              <a:gd name="connsiteX7" fmla="*/ 275034 w 275034"/>
              <a:gd name="connsiteY7" fmla="*/ 1524000 h 1524000"/>
              <a:gd name="connsiteX0" fmla="*/ 275034 w 275034"/>
              <a:gd name="connsiteY0" fmla="*/ 1524000 h 1524000"/>
              <a:gd name="connsiteX1" fmla="*/ 142446 w 275034"/>
              <a:gd name="connsiteY1" fmla="*/ 1346831 h 1524000"/>
              <a:gd name="connsiteX2" fmla="*/ 142446 w 275034"/>
              <a:gd name="connsiteY2" fmla="*/ 1263431 h 1524000"/>
              <a:gd name="connsiteX3" fmla="*/ 9858 w 275034"/>
              <a:gd name="connsiteY3" fmla="*/ 1086262 h 1524000"/>
              <a:gd name="connsiteX4" fmla="*/ 142446 w 275034"/>
              <a:gd name="connsiteY4" fmla="*/ 909093 h 1524000"/>
              <a:gd name="connsiteX5" fmla="*/ 142446 w 275034"/>
              <a:gd name="connsiteY5" fmla="*/ 177169 h 1524000"/>
              <a:gd name="connsiteX6" fmla="*/ 275034 w 275034"/>
              <a:gd name="connsiteY6" fmla="*/ 0 h 1524000"/>
              <a:gd name="connsiteX0" fmla="*/ 265375 w 265375"/>
              <a:gd name="connsiteY0" fmla="*/ 1524000 h 1524000"/>
              <a:gd name="connsiteX1" fmla="*/ 132787 w 265375"/>
              <a:gd name="connsiteY1" fmla="*/ 1346831 h 1524000"/>
              <a:gd name="connsiteX2" fmla="*/ 132787 w 265375"/>
              <a:gd name="connsiteY2" fmla="*/ 1263431 h 1524000"/>
              <a:gd name="connsiteX3" fmla="*/ 199 w 265375"/>
              <a:gd name="connsiteY3" fmla="*/ 1086262 h 1524000"/>
              <a:gd name="connsiteX4" fmla="*/ 132787 w 265375"/>
              <a:gd name="connsiteY4" fmla="*/ 909093 h 1524000"/>
              <a:gd name="connsiteX5" fmla="*/ 132787 w 265375"/>
              <a:gd name="connsiteY5" fmla="*/ 177169 h 1524000"/>
              <a:gd name="connsiteX6" fmla="*/ 265375 w 265375"/>
              <a:gd name="connsiteY6" fmla="*/ 0 h 1524000"/>
              <a:gd name="connsiteX7" fmla="*/ 265375 w 265375"/>
              <a:gd name="connsiteY7" fmla="*/ 1524000 h 1524000"/>
              <a:gd name="connsiteX0" fmla="*/ 265375 w 265375"/>
              <a:gd name="connsiteY0" fmla="*/ 1524000 h 1524000"/>
              <a:gd name="connsiteX1" fmla="*/ 132787 w 265375"/>
              <a:gd name="connsiteY1" fmla="*/ 1346831 h 1524000"/>
              <a:gd name="connsiteX2" fmla="*/ 132787 w 265375"/>
              <a:gd name="connsiteY2" fmla="*/ 1263431 h 1524000"/>
              <a:gd name="connsiteX3" fmla="*/ 199 w 265375"/>
              <a:gd name="connsiteY3" fmla="*/ 1086262 h 1524000"/>
              <a:gd name="connsiteX4" fmla="*/ 132787 w 265375"/>
              <a:gd name="connsiteY4" fmla="*/ 909093 h 1524000"/>
              <a:gd name="connsiteX5" fmla="*/ 132787 w 265375"/>
              <a:gd name="connsiteY5" fmla="*/ 177169 h 1524000"/>
              <a:gd name="connsiteX6" fmla="*/ 265375 w 265375"/>
              <a:gd name="connsiteY6" fmla="*/ 0 h 1524000"/>
              <a:gd name="connsiteX0" fmla="*/ 265375 w 265375"/>
              <a:gd name="connsiteY0" fmla="*/ 1524000 h 1524000"/>
              <a:gd name="connsiteX1" fmla="*/ 132787 w 265375"/>
              <a:gd name="connsiteY1" fmla="*/ 1346831 h 1524000"/>
              <a:gd name="connsiteX2" fmla="*/ 132787 w 265375"/>
              <a:gd name="connsiteY2" fmla="*/ 1263431 h 1524000"/>
              <a:gd name="connsiteX3" fmla="*/ 199 w 265375"/>
              <a:gd name="connsiteY3" fmla="*/ 1086262 h 1524000"/>
              <a:gd name="connsiteX4" fmla="*/ 132787 w 265375"/>
              <a:gd name="connsiteY4" fmla="*/ 909093 h 1524000"/>
              <a:gd name="connsiteX5" fmla="*/ 132787 w 265375"/>
              <a:gd name="connsiteY5" fmla="*/ 177169 h 1524000"/>
              <a:gd name="connsiteX6" fmla="*/ 265375 w 265375"/>
              <a:gd name="connsiteY6" fmla="*/ 0 h 1524000"/>
              <a:gd name="connsiteX7" fmla="*/ 265375 w 265375"/>
              <a:gd name="connsiteY7" fmla="*/ 1524000 h 1524000"/>
              <a:gd name="connsiteX0" fmla="*/ 265375 w 265375"/>
              <a:gd name="connsiteY0" fmla="*/ 1524000 h 1524000"/>
              <a:gd name="connsiteX1" fmla="*/ 132787 w 265375"/>
              <a:gd name="connsiteY1" fmla="*/ 1346831 h 1524000"/>
              <a:gd name="connsiteX2" fmla="*/ 132787 w 265375"/>
              <a:gd name="connsiteY2" fmla="*/ 1263431 h 1524000"/>
              <a:gd name="connsiteX3" fmla="*/ 44649 w 265375"/>
              <a:gd name="connsiteY3" fmla="*/ 1083087 h 1524000"/>
              <a:gd name="connsiteX4" fmla="*/ 132787 w 265375"/>
              <a:gd name="connsiteY4" fmla="*/ 909093 h 1524000"/>
              <a:gd name="connsiteX5" fmla="*/ 132787 w 265375"/>
              <a:gd name="connsiteY5" fmla="*/ 177169 h 1524000"/>
              <a:gd name="connsiteX6" fmla="*/ 265375 w 265375"/>
              <a:gd name="connsiteY6" fmla="*/ 0 h 1524000"/>
              <a:gd name="connsiteX0" fmla="*/ 220726 w 220726"/>
              <a:gd name="connsiteY0" fmla="*/ 1524000 h 1524000"/>
              <a:gd name="connsiteX1" fmla="*/ 88138 w 220726"/>
              <a:gd name="connsiteY1" fmla="*/ 1346831 h 1524000"/>
              <a:gd name="connsiteX2" fmla="*/ 88138 w 220726"/>
              <a:gd name="connsiteY2" fmla="*/ 1263431 h 1524000"/>
              <a:gd name="connsiteX3" fmla="*/ 136525 w 220726"/>
              <a:gd name="connsiteY3" fmla="*/ 1095787 h 1524000"/>
              <a:gd name="connsiteX4" fmla="*/ 88138 w 220726"/>
              <a:gd name="connsiteY4" fmla="*/ 909093 h 1524000"/>
              <a:gd name="connsiteX5" fmla="*/ 88138 w 220726"/>
              <a:gd name="connsiteY5" fmla="*/ 177169 h 1524000"/>
              <a:gd name="connsiteX6" fmla="*/ 220726 w 220726"/>
              <a:gd name="connsiteY6" fmla="*/ 0 h 1524000"/>
              <a:gd name="connsiteX7" fmla="*/ 220726 w 220726"/>
              <a:gd name="connsiteY7" fmla="*/ 1524000 h 1524000"/>
              <a:gd name="connsiteX0" fmla="*/ 220726 w 220726"/>
              <a:gd name="connsiteY0" fmla="*/ 1524000 h 1524000"/>
              <a:gd name="connsiteX1" fmla="*/ 88138 w 220726"/>
              <a:gd name="connsiteY1" fmla="*/ 1346831 h 1524000"/>
              <a:gd name="connsiteX2" fmla="*/ 88138 w 220726"/>
              <a:gd name="connsiteY2" fmla="*/ 1263431 h 1524000"/>
              <a:gd name="connsiteX3" fmla="*/ 0 w 220726"/>
              <a:gd name="connsiteY3" fmla="*/ 1083087 h 1524000"/>
              <a:gd name="connsiteX4" fmla="*/ 88138 w 220726"/>
              <a:gd name="connsiteY4" fmla="*/ 909093 h 1524000"/>
              <a:gd name="connsiteX5" fmla="*/ 88138 w 220726"/>
              <a:gd name="connsiteY5" fmla="*/ 177169 h 1524000"/>
              <a:gd name="connsiteX6" fmla="*/ 220726 w 220726"/>
              <a:gd name="connsiteY6" fmla="*/ 0 h 1524000"/>
              <a:gd name="connsiteX0" fmla="*/ 220726 w 220726"/>
              <a:gd name="connsiteY0" fmla="*/ 1524000 h 1524000"/>
              <a:gd name="connsiteX1" fmla="*/ 88138 w 220726"/>
              <a:gd name="connsiteY1" fmla="*/ 1346831 h 1524000"/>
              <a:gd name="connsiteX2" fmla="*/ 88138 w 220726"/>
              <a:gd name="connsiteY2" fmla="*/ 1263431 h 1524000"/>
              <a:gd name="connsiteX3" fmla="*/ 88138 w 220726"/>
              <a:gd name="connsiteY3" fmla="*/ 909093 h 1524000"/>
              <a:gd name="connsiteX4" fmla="*/ 88138 w 220726"/>
              <a:gd name="connsiteY4" fmla="*/ 177169 h 1524000"/>
              <a:gd name="connsiteX5" fmla="*/ 220726 w 220726"/>
              <a:gd name="connsiteY5" fmla="*/ 0 h 1524000"/>
              <a:gd name="connsiteX6" fmla="*/ 220726 w 220726"/>
              <a:gd name="connsiteY6" fmla="*/ 1524000 h 1524000"/>
              <a:gd name="connsiteX0" fmla="*/ 220726 w 220726"/>
              <a:gd name="connsiteY0" fmla="*/ 1524000 h 1524000"/>
              <a:gd name="connsiteX1" fmla="*/ 88138 w 220726"/>
              <a:gd name="connsiteY1" fmla="*/ 1346831 h 1524000"/>
              <a:gd name="connsiteX2" fmla="*/ 88138 w 220726"/>
              <a:gd name="connsiteY2" fmla="*/ 1263431 h 1524000"/>
              <a:gd name="connsiteX3" fmla="*/ 0 w 220726"/>
              <a:gd name="connsiteY3" fmla="*/ 1083087 h 1524000"/>
              <a:gd name="connsiteX4" fmla="*/ 88138 w 220726"/>
              <a:gd name="connsiteY4" fmla="*/ 909093 h 1524000"/>
              <a:gd name="connsiteX5" fmla="*/ 88138 w 220726"/>
              <a:gd name="connsiteY5" fmla="*/ 177169 h 1524000"/>
              <a:gd name="connsiteX6" fmla="*/ 220726 w 220726"/>
              <a:gd name="connsiteY6" fmla="*/ 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726" h="1524000" stroke="0" extrusionOk="0">
                <a:moveTo>
                  <a:pt x="220726" y="1524000"/>
                </a:moveTo>
                <a:cubicBezTo>
                  <a:pt x="147500" y="1524000"/>
                  <a:pt x="88138" y="1444679"/>
                  <a:pt x="88138" y="1346831"/>
                </a:cubicBezTo>
                <a:lnTo>
                  <a:pt x="88138" y="1263431"/>
                </a:lnTo>
                <a:lnTo>
                  <a:pt x="88138" y="909093"/>
                </a:lnTo>
                <a:lnTo>
                  <a:pt x="88138" y="177169"/>
                </a:lnTo>
                <a:cubicBezTo>
                  <a:pt x="88138" y="79321"/>
                  <a:pt x="147500" y="0"/>
                  <a:pt x="220726" y="0"/>
                </a:cubicBezTo>
                <a:lnTo>
                  <a:pt x="220726" y="1524000"/>
                </a:lnTo>
                <a:close/>
              </a:path>
              <a:path w="220726" h="1524000" fill="none">
                <a:moveTo>
                  <a:pt x="220726" y="1524000"/>
                </a:moveTo>
                <a:cubicBezTo>
                  <a:pt x="147500" y="1524000"/>
                  <a:pt x="88138" y="1444679"/>
                  <a:pt x="88138" y="1346831"/>
                </a:cubicBezTo>
                <a:lnTo>
                  <a:pt x="88138" y="1263431"/>
                </a:lnTo>
                <a:cubicBezTo>
                  <a:pt x="88138" y="1165583"/>
                  <a:pt x="73226" y="1083087"/>
                  <a:pt x="0" y="1083087"/>
                </a:cubicBezTo>
                <a:cubicBezTo>
                  <a:pt x="73226" y="1083087"/>
                  <a:pt x="88138" y="1006941"/>
                  <a:pt x="88138" y="909093"/>
                </a:cubicBezTo>
                <a:lnTo>
                  <a:pt x="88138" y="177169"/>
                </a:lnTo>
                <a:cubicBezTo>
                  <a:pt x="88138" y="79321"/>
                  <a:pt x="147500" y="0"/>
                  <a:pt x="220726" y="0"/>
                </a:cubicBezTo>
              </a:path>
            </a:pathLst>
          </a:cu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22">
                <a:extLst>
                  <a:ext uri="{FF2B5EF4-FFF2-40B4-BE49-F238E27FC236}">
                    <a16:creationId xmlns:a16="http://schemas.microsoft.com/office/drawing/2014/main" id="{0DB1BE13-8519-438B-A41F-3EE708CDF8D1}"/>
                  </a:ext>
                </a:extLst>
              </p:cNvPr>
              <p:cNvSpPr txBox="1"/>
              <p:nvPr/>
            </p:nvSpPr>
            <p:spPr>
              <a:xfrm>
                <a:off x="2971800" y="4613076"/>
                <a:ext cx="70361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latin typeface="Cambria Math"/>
                        </a:rPr>
                        <m:t>𝑀</m:t>
                      </m:r>
                      <m:r>
                        <a:rPr lang="en-US" sz="2000" i="1" dirty="0">
                          <a:latin typeface="Cambria Math"/>
                        </a:rPr>
                        <m:t>/</m:t>
                      </m:r>
                      <m:r>
                        <a:rPr lang="en-US" sz="2000" i="1" dirty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7" name="TextBox 22">
                <a:extLst>
                  <a:ext uri="{FF2B5EF4-FFF2-40B4-BE49-F238E27FC236}">
                    <a16:creationId xmlns:a16="http://schemas.microsoft.com/office/drawing/2014/main" id="{0DB1BE13-8519-438B-A41F-3EE708CDF8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4613076"/>
                <a:ext cx="703617" cy="400110"/>
              </a:xfrm>
              <a:prstGeom prst="rect">
                <a:avLst/>
              </a:prstGeom>
              <a:blipFill>
                <a:blip r:embed="rId3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Left Brace 25">
            <a:extLst>
              <a:ext uri="{FF2B5EF4-FFF2-40B4-BE49-F238E27FC236}">
                <a16:creationId xmlns:a16="http://schemas.microsoft.com/office/drawing/2014/main" id="{92777EAC-5A2F-4E31-8635-327249F8A765}"/>
              </a:ext>
            </a:extLst>
          </p:cNvPr>
          <p:cNvSpPr/>
          <p:nvPr/>
        </p:nvSpPr>
        <p:spPr>
          <a:xfrm rot="16200000">
            <a:off x="4540590" y="4648544"/>
            <a:ext cx="181569" cy="1406036"/>
          </a:xfrm>
          <a:prstGeom prst="leftBrace">
            <a:avLst>
              <a:gd name="adj1" fmla="val 107640"/>
              <a:gd name="adj2" fmla="val 49923"/>
            </a:avLst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26">
                <a:extLst>
                  <a:ext uri="{FF2B5EF4-FFF2-40B4-BE49-F238E27FC236}">
                    <a16:creationId xmlns:a16="http://schemas.microsoft.com/office/drawing/2014/main" id="{2FE215D5-34AA-4E5B-AF49-62AF9C66449E}"/>
                  </a:ext>
                </a:extLst>
              </p:cNvPr>
              <p:cNvSpPr/>
              <p:nvPr/>
            </p:nvSpPr>
            <p:spPr>
              <a:xfrm>
                <a:off x="4427730" y="5501044"/>
                <a:ext cx="40568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Rectangle 26">
                <a:extLst>
                  <a:ext uri="{FF2B5EF4-FFF2-40B4-BE49-F238E27FC236}">
                    <a16:creationId xmlns:a16="http://schemas.microsoft.com/office/drawing/2014/main" id="{2FE215D5-34AA-4E5B-AF49-62AF9C6644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730" y="5501044"/>
                <a:ext cx="40568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13">
            <a:extLst>
              <a:ext uri="{FF2B5EF4-FFF2-40B4-BE49-F238E27FC236}">
                <a16:creationId xmlns:a16="http://schemas.microsoft.com/office/drawing/2014/main" id="{F1C77893-0512-4528-A034-0CA06F193AC7}"/>
              </a:ext>
            </a:extLst>
          </p:cNvPr>
          <p:cNvCxnSpPr>
            <a:stCxn id="30" idx="6"/>
          </p:cNvCxnSpPr>
          <p:nvPr/>
        </p:nvCxnSpPr>
        <p:spPr>
          <a:xfrm>
            <a:off x="3200400" y="4270176"/>
            <a:ext cx="685800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30">
            <a:extLst>
              <a:ext uri="{FF2B5EF4-FFF2-40B4-BE49-F238E27FC236}">
                <a16:creationId xmlns:a16="http://schemas.microsoft.com/office/drawing/2014/main" id="{9C8D1773-B7DF-41DF-8B27-AF661ACF54C5}"/>
              </a:ext>
            </a:extLst>
          </p:cNvPr>
          <p:cNvSpPr txBox="1"/>
          <p:nvPr/>
        </p:nvSpPr>
        <p:spPr>
          <a:xfrm>
            <a:off x="7613042" y="2971800"/>
            <a:ext cx="18357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altLang="zh-CN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Slow Memory</a:t>
            </a:r>
          </a:p>
        </p:txBody>
      </p:sp>
    </p:spTree>
    <p:extLst>
      <p:ext uri="{BB962C8B-B14F-4D97-AF65-F5344CB8AC3E}">
        <p14:creationId xmlns:p14="http://schemas.microsoft.com/office/powerpoint/2010/main" val="405179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DD6C69-5F61-41BD-AEE0-AB7112291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Problems of I/O model and I/O algorithms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74E0E57-8EF2-4230-B887-A9D7BF9A8B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57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35E09FD-81DF-4108-B533-7D5C9B284E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about parallelism?</a:t>
                </a:r>
              </a:p>
              <a:p>
                <a:pPr lvl="1"/>
                <a:r>
                  <a:rPr lang="en-US" sz="2800" dirty="0">
                    <a:solidFill>
                      <a:srgbClr val="FF0000"/>
                    </a:solidFill>
                  </a:rPr>
                  <a:t>Still use work-span(depth) analysis</a:t>
                </a:r>
              </a:p>
              <a:p>
                <a:endParaRPr lang="en-US" sz="1800" dirty="0"/>
              </a:p>
              <a:p>
                <a:r>
                  <a:rPr lang="en-US" dirty="0"/>
                  <a:t>What about multiple-level memory hierarchy?</a:t>
                </a:r>
              </a:p>
              <a:p>
                <a:pPr lvl="1"/>
                <a:r>
                  <a:rPr lang="en-US" sz="2800" dirty="0">
                    <a:solidFill>
                      <a:srgbClr val="FF0000"/>
                    </a:solidFill>
                  </a:rPr>
                  <a:t>Apply to all cache levels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sz="1800" dirty="0"/>
              </a:p>
              <a:p>
                <a:r>
                  <a:rPr lang="en-US" dirty="0"/>
                  <a:t>Algorithm is machine specific.  Need to rewrite code when running on another machine</a:t>
                </a:r>
              </a:p>
              <a:p>
                <a:pPr lvl="1"/>
                <a:r>
                  <a:rPr lang="en-US" sz="2800" dirty="0">
                    <a:solidFill>
                      <a:srgbClr val="FF0000"/>
                    </a:solidFill>
                  </a:rPr>
                  <a:t>No, you don’t</a:t>
                </a:r>
              </a:p>
              <a:p>
                <a:endParaRPr lang="en-US" sz="1800" dirty="0"/>
              </a:p>
              <a:p>
                <a:r>
                  <a:rPr lang="en-US" dirty="0"/>
                  <a:t>What about when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dirty="0"/>
                  <a:t> are not static?</a:t>
                </a:r>
              </a:p>
              <a:p>
                <a:pPr lvl="1"/>
                <a:r>
                  <a:rPr lang="en-US" sz="2800" dirty="0">
                    <a:solidFill>
                      <a:srgbClr val="FF0000"/>
                    </a:solidFill>
                  </a:rPr>
                  <a:t>The algorithm will adapt automatically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35E09FD-81DF-4108-B533-7D5C9B284E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73" t="-19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945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DD6C69-5F61-41BD-AEE0-AB7112291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Design and Analysis of Parallel Algorithms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74E0E57-8EF2-4230-B887-A9D7BF9A8B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58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35E09FD-81DF-4108-B533-7D5C9B284E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1447800"/>
                <a:ext cx="11430000" cy="5257800"/>
              </a:xfrm>
            </p:spPr>
            <p:txBody>
              <a:bodyPr>
                <a:normAutofit/>
              </a:bodyPr>
              <a:lstStyle/>
              <a:p>
                <a:r>
                  <a:rPr lang="en-US" sz="3400" dirty="0"/>
                  <a:t>Work </a:t>
                </a:r>
                <a14:m>
                  <m:oMath xmlns:m="http://schemas.openxmlformats.org/officeDocument/2006/math">
                    <m:r>
                      <a:rPr lang="en-US" sz="3400"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sz="3400" dirty="0"/>
                  <a:t>, depth </a:t>
                </a:r>
                <a14:m>
                  <m:oMath xmlns:m="http://schemas.openxmlformats.org/officeDocument/2006/math">
                    <m:r>
                      <a:rPr lang="en-US" sz="3400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3400" dirty="0"/>
                  <a:t>, I/O cost </a:t>
                </a:r>
                <a14:m>
                  <m:oMath xmlns:m="http://schemas.openxmlformats.org/officeDocument/2006/math">
                    <m:r>
                      <a:rPr lang="en-US" sz="3400"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sz="3400" dirty="0"/>
                  <a:t> (sequential / random)</a:t>
                </a:r>
              </a:p>
              <a:p>
                <a:endParaRPr lang="en-US" sz="600" dirty="0"/>
              </a:p>
              <a:p>
                <a:r>
                  <a:rPr lang="en-US" sz="3400" dirty="0"/>
                  <a:t>Parallelism for work: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den>
                    </m:f>
                  </m:oMath>
                </a14:m>
                <a:endParaRPr lang="en-US" sz="3400" dirty="0"/>
              </a:p>
              <a:p>
                <a:endParaRPr lang="en-US" sz="600" dirty="0"/>
              </a:p>
              <a:p>
                <a:r>
                  <a:rPr lang="en-US" sz="3400" dirty="0"/>
                  <a:t>Time for I/O: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5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den>
                    </m:f>
                    <m:r>
                      <a:rPr lang="en-US" sz="5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num>
                      <m:den>
                        <m:sSub>
                          <m:sSubPr>
                            <m:ctrlPr>
                              <a:rPr lang="en-US" sz="5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sz="5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𝒎𝒂𝒙</m:t>
                            </m:r>
                          </m:sub>
                        </m:sSub>
                      </m:den>
                    </m:f>
                    <m:r>
                      <a:rPr lang="en-US" sz="5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400" dirty="0"/>
              </a:p>
              <a:p>
                <a:endParaRPr lang="en-US" sz="3400" dirty="0"/>
              </a:p>
              <a:p>
                <a:r>
                  <a:rPr lang="en-US" sz="3400" dirty="0"/>
                  <a:t>Most combinatorial algorithms are I/O bottlenecked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35E09FD-81DF-4108-B533-7D5C9B284E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447800"/>
                <a:ext cx="11430000" cy="5257800"/>
              </a:xfrm>
              <a:blipFill>
                <a:blip r:embed="rId2"/>
                <a:stretch>
                  <a:fillRect l="-1333" t="-2436" r="-6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62F6770-F971-442E-A8A4-94DBF1F8812D}"/>
                  </a:ext>
                </a:extLst>
              </p:cNvPr>
              <p:cNvSpPr txBox="1"/>
              <p:nvPr/>
            </p:nvSpPr>
            <p:spPr>
              <a:xfrm>
                <a:off x="2615605" y="5119807"/>
                <a:ext cx="6655989" cy="1107996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0000FF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zh-CN" sz="66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What about </a:t>
                </a:r>
                <a14:m>
                  <m:oMath xmlns:m="http://schemas.openxmlformats.org/officeDocument/2006/math">
                    <m:r>
                      <a:rPr lang="en-US" altLang="zh-CN" sz="6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𝑫</m:t>
                    </m:r>
                  </m:oMath>
                </a14:m>
                <a:r>
                  <a:rPr lang="en-US" altLang="zh-CN" sz="66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endParaRPr lang="zh-CN" altLang="en-US" sz="66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62F6770-F971-442E-A8A4-94DBF1F88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5605" y="5119807"/>
                <a:ext cx="6655989" cy="1107996"/>
              </a:xfrm>
              <a:prstGeom prst="rect">
                <a:avLst/>
              </a:prstGeom>
              <a:blipFill>
                <a:blip r:embed="rId3"/>
                <a:stretch>
                  <a:fillRect l="-2172" t="-15385" r="-4615" b="-34359"/>
                </a:stretch>
              </a:blipFill>
              <a:ln w="76200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742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04800" y="1600200"/>
                <a:ext cx="10363200" cy="1066800"/>
              </a:xfrm>
            </p:spPr>
            <p:txBody>
              <a:bodyPr/>
              <a:lstStyle/>
              <a:p>
                <a:r>
                  <a:rPr lang="en-US" dirty="0"/>
                  <a:t>Recursively merge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sorted lists, in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func>
                  </m:oMath>
                </a14:m>
                <a:r>
                  <a:rPr lang="en-US" dirty="0"/>
                  <a:t> rounds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04800" y="1600200"/>
                <a:ext cx="10363200" cy="1066800"/>
              </a:xfrm>
              <a:blipFill>
                <a:blip r:embed="rId3"/>
                <a:stretch>
                  <a:fillRect l="-1059" t="-7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Last week - Multi-way </a:t>
            </a:r>
            <a:r>
              <a:rPr lang="en-US" altLang="zh-CN" dirty="0" err="1"/>
              <a:t>mergesort</a:t>
            </a:r>
            <a:r>
              <a:rPr lang="en-US" altLang="zh-CN" dirty="0"/>
              <a:t> on the EM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581400" y="3489960"/>
                <a:ext cx="4648200" cy="2286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3489960"/>
                <a:ext cx="4648200" cy="228600"/>
              </a:xfrm>
              <a:prstGeom prst="rect">
                <a:avLst/>
              </a:prstGeom>
              <a:blipFill>
                <a:blip r:embed="rId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753360" y="4023360"/>
                <a:ext cx="1524000" cy="2286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/(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360" y="4023360"/>
                <a:ext cx="1524000" cy="228600"/>
              </a:xfrm>
              <a:prstGeom prst="rect">
                <a:avLst/>
              </a:prstGeom>
              <a:blipFill>
                <a:blip r:embed="rId5"/>
                <a:stretch>
                  <a:fillRect t="-10000" b="-4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505960" y="4023360"/>
            <a:ext cx="15240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248400" y="4023360"/>
            <a:ext cx="15240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001000" y="4023360"/>
            <a:ext cx="15240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029960" y="4632960"/>
            <a:ext cx="0" cy="45720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562860" y="5318760"/>
            <a:ext cx="3810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101340" y="5318760"/>
            <a:ext cx="3810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639820" y="5318760"/>
            <a:ext cx="3810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163060" y="5318760"/>
            <a:ext cx="3810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701540" y="5318760"/>
            <a:ext cx="3810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240020" y="5318760"/>
            <a:ext cx="3810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768340" y="5318760"/>
            <a:ext cx="3810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6306820" y="5318760"/>
            <a:ext cx="3810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830060" y="5318760"/>
            <a:ext cx="3810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7368540" y="5318760"/>
            <a:ext cx="3810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907020" y="5318760"/>
            <a:ext cx="3810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8422640" y="5318760"/>
            <a:ext cx="3810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8961120" y="5318760"/>
            <a:ext cx="3810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499600" y="5318760"/>
            <a:ext cx="3810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337734" y="4995148"/>
                <a:ext cx="8312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734" y="4995148"/>
                <a:ext cx="831253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2362200" y="5879068"/>
            <a:ext cx="14224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2565989" y="5879068"/>
            <a:ext cx="14224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765046" y="5879068"/>
            <a:ext cx="14224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2968835" y="5879068"/>
            <a:ext cx="14224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3464528" y="6004560"/>
            <a:ext cx="698532" cy="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2212536" y="6107668"/>
                <a:ext cx="4515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2536" y="6107668"/>
                <a:ext cx="45159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Left Brace 41"/>
          <p:cNvSpPr/>
          <p:nvPr/>
        </p:nvSpPr>
        <p:spPr>
          <a:xfrm rot="780000">
            <a:off x="2184135" y="3492975"/>
            <a:ext cx="318948" cy="2564187"/>
          </a:xfrm>
          <a:prstGeom prst="leftBrace">
            <a:avLst>
              <a:gd name="adj1" fmla="val 40248"/>
              <a:gd name="adj2" fmla="val 24620"/>
            </a:avLst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602671" y="3670530"/>
                <a:ext cx="1447832" cy="394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fName>
                        <m:e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671" y="3670530"/>
                <a:ext cx="1447832" cy="394210"/>
              </a:xfrm>
              <a:prstGeom prst="rect">
                <a:avLst/>
              </a:prstGeom>
              <a:blipFill>
                <a:blip r:embed="rId8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075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50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250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50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4" grpId="0" animBg="1"/>
      <p:bldP spid="35" grpId="0" animBg="1"/>
      <p:bldP spid="3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Last week - </a:t>
            </a:r>
            <a:r>
              <a:rPr lang="en-US" dirty="0"/>
              <a:t>Tiling </a:t>
            </a:r>
            <a:r>
              <a:rPr lang="en-US" dirty="0" err="1"/>
              <a:t>MatMul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432800" y="381002"/>
            <a:ext cx="11430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Comic Sans MS"/>
                <a:cs typeface="Comic Sans MS"/>
              </a:rPr>
              <a:t>X</a:t>
            </a:r>
          </a:p>
        </p:txBody>
      </p:sp>
      <p:sp>
        <p:nvSpPr>
          <p:cNvPr id="5" name="Rectangle 4"/>
          <p:cNvSpPr/>
          <p:nvPr/>
        </p:nvSpPr>
        <p:spPr>
          <a:xfrm>
            <a:off x="9753600" y="381002"/>
            <a:ext cx="1143000" cy="1143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Comic Sans MS"/>
                <a:cs typeface="Comic Sans MS"/>
              </a:rPr>
              <a:t>Y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0" y="381002"/>
            <a:ext cx="1143000" cy="1143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Comic Sans MS"/>
                <a:cs typeface="Comic Sans MS"/>
              </a:rPr>
              <a:t>Z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31101" y="673102"/>
            <a:ext cx="475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/>
                <a:cs typeface="Comic Sans MS"/>
              </a:rPr>
              <a:t>:=</a:t>
            </a:r>
          </a:p>
        </p:txBody>
      </p:sp>
      <p:sp>
        <p:nvSpPr>
          <p:cNvPr id="17" name="Folded Corner 16"/>
          <p:cNvSpPr/>
          <p:nvPr/>
        </p:nvSpPr>
        <p:spPr>
          <a:xfrm>
            <a:off x="2362200" y="1865292"/>
            <a:ext cx="7315200" cy="2782907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for </a:t>
            </a:r>
            <a:r>
              <a:rPr lang="en-US" sz="2400" i="1" dirty="0" err="1">
                <a:solidFill>
                  <a:schemeClr val="tx1"/>
                </a:solidFill>
                <a:latin typeface="Comic Sans MS"/>
                <a:cs typeface="Comic Sans MS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= 1 to 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N/s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do</a:t>
            </a:r>
          </a:p>
          <a:p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   for 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j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= 1 to 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N/s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do</a:t>
            </a:r>
          </a:p>
          <a:p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       for 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k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= 1 to 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N/s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do</a:t>
            </a:r>
          </a:p>
          <a:p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           for </a:t>
            </a:r>
            <a:r>
              <a:rPr lang="en-US" sz="2400" i="1" dirty="0" err="1">
                <a:solidFill>
                  <a:schemeClr val="tx1"/>
                </a:solidFill>
                <a:latin typeface="Comic Sans MS"/>
                <a:cs typeface="Comic Sans MS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’ = (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-1)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*s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+1 to </a:t>
            </a:r>
            <a:r>
              <a:rPr lang="en-US" sz="2400" i="1" dirty="0" err="1">
                <a:solidFill>
                  <a:schemeClr val="tx1"/>
                </a:solidFill>
                <a:latin typeface="Comic Sans MS"/>
                <a:cs typeface="Comic Sans MS"/>
              </a:rPr>
              <a:t>i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*s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do</a:t>
            </a:r>
          </a:p>
          <a:p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               for 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j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’ = (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j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-1)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*s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+1 to 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j*s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do</a:t>
            </a:r>
          </a:p>
          <a:p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                   for 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k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’ = (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k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-1)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*s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+1 to 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k*s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do</a:t>
            </a:r>
          </a:p>
          <a:p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                       Z[</a:t>
            </a:r>
            <a:r>
              <a:rPr lang="en-US" sz="2400" i="1" dirty="0" err="1">
                <a:solidFill>
                  <a:schemeClr val="tx1"/>
                </a:solidFill>
                <a:latin typeface="Comic Sans MS"/>
                <a:cs typeface="Comic Sans MS"/>
              </a:rPr>
              <a:t>i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’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][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j’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] += X[</a:t>
            </a:r>
            <a:r>
              <a:rPr lang="en-US" sz="2400" i="1" dirty="0" err="1">
                <a:solidFill>
                  <a:schemeClr val="tx1"/>
                </a:solidFill>
                <a:latin typeface="Comic Sans MS"/>
                <a:cs typeface="Comic Sans MS"/>
              </a:rPr>
              <a:t>i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’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][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k’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] * Y[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k’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][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j’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] 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2133600" y="5938567"/>
            <a:ext cx="8001000" cy="751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</a:pPr>
            <a:endParaRPr lang="en-US" sz="2400" dirty="0">
              <a:latin typeface="+mj-lt"/>
              <a:cs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3F7C96C-6DC6-4ED6-B90F-D377DAA4F610}"/>
                  </a:ext>
                </a:extLst>
              </p:cNvPr>
              <p:cNvSpPr txBox="1"/>
              <p:nvPr/>
            </p:nvSpPr>
            <p:spPr>
              <a:xfrm>
                <a:off x="282388" y="4876800"/>
                <a:ext cx="11201400" cy="1822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595959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Plug in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𝒔</m:t>
                    </m:r>
                    <m:r>
                      <a:rPr lang="en-US" sz="2800" b="1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1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𝑴</m:t>
                        </m:r>
                      </m:e>
                    </m:rad>
                    <m:r>
                      <a:rPr lang="en-US" sz="2800" b="1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/</m:t>
                    </m:r>
                    <m:r>
                      <a:rPr lang="en-US" sz="2800" b="1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𝒄</m:t>
                    </m:r>
                  </m:oMath>
                </a14:m>
                <a:r>
                  <a:rPr lang="en-US" sz="2800" b="1" dirty="0">
                    <a:solidFill>
                      <a:srgbClr val="595959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, #</a:t>
                </a:r>
                <a:r>
                  <a:rPr lang="en-US" sz="2800" b="1" dirty="0" err="1">
                    <a:solidFill>
                      <a:srgbClr val="595959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subMM</a:t>
                </a:r>
                <a:r>
                  <a:rPr lang="en-US" sz="2800" b="1" dirty="0">
                    <a:solidFill>
                      <a:srgbClr val="595959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is</a:t>
                </a:r>
                <a:r>
                  <a:rPr lang="en-US" sz="2800" b="1" dirty="0">
                    <a:solidFill>
                      <a:srgbClr val="595959"/>
                    </a:solidFill>
                    <a:cs typeface="Lucida Sans Unicode" panose="020B0602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𝑶</m:t>
                    </m:r>
                    <m:d>
                      <m:dPr>
                        <m:ctrlPr>
                          <a:rPr lang="en-US" sz="2800" b="1" i="1" dirty="0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1" i="1" dirty="0" smtClea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cs typeface="Lucida Sans Unicode" panose="020B0602030504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1" i="1" dirty="0" smtClean="0">
                                    <a:solidFill>
                                      <a:srgbClr val="595959"/>
                                    </a:solidFill>
                                    <a:latin typeface="Cambria Math" panose="02040503050406030204" pitchFamily="18" charset="0"/>
                                    <a:cs typeface="Lucida Sans Unicode" panose="020B0602030504020204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b="1" i="1" dirty="0" smtClean="0">
                                        <a:solidFill>
                                          <a:srgbClr val="595959"/>
                                        </a:solidFill>
                                        <a:latin typeface="Cambria Math" panose="02040503050406030204" pitchFamily="18" charset="0"/>
                                        <a:cs typeface="Lucida Sans Unicode" panose="020B0602030504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1" i="1" dirty="0" smtClean="0">
                                        <a:solidFill>
                                          <a:srgbClr val="595959"/>
                                        </a:solidFill>
                                        <a:latin typeface="Cambria Math" panose="02040503050406030204" pitchFamily="18" charset="0"/>
                                        <a:cs typeface="Lucida Sans Unicode" panose="020B0602030504020204" pitchFamily="34" charset="0"/>
                                      </a:rPr>
                                      <m:t>𝒏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2800" b="1" i="1" dirty="0" smtClean="0">
                                            <a:solidFill>
                                              <a:srgbClr val="595959"/>
                                            </a:solidFill>
                                            <a:latin typeface="Cambria Math" panose="02040503050406030204" pitchFamily="18" charset="0"/>
                                            <a:cs typeface="Lucida Sans Unicode" panose="020B0602030504020204" pitchFamily="34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800" b="1" i="1" dirty="0" smtClean="0">
                                            <a:solidFill>
                                              <a:srgbClr val="595959"/>
                                            </a:solidFill>
                                            <a:latin typeface="Cambria Math" panose="02040503050406030204" pitchFamily="18" charset="0"/>
                                            <a:cs typeface="Lucida Sans Unicode" panose="020B0602030504020204" pitchFamily="34" charset="0"/>
                                          </a:rPr>
                                          <m:t>𝑴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800" b="1" i="1" dirty="0" smtClea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cs typeface="Lucida Sans Unicode" panose="020B0602030504020204" pitchFamily="34" charset="0"/>
                              </a:rPr>
                              <m:t>𝟑</m:t>
                            </m:r>
                          </m:sup>
                        </m:sSup>
                      </m:e>
                    </m:d>
                    <m:r>
                      <a:rPr lang="en-US" sz="2800" b="1" i="1" dirty="0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=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𝑶</m:t>
                    </m:r>
                    <m:d>
                      <m:dPr>
                        <m:ctrlP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Lucida Sans Unicode" panose="020B060203050402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Lucida Sans Unicode" panose="020B0602030504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Lucida Sans Unicode" panose="020B0602030504020204" pitchFamily="34" charset="0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sz="28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Lucida Sans Unicode" panose="020B0602030504020204" pitchFamily="34" charset="0"/>
                                  </a:rPr>
                                  <m:t>𝟑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8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Lucida Sans Unicode" panose="020B0602030504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Lucida Sans Unicode" panose="020B0602030504020204" pitchFamily="34" charset="0"/>
                                  </a:rPr>
                                  <m:t>𝑴</m:t>
                                </m:r>
                              </m:e>
                              <m:sup>
                                <m:r>
                                  <a:rPr lang="en-US" sz="28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Lucida Sans Unicode" panose="020B0602030504020204" pitchFamily="34" charset="0"/>
                                  </a:rPr>
                                  <m:t>𝟑</m:t>
                                </m:r>
                                <m:r>
                                  <a:rPr lang="en-US" sz="28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Lucida Sans Unicode" panose="020B0602030504020204" pitchFamily="34" charset="0"/>
                                  </a:rPr>
                                  <m:t>/</m:t>
                                </m:r>
                                <m:r>
                                  <a:rPr lang="en-US" sz="28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Lucida Sans Unicode" panose="020B0602030504020204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sz="2800" b="1" dirty="0">
                  <a:solidFill>
                    <a:srgbClr val="595959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endParaRPr>
              </a:p>
              <a:p>
                <a:r>
                  <a:rPr lang="en-US" sz="2800" b="1" dirty="0">
                    <a:solidFill>
                      <a:srgbClr val="595959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I/O per </a:t>
                </a:r>
                <a:r>
                  <a:rPr lang="en-US" sz="2800" b="1" dirty="0" err="1">
                    <a:solidFill>
                      <a:srgbClr val="595959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subMM</a:t>
                </a:r>
                <a:r>
                  <a:rPr lang="en-US" sz="2800" b="1" dirty="0">
                    <a:solidFill>
                      <a:srgbClr val="595959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𝑶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𝑴</m:t>
                        </m:r>
                        <m:r>
                          <a:rPr lang="en-US" sz="2800" b="1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/</m:t>
                        </m:r>
                        <m:r>
                          <a:rPr lang="en-US" sz="2800" b="1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𝑩</m:t>
                        </m:r>
                      </m:e>
                    </m:d>
                  </m:oMath>
                </a14:m>
                <a:r>
                  <a:rPr lang="en-US" sz="2800" b="1" dirty="0">
                    <a:solidFill>
                      <a:srgbClr val="595959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, so overall I/O cost is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𝑶</m:t>
                    </m:r>
                    <m:d>
                      <m:dPr>
                        <m:ctrlP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Lucida Sans Unicode" panose="020B060203050402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Lucida Sans Unicode" panose="020B0602030504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Lucida Sans Unicode" panose="020B0602030504020204" pitchFamily="34" charset="0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sz="2800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Lucida Sans Unicode" panose="020B0602030504020204" pitchFamily="34" charset="0"/>
                                  </a:rPr>
                                  <m:t>𝟑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Lucida Sans Unicode" panose="020B0602030504020204" pitchFamily="34" charset="0"/>
                              </a:rPr>
                              <m:t>𝑩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Lucida Sans Unicode" panose="020B0602030504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Lucida Sans Unicode" panose="020B0602030504020204" pitchFamily="34" charset="0"/>
                                  </a:rPr>
                                  <m:t>𝑴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sz="2800" b="1" dirty="0">
                  <a:solidFill>
                    <a:srgbClr val="595959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3F7C96C-6DC6-4ED6-B90F-D377DAA4F6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88" y="4876800"/>
                <a:ext cx="11201400" cy="1822422"/>
              </a:xfrm>
              <a:prstGeom prst="rect">
                <a:avLst/>
              </a:prstGeom>
              <a:blipFill>
                <a:blip r:embed="rId2"/>
                <a:stretch>
                  <a:fillRect l="-1088" b="-13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056C5BEA-84ED-47E1-9DFA-F09AC6406DA9}"/>
              </a:ext>
            </a:extLst>
          </p:cNvPr>
          <p:cNvGrpSpPr/>
          <p:nvPr/>
        </p:nvGrpSpPr>
        <p:grpSpPr>
          <a:xfrm>
            <a:off x="6096000" y="381000"/>
            <a:ext cx="1143000" cy="1143000"/>
            <a:chOff x="3429000" y="381000"/>
            <a:chExt cx="1143000" cy="1143000"/>
          </a:xfrm>
        </p:grpSpPr>
        <p:sp>
          <p:nvSpPr>
            <p:cNvPr id="10" name="Rectangle 9"/>
            <p:cNvSpPr/>
            <p:nvPr/>
          </p:nvSpPr>
          <p:spPr>
            <a:xfrm flipV="1">
              <a:off x="3429000" y="752862"/>
              <a:ext cx="1143000" cy="3870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F3CC36C-1465-41D1-B21C-EE64E576F8A5}"/>
                </a:ext>
              </a:extLst>
            </p:cNvPr>
            <p:cNvSpPr/>
            <p:nvPr/>
          </p:nvSpPr>
          <p:spPr>
            <a:xfrm flipV="1">
              <a:off x="3810000" y="381000"/>
              <a:ext cx="381000" cy="1143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A21383D-C6FB-4FFC-94E9-1B0DAD74A9C0}"/>
              </a:ext>
            </a:extLst>
          </p:cNvPr>
          <p:cNvGrpSpPr/>
          <p:nvPr/>
        </p:nvGrpSpPr>
        <p:grpSpPr>
          <a:xfrm>
            <a:off x="8432800" y="381000"/>
            <a:ext cx="1143000" cy="1143000"/>
            <a:chOff x="3429000" y="381000"/>
            <a:chExt cx="1143000" cy="114300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C923F27-1C60-467D-984C-53AD2418EC5B}"/>
                </a:ext>
              </a:extLst>
            </p:cNvPr>
            <p:cNvSpPr/>
            <p:nvPr/>
          </p:nvSpPr>
          <p:spPr>
            <a:xfrm flipV="1">
              <a:off x="3429000" y="752862"/>
              <a:ext cx="1143000" cy="3870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7106972-32CA-46CE-B4D7-6F2442967BF2}"/>
                </a:ext>
              </a:extLst>
            </p:cNvPr>
            <p:cNvSpPr/>
            <p:nvPr/>
          </p:nvSpPr>
          <p:spPr>
            <a:xfrm flipV="1">
              <a:off x="3810000" y="381000"/>
              <a:ext cx="381000" cy="1143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A124919-05DE-41F9-8DF0-A46BF97F7641}"/>
              </a:ext>
            </a:extLst>
          </p:cNvPr>
          <p:cNvGrpSpPr/>
          <p:nvPr/>
        </p:nvGrpSpPr>
        <p:grpSpPr>
          <a:xfrm>
            <a:off x="9753600" y="381000"/>
            <a:ext cx="1143000" cy="1143000"/>
            <a:chOff x="3429000" y="381000"/>
            <a:chExt cx="1143000" cy="114300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FF14D89-043E-4A19-8587-422909AA575F}"/>
                </a:ext>
              </a:extLst>
            </p:cNvPr>
            <p:cNvSpPr/>
            <p:nvPr/>
          </p:nvSpPr>
          <p:spPr>
            <a:xfrm flipV="1">
              <a:off x="3429000" y="752862"/>
              <a:ext cx="1143000" cy="3870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E0FA1F8-3AFF-4E0C-B64C-DB3BF941D066}"/>
                </a:ext>
              </a:extLst>
            </p:cNvPr>
            <p:cNvSpPr/>
            <p:nvPr/>
          </p:nvSpPr>
          <p:spPr>
            <a:xfrm flipV="1">
              <a:off x="3810000" y="381000"/>
              <a:ext cx="381000" cy="1143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131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Last week - </a:t>
            </a:r>
            <a:r>
              <a:rPr lang="en-US" dirty="0"/>
              <a:t>B-tree/(2,3)-tree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72200" y="1219200"/>
                <a:ext cx="5837550" cy="23415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Objects stored in leaves</a:t>
                </a:r>
              </a:p>
              <a:p>
                <a:r>
                  <a:rPr lang="en-US" dirty="0"/>
                  <a:t>Leaves all have same depth</a:t>
                </a:r>
              </a:p>
              <a:p>
                <a:r>
                  <a:rPr lang="en-US" dirty="0"/>
                  <a:t>Root has at most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children</a:t>
                </a:r>
              </a:p>
              <a:p>
                <a:r>
                  <a:rPr lang="en-US" dirty="0"/>
                  <a:t>Other internal nodes have between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children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72200" y="1219200"/>
                <a:ext cx="5837550" cy="2341563"/>
              </a:xfrm>
              <a:blipFill>
                <a:blip r:embed="rId2"/>
                <a:stretch>
                  <a:fillRect l="-1881" t="-4427" b="-39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2976879" y="2505869"/>
            <a:ext cx="1435100" cy="449262"/>
            <a:chOff x="2463800" y="1667669"/>
            <a:chExt cx="1435100" cy="449262"/>
          </a:xfrm>
        </p:grpSpPr>
        <p:sp>
          <p:nvSpPr>
            <p:cNvPr id="4" name="Rectangle 3"/>
            <p:cNvSpPr/>
            <p:nvPr/>
          </p:nvSpPr>
          <p:spPr>
            <a:xfrm>
              <a:off x="2463800" y="1667669"/>
              <a:ext cx="1417320" cy="4492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463800" y="1667669"/>
              <a:ext cx="184150" cy="449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647949" y="1667669"/>
              <a:ext cx="441325" cy="4492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089275" y="1667669"/>
              <a:ext cx="184150" cy="449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714750" y="1667669"/>
              <a:ext cx="184150" cy="449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273425" y="1667669"/>
              <a:ext cx="441325" cy="4492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994659" y="3534567"/>
            <a:ext cx="1435100" cy="449262"/>
            <a:chOff x="2463800" y="1667669"/>
            <a:chExt cx="1435100" cy="449262"/>
          </a:xfrm>
        </p:grpSpPr>
        <p:sp>
          <p:nvSpPr>
            <p:cNvPr id="13" name="Rectangle 12"/>
            <p:cNvSpPr/>
            <p:nvPr/>
          </p:nvSpPr>
          <p:spPr>
            <a:xfrm>
              <a:off x="2463800" y="1667669"/>
              <a:ext cx="1417320" cy="4492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463800" y="1667669"/>
              <a:ext cx="184150" cy="449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647949" y="1667669"/>
              <a:ext cx="441325" cy="4492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18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89275" y="1667669"/>
              <a:ext cx="184150" cy="449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714750" y="1667669"/>
              <a:ext cx="184150" cy="449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273425" y="1667669"/>
              <a:ext cx="441325" cy="4492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35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473327" y="4606131"/>
            <a:ext cx="1435100" cy="449262"/>
            <a:chOff x="2463800" y="1667669"/>
            <a:chExt cx="1435100" cy="449262"/>
          </a:xfrm>
        </p:grpSpPr>
        <p:sp>
          <p:nvSpPr>
            <p:cNvPr id="27" name="Rectangle 26"/>
            <p:cNvSpPr/>
            <p:nvPr/>
          </p:nvSpPr>
          <p:spPr>
            <a:xfrm>
              <a:off x="2463800" y="1667669"/>
              <a:ext cx="1417320" cy="4492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463800" y="1667669"/>
              <a:ext cx="184150" cy="449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647949" y="1667669"/>
              <a:ext cx="441325" cy="4492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6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089275" y="1667669"/>
              <a:ext cx="184150" cy="449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714750" y="1667669"/>
              <a:ext cx="184150" cy="449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273425" y="1667669"/>
              <a:ext cx="441325" cy="4492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10</a:t>
              </a:r>
            </a:p>
          </p:txBody>
        </p:sp>
      </p:grpSp>
      <p:cxnSp>
        <p:nvCxnSpPr>
          <p:cNvPr id="34" name="Straight Arrow Connector 33"/>
          <p:cNvCxnSpPr>
            <a:stCxn id="5" idx="2"/>
            <a:endCxn id="16" idx="0"/>
          </p:cNvCxnSpPr>
          <p:nvPr/>
        </p:nvCxnSpPr>
        <p:spPr>
          <a:xfrm rot="16200000" flipH="1">
            <a:off x="3100863" y="2923223"/>
            <a:ext cx="579436" cy="64325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4" idx="2"/>
            <a:endCxn id="30" idx="0"/>
          </p:cNvCxnSpPr>
          <p:nvPr/>
        </p:nvCxnSpPr>
        <p:spPr>
          <a:xfrm rot="16200000" flipH="1">
            <a:off x="2827654" y="4242910"/>
            <a:ext cx="622302" cy="10414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1711325" y="5418138"/>
            <a:ext cx="1343027" cy="449262"/>
            <a:chOff x="593723" y="4833938"/>
            <a:chExt cx="1343027" cy="449262"/>
          </a:xfrm>
          <a:solidFill>
            <a:srgbClr val="ABF2A5"/>
          </a:solidFill>
        </p:grpSpPr>
        <p:sp>
          <p:nvSpPr>
            <p:cNvPr id="46" name="Rectangle 45"/>
            <p:cNvSpPr/>
            <p:nvPr/>
          </p:nvSpPr>
          <p:spPr>
            <a:xfrm>
              <a:off x="593723" y="4833938"/>
              <a:ext cx="1325880" cy="449262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06424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1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054100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2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495425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4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498726" y="6032500"/>
            <a:ext cx="1343027" cy="449262"/>
            <a:chOff x="593723" y="4833938"/>
            <a:chExt cx="1343027" cy="449262"/>
          </a:xfrm>
          <a:solidFill>
            <a:srgbClr val="ABF2A5"/>
          </a:solidFill>
        </p:grpSpPr>
        <p:sp>
          <p:nvSpPr>
            <p:cNvPr id="61" name="Rectangle 60"/>
            <p:cNvSpPr/>
            <p:nvPr/>
          </p:nvSpPr>
          <p:spPr>
            <a:xfrm>
              <a:off x="593723" y="4833938"/>
              <a:ext cx="1325880" cy="449262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06424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6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054100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8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495425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mic Sans MS"/>
                <a:cs typeface="Comic Sans MS"/>
              </a:endParaRPr>
            </a:p>
          </p:txBody>
        </p:sp>
      </p:grpSp>
      <p:cxnSp>
        <p:nvCxnSpPr>
          <p:cNvPr id="65" name="Straight Arrow Connector 64"/>
          <p:cNvCxnSpPr>
            <a:stCxn id="28" idx="2"/>
            <a:endCxn id="51" idx="0"/>
          </p:cNvCxnSpPr>
          <p:nvPr/>
        </p:nvCxnSpPr>
        <p:spPr>
          <a:xfrm rot="5400000">
            <a:off x="2297511" y="5150247"/>
            <a:ext cx="362745" cy="17303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30" idx="2"/>
            <a:endCxn id="63" idx="0"/>
          </p:cNvCxnSpPr>
          <p:nvPr/>
        </p:nvCxnSpPr>
        <p:spPr>
          <a:xfrm rot="5400000">
            <a:off x="2696770" y="5538393"/>
            <a:ext cx="977107" cy="1111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2" name="Group 71"/>
          <p:cNvGrpSpPr/>
          <p:nvPr/>
        </p:nvGrpSpPr>
        <p:grpSpPr>
          <a:xfrm>
            <a:off x="3282948" y="5418138"/>
            <a:ext cx="1343027" cy="449262"/>
            <a:chOff x="593723" y="4833938"/>
            <a:chExt cx="1343027" cy="449262"/>
          </a:xfrm>
          <a:solidFill>
            <a:srgbClr val="ABF2A5"/>
          </a:solidFill>
        </p:grpSpPr>
        <p:sp>
          <p:nvSpPr>
            <p:cNvPr id="73" name="Rectangle 72"/>
            <p:cNvSpPr/>
            <p:nvPr/>
          </p:nvSpPr>
          <p:spPr>
            <a:xfrm>
              <a:off x="593723" y="4833938"/>
              <a:ext cx="1325880" cy="449262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606424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10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054100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12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495425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15</a:t>
              </a:r>
            </a:p>
          </p:txBody>
        </p:sp>
      </p:grpSp>
      <p:cxnSp>
        <p:nvCxnSpPr>
          <p:cNvPr id="77" name="Straight Arrow Connector 76"/>
          <p:cNvCxnSpPr>
            <a:stCxn id="31" idx="2"/>
            <a:endCxn id="75" idx="0"/>
          </p:cNvCxnSpPr>
          <p:nvPr/>
        </p:nvCxnSpPr>
        <p:spPr>
          <a:xfrm rot="16200000" flipH="1">
            <a:off x="3708798" y="5162948"/>
            <a:ext cx="362745" cy="14763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0" name="Group 79"/>
          <p:cNvGrpSpPr/>
          <p:nvPr/>
        </p:nvGrpSpPr>
        <p:grpSpPr>
          <a:xfrm>
            <a:off x="5842003" y="4606131"/>
            <a:ext cx="1435100" cy="449262"/>
            <a:chOff x="2463800" y="1667669"/>
            <a:chExt cx="1435100" cy="449262"/>
          </a:xfrm>
        </p:grpSpPr>
        <p:sp>
          <p:nvSpPr>
            <p:cNvPr id="81" name="Rectangle 80"/>
            <p:cNvSpPr/>
            <p:nvPr/>
          </p:nvSpPr>
          <p:spPr>
            <a:xfrm>
              <a:off x="2463800" y="1667669"/>
              <a:ext cx="1417320" cy="4492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463800" y="1667669"/>
              <a:ext cx="184150" cy="449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2647949" y="1667669"/>
              <a:ext cx="441325" cy="4492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25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3089275" y="1667669"/>
              <a:ext cx="184150" cy="449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3714750" y="1667669"/>
              <a:ext cx="184150" cy="449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273425" y="1667669"/>
              <a:ext cx="441325" cy="4492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mic Sans MS"/>
                <a:cs typeface="Comic Sans MS"/>
              </a:endParaRPr>
            </a:p>
          </p:txBody>
        </p:sp>
      </p:grpSp>
      <p:cxnSp>
        <p:nvCxnSpPr>
          <p:cNvPr id="87" name="Straight Arrow Connector 86"/>
          <p:cNvCxnSpPr>
            <a:stCxn id="13" idx="2"/>
            <a:endCxn id="84" idx="0"/>
          </p:cNvCxnSpPr>
          <p:nvPr/>
        </p:nvCxnSpPr>
        <p:spPr>
          <a:xfrm rot="16200000" flipH="1">
            <a:off x="4820284" y="2866865"/>
            <a:ext cx="622302" cy="285623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8" name="Group 87"/>
          <p:cNvGrpSpPr/>
          <p:nvPr/>
        </p:nvGrpSpPr>
        <p:grpSpPr>
          <a:xfrm>
            <a:off x="4749802" y="5418137"/>
            <a:ext cx="1343027" cy="449262"/>
            <a:chOff x="593723" y="4833938"/>
            <a:chExt cx="1343027" cy="449262"/>
          </a:xfrm>
          <a:solidFill>
            <a:srgbClr val="ABF2A5"/>
          </a:solidFill>
        </p:grpSpPr>
        <p:sp>
          <p:nvSpPr>
            <p:cNvPr id="89" name="Rectangle 88"/>
            <p:cNvSpPr/>
            <p:nvPr/>
          </p:nvSpPr>
          <p:spPr>
            <a:xfrm>
              <a:off x="593723" y="4833938"/>
              <a:ext cx="1325880" cy="449262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06424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18</a:t>
              </a: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054100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21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1495425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6235692" y="5418139"/>
            <a:ext cx="1343027" cy="449262"/>
            <a:chOff x="593723" y="4833938"/>
            <a:chExt cx="1343027" cy="449262"/>
          </a:xfrm>
          <a:solidFill>
            <a:srgbClr val="ABF2A5"/>
          </a:solidFill>
        </p:grpSpPr>
        <p:sp>
          <p:nvSpPr>
            <p:cNvPr id="94" name="Rectangle 93"/>
            <p:cNvSpPr/>
            <p:nvPr/>
          </p:nvSpPr>
          <p:spPr>
            <a:xfrm>
              <a:off x="593723" y="4833938"/>
              <a:ext cx="1325880" cy="449262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606424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25</a:t>
              </a: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054100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28</a:t>
              </a: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1495425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mic Sans MS"/>
                <a:cs typeface="Comic Sans MS"/>
              </a:endParaRPr>
            </a:p>
          </p:txBody>
        </p:sp>
      </p:grpSp>
      <p:cxnSp>
        <p:nvCxnSpPr>
          <p:cNvPr id="98" name="Straight Arrow Connector 97"/>
          <p:cNvCxnSpPr>
            <a:stCxn id="82" idx="2"/>
            <a:endCxn id="91" idx="0"/>
          </p:cNvCxnSpPr>
          <p:nvPr/>
        </p:nvCxnSpPr>
        <p:spPr>
          <a:xfrm rot="5400000">
            <a:off x="5501088" y="4985149"/>
            <a:ext cx="362744" cy="50323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81" idx="2"/>
            <a:endCxn id="96" idx="0"/>
          </p:cNvCxnSpPr>
          <p:nvPr/>
        </p:nvCxnSpPr>
        <p:spPr>
          <a:xfrm rot="16200000" flipH="1">
            <a:off x="6552324" y="5053732"/>
            <a:ext cx="362746" cy="36606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2" name="Group 121"/>
          <p:cNvGrpSpPr/>
          <p:nvPr/>
        </p:nvGrpSpPr>
        <p:grpSpPr>
          <a:xfrm>
            <a:off x="8455021" y="4606132"/>
            <a:ext cx="1435100" cy="449262"/>
            <a:chOff x="2463800" y="1667669"/>
            <a:chExt cx="1435100" cy="449262"/>
          </a:xfrm>
        </p:grpSpPr>
        <p:sp>
          <p:nvSpPr>
            <p:cNvPr id="123" name="Rectangle 122"/>
            <p:cNvSpPr/>
            <p:nvPr/>
          </p:nvSpPr>
          <p:spPr>
            <a:xfrm>
              <a:off x="2463800" y="1667669"/>
              <a:ext cx="1417320" cy="4492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2463800" y="1667669"/>
              <a:ext cx="184150" cy="449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2647949" y="1667669"/>
              <a:ext cx="441325" cy="4492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43</a:t>
              </a: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3089275" y="1667669"/>
              <a:ext cx="184150" cy="449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3714750" y="1667669"/>
              <a:ext cx="184150" cy="449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3273425" y="1667669"/>
              <a:ext cx="441325" cy="4492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50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7731118" y="5418139"/>
            <a:ext cx="1343027" cy="449262"/>
            <a:chOff x="593723" y="4833938"/>
            <a:chExt cx="1343027" cy="449262"/>
          </a:xfrm>
          <a:solidFill>
            <a:srgbClr val="ABF2A5"/>
          </a:solidFill>
        </p:grpSpPr>
        <p:sp>
          <p:nvSpPr>
            <p:cNvPr id="130" name="Rectangle 129"/>
            <p:cNvSpPr/>
            <p:nvPr/>
          </p:nvSpPr>
          <p:spPr>
            <a:xfrm>
              <a:off x="593723" y="4833938"/>
              <a:ext cx="1325880" cy="449262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606424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35</a:t>
              </a: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1054100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37</a:t>
              </a: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1495425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8480421" y="6032501"/>
            <a:ext cx="1343027" cy="449262"/>
            <a:chOff x="593723" y="4833938"/>
            <a:chExt cx="1343027" cy="449262"/>
          </a:xfrm>
          <a:solidFill>
            <a:srgbClr val="ABF2A5"/>
          </a:solidFill>
        </p:grpSpPr>
        <p:sp>
          <p:nvSpPr>
            <p:cNvPr id="135" name="Rectangle 134"/>
            <p:cNvSpPr/>
            <p:nvPr/>
          </p:nvSpPr>
          <p:spPr>
            <a:xfrm>
              <a:off x="593723" y="4833938"/>
              <a:ext cx="1325880" cy="449262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606424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43</a:t>
              </a: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1054100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45</a:t>
              </a: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1495425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mic Sans MS"/>
                <a:cs typeface="Comic Sans MS"/>
              </a:endParaRPr>
            </a:p>
          </p:txBody>
        </p:sp>
      </p:grpSp>
      <p:cxnSp>
        <p:nvCxnSpPr>
          <p:cNvPr id="139" name="Straight Arrow Connector 138"/>
          <p:cNvCxnSpPr/>
          <p:nvPr/>
        </p:nvCxnSpPr>
        <p:spPr>
          <a:xfrm rot="5400000">
            <a:off x="8253806" y="5124848"/>
            <a:ext cx="362745" cy="22383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rot="5400000">
            <a:off x="8678465" y="5538394"/>
            <a:ext cx="977107" cy="1111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1" name="Group 140"/>
          <p:cNvGrpSpPr/>
          <p:nvPr/>
        </p:nvGrpSpPr>
        <p:grpSpPr>
          <a:xfrm>
            <a:off x="9264642" y="5418139"/>
            <a:ext cx="1343027" cy="449262"/>
            <a:chOff x="593723" y="4833938"/>
            <a:chExt cx="1343027" cy="449262"/>
          </a:xfrm>
          <a:solidFill>
            <a:srgbClr val="ABF2A5"/>
          </a:solidFill>
        </p:grpSpPr>
        <p:sp>
          <p:nvSpPr>
            <p:cNvPr id="142" name="Rectangle 141"/>
            <p:cNvSpPr/>
            <p:nvPr/>
          </p:nvSpPr>
          <p:spPr>
            <a:xfrm>
              <a:off x="593723" y="4833938"/>
              <a:ext cx="1325880" cy="449262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606424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50</a:t>
              </a: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1054100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51</a:t>
              </a: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1495425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53</a:t>
              </a:r>
            </a:p>
          </p:txBody>
        </p:sp>
      </p:grpSp>
      <p:cxnSp>
        <p:nvCxnSpPr>
          <p:cNvPr id="146" name="Straight Arrow Connector 145"/>
          <p:cNvCxnSpPr/>
          <p:nvPr/>
        </p:nvCxnSpPr>
        <p:spPr>
          <a:xfrm rot="16200000" flipH="1">
            <a:off x="9671440" y="5143900"/>
            <a:ext cx="362746" cy="18573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stCxn id="17" idx="2"/>
            <a:endCxn id="126" idx="0"/>
          </p:cNvCxnSpPr>
          <p:nvPr/>
        </p:nvCxnSpPr>
        <p:spPr>
          <a:xfrm rot="16200000" flipH="1">
            <a:off x="6443978" y="1877538"/>
            <a:ext cx="622303" cy="483488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0" name="Right Brace 149"/>
          <p:cNvSpPr/>
          <p:nvPr/>
        </p:nvSpPr>
        <p:spPr>
          <a:xfrm rot="16200000">
            <a:off x="3537584" y="1562821"/>
            <a:ext cx="331474" cy="1452881"/>
          </a:xfrm>
          <a:prstGeom prst="rightBrace">
            <a:avLst>
              <a:gd name="adj1" fmla="val 18589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TextBox 150"/>
          <p:cNvSpPr txBox="1"/>
          <p:nvPr/>
        </p:nvSpPr>
        <p:spPr>
          <a:xfrm>
            <a:off x="3517900" y="1689102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Comic Sans MS"/>
                <a:cs typeface="Comic Sans MS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03053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Last week - </a:t>
            </a:r>
            <a:r>
              <a:rPr lang="en-US" dirty="0"/>
              <a:t>B-tree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4344" y="1392237"/>
            <a:ext cx="5905504" cy="2341563"/>
          </a:xfrm>
        </p:spPr>
        <p:txBody>
          <a:bodyPr>
            <a:normAutofit/>
          </a:bodyPr>
          <a:lstStyle/>
          <a:p>
            <a:r>
              <a:rPr lang="en-US" dirty="0"/>
              <a:t>Compare search key against partitioning keys and move to proper child.</a:t>
            </a:r>
          </a:p>
          <a:p>
            <a:r>
              <a:rPr lang="en-US" dirty="0"/>
              <a:t>Cost is </a:t>
            </a:r>
            <a:r>
              <a:rPr lang="en-US" dirty="0" err="1"/>
              <a:t>O(height</a:t>
            </a:r>
            <a:r>
              <a:rPr lang="en-US" dirty="0"/>
              <a:t> * node size)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851526" y="2095044"/>
            <a:ext cx="1851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mic Sans MS"/>
                <a:cs typeface="Comic Sans MS"/>
              </a:rPr>
              <a:t>Search for 21</a:t>
            </a:r>
          </a:p>
        </p:txBody>
      </p:sp>
      <p:grpSp>
        <p:nvGrpSpPr>
          <p:cNvPr id="100" name="Group 99"/>
          <p:cNvGrpSpPr/>
          <p:nvPr/>
        </p:nvGrpSpPr>
        <p:grpSpPr>
          <a:xfrm>
            <a:off x="2976879" y="2505869"/>
            <a:ext cx="1435100" cy="449262"/>
            <a:chOff x="2463800" y="1667669"/>
            <a:chExt cx="1435100" cy="449262"/>
          </a:xfrm>
        </p:grpSpPr>
        <p:sp>
          <p:nvSpPr>
            <p:cNvPr id="101" name="Rectangle 100"/>
            <p:cNvSpPr/>
            <p:nvPr/>
          </p:nvSpPr>
          <p:spPr>
            <a:xfrm>
              <a:off x="2463800" y="1667669"/>
              <a:ext cx="1417320" cy="4492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2463800" y="1667669"/>
              <a:ext cx="184150" cy="449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2647949" y="1667669"/>
              <a:ext cx="441325" cy="4492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3089275" y="1667669"/>
              <a:ext cx="184150" cy="449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3714750" y="1667669"/>
              <a:ext cx="184150" cy="449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3273425" y="1667669"/>
              <a:ext cx="441325" cy="4492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2994659" y="3534567"/>
            <a:ext cx="1435100" cy="449262"/>
            <a:chOff x="2463800" y="1667669"/>
            <a:chExt cx="1435100" cy="449262"/>
          </a:xfrm>
        </p:grpSpPr>
        <p:sp>
          <p:nvSpPr>
            <p:cNvPr id="108" name="Rectangle 107"/>
            <p:cNvSpPr/>
            <p:nvPr/>
          </p:nvSpPr>
          <p:spPr>
            <a:xfrm>
              <a:off x="2463800" y="1667669"/>
              <a:ext cx="1417320" cy="4492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2463800" y="1667669"/>
              <a:ext cx="184150" cy="449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2647949" y="1667669"/>
              <a:ext cx="441325" cy="4492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Comic Sans MS"/>
                  <a:cs typeface="Comic Sans MS"/>
                </a:rPr>
                <a:t>18</a:t>
              </a: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3089275" y="1667669"/>
              <a:ext cx="184150" cy="449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3714750" y="1667669"/>
              <a:ext cx="184150" cy="449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3273425" y="1667669"/>
              <a:ext cx="441325" cy="4492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Comic Sans MS"/>
                  <a:cs typeface="Comic Sans MS"/>
                </a:rPr>
                <a:t>35</a:t>
              </a: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2473327" y="4606131"/>
            <a:ext cx="1435100" cy="449262"/>
            <a:chOff x="2463800" y="1667669"/>
            <a:chExt cx="1435100" cy="449262"/>
          </a:xfrm>
        </p:grpSpPr>
        <p:sp>
          <p:nvSpPr>
            <p:cNvPr id="115" name="Rectangle 114"/>
            <p:cNvSpPr/>
            <p:nvPr/>
          </p:nvSpPr>
          <p:spPr>
            <a:xfrm>
              <a:off x="2463800" y="1667669"/>
              <a:ext cx="1417320" cy="4492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2463800" y="1667669"/>
              <a:ext cx="184150" cy="449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2647949" y="1667669"/>
              <a:ext cx="441325" cy="4492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6</a:t>
              </a: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3089275" y="1667669"/>
              <a:ext cx="184150" cy="449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3714750" y="1667669"/>
              <a:ext cx="184150" cy="449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3273425" y="1667669"/>
              <a:ext cx="441325" cy="4492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10</a:t>
              </a:r>
            </a:p>
          </p:txBody>
        </p:sp>
      </p:grpSp>
      <p:cxnSp>
        <p:nvCxnSpPr>
          <p:cNvPr id="121" name="Straight Arrow Connector 120"/>
          <p:cNvCxnSpPr>
            <a:stCxn id="102" idx="2"/>
            <a:endCxn id="111" idx="0"/>
          </p:cNvCxnSpPr>
          <p:nvPr/>
        </p:nvCxnSpPr>
        <p:spPr>
          <a:xfrm rot="16200000" flipH="1">
            <a:off x="3100863" y="2923223"/>
            <a:ext cx="579436" cy="6432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109" idx="2"/>
            <a:endCxn id="118" idx="0"/>
          </p:cNvCxnSpPr>
          <p:nvPr/>
        </p:nvCxnSpPr>
        <p:spPr>
          <a:xfrm rot="16200000" flipH="1">
            <a:off x="2827654" y="4242910"/>
            <a:ext cx="622302" cy="10414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9" name="Group 128"/>
          <p:cNvGrpSpPr/>
          <p:nvPr/>
        </p:nvGrpSpPr>
        <p:grpSpPr>
          <a:xfrm>
            <a:off x="1711325" y="5418138"/>
            <a:ext cx="1343027" cy="449262"/>
            <a:chOff x="593723" y="4833938"/>
            <a:chExt cx="1343027" cy="449262"/>
          </a:xfrm>
          <a:solidFill>
            <a:srgbClr val="ABF2A5"/>
          </a:solidFill>
        </p:grpSpPr>
        <p:sp>
          <p:nvSpPr>
            <p:cNvPr id="134" name="Rectangle 133"/>
            <p:cNvSpPr/>
            <p:nvPr/>
          </p:nvSpPr>
          <p:spPr>
            <a:xfrm>
              <a:off x="593723" y="4833938"/>
              <a:ext cx="1325880" cy="449262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606424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1</a:t>
              </a: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1054100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2</a:t>
              </a: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1495425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4</a:t>
              </a: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2498726" y="6032500"/>
            <a:ext cx="1343027" cy="449262"/>
            <a:chOff x="593723" y="4833938"/>
            <a:chExt cx="1343027" cy="449262"/>
          </a:xfrm>
          <a:solidFill>
            <a:srgbClr val="ABF2A5"/>
          </a:solidFill>
        </p:grpSpPr>
        <p:sp>
          <p:nvSpPr>
            <p:cNvPr id="151" name="Rectangle 150"/>
            <p:cNvSpPr/>
            <p:nvPr/>
          </p:nvSpPr>
          <p:spPr>
            <a:xfrm>
              <a:off x="593723" y="4833938"/>
              <a:ext cx="1325880" cy="449262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606424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6</a:t>
              </a:r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1054100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8</a:t>
              </a:r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1495425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mic Sans MS"/>
                <a:cs typeface="Comic Sans MS"/>
              </a:endParaRPr>
            </a:p>
          </p:txBody>
        </p:sp>
      </p:grpSp>
      <p:cxnSp>
        <p:nvCxnSpPr>
          <p:cNvPr id="155" name="Straight Arrow Connector 154"/>
          <p:cNvCxnSpPr>
            <a:stCxn id="116" idx="2"/>
            <a:endCxn id="148" idx="0"/>
          </p:cNvCxnSpPr>
          <p:nvPr/>
        </p:nvCxnSpPr>
        <p:spPr>
          <a:xfrm rot="5400000">
            <a:off x="2297511" y="5150247"/>
            <a:ext cx="362745" cy="17303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>
            <a:stCxn id="118" idx="2"/>
            <a:endCxn id="153" idx="0"/>
          </p:cNvCxnSpPr>
          <p:nvPr/>
        </p:nvCxnSpPr>
        <p:spPr>
          <a:xfrm rot="5400000">
            <a:off x="2696770" y="5538393"/>
            <a:ext cx="977107" cy="1111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7" name="Group 156"/>
          <p:cNvGrpSpPr/>
          <p:nvPr/>
        </p:nvGrpSpPr>
        <p:grpSpPr>
          <a:xfrm>
            <a:off x="3282948" y="5418138"/>
            <a:ext cx="1343027" cy="449262"/>
            <a:chOff x="593723" y="4833938"/>
            <a:chExt cx="1343027" cy="449262"/>
          </a:xfrm>
          <a:solidFill>
            <a:srgbClr val="ABF2A5"/>
          </a:solidFill>
        </p:grpSpPr>
        <p:sp>
          <p:nvSpPr>
            <p:cNvPr id="158" name="Rectangle 157"/>
            <p:cNvSpPr/>
            <p:nvPr/>
          </p:nvSpPr>
          <p:spPr>
            <a:xfrm>
              <a:off x="593723" y="4833938"/>
              <a:ext cx="1325880" cy="449262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606424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10</a:t>
              </a: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1054100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12</a:t>
              </a: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1495425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15</a:t>
              </a:r>
            </a:p>
          </p:txBody>
        </p:sp>
      </p:grpSp>
      <p:cxnSp>
        <p:nvCxnSpPr>
          <p:cNvPr id="162" name="Straight Arrow Connector 161"/>
          <p:cNvCxnSpPr>
            <a:stCxn id="119" idx="2"/>
            <a:endCxn id="160" idx="0"/>
          </p:cNvCxnSpPr>
          <p:nvPr/>
        </p:nvCxnSpPr>
        <p:spPr>
          <a:xfrm rot="16200000" flipH="1">
            <a:off x="3708798" y="5162948"/>
            <a:ext cx="362745" cy="14763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3" name="Group 162"/>
          <p:cNvGrpSpPr/>
          <p:nvPr/>
        </p:nvGrpSpPr>
        <p:grpSpPr>
          <a:xfrm>
            <a:off x="5842003" y="4606131"/>
            <a:ext cx="1435100" cy="449262"/>
            <a:chOff x="2463800" y="1667669"/>
            <a:chExt cx="1435100" cy="449262"/>
          </a:xfrm>
        </p:grpSpPr>
        <p:sp>
          <p:nvSpPr>
            <p:cNvPr id="164" name="Rectangle 163"/>
            <p:cNvSpPr/>
            <p:nvPr/>
          </p:nvSpPr>
          <p:spPr>
            <a:xfrm>
              <a:off x="2463800" y="1667669"/>
              <a:ext cx="1417320" cy="4492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2463800" y="1667669"/>
              <a:ext cx="184150" cy="449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2647949" y="1667669"/>
              <a:ext cx="441325" cy="4492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Comic Sans MS"/>
                  <a:cs typeface="Comic Sans MS"/>
                </a:rPr>
                <a:t>25</a:t>
              </a: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3089275" y="1667669"/>
              <a:ext cx="184150" cy="449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3714750" y="1667669"/>
              <a:ext cx="184150" cy="449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3273425" y="1667669"/>
              <a:ext cx="441325" cy="4492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mic Sans MS"/>
                <a:cs typeface="Comic Sans MS"/>
              </a:endParaRPr>
            </a:p>
          </p:txBody>
        </p:sp>
      </p:grpSp>
      <p:cxnSp>
        <p:nvCxnSpPr>
          <p:cNvPr id="170" name="Straight Arrow Connector 169"/>
          <p:cNvCxnSpPr>
            <a:stCxn id="108" idx="2"/>
            <a:endCxn id="167" idx="0"/>
          </p:cNvCxnSpPr>
          <p:nvPr/>
        </p:nvCxnSpPr>
        <p:spPr>
          <a:xfrm rot="16200000" flipH="1">
            <a:off x="4820284" y="2866865"/>
            <a:ext cx="622302" cy="28562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1" name="Group 170"/>
          <p:cNvGrpSpPr/>
          <p:nvPr/>
        </p:nvGrpSpPr>
        <p:grpSpPr>
          <a:xfrm>
            <a:off x="4749802" y="5418137"/>
            <a:ext cx="1343027" cy="449262"/>
            <a:chOff x="593723" y="4833938"/>
            <a:chExt cx="1343027" cy="449262"/>
          </a:xfrm>
          <a:solidFill>
            <a:srgbClr val="ABF2A5"/>
          </a:solidFill>
        </p:grpSpPr>
        <p:sp>
          <p:nvSpPr>
            <p:cNvPr id="172" name="Rectangle 171"/>
            <p:cNvSpPr/>
            <p:nvPr/>
          </p:nvSpPr>
          <p:spPr>
            <a:xfrm>
              <a:off x="593723" y="4833938"/>
              <a:ext cx="1325880" cy="449262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606424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Comic Sans MS"/>
                  <a:cs typeface="Comic Sans MS"/>
                </a:rPr>
                <a:t>18</a:t>
              </a: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1054100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Comic Sans MS"/>
                  <a:cs typeface="Comic Sans MS"/>
                </a:rPr>
                <a:t>21</a:t>
              </a: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1495425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176" name="Group 175"/>
          <p:cNvGrpSpPr/>
          <p:nvPr/>
        </p:nvGrpSpPr>
        <p:grpSpPr>
          <a:xfrm>
            <a:off x="6235692" y="5418139"/>
            <a:ext cx="1343027" cy="449262"/>
            <a:chOff x="593723" y="4833938"/>
            <a:chExt cx="1343027" cy="449262"/>
          </a:xfrm>
          <a:solidFill>
            <a:srgbClr val="ABF2A5"/>
          </a:solidFill>
        </p:grpSpPr>
        <p:sp>
          <p:nvSpPr>
            <p:cNvPr id="177" name="Rectangle 176"/>
            <p:cNvSpPr/>
            <p:nvPr/>
          </p:nvSpPr>
          <p:spPr>
            <a:xfrm>
              <a:off x="593723" y="4833938"/>
              <a:ext cx="1325880" cy="449262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606424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25</a:t>
              </a: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1054100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28</a:t>
              </a: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1495425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mic Sans MS"/>
                <a:cs typeface="Comic Sans MS"/>
              </a:endParaRPr>
            </a:p>
          </p:txBody>
        </p:sp>
      </p:grpSp>
      <p:cxnSp>
        <p:nvCxnSpPr>
          <p:cNvPr id="181" name="Straight Arrow Connector 180"/>
          <p:cNvCxnSpPr>
            <a:stCxn id="165" idx="2"/>
            <a:endCxn id="174" idx="0"/>
          </p:cNvCxnSpPr>
          <p:nvPr/>
        </p:nvCxnSpPr>
        <p:spPr>
          <a:xfrm rot="5400000">
            <a:off x="5501088" y="4985149"/>
            <a:ext cx="362744" cy="5032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>
            <a:stCxn id="164" idx="2"/>
            <a:endCxn id="179" idx="0"/>
          </p:cNvCxnSpPr>
          <p:nvPr/>
        </p:nvCxnSpPr>
        <p:spPr>
          <a:xfrm rot="16200000" flipH="1">
            <a:off x="6552324" y="5053732"/>
            <a:ext cx="362746" cy="36606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3" name="Group 182"/>
          <p:cNvGrpSpPr/>
          <p:nvPr/>
        </p:nvGrpSpPr>
        <p:grpSpPr>
          <a:xfrm>
            <a:off x="8455021" y="4606132"/>
            <a:ext cx="1435100" cy="449262"/>
            <a:chOff x="2463800" y="1667669"/>
            <a:chExt cx="1435100" cy="449262"/>
          </a:xfrm>
        </p:grpSpPr>
        <p:sp>
          <p:nvSpPr>
            <p:cNvPr id="184" name="Rectangle 183"/>
            <p:cNvSpPr/>
            <p:nvPr/>
          </p:nvSpPr>
          <p:spPr>
            <a:xfrm>
              <a:off x="2463800" y="1667669"/>
              <a:ext cx="1417320" cy="4492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2463800" y="1667669"/>
              <a:ext cx="184150" cy="449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2647949" y="1667669"/>
              <a:ext cx="441325" cy="4492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43</a:t>
              </a: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3089275" y="1667669"/>
              <a:ext cx="184150" cy="449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3714750" y="1667669"/>
              <a:ext cx="184150" cy="449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3273425" y="1667669"/>
              <a:ext cx="441325" cy="4492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50</a:t>
              </a: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7731118" y="5418139"/>
            <a:ext cx="1343027" cy="449262"/>
            <a:chOff x="593723" y="4833938"/>
            <a:chExt cx="1343027" cy="449262"/>
          </a:xfrm>
          <a:solidFill>
            <a:srgbClr val="ABF2A5"/>
          </a:solidFill>
        </p:grpSpPr>
        <p:sp>
          <p:nvSpPr>
            <p:cNvPr id="191" name="Rectangle 190"/>
            <p:cNvSpPr/>
            <p:nvPr/>
          </p:nvSpPr>
          <p:spPr>
            <a:xfrm>
              <a:off x="593723" y="4833938"/>
              <a:ext cx="1325880" cy="449262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606424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35</a:t>
              </a: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1054100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37</a:t>
              </a: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1495425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195" name="Group 194"/>
          <p:cNvGrpSpPr/>
          <p:nvPr/>
        </p:nvGrpSpPr>
        <p:grpSpPr>
          <a:xfrm>
            <a:off x="8480421" y="6032501"/>
            <a:ext cx="1343027" cy="449262"/>
            <a:chOff x="593723" y="4833938"/>
            <a:chExt cx="1343027" cy="449262"/>
          </a:xfrm>
          <a:solidFill>
            <a:srgbClr val="ABF2A5"/>
          </a:solidFill>
        </p:grpSpPr>
        <p:sp>
          <p:nvSpPr>
            <p:cNvPr id="196" name="Rectangle 195"/>
            <p:cNvSpPr/>
            <p:nvPr/>
          </p:nvSpPr>
          <p:spPr>
            <a:xfrm>
              <a:off x="593723" y="4833938"/>
              <a:ext cx="1325880" cy="449262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606424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43</a:t>
              </a:r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1054100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45</a:t>
              </a:r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1495425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mic Sans MS"/>
                <a:cs typeface="Comic Sans MS"/>
              </a:endParaRPr>
            </a:p>
          </p:txBody>
        </p:sp>
      </p:grpSp>
      <p:cxnSp>
        <p:nvCxnSpPr>
          <p:cNvPr id="200" name="Straight Arrow Connector 199"/>
          <p:cNvCxnSpPr/>
          <p:nvPr/>
        </p:nvCxnSpPr>
        <p:spPr>
          <a:xfrm rot="5400000">
            <a:off x="8253806" y="5124848"/>
            <a:ext cx="362745" cy="22383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/>
          <p:nvPr/>
        </p:nvCxnSpPr>
        <p:spPr>
          <a:xfrm rot="5400000">
            <a:off x="8678465" y="5538394"/>
            <a:ext cx="977107" cy="1111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2" name="Group 201"/>
          <p:cNvGrpSpPr/>
          <p:nvPr/>
        </p:nvGrpSpPr>
        <p:grpSpPr>
          <a:xfrm>
            <a:off x="9264642" y="5418139"/>
            <a:ext cx="1343027" cy="449262"/>
            <a:chOff x="593723" y="4833938"/>
            <a:chExt cx="1343027" cy="449262"/>
          </a:xfrm>
          <a:solidFill>
            <a:srgbClr val="ABF2A5"/>
          </a:solidFill>
        </p:grpSpPr>
        <p:sp>
          <p:nvSpPr>
            <p:cNvPr id="203" name="Rectangle 202"/>
            <p:cNvSpPr/>
            <p:nvPr/>
          </p:nvSpPr>
          <p:spPr>
            <a:xfrm>
              <a:off x="593723" y="4833938"/>
              <a:ext cx="1325880" cy="449262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606424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50</a:t>
              </a:r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1054100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51</a:t>
              </a:r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1495425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53</a:t>
              </a:r>
            </a:p>
          </p:txBody>
        </p:sp>
      </p:grpSp>
      <p:cxnSp>
        <p:nvCxnSpPr>
          <p:cNvPr id="207" name="Straight Arrow Connector 206"/>
          <p:cNvCxnSpPr/>
          <p:nvPr/>
        </p:nvCxnSpPr>
        <p:spPr>
          <a:xfrm rot="16200000" flipH="1">
            <a:off x="9671440" y="5143900"/>
            <a:ext cx="362746" cy="18573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/>
          <p:cNvCxnSpPr>
            <a:stCxn id="112" idx="2"/>
            <a:endCxn id="187" idx="0"/>
          </p:cNvCxnSpPr>
          <p:nvPr/>
        </p:nvCxnSpPr>
        <p:spPr>
          <a:xfrm rot="16200000" flipH="1">
            <a:off x="6443978" y="1877538"/>
            <a:ext cx="622303" cy="483488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19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Custom Design">
  <a:themeElements>
    <a:clrScheme name="Mao">
      <a:dk1>
        <a:sysClr val="windowText" lastClr="000000"/>
      </a:dk1>
      <a:lt1>
        <a:sysClr val="window" lastClr="FFFFFF"/>
      </a:lt1>
      <a:dk2>
        <a:srgbClr val="4D5061"/>
      </a:dk2>
      <a:lt2>
        <a:srgbClr val="E7E6E6"/>
      </a:lt2>
      <a:accent1>
        <a:srgbClr val="4472C4"/>
      </a:accent1>
      <a:accent2>
        <a:srgbClr val="ED7D31"/>
      </a:accent2>
      <a:accent3>
        <a:srgbClr val="FFBF00"/>
      </a:accent3>
      <a:accent4>
        <a:srgbClr val="F93943"/>
      </a:accent4>
      <a:accent5>
        <a:srgbClr val="9000B3"/>
      </a:accent5>
      <a:accent6>
        <a:srgbClr val="70AD47"/>
      </a:accent6>
      <a:hlink>
        <a:srgbClr val="E8436F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28771</TotalTime>
  <Words>3657</Words>
  <Application>Microsoft Office PowerPoint</Application>
  <PresentationFormat>宽屏</PresentationFormat>
  <Paragraphs>754</Paragraphs>
  <Slides>58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58</vt:i4>
      </vt:variant>
    </vt:vector>
  </HeadingPairs>
  <TitlesOfParts>
    <vt:vector size="68" baseType="lpstr">
      <vt:lpstr>等线</vt:lpstr>
      <vt:lpstr>等线 Light</vt:lpstr>
      <vt:lpstr>Arial</vt:lpstr>
      <vt:lpstr>Bahnschrift SemiBold SemiConden</vt:lpstr>
      <vt:lpstr>Calibri</vt:lpstr>
      <vt:lpstr>Cambria Math</vt:lpstr>
      <vt:lpstr>Comic Sans MS</vt:lpstr>
      <vt:lpstr>Lucida Sans Unicode</vt:lpstr>
      <vt:lpstr>Wingdings</vt:lpstr>
      <vt:lpstr>1_Custom Design</vt:lpstr>
      <vt:lpstr>Parallel Algorithms:  Theory and Practice  Locality and I/O-Efficient Parallel Algorithms</vt:lpstr>
      <vt:lpstr>PowerPoint 演示文稿</vt:lpstr>
      <vt:lpstr>Last week - The I/O model</vt:lpstr>
      <vt:lpstr>Last week - The I/O model</vt:lpstr>
      <vt:lpstr>Last week - I/O-efficient algorithms</vt:lpstr>
      <vt:lpstr>Last week - Multi-way mergesort on the EM model</vt:lpstr>
      <vt:lpstr>Last week - Tiling MatMul</vt:lpstr>
      <vt:lpstr>Last week - B-tree/(2,3)-tree</vt:lpstr>
      <vt:lpstr>Last week - B-tree search</vt:lpstr>
      <vt:lpstr>Last week - I/O-efficient algorithms</vt:lpstr>
      <vt:lpstr>Problems of I/O model and I/O algorithms</vt:lpstr>
      <vt:lpstr>Parallel Algorithms:  Theory and Practice  Cache-Oblivious Algorithms</vt:lpstr>
      <vt:lpstr>The I/O model</vt:lpstr>
      <vt:lpstr>Cache-Oblivious Algorithms</vt:lpstr>
      <vt:lpstr>Cache-Oblivious Algorithms</vt:lpstr>
      <vt:lpstr>Cache-oblivious algorithms</vt:lpstr>
      <vt:lpstr>Matrix transpose</vt:lpstr>
      <vt:lpstr>Matrix transpose - I/O algorithm</vt:lpstr>
      <vt:lpstr>Matrix transpose - cache-oblivious algorithm</vt:lpstr>
      <vt:lpstr>PowerPoint 演示文稿</vt:lpstr>
      <vt:lpstr>Array storage</vt:lpstr>
      <vt:lpstr>Matrix transpose - Cache-oblivious algorithm</vt:lpstr>
      <vt:lpstr>Matrix transpose - cache-oblivious algorithm</vt:lpstr>
      <vt:lpstr>PowerPoint 演示文稿</vt:lpstr>
      <vt:lpstr>PowerPoint 演示文稿</vt:lpstr>
      <vt:lpstr>Cache-Oblivious Algorithms</vt:lpstr>
      <vt:lpstr>Problems of I/O model and I/O algorithms</vt:lpstr>
      <vt:lpstr>Last week – cache-oblivious algorithms</vt:lpstr>
      <vt:lpstr>Matrix Multiplication</vt:lpstr>
      <vt:lpstr>How Are Matrices Stored?</vt:lpstr>
      <vt:lpstr>How Are Matrices Stored?</vt:lpstr>
      <vt:lpstr>Tiling</vt:lpstr>
      <vt:lpstr>Recursive Matrix Multiplication</vt:lpstr>
      <vt:lpstr>Recursive Matrix Multiplication</vt:lpstr>
      <vt:lpstr>Recursive Matrix Multiplication</vt:lpstr>
      <vt:lpstr>Algorithms Similar to Matrix Multiplication</vt:lpstr>
      <vt:lpstr>Searching: binary search is bad</vt:lpstr>
      <vt:lpstr>Static cache-oblivious searching</vt:lpstr>
      <vt:lpstr>Static layout example </vt:lpstr>
      <vt:lpstr>Cache-oblivious searching: Analysis I</vt:lpstr>
      <vt:lpstr>Cache-oblivious searching: Analysis I</vt:lpstr>
      <vt:lpstr>Cache-oblivious searching: Analysis II</vt:lpstr>
      <vt:lpstr>Summary for cache-oblivious searching </vt:lpstr>
      <vt:lpstr>Last week – cache-oblivious algorithms</vt:lpstr>
      <vt:lpstr>Sample-sort outline</vt:lpstr>
      <vt:lpstr>Sample-sort outline</vt:lpstr>
      <vt:lpstr>Sample-sort outline</vt:lpstr>
      <vt:lpstr>Sample-sort outline</vt:lpstr>
      <vt:lpstr>Sample-sort analysis sketch</vt:lpstr>
      <vt:lpstr>Sample-sort outline</vt:lpstr>
      <vt:lpstr>Sample-sort outline</vt:lpstr>
      <vt:lpstr>Transposing elements to buckets</vt:lpstr>
      <vt:lpstr>Summary for Cache-Oblivious Sorting</vt:lpstr>
      <vt:lpstr>Cache-oblivious algorithms</vt:lpstr>
      <vt:lpstr>PowerPoint 演示文稿</vt:lpstr>
      <vt:lpstr>Cache-Oblivious Algorithms</vt:lpstr>
      <vt:lpstr>Problems of I/O model and I/O algorithms</vt:lpstr>
      <vt:lpstr>Design and Analysis of Parallel Algorithms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Parallel Algorithms:  Theory and Practice</dc:title>
  <dc:creator>Yan Gu</dc:creator>
  <cp:lastModifiedBy>Yan Gu</cp:lastModifiedBy>
  <cp:revision>434</cp:revision>
  <dcterms:created xsi:type="dcterms:W3CDTF">2019-09-30T01:50:09Z</dcterms:created>
  <dcterms:modified xsi:type="dcterms:W3CDTF">2020-02-26T23:46:25Z</dcterms:modified>
</cp:coreProperties>
</file>