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56"/>
  </p:notesMasterIdLst>
  <p:handoutMasterIdLst>
    <p:handoutMasterId r:id="rId57"/>
  </p:handoutMasterIdLst>
  <p:sldIdLst>
    <p:sldId id="495" r:id="rId2"/>
    <p:sldId id="877" r:id="rId3"/>
    <p:sldId id="878" r:id="rId4"/>
    <p:sldId id="879" r:id="rId5"/>
    <p:sldId id="880" r:id="rId6"/>
    <p:sldId id="852" r:id="rId7"/>
    <p:sldId id="670" r:id="rId8"/>
    <p:sldId id="854" r:id="rId9"/>
    <p:sldId id="855" r:id="rId10"/>
    <p:sldId id="460" r:id="rId11"/>
    <p:sldId id="469" r:id="rId12"/>
    <p:sldId id="856" r:id="rId13"/>
    <p:sldId id="857" r:id="rId14"/>
    <p:sldId id="859" r:id="rId15"/>
    <p:sldId id="858" r:id="rId16"/>
    <p:sldId id="860" r:id="rId17"/>
    <p:sldId id="865" r:id="rId18"/>
    <p:sldId id="474" r:id="rId19"/>
    <p:sldId id="516" r:id="rId20"/>
    <p:sldId id="517" r:id="rId21"/>
    <p:sldId id="515" r:id="rId22"/>
    <p:sldId id="545" r:id="rId23"/>
    <p:sldId id="475" r:id="rId24"/>
    <p:sldId id="476" r:id="rId25"/>
    <p:sldId id="500" r:id="rId26"/>
    <p:sldId id="519" r:id="rId27"/>
    <p:sldId id="864" r:id="rId28"/>
    <p:sldId id="265" r:id="rId29"/>
    <p:sldId id="266" r:id="rId30"/>
    <p:sldId id="271" r:id="rId31"/>
    <p:sldId id="272" r:id="rId32"/>
    <p:sldId id="273" r:id="rId33"/>
    <p:sldId id="866" r:id="rId34"/>
    <p:sldId id="867" r:id="rId35"/>
    <p:sldId id="283" r:id="rId36"/>
    <p:sldId id="286" r:id="rId37"/>
    <p:sldId id="288" r:id="rId38"/>
    <p:sldId id="293" r:id="rId39"/>
    <p:sldId id="289" r:id="rId40"/>
    <p:sldId id="290" r:id="rId41"/>
    <p:sldId id="291" r:id="rId42"/>
    <p:sldId id="292" r:id="rId43"/>
    <p:sldId id="868" r:id="rId44"/>
    <p:sldId id="873" r:id="rId45"/>
    <p:sldId id="874" r:id="rId46"/>
    <p:sldId id="869" r:id="rId47"/>
    <p:sldId id="870" r:id="rId48"/>
    <p:sldId id="871" r:id="rId49"/>
    <p:sldId id="872" r:id="rId50"/>
    <p:sldId id="875" r:id="rId51"/>
    <p:sldId id="881" r:id="rId52"/>
    <p:sldId id="882" r:id="rId53"/>
    <p:sldId id="883" r:id="rId54"/>
    <p:sldId id="884" r:id="rId55"/>
  </p:sldIdLst>
  <p:sldSz cx="12192000" cy="6858000"/>
  <p:notesSz cx="9601200" cy="73152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296" userDrawn="1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AE3F3"/>
    <a:srgbClr val="D0CECE"/>
    <a:srgbClr val="616161"/>
    <a:srgbClr val="BA97FF"/>
    <a:srgbClr val="595959"/>
    <a:srgbClr val="7C7C7C"/>
    <a:srgbClr val="4D5061"/>
    <a:srgbClr val="373F3D"/>
    <a:srgbClr val="393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8496" autoAdjust="0"/>
  </p:normalViewPr>
  <p:slideViewPr>
    <p:cSldViewPr>
      <p:cViewPr varScale="1">
        <p:scale>
          <a:sx n="128" d="100"/>
          <a:sy n="128" d="100"/>
        </p:scale>
        <p:origin x="1728" y="60"/>
      </p:cViewPr>
      <p:guideLst>
        <p:guide pos="7296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C12A0-A07F-438D-8289-D652357D529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86AF7-5FB6-46CE-BED9-CB4B73D9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4558-CDED-45D4-9126-F174BE92066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E025E3-E6C5-49B1-9E2E-63B7995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As </a:t>
            </a:r>
            <a:r>
              <a:rPr lang="en-US" altLang="zh-CN" baseline="0" dirty="0"/>
              <a:t>the name </a:t>
            </a:r>
            <a:r>
              <a:rPr lang="en-US" baseline="0" dirty="0"/>
              <a:t>multi-way </a:t>
            </a:r>
            <a:r>
              <a:rPr lang="en-US" baseline="0" dirty="0" err="1"/>
              <a:t>mergesort</a:t>
            </a:r>
            <a:r>
              <a:rPr lang="en-US" baseline="0" dirty="0"/>
              <a:t> </a:t>
            </a:r>
            <a:r>
              <a:rPr lang="en-US" altLang="zh-CN" baseline="0" dirty="0"/>
              <a:t>suggests, it</a:t>
            </a:r>
            <a:r>
              <a:rPr lang="en-US" baseline="0" dirty="0"/>
              <a:t> partitions the input into M/B lists, recursively sorts them, and merge these lists together.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[Click] Once the list has less than M elements, it will fully fit into the fast memory and it is free on the EM model.</a:t>
            </a:r>
            <a:br>
              <a:rPr lang="en-US" baseline="0" dirty="0"/>
            </a:br>
            <a:r>
              <a:rPr lang="en-US" baseline="0" dirty="0"/>
              <a:t>Therefore, the recursion needs log base M/B of n/M</a:t>
            </a:r>
            <a:r>
              <a:rPr lang="en-US" dirty="0"/>
              <a:t> rounds.</a:t>
            </a:r>
          </a:p>
          <a:p>
            <a:endParaRPr lang="en-US" dirty="0"/>
          </a:p>
          <a:p>
            <a:r>
              <a:rPr lang="en-US" dirty="0"/>
              <a:t>In this talk we ignore all the rounding</a:t>
            </a:r>
            <a:r>
              <a:rPr lang="en-US" baseline="0" dirty="0"/>
              <a:t> issues here. We assume all results are integers. I refer you to our paper for explicit analysis.</a:t>
            </a:r>
          </a:p>
          <a:p>
            <a:endParaRPr lang="en-US" baseline="0" dirty="0"/>
          </a:p>
          <a:p>
            <a:r>
              <a:rPr lang="en-US" baseline="0" dirty="0"/>
              <a:t>The partition process is easy. The hard part is, how to merge multiple lists instead of two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each merge process, </a:t>
            </a:r>
            <a:r>
              <a:rPr lang="en-US" dirty="0"/>
              <a:t>the inputs</a:t>
            </a:r>
            <a:r>
              <a:rPr lang="en-US" baseline="0" dirty="0"/>
              <a:t> are M/B lists arranged in block with size 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assume we have a fast memory with size M, marked as the yellow region.</a:t>
            </a:r>
          </a:p>
          <a:p>
            <a:endParaRPr lang="en-US" baseline="0" dirty="0"/>
          </a:p>
          <a:p>
            <a:r>
              <a:rPr lang="en-US" baseline="0" dirty="0"/>
              <a:t>(Initially,)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block</a:t>
            </a:r>
            <a:r>
              <a:rPr lang="en-US" baseline="0" dirty="0"/>
              <a:t> of all lists are loaded to the cache using M/B memory transfers.</a:t>
            </a:r>
          </a:p>
          <a:p>
            <a:endParaRPr lang="en-US" baseline="0" dirty="0"/>
          </a:p>
          <a:p>
            <a:r>
              <a:rPr lang="en-US" baseline="0" dirty="0"/>
              <a:t>[</a:t>
            </a:r>
            <a:r>
              <a:rPr lang="en-US" baseline="0" dirty="0" err="1"/>
              <a:t>Clik</a:t>
            </a:r>
            <a:r>
              <a:rPr lang="en-US" baseline="0" dirty="0"/>
              <a:t>] The smallest element in the cache will be selected and output. When we have B elements, we write them together to the memory (using a write transfer).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1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Using a write-transfer. [click]</a:t>
            </a:r>
          </a:p>
          <a:p>
            <a:endParaRPr lang="en-US" baseline="0" dirty="0"/>
          </a:p>
          <a:p>
            <a:r>
              <a:rPr lang="en-US" baseline="0" dirty="0"/>
              <a:t>The last elements in the blocks are marked as grey here. [click] Once these elements are output, the next block in this list will be loaded to the memory.</a:t>
            </a:r>
          </a:p>
          <a:p>
            <a:endParaRPr lang="en-US" baseline="0" dirty="0"/>
          </a:p>
          <a:p>
            <a:r>
              <a:rPr lang="en-US" baseline="0" dirty="0"/>
              <a:t>[Click] We keep doing this until all elements are processed.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Let’s analyze the I/O complexity for this merge sort. </a:t>
            </a:r>
          </a:p>
          <a:p>
            <a:endParaRPr lang="en-US" baseline="0" dirty="0"/>
          </a:p>
          <a:p>
            <a:r>
              <a:rPr lang="en-US" baseline="0" dirty="0"/>
              <a:t>The number of reads and writes on each level is clearly n/B, since each element is loaded in block once and written back in block once.</a:t>
            </a:r>
          </a:p>
          <a:p>
            <a:endParaRPr lang="en-US" baseline="0" dirty="0"/>
          </a:p>
          <a:p>
            <a:r>
              <a:rPr lang="en-US" baseline="0" dirty="0"/>
              <a:t>The total number of levels are log based M/B of n/B, and the overall I/O complexity is just the product of these two terms.</a:t>
            </a:r>
          </a:p>
          <a:p>
            <a:r>
              <a:rPr lang="en-US" baseline="0" dirty="0"/>
              <a:t>Okay, this is the classic multi-way </a:t>
            </a:r>
            <a:r>
              <a:rPr lang="en-US" baseline="0" dirty="0" err="1"/>
              <a:t>mergesort</a:t>
            </a:r>
            <a:r>
              <a:rPr lang="en-US" baseline="0" dirty="0"/>
              <a:t>.</a:t>
            </a:r>
          </a:p>
          <a:p>
            <a:r>
              <a:rPr lang="en-US" baseline="0" dirty="0"/>
              <a:t>(In this algorithm, we use the same number of read transfers and write transfers.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now the question is, how can we do better on asymmetric setting? And this will be our new algorithm.)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8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4101-0061-9342-9748-1DD0F12387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External Memory model is usually used to measure the complexity of input and output, and assumes that a computer has a two-level memory hierarchy: </a:t>
                </a:r>
              </a:p>
              <a:p>
                <a:r>
                  <a:rPr lang="en-US" dirty="0"/>
                  <a:t>a small memory that has a fixed size 𝑀, and </a:t>
                </a:r>
              </a:p>
              <a:p>
                <a:r>
                  <a:rPr lang="en-US" dirty="0"/>
                  <a:t>An unbounded-size large memory</a:t>
                </a:r>
              </a:p>
              <a:p>
                <a:r>
                  <a:rPr lang="en-US" dirty="0"/>
                  <a:t>Both levels are partitioned into blocks of size 𝐵.</a:t>
                </a:r>
              </a:p>
              <a:p>
                <a:endParaRPr lang="en-US" dirty="0"/>
              </a:p>
              <a:p>
                <a:r>
                  <a:rPr lang="en-US" dirty="0"/>
                  <a:t>[click] The CPU can only freely access and process the data on fast memory. </a:t>
                </a:r>
              </a:p>
              <a:p>
                <a:r>
                  <a:rPr lang="en-US" dirty="0"/>
                  <a:t>Remember,</a:t>
                </a:r>
                <a:r>
                  <a:rPr lang="en-US" baseline="0" dirty="0"/>
                  <a:t> any data access and computation is totally free if all the data are already in the fast memory.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use the data on slow memory,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External Memory model assumes that a computer has a t</a:t>
                </a:r>
                <a:r>
                  <a:rPr lang="en-US" sz="1200" dirty="0" smtClean="0"/>
                  <a:t>wo-level memory hierarchy:</a:t>
                </a:r>
                <a:r>
                  <a:rPr lang="en-US" sz="1200" baseline="0" dirty="0" smtClean="0"/>
                  <a:t>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a primary memory or fast memory, cache, that has a fixed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𝑀</a:t>
                </a:r>
                <a:r>
                  <a:rPr lang="en-US" sz="2000" dirty="0" smtClean="0"/>
                  <a:t>, and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a </a:t>
                </a:r>
                <a:r>
                  <a:rPr lang="en-US" sz="2000" dirty="0" smtClean="0"/>
                  <a:t>secondary memory (slow memory) of unbounded </a:t>
                </a:r>
                <a:r>
                  <a:rPr lang="en-US" sz="2000" dirty="0" smtClean="0"/>
                  <a:t>size.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Both</a:t>
                </a:r>
                <a:r>
                  <a:rPr lang="en-US" sz="2000" baseline="0" dirty="0" smtClean="0"/>
                  <a:t> levels </a:t>
                </a:r>
                <a:r>
                  <a:rPr lang="en-US" sz="2000" dirty="0" smtClean="0"/>
                  <a:t>are partitioned into blocks of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𝐵</a:t>
                </a:r>
                <a:r>
                  <a:rPr lang="en-US" sz="2000" dirty="0" smtClean="0"/>
                  <a:t>.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[</a:t>
                </a:r>
                <a:r>
                  <a:rPr lang="en-US" sz="2000" dirty="0" err="1" smtClean="0"/>
                  <a:t>clik</a:t>
                </a:r>
                <a:r>
                  <a:rPr lang="en-US" sz="2000" dirty="0" smtClean="0"/>
                  <a:t>] The CPU can only access and process the data on fast memory, that all computations</a:t>
                </a:r>
                <a:r>
                  <a:rPr lang="en-US" sz="2000" baseline="0" dirty="0" smtClean="0"/>
                  <a:t> are free.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baseline="0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aseline="0" dirty="0" smtClean="0"/>
                  <a:t>In order to use the data on slow memory, </a:t>
                </a:r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4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</a:t>
            </a:r>
            <a:r>
              <a:rPr lang="en-US" sz="1200" dirty="0"/>
              <a:t>two </a:t>
            </a:r>
            <a:r>
              <a:rPr lang="en-US" sz="1200" i="1" dirty="0"/>
              <a:t>memory transfer</a:t>
            </a:r>
            <a:r>
              <a:rPr lang="en-US" sz="1200" dirty="0"/>
              <a:t> instructions.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can either read a block from the</a:t>
            </a:r>
            <a:r>
              <a:rPr lang="en-US" sz="1200" baseline="0" dirty="0"/>
              <a:t> slow memory, or write a block to 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r>
              <a:rPr lang="en-US" dirty="0"/>
              <a:t>To think about it, you can assume the fast memory</a:t>
            </a:r>
            <a:r>
              <a:rPr lang="en-US" baseline="0" dirty="0"/>
              <a:t> to be the main memory and the slow memory to be the disk.</a:t>
            </a:r>
          </a:p>
          <a:p>
            <a:r>
              <a:rPr lang="en-US" baseline="0" dirty="0"/>
              <a:t>Disks are arranged with block size of several KB.</a:t>
            </a:r>
          </a:p>
          <a:p>
            <a:r>
              <a:rPr lang="en-US" baseline="0" dirty="0"/>
              <a:t>In another case, the fast memory can be the cache and the slow memory be the main memory.</a:t>
            </a:r>
          </a:p>
          <a:p>
            <a:r>
              <a:rPr lang="en-US" baseline="0" dirty="0"/>
              <a:t>In this case, the block size is the size of a cache line.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complexity of an algorithm on the EM model (I/O complexity) is measured by the overall number of read transfers plus write transfers.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</a:t>
            </a:r>
            <a:r>
              <a:rPr lang="en-US" dirty="0"/>
              <a:t>In asymmetric setting, </a:t>
            </a:r>
            <a:r>
              <a:rPr lang="en-US" sz="120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//, and once you want to do I/O from the disk, you either load a whole block from the disk to the main memory or write a whole block from the main memory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8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External Memory model is usually used to measure the complexity of input and output, and assumes that a computer has a two-level memory hierarchy: </a:t>
                </a:r>
              </a:p>
              <a:p>
                <a:r>
                  <a:rPr lang="en-US" dirty="0"/>
                  <a:t>a small memory that has a fixed size 𝑀, and </a:t>
                </a:r>
              </a:p>
              <a:p>
                <a:r>
                  <a:rPr lang="en-US" dirty="0"/>
                  <a:t>An unbounded-size large memory</a:t>
                </a:r>
              </a:p>
              <a:p>
                <a:r>
                  <a:rPr lang="en-US" dirty="0"/>
                  <a:t>Both levels are partitioned into blocks of size 𝐵.</a:t>
                </a:r>
              </a:p>
              <a:p>
                <a:endParaRPr lang="en-US" dirty="0"/>
              </a:p>
              <a:p>
                <a:r>
                  <a:rPr lang="en-US" dirty="0"/>
                  <a:t>[click] The CPU can only freely access and process the data on fast memory. </a:t>
                </a:r>
              </a:p>
              <a:p>
                <a:r>
                  <a:rPr lang="en-US" dirty="0"/>
                  <a:t>Remember,</a:t>
                </a:r>
                <a:r>
                  <a:rPr lang="en-US" baseline="0" dirty="0"/>
                  <a:t> any data access and computation is totally free if all the data are already in the fast memory.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use the data on slow memory,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External Memory model assumes that a computer has a t</a:t>
                </a:r>
                <a:r>
                  <a:rPr lang="en-US" sz="1200" dirty="0" smtClean="0"/>
                  <a:t>wo-level memory hierarchy:</a:t>
                </a:r>
                <a:r>
                  <a:rPr lang="en-US" sz="1200" baseline="0" dirty="0" smtClean="0"/>
                  <a:t>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a primary memory or fast memory, cache, that has a fixed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𝑀</a:t>
                </a:r>
                <a:r>
                  <a:rPr lang="en-US" sz="2000" dirty="0" smtClean="0"/>
                  <a:t>, and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a </a:t>
                </a:r>
                <a:r>
                  <a:rPr lang="en-US" sz="2000" dirty="0" smtClean="0"/>
                  <a:t>secondary memory (slow memory) of unbounded </a:t>
                </a:r>
                <a:r>
                  <a:rPr lang="en-US" sz="2000" dirty="0" smtClean="0"/>
                  <a:t>size. 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Both</a:t>
                </a:r>
                <a:r>
                  <a:rPr lang="en-US" sz="2000" baseline="0" dirty="0" smtClean="0"/>
                  <a:t> levels </a:t>
                </a:r>
                <a:r>
                  <a:rPr lang="en-US" sz="2000" dirty="0" smtClean="0"/>
                  <a:t>are partitioned into blocks of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𝐵</a:t>
                </a:r>
                <a:r>
                  <a:rPr lang="en-US" sz="2000" dirty="0" smtClean="0"/>
                  <a:t>.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[</a:t>
                </a:r>
                <a:r>
                  <a:rPr lang="en-US" sz="2000" dirty="0" err="1" smtClean="0"/>
                  <a:t>clik</a:t>
                </a:r>
                <a:r>
                  <a:rPr lang="en-US" sz="2000" dirty="0" smtClean="0"/>
                  <a:t>] The CPU can only access and process the data on fast memory, that all computations</a:t>
                </a:r>
                <a:r>
                  <a:rPr lang="en-US" sz="2000" baseline="0" dirty="0" smtClean="0"/>
                  <a:t> are free.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baseline="0" dirty="0" smtClean="0"/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aseline="0" dirty="0" smtClean="0"/>
                  <a:t>In order to use the data on slow memory, </a:t>
                </a:r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</a:t>
            </a:r>
            <a:r>
              <a:rPr lang="en-US" sz="1200" dirty="0"/>
              <a:t>two </a:t>
            </a:r>
            <a:r>
              <a:rPr lang="en-US" sz="1200" i="1" dirty="0"/>
              <a:t>memory transfer</a:t>
            </a:r>
            <a:r>
              <a:rPr lang="en-US" sz="1200" dirty="0"/>
              <a:t> instructions.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can either read a block from the</a:t>
            </a:r>
            <a:r>
              <a:rPr lang="en-US" sz="1200" baseline="0" dirty="0"/>
              <a:t> slow memory, or write a block to 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r>
              <a:rPr lang="en-US" dirty="0"/>
              <a:t>To think about it, you can assume the fast memory</a:t>
            </a:r>
            <a:r>
              <a:rPr lang="en-US" baseline="0" dirty="0"/>
              <a:t> to be the main memory and the slow memory to be the disk.</a:t>
            </a:r>
          </a:p>
          <a:p>
            <a:r>
              <a:rPr lang="en-US" baseline="0" dirty="0"/>
              <a:t>Disks are arranged with block size of several KB.</a:t>
            </a:r>
          </a:p>
          <a:p>
            <a:r>
              <a:rPr lang="en-US" baseline="0" dirty="0"/>
              <a:t>In another case, the fast memory can be the cache and the slow memory be the main memory.</a:t>
            </a:r>
          </a:p>
          <a:p>
            <a:r>
              <a:rPr lang="en-US" baseline="0" dirty="0"/>
              <a:t>In this case, the block size is the size of a cache line.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complexity of an algorithm on the EM model (I/O complexity) is measured by the overall number of read transfers plus write transfers.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</a:t>
            </a:r>
            <a:r>
              <a:rPr lang="en-US" dirty="0"/>
              <a:t>In asymmetric setting, </a:t>
            </a:r>
            <a:r>
              <a:rPr lang="en-US" sz="120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//, and once you want to do I/O from the disk, you either load a whole block from the disk to the main memory or write a whole block from the main memory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simplest</a:t>
            </a:r>
            <a:r>
              <a:rPr lang="en-US" baseline="0" dirty="0"/>
              <a:t> case is called 2-way </a:t>
            </a:r>
            <a:r>
              <a:rPr lang="en-US" baseline="0" dirty="0" err="1"/>
              <a:t>mergesort</a:t>
            </a:r>
            <a:r>
              <a:rPr lang="en-US" baseline="0" dirty="0"/>
              <a:t>. </a:t>
            </a:r>
          </a:p>
          <a:p>
            <a:r>
              <a:rPr lang="en-US" baseline="0" dirty="0"/>
              <a:t>Initially we a list of n elements.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(click) </a:t>
            </a:r>
            <a:r>
              <a:rPr lang="en-US" dirty="0"/>
              <a:t>Recursively split into the problem size into half, until it is sufficiently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first sort these small lists.</a:t>
            </a:r>
          </a:p>
          <a:p>
            <a:r>
              <a:rPr lang="en-US" dirty="0"/>
              <a:t>After</a:t>
            </a:r>
            <a:r>
              <a:rPr lang="en-US" baseline="0" dirty="0"/>
              <a:t> this, we </a:t>
            </a:r>
            <a:r>
              <a:rPr lang="en-US" dirty="0"/>
              <a:t>recursively merge the sorted lists, in</a:t>
            </a:r>
            <a:r>
              <a:rPr lang="en-US" baseline="0" dirty="0"/>
              <a:t> log base 2 of n rounds.</a:t>
            </a:r>
          </a:p>
          <a:p>
            <a:endParaRPr lang="en-US" baseline="0" dirty="0"/>
          </a:p>
          <a:p>
            <a:r>
              <a:rPr lang="en-US" baseline="0" dirty="0"/>
              <a:t>(to merge 2 lists?)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actually pretty easy.</a:t>
            </a:r>
          </a:p>
          <a:p>
            <a:r>
              <a:rPr lang="en-US" dirty="0"/>
              <a:t>We assume that the 2 lists are sorted, which is done in the previous</a:t>
            </a:r>
            <a:r>
              <a:rPr lang="en-US" baseline="0" dirty="0"/>
              <a:t> level.</a:t>
            </a:r>
          </a:p>
          <a:p>
            <a:r>
              <a:rPr lang="en-US" baseline="0" dirty="0"/>
              <a:t>(click) We just compare the smallest elements from the lists </a:t>
            </a:r>
            <a:r>
              <a:rPr lang="en-US" dirty="0"/>
              <a:t>in</a:t>
            </a:r>
            <a:r>
              <a:rPr lang="en-US" baseline="0" dirty="0"/>
              <a:t> a small temporal space, output the smaller one, and continue.</a:t>
            </a:r>
          </a:p>
          <a:p>
            <a:endParaRPr lang="en-US" baseline="0" dirty="0"/>
          </a:p>
          <a:p>
            <a:r>
              <a:rPr lang="en-US" baseline="0" dirty="0"/>
              <a:t>This is the 2-way </a:t>
            </a:r>
            <a:r>
              <a:rPr lang="en-US" baseline="0" dirty="0" err="1"/>
              <a:t>mergesort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4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I’m going to introduce</a:t>
            </a:r>
            <a:r>
              <a:rPr lang="en-US" baseline="0" dirty="0"/>
              <a:t> the classic multi-way </a:t>
            </a:r>
            <a:r>
              <a:rPr lang="en-US" baseline="0" dirty="0" err="1"/>
              <a:t>mergesort</a:t>
            </a:r>
            <a:r>
              <a:rPr lang="en-US" baseline="0" dirty="0"/>
              <a:t>. </a:t>
            </a:r>
          </a:p>
          <a:p>
            <a:r>
              <a:rPr lang="en-US" baseline="0" dirty="0"/>
              <a:t>This is not our new algorithm, but it is important to understand this algorithm first to better understand our new algorithm.</a:t>
            </a:r>
            <a:endParaRPr lang="en-US" dirty="0"/>
          </a:p>
          <a:p>
            <a:r>
              <a:rPr lang="en-US" dirty="0"/>
              <a:t>Remember</a:t>
            </a:r>
            <a:r>
              <a:rPr lang="en-US" baseline="0" dirty="0"/>
              <a:t> that in the EM model, we only care about minimizing the number of memory transfers, and this is the reason we merge in multi-way instead of 2-way.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961DB138-D19D-40CC-94D0-AA403745BEA7}"/>
              </a:ext>
            </a:extLst>
          </p:cNvPr>
          <p:cNvSpPr/>
          <p:nvPr userDrawn="1"/>
        </p:nvSpPr>
        <p:spPr>
          <a:xfrm>
            <a:off x="0" y="3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1D7E-02E7-40B9-8A98-55C24CED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20CB-3E20-483F-AE36-A6F85485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35710-FAA1-4A35-9FDE-C883E3AF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F72-396B-49EA-8B34-2C26BD88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21890-00B8-4764-B63A-66A84F5C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971800"/>
            <a:ext cx="5486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DAD01-92A2-4B92-A755-9DB40678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C62-E771-4E47-A419-29CFB475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>
            <a:noAutofit/>
          </a:bodyPr>
          <a:lstStyle>
            <a:lvl1pPr>
              <a:defRPr sz="4000" b="0">
                <a:latin typeface="Bahnschrift SemiBold SemiConden" panose="020B0502040204020203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23CF-C212-4CC1-A195-3BB535F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95CB5-7FF6-4A9E-8D2E-958D1DAE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D4097F0F-4317-4E1D-BA75-033AC36356FD}"/>
              </a:ext>
            </a:extLst>
          </p:cNvPr>
          <p:cNvSpPr/>
          <p:nvPr userDrawn="1"/>
        </p:nvSpPr>
        <p:spPr>
          <a:xfrm>
            <a:off x="3" y="3"/>
            <a:ext cx="11858443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E9D3B-1C24-4415-A174-E0DA4685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277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3433-FFD9-4468-9715-B5A707A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27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291D7-C275-4AF5-A8FF-773072AD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4000" b="1" kern="1200" dirty="0">
          <a:solidFill>
            <a:schemeClr val="accent1"/>
          </a:solidFill>
          <a:latin typeface="Bahnschrift SemiBold SemiConden" panose="020B05020402040202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0SFx5MpHWlEeYsyExnkftLJMw1XS1nd7M2h-bAh6pa4/edit?usp=sharin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7" y="965199"/>
            <a:ext cx="7201801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Algorithms: 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Theory and Practice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5600" b="0" dirty="0"/>
              <a:t>Locality and I/O-Efficient Parallel Algorithms</a:t>
            </a:r>
            <a:endParaRPr lang="zh-CN" alt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Lecture 11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Yan Gu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1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7656" y="1447800"/>
                <a:ext cx="11032344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Two-level memory hierarchy:</a:t>
                </a:r>
              </a:p>
              <a:p>
                <a:pPr lvl="1"/>
                <a:r>
                  <a:rPr lang="en-US" dirty="0"/>
                  <a:t>A small memory (fast memory, cache) of fixed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large memory (slow memory) of unbounded size</a:t>
                </a:r>
              </a:p>
              <a:p>
                <a:r>
                  <a:rPr lang="en-US" sz="2400" dirty="0"/>
                  <a:t>Both are partitioned into blocks of size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Instructions can only apply to data in primary memory, and are free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7656" y="1447800"/>
                <a:ext cx="11032344" cy="5105400"/>
              </a:xfrm>
              <a:blipFill>
                <a:blip r:embed="rId3"/>
                <a:stretch>
                  <a:fillRect l="-718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I/O model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8512" y="4495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8512" y="48006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512" y="51054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8512" y="54102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8512" y="57150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200" y="4438710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6442" y="373082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2162" y="40386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4235452" y="4495800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5073990" y="5407568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4" idx="6"/>
          </p:cNvCxnSpPr>
          <p:nvPr/>
        </p:nvCxnSpPr>
        <p:spPr>
          <a:xfrm>
            <a:off x="3733800" y="5029200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3C6A8519-B459-4F68-A251-25527EBD28BD}"/>
              </a:ext>
            </a:extLst>
          </p:cNvPr>
          <p:cNvSpPr txBox="1"/>
          <p:nvPr/>
        </p:nvSpPr>
        <p:spPr>
          <a:xfrm>
            <a:off x="3889055" y="460330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744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10972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The I/O model has two special </a:t>
            </a:r>
            <a:r>
              <a:rPr lang="en-US" sz="2400" i="1" dirty="0"/>
              <a:t>memory transfer</a:t>
            </a:r>
            <a:r>
              <a:rPr lang="en-US" sz="2400" dirty="0"/>
              <a:t> instructions: </a:t>
            </a:r>
          </a:p>
          <a:p>
            <a:pPr lvl="1"/>
            <a:r>
              <a:rPr lang="en-US" b="1" dirty="0"/>
              <a:t>Read transfer</a:t>
            </a:r>
            <a:r>
              <a:rPr lang="en-US" dirty="0"/>
              <a:t>: load a block from slow memory</a:t>
            </a:r>
          </a:p>
          <a:p>
            <a:pPr lvl="1"/>
            <a:r>
              <a:rPr lang="en-US" b="1" dirty="0"/>
              <a:t>Write transfer</a:t>
            </a:r>
            <a:r>
              <a:rPr lang="en-US" dirty="0"/>
              <a:t>: write a block to slow memory</a:t>
            </a:r>
          </a:p>
          <a:p>
            <a:r>
              <a:rPr lang="en-US" sz="2400" dirty="0"/>
              <a:t>The complexity of an algorithm on the I/O model (I/O complexity) is measured by:</a:t>
            </a:r>
          </a:p>
          <a:p>
            <a:pPr marL="0" indent="0" algn="ctr">
              <a:buNone/>
            </a:pPr>
            <a:r>
              <a:rPr lang="en-US" sz="2400" dirty="0"/>
              <a:t>#(read transfers) + #(write transfers)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I/O model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162" y="40386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58512" y="4495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8512" y="48006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8512" y="51054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8512" y="57150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248400" y="5462573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3" idx="1"/>
          </p:cNvCxnSpPr>
          <p:nvPr/>
        </p:nvCxnSpPr>
        <p:spPr>
          <a:xfrm flipH="1" flipV="1">
            <a:off x="4495801" y="5562600"/>
            <a:ext cx="34371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572000" y="5638800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576762" y="5495489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39512" y="54102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6019800" y="4929173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733490" y="5029201"/>
            <a:ext cx="261910" cy="24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727890" y="5100214"/>
            <a:ext cx="1969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733490" y="4964522"/>
            <a:ext cx="191311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24601" y="4876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4438710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6442" y="373082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9055" y="460330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2373" y="450548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0848" y="560529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Left Brace 21">
            <a:extLst>
              <a:ext uri="{FF2B5EF4-FFF2-40B4-BE49-F238E27FC236}">
                <a16:creationId xmlns:a16="http://schemas.microsoft.com/office/drawing/2014/main" id="{DD90DD1E-DEDA-4CB0-B5F3-5B5277BBF189}"/>
              </a:ext>
            </a:extLst>
          </p:cNvPr>
          <p:cNvSpPr/>
          <p:nvPr/>
        </p:nvSpPr>
        <p:spPr>
          <a:xfrm>
            <a:off x="4235452" y="4495800"/>
            <a:ext cx="220726" cy="1524000"/>
          </a:xfrm>
          <a:custGeom>
            <a:avLst/>
            <a:gdLst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7" fmla="*/ 265176 w 265176"/>
              <a:gd name="connsiteY7" fmla="*/ 1524000 h 1524000"/>
              <a:gd name="connsiteX0" fmla="*/ 265176 w 265176"/>
              <a:gd name="connsiteY0" fmla="*/ 1524000 h 1524000"/>
              <a:gd name="connsiteX1" fmla="*/ 132588 w 265176"/>
              <a:gd name="connsiteY1" fmla="*/ 1346831 h 1524000"/>
              <a:gd name="connsiteX2" fmla="*/ 132588 w 265176"/>
              <a:gd name="connsiteY2" fmla="*/ 1263431 h 1524000"/>
              <a:gd name="connsiteX3" fmla="*/ 0 w 265176"/>
              <a:gd name="connsiteY3" fmla="*/ 1086262 h 1524000"/>
              <a:gd name="connsiteX4" fmla="*/ 132588 w 265176"/>
              <a:gd name="connsiteY4" fmla="*/ 909093 h 1524000"/>
              <a:gd name="connsiteX5" fmla="*/ 132588 w 265176"/>
              <a:gd name="connsiteY5" fmla="*/ 177169 h 1524000"/>
              <a:gd name="connsiteX6" fmla="*/ 265176 w 265176"/>
              <a:gd name="connsiteY6" fmla="*/ 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7" fmla="*/ 275034 w 275034"/>
              <a:gd name="connsiteY7" fmla="*/ 1524000 h 1524000"/>
              <a:gd name="connsiteX0" fmla="*/ 275034 w 275034"/>
              <a:gd name="connsiteY0" fmla="*/ 1524000 h 1524000"/>
              <a:gd name="connsiteX1" fmla="*/ 142446 w 275034"/>
              <a:gd name="connsiteY1" fmla="*/ 1346831 h 1524000"/>
              <a:gd name="connsiteX2" fmla="*/ 142446 w 275034"/>
              <a:gd name="connsiteY2" fmla="*/ 1263431 h 1524000"/>
              <a:gd name="connsiteX3" fmla="*/ 9858 w 275034"/>
              <a:gd name="connsiteY3" fmla="*/ 1086262 h 1524000"/>
              <a:gd name="connsiteX4" fmla="*/ 142446 w 275034"/>
              <a:gd name="connsiteY4" fmla="*/ 909093 h 1524000"/>
              <a:gd name="connsiteX5" fmla="*/ 142446 w 275034"/>
              <a:gd name="connsiteY5" fmla="*/ 177169 h 1524000"/>
              <a:gd name="connsiteX6" fmla="*/ 275034 w 275034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199 w 265375"/>
              <a:gd name="connsiteY3" fmla="*/ 1086262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7" fmla="*/ 265375 w 265375"/>
              <a:gd name="connsiteY7" fmla="*/ 1524000 h 1524000"/>
              <a:gd name="connsiteX0" fmla="*/ 265375 w 265375"/>
              <a:gd name="connsiteY0" fmla="*/ 1524000 h 1524000"/>
              <a:gd name="connsiteX1" fmla="*/ 132787 w 265375"/>
              <a:gd name="connsiteY1" fmla="*/ 1346831 h 1524000"/>
              <a:gd name="connsiteX2" fmla="*/ 132787 w 265375"/>
              <a:gd name="connsiteY2" fmla="*/ 1263431 h 1524000"/>
              <a:gd name="connsiteX3" fmla="*/ 44649 w 265375"/>
              <a:gd name="connsiteY3" fmla="*/ 1083087 h 1524000"/>
              <a:gd name="connsiteX4" fmla="*/ 132787 w 265375"/>
              <a:gd name="connsiteY4" fmla="*/ 909093 h 1524000"/>
              <a:gd name="connsiteX5" fmla="*/ 132787 w 265375"/>
              <a:gd name="connsiteY5" fmla="*/ 177169 h 1524000"/>
              <a:gd name="connsiteX6" fmla="*/ 265375 w 265375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136525 w 220726"/>
              <a:gd name="connsiteY3" fmla="*/ 10957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7" fmla="*/ 220726 w 220726"/>
              <a:gd name="connsiteY7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88138 w 220726"/>
              <a:gd name="connsiteY3" fmla="*/ 909093 h 1524000"/>
              <a:gd name="connsiteX4" fmla="*/ 88138 w 220726"/>
              <a:gd name="connsiteY4" fmla="*/ 177169 h 1524000"/>
              <a:gd name="connsiteX5" fmla="*/ 220726 w 220726"/>
              <a:gd name="connsiteY5" fmla="*/ 0 h 1524000"/>
              <a:gd name="connsiteX6" fmla="*/ 220726 w 220726"/>
              <a:gd name="connsiteY6" fmla="*/ 1524000 h 1524000"/>
              <a:gd name="connsiteX0" fmla="*/ 220726 w 220726"/>
              <a:gd name="connsiteY0" fmla="*/ 1524000 h 1524000"/>
              <a:gd name="connsiteX1" fmla="*/ 88138 w 220726"/>
              <a:gd name="connsiteY1" fmla="*/ 1346831 h 1524000"/>
              <a:gd name="connsiteX2" fmla="*/ 88138 w 220726"/>
              <a:gd name="connsiteY2" fmla="*/ 1263431 h 1524000"/>
              <a:gd name="connsiteX3" fmla="*/ 0 w 220726"/>
              <a:gd name="connsiteY3" fmla="*/ 1083087 h 1524000"/>
              <a:gd name="connsiteX4" fmla="*/ 88138 w 220726"/>
              <a:gd name="connsiteY4" fmla="*/ 909093 h 1524000"/>
              <a:gd name="connsiteX5" fmla="*/ 88138 w 220726"/>
              <a:gd name="connsiteY5" fmla="*/ 177169 h 1524000"/>
              <a:gd name="connsiteX6" fmla="*/ 220726 w 220726"/>
              <a:gd name="connsiteY6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" h="1524000" stroke="0" extrusionOk="0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lnTo>
                  <a:pt x="88138" y="909093"/>
                </a:ln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  <a:lnTo>
                  <a:pt x="220726" y="1524000"/>
                </a:lnTo>
                <a:close/>
              </a:path>
              <a:path w="220726" h="1524000" fill="none">
                <a:moveTo>
                  <a:pt x="220726" y="1524000"/>
                </a:moveTo>
                <a:cubicBezTo>
                  <a:pt x="147500" y="1524000"/>
                  <a:pt x="88138" y="1444679"/>
                  <a:pt x="88138" y="1346831"/>
                </a:cubicBezTo>
                <a:lnTo>
                  <a:pt x="88138" y="1263431"/>
                </a:lnTo>
                <a:cubicBezTo>
                  <a:pt x="88138" y="1165583"/>
                  <a:pt x="73226" y="1083087"/>
                  <a:pt x="0" y="1083087"/>
                </a:cubicBezTo>
                <a:cubicBezTo>
                  <a:pt x="73226" y="1083087"/>
                  <a:pt x="88138" y="1006941"/>
                  <a:pt x="88138" y="909093"/>
                </a:cubicBezTo>
                <a:lnTo>
                  <a:pt x="88138" y="177169"/>
                </a:lnTo>
                <a:cubicBezTo>
                  <a:pt x="88138" y="79321"/>
                  <a:pt x="147500" y="0"/>
                  <a:pt x="220726" y="0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22">
                <a:extLst>
                  <a:ext uri="{FF2B5EF4-FFF2-40B4-BE49-F238E27FC236}">
                    <a16:creationId xmlns:a16="http://schemas.microsoft.com/office/drawing/2014/main" id="{DFB3986F-B28F-46D2-95F9-97C8EE8D0BD5}"/>
                  </a:ext>
                </a:extLst>
              </p:cNvPr>
              <p:cNvSpPr txBox="1"/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22">
                <a:extLst>
                  <a:ext uri="{FF2B5EF4-FFF2-40B4-BE49-F238E27FC236}">
                    <a16:creationId xmlns:a16="http://schemas.microsoft.com/office/drawing/2014/main" id="{DFB3986F-B28F-46D2-95F9-97C8EE8D0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372100"/>
                <a:ext cx="703617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25">
            <a:extLst>
              <a:ext uri="{FF2B5EF4-FFF2-40B4-BE49-F238E27FC236}">
                <a16:creationId xmlns:a16="http://schemas.microsoft.com/office/drawing/2014/main" id="{3272BF03-D05B-4E09-94CE-40BD5C367151}"/>
              </a:ext>
            </a:extLst>
          </p:cNvPr>
          <p:cNvSpPr/>
          <p:nvPr/>
        </p:nvSpPr>
        <p:spPr>
          <a:xfrm rot="16200000">
            <a:off x="5073990" y="5407568"/>
            <a:ext cx="181569" cy="1406036"/>
          </a:xfrm>
          <a:prstGeom prst="leftBrace">
            <a:avLst>
              <a:gd name="adj1" fmla="val 107640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26">
                <a:extLst>
                  <a:ext uri="{FF2B5EF4-FFF2-40B4-BE49-F238E27FC236}">
                    <a16:creationId xmlns:a16="http://schemas.microsoft.com/office/drawing/2014/main" id="{FDE90F1C-8158-4C2B-8A02-57FDA811C52D}"/>
                  </a:ext>
                </a:extLst>
              </p:cNvPr>
              <p:cNvSpPr/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26">
                <a:extLst>
                  <a:ext uri="{FF2B5EF4-FFF2-40B4-BE49-F238E27FC236}">
                    <a16:creationId xmlns:a16="http://schemas.microsoft.com/office/drawing/2014/main" id="{FDE90F1C-8158-4C2B-8A02-57FDA811C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0" y="6260068"/>
                <a:ext cx="40568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4" idx="6"/>
          </p:cNvCxnSpPr>
          <p:nvPr/>
        </p:nvCxnSpPr>
        <p:spPr>
          <a:xfrm>
            <a:off x="3733800" y="5029200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7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DE61-654C-4929-AA7D-6F3DF6C8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Clarification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43577-221B-4933-B585-2321B81B9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: the number of objects that fit in memory</a:t>
                </a:r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: the number of objects that fit in a block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For word-size (8 byte) objects, and memory size 1Mbyte,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128,000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43577-221B-4933-B585-2321B81B9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36E1-62E4-4D75-98B4-CEC7B469F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6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DE61-654C-4929-AA7D-6F3DF6C8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2-Level Hierarchy?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3577-221B-4933-B585-2321B81B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It’s simpler than considering the multi-level hierarchy 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A single level may dominate the runtime of the application, so designing an algorithm for that level may be sufficient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Considering a single level exposes the algorithmic difficulties — generalizing to a multilevel is often similar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We’ll see </a:t>
            </a:r>
            <a:r>
              <a:rPr lang="en-US" sz="3200" i="1" dirty="0"/>
              <a:t>cache-oblivious algorithms</a:t>
            </a:r>
            <a:r>
              <a:rPr lang="en-US" sz="3200" dirty="0"/>
              <a:t> later as a way of designing for multi-level hierarchies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36E1-62E4-4D75-98B4-CEC7B469F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4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D38B6-57AC-499D-85A9-7C4D0BA3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35BE7-C79F-44BB-BE3D-ECCFDBC6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582400" cy="6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DE61-654C-4929-AA7D-6F3DF6C8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I/O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3577-221B-4933-B585-2321B81B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/>
              <a:t>Most parallel (combinatorial) algorithms are I/O bottlenecked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Have an upper bound on speedup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Need to consider I/O optimizations during algorithm design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Many “classic” algorithms are suboptimal regarding I/O</a:t>
            </a:r>
          </a:p>
          <a:p>
            <a:pPr>
              <a:spcAft>
                <a:spcPts val="1200"/>
              </a:spcAft>
            </a:pPr>
            <a:endParaRPr lang="en-US" sz="3200" dirty="0"/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36E1-62E4-4D75-98B4-CEC7B469F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336E1-62E4-4D75-98B4-CEC7B469F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9CE3B8-24A7-4F8D-A95D-932E99AD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260-001 in Spring 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40E0C7-C4FF-4D9A-A8C5-5F8D4442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538BF-5278-41B2-8948-1E2A6EF9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7" y="1448438"/>
            <a:ext cx="11714286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40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11201400" cy="1066800"/>
          </a:xfrm>
        </p:spPr>
        <p:txBody>
          <a:bodyPr/>
          <a:lstStyle/>
          <a:p>
            <a:r>
              <a:rPr lang="en-US" dirty="0"/>
              <a:t>Recursively split into the problem size into half, until it is sufficiently small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regular 2-way </a:t>
            </a:r>
            <a:r>
              <a:rPr lang="en-US" altLang="zh-CN" dirty="0" err="1"/>
              <a:t>mergesort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1942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40042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6237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4337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1485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9585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57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38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019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400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6275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4375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1522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89622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25817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39175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6222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94322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3051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6861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57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38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0060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18160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0562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8662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648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029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010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7820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14400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52500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08597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46697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8289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2099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21005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59105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9530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3340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2937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81037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1723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5533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62965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901065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3726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7536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9050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2860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9432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3242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0386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4196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0673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4483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2484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6294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2866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6676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4582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8392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94869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98679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38600" y="3200400"/>
            <a:ext cx="123825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7147560" y="3200400"/>
            <a:ext cx="123444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8610600" y="4267200"/>
            <a:ext cx="73152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7343776" y="4267200"/>
            <a:ext cx="733425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145280" y="4267200"/>
            <a:ext cx="73152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2878456" y="4267200"/>
            <a:ext cx="733425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946404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882967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733044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669607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03491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0055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90131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26695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600200"/>
                <a:ext cx="9525000" cy="1066800"/>
              </a:xfrm>
            </p:spPr>
            <p:txBody>
              <a:bodyPr/>
              <a:lstStyle/>
              <a:p>
                <a:r>
                  <a:rPr lang="en-US" dirty="0"/>
                  <a:t>Recursively merge the sorted lists,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rounds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600200"/>
                <a:ext cx="9525000" cy="1066800"/>
              </a:xfrm>
              <a:blipFill>
                <a:blip r:embed="rId3"/>
                <a:stretch>
                  <a:fillRect l="-1152" t="-9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regular 2-way </a:t>
            </a:r>
            <a:r>
              <a:rPr lang="en-US" altLang="zh-CN" dirty="0" err="1"/>
              <a:t>mergesort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971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352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33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14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95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76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57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38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019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400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81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62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43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924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305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86800" y="2721294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533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914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295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676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57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438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19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200650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886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267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648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029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410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791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172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553575" y="3733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0669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4479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8289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2099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1910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5720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9530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3340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103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7913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1723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553325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6106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9916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3726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753600" y="4800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9050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2860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9432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3242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0386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4196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0673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4483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2484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6294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2866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667625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4582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8392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94869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9867900" y="5867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38600" y="3200400"/>
            <a:ext cx="123825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7147560" y="3200400"/>
            <a:ext cx="123444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8610600" y="4267200"/>
            <a:ext cx="73152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7343776" y="4267200"/>
            <a:ext cx="733425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145280" y="4267200"/>
            <a:ext cx="73152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2878456" y="4267200"/>
            <a:ext cx="733425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946404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882967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733044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669607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03491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440055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901315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266950" y="5334000"/>
            <a:ext cx="365760" cy="457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059E-512B-45DF-93A3-0894A2E1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– Tree algorithms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B310-9417-4231-B2A9-B8AA47A2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Augmented trees</a:t>
            </a:r>
          </a:p>
          <a:p>
            <a:pPr lvl="1"/>
            <a:r>
              <a:rPr lang="en-US" altLang="zh-CN" dirty="0"/>
              <a:t>Every tree node stores an “augmented value” represent some information about the whole subtree</a:t>
            </a:r>
          </a:p>
          <a:p>
            <a:pPr lvl="2"/>
            <a:r>
              <a:rPr lang="en-US" altLang="zh-CN" dirty="0"/>
              <a:t>Sum of values, max values, another tree, etc.</a:t>
            </a:r>
          </a:p>
          <a:p>
            <a:pPr lvl="1"/>
            <a:r>
              <a:rPr lang="en-US" altLang="zh-CN" dirty="0"/>
              <a:t>Use it for fast range sums</a:t>
            </a:r>
          </a:p>
          <a:p>
            <a:pPr lvl="1"/>
            <a:r>
              <a:rPr lang="en-US" altLang="zh-CN" dirty="0"/>
              <a:t>Consider define the key, value, augmented value, map function and reduce function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E3DD-8C89-4A18-A16E-EC7EB8685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0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merge two lists?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114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495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876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257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638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019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400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81800" y="54864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848600" y="2514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229600" y="2514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1" name="Rectangle 90"/>
          <p:cNvSpPr/>
          <p:nvPr/>
        </p:nvSpPr>
        <p:spPr>
          <a:xfrm>
            <a:off x="8610600" y="2514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991600" y="25146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48600" y="3424238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229600" y="3424238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610600" y="3424238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991600" y="3424238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879040" y="2057400"/>
            <a:ext cx="3026460" cy="2438400"/>
          </a:xfrm>
          <a:prstGeom prst="roundRect">
            <a:avLst>
              <a:gd name="adj" fmla="val 35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Temporal space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667501" y="25146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1: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667501" y="342423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2: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3609975" y="3162359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772025" y="3164800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619500" y="3679062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772025" y="3679062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990975" y="2964656"/>
            <a:ext cx="3810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590800" y="548640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Output list: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2A2B83-EA4D-4209-BFFA-777527D306E0}"/>
                  </a:ext>
                </a:extLst>
              </p:cNvPr>
              <p:cNvSpPr txBox="1"/>
              <p:nvPr/>
            </p:nvSpPr>
            <p:spPr>
              <a:xfrm>
                <a:off x="7162800" y="205392"/>
                <a:ext cx="4505208" cy="1812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I/O per level: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levels: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Overall I/O cost: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2A2B83-EA4D-4209-BFFA-777527D30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5392"/>
                <a:ext cx="4505208" cy="1812932"/>
              </a:xfrm>
              <a:prstGeom prst="rect">
                <a:avLst/>
              </a:prstGeom>
              <a:blipFill>
                <a:blip r:embed="rId3"/>
                <a:stretch>
                  <a:fillRect l="-2706" b="-2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</a:t>
            </a:r>
            <a:r>
              <a:rPr lang="en-US" altLang="zh-CN" dirty="0" err="1"/>
              <a:t>mergesort</a:t>
            </a:r>
            <a:r>
              <a:rPr lang="en-US" altLang="zh-CN" dirty="0"/>
              <a:t> on the EM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/>
              <a:t>Proposed by Aggarwal and Vitter in 1988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n-US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/>
              <a:t>Goal: minimizing the number of memory transfers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600200"/>
                <a:ext cx="10363200" cy="1066800"/>
              </a:xfrm>
            </p:spPr>
            <p:txBody>
              <a:bodyPr/>
              <a:lstStyle/>
              <a:p>
                <a:r>
                  <a:rPr lang="en-US" dirty="0"/>
                  <a:t>Recursively merge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sorted lists,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r>
                  <a:rPr lang="en-US" dirty="0"/>
                  <a:t> rounds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600200"/>
                <a:ext cx="10363200" cy="1066800"/>
              </a:xfrm>
              <a:blipFill>
                <a:blip r:embed="rId3"/>
                <a:stretch>
                  <a:fillRect l="-1059" t="-7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</a:t>
            </a:r>
            <a:r>
              <a:rPr lang="en-US" altLang="zh-CN" dirty="0" err="1"/>
              <a:t>mergesort</a:t>
            </a:r>
            <a:r>
              <a:rPr lang="en-US" altLang="zh-CN" dirty="0"/>
              <a:t> on the 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1400" y="3489960"/>
                <a:ext cx="46482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489960"/>
                <a:ext cx="4648200" cy="22860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3360" y="4023360"/>
                <a:ext cx="15240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60" y="4023360"/>
                <a:ext cx="1524000" cy="228600"/>
              </a:xfrm>
              <a:prstGeom prst="rect">
                <a:avLst/>
              </a:prstGeom>
              <a:blipFill>
                <a:blip r:embed="rId5"/>
                <a:stretch>
                  <a:fillRect t="-10000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05960" y="40233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40233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1000" y="40233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29960" y="463296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286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13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98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6306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015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400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683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068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3006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85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070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42264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96112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499600" y="53187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7734" y="4995148"/>
                <a:ext cx="83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34" y="4995148"/>
                <a:ext cx="83125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362200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65989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65046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68835" y="58790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464528" y="600456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12536" y="6107668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36" y="6107668"/>
                <a:ext cx="4515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rot="780000">
            <a:off x="2184135" y="3492975"/>
            <a:ext cx="318948" cy="2564187"/>
          </a:xfrm>
          <a:prstGeom prst="leftBrace">
            <a:avLst>
              <a:gd name="adj1" fmla="val 40248"/>
              <a:gd name="adj2" fmla="val 2462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02671" y="3670530"/>
                <a:ext cx="1447832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71" y="3670530"/>
                <a:ext cx="1447832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7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799" y="1600200"/>
                <a:ext cx="11201395" cy="1066800"/>
              </a:xfrm>
            </p:spPr>
            <p:txBody>
              <a:bodyPr/>
              <a:lstStyle/>
              <a:p>
                <a:r>
                  <a:rPr lang="en-US" dirty="0"/>
                  <a:t>The inputs for each merging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lists arranged in blocks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799" y="1600200"/>
                <a:ext cx="11201395" cy="1066800"/>
              </a:xfrm>
              <a:blipFill>
                <a:blip r:embed="rId3"/>
                <a:stretch>
                  <a:fillRect l="-980" t="-9714" r="-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</a:t>
            </a:r>
            <a:r>
              <a:rPr lang="en-US" altLang="zh-CN" dirty="0" err="1"/>
              <a:t>mergesort</a:t>
            </a:r>
            <a:r>
              <a:rPr lang="en-US" altLang="zh-CN" dirty="0"/>
              <a:t> on the EM model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698129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926266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4866" y="343580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1" y="34270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1: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9427335" y="365760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53201" y="40366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2: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9427335" y="426720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503821" y="480060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53201" y="5421868"/>
                <a:ext cx="1147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List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5421868"/>
                <a:ext cx="1147109" cy="369332"/>
              </a:xfrm>
              <a:prstGeom prst="rect">
                <a:avLst/>
              </a:prstGeom>
              <a:blipFill>
                <a:blip r:embed="rId4"/>
                <a:stretch>
                  <a:fillRect l="-4255" t="-8197" r="-37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>
            <a:off x="9425406" y="5652407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Brace 66"/>
          <p:cNvSpPr/>
          <p:nvPr/>
        </p:nvSpPr>
        <p:spPr>
          <a:xfrm rot="5400000">
            <a:off x="7928935" y="2967666"/>
            <a:ext cx="221795" cy="687266"/>
          </a:xfrm>
          <a:prstGeom prst="leftBrace">
            <a:avLst>
              <a:gd name="adj1" fmla="val 40248"/>
              <a:gd name="adj2" fmla="val 4944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61876" y="2863169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76" y="2863169"/>
                <a:ext cx="4072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733800" y="29480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memory (cache)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29422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 List: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487886" y="2819400"/>
            <a:ext cx="0" cy="35052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515561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743698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72298" y="343580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98129" y="4041323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26266" y="4041323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54866" y="4035755"/>
            <a:ext cx="228600" cy="372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515561" y="4041323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743698" y="4041323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972298" y="4035753"/>
            <a:ext cx="228600" cy="372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98129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926266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54866" y="5399065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515561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743698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972298" y="5400097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352800" y="3401876"/>
            <a:ext cx="3026460" cy="2438400"/>
          </a:xfrm>
          <a:prstGeom prst="roundRect">
            <a:avLst>
              <a:gd name="adj" fmla="val 35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3200400" y="2819400"/>
            <a:ext cx="0" cy="35052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3352800" y="3401876"/>
            <a:ext cx="3026460" cy="2438400"/>
          </a:xfrm>
          <a:prstGeom prst="roundRect">
            <a:avLst>
              <a:gd name="adj" fmla="val 35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11201400" cy="1185874"/>
          </a:xfrm>
        </p:spPr>
        <p:txBody>
          <a:bodyPr>
            <a:normAutofit/>
          </a:bodyPr>
          <a:lstStyle/>
          <a:p>
            <a:r>
              <a:rPr lang="en-US" altLang="zh-CN" dirty="0"/>
              <a:t>Each list has one block in primary memory, and the minimum element is selected and appended to the output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</a:t>
            </a:r>
            <a:r>
              <a:rPr lang="en-US" altLang="zh-CN" dirty="0" err="1"/>
              <a:t>mergesort</a:t>
            </a:r>
            <a:r>
              <a:rPr lang="en-US" altLang="zh-CN" dirty="0"/>
              <a:t> on the EM model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427335" y="365760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427335" y="426720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503821" y="480060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425406" y="5652407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676400" y="29422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 List: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200400" y="2819400"/>
            <a:ext cx="0" cy="35052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487886" y="2819400"/>
            <a:ext cx="0" cy="35052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572000" y="367120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00600" y="367120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29200" y="3671208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00" y="41910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00600" y="41910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29200" y="4191001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2000" y="47244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800600" y="47244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29200" y="4724401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9" name="Straight Arrow Connector 8"/>
          <p:cNvCxnSpPr>
            <a:endCxn id="35" idx="3"/>
          </p:cNvCxnSpPr>
          <p:nvPr/>
        </p:nvCxnSpPr>
        <p:spPr>
          <a:xfrm flipH="1">
            <a:off x="5257800" y="3671208"/>
            <a:ext cx="2286000" cy="18369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7" idx="3"/>
          </p:cNvCxnSpPr>
          <p:nvPr/>
        </p:nvCxnSpPr>
        <p:spPr>
          <a:xfrm flipH="1">
            <a:off x="5257800" y="4237945"/>
            <a:ext cx="2286000" cy="13675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76" idx="3"/>
          </p:cNvCxnSpPr>
          <p:nvPr/>
        </p:nvCxnSpPr>
        <p:spPr>
          <a:xfrm flipH="1" flipV="1">
            <a:off x="5257800" y="4908098"/>
            <a:ext cx="2286000" cy="69843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60041" y="5313853"/>
            <a:ext cx="14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Output buffer: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749211" y="53340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977811" y="53340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206411" y="53340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8503821" y="480060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8515561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8743698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972298" y="343580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8515561" y="4036661"/>
            <a:ext cx="228600" cy="372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8743698" y="4036661"/>
            <a:ext cx="228600" cy="372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8972298" y="4036661"/>
            <a:ext cx="228600" cy="372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515561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743698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972298" y="5400097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53201" y="34270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1: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53201" y="40366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53201" y="5421868"/>
                <a:ext cx="1147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List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5421868"/>
                <a:ext cx="1147109" cy="369332"/>
              </a:xfrm>
              <a:prstGeom prst="rect">
                <a:avLst/>
              </a:prstGeom>
              <a:blipFill>
                <a:blip r:embed="rId3"/>
                <a:stretch>
                  <a:fillRect l="-4255" t="-8197" r="-37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733800" y="29480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memory (cache)</a:t>
            </a:r>
          </a:p>
        </p:txBody>
      </p:sp>
    </p:spTree>
    <p:extLst>
      <p:ext uri="{BB962C8B-B14F-4D97-AF65-F5344CB8AC3E}">
        <p14:creationId xmlns:p14="http://schemas.microsoft.com/office/powerpoint/2010/main" val="9743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  <p:bldP spid="74" grpId="0" animBg="1"/>
      <p:bldP spid="92" grpId="0" animBg="1"/>
      <p:bldP spid="93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3352800" y="3401876"/>
            <a:ext cx="3026460" cy="2438400"/>
          </a:xfrm>
          <a:prstGeom prst="roundRect">
            <a:avLst>
              <a:gd name="adj" fmla="val 3500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799" y="1600200"/>
            <a:ext cx="11353791" cy="1185874"/>
          </a:xfrm>
        </p:spPr>
        <p:txBody>
          <a:bodyPr>
            <a:normAutofit/>
          </a:bodyPr>
          <a:lstStyle/>
          <a:p>
            <a:r>
              <a:rPr lang="en-US" altLang="zh-CN" dirty="0"/>
              <a:t>Each list has one block in primary memory, and the minimum element is selected and appended to the output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Multi-way </a:t>
            </a:r>
            <a:r>
              <a:rPr lang="en-US" altLang="zh-CN" dirty="0" err="1"/>
              <a:t>mergesort</a:t>
            </a:r>
            <a:r>
              <a:rPr lang="en-US" altLang="zh-CN" dirty="0"/>
              <a:t> on the EM model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53201" y="34270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1: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9427335" y="365760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427335" y="426720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503821" y="480060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553201" y="5421868"/>
                <a:ext cx="1147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List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5421868"/>
                <a:ext cx="1147109" cy="369332"/>
              </a:xfrm>
              <a:prstGeom prst="rect">
                <a:avLst/>
              </a:prstGeom>
              <a:blipFill>
                <a:blip r:embed="rId3"/>
                <a:stretch>
                  <a:fillRect l="-4255" t="-8197" r="-37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9425406" y="5652407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676400" y="29422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Output List: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200400" y="2819400"/>
            <a:ext cx="0" cy="35052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487886" y="2819400"/>
            <a:ext cx="0" cy="35052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572000" y="367120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00600" y="367120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29200" y="3671208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29200" y="4191001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800600" y="472440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29200" y="4724401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0041" y="5313853"/>
            <a:ext cx="14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Output buffer: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8503821" y="480060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8515561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8743698" y="343512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972298" y="3435804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8515561" y="4038601"/>
            <a:ext cx="228600" cy="37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8743698" y="4038601"/>
            <a:ext cx="228600" cy="370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8972298" y="4038599"/>
            <a:ext cx="228600" cy="37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8515561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743698" y="5400098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972298" y="5400097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15738" y="348751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44338" y="348751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72938" y="3487511"/>
            <a:ext cx="228600" cy="367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751730" y="5285015"/>
            <a:ext cx="228600" cy="367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72463" y="4188279"/>
            <a:ext cx="228600" cy="372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800600" y="4188279"/>
            <a:ext cx="228600" cy="372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029200" y="4188279"/>
            <a:ext cx="228600" cy="372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2701539" y="3671208"/>
            <a:ext cx="1997807" cy="175066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endCxn id="59" idx="3"/>
          </p:cNvCxnSpPr>
          <p:nvPr/>
        </p:nvCxnSpPr>
        <p:spPr>
          <a:xfrm flipH="1">
            <a:off x="5257800" y="4225020"/>
            <a:ext cx="3124200" cy="14967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2244338" y="4225020"/>
            <a:ext cx="228600" cy="187098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553201" y="40366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2: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3800" y="29480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memory (cache)</a:t>
            </a:r>
          </a:p>
        </p:txBody>
      </p:sp>
    </p:spTree>
    <p:extLst>
      <p:ext uri="{BB962C8B-B14F-4D97-AF65-F5344CB8AC3E}">
        <p14:creationId xmlns:p14="http://schemas.microsoft.com/office/powerpoint/2010/main" val="42555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4" grpId="0" animBg="1"/>
      <p:bldP spid="125" grpId="0" animBg="1"/>
      <p:bldP spid="126" grpId="0" animBg="1"/>
      <p:bldP spid="55" grpId="0" animBg="1"/>
      <p:bldP spid="56" grpId="0" animBg="1"/>
      <p:bldP spid="57" grpId="0" animBg="1"/>
      <p:bldP spid="59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600200"/>
                <a:ext cx="9982200" cy="14988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Reads and writes on each level: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Number of levels: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Overall I/O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600200"/>
                <a:ext cx="9982200" cy="1498865"/>
              </a:xfrm>
              <a:blipFill>
                <a:blip r:embed="rId3"/>
                <a:stretch>
                  <a:fillRect l="-1100" t="-6939" b="-9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 complexity for multi-way merge sort on 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81400" y="3794760"/>
                <a:ext cx="46482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94760"/>
                <a:ext cx="4648200" cy="22860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3360" y="4328160"/>
                <a:ext cx="1524000" cy="228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60" y="4328160"/>
                <a:ext cx="1524000" cy="228600"/>
              </a:xfrm>
              <a:prstGeom prst="rect">
                <a:avLst/>
              </a:prstGeom>
              <a:blipFill>
                <a:blip r:embed="rId5"/>
                <a:stretch>
                  <a:fillRect t="-10000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05960" y="43281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43281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1000" y="4328160"/>
            <a:ext cx="1524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29960" y="4937760"/>
            <a:ext cx="0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6286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134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982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6306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0154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4002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6834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0682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3006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6854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0702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42264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96112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499600" y="5623560"/>
            <a:ext cx="3810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37734" y="5299948"/>
                <a:ext cx="83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34" y="5299948"/>
                <a:ext cx="83125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2362200" y="61838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65989" y="61838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65046" y="61838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68835" y="6183868"/>
            <a:ext cx="14224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464528" y="6309360"/>
            <a:ext cx="698532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212536" y="6412468"/>
                <a:ext cx="4515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36" y="6412468"/>
                <a:ext cx="4515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rot="780000">
            <a:off x="2184135" y="3797775"/>
            <a:ext cx="318948" cy="2564187"/>
          </a:xfrm>
          <a:prstGeom prst="leftBrace">
            <a:avLst>
              <a:gd name="adj1" fmla="val 40248"/>
              <a:gd name="adj2" fmla="val 2462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02671" y="3975330"/>
                <a:ext cx="1447832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71" y="3975330"/>
                <a:ext cx="1447832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9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1915374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1915374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2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601200" cy="1143000"/>
          </a:xfrm>
        </p:spPr>
        <p:txBody>
          <a:bodyPr/>
          <a:lstStyle/>
          <a:p>
            <a:r>
              <a:rPr lang="en-US" altLang="zh-CN" dirty="0"/>
              <a:t>M</a:t>
            </a:r>
            <a:r>
              <a:rPr lang="en-US" dirty="0"/>
              <a:t>atrix </a:t>
            </a:r>
            <a:r>
              <a:rPr lang="en-US" altLang="zh-CN" dirty="0"/>
              <a:t>transpose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EE907C-E0B1-4C35-BC92-83BF32799C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5334000"/>
            <a:ext cx="10972800" cy="987552"/>
          </a:xfrm>
        </p:spPr>
        <p:txBody>
          <a:bodyPr/>
          <a:lstStyle/>
          <a:p>
            <a:r>
              <a:rPr lang="en-US" dirty="0"/>
              <a:t>The simplest implementation is not I/O efficient assuming the matrix is stored in row-major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9">
            <a:extLst>
              <a:ext uri="{FF2B5EF4-FFF2-40B4-BE49-F238E27FC236}">
                <a16:creationId xmlns:a16="http://schemas.microsoft.com/office/drawing/2014/main" id="{388E2072-8131-40E4-9362-F14256311124}"/>
              </a:ext>
            </a:extLst>
          </p:cNvPr>
          <p:cNvSpPr/>
          <p:nvPr/>
        </p:nvSpPr>
        <p:spPr>
          <a:xfrm>
            <a:off x="6096000" y="3048001"/>
            <a:ext cx="4135120" cy="126095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j = i+1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swap(A[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][j], A[j][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767BB-F5F6-4470-A8E1-E8B267C69787}"/>
              </a:ext>
            </a:extLst>
          </p:cNvPr>
          <p:cNvSpPr/>
          <p:nvPr/>
        </p:nvSpPr>
        <p:spPr>
          <a:xfrm>
            <a:off x="2819400" y="198628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616F2-92B1-4D99-8EDE-210FFDC32A27}"/>
              </a:ext>
            </a:extLst>
          </p:cNvPr>
          <p:cNvSpPr/>
          <p:nvPr/>
        </p:nvSpPr>
        <p:spPr>
          <a:xfrm>
            <a:off x="2819400" y="225552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630BB-430A-4099-9D1F-EC6A1EA376FE}"/>
              </a:ext>
            </a:extLst>
          </p:cNvPr>
          <p:cNvSpPr/>
          <p:nvPr/>
        </p:nvSpPr>
        <p:spPr>
          <a:xfrm>
            <a:off x="2819400" y="251968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26B3B-7E22-452D-95F4-18F9221C98C3}"/>
              </a:ext>
            </a:extLst>
          </p:cNvPr>
          <p:cNvSpPr/>
          <p:nvPr/>
        </p:nvSpPr>
        <p:spPr>
          <a:xfrm>
            <a:off x="2819400" y="2783840"/>
            <a:ext cx="1066800" cy="26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i="1" dirty="0">
              <a:solidFill>
                <a:schemeClr val="tx1"/>
              </a:solidFill>
              <a:latin typeface="+mj-lt"/>
              <a:cs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714E3-7D65-48E3-B1C8-892B58A9F81B}"/>
              </a:ext>
            </a:extLst>
          </p:cNvPr>
          <p:cNvSpPr/>
          <p:nvPr/>
        </p:nvSpPr>
        <p:spPr>
          <a:xfrm>
            <a:off x="2819400" y="1905000"/>
            <a:ext cx="13388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1  2  3  4  5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263EDAD5-70AF-49A1-B416-97CA6C111EE6}"/>
                  </a:ext>
                </a:extLst>
              </p:cNvPr>
              <p:cNvSpPr txBox="1"/>
              <p:nvPr/>
            </p:nvSpPr>
            <p:spPr>
              <a:xfrm>
                <a:off x="7543800" y="584170"/>
                <a:ext cx="3962400" cy="144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𝑛</m:t>
                    </m:r>
                    <m:r>
                      <a:rPr lang="en-US" sz="2800" b="1" dirty="0" smtClean="0">
                        <a:solidFill>
                          <a:srgbClr val="595959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rPr>
                      <m:t>&gt;</m:t>
                    </m:r>
                    <m:r>
                      <a:rPr lang="en-US" sz="2800" b="1" dirty="0" smtClean="0">
                        <a:solidFill>
                          <a:srgbClr val="595959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rPr>
                      <m:t>𝑀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no locality across iterations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 dirty="0">
                        <a:solidFill>
                          <a:srgbClr val="595959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rPr>
                      <m:t>Θ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0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1" i="0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I/Os</a:t>
                </a:r>
              </a:p>
            </p:txBody>
          </p:sp>
        </mc:Choice>
        <mc:Fallback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263EDAD5-70AF-49A1-B416-97CA6C11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84170"/>
                <a:ext cx="3962400" cy="1440459"/>
              </a:xfrm>
              <a:prstGeom prst="rect">
                <a:avLst/>
              </a:prstGeom>
              <a:blipFill>
                <a:blip r:embed="rId2"/>
                <a:stretch>
                  <a:fillRect l="-3231" t="-4237" b="-1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3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668000" cy="114300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altLang="zh-CN" dirty="0"/>
              <a:t>transpose - I/O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EE907C-E0B1-4C35-BC92-83BF32799C3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1" y="5330950"/>
                <a:ext cx="10667999" cy="1143001"/>
              </a:xfrm>
            </p:spPr>
            <p:txBody>
              <a:bodyPr/>
              <a:lstStyle/>
              <a:p>
                <a:r>
                  <a:rPr lang="en-US" dirty="0"/>
                  <a:t>The simplest implementation is not I/O efficient</a:t>
                </a:r>
              </a:p>
              <a:p>
                <a:r>
                  <a:rPr lang="en-US" dirty="0"/>
                  <a:t>The I/O algorithm has a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1EE907C-E0B1-4C35-BC92-83BF32799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1" y="5330950"/>
                <a:ext cx="10667999" cy="1143001"/>
              </a:xfrm>
              <a:blipFill>
                <a:blip r:embed="rId2"/>
                <a:stretch>
                  <a:fillRect l="-1029" t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D501B10-5699-43FF-B95D-EEE6F45CF7AA}"/>
              </a:ext>
            </a:extLst>
          </p:cNvPr>
          <p:cNvSpPr/>
          <p:nvPr/>
        </p:nvSpPr>
        <p:spPr>
          <a:xfrm>
            <a:off x="2819400" y="1981200"/>
            <a:ext cx="28194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072EF6-D90F-426C-9097-FDD05BCB5E7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2819400" y="33909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37E0C-D272-4D9A-A7FD-A89BD4E37955}"/>
              </a:ext>
            </a:extLst>
          </p:cNvPr>
          <p:cNvCxnSpPr/>
          <p:nvPr/>
        </p:nvCxnSpPr>
        <p:spPr>
          <a:xfrm>
            <a:off x="2819400" y="41148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E7BBA3-59A4-4626-A30E-AE09255982BC}"/>
              </a:ext>
            </a:extLst>
          </p:cNvPr>
          <p:cNvCxnSpPr/>
          <p:nvPr/>
        </p:nvCxnSpPr>
        <p:spPr>
          <a:xfrm>
            <a:off x="2819400" y="26670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E5971-31A2-4A56-ABAA-0E60FF0E760B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42291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68B218-C4B7-493F-9EB2-047C521C3FEF}"/>
              </a:ext>
            </a:extLst>
          </p:cNvPr>
          <p:cNvCxnSpPr/>
          <p:nvPr/>
        </p:nvCxnSpPr>
        <p:spPr>
          <a:xfrm>
            <a:off x="495300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A16543-70AB-401A-8979-D060A7B6D51E}"/>
              </a:ext>
            </a:extLst>
          </p:cNvPr>
          <p:cNvCxnSpPr/>
          <p:nvPr/>
        </p:nvCxnSpPr>
        <p:spPr>
          <a:xfrm>
            <a:off x="3532910" y="19812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4732F-DAC4-4BAA-8C0B-6F8BC9E85213}"/>
                  </a:ext>
                </a:extLst>
              </p:cNvPr>
              <p:cNvSpPr txBox="1"/>
              <p:nvPr/>
            </p:nvSpPr>
            <p:spPr>
              <a:xfrm>
                <a:off x="1799249" y="1143001"/>
                <a:ext cx="1501052" cy="70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4732F-DAC4-4BAA-8C0B-6F8BC9E8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249" y="1143001"/>
                <a:ext cx="1501052" cy="708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8AA52E-C45D-4E30-9846-75EB31209528}"/>
              </a:ext>
            </a:extLst>
          </p:cNvPr>
          <p:cNvCxnSpPr>
            <a:cxnSpLocks/>
          </p:cNvCxnSpPr>
          <p:nvPr/>
        </p:nvCxnSpPr>
        <p:spPr>
          <a:xfrm>
            <a:off x="2590800" y="1752602"/>
            <a:ext cx="228600" cy="609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28EA78-CC08-4858-B39D-97F1B640E573}"/>
              </a:ext>
            </a:extLst>
          </p:cNvPr>
          <p:cNvCxnSpPr>
            <a:cxnSpLocks/>
          </p:cNvCxnSpPr>
          <p:nvPr/>
        </p:nvCxnSpPr>
        <p:spPr>
          <a:xfrm>
            <a:off x="2590800" y="1750820"/>
            <a:ext cx="609600" cy="230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D49119-F098-4FB1-940A-8C34DED5959F}"/>
              </a:ext>
            </a:extLst>
          </p:cNvPr>
          <p:cNvSpPr txBox="1"/>
          <p:nvPr/>
        </p:nvSpPr>
        <p:spPr>
          <a:xfrm>
            <a:off x="3003255" y="20932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36DF31-B5AD-45CE-8BBC-621FDD93B510}"/>
              </a:ext>
            </a:extLst>
          </p:cNvPr>
          <p:cNvGrpSpPr/>
          <p:nvPr/>
        </p:nvGrpSpPr>
        <p:grpSpPr>
          <a:xfrm>
            <a:off x="3007486" y="2093266"/>
            <a:ext cx="1034012" cy="1187798"/>
            <a:chOff x="1483486" y="2093266"/>
            <a:chExt cx="1034012" cy="11877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518B86-2F31-44BD-8736-2E133D1C80CC}"/>
                </a:ext>
              </a:extLst>
            </p:cNvPr>
            <p:cNvSpPr txBox="1"/>
            <p:nvPr/>
          </p:nvSpPr>
          <p:spPr>
            <a:xfrm>
              <a:off x="1483486" y="281939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57C547-C157-4A26-8CC4-579BB1254C1B}"/>
                </a:ext>
              </a:extLst>
            </p:cNvPr>
            <p:cNvSpPr txBox="1"/>
            <p:nvPr/>
          </p:nvSpPr>
          <p:spPr>
            <a:xfrm>
              <a:off x="2161310" y="20932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1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B83A-03B6-4AE1-B75A-FB04569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– Tree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E57E0E-5C78-4055-9202-A40B1B3E6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Case study: applications using parallel trees</a:t>
                </a:r>
              </a:p>
              <a:p>
                <a:r>
                  <a:rPr lang="en-US" altLang="zh-CN" dirty="0"/>
                  <a:t>Interval tree</a:t>
                </a:r>
              </a:p>
              <a:p>
                <a:pPr lvl="1"/>
                <a:r>
                  <a:rPr lang="en-US" altLang="zh-CN" dirty="0"/>
                  <a:t>Key: left endpoint, value: right endpoint </a:t>
                </a:r>
              </a:p>
              <a:p>
                <a:pPr lvl="1"/>
                <a:r>
                  <a:rPr lang="en-US" altLang="zh-CN" dirty="0"/>
                  <a:t>Augmented value as the max of right endpoint</a:t>
                </a:r>
              </a:p>
              <a:p>
                <a:pPr lvl="1"/>
                <a:r>
                  <a:rPr lang="en-US" altLang="zh-CN" dirty="0"/>
                  <a:t>Map function: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, reduce function: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Answer stabbing query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E57E0E-5C78-4055-9202-A40B1B3E6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22DF0-1FA4-49E7-B596-9F2733E4C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59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1"/>
            <a:ext cx="10896600" cy="965200"/>
          </a:xfrm>
        </p:spPr>
        <p:txBody>
          <a:bodyPr/>
          <a:lstStyle/>
          <a:p>
            <a:pPr>
              <a:buNone/>
            </a:pPr>
            <a:r>
              <a:rPr lang="en-US" dirty="0"/>
              <a:t>Consider standard iterative matrix-multiplication algorithm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6100" y="2057400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6900" y="20574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9300" y="2057400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1" y="2349500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09600" y="3441700"/>
                <a:ext cx="9601200" cy="67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indent="-342900" defTabSz="457200">
                  <a:spcBef>
                    <a:spcPct val="20000"/>
                  </a:spcBef>
                  <a:buFont typeface="Arial"/>
                  <a:buChar char="•"/>
                  <a:defRPr/>
                </a:pP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Where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𝑋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𝑌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and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itchFamily="34" charset="0"/>
                      </a:rPr>
                      <m:t>𝑍</m:t>
                    </m:r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are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matrices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41700"/>
                <a:ext cx="9601200" cy="673100"/>
              </a:xfrm>
              <a:prstGeom prst="rect">
                <a:avLst/>
              </a:prstGeom>
              <a:blipFill>
                <a:blip r:embed="rId2"/>
                <a:stretch>
                  <a:fillRect l="-1143" t="-1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ded Corner 9"/>
          <p:cNvSpPr/>
          <p:nvPr/>
        </p:nvSpPr>
        <p:spPr>
          <a:xfrm>
            <a:off x="3517900" y="4191000"/>
            <a:ext cx="5168900" cy="15875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Z[i][j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X[i][k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Y[k][j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09600" y="6032500"/>
                <a:ext cx="10972800" cy="67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 defTabSz="457200">
                  <a:spcBef>
                    <a:spcPct val="20000"/>
                  </a:spcBef>
                  <a:buClr>
                    <a:schemeClr val="tx1"/>
                  </a:buClr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Lucida Grande"/>
                        <a:cs typeface="Lucida Grande"/>
                      </a:rPr>
                      <m:t>Θ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32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3</m:t>
                    </m:r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+mj-lt"/>
                    <a:cs typeface="Comic Sans MS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computation in RAM model. What about I/O? 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32500"/>
                <a:ext cx="10972800" cy="673100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1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Matrices Stored?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1700" y="2819400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2500" y="2819400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4900" y="2819400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1" y="3111500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4900" y="28194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4900" y="29718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44900" y="31242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81700" y="2825496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81700" y="2977896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1700" y="3130296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02500" y="28194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02500" y="29718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02500" y="312420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/>
          <p:cNvSpPr/>
          <p:nvPr/>
        </p:nvSpPr>
        <p:spPr>
          <a:xfrm>
            <a:off x="838200" y="4171607"/>
            <a:ext cx="5073650" cy="166475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Z[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][j] += X[</a:t>
            </a:r>
            <a:r>
              <a:rPr lang="en-US" sz="2400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][k] * Y[k][j] </a:t>
            </a:r>
          </a:p>
        </p:txBody>
      </p:sp>
      <p:sp>
        <p:nvSpPr>
          <p:cNvPr id="21" name="Left Brace 20"/>
          <p:cNvSpPr/>
          <p:nvPr/>
        </p:nvSpPr>
        <p:spPr>
          <a:xfrm flipH="1">
            <a:off x="6019800" y="4851058"/>
            <a:ext cx="260352" cy="842626"/>
          </a:xfrm>
          <a:prstGeom prst="leftBrace">
            <a:avLst>
              <a:gd name="adj1" fmla="val 56196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77000" y="4512922"/>
                <a:ext cx="22733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  <a:cs typeface="Comic Sans MS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≥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</m:oMath>
                </a14:m>
                <a:r>
                  <a:rPr lang="en-US" sz="2200" dirty="0">
                    <a:latin typeface="+mj-lt"/>
                    <a:cs typeface="Comic Sans MS"/>
                  </a:rPr>
                  <a:t>,</a:t>
                </a:r>
                <a:r>
                  <a:rPr lang="en-US" sz="2200" i="1" dirty="0">
                    <a:latin typeface="+mj-lt"/>
                    <a:cs typeface="Comic Sans MS"/>
                  </a:rPr>
                  <a:t> </a:t>
                </a:r>
                <a:r>
                  <a:rPr lang="en-US" sz="2200" dirty="0">
                    <a:latin typeface="+mj-lt"/>
                    <a:cs typeface="Comic Sans MS"/>
                  </a:rPr>
                  <a:t>reading a column of </a:t>
                </a:r>
                <a:r>
                  <a:rPr lang="en-US" sz="2200" i="1" dirty="0">
                    <a:latin typeface="+mj-lt"/>
                    <a:cs typeface="Comic Sans MS"/>
                  </a:rPr>
                  <a:t>Y</a:t>
                </a:r>
                <a:r>
                  <a:rPr lang="en-US" sz="2200" dirty="0">
                    <a:latin typeface="+mj-lt"/>
                    <a:cs typeface="Comic Sans MS"/>
                  </a:rPr>
                  <a:t> is expensive ⇒ 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cs typeface="Comic Sans MS"/>
                  </a:rPr>
                  <a:t> I/Os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512922"/>
                <a:ext cx="2273300" cy="1446550"/>
              </a:xfrm>
              <a:prstGeom prst="rect">
                <a:avLst/>
              </a:prstGeom>
              <a:blipFill>
                <a:blip r:embed="rId3"/>
                <a:stretch>
                  <a:fillRect l="-3495" t="-2101" r="-3495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flipH="1">
            <a:off x="8763000" y="4197276"/>
            <a:ext cx="228600" cy="1496408"/>
          </a:xfrm>
          <a:prstGeom prst="leftBrace">
            <a:avLst>
              <a:gd name="adj1" fmla="val 79702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96400" y="4062468"/>
                <a:ext cx="20701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&gt;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𝑀</m:t>
                    </m:r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, no locality across iterations for </a:t>
                </a:r>
                <a:r>
                  <a:rPr lang="en-US" sz="2400" i="1" dirty="0">
                    <a:latin typeface="+mj-lt"/>
                    <a:cs typeface="Comic Sans MS"/>
                  </a:rPr>
                  <a:t>X</a:t>
                </a:r>
                <a:r>
                  <a:rPr lang="en-US" sz="2400" dirty="0">
                    <a:latin typeface="+mj-lt"/>
                    <a:cs typeface="Comic Sans MS"/>
                  </a:rPr>
                  <a:t> and </a:t>
                </a:r>
                <a:r>
                  <a:rPr lang="en-US" sz="2400" i="1" dirty="0">
                    <a:latin typeface="+mj-lt"/>
                    <a:cs typeface="Comic Sans MS"/>
                  </a:rPr>
                  <a:t>Y </a:t>
                </a:r>
                <a:r>
                  <a:rPr lang="en-US" sz="2400" dirty="0">
                    <a:latin typeface="+mj-lt"/>
                    <a:cs typeface="Comic Sans MS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4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3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 I/Os</a:t>
                </a:r>
                <a:endParaRPr lang="en-US" sz="2400" dirty="0">
                  <a:solidFill>
                    <a:srgbClr val="0000FF"/>
                  </a:solidFill>
                  <a:latin typeface="+mj-lt"/>
                  <a:cs typeface="Comic Sans M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4062468"/>
                <a:ext cx="2070100" cy="1938992"/>
              </a:xfrm>
              <a:prstGeom prst="rect">
                <a:avLst/>
              </a:prstGeom>
              <a:blipFill>
                <a:blip r:embed="rId4"/>
                <a:stretch>
                  <a:fillRect l="-4412" t="-2201" r="-294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04800" y="1600202"/>
                <a:ext cx="10896600" cy="15514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indent="-342900" defTabSz="457200">
                  <a:spcBef>
                    <a:spcPct val="20000"/>
                  </a:spcBef>
                  <a:defRPr/>
                </a:pP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How data is arranged in memory affects I/O performance</a:t>
                </a:r>
              </a:p>
              <a:p>
                <a:pPr marL="342900" indent="-342900" defTabSz="457200">
                  <a:spcBef>
                    <a:spcPct val="20000"/>
                  </a:spcBef>
                  <a:buFont typeface="Arial"/>
                  <a:buChar char="•"/>
                  <a:defRPr/>
                </a:pP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𝒁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are in row-major order</a:t>
                </a: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2"/>
                <a:ext cx="10896600" cy="1551411"/>
              </a:xfrm>
              <a:prstGeom prst="rect">
                <a:avLst/>
              </a:prstGeom>
              <a:blipFill>
                <a:blip r:embed="rId5"/>
                <a:stretch>
                  <a:fillRect l="-1119" t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Matrices Stored?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284"/>
                <a:ext cx="10744200" cy="134871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	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are in row-major order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in column-major order</a:t>
                </a:r>
              </a:p>
              <a:p>
                <a:pPr lvl="1"/>
                <a:r>
                  <a:rPr lang="en-US" dirty="0"/>
                  <a:t>Not too inconvenient. Transposing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has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284"/>
                <a:ext cx="10744200" cy="1348716"/>
              </a:xfrm>
              <a:blipFill>
                <a:blip r:embed="rId2"/>
                <a:stretch>
                  <a:fillRect t="-6306" b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83300" y="2819403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4100" y="2819403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6500" y="2819403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1" y="3111503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6500" y="2819403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46500" y="2971803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6500" y="3124203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83300" y="282549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3300" y="297789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3300" y="313029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7198360" y="3317749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7052056" y="3317750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6905752" y="3317751"/>
            <a:ext cx="1143000" cy="1463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ded Corner 16"/>
          <p:cNvSpPr/>
          <p:nvPr/>
        </p:nvSpPr>
        <p:spPr>
          <a:xfrm>
            <a:off x="609600" y="4191000"/>
            <a:ext cx="5105400" cy="156815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Z[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X[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Y[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p:sp>
        <p:nvSpPr>
          <p:cNvPr id="18" name="Left Brace 17"/>
          <p:cNvSpPr/>
          <p:nvPr/>
        </p:nvSpPr>
        <p:spPr>
          <a:xfrm flipH="1">
            <a:off x="5943598" y="4889758"/>
            <a:ext cx="152401" cy="825242"/>
          </a:xfrm>
          <a:prstGeom prst="leftBrace">
            <a:avLst>
              <a:gd name="adj1" fmla="val 80533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48400" y="4648200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Comic Sans MS"/>
                  </a:rPr>
                  <a:t>Scan row of </a:t>
                </a:r>
                <a:r>
                  <a:rPr lang="en-US" sz="2400" i="1" dirty="0">
                    <a:latin typeface="+mj-lt"/>
                    <a:cs typeface="Comic Sans MS"/>
                  </a:rPr>
                  <a:t>X</a:t>
                </a:r>
                <a:r>
                  <a:rPr lang="en-US" sz="2400" dirty="0">
                    <a:latin typeface="+mj-lt"/>
                    <a:cs typeface="Comic Sans MS"/>
                  </a:rPr>
                  <a:t> and column of </a:t>
                </a:r>
                <a:r>
                  <a:rPr lang="en-US" sz="2400" i="1" dirty="0">
                    <a:latin typeface="+mj-lt"/>
                    <a:cs typeface="Comic Sans MS"/>
                  </a:rPr>
                  <a:t>Y</a:t>
                </a:r>
                <a:r>
                  <a:rPr lang="en-US" sz="2400" dirty="0">
                    <a:latin typeface="+mj-lt"/>
                    <a:cs typeface="Comic Sans MS"/>
                  </a:rPr>
                  <a:t>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/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 </m:t>
                    </m:r>
                  </m:oMath>
                </a14:m>
                <a:r>
                  <a:rPr lang="en-US" sz="2400" dirty="0">
                    <a:latin typeface="+mj-lt"/>
                    <a:cs typeface="Comic Sans MS"/>
                  </a:rPr>
                  <a:t>I/Os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48200"/>
                <a:ext cx="2362200" cy="1200329"/>
              </a:xfrm>
              <a:prstGeom prst="rect">
                <a:avLst/>
              </a:prstGeom>
              <a:blipFill>
                <a:blip r:embed="rId3"/>
                <a:stretch>
                  <a:fillRect l="-3866" t="-3571" r="-515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 flipH="1">
            <a:off x="8915400" y="4241800"/>
            <a:ext cx="304800" cy="1473200"/>
          </a:xfrm>
          <a:prstGeom prst="leftBrace">
            <a:avLst>
              <a:gd name="adj1" fmla="val 98302"/>
              <a:gd name="adj2" fmla="val 49784"/>
            </a:avLst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59900" y="4145340"/>
                <a:ext cx="22987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Comic Sans MS"/>
                  </a:rPr>
                  <a:t>No locality across iterations for </a:t>
                </a:r>
                <a:r>
                  <a:rPr lang="en-US" sz="2400" i="1" dirty="0">
                    <a:cs typeface="Comic Sans MS"/>
                  </a:rPr>
                  <a:t>Y </a:t>
                </a:r>
                <a:r>
                  <a:rPr lang="en-US" sz="2400" dirty="0">
                    <a:cs typeface="Comic Sans MS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𝑁</m:t>
                        </m:r>
                        <m:r>
                          <a:rPr lang="en-US" sz="2400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/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omic Sans MS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cs typeface="Comic Sans MS"/>
                  </a:rPr>
                  <a:t> I/Os</a:t>
                </a:r>
                <a:endParaRPr lang="en-US" sz="2400" dirty="0">
                  <a:solidFill>
                    <a:srgbClr val="0000FF"/>
                  </a:solidFill>
                  <a:cs typeface="Comic Sans M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00" y="4145340"/>
                <a:ext cx="2298700" cy="1569660"/>
              </a:xfrm>
              <a:prstGeom prst="rect">
                <a:avLst/>
              </a:prstGeom>
              <a:blipFill>
                <a:blip r:embed="rId4"/>
                <a:stretch>
                  <a:fillRect l="-3968" t="-2713" r="-740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2133600" y="5938567"/>
            <a:ext cx="8001000" cy="75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/>
              <p:nvPr/>
            </p:nvSpPr>
            <p:spPr>
              <a:xfrm>
                <a:off x="228600" y="5915684"/>
                <a:ext cx="11201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We can do much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Θ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𝑁</m:t>
                    </m:r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3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/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𝐵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omic Sans M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cs typeface="Comic Sans MS"/>
                  </a:rPr>
                  <a:t> 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I/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Os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even if all matrices are row-major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15684"/>
                <a:ext cx="11201400" cy="954107"/>
              </a:xfrm>
              <a:prstGeom prst="rect">
                <a:avLst/>
              </a:prstGeom>
              <a:blipFill>
                <a:blip r:embed="rId5"/>
                <a:stretch>
                  <a:fillRect l="-1143" t="-573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353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5800" y="381002"/>
            <a:ext cx="1143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381002"/>
            <a:ext cx="1143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Y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81002"/>
            <a:ext cx="11430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Comic Sans MS"/>
                <a:cs typeface="Comic Sans MS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101" y="673102"/>
            <a:ext cx="4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:=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2362200" y="1865292"/>
            <a:ext cx="7315200" cy="278290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N/s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for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    for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’ = (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-1)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+1 to 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k*s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do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                        Z[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+= X[</a:t>
            </a:r>
            <a:r>
              <a:rPr lang="en-US" sz="2400" i="1" dirty="0" err="1">
                <a:solidFill>
                  <a:schemeClr val="tx1"/>
                </a:solidFill>
                <a:latin typeface="Comic Sans MS"/>
                <a:cs typeface="Comic Sans MS"/>
              </a:rPr>
              <a:t>i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* Y[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k’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][</a:t>
            </a:r>
            <a:r>
              <a:rPr lang="en-US" sz="2400" i="1" dirty="0">
                <a:solidFill>
                  <a:schemeClr val="tx1"/>
                </a:solidFill>
                <a:latin typeface="Comic Sans MS"/>
                <a:cs typeface="Comic Sans MS"/>
              </a:rPr>
              <a:t>j’</a:t>
            </a:r>
            <a:r>
              <a:rPr lang="en-US" sz="2400" dirty="0">
                <a:solidFill>
                  <a:schemeClr val="tx1"/>
                </a:solidFill>
                <a:latin typeface="Comic Sans MS"/>
                <a:cs typeface="Comic Sans MS"/>
              </a:rPr>
              <a:t>]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33600" y="5938567"/>
            <a:ext cx="8001000" cy="75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Comic Sans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/>
              <p:nvPr/>
            </p:nvSpPr>
            <p:spPr>
              <a:xfrm>
                <a:off x="282388" y="4876800"/>
                <a:ext cx="11201400" cy="182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Plug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𝒄</m:t>
                    </m:r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#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subMM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</a:t>
                </a:r>
                <a:r>
                  <a:rPr lang="en-US" sz="2800" b="1" dirty="0">
                    <a:solidFill>
                      <a:srgbClr val="595959"/>
                    </a:solidFill>
                    <a:cs typeface="Lucida Sans Unicode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1" i="1" dirty="0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dirty="0" smtClean="0">
                                        <a:solidFill>
                                          <a:srgbClr val="595959"/>
                                        </a:solidFill>
                                        <a:latin typeface="Cambria Math" panose="02040503050406030204" pitchFamily="18" charset="0"/>
                                        <a:cs typeface="Lucida Sans Unicode" panose="020B0602030504020204" pitchFamily="34" charset="0"/>
                                      </a:rPr>
                                      <m:t>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dirty="0" smtClean="0">
                                            <a:solidFill>
                                              <a:srgbClr val="595959"/>
                                            </a:solidFill>
                                            <a:latin typeface="Cambria Math" panose="02040503050406030204" pitchFamily="18" charset="0"/>
                                            <a:cs typeface="Lucida Sans Unicode" panose="020B0602030504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dirty="0" smtClean="0">
                                            <a:solidFill>
                                              <a:srgbClr val="595959"/>
                                            </a:solidFill>
                                            <a:latin typeface="Cambria Math" panose="02040503050406030204" pitchFamily="18" charset="0"/>
                                            <a:cs typeface="Lucida Sans Unicode" panose="020B0602030504020204" pitchFamily="34" charset="0"/>
                                          </a:rPr>
                                          <m:t>𝑴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1" i="1" dirty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2800" b="1" i="1" dirty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/</m:t>
                                </m:r>
                                <m:r>
                                  <a:rPr lang="en-US" sz="28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595959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I/O per </a:t>
                </a:r>
                <a:r>
                  <a:rPr lang="en-US" sz="2800" b="1" dirty="0" err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subMM</a:t>
                </a:r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𝑴</m:t>
                        </m:r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, so overall I/O cost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𝑩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Lucida Sans Unicode" panose="020B0602030504020204" pitchFamily="34" charset="0"/>
                                  </a:rPr>
                                  <m:t>𝑴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b="1" dirty="0">
                  <a:solidFill>
                    <a:srgbClr val="595959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F7C96C-6DC6-4ED6-B90F-D377DAA4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8" y="4876800"/>
                <a:ext cx="11201400" cy="1822422"/>
              </a:xfrm>
              <a:prstGeom prst="rect">
                <a:avLst/>
              </a:prstGeom>
              <a:blipFill>
                <a:blip r:embed="rId2"/>
                <a:stretch>
                  <a:fillRect l="-1088" b="-1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56C5BEA-84ED-47E1-9DFA-F09AC6406DA9}"/>
              </a:ext>
            </a:extLst>
          </p:cNvPr>
          <p:cNvGrpSpPr/>
          <p:nvPr/>
        </p:nvGrpSpPr>
        <p:grpSpPr>
          <a:xfrm>
            <a:off x="3429000" y="381000"/>
            <a:ext cx="1143000" cy="1143000"/>
            <a:chOff x="3429000" y="381000"/>
            <a:chExt cx="1143000" cy="1143000"/>
          </a:xfrm>
        </p:grpSpPr>
        <p:sp>
          <p:nvSpPr>
            <p:cNvPr id="10" name="Rectangle 9"/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CC36C-1465-41D1-B21C-EE64E576F8A5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1383D-C6FB-4FFC-94E9-1B0DAD74A9C0}"/>
              </a:ext>
            </a:extLst>
          </p:cNvPr>
          <p:cNvGrpSpPr/>
          <p:nvPr/>
        </p:nvGrpSpPr>
        <p:grpSpPr>
          <a:xfrm>
            <a:off x="5765800" y="381000"/>
            <a:ext cx="1143000" cy="1143000"/>
            <a:chOff x="3429000" y="381000"/>
            <a:chExt cx="1143000" cy="1143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C923F27-1C60-467D-984C-53AD2418EC5B}"/>
                </a:ext>
              </a:extLst>
            </p:cNvPr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106972-32CA-46CE-B4D7-6F2442967BF2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124919-05DE-41F9-8DF0-A46BF97F7641}"/>
              </a:ext>
            </a:extLst>
          </p:cNvPr>
          <p:cNvGrpSpPr/>
          <p:nvPr/>
        </p:nvGrpSpPr>
        <p:grpSpPr>
          <a:xfrm>
            <a:off x="7086600" y="381000"/>
            <a:ext cx="1143000" cy="1143000"/>
            <a:chOff x="3429000" y="381000"/>
            <a:chExt cx="1143000" cy="1143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F14D89-043E-4A19-8587-422909AA575F}"/>
                </a:ext>
              </a:extLst>
            </p:cNvPr>
            <p:cNvSpPr/>
            <p:nvPr/>
          </p:nvSpPr>
          <p:spPr>
            <a:xfrm flipV="1">
              <a:off x="3429000" y="752862"/>
              <a:ext cx="1143000" cy="387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0FA1F8-3AFF-4E0C-B64C-DB3BF941D066}"/>
                </a:ext>
              </a:extLst>
            </p:cNvPr>
            <p:cNvSpPr/>
            <p:nvPr/>
          </p:nvSpPr>
          <p:spPr>
            <a:xfrm flipV="1">
              <a:off x="3810000" y="381000"/>
              <a:ext cx="381000" cy="114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829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1915374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19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11125200" cy="5029200"/>
          </a:xfrm>
        </p:spPr>
        <p:txBody>
          <a:bodyPr>
            <a:normAutofit/>
          </a:bodyPr>
          <a:lstStyle/>
          <a:p>
            <a:r>
              <a:rPr lang="en-US" dirty="0"/>
              <a:t>A B-tree is a type of search tree ((</a:t>
            </a:r>
            <a:r>
              <a:rPr lang="en-US" dirty="0" err="1"/>
              <a:t>a,b</a:t>
            </a:r>
            <a:r>
              <a:rPr lang="en-US" dirty="0"/>
              <a:t>)-tree) designed optimized for memory performance</a:t>
            </a:r>
          </a:p>
          <a:p>
            <a:r>
              <a:rPr lang="en-US" dirty="0"/>
              <a:t>Common approach for storing searchable, ordered data on disks, e.g., databases, filesystems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Updates: Insert/Delete</a:t>
            </a:r>
          </a:p>
          <a:p>
            <a:r>
              <a:rPr lang="en-US" dirty="0"/>
              <a:t>Queries</a:t>
            </a:r>
          </a:p>
          <a:p>
            <a:pPr lvl="1"/>
            <a:r>
              <a:rPr lang="en-US" dirty="0"/>
              <a:t>Search: is the element there</a:t>
            </a:r>
          </a:p>
          <a:p>
            <a:pPr lvl="1"/>
            <a:r>
              <a:rPr lang="en-US" dirty="0"/>
              <a:t>Successor/Predecessor: find the nearest key</a:t>
            </a:r>
          </a:p>
          <a:p>
            <a:pPr lvl="1"/>
            <a:r>
              <a:rPr lang="en-US" dirty="0"/>
              <a:t>Range query: return all objects with keys within a range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B-tree/(2,3)-tree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4347" y="1117374"/>
                <a:ext cx="5837550" cy="2341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Objects stored in leaves</a:t>
                </a:r>
              </a:p>
              <a:p>
                <a:r>
                  <a:rPr lang="en-US" dirty="0"/>
                  <a:t>Leaves all have same depth</a:t>
                </a:r>
              </a:p>
              <a:p>
                <a:r>
                  <a:rPr lang="en-US" dirty="0"/>
                  <a:t>Root has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children</a:t>
                </a:r>
              </a:p>
              <a:p>
                <a:r>
                  <a:rPr lang="en-US" dirty="0"/>
                  <a:t>Other internal nodes have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children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4347" y="1117374"/>
                <a:ext cx="5837550" cy="2341563"/>
              </a:xfrm>
              <a:blipFill>
                <a:blip r:embed="rId2"/>
                <a:stretch>
                  <a:fillRect l="-1879" t="-4427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976879" y="2505869"/>
            <a:ext cx="1435100" cy="449262"/>
            <a:chOff x="2463800" y="1667669"/>
            <a:chExt cx="1435100" cy="449262"/>
          </a:xfrm>
        </p:grpSpPr>
        <p:sp>
          <p:nvSpPr>
            <p:cNvPr id="4" name="Rectangle 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94659" y="3534567"/>
            <a:ext cx="1435100" cy="449262"/>
            <a:chOff x="2463800" y="1667669"/>
            <a:chExt cx="1435100" cy="449262"/>
          </a:xfrm>
        </p:grpSpPr>
        <p:sp>
          <p:nvSpPr>
            <p:cNvPr id="13" name="Rectangle 12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3327" y="4606131"/>
            <a:ext cx="1435100" cy="449262"/>
            <a:chOff x="2463800" y="1667669"/>
            <a:chExt cx="1435100" cy="449262"/>
          </a:xfrm>
        </p:grpSpPr>
        <p:sp>
          <p:nvSpPr>
            <p:cNvPr id="27" name="Rectangle 26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</p:grpSp>
      <p:cxnSp>
        <p:nvCxnSpPr>
          <p:cNvPr id="34" name="Straight Arrow Connector 33"/>
          <p:cNvCxnSpPr>
            <a:stCxn id="5" idx="2"/>
            <a:endCxn id="16" idx="0"/>
          </p:cNvCxnSpPr>
          <p:nvPr/>
        </p:nvCxnSpPr>
        <p:spPr>
          <a:xfrm rot="16200000" flipH="1">
            <a:off x="3100863" y="2923223"/>
            <a:ext cx="579436" cy="6432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30" idx="0"/>
          </p:cNvCxnSpPr>
          <p:nvPr/>
        </p:nvCxnSpPr>
        <p:spPr>
          <a:xfrm rot="16200000" flipH="1">
            <a:off x="2827654" y="4242910"/>
            <a:ext cx="622302" cy="104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711325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46" name="Rectangle 45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98726" y="6032500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61" name="Rectangle 6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65" name="Straight Arrow Connector 64"/>
          <p:cNvCxnSpPr>
            <a:stCxn id="28" idx="2"/>
            <a:endCxn id="51" idx="0"/>
          </p:cNvCxnSpPr>
          <p:nvPr/>
        </p:nvCxnSpPr>
        <p:spPr>
          <a:xfrm rot="5400000">
            <a:off x="2297511" y="5150247"/>
            <a:ext cx="362745" cy="173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0" idx="2"/>
            <a:endCxn id="63" idx="0"/>
          </p:cNvCxnSpPr>
          <p:nvPr/>
        </p:nvCxnSpPr>
        <p:spPr>
          <a:xfrm rot="5400000">
            <a:off x="2696770" y="5538393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282948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73" name="Rectangle 72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15</a:t>
              </a:r>
            </a:p>
          </p:txBody>
        </p:sp>
      </p:grpSp>
      <p:cxnSp>
        <p:nvCxnSpPr>
          <p:cNvPr id="77" name="Straight Arrow Connector 76"/>
          <p:cNvCxnSpPr>
            <a:stCxn id="31" idx="2"/>
            <a:endCxn id="75" idx="0"/>
          </p:cNvCxnSpPr>
          <p:nvPr/>
        </p:nvCxnSpPr>
        <p:spPr>
          <a:xfrm rot="16200000" flipH="1">
            <a:off x="3708798" y="5162948"/>
            <a:ext cx="362745" cy="1476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5842003" y="4606131"/>
            <a:ext cx="1435100" cy="449262"/>
            <a:chOff x="2463800" y="1667669"/>
            <a:chExt cx="1435100" cy="449262"/>
          </a:xfrm>
        </p:grpSpPr>
        <p:sp>
          <p:nvSpPr>
            <p:cNvPr id="81" name="Rectangle 8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87" name="Straight Arrow Connector 86"/>
          <p:cNvCxnSpPr>
            <a:stCxn id="13" idx="2"/>
            <a:endCxn id="84" idx="0"/>
          </p:cNvCxnSpPr>
          <p:nvPr/>
        </p:nvCxnSpPr>
        <p:spPr>
          <a:xfrm rot="16200000" flipH="1">
            <a:off x="4820284" y="2866865"/>
            <a:ext cx="622302" cy="28562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749802" y="5418137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89" name="Rectangle 88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21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23569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94" name="Rectangle 9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28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98" name="Straight Arrow Connector 97"/>
          <p:cNvCxnSpPr>
            <a:stCxn id="82" idx="2"/>
            <a:endCxn id="91" idx="0"/>
          </p:cNvCxnSpPr>
          <p:nvPr/>
        </p:nvCxnSpPr>
        <p:spPr>
          <a:xfrm rot="5400000">
            <a:off x="5501088" y="4985149"/>
            <a:ext cx="362744" cy="5032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1" idx="2"/>
            <a:endCxn id="96" idx="0"/>
          </p:cNvCxnSpPr>
          <p:nvPr/>
        </p:nvCxnSpPr>
        <p:spPr>
          <a:xfrm rot="16200000" flipH="1">
            <a:off x="6552324" y="5053732"/>
            <a:ext cx="362746" cy="366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455021" y="4606132"/>
            <a:ext cx="1435100" cy="449262"/>
            <a:chOff x="2463800" y="1667669"/>
            <a:chExt cx="1435100" cy="449262"/>
          </a:xfrm>
        </p:grpSpPr>
        <p:sp>
          <p:nvSpPr>
            <p:cNvPr id="123" name="Rectangle 122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31118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0" name="Rectangle 129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37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48042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5" name="Rectangle 134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45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39" name="Straight Arrow Connector 138"/>
          <p:cNvCxnSpPr/>
          <p:nvPr/>
        </p:nvCxnSpPr>
        <p:spPr>
          <a:xfrm rot="5400000">
            <a:off x="8253806" y="5124848"/>
            <a:ext cx="362745" cy="223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>
            <a:off x="8678465" y="5538394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926464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42" name="Rectangle 141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51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53</a:t>
              </a:r>
            </a:p>
          </p:txBody>
        </p:sp>
      </p:grpSp>
      <p:cxnSp>
        <p:nvCxnSpPr>
          <p:cNvPr id="146" name="Straight Arrow Connector 145"/>
          <p:cNvCxnSpPr/>
          <p:nvPr/>
        </p:nvCxnSpPr>
        <p:spPr>
          <a:xfrm rot="16200000" flipH="1">
            <a:off x="9671440" y="5143900"/>
            <a:ext cx="362746" cy="185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7" idx="2"/>
            <a:endCxn id="126" idx="0"/>
          </p:cNvCxnSpPr>
          <p:nvPr/>
        </p:nvCxnSpPr>
        <p:spPr>
          <a:xfrm rot="16200000" flipH="1">
            <a:off x="6443978" y="1877538"/>
            <a:ext cx="622303" cy="48348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ight Brace 149"/>
          <p:cNvSpPr/>
          <p:nvPr/>
        </p:nvSpPr>
        <p:spPr>
          <a:xfrm rot="16200000">
            <a:off x="3537584" y="1562821"/>
            <a:ext cx="331474" cy="1452881"/>
          </a:xfrm>
          <a:prstGeom prst="rightBrace">
            <a:avLst>
              <a:gd name="adj1" fmla="val 18589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3517900" y="168910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344" y="1184138"/>
            <a:ext cx="5905504" cy="2341563"/>
          </a:xfrm>
        </p:spPr>
        <p:txBody>
          <a:bodyPr>
            <a:normAutofit/>
          </a:bodyPr>
          <a:lstStyle/>
          <a:p>
            <a:r>
              <a:rPr lang="en-US" dirty="0"/>
              <a:t>Compare search key against partitioning keys and move to proper child.</a:t>
            </a:r>
          </a:p>
          <a:p>
            <a:r>
              <a:rPr lang="en-US" dirty="0"/>
              <a:t>Cost is </a:t>
            </a:r>
            <a:r>
              <a:rPr lang="en-US" dirty="0" err="1"/>
              <a:t>O(height</a:t>
            </a:r>
            <a:r>
              <a:rPr lang="en-US" dirty="0"/>
              <a:t> * node size)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51526" y="2095044"/>
            <a:ext cx="1851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Search for 21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976879" y="2505869"/>
            <a:ext cx="1435100" cy="449262"/>
            <a:chOff x="2463800" y="1667669"/>
            <a:chExt cx="1435100" cy="449262"/>
          </a:xfrm>
        </p:grpSpPr>
        <p:sp>
          <p:nvSpPr>
            <p:cNvPr id="101" name="Rectangle 10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4659" y="3534567"/>
            <a:ext cx="1435100" cy="449262"/>
            <a:chOff x="2463800" y="1667669"/>
            <a:chExt cx="1435100" cy="449262"/>
          </a:xfrm>
        </p:grpSpPr>
        <p:sp>
          <p:nvSpPr>
            <p:cNvPr id="108" name="Rectangle 107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473327" y="4606131"/>
            <a:ext cx="1435100" cy="449262"/>
            <a:chOff x="2463800" y="1667669"/>
            <a:chExt cx="1435100" cy="449262"/>
          </a:xfrm>
        </p:grpSpPr>
        <p:sp>
          <p:nvSpPr>
            <p:cNvPr id="115" name="Rectangle 114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</p:grpSp>
      <p:cxnSp>
        <p:nvCxnSpPr>
          <p:cNvPr id="121" name="Straight Arrow Connector 120"/>
          <p:cNvCxnSpPr>
            <a:stCxn id="102" idx="2"/>
            <a:endCxn id="111" idx="0"/>
          </p:cNvCxnSpPr>
          <p:nvPr/>
        </p:nvCxnSpPr>
        <p:spPr>
          <a:xfrm rot="16200000" flipH="1">
            <a:off x="3100863" y="2923223"/>
            <a:ext cx="579436" cy="643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9" idx="2"/>
            <a:endCxn id="118" idx="0"/>
          </p:cNvCxnSpPr>
          <p:nvPr/>
        </p:nvCxnSpPr>
        <p:spPr>
          <a:xfrm rot="16200000" flipH="1">
            <a:off x="2827654" y="4242910"/>
            <a:ext cx="622302" cy="104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1711325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4" name="Rectangle 13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498726" y="6032500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51" name="Rectangle 15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55" name="Straight Arrow Connector 154"/>
          <p:cNvCxnSpPr>
            <a:stCxn id="116" idx="2"/>
            <a:endCxn id="148" idx="0"/>
          </p:cNvCxnSpPr>
          <p:nvPr/>
        </p:nvCxnSpPr>
        <p:spPr>
          <a:xfrm rot="5400000">
            <a:off x="2297511" y="5150247"/>
            <a:ext cx="362745" cy="173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18" idx="2"/>
            <a:endCxn id="153" idx="0"/>
          </p:cNvCxnSpPr>
          <p:nvPr/>
        </p:nvCxnSpPr>
        <p:spPr>
          <a:xfrm rot="5400000">
            <a:off x="2696770" y="5538393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3282948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58" name="Rectangle 157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12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15</a:t>
              </a:r>
            </a:p>
          </p:txBody>
        </p:sp>
      </p:grpSp>
      <p:cxnSp>
        <p:nvCxnSpPr>
          <p:cNvPr id="162" name="Straight Arrow Connector 161"/>
          <p:cNvCxnSpPr>
            <a:stCxn id="119" idx="2"/>
            <a:endCxn id="160" idx="0"/>
          </p:cNvCxnSpPr>
          <p:nvPr/>
        </p:nvCxnSpPr>
        <p:spPr>
          <a:xfrm rot="16200000" flipH="1">
            <a:off x="3708798" y="5162948"/>
            <a:ext cx="362745" cy="1476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5842003" y="4606131"/>
            <a:ext cx="1435100" cy="449262"/>
            <a:chOff x="2463800" y="1667669"/>
            <a:chExt cx="1435100" cy="449262"/>
          </a:xfrm>
        </p:grpSpPr>
        <p:sp>
          <p:nvSpPr>
            <p:cNvPr id="164" name="Rectangle 16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70" name="Straight Arrow Connector 169"/>
          <p:cNvCxnSpPr>
            <a:stCxn id="108" idx="2"/>
            <a:endCxn id="167" idx="0"/>
          </p:cNvCxnSpPr>
          <p:nvPr/>
        </p:nvCxnSpPr>
        <p:spPr>
          <a:xfrm rot="16200000" flipH="1">
            <a:off x="4820284" y="2866865"/>
            <a:ext cx="622302" cy="2856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4749802" y="5418137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72" name="Rectangle 171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mic Sans MS"/>
                  <a:cs typeface="Comic Sans MS"/>
                </a:rPr>
                <a:t>21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623569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77" name="Rectangle 176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28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81" name="Straight Arrow Connector 180"/>
          <p:cNvCxnSpPr>
            <a:stCxn id="165" idx="2"/>
            <a:endCxn id="174" idx="0"/>
          </p:cNvCxnSpPr>
          <p:nvPr/>
        </p:nvCxnSpPr>
        <p:spPr>
          <a:xfrm rot="5400000">
            <a:off x="5501088" y="4985149"/>
            <a:ext cx="362744" cy="503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64" idx="2"/>
            <a:endCxn id="179" idx="0"/>
          </p:cNvCxnSpPr>
          <p:nvPr/>
        </p:nvCxnSpPr>
        <p:spPr>
          <a:xfrm rot="16200000" flipH="1">
            <a:off x="6552324" y="5053732"/>
            <a:ext cx="362746" cy="366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/>
          <p:cNvGrpSpPr/>
          <p:nvPr/>
        </p:nvGrpSpPr>
        <p:grpSpPr>
          <a:xfrm>
            <a:off x="8455021" y="4606132"/>
            <a:ext cx="1435100" cy="449262"/>
            <a:chOff x="2463800" y="1667669"/>
            <a:chExt cx="1435100" cy="449262"/>
          </a:xfrm>
        </p:grpSpPr>
        <p:sp>
          <p:nvSpPr>
            <p:cNvPr id="184" name="Rectangle 18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731118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91" name="Rectangle 19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37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848042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96" name="Rectangle 195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45</a:t>
              </a: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00" name="Straight Arrow Connector 199"/>
          <p:cNvCxnSpPr/>
          <p:nvPr/>
        </p:nvCxnSpPr>
        <p:spPr>
          <a:xfrm rot="5400000">
            <a:off x="8253806" y="5124848"/>
            <a:ext cx="362745" cy="223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rot="5400000">
            <a:off x="8678465" y="5538394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926464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03" name="Rectangle 202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51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53</a:t>
              </a:r>
            </a:p>
          </p:txBody>
        </p:sp>
      </p:grpSp>
      <p:cxnSp>
        <p:nvCxnSpPr>
          <p:cNvPr id="207" name="Straight Arrow Connector 206"/>
          <p:cNvCxnSpPr/>
          <p:nvPr/>
        </p:nvCxnSpPr>
        <p:spPr>
          <a:xfrm rot="16200000" flipH="1">
            <a:off x="9671440" y="5143900"/>
            <a:ext cx="362746" cy="185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12" idx="2"/>
            <a:endCxn id="187" idx="0"/>
          </p:cNvCxnSpPr>
          <p:nvPr/>
        </p:nvCxnSpPr>
        <p:spPr>
          <a:xfrm rot="16200000" flipH="1">
            <a:off x="6443978" y="1877538"/>
            <a:ext cx="622303" cy="48348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analysis - </a:t>
            </a:r>
            <a:r>
              <a:rPr lang="en-US" altLang="zh-CN" dirty="0"/>
              <a:t>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nodes (except root) have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children ⇒ height of tree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Each node fits in a block</a:t>
                </a:r>
              </a:p>
              <a:p>
                <a:endParaRPr lang="en-US" dirty="0"/>
              </a:p>
              <a:p>
                <a:r>
                  <a:rPr lang="en-US" dirty="0"/>
                  <a:t>Total search cost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 transfers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 r="-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7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035" y="1219200"/>
            <a:ext cx="6753227" cy="2341563"/>
          </a:xfrm>
        </p:spPr>
        <p:txBody>
          <a:bodyPr>
            <a:normAutofit/>
          </a:bodyPr>
          <a:lstStyle/>
          <a:p>
            <a:r>
              <a:rPr lang="en-US" dirty="0"/>
              <a:t>Search for where the key should go</a:t>
            </a:r>
          </a:p>
          <a:p>
            <a:r>
              <a:rPr lang="en-US" dirty="0"/>
              <a:t>If there’s room, put it in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51526" y="2095044"/>
            <a:ext cx="135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Insert 23</a:t>
            </a:r>
          </a:p>
        </p:txBody>
      </p:sp>
      <p:grpSp>
        <p:nvGrpSpPr>
          <p:cNvPr id="210" name="Group 209"/>
          <p:cNvGrpSpPr/>
          <p:nvPr/>
        </p:nvGrpSpPr>
        <p:grpSpPr>
          <a:xfrm>
            <a:off x="2976879" y="2505869"/>
            <a:ext cx="1435100" cy="449262"/>
            <a:chOff x="2463800" y="1667669"/>
            <a:chExt cx="1435100" cy="449262"/>
          </a:xfrm>
        </p:grpSpPr>
        <p:sp>
          <p:nvSpPr>
            <p:cNvPr id="211" name="Rectangle 21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2994659" y="3534567"/>
            <a:ext cx="1435100" cy="449262"/>
            <a:chOff x="2463800" y="1667669"/>
            <a:chExt cx="1435100" cy="449262"/>
          </a:xfrm>
        </p:grpSpPr>
        <p:sp>
          <p:nvSpPr>
            <p:cNvPr id="218" name="Rectangle 217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2473327" y="4606131"/>
            <a:ext cx="1435100" cy="449262"/>
            <a:chOff x="2463800" y="1667669"/>
            <a:chExt cx="1435100" cy="449262"/>
          </a:xfrm>
        </p:grpSpPr>
        <p:sp>
          <p:nvSpPr>
            <p:cNvPr id="225" name="Rectangle 224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</p:grpSp>
      <p:cxnSp>
        <p:nvCxnSpPr>
          <p:cNvPr id="231" name="Straight Arrow Connector 230"/>
          <p:cNvCxnSpPr>
            <a:stCxn id="212" idx="2"/>
            <a:endCxn id="221" idx="0"/>
          </p:cNvCxnSpPr>
          <p:nvPr/>
        </p:nvCxnSpPr>
        <p:spPr>
          <a:xfrm rot="16200000" flipH="1">
            <a:off x="3100863" y="2923223"/>
            <a:ext cx="579436" cy="6432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19" idx="2"/>
            <a:endCxn id="228" idx="0"/>
          </p:cNvCxnSpPr>
          <p:nvPr/>
        </p:nvCxnSpPr>
        <p:spPr>
          <a:xfrm rot="16200000" flipH="1">
            <a:off x="2827654" y="4242910"/>
            <a:ext cx="622302" cy="104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1711325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34" name="Rectangle 23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2498726" y="6032500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39" name="Rectangle 238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43" name="Straight Arrow Connector 242"/>
          <p:cNvCxnSpPr>
            <a:stCxn id="226" idx="2"/>
            <a:endCxn id="236" idx="0"/>
          </p:cNvCxnSpPr>
          <p:nvPr/>
        </p:nvCxnSpPr>
        <p:spPr>
          <a:xfrm rot="5400000">
            <a:off x="2297511" y="5150247"/>
            <a:ext cx="362745" cy="173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228" idx="2"/>
            <a:endCxn id="241" idx="0"/>
          </p:cNvCxnSpPr>
          <p:nvPr/>
        </p:nvCxnSpPr>
        <p:spPr>
          <a:xfrm rot="5400000">
            <a:off x="2696770" y="5538393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/>
          <p:cNvGrpSpPr/>
          <p:nvPr/>
        </p:nvGrpSpPr>
        <p:grpSpPr>
          <a:xfrm>
            <a:off x="3282948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46" name="Rectangle 245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12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15</a:t>
              </a:r>
            </a:p>
          </p:txBody>
        </p:sp>
      </p:grpSp>
      <p:cxnSp>
        <p:nvCxnSpPr>
          <p:cNvPr id="250" name="Straight Arrow Connector 249"/>
          <p:cNvCxnSpPr>
            <a:stCxn id="229" idx="2"/>
            <a:endCxn id="248" idx="0"/>
          </p:cNvCxnSpPr>
          <p:nvPr/>
        </p:nvCxnSpPr>
        <p:spPr>
          <a:xfrm rot="16200000" flipH="1">
            <a:off x="3708798" y="5162948"/>
            <a:ext cx="362745" cy="1476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5842003" y="4606131"/>
            <a:ext cx="1435100" cy="449262"/>
            <a:chOff x="2463800" y="1667669"/>
            <a:chExt cx="1435100" cy="449262"/>
          </a:xfrm>
        </p:grpSpPr>
        <p:sp>
          <p:nvSpPr>
            <p:cNvPr id="252" name="Rectangle 251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58" name="Straight Arrow Connector 257"/>
          <p:cNvCxnSpPr>
            <a:stCxn id="218" idx="2"/>
            <a:endCxn id="255" idx="0"/>
          </p:cNvCxnSpPr>
          <p:nvPr/>
        </p:nvCxnSpPr>
        <p:spPr>
          <a:xfrm rot="16200000" flipH="1">
            <a:off x="4820284" y="2866865"/>
            <a:ext cx="622302" cy="28562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/>
          <p:cNvGrpSpPr/>
          <p:nvPr/>
        </p:nvGrpSpPr>
        <p:grpSpPr>
          <a:xfrm>
            <a:off x="4749802" y="5418137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60" name="Rectangle 259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21</a:t>
              </a: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23569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65" name="Rectangle 264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28</a:t>
              </a: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69" name="Straight Arrow Connector 268"/>
          <p:cNvCxnSpPr>
            <a:stCxn id="253" idx="2"/>
            <a:endCxn id="262" idx="0"/>
          </p:cNvCxnSpPr>
          <p:nvPr/>
        </p:nvCxnSpPr>
        <p:spPr>
          <a:xfrm rot="5400000">
            <a:off x="5501088" y="4985149"/>
            <a:ext cx="362744" cy="5032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252" idx="2"/>
            <a:endCxn id="267" idx="0"/>
          </p:cNvCxnSpPr>
          <p:nvPr/>
        </p:nvCxnSpPr>
        <p:spPr>
          <a:xfrm rot="16200000" flipH="1">
            <a:off x="6552324" y="5053732"/>
            <a:ext cx="362746" cy="366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1" name="Group 270"/>
          <p:cNvGrpSpPr/>
          <p:nvPr/>
        </p:nvGrpSpPr>
        <p:grpSpPr>
          <a:xfrm>
            <a:off x="8455021" y="4606132"/>
            <a:ext cx="1435100" cy="449262"/>
            <a:chOff x="2463800" y="1667669"/>
            <a:chExt cx="1435100" cy="449262"/>
          </a:xfrm>
        </p:grpSpPr>
        <p:sp>
          <p:nvSpPr>
            <p:cNvPr id="272" name="Rectangle 271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7731118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79" name="Rectangle 278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37</a:t>
              </a: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848042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84" name="Rectangle 28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45</a:t>
              </a: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88" name="Straight Arrow Connector 287"/>
          <p:cNvCxnSpPr/>
          <p:nvPr/>
        </p:nvCxnSpPr>
        <p:spPr>
          <a:xfrm rot="5400000">
            <a:off x="8253806" y="5124848"/>
            <a:ext cx="362745" cy="223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rot="5400000">
            <a:off x="8678465" y="5538394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926464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91" name="Rectangle 290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51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53</a:t>
              </a:r>
            </a:p>
          </p:txBody>
        </p:sp>
      </p:grpSp>
      <p:cxnSp>
        <p:nvCxnSpPr>
          <p:cNvPr id="295" name="Straight Arrow Connector 294"/>
          <p:cNvCxnSpPr/>
          <p:nvPr/>
        </p:nvCxnSpPr>
        <p:spPr>
          <a:xfrm rot="16200000" flipH="1">
            <a:off x="9671440" y="5143900"/>
            <a:ext cx="362746" cy="185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>
            <a:stCxn id="222" idx="2"/>
            <a:endCxn id="275" idx="0"/>
          </p:cNvCxnSpPr>
          <p:nvPr/>
        </p:nvCxnSpPr>
        <p:spPr>
          <a:xfrm rot="16200000" flipH="1">
            <a:off x="6443978" y="1877538"/>
            <a:ext cx="622303" cy="48348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" name="Rectangle 296"/>
          <p:cNvSpPr/>
          <p:nvPr/>
        </p:nvSpPr>
        <p:spPr>
          <a:xfrm>
            <a:off x="5651504" y="5418139"/>
            <a:ext cx="441325" cy="449262"/>
          </a:xfrm>
          <a:prstGeom prst="rect">
            <a:avLst/>
          </a:prstGeom>
          <a:solidFill>
            <a:srgbClr val="ABF2A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9F768-E177-4954-9AFE-2EFA528C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– Tree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A73F379-0165-4CC4-A60D-22EF9D0D3A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Range tree</a:t>
                </a:r>
              </a:p>
              <a:p>
                <a:pPr lvl="1"/>
                <a:r>
                  <a:rPr lang="en-US" altLang="zh-CN" dirty="0"/>
                  <a:t>Key: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coordinate, value: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coordinate</a:t>
                </a:r>
              </a:p>
              <a:p>
                <a:pPr lvl="1"/>
                <a:r>
                  <a:rPr lang="en-US" altLang="zh-CN" dirty="0"/>
                  <a:t>Augmented value: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𝑖𝑛𝑛𝑒𝑟</m:t>
                        </m:r>
                      </m:sub>
                    </m:sSub>
                  </m:oMath>
                </a14:m>
                <a:r>
                  <a:rPr lang="en-US" altLang="zh-CN" dirty="0"/>
                  <a:t> with all elements in the subtree, but sorted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Key: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 coordinate, value: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coordinate</a:t>
                </a:r>
              </a:p>
              <a:p>
                <a:pPr lvl="2"/>
                <a:r>
                  <a:rPr lang="en-US" altLang="zh-CN" dirty="0"/>
                  <a:t>Augmented value: total tree size</a:t>
                </a:r>
              </a:p>
              <a:p>
                <a:pPr lvl="2"/>
                <a:r>
                  <a:rPr lang="en-US" altLang="zh-CN" dirty="0"/>
                  <a:t>Map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↦1</m:t>
                    </m:r>
                  </m:oMath>
                </a14:m>
                <a:r>
                  <a:rPr lang="en-US" altLang="zh-CN" dirty="0"/>
                  <a:t>, combine function: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Map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𝑖𝑛𝑛𝑒𝑟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reduce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Answer 2D range queries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A73F379-0165-4CC4-A60D-22EF9D0D3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48A01C-3115-4AC8-B31F-A5945E33E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01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173" y="1219200"/>
            <a:ext cx="6829427" cy="2341563"/>
          </a:xfrm>
        </p:spPr>
        <p:txBody>
          <a:bodyPr>
            <a:normAutofit/>
          </a:bodyPr>
          <a:lstStyle/>
          <a:p>
            <a:r>
              <a:rPr lang="en-US" dirty="0"/>
              <a:t>Search for where the key should go</a:t>
            </a:r>
          </a:p>
          <a:p>
            <a:r>
              <a:rPr lang="en-US" dirty="0"/>
              <a:t>If there’s no room, split the node</a:t>
            </a:r>
          </a:p>
          <a:p>
            <a:r>
              <a:rPr lang="en-US" dirty="0"/>
              <a:t>Splits may propagate up tree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51526" y="2095044"/>
            <a:ext cx="135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Insert 24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976879" y="2505869"/>
            <a:ext cx="1435100" cy="449262"/>
            <a:chOff x="2463800" y="1667669"/>
            <a:chExt cx="1435100" cy="449262"/>
          </a:xfrm>
        </p:grpSpPr>
        <p:sp>
          <p:nvSpPr>
            <p:cNvPr id="95" name="Rectangle 94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4659" y="3534567"/>
            <a:ext cx="1435100" cy="449262"/>
            <a:chOff x="2463800" y="1667669"/>
            <a:chExt cx="1435100" cy="449262"/>
          </a:xfrm>
        </p:grpSpPr>
        <p:sp>
          <p:nvSpPr>
            <p:cNvPr id="114" name="Rectangle 113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473327" y="4606131"/>
            <a:ext cx="1435100" cy="449262"/>
            <a:chOff x="2463800" y="1667669"/>
            <a:chExt cx="1435100" cy="449262"/>
          </a:xfrm>
        </p:grpSpPr>
        <p:sp>
          <p:nvSpPr>
            <p:cNvPr id="129" name="Rectangle 128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</p:grpSp>
      <p:cxnSp>
        <p:nvCxnSpPr>
          <p:cNvPr id="136" name="Straight Arrow Connector 135"/>
          <p:cNvCxnSpPr>
            <a:stCxn id="96" idx="2"/>
            <a:endCxn id="125" idx="0"/>
          </p:cNvCxnSpPr>
          <p:nvPr/>
        </p:nvCxnSpPr>
        <p:spPr>
          <a:xfrm rot="16200000" flipH="1">
            <a:off x="3100863" y="2923223"/>
            <a:ext cx="579436" cy="6432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23" idx="2"/>
            <a:endCxn id="132" idx="0"/>
          </p:cNvCxnSpPr>
          <p:nvPr/>
        </p:nvCxnSpPr>
        <p:spPr>
          <a:xfrm rot="16200000" flipH="1">
            <a:off x="2827654" y="4242910"/>
            <a:ext cx="622302" cy="104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11325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39" name="Rectangle 138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498726" y="6032500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45" name="Rectangle 144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8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157" name="Straight Arrow Connector 156"/>
          <p:cNvCxnSpPr>
            <a:stCxn id="130" idx="2"/>
            <a:endCxn id="142" idx="0"/>
          </p:cNvCxnSpPr>
          <p:nvPr/>
        </p:nvCxnSpPr>
        <p:spPr>
          <a:xfrm rot="5400000">
            <a:off x="2297511" y="5150247"/>
            <a:ext cx="362745" cy="1730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32" idx="2"/>
            <a:endCxn id="147" idx="0"/>
          </p:cNvCxnSpPr>
          <p:nvPr/>
        </p:nvCxnSpPr>
        <p:spPr>
          <a:xfrm rot="5400000">
            <a:off x="2696770" y="5538393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/>
          <p:cNvGrpSpPr/>
          <p:nvPr/>
        </p:nvGrpSpPr>
        <p:grpSpPr>
          <a:xfrm>
            <a:off x="3282948" y="5418138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176" name="Rectangle 175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12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15</a:t>
              </a:r>
            </a:p>
          </p:txBody>
        </p:sp>
      </p:grpSp>
      <p:cxnSp>
        <p:nvCxnSpPr>
          <p:cNvPr id="202" name="Straight Arrow Connector 201"/>
          <p:cNvCxnSpPr>
            <a:stCxn id="133" idx="2"/>
            <a:endCxn id="190" idx="0"/>
          </p:cNvCxnSpPr>
          <p:nvPr/>
        </p:nvCxnSpPr>
        <p:spPr>
          <a:xfrm rot="16200000" flipH="1">
            <a:off x="3708798" y="5162948"/>
            <a:ext cx="362745" cy="1476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5842003" y="4606131"/>
            <a:ext cx="1435100" cy="449262"/>
            <a:chOff x="2463800" y="1667669"/>
            <a:chExt cx="1435100" cy="449262"/>
          </a:xfrm>
        </p:grpSpPr>
        <p:sp>
          <p:nvSpPr>
            <p:cNvPr id="211" name="Rectangle 21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17" name="Straight Arrow Connector 216"/>
          <p:cNvCxnSpPr>
            <a:stCxn id="114" idx="2"/>
            <a:endCxn id="214" idx="0"/>
          </p:cNvCxnSpPr>
          <p:nvPr/>
        </p:nvCxnSpPr>
        <p:spPr>
          <a:xfrm rot="16200000" flipH="1">
            <a:off x="4820284" y="2866865"/>
            <a:ext cx="622302" cy="28562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4749802" y="5418137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19" name="Rectangle 218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18</a:t>
              </a: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21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23569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24" name="Rectangle 223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25</a:t>
              </a: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28</a:t>
              </a: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28" name="Straight Arrow Connector 227"/>
          <p:cNvCxnSpPr>
            <a:stCxn id="212" idx="2"/>
            <a:endCxn id="221" idx="0"/>
          </p:cNvCxnSpPr>
          <p:nvPr/>
        </p:nvCxnSpPr>
        <p:spPr>
          <a:xfrm rot="5400000">
            <a:off x="5501088" y="4985149"/>
            <a:ext cx="362744" cy="5032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211" idx="2"/>
            <a:endCxn id="226" idx="0"/>
          </p:cNvCxnSpPr>
          <p:nvPr/>
        </p:nvCxnSpPr>
        <p:spPr>
          <a:xfrm rot="16200000" flipH="1">
            <a:off x="6552324" y="5053732"/>
            <a:ext cx="362746" cy="366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8455021" y="4606132"/>
            <a:ext cx="1435100" cy="449262"/>
            <a:chOff x="2463800" y="1667669"/>
            <a:chExt cx="1435100" cy="449262"/>
          </a:xfrm>
        </p:grpSpPr>
        <p:sp>
          <p:nvSpPr>
            <p:cNvPr id="231" name="Rectangle 230"/>
            <p:cNvSpPr/>
            <p:nvPr/>
          </p:nvSpPr>
          <p:spPr>
            <a:xfrm>
              <a:off x="2463800" y="1667669"/>
              <a:ext cx="1417320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246380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647949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089275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714750" y="1667669"/>
              <a:ext cx="184150" cy="449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273425" y="1667669"/>
              <a:ext cx="441325" cy="449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7731118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38" name="Rectangle 237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35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37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48042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43" name="Rectangle 242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43</a:t>
              </a: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45</a:t>
              </a: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cxnSp>
        <p:nvCxnSpPr>
          <p:cNvPr id="247" name="Straight Arrow Connector 246"/>
          <p:cNvCxnSpPr/>
          <p:nvPr/>
        </p:nvCxnSpPr>
        <p:spPr>
          <a:xfrm rot="5400000">
            <a:off x="8253806" y="5124848"/>
            <a:ext cx="362745" cy="2238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rot="5400000">
            <a:off x="8678465" y="5538394"/>
            <a:ext cx="977107" cy="111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/>
        </p:nvGrpSpPr>
        <p:grpSpPr>
          <a:xfrm>
            <a:off x="9264642" y="5418139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50" name="Rectangle 249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50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51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/>
                  <a:cs typeface="Comic Sans MS"/>
                </a:rPr>
                <a:t>53</a:t>
              </a:r>
            </a:p>
          </p:txBody>
        </p:sp>
      </p:grpSp>
      <p:cxnSp>
        <p:nvCxnSpPr>
          <p:cNvPr id="254" name="Straight Arrow Connector 253"/>
          <p:cNvCxnSpPr/>
          <p:nvPr/>
        </p:nvCxnSpPr>
        <p:spPr>
          <a:xfrm rot="16200000" flipH="1">
            <a:off x="9671440" y="5143900"/>
            <a:ext cx="362746" cy="185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126" idx="2"/>
            <a:endCxn id="234" idx="0"/>
          </p:cNvCxnSpPr>
          <p:nvPr/>
        </p:nvCxnSpPr>
        <p:spPr>
          <a:xfrm rot="16200000" flipH="1">
            <a:off x="6443978" y="1877538"/>
            <a:ext cx="622303" cy="48348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5430841" y="6032501"/>
            <a:ext cx="1343027" cy="449262"/>
            <a:chOff x="593723" y="4833938"/>
            <a:chExt cx="1343027" cy="449262"/>
          </a:xfrm>
          <a:solidFill>
            <a:srgbClr val="ABF2A5"/>
          </a:solidFill>
        </p:grpSpPr>
        <p:sp>
          <p:nvSpPr>
            <p:cNvPr id="257" name="Rectangle 256"/>
            <p:cNvSpPr/>
            <p:nvPr/>
          </p:nvSpPr>
          <p:spPr>
            <a:xfrm>
              <a:off x="593723" y="4833938"/>
              <a:ext cx="1325880" cy="44926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6424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054100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495425" y="4833938"/>
              <a:ext cx="441325" cy="4492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61" name="Rectangle 260"/>
          <p:cNvSpPr/>
          <p:nvPr/>
        </p:nvSpPr>
        <p:spPr>
          <a:xfrm>
            <a:off x="5645156" y="5418139"/>
            <a:ext cx="441325" cy="449262"/>
          </a:xfrm>
          <a:prstGeom prst="rect">
            <a:avLst/>
          </a:prstGeom>
          <a:solidFill>
            <a:srgbClr val="ABF2A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23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5443543" y="6032501"/>
            <a:ext cx="441325" cy="449262"/>
          </a:xfrm>
          <a:prstGeom prst="rect">
            <a:avLst/>
          </a:prstGeom>
          <a:solidFill>
            <a:srgbClr val="ABF2A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5891219" y="6032501"/>
            <a:ext cx="441325" cy="449262"/>
          </a:xfrm>
          <a:prstGeom prst="rect">
            <a:avLst/>
          </a:prstGeom>
          <a:solidFill>
            <a:srgbClr val="ABF2A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24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6657977" y="4606130"/>
            <a:ext cx="441325" cy="449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25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6027729" y="4606132"/>
            <a:ext cx="441325" cy="449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23</a:t>
            </a:r>
          </a:p>
        </p:txBody>
      </p:sp>
      <p:cxnSp>
        <p:nvCxnSpPr>
          <p:cNvPr id="266" name="Straight Arrow Connector 265"/>
          <p:cNvCxnSpPr>
            <a:stCxn id="215" idx="2"/>
            <a:endCxn id="226" idx="0"/>
          </p:cNvCxnSpPr>
          <p:nvPr/>
        </p:nvCxnSpPr>
        <p:spPr>
          <a:xfrm rot="5400000">
            <a:off x="6869507" y="5102620"/>
            <a:ext cx="362746" cy="268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211" idx="2"/>
            <a:endCxn id="263" idx="0"/>
          </p:cNvCxnSpPr>
          <p:nvPr/>
        </p:nvCxnSpPr>
        <p:spPr>
          <a:xfrm rot="5400000">
            <a:off x="5842718" y="5324557"/>
            <a:ext cx="977108" cy="438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inserts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Splits divide the objects / child pointers as evenly as possible </a:t>
                </a:r>
              </a:p>
              <a:p>
                <a:endParaRPr lang="en-US" dirty="0"/>
              </a:p>
              <a:p>
                <a:r>
                  <a:rPr lang="en-US" dirty="0"/>
                  <a:t>If the root splits, add a new parent (this is when the height of the tree increases)</a:t>
                </a:r>
              </a:p>
              <a:p>
                <a:endParaRPr lang="en-US" dirty="0"/>
              </a:p>
              <a:p>
                <a:r>
                  <a:rPr lang="en-US" dirty="0"/>
                  <a:t>Deletes are a bit more complicated, but similar — if a node drops below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US" dirty="0"/>
                  <a:t>children, it is merged or rebalanced with some neighbors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analysis - </a:t>
            </a:r>
            <a:r>
              <a:rPr lang="en-US" altLang="zh-CN" dirty="0"/>
              <a:t>Insert (and delete)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Every split of a leaf results in an insert into a height-1 node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In general, a height-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split causes a height-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insert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There must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inserts in a node before it splits again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An insert therefore pays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∑(1/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splits, each costing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block transfers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Searching and updating the keys along the root-to-leaf path dominates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 transfers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1915374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09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 parallel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6100384"/>
                  </p:ext>
                </p:extLst>
              </p:nvPr>
            </p:nvGraphicFramePr>
            <p:xfrm>
              <a:off x="304800" y="1427049"/>
              <a:ext cx="11277600" cy="42879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Scan (2 algos)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Quicksort / </a:t>
                          </a:r>
                          <a:r>
                            <a:rPr lang="en-US" sz="3200" dirty="0" err="1"/>
                            <a:t>mergesort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3200" dirty="0"/>
                            <a:t>-way </a:t>
                          </a:r>
                          <a:r>
                            <a:rPr lang="en-US" sz="3200" dirty="0" err="1"/>
                            <a:t>mergesort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6100384"/>
                  </p:ext>
                </p:extLst>
              </p:nvPr>
            </p:nvGraphicFramePr>
            <p:xfrm>
              <a:off x="304800" y="1427049"/>
              <a:ext cx="11277600" cy="42879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Scan (2 algos)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0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06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Quicksort / </a:t>
                          </a:r>
                          <a:r>
                            <a:rPr lang="en-US" sz="3200" dirty="0" err="1"/>
                            <a:t>mergesort</a:t>
                          </a:r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0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06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187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4" t="-266667" r="-200648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66667" r="-100974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66667" r="-810" b="-117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09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2229A6-C226-452D-A9B0-BA1CC769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Summary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FFC649-E2AF-4B97-9145-DABD23D9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D38B6-57AC-499D-85A9-7C4D0BA3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35BE7-C79F-44BB-BE3D-ECCFDBC6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11582400" cy="6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7656" y="1447800"/>
                <a:ext cx="11032344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Two-level memory hierarchy:</a:t>
                </a:r>
              </a:p>
              <a:p>
                <a:pPr lvl="1"/>
                <a:r>
                  <a:rPr lang="en-US" dirty="0"/>
                  <a:t>A small memory (fast memory, cache) of fixed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large memory (slow memory) of unbounded size</a:t>
                </a:r>
              </a:p>
              <a:p>
                <a:r>
                  <a:rPr lang="en-US" sz="2400" dirty="0"/>
                  <a:t>Both are partitioned into blocks of size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Instructions can only apply to data in primary memory, and are free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7656" y="1447800"/>
                <a:ext cx="11032344" cy="5105400"/>
              </a:xfrm>
              <a:blipFill>
                <a:blip r:embed="rId3"/>
                <a:stretch>
                  <a:fillRect l="-718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I/O model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8512" y="4495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8512" y="48006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512" y="51054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8512" y="54102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8512" y="57150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7200" y="4438710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6442" y="373082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2162" y="40386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4191001" y="4495800"/>
            <a:ext cx="261911" cy="1524000"/>
          </a:xfrm>
          <a:prstGeom prst="leftBrace">
            <a:avLst>
              <a:gd name="adj1" fmla="val 40248"/>
              <a:gd name="adj2" fmla="val 7127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84850" y="5383529"/>
                <a:ext cx="779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850" y="5383529"/>
                <a:ext cx="77970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16200000">
            <a:off x="5050475" y="5431083"/>
            <a:ext cx="228600" cy="1406036"/>
          </a:xfrm>
          <a:prstGeom prst="leftBrace">
            <a:avLst>
              <a:gd name="adj1" fmla="val 40248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61130" y="6201370"/>
                <a:ext cx="407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0" y="6201370"/>
                <a:ext cx="4072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4" idx="6"/>
          </p:cNvCxnSpPr>
          <p:nvPr/>
        </p:nvCxnSpPr>
        <p:spPr>
          <a:xfrm>
            <a:off x="3733800" y="5029200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10972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The I/O model has two special </a:t>
            </a:r>
            <a:r>
              <a:rPr lang="en-US" sz="2400" i="1" dirty="0"/>
              <a:t>memory transfer</a:t>
            </a:r>
            <a:r>
              <a:rPr lang="en-US" sz="2400" dirty="0"/>
              <a:t> instructions: </a:t>
            </a:r>
          </a:p>
          <a:p>
            <a:pPr lvl="1"/>
            <a:r>
              <a:rPr lang="en-US" b="1" dirty="0"/>
              <a:t>Read transfer</a:t>
            </a:r>
            <a:r>
              <a:rPr lang="en-US" dirty="0"/>
              <a:t>: load a block from slow memory</a:t>
            </a:r>
          </a:p>
          <a:p>
            <a:pPr lvl="1"/>
            <a:r>
              <a:rPr lang="en-US" b="1" dirty="0"/>
              <a:t>Write transfer</a:t>
            </a:r>
            <a:r>
              <a:rPr lang="en-US" dirty="0"/>
              <a:t>: write a block to slow memory</a:t>
            </a:r>
          </a:p>
          <a:p>
            <a:r>
              <a:rPr lang="en-US" sz="2400" dirty="0"/>
              <a:t>The complexity of an algorithm on the I/O model (I/O complexity) is measured by:</a:t>
            </a:r>
          </a:p>
          <a:p>
            <a:pPr marL="0" indent="0" algn="ctr">
              <a:buNone/>
            </a:pPr>
            <a:r>
              <a:rPr lang="en-US" sz="2400" dirty="0"/>
              <a:t>#(read transfers) + #(write transfers)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I/O model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419600"/>
            <a:ext cx="1219200" cy="1219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162" y="40386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 Memory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191001" y="4495800"/>
            <a:ext cx="261911" cy="1524000"/>
          </a:xfrm>
          <a:prstGeom prst="leftBrace">
            <a:avLst>
              <a:gd name="adj1" fmla="val 40248"/>
              <a:gd name="adj2" fmla="val 71277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4850" y="5383529"/>
                <a:ext cx="7797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𝑀</m:t>
                      </m:r>
                      <m:r>
                        <a:rPr lang="en-US" sz="2000" i="1" dirty="0">
                          <a:latin typeface="Cambria Math"/>
                        </a:rPr>
                        <m:t>/</m:t>
                      </m:r>
                      <m:r>
                        <a:rPr lang="en-US" sz="2000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850" y="5383529"/>
                <a:ext cx="77970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4" idx="6"/>
          </p:cNvCxnSpPr>
          <p:nvPr/>
        </p:nvCxnSpPr>
        <p:spPr>
          <a:xfrm>
            <a:off x="3733800" y="5029200"/>
            <a:ext cx="685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58512" y="4495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8512" y="48006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8512" y="51054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8512" y="57150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5050475" y="5431083"/>
            <a:ext cx="228600" cy="1406036"/>
          </a:xfrm>
          <a:prstGeom prst="leftBrace">
            <a:avLst>
              <a:gd name="adj1" fmla="val 40248"/>
              <a:gd name="adj2" fmla="val 49923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61130" y="6201370"/>
                <a:ext cx="407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0" y="6201370"/>
                <a:ext cx="40729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6248400" y="5462573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3" idx="1"/>
          </p:cNvCxnSpPr>
          <p:nvPr/>
        </p:nvCxnSpPr>
        <p:spPr>
          <a:xfrm flipH="1" flipV="1">
            <a:off x="4495801" y="5562600"/>
            <a:ext cx="343711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572000" y="5638800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576762" y="5495489"/>
            <a:ext cx="267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39512" y="54102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0800000">
            <a:off x="6019800" y="4929173"/>
            <a:ext cx="304800" cy="20005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733490" y="5029201"/>
            <a:ext cx="261910" cy="24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727890" y="5100214"/>
            <a:ext cx="19691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733490" y="4964522"/>
            <a:ext cx="191311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324601" y="4876800"/>
            <a:ext cx="140888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4438710"/>
            <a:ext cx="2057400" cy="226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6442" y="373082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Slow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9055" y="460330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2373" y="450548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0848" y="560529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22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I/O-efficient algorithms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32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f>
                                              <m:f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</m:sub>
                                        </m:sSub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932B493-B0E8-4B62-A8BB-E3F02FE997C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1915374"/>
                  </p:ext>
                </p:extLst>
              </p:nvPr>
            </p:nvGraphicFramePr>
            <p:xfrm>
              <a:off x="304800" y="1371600"/>
              <a:ext cx="11277600" cy="495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9200">
                      <a:extLst>
                        <a:ext uri="{9D8B030D-6E8A-4147-A177-3AD203B41FA5}">
                          <a16:colId xmlns:a16="http://schemas.microsoft.com/office/drawing/2014/main" val="3819133799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3147397700"/>
                        </a:ext>
                      </a:extLst>
                    </a:gridCol>
                    <a:gridCol w="3759200">
                      <a:extLst>
                        <a:ext uri="{9D8B030D-6E8A-4147-A177-3AD203B41FA5}">
                          <a16:colId xmlns:a16="http://schemas.microsoft.com/office/drawing/2014/main" val="469386327"/>
                        </a:ext>
                      </a:extLst>
                    </a:gridCol>
                  </a:tblGrid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Problem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RAM Algorithm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I/O algorithm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616755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Sorting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53659" r="-100974" b="-2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53659" r="-810" b="-2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902073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transpose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153659" r="-100974" b="-1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153659" r="-810" b="-1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3950511"/>
                      </a:ext>
                    </a:extLst>
                  </a:tr>
                  <a:tr h="1248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Matrix multiplication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253659" r="-100974" b="-6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253659" r="-810" b="-62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6883012"/>
                      </a:ext>
                    </a:extLst>
                  </a:tr>
                  <a:tr h="60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Search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487" t="-732323" r="-100974" b="-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62" t="-732323" r="-810" b="-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672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4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8CFA6-56A0-40D1-A05D-123CBD80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 – Tree algorithms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F645C2-1BCE-4D46-8DCD-8A22DB0D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Index searching</a:t>
            </a:r>
          </a:p>
          <a:p>
            <a:pPr lvl="1"/>
            <a:r>
              <a:rPr lang="en-US" altLang="zh-CN" dirty="0"/>
              <a:t>Inverted index in a tree</a:t>
            </a:r>
          </a:p>
          <a:p>
            <a:pPr lvl="2"/>
            <a:r>
              <a:rPr lang="en-US" altLang="zh-CN" dirty="0"/>
              <a:t>Key: word, value: a tree of its documents</a:t>
            </a:r>
          </a:p>
          <a:p>
            <a:pPr lvl="1"/>
            <a:r>
              <a:rPr lang="en-US" altLang="zh-CN" dirty="0"/>
              <a:t>Query: lookup/union/intersection inner trees</a:t>
            </a:r>
          </a:p>
          <a:p>
            <a:pPr lvl="1"/>
            <a:r>
              <a:rPr lang="en-US" altLang="zh-CN" dirty="0"/>
              <a:t>Update: keep the original version using path-copying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Similar ideas can be applied to dynamic graph processing</a:t>
            </a:r>
          </a:p>
          <a:p>
            <a:endParaRPr lang="en-US" altLang="zh-CN" dirty="0"/>
          </a:p>
          <a:p>
            <a:r>
              <a:rPr lang="en-US" altLang="zh-CN" dirty="0"/>
              <a:t>Other options for MVCC: version chains (linked lists of versions)</a:t>
            </a:r>
          </a:p>
          <a:p>
            <a:pPr lvl="1"/>
            <a:r>
              <a:rPr lang="en-US" altLang="zh-CN" dirty="0"/>
              <a:t>Depend on applications and optimization goals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0ECCEF-9FF6-4770-97CB-CEC953B99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332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 all…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about parallelism?</a:t>
                </a:r>
              </a:p>
              <a:p>
                <a:endParaRPr lang="en-US" dirty="0"/>
              </a:p>
              <a:p>
                <a:r>
                  <a:rPr lang="en-US" dirty="0"/>
                  <a:t>What about multiple-level memory hierarchy?</a:t>
                </a:r>
              </a:p>
              <a:p>
                <a:endParaRPr lang="en-US" dirty="0"/>
              </a:p>
              <a:p>
                <a:r>
                  <a:rPr lang="en-US" dirty="0"/>
                  <a:t>Algorithm is machine specific.  Need to rewrite code when running on another machine</a:t>
                </a:r>
              </a:p>
              <a:p>
                <a:endParaRPr lang="en-US" dirty="0"/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/>
                  <a:t> are not static?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35E09FD-81DF-4108-B533-7D5C9B28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38FE4-5894-4B71-9199-5B7ED0AE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CD5FC1-DD94-4B05-B286-C7BCB9D1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sz="2000" dirty="0"/>
          </a:p>
          <a:p>
            <a:endParaRPr lang="en-US" altLang="zh-CN" dirty="0"/>
          </a:p>
          <a:p>
            <a:pPr marL="0" indent="0" algn="ctr">
              <a:buNone/>
            </a:pPr>
            <a:r>
              <a:rPr lang="en-US" altLang="zh-CN" sz="3600" dirty="0"/>
              <a:t>Course Project</a:t>
            </a:r>
            <a:endParaRPr lang="zh-CN" altLang="en-US" sz="3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E5186F-BF95-49E8-9E50-F8AAD52D5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310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879B31-47F0-46CC-BC2E-3D273042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Project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665947-3EBE-4928-9E38-2EBC341CA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can see the feedback online in </a:t>
            </a:r>
            <a:r>
              <a:rPr lang="en-US" altLang="zh-CN" dirty="0" err="1"/>
              <a:t>ilearn</a:t>
            </a:r>
            <a:endParaRPr lang="en-US" altLang="zh-CN" dirty="0"/>
          </a:p>
          <a:p>
            <a:pPr lvl="1"/>
            <a:r>
              <a:rPr lang="en-US" altLang="zh-CN" dirty="0"/>
              <a:t>If there’s no feedback, it generally means that it’s a good topic to look at</a:t>
            </a:r>
          </a:p>
          <a:p>
            <a:pPr lvl="1"/>
            <a:r>
              <a:rPr lang="en-US" altLang="zh-CN" dirty="0"/>
              <a:t>For some of them if it’s too hard/too simple, I left my comments. You are encouraged to talk to me, or at least send me an email</a:t>
            </a:r>
          </a:p>
          <a:p>
            <a:pPr lvl="1"/>
            <a:r>
              <a:rPr lang="en-US" altLang="zh-CN" dirty="0"/>
              <a:t>Very interesting topics from many of you</a:t>
            </a:r>
          </a:p>
          <a:p>
            <a:pPr lvl="2"/>
            <a:r>
              <a:rPr lang="en-US" altLang="zh-CN" dirty="0"/>
              <a:t>But be aware of the time and plan ahead</a:t>
            </a:r>
          </a:p>
          <a:p>
            <a:pPr lvl="2"/>
            <a:r>
              <a:rPr lang="en-US" altLang="zh-CN" dirty="0"/>
              <a:t>Can lead to very interesting results and learn a lot during the process</a:t>
            </a:r>
          </a:p>
          <a:p>
            <a:pPr lvl="2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5AC016-9088-43FE-82AE-02C249C44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1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453F-B857-481F-9951-7A2DE0BE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 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C06575-7D3F-4DBA-9A11-14900117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Will be out tonight</a:t>
            </a:r>
          </a:p>
          <a:p>
            <a:pPr lvl="1"/>
            <a:r>
              <a:rPr lang="en-US" altLang="zh-CN" dirty="0"/>
              <a:t>Still due March 9</a:t>
            </a:r>
          </a:p>
          <a:p>
            <a:pPr lvl="1"/>
            <a:r>
              <a:rPr lang="en-US" altLang="zh-CN" dirty="0"/>
              <a:t>Two problems including a (long) programming problem</a:t>
            </a:r>
          </a:p>
          <a:p>
            <a:pPr lvl="1"/>
            <a:r>
              <a:rPr lang="en-US" altLang="zh-CN" dirty="0"/>
              <a:t>The instructions in HW3 may help you in your course project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3C47ED-84A5-44AD-93D9-6385269F2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00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C1515-1B89-4FF7-80B0-C8E90962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Reserve the server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45E2DB-D1D0-4505-B7C9-9623EBEA3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When you need final numbers, you can reserve a slot. </a:t>
            </a:r>
          </a:p>
          <a:p>
            <a:pPr lvl="1"/>
            <a:r>
              <a:rPr lang="en-US" altLang="zh-CN" dirty="0"/>
              <a:t>Write down your </a:t>
            </a:r>
            <a:r>
              <a:rPr lang="en-US" altLang="zh-CN" b="1" dirty="0">
                <a:solidFill>
                  <a:srgbClr val="FF0000"/>
                </a:solidFill>
              </a:rPr>
              <a:t>NetID</a:t>
            </a:r>
            <a:r>
              <a:rPr lang="en-US" altLang="zh-CN" dirty="0"/>
              <a:t> in the corresponding slot.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Always check</a:t>
            </a:r>
            <a:r>
              <a:rPr lang="en-US" altLang="zh-CN" dirty="0"/>
              <a:t> if anyone else has reserved the computer before you start running experiments on the machine.</a:t>
            </a:r>
          </a:p>
          <a:p>
            <a:r>
              <a:rPr lang="en-US" altLang="zh-CN" dirty="0"/>
              <a:t>If you are not reserving, it means that you </a:t>
            </a:r>
            <a:r>
              <a:rPr lang="en-US" altLang="zh-CN" dirty="0">
                <a:solidFill>
                  <a:srgbClr val="FF0000"/>
                </a:solidFill>
              </a:rPr>
              <a:t>don't mind</a:t>
            </a:r>
            <a:r>
              <a:rPr lang="en-US" altLang="zh-CN" dirty="0"/>
              <a:t> others using the machine at the same time. </a:t>
            </a:r>
          </a:p>
          <a:p>
            <a:r>
              <a:rPr lang="en-US" altLang="zh-CN" dirty="0"/>
              <a:t>Generally be mindful that almost everyone in the class are using this machine, and do not reserve it for longer than you need</a:t>
            </a:r>
          </a:p>
          <a:p>
            <a:pPr lvl="1"/>
            <a:r>
              <a:rPr lang="en-US" altLang="zh-CN" dirty="0"/>
              <a:t>Reserve the machine at least 2 hours in advance</a:t>
            </a:r>
          </a:p>
          <a:p>
            <a:pPr lvl="1"/>
            <a:r>
              <a:rPr lang="en-US" altLang="zh-CN" dirty="0"/>
              <a:t>Reserve the machine if you will use for more than </a:t>
            </a:r>
            <a:r>
              <a:rPr lang="en-US" altLang="zh-CN" b="1" dirty="0">
                <a:solidFill>
                  <a:srgbClr val="FF0000"/>
                </a:solidFill>
              </a:rPr>
              <a:t>15 minutes</a:t>
            </a:r>
            <a:endParaRPr lang="en-US" altLang="zh-CN" dirty="0"/>
          </a:p>
          <a:p>
            <a:pPr lvl="1"/>
            <a:r>
              <a:rPr lang="en-US" altLang="zh-CN" dirty="0"/>
              <a:t>Don't reserve for just debugging. Try to debug locally or with allowing others for using the machine</a:t>
            </a:r>
          </a:p>
          <a:p>
            <a:pPr lvl="1"/>
            <a:r>
              <a:rPr lang="en-US" altLang="zh-CN" dirty="0"/>
              <a:t>Don't reserve more than </a:t>
            </a:r>
            <a:r>
              <a:rPr lang="en-US" altLang="zh-CN" b="1" dirty="0">
                <a:solidFill>
                  <a:srgbClr val="FF0000"/>
                </a:solidFill>
              </a:rPr>
              <a:t>2 hours</a:t>
            </a:r>
            <a:r>
              <a:rPr lang="en-US" altLang="zh-CN" dirty="0"/>
              <a:t> at a time</a:t>
            </a:r>
          </a:p>
          <a:p>
            <a:r>
              <a:rPr lang="en-US" altLang="zh-CN" dirty="0"/>
              <a:t>Coordinate with each other - you will know each other's NetID by the spreadsheet, or using "top"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0DB4FC-F248-4DAA-A54F-206A232F1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EE24BA-EF29-417B-968A-6E4AA67A130A}"/>
              </a:ext>
            </a:extLst>
          </p:cNvPr>
          <p:cNvSpPr/>
          <p:nvPr/>
        </p:nvSpPr>
        <p:spPr>
          <a:xfrm>
            <a:off x="4419600" y="183397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hlinkClick r:id="rId2"/>
              </a:rPr>
              <a:t>https://docs.google.com/spreadsheets/d/10SFx5MpHWlEeYsyExnkftLJMw1XS1nd7M2h-bAh6pa4/edit?usp=sharing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6522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7" y="965199"/>
            <a:ext cx="7201813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Algorithms: 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Theory and Practice</a:t>
            </a: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5600" b="0" dirty="0"/>
              <a:t>Locality and I/O-Efficient Parallel Algorithms</a:t>
            </a:r>
            <a:endParaRPr lang="zh-CN" alt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Lecture 11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Yan Gu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12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 theory useful?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7B5BFF1-4642-44E9-992C-58FBBDF6D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In Homework 1, you have all implemented scan, but you don’t get 12-fold speedup</a:t>
                </a:r>
              </a:p>
              <a:p>
                <a:pPr lvl="1"/>
                <a:r>
                  <a:rPr lang="en-US" dirty="0"/>
                  <a:t>The algorithm should be highly parallelized</a:t>
                </a:r>
              </a:p>
              <a:p>
                <a:endParaRPr lang="en-US" dirty="0"/>
              </a:p>
              <a:p>
                <a:r>
                  <a:rPr lang="en-US" dirty="0"/>
                  <a:t>An algorithm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/>
                  <a:t> time complexity is not necessarily faster than another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/>
                  <a:t> time complexity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7B5BFF1-4642-44E9-992C-58FBBDF6D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0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 theory useful?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5BFF1-4642-44E9-992C-58FBBDF6D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cilk_for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(int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0;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&lt; n;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++) A[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= A[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+ 1;</a:t>
            </a:r>
          </a:p>
          <a:p>
            <a:pPr marL="0"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cilk_for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(int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0;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&lt; n;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++) A[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= A[(long long)(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)*4323 % n] + 1;</a:t>
            </a:r>
          </a:p>
          <a:p>
            <a:pPr marL="0"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cilk_for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(int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= 0;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&lt; n; 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++) A[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= (long long)(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)*4323 % n + 1;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A68BA-D350-455E-A3A8-60E644B89BD4}"/>
              </a:ext>
            </a:extLst>
          </p:cNvPr>
          <p:cNvSpPr txBox="1"/>
          <p:nvPr/>
        </p:nvSpPr>
        <p:spPr>
          <a:xfrm>
            <a:off x="12100704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EC78A-C2A1-42CC-BA9D-48C1C4B20AA8}"/>
              </a:ext>
            </a:extLst>
          </p:cNvPr>
          <p:cNvSpPr txBox="1"/>
          <p:nvPr/>
        </p:nvSpPr>
        <p:spPr>
          <a:xfrm>
            <a:off x="1600200" y="4267200"/>
            <a:ext cx="25523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n=10^9</a:t>
            </a:r>
          </a:p>
          <a:p>
            <a:r>
              <a:rPr lang="en-US" sz="3200" dirty="0"/>
              <a:t>time: 0.17225</a:t>
            </a:r>
          </a:p>
          <a:p>
            <a:r>
              <a:rPr lang="en-US" sz="3200" dirty="0"/>
              <a:t>time: 2.88519</a:t>
            </a:r>
          </a:p>
          <a:p>
            <a:r>
              <a:rPr lang="en-US" sz="3200" dirty="0"/>
              <a:t>time: 0.68664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3CD48-0B13-4D1E-A1AA-FA1149D990B0}"/>
              </a:ext>
            </a:extLst>
          </p:cNvPr>
          <p:cNvSpPr txBox="1"/>
          <p:nvPr/>
        </p:nvSpPr>
        <p:spPr>
          <a:xfrm>
            <a:off x="5464935" y="4341674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Random access is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12.78x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more expensive than a sequential access</a:t>
            </a:r>
          </a:p>
        </p:txBody>
      </p:sp>
    </p:spTree>
    <p:extLst>
      <p:ext uri="{BB962C8B-B14F-4D97-AF65-F5344CB8AC3E}">
        <p14:creationId xmlns:p14="http://schemas.microsoft.com/office/powerpoint/2010/main" val="26810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D38B6-57AC-499D-85A9-7C4D0BA33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35BE7-C79F-44BB-BE3D-ECCFDBC6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11582400" cy="67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Mao">
      <a:dk1>
        <a:sysClr val="windowText" lastClr="000000"/>
      </a:dk1>
      <a:lt1>
        <a:sysClr val="window" lastClr="FFFFFF"/>
      </a:lt1>
      <a:dk2>
        <a:srgbClr val="4D5061"/>
      </a:dk2>
      <a:lt2>
        <a:srgbClr val="E7E6E6"/>
      </a:lt2>
      <a:accent1>
        <a:srgbClr val="4472C4"/>
      </a:accent1>
      <a:accent2>
        <a:srgbClr val="ED7D31"/>
      </a:accent2>
      <a:accent3>
        <a:srgbClr val="FFBF00"/>
      </a:accent3>
      <a:accent4>
        <a:srgbClr val="F93943"/>
      </a:accent4>
      <a:accent5>
        <a:srgbClr val="9000B3"/>
      </a:accent5>
      <a:accent6>
        <a:srgbClr val="70AD47"/>
      </a:accent6>
      <a:hlink>
        <a:srgbClr val="E8436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26992</TotalTime>
  <Words>4179</Words>
  <Application>Microsoft Office PowerPoint</Application>
  <PresentationFormat>宽屏</PresentationFormat>
  <Paragraphs>891</Paragraphs>
  <Slides>54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5" baseType="lpstr">
      <vt:lpstr>等线</vt:lpstr>
      <vt:lpstr>等线 Light</vt:lpstr>
      <vt:lpstr>Arial</vt:lpstr>
      <vt:lpstr>Bahnschrift SemiBold SemiConden</vt:lpstr>
      <vt:lpstr>Calibri</vt:lpstr>
      <vt:lpstr>Cambria Math</vt:lpstr>
      <vt:lpstr>Comic Sans MS</vt:lpstr>
      <vt:lpstr>Lucida Sans Unicode</vt:lpstr>
      <vt:lpstr>Source Sans Pro</vt:lpstr>
      <vt:lpstr>Wingdings</vt:lpstr>
      <vt:lpstr>1_Custom Design</vt:lpstr>
      <vt:lpstr>Parallel Algorithms:  Theory and Practice  Locality and I/O-Efficient Parallel Algorithms</vt:lpstr>
      <vt:lpstr>Last week – Tree algorithms</vt:lpstr>
      <vt:lpstr>Last week – Tree algorithms</vt:lpstr>
      <vt:lpstr>Last week – Tree algorithms</vt:lpstr>
      <vt:lpstr>Last week – Tree algorithms</vt:lpstr>
      <vt:lpstr>Parallel Algorithms:  Theory and Practice  Locality and I/O-Efficient Parallel Algorithms</vt:lpstr>
      <vt:lpstr>Is theory useful?</vt:lpstr>
      <vt:lpstr>Is theory useful?</vt:lpstr>
      <vt:lpstr>PowerPoint 演示文稿</vt:lpstr>
      <vt:lpstr>The I/O model</vt:lpstr>
      <vt:lpstr>The I/O model</vt:lpstr>
      <vt:lpstr>Notation Clarification</vt:lpstr>
      <vt:lpstr>Why a 2-Level Hierarchy?</vt:lpstr>
      <vt:lpstr>PowerPoint 演示文稿</vt:lpstr>
      <vt:lpstr>Why care I/O model?</vt:lpstr>
      <vt:lpstr>CS 260-001 in Spring 2020</vt:lpstr>
      <vt:lpstr>I/O-efficient algorithms</vt:lpstr>
      <vt:lpstr>A regular 2-way mergesort</vt:lpstr>
      <vt:lpstr>A regular 2-way mergesort</vt:lpstr>
      <vt:lpstr>How to merge two lists?</vt:lpstr>
      <vt:lpstr>Multi-way mergesort on the EM model</vt:lpstr>
      <vt:lpstr>Multi-way mergesort on the EM model</vt:lpstr>
      <vt:lpstr>Multi-way mergesort on the EM model</vt:lpstr>
      <vt:lpstr>Multi-way mergesort on the EM model</vt:lpstr>
      <vt:lpstr>Multi-way mergesort on the EM model</vt:lpstr>
      <vt:lpstr>I/O complexity for multi-way merge sort on EM model</vt:lpstr>
      <vt:lpstr>I/O-efficient algorithms</vt:lpstr>
      <vt:lpstr>Matrix transpose</vt:lpstr>
      <vt:lpstr>Matrix transpose - I/O algorithm</vt:lpstr>
      <vt:lpstr>Matrix Multiplication</vt:lpstr>
      <vt:lpstr>How Are Matrices Stored?</vt:lpstr>
      <vt:lpstr>How Are Matrices Stored?</vt:lpstr>
      <vt:lpstr>Tiling</vt:lpstr>
      <vt:lpstr>I/O-efficient algorithms</vt:lpstr>
      <vt:lpstr>B-Trees</vt:lpstr>
      <vt:lpstr>B-tree/(2,3)-tree</vt:lpstr>
      <vt:lpstr>B-tree search</vt:lpstr>
      <vt:lpstr>B-tree analysis - Search</vt:lpstr>
      <vt:lpstr>B-tree insert</vt:lpstr>
      <vt:lpstr>B-tree insert</vt:lpstr>
      <vt:lpstr>B-tree inserts</vt:lpstr>
      <vt:lpstr>B-tree analysis - Insert (and delete)</vt:lpstr>
      <vt:lpstr>I/O-efficient algorithms</vt:lpstr>
      <vt:lpstr>Previous parallel algorithms</vt:lpstr>
      <vt:lpstr>PowerPoint 演示文稿</vt:lpstr>
      <vt:lpstr>PowerPoint 演示文稿</vt:lpstr>
      <vt:lpstr>The I/O model</vt:lpstr>
      <vt:lpstr>The I/O model</vt:lpstr>
      <vt:lpstr>I/O-efficient algorithms</vt:lpstr>
      <vt:lpstr>Not all…</vt:lpstr>
      <vt:lpstr>PowerPoint 演示文稿</vt:lpstr>
      <vt:lpstr>Course Project</vt:lpstr>
      <vt:lpstr>Homework 3</vt:lpstr>
      <vt:lpstr>Reserve the server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Algorithms:  Theory and Practice</dc:title>
  <dc:creator>Yan Gu</dc:creator>
  <cp:lastModifiedBy>Yan Gu</cp:lastModifiedBy>
  <cp:revision>392</cp:revision>
  <dcterms:created xsi:type="dcterms:W3CDTF">2019-09-30T01:50:09Z</dcterms:created>
  <dcterms:modified xsi:type="dcterms:W3CDTF">2020-02-20T00:43:17Z</dcterms:modified>
</cp:coreProperties>
</file>