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02"/>
    <p:restoredTop sz="96327"/>
  </p:normalViewPr>
  <p:slideViewPr>
    <p:cSldViewPr snapToGrid="0" snapToObjects="1">
      <p:cViewPr varScale="1">
        <p:scale>
          <a:sx n="97" d="100"/>
          <a:sy n="97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CB5A-BAA3-A142-9735-CE2F94971D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CS141:WEEK 6 DISCUSSION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1D3DE-4126-3240-891B-36CB110F36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  <a:p>
            <a:r>
              <a:rPr lang="en-US" dirty="0"/>
              <a:t>Huffman Coding</a:t>
            </a:r>
          </a:p>
        </p:txBody>
      </p:sp>
    </p:spTree>
    <p:extLst>
      <p:ext uri="{BB962C8B-B14F-4D97-AF65-F5344CB8AC3E}">
        <p14:creationId xmlns:p14="http://schemas.microsoft.com/office/powerpoint/2010/main" val="2607085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968-4519-934A-80EE-5F836395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488" y="808056"/>
            <a:ext cx="9125652" cy="1077229"/>
          </a:xfrm>
        </p:spPr>
        <p:txBody>
          <a:bodyPr/>
          <a:lstStyle/>
          <a:p>
            <a:r>
              <a:rPr lang="en-US" dirty="0"/>
              <a:t>Cutting the Candy: Example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0C207-FFFE-DE45-AC80-AD75BC338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578" y="6154756"/>
            <a:ext cx="6685721" cy="7032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Taken from: https://</a:t>
            </a:r>
            <a:r>
              <a:rPr lang="en-US" dirty="0" err="1"/>
              <a:t>web.stanford.edu</a:t>
            </a:r>
            <a:r>
              <a:rPr lang="en-US" dirty="0"/>
              <a:t>/class/archive/cs/cs161/cs161.1168/lecture12.pdf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5BF84-548B-3E42-AD2F-254BF665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663889"/>
            <a:ext cx="8324022" cy="101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8BB0A-7881-7349-8217-FBC9285E3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2873527"/>
            <a:ext cx="8324022" cy="30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1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D7E45EB-2082-42A1-A5FC-6D53F21DB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6A5C072-919B-4308-A48B-96DC0CBF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F74E2F-7C51-4D72-96BA-528A50748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B61F797-14BD-476F-B569-140E96CB6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0235D8-BAC3-4440-8A9B-43D98243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F2FD5C-3192-4646-91D2-C907BDC4C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4701B-7E47-4D4B-994C-A7840B69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r>
              <a:rPr lang="en-US" dirty="0"/>
              <a:t>Cutting the Candy: A Naïve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C9862-29AF-0941-8E03-04EEC6D6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7958" y="2052116"/>
            <a:ext cx="4316121" cy="3997828"/>
          </a:xfrm>
        </p:spPr>
        <p:txBody>
          <a:bodyPr>
            <a:normAutofit/>
          </a:bodyPr>
          <a:lstStyle/>
          <a:p>
            <a:r>
              <a:rPr lang="en-US" sz="1800" dirty="0"/>
              <a:t>Try every possible cutting strategy recursively!</a:t>
            </a:r>
          </a:p>
          <a:p>
            <a:r>
              <a:rPr lang="en-US" sz="1800" dirty="0"/>
              <a:t>First cut a piece off left end of the candy of size </a:t>
            </a:r>
            <a:r>
              <a:rPr lang="en-US" sz="1800" i="1" dirty="0"/>
              <a:t>i</a:t>
            </a:r>
          </a:p>
          <a:p>
            <a:r>
              <a:rPr lang="en-US" sz="1800" dirty="0"/>
              <a:t>Then, find the optimal way to cut the remainder of the candy</a:t>
            </a:r>
          </a:p>
          <a:p>
            <a:r>
              <a:rPr lang="en-US" sz="1800" dirty="0"/>
              <a:t>Try with all possible values of </a:t>
            </a:r>
            <a:r>
              <a:rPr lang="en-US" sz="1800" i="1" dirty="0" err="1"/>
              <a:t>i</a:t>
            </a:r>
            <a:endParaRPr lang="en-US" sz="1800" i="1" dirty="0"/>
          </a:p>
          <a:p>
            <a:r>
              <a:rPr lang="en-US" sz="1800" dirty="0"/>
              <a:t>What would be the type of time complexity?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564258-BA63-4452-B6A7-27E3497D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43C2F-77B6-5148-9A66-2CF96EE8F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3" y="2515541"/>
            <a:ext cx="6822232" cy="33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9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592C-6DE8-4D4E-80AE-B7AF3BCE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808056"/>
            <a:ext cx="9987044" cy="1077229"/>
          </a:xfrm>
        </p:spPr>
        <p:txBody>
          <a:bodyPr>
            <a:normAutofit/>
          </a:bodyPr>
          <a:lstStyle/>
          <a:p>
            <a:r>
              <a:rPr lang="en-US" dirty="0"/>
              <a:t>Cutting the Candy: Dynamic Programming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9C0F8-EEC5-C04A-86E6-E3A1098E8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9" y="2052116"/>
            <a:ext cx="4610101" cy="3993084"/>
          </a:xfrm>
        </p:spPr>
        <p:txBody>
          <a:bodyPr/>
          <a:lstStyle/>
          <a:p>
            <a:r>
              <a:rPr lang="en-US" dirty="0"/>
              <a:t>We can do better!</a:t>
            </a:r>
          </a:p>
          <a:p>
            <a:r>
              <a:rPr lang="en-US" dirty="0"/>
              <a:t>In the naïve solution, we are calculating the same values many many times!</a:t>
            </a:r>
          </a:p>
          <a:p>
            <a:r>
              <a:rPr lang="en-US" dirty="0"/>
              <a:t>What if we stored some values in an additional array and used them when necessary?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72C49-22B8-EC4D-A7E2-B531A0EF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2" y="2515541"/>
            <a:ext cx="6399537" cy="352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5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24B3-0E0B-344A-98E6-91F70B69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808056"/>
            <a:ext cx="10363200" cy="1077229"/>
          </a:xfrm>
        </p:spPr>
        <p:txBody>
          <a:bodyPr>
            <a:normAutofit/>
          </a:bodyPr>
          <a:lstStyle/>
          <a:p>
            <a:r>
              <a:rPr lang="en-US" dirty="0"/>
              <a:t>Cutting the Candy: Dynamic Programming 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8E4CE-DBE9-2847-8C44-08DA07C1E3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99861" y="2052116"/>
                <a:ext cx="8370278" cy="3997828"/>
              </a:xfrm>
            </p:spPr>
            <p:txBody>
              <a:bodyPr/>
              <a:lstStyle/>
              <a:p>
                <a:r>
                  <a:rPr lang="en-US" dirty="0"/>
                  <a:t>Idea: Keep an array </a:t>
                </a:r>
                <a:r>
                  <a:rPr lang="en-US" i="1" dirty="0"/>
                  <a:t>r</a:t>
                </a:r>
                <a:r>
                  <a:rPr lang="en-US" dirty="0"/>
                  <a:t> of size n+1</a:t>
                </a:r>
              </a:p>
              <a:p>
                <a:endParaRPr lang="en-US" dirty="0"/>
              </a:p>
              <a:p>
                <a:r>
                  <a:rPr lang="en-US" dirty="0"/>
                  <a:t>Each element </a:t>
                </a:r>
                <a:r>
                  <a:rPr lang="en-US" i="1" dirty="0" err="1"/>
                  <a:t>i</a:t>
                </a:r>
                <a:r>
                  <a:rPr lang="en-US" dirty="0"/>
                  <a:t> of 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represents the the maximum revenue that can be achieved with pieces whose size is smaller than or equal to </a:t>
                </a:r>
                <a:r>
                  <a:rPr lang="en-US" i="1" dirty="0" err="1"/>
                  <a:t>i</a:t>
                </a:r>
                <a:r>
                  <a:rPr lang="en-US" dirty="0"/>
                  <a:t> only</a:t>
                </a:r>
              </a:p>
              <a:p>
                <a:endParaRPr lang="en-US" dirty="0"/>
              </a:p>
              <a:p>
                <a:r>
                  <a:rPr lang="en-US" dirty="0"/>
                  <a:t>How can we populate </a:t>
                </a:r>
                <a:r>
                  <a:rPr lang="en-US" i="1" dirty="0"/>
                  <a:t>r</a:t>
                </a:r>
                <a:r>
                  <a:rPr lang="en-US" dirty="0"/>
                  <a:t> array? 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equal to?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8E4CE-DBE9-2847-8C44-08DA07C1E3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9861" y="2052116"/>
                <a:ext cx="8370278" cy="3997828"/>
              </a:xfrm>
              <a:blipFill>
                <a:blip r:embed="rId2"/>
                <a:stretch>
                  <a:fillRect l="-303" r="-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259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24B3-0E0B-344A-98E6-91F70B69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0" y="808056"/>
            <a:ext cx="9886122" cy="1077229"/>
          </a:xfrm>
        </p:spPr>
        <p:txBody>
          <a:bodyPr>
            <a:normAutofit/>
          </a:bodyPr>
          <a:lstStyle/>
          <a:p>
            <a:r>
              <a:rPr lang="en-US" dirty="0"/>
              <a:t>Cutting the candy: Dynamic Programming 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8E4CE-DBE9-2847-8C44-08DA07C1E3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8500" y="2052116"/>
                <a:ext cx="8601639" cy="399782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 calculate the solutions for smaller rods first </a:t>
                </a:r>
              </a:p>
              <a:p>
                <a:r>
                  <a:rPr lang="en-US" dirty="0"/>
                  <a:t>For each candy length value </a:t>
                </a:r>
                <a:r>
                  <a:rPr lang="en-US" i="1" dirty="0"/>
                  <a:t>j</a:t>
                </a:r>
                <a:r>
                  <a:rPr lang="en-US" dirty="0"/>
                  <a:t>, we find the optimal cutting</a:t>
                </a:r>
              </a:p>
              <a:p>
                <a:pPr lvl="1"/>
                <a:r>
                  <a:rPr lang="en-US" sz="2000" dirty="0"/>
                  <a:t>We do this by iterating through all possible pieces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. 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At each step, we maximize the value of candy length </a:t>
                </a:r>
                <a:r>
                  <a:rPr lang="en-US" sz="2000" i="1" dirty="0"/>
                  <a:t>j</a:t>
                </a:r>
                <a:r>
                  <a:rPr lang="en-US" sz="2000" dirty="0"/>
                  <a:t>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dirty="0"/>
                  <a:t>: the optimal solution of subproblem with candy length (we record this to use later)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gives the optimal solution to our problem!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8E4CE-DBE9-2847-8C44-08DA07C1E3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8500" y="2052116"/>
                <a:ext cx="8601639" cy="3997828"/>
              </a:xfrm>
              <a:blipFill>
                <a:blip r:embed="rId2"/>
                <a:stretch>
                  <a:fillRect l="-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766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576C1-A3FE-6146-ABB1-D0079889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60" y="808056"/>
            <a:ext cx="10084229" cy="1077229"/>
          </a:xfrm>
        </p:spPr>
        <p:txBody>
          <a:bodyPr>
            <a:normAutofit/>
          </a:bodyPr>
          <a:lstStyle/>
          <a:p>
            <a:r>
              <a:rPr lang="en-US" dirty="0"/>
              <a:t>Cutting the Candy: Dynamic Programming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35F56-24CC-E047-8B9F-838ADF8E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019" y="2052116"/>
            <a:ext cx="3726727" cy="3997828"/>
          </a:xfrm>
        </p:spPr>
        <p:txBody>
          <a:bodyPr>
            <a:normAutofit/>
          </a:bodyPr>
          <a:lstStyle/>
          <a:p>
            <a:r>
              <a:rPr lang="en-US" sz="1600" dirty="0"/>
              <a:t>What is the time complexity of this algorithm?</a:t>
            </a:r>
          </a:p>
          <a:p>
            <a:r>
              <a:rPr lang="en-US" sz="1600" dirty="0"/>
              <a:t>Are we better off?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C9262-BBD0-3F42-9C45-1C3FEDCB2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060" y="2223982"/>
            <a:ext cx="5886094" cy="38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2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4DDC-48E5-BA47-B7C2-740EFC348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 the Candy: Example Run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ADF99-D130-4346-A861-899C179A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760" y="2052116"/>
            <a:ext cx="5886094" cy="3825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1E1FF-EE28-FC49-A95E-961F25C3E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7" y="2052116"/>
            <a:ext cx="5308154" cy="1011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11161B-EEBF-1342-96DF-B9238DCDA307}"/>
              </a:ext>
            </a:extLst>
          </p:cNvPr>
          <p:cNvSpPr txBox="1"/>
          <p:nvPr/>
        </p:nvSpPr>
        <p:spPr>
          <a:xfrm>
            <a:off x="977900" y="3230832"/>
            <a:ext cx="4584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n=4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r[0]=0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r[1]=1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r[2]=5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r[3]=8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r[4]=10</a:t>
            </a:r>
          </a:p>
        </p:txBody>
      </p:sp>
    </p:spTree>
    <p:extLst>
      <p:ext uri="{BB962C8B-B14F-4D97-AF65-F5344CB8AC3E}">
        <p14:creationId xmlns:p14="http://schemas.microsoft.com/office/powerpoint/2010/main" val="438157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6A87-570F-FE4A-AAFF-6B35C541A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Finding Cheapest Flight </a:t>
            </a:r>
            <a:br>
              <a:rPr lang="en-US" dirty="0"/>
            </a:br>
            <a:r>
              <a:rPr lang="en-US" dirty="0"/>
              <a:t>(with some/many stopover)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F35A9-F93C-B341-9BC2-54911CBB6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922" y="2052116"/>
            <a:ext cx="10296939" cy="3997828"/>
          </a:xfrm>
        </p:spPr>
        <p:txBody>
          <a:bodyPr/>
          <a:lstStyle/>
          <a:p>
            <a:r>
              <a:rPr lang="en-US" dirty="0"/>
              <a:t>Want to fly for Los Angeles (LAX) to Atlanta(ATL)</a:t>
            </a:r>
          </a:p>
          <a:p>
            <a:pPr lvl="1"/>
            <a:r>
              <a:rPr lang="en-US" dirty="0"/>
              <a:t>Direct flight</a:t>
            </a:r>
          </a:p>
          <a:p>
            <a:pPr lvl="1"/>
            <a:r>
              <a:rPr lang="en-US" dirty="0"/>
              <a:t>Only 1 Stopover at Denver, Chicago, DC, San Francisco….</a:t>
            </a:r>
          </a:p>
          <a:p>
            <a:pPr lvl="1"/>
            <a:r>
              <a:rPr lang="en-US" dirty="0"/>
              <a:t>2 Stopovers at Denver and Chicago, San Francisco and DC, ….</a:t>
            </a:r>
          </a:p>
        </p:txBody>
      </p:sp>
    </p:spTree>
    <p:extLst>
      <p:ext uri="{BB962C8B-B14F-4D97-AF65-F5344CB8AC3E}">
        <p14:creationId xmlns:p14="http://schemas.microsoft.com/office/powerpoint/2010/main" val="2419390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EB88-E092-8C4A-B864-0B97375E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Statement:</a:t>
            </a:r>
            <a:br>
              <a:rPr lang="en-US" dirty="0"/>
            </a:br>
            <a:r>
              <a:rPr lang="en-US" dirty="0"/>
              <a:t>Cheapest flight within </a:t>
            </a:r>
            <a:r>
              <a:rPr lang="en-US" i="1" dirty="0"/>
              <a:t>k</a:t>
            </a:r>
            <a:r>
              <a:rPr lang="en-US" dirty="0"/>
              <a:t> stops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76BDA-F41D-A24A-8119-B6D91589F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165" y="2052116"/>
            <a:ext cx="9562975" cy="3997828"/>
          </a:xfrm>
        </p:spPr>
        <p:txBody>
          <a:bodyPr/>
          <a:lstStyle/>
          <a:p>
            <a:r>
              <a:rPr lang="en-US" dirty="0"/>
              <a:t>We have a source(</a:t>
            </a:r>
            <a:r>
              <a:rPr lang="en-US" i="1" dirty="0" err="1"/>
              <a:t>src</a:t>
            </a:r>
            <a:r>
              <a:rPr lang="en-US" dirty="0"/>
              <a:t>) and destination(</a:t>
            </a:r>
            <a:r>
              <a:rPr lang="en-US" i="1" dirty="0" err="1"/>
              <a:t>dest</a:t>
            </a:r>
            <a:r>
              <a:rPr lang="en-US" dirty="0"/>
              <a:t>) location</a:t>
            </a:r>
          </a:p>
          <a:p>
            <a:r>
              <a:rPr lang="en-US" dirty="0"/>
              <a:t>Given the cost of the direct flights of different cities</a:t>
            </a:r>
          </a:p>
          <a:p>
            <a:r>
              <a:rPr lang="en-US" dirty="0"/>
              <a:t>We want to go from LAX to ATL</a:t>
            </a:r>
          </a:p>
          <a:p>
            <a:r>
              <a:rPr lang="en-US" dirty="0"/>
              <a:t>Direct Flight = $300</a:t>
            </a:r>
          </a:p>
          <a:p>
            <a:r>
              <a:rPr lang="en-US" dirty="0"/>
              <a:t>Is there any cheaper way to get there?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0260D4-EF25-1949-B265-51471592B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33941"/>
              </p:ext>
            </p:extLst>
          </p:nvPr>
        </p:nvGraphicFramePr>
        <p:xfrm>
          <a:off x="7354954" y="4663440"/>
          <a:ext cx="397565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9">
                  <a:extLst>
                    <a:ext uri="{9D8B030D-6E8A-4147-A177-3AD203B41FA5}">
                      <a16:colId xmlns:a16="http://schemas.microsoft.com/office/drawing/2014/main" val="3202733591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3143900947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535151812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2306996846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2952661950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3640164878"/>
                    </a:ext>
                  </a:extLst>
                </a:gridCol>
              </a:tblGrid>
              <a:tr h="31516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162190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478909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437966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917282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105493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735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043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EB88-E092-8C4A-B864-0B97375E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Statement:</a:t>
            </a:r>
            <a:br>
              <a:rPr lang="en-US" dirty="0"/>
            </a:br>
            <a:r>
              <a:rPr lang="en-US" dirty="0"/>
              <a:t>Cheapest flight within </a:t>
            </a:r>
            <a:r>
              <a:rPr lang="en-US" i="1" dirty="0"/>
              <a:t>k</a:t>
            </a:r>
            <a:r>
              <a:rPr lang="en-US" dirty="0"/>
              <a:t> stops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76BDA-F41D-A24A-8119-B6D91589F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5" y="2052116"/>
            <a:ext cx="9443705" cy="3997828"/>
          </a:xfrm>
        </p:spPr>
        <p:txBody>
          <a:bodyPr/>
          <a:lstStyle/>
          <a:p>
            <a:r>
              <a:rPr lang="en-US" dirty="0"/>
              <a:t>1 Stopover</a:t>
            </a:r>
          </a:p>
          <a:p>
            <a:pPr lvl="1"/>
            <a:r>
              <a:rPr lang="en-US" dirty="0"/>
              <a:t>LAX - DC -  ATL = 350 + 50 = $400</a:t>
            </a:r>
          </a:p>
          <a:p>
            <a:pPr lvl="1"/>
            <a:r>
              <a:rPr lang="en-US" dirty="0"/>
              <a:t>LAX - SFO – ATL = 50 + 200 = $250</a:t>
            </a:r>
          </a:p>
          <a:p>
            <a:r>
              <a:rPr lang="en-US" dirty="0"/>
              <a:t>2 Stopover</a:t>
            </a:r>
          </a:p>
          <a:p>
            <a:pPr lvl="1"/>
            <a:r>
              <a:rPr lang="en-US" dirty="0"/>
              <a:t>LAX - SFO -  DC - ATL = 50 + 50 + 50 = $150</a:t>
            </a:r>
          </a:p>
          <a:p>
            <a:pPr lvl="1"/>
            <a:r>
              <a:rPr lang="en-US" dirty="0"/>
              <a:t>LAX - DC - SFO - ATL = 350 + …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0260D4-EF25-1949-B265-51471592BF17}"/>
              </a:ext>
            </a:extLst>
          </p:cNvPr>
          <p:cNvGraphicFramePr>
            <a:graphicFrameLocks noGrp="1"/>
          </p:cNvGraphicFramePr>
          <p:nvPr/>
        </p:nvGraphicFramePr>
        <p:xfrm>
          <a:off x="7354954" y="4663440"/>
          <a:ext cx="397565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9">
                  <a:extLst>
                    <a:ext uri="{9D8B030D-6E8A-4147-A177-3AD203B41FA5}">
                      <a16:colId xmlns:a16="http://schemas.microsoft.com/office/drawing/2014/main" val="3202733591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3143900947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535151812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2306996846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2952661950"/>
                    </a:ext>
                  </a:extLst>
                </a:gridCol>
                <a:gridCol w="662609">
                  <a:extLst>
                    <a:ext uri="{9D8B030D-6E8A-4147-A177-3AD203B41FA5}">
                      <a16:colId xmlns:a16="http://schemas.microsoft.com/office/drawing/2014/main" val="3640164878"/>
                    </a:ext>
                  </a:extLst>
                </a:gridCol>
              </a:tblGrid>
              <a:tr h="315169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162190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478909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437966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917282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105493"/>
                  </a:ext>
                </a:extLst>
              </a:tr>
              <a:tr h="31516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735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41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3448-0AC7-384A-AB94-85DAA103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HUFFMAN CODING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AF247BD-A08A-6346-8E7F-3957DF407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004428"/>
              </p:ext>
            </p:extLst>
          </p:nvPr>
        </p:nvGraphicFramePr>
        <p:xfrm>
          <a:off x="6409678" y="3853756"/>
          <a:ext cx="484404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021">
                  <a:extLst>
                    <a:ext uri="{9D8B030D-6E8A-4147-A177-3AD203B41FA5}">
                      <a16:colId xmlns:a16="http://schemas.microsoft.com/office/drawing/2014/main" val="503442506"/>
                    </a:ext>
                  </a:extLst>
                </a:gridCol>
                <a:gridCol w="2422021">
                  <a:extLst>
                    <a:ext uri="{9D8B030D-6E8A-4147-A177-3AD203B41FA5}">
                      <a16:colId xmlns:a16="http://schemas.microsoft.com/office/drawing/2014/main" val="951739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34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0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04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81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3815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6675B9C-F20F-274A-AA1A-1313D73E0B58}"/>
              </a:ext>
            </a:extLst>
          </p:cNvPr>
          <p:cNvSpPr/>
          <p:nvPr/>
        </p:nvSpPr>
        <p:spPr>
          <a:xfrm>
            <a:off x="6215851" y="1885285"/>
            <a:ext cx="1037206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D4A884-BEB3-564F-8781-06A59B9811EE}"/>
              </a:ext>
            </a:extLst>
          </p:cNvPr>
          <p:cNvSpPr/>
          <p:nvPr/>
        </p:nvSpPr>
        <p:spPr>
          <a:xfrm>
            <a:off x="7334435" y="1905760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D5CAE1-8EBD-364D-B427-D2FC892EF5BE}"/>
              </a:ext>
            </a:extLst>
          </p:cNvPr>
          <p:cNvSpPr/>
          <p:nvPr/>
        </p:nvSpPr>
        <p:spPr>
          <a:xfrm>
            <a:off x="8392994" y="1885285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6704EC-2ADD-EA4C-A10B-2F8E19CE52BC}"/>
              </a:ext>
            </a:extLst>
          </p:cNvPr>
          <p:cNvSpPr/>
          <p:nvPr/>
        </p:nvSpPr>
        <p:spPr>
          <a:xfrm>
            <a:off x="9481566" y="1905760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160CCA-2EB1-854F-B96F-3E9CB89E21AC}"/>
              </a:ext>
            </a:extLst>
          </p:cNvPr>
          <p:cNvSpPr/>
          <p:nvPr/>
        </p:nvSpPr>
        <p:spPr>
          <a:xfrm>
            <a:off x="7874390" y="2757517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</p:spTree>
    <p:extLst>
      <p:ext uri="{BB962C8B-B14F-4D97-AF65-F5344CB8AC3E}">
        <p14:creationId xmlns:p14="http://schemas.microsoft.com/office/powerpoint/2010/main" val="217702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59F4A-4E81-9B40-9FD3-510563E0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B2687-80A5-5041-AA96-7A7B6F75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70" y="2052115"/>
            <a:ext cx="10151165" cy="45872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+inf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for k = 0 to 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min(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findFlights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k))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return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ans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findFlights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k)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if (k==0) return Cost[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cost = +inf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for city in (cities with a direct flight from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   temp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findFlights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(city,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k-1) + Cost[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][city]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   cost = min(cost, temp)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return cost</a:t>
            </a:r>
          </a:p>
        </p:txBody>
      </p:sp>
    </p:spTree>
    <p:extLst>
      <p:ext uri="{BB962C8B-B14F-4D97-AF65-F5344CB8AC3E}">
        <p14:creationId xmlns:p14="http://schemas.microsoft.com/office/powerpoint/2010/main" val="1540988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8EF2-0683-CB41-B84D-4234D160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Solution: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87560-1080-7A4E-B526-CD6D4BF01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4" y="2052116"/>
            <a:ext cx="10124661" cy="3997828"/>
          </a:xfrm>
        </p:spPr>
        <p:txBody>
          <a:bodyPr/>
          <a:lstStyle/>
          <a:p>
            <a:r>
              <a:rPr lang="en-US" dirty="0"/>
              <a:t>For large </a:t>
            </a:r>
            <a:r>
              <a:rPr lang="en-US" i="1" dirty="0"/>
              <a:t>K</a:t>
            </a:r>
            <a:r>
              <a:rPr lang="en-US" dirty="0"/>
              <a:t>, we would have multiple calls with same </a:t>
            </a:r>
            <a:r>
              <a:rPr lang="en-US" b="1" i="1" dirty="0" err="1">
                <a:solidFill>
                  <a:srgbClr val="C00000"/>
                </a:solidFill>
              </a:rPr>
              <a:t>src</a:t>
            </a:r>
            <a:r>
              <a:rPr lang="en-US" dirty="0"/>
              <a:t> and </a:t>
            </a:r>
            <a:r>
              <a:rPr lang="en-US" b="1" i="1" dirty="0">
                <a:solidFill>
                  <a:srgbClr val="C00000"/>
                </a:solidFill>
              </a:rPr>
              <a:t>k </a:t>
            </a:r>
            <a:r>
              <a:rPr lang="en-US" dirty="0"/>
              <a:t>for the function</a:t>
            </a:r>
          </a:p>
          <a:p>
            <a:endParaRPr lang="en-US" dirty="0"/>
          </a:p>
          <a:p>
            <a:r>
              <a:rPr lang="en-US" dirty="0"/>
              <a:t>How to solve this issue?</a:t>
            </a:r>
          </a:p>
          <a:p>
            <a:endParaRPr lang="en-US" dirty="0"/>
          </a:p>
          <a:p>
            <a:r>
              <a:rPr lang="en-US" dirty="0"/>
              <a:t>Memorization!!!</a:t>
            </a:r>
          </a:p>
        </p:txBody>
      </p:sp>
    </p:spTree>
    <p:extLst>
      <p:ext uri="{BB962C8B-B14F-4D97-AF65-F5344CB8AC3E}">
        <p14:creationId xmlns:p14="http://schemas.microsoft.com/office/powerpoint/2010/main" val="1408177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AC73-471B-B747-8654-94FB19DF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-&gt; Dynamic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07CBF-9424-FB45-A537-A96F41041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4" y="2052116"/>
            <a:ext cx="10230678" cy="3997828"/>
          </a:xfrm>
        </p:spPr>
        <p:txBody>
          <a:bodyPr/>
          <a:lstStyle/>
          <a:p>
            <a:r>
              <a:rPr lang="en-US" dirty="0"/>
              <a:t>Destination city is constant</a:t>
            </a:r>
          </a:p>
          <a:p>
            <a:r>
              <a:rPr lang="en-US" dirty="0"/>
              <a:t>We can just store the answer of the (</a:t>
            </a:r>
            <a:r>
              <a:rPr lang="en-US" dirty="0" err="1"/>
              <a:t>src</a:t>
            </a:r>
            <a:r>
              <a:rPr lang="en-US" dirty="0"/>
              <a:t> cities, </a:t>
            </a:r>
            <a:r>
              <a:rPr lang="en-US" i="1" dirty="0"/>
              <a:t>k</a:t>
            </a:r>
            <a:r>
              <a:rPr lang="en-US" dirty="0"/>
              <a:t>) pair</a:t>
            </a:r>
          </a:p>
          <a:p>
            <a:r>
              <a:rPr lang="en-US"/>
              <a:t>Let’s </a:t>
            </a:r>
            <a:r>
              <a:rPr lang="en-US" dirty="0"/>
              <a:t>add a 2D array </a:t>
            </a:r>
            <a:r>
              <a:rPr lang="en-US" i="1" dirty="0"/>
              <a:t>mem</a:t>
            </a:r>
            <a:r>
              <a:rPr lang="en-US" dirty="0"/>
              <a:t>(city, int k)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4373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2581-C266-CF49-B3AE-CFA477D7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23291-D7A7-4C4B-8C84-877BF3A19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7" y="2052116"/>
            <a:ext cx="10323444" cy="399782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findFlights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k)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if (k==0) return mem[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][k] = Cost[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cost = +inf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for city in (cities with a direct flight from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   temp = mem[city][k-1] + Cost[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][city]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   cost = min(cost, temp)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mem[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][k] = cost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return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2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47EBAB0-C3C4-6844-8D8B-E8B3B07FC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579385"/>
              </p:ext>
            </p:extLst>
          </p:nvPr>
        </p:nvGraphicFramePr>
        <p:xfrm>
          <a:off x="7924800" y="131074"/>
          <a:ext cx="332063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127">
                  <a:extLst>
                    <a:ext uri="{9D8B030D-6E8A-4147-A177-3AD203B41FA5}">
                      <a16:colId xmlns:a16="http://schemas.microsoft.com/office/drawing/2014/main" val="942944987"/>
                    </a:ext>
                  </a:extLst>
                </a:gridCol>
                <a:gridCol w="664127">
                  <a:extLst>
                    <a:ext uri="{9D8B030D-6E8A-4147-A177-3AD203B41FA5}">
                      <a16:colId xmlns:a16="http://schemas.microsoft.com/office/drawing/2014/main" val="1195604994"/>
                    </a:ext>
                  </a:extLst>
                </a:gridCol>
                <a:gridCol w="664127">
                  <a:extLst>
                    <a:ext uri="{9D8B030D-6E8A-4147-A177-3AD203B41FA5}">
                      <a16:colId xmlns:a16="http://schemas.microsoft.com/office/drawing/2014/main" val="1013791088"/>
                    </a:ext>
                  </a:extLst>
                </a:gridCol>
                <a:gridCol w="664127">
                  <a:extLst>
                    <a:ext uri="{9D8B030D-6E8A-4147-A177-3AD203B41FA5}">
                      <a16:colId xmlns:a16="http://schemas.microsoft.com/office/drawing/2014/main" val="3995533767"/>
                    </a:ext>
                  </a:extLst>
                </a:gridCol>
                <a:gridCol w="664127">
                  <a:extLst>
                    <a:ext uri="{9D8B030D-6E8A-4147-A177-3AD203B41FA5}">
                      <a16:colId xmlns:a16="http://schemas.microsoft.com/office/drawing/2014/main" val="2315580776"/>
                    </a:ext>
                  </a:extLst>
                </a:gridCol>
              </a:tblGrid>
              <a:tr h="320992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SFO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23040"/>
                  </a:ext>
                </a:extLst>
              </a:tr>
              <a:tr h="32099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10703"/>
                  </a:ext>
                </a:extLst>
              </a:tr>
              <a:tr h="32099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565547"/>
                  </a:ext>
                </a:extLst>
              </a:tr>
              <a:tr h="32099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021117"/>
                  </a:ext>
                </a:extLst>
              </a:tr>
              <a:tr h="32099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83344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7AAEED-FD42-E640-928A-AA50CBF43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757112"/>
              </p:ext>
            </p:extLst>
          </p:nvPr>
        </p:nvGraphicFramePr>
        <p:xfrm>
          <a:off x="1859723" y="105674"/>
          <a:ext cx="31495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712">
                  <a:extLst>
                    <a:ext uri="{9D8B030D-6E8A-4147-A177-3AD203B41FA5}">
                      <a16:colId xmlns:a16="http://schemas.microsoft.com/office/drawing/2014/main" val="2143355921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2848638174"/>
                    </a:ext>
                  </a:extLst>
                </a:gridCol>
                <a:gridCol w="808383">
                  <a:extLst>
                    <a:ext uri="{9D8B030D-6E8A-4147-A177-3AD203B41FA5}">
                      <a16:colId xmlns:a16="http://schemas.microsoft.com/office/drawing/2014/main" val="1915866063"/>
                    </a:ext>
                  </a:extLst>
                </a:gridCol>
                <a:gridCol w="795129">
                  <a:extLst>
                    <a:ext uri="{9D8B030D-6E8A-4147-A177-3AD203B41FA5}">
                      <a16:colId xmlns:a16="http://schemas.microsoft.com/office/drawing/2014/main" val="3550235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bg1"/>
                          </a:solidFill>
                        </a:rPr>
                        <a:t>K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120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336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41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0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9894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207866B-25F6-1145-B99C-BF1F605F3816}"/>
              </a:ext>
            </a:extLst>
          </p:cNvPr>
          <p:cNvSpPr txBox="1"/>
          <p:nvPr/>
        </p:nvSpPr>
        <p:spPr>
          <a:xfrm>
            <a:off x="1444486" y="2173356"/>
            <a:ext cx="8454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k=1</a:t>
            </a:r>
          </a:p>
          <a:p>
            <a:r>
              <a:rPr lang="en-US" dirty="0"/>
              <a:t>LAX-&gt; (DC 0-&gt;ALT ) = LAX-&gt; DC + mem[DC][0] = 350 + 50 = 400</a:t>
            </a:r>
          </a:p>
          <a:p>
            <a:r>
              <a:rPr lang="en-US" dirty="0"/>
              <a:t>LAX-&gt;(SFO 0-&gt;ATL) = LAX-&gt;SFO + mem[SFO][0] = 50 + 200 = 250</a:t>
            </a:r>
          </a:p>
          <a:p>
            <a:endParaRPr lang="en-US" dirty="0"/>
          </a:p>
          <a:p>
            <a:r>
              <a:rPr lang="en-US" dirty="0"/>
              <a:t>DC-&gt; (LAX 0 -&gt;ATL) = DC -&gt;LAX + mem[LAX][0] = 450 + 300</a:t>
            </a:r>
          </a:p>
          <a:p>
            <a:r>
              <a:rPr lang="en-US" dirty="0"/>
              <a:t>DC-&gt; (SFO 0-&gt;ATL) = DC-&gt;SFO + mem[SFO][0] = 500 + 200</a:t>
            </a:r>
          </a:p>
          <a:p>
            <a:endParaRPr lang="en-US" dirty="0"/>
          </a:p>
          <a:p>
            <a:r>
              <a:rPr lang="en-US" dirty="0"/>
              <a:t>SFO-&gt; (LAX 0-&gt;ATL) = SFO -&gt; LAX + mem[LAX][0] = 100 + 300</a:t>
            </a:r>
          </a:p>
          <a:p>
            <a:r>
              <a:rPr lang="en-US" dirty="0"/>
              <a:t>SFO-&gt; (DC 0-&gt;ATL) = SFO-&gt;DC + mem[dc][0] = 50 + 50 = 100</a:t>
            </a:r>
          </a:p>
          <a:p>
            <a:endParaRPr lang="en-US" dirty="0"/>
          </a:p>
          <a:p>
            <a:r>
              <a:rPr lang="en-US" dirty="0"/>
              <a:t>LAX -&gt;( DC 1-&gt; ATL) = LAX-&gt;DC + mem[DC][1] = 350 + 700</a:t>
            </a:r>
          </a:p>
          <a:p>
            <a:r>
              <a:rPr lang="en-US" dirty="0"/>
              <a:t>LAX-&gt; (SFO 1-&gt; ATL) = LAX -&gt;SFO + mem[SFO][1]= 50 + 100 = 150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LAX -&gt; (DEN 4-&gt; ATL) = LAX -&gt;DEN + mem[DEN][4]=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91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3448-0AC7-384A-AB94-85DAA103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HUFFMAN CODING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AF247BD-A08A-6346-8E7F-3957DF407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73511"/>
              </p:ext>
            </p:extLst>
          </p:nvPr>
        </p:nvGraphicFramePr>
        <p:xfrm>
          <a:off x="6409678" y="3853756"/>
          <a:ext cx="484404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021">
                  <a:extLst>
                    <a:ext uri="{9D8B030D-6E8A-4147-A177-3AD203B41FA5}">
                      <a16:colId xmlns:a16="http://schemas.microsoft.com/office/drawing/2014/main" val="503442506"/>
                    </a:ext>
                  </a:extLst>
                </a:gridCol>
                <a:gridCol w="2422021">
                  <a:extLst>
                    <a:ext uri="{9D8B030D-6E8A-4147-A177-3AD203B41FA5}">
                      <a16:colId xmlns:a16="http://schemas.microsoft.com/office/drawing/2014/main" val="951739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34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0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04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81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3815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6675B9C-F20F-274A-AA1A-1313D73E0B58}"/>
              </a:ext>
            </a:extLst>
          </p:cNvPr>
          <p:cNvSpPr/>
          <p:nvPr/>
        </p:nvSpPr>
        <p:spPr>
          <a:xfrm>
            <a:off x="6215851" y="1885285"/>
            <a:ext cx="1037206" cy="831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D4A884-BEB3-564F-8781-06A59B9811EE}"/>
              </a:ext>
            </a:extLst>
          </p:cNvPr>
          <p:cNvSpPr/>
          <p:nvPr/>
        </p:nvSpPr>
        <p:spPr>
          <a:xfrm>
            <a:off x="7334435" y="1905760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D5CAE1-8EBD-364D-B427-D2FC892EF5BE}"/>
              </a:ext>
            </a:extLst>
          </p:cNvPr>
          <p:cNvSpPr/>
          <p:nvPr/>
        </p:nvSpPr>
        <p:spPr>
          <a:xfrm>
            <a:off x="8392994" y="1885285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6704EC-2ADD-EA4C-A10B-2F8E19CE52BC}"/>
              </a:ext>
            </a:extLst>
          </p:cNvPr>
          <p:cNvSpPr/>
          <p:nvPr/>
        </p:nvSpPr>
        <p:spPr>
          <a:xfrm>
            <a:off x="9481566" y="1905760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160CCA-2EB1-854F-B96F-3E9CB89E21AC}"/>
              </a:ext>
            </a:extLst>
          </p:cNvPr>
          <p:cNvSpPr/>
          <p:nvPr/>
        </p:nvSpPr>
        <p:spPr>
          <a:xfrm>
            <a:off x="7874390" y="2757517"/>
            <a:ext cx="1037207" cy="831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7C289-8E25-4B44-BD56-329BF340A746}"/>
              </a:ext>
            </a:extLst>
          </p:cNvPr>
          <p:cNvSpPr/>
          <p:nvPr/>
        </p:nvSpPr>
        <p:spPr>
          <a:xfrm>
            <a:off x="1130718" y="5663155"/>
            <a:ext cx="1037207" cy="831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A5A519-F1D4-5944-ADB2-7AFE4EA3DF98}"/>
              </a:ext>
            </a:extLst>
          </p:cNvPr>
          <p:cNvSpPr/>
          <p:nvPr/>
        </p:nvSpPr>
        <p:spPr>
          <a:xfrm>
            <a:off x="3030248" y="5634303"/>
            <a:ext cx="1037206" cy="831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EDDC39-75B2-F941-9962-1FF5B356E69D}"/>
              </a:ext>
            </a:extLst>
          </p:cNvPr>
          <p:cNvSpPr/>
          <p:nvPr/>
        </p:nvSpPr>
        <p:spPr>
          <a:xfrm>
            <a:off x="2167925" y="4611952"/>
            <a:ext cx="862324" cy="8312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573DED-55ED-2641-A046-115FFB40C67C}"/>
              </a:ext>
            </a:extLst>
          </p:cNvPr>
          <p:cNvCxnSpPr>
            <a:stCxn id="12" idx="3"/>
          </p:cNvCxnSpPr>
          <p:nvPr/>
        </p:nvCxnSpPr>
        <p:spPr>
          <a:xfrm flipH="1">
            <a:off x="1784412" y="5321496"/>
            <a:ext cx="50979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46CC8-58E5-A84A-934B-5185DD53C623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2903965" y="5321496"/>
            <a:ext cx="44291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9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3448-0AC7-384A-AB94-85DAA103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HUFFMAN CODING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AF247BD-A08A-6346-8E7F-3957DF407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4914"/>
              </p:ext>
            </p:extLst>
          </p:nvPr>
        </p:nvGraphicFramePr>
        <p:xfrm>
          <a:off x="6409678" y="3853756"/>
          <a:ext cx="484404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021">
                  <a:extLst>
                    <a:ext uri="{9D8B030D-6E8A-4147-A177-3AD203B41FA5}">
                      <a16:colId xmlns:a16="http://schemas.microsoft.com/office/drawing/2014/main" val="503442506"/>
                    </a:ext>
                  </a:extLst>
                </a:gridCol>
                <a:gridCol w="2422021">
                  <a:extLst>
                    <a:ext uri="{9D8B030D-6E8A-4147-A177-3AD203B41FA5}">
                      <a16:colId xmlns:a16="http://schemas.microsoft.com/office/drawing/2014/main" val="951739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34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0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04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81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3815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6675B9C-F20F-274A-AA1A-1313D73E0B58}"/>
              </a:ext>
            </a:extLst>
          </p:cNvPr>
          <p:cNvSpPr/>
          <p:nvPr/>
        </p:nvSpPr>
        <p:spPr>
          <a:xfrm>
            <a:off x="6215851" y="1885285"/>
            <a:ext cx="1037206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D4A884-BEB3-564F-8781-06A59B9811EE}"/>
              </a:ext>
            </a:extLst>
          </p:cNvPr>
          <p:cNvSpPr/>
          <p:nvPr/>
        </p:nvSpPr>
        <p:spPr>
          <a:xfrm>
            <a:off x="7334435" y="1905760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D5CAE1-8EBD-364D-B427-D2FC892EF5BE}"/>
              </a:ext>
            </a:extLst>
          </p:cNvPr>
          <p:cNvSpPr/>
          <p:nvPr/>
        </p:nvSpPr>
        <p:spPr>
          <a:xfrm>
            <a:off x="8392993" y="1905760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6704EC-2ADD-EA4C-A10B-2F8E19CE52BC}"/>
              </a:ext>
            </a:extLst>
          </p:cNvPr>
          <p:cNvSpPr/>
          <p:nvPr/>
        </p:nvSpPr>
        <p:spPr>
          <a:xfrm>
            <a:off x="9481566" y="1905760"/>
            <a:ext cx="1037207" cy="831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160CCA-2EB1-854F-B96F-3E9CB89E21AC}"/>
              </a:ext>
            </a:extLst>
          </p:cNvPr>
          <p:cNvSpPr/>
          <p:nvPr/>
        </p:nvSpPr>
        <p:spPr>
          <a:xfrm>
            <a:off x="7874390" y="2757517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7C289-8E25-4B44-BD56-329BF340A746}"/>
              </a:ext>
            </a:extLst>
          </p:cNvPr>
          <p:cNvSpPr/>
          <p:nvPr/>
        </p:nvSpPr>
        <p:spPr>
          <a:xfrm>
            <a:off x="3225848" y="5814076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A5A519-F1D4-5944-ADB2-7AFE4EA3DF98}"/>
              </a:ext>
            </a:extLst>
          </p:cNvPr>
          <p:cNvSpPr/>
          <p:nvPr/>
        </p:nvSpPr>
        <p:spPr>
          <a:xfrm>
            <a:off x="5125378" y="5785224"/>
            <a:ext cx="1037206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EDDC39-75B2-F941-9962-1FF5B356E69D}"/>
              </a:ext>
            </a:extLst>
          </p:cNvPr>
          <p:cNvSpPr/>
          <p:nvPr/>
        </p:nvSpPr>
        <p:spPr>
          <a:xfrm>
            <a:off x="4263055" y="4762873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573DED-55ED-2641-A046-115FFB40C67C}"/>
              </a:ext>
            </a:extLst>
          </p:cNvPr>
          <p:cNvCxnSpPr>
            <a:stCxn id="12" idx="3"/>
          </p:cNvCxnSpPr>
          <p:nvPr/>
        </p:nvCxnSpPr>
        <p:spPr>
          <a:xfrm flipH="1">
            <a:off x="3879542" y="5472417"/>
            <a:ext cx="50979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46CC8-58E5-A84A-934B-5185DD53C623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4999095" y="5472417"/>
            <a:ext cx="44291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21F2376-3C6E-E744-A5F6-DBA4987BEA4B}"/>
              </a:ext>
            </a:extLst>
          </p:cNvPr>
          <p:cNvSpPr/>
          <p:nvPr/>
        </p:nvSpPr>
        <p:spPr>
          <a:xfrm>
            <a:off x="2223412" y="4762873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6B013B-551A-AC49-A35B-565BB2FE6CBC}"/>
              </a:ext>
            </a:extLst>
          </p:cNvPr>
          <p:cNvSpPr/>
          <p:nvPr/>
        </p:nvSpPr>
        <p:spPr>
          <a:xfrm>
            <a:off x="3313289" y="3835879"/>
            <a:ext cx="862324" cy="8312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3D888B-ADEA-7A4D-B16D-AD19331F3246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3108724" y="4516327"/>
            <a:ext cx="335918" cy="3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4C667-0C43-784E-A3E8-5B26F8E4C8B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056909" y="4459861"/>
            <a:ext cx="332430" cy="42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89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3448-0AC7-384A-AB94-85DAA103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HUFFMAN CODING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AF247BD-A08A-6346-8E7F-3957DF407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524204"/>
              </p:ext>
            </p:extLst>
          </p:nvPr>
        </p:nvGraphicFramePr>
        <p:xfrm>
          <a:off x="7926725" y="3771716"/>
          <a:ext cx="34129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474">
                  <a:extLst>
                    <a:ext uri="{9D8B030D-6E8A-4147-A177-3AD203B41FA5}">
                      <a16:colId xmlns:a16="http://schemas.microsoft.com/office/drawing/2014/main" val="503442506"/>
                    </a:ext>
                  </a:extLst>
                </a:gridCol>
                <a:gridCol w="1706474">
                  <a:extLst>
                    <a:ext uri="{9D8B030D-6E8A-4147-A177-3AD203B41FA5}">
                      <a16:colId xmlns:a16="http://schemas.microsoft.com/office/drawing/2014/main" val="951739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34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0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04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81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3815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6675B9C-F20F-274A-AA1A-1313D73E0B58}"/>
              </a:ext>
            </a:extLst>
          </p:cNvPr>
          <p:cNvSpPr/>
          <p:nvPr/>
        </p:nvSpPr>
        <p:spPr>
          <a:xfrm>
            <a:off x="6215851" y="1885285"/>
            <a:ext cx="1037206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D4A884-BEB3-564F-8781-06A59B9811EE}"/>
              </a:ext>
            </a:extLst>
          </p:cNvPr>
          <p:cNvSpPr/>
          <p:nvPr/>
        </p:nvSpPr>
        <p:spPr>
          <a:xfrm>
            <a:off x="7334435" y="1905760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D5CAE1-8EBD-364D-B427-D2FC892EF5BE}"/>
              </a:ext>
            </a:extLst>
          </p:cNvPr>
          <p:cNvSpPr/>
          <p:nvPr/>
        </p:nvSpPr>
        <p:spPr>
          <a:xfrm>
            <a:off x="8392993" y="1905760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6704EC-2ADD-EA4C-A10B-2F8E19CE52BC}"/>
              </a:ext>
            </a:extLst>
          </p:cNvPr>
          <p:cNvSpPr/>
          <p:nvPr/>
        </p:nvSpPr>
        <p:spPr>
          <a:xfrm>
            <a:off x="9481566" y="1905760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160CCA-2EB1-854F-B96F-3E9CB89E21AC}"/>
              </a:ext>
            </a:extLst>
          </p:cNvPr>
          <p:cNvSpPr/>
          <p:nvPr/>
        </p:nvSpPr>
        <p:spPr>
          <a:xfrm>
            <a:off x="7874390" y="2757517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7C289-8E25-4B44-BD56-329BF340A746}"/>
              </a:ext>
            </a:extLst>
          </p:cNvPr>
          <p:cNvSpPr/>
          <p:nvPr/>
        </p:nvSpPr>
        <p:spPr>
          <a:xfrm>
            <a:off x="5146235" y="5858464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A5A519-F1D4-5944-ADB2-7AFE4EA3DF98}"/>
              </a:ext>
            </a:extLst>
          </p:cNvPr>
          <p:cNvSpPr/>
          <p:nvPr/>
        </p:nvSpPr>
        <p:spPr>
          <a:xfrm>
            <a:off x="6889519" y="5850355"/>
            <a:ext cx="1037206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EDDC39-75B2-F941-9962-1FF5B356E69D}"/>
              </a:ext>
            </a:extLst>
          </p:cNvPr>
          <p:cNvSpPr/>
          <p:nvPr/>
        </p:nvSpPr>
        <p:spPr>
          <a:xfrm>
            <a:off x="6183442" y="4807261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573DED-55ED-2641-A046-115FFB40C67C}"/>
              </a:ext>
            </a:extLst>
          </p:cNvPr>
          <p:cNvCxnSpPr>
            <a:stCxn id="12" idx="3"/>
          </p:cNvCxnSpPr>
          <p:nvPr/>
        </p:nvCxnSpPr>
        <p:spPr>
          <a:xfrm flipH="1">
            <a:off x="5799929" y="5516805"/>
            <a:ext cx="50979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46CC8-58E5-A84A-934B-5185DD53C623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6919482" y="5516805"/>
            <a:ext cx="44291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21F2376-3C6E-E744-A5F6-DBA4987BEA4B}"/>
              </a:ext>
            </a:extLst>
          </p:cNvPr>
          <p:cNvSpPr/>
          <p:nvPr/>
        </p:nvSpPr>
        <p:spPr>
          <a:xfrm>
            <a:off x="4143799" y="4807261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6B013B-551A-AC49-A35B-565BB2FE6CBC}"/>
              </a:ext>
            </a:extLst>
          </p:cNvPr>
          <p:cNvSpPr/>
          <p:nvPr/>
        </p:nvSpPr>
        <p:spPr>
          <a:xfrm>
            <a:off x="5233676" y="3880267"/>
            <a:ext cx="862324" cy="8312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3D888B-ADEA-7A4D-B16D-AD19331F3246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5029111" y="4560715"/>
            <a:ext cx="335918" cy="3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4C667-0C43-784E-A3E8-5B26F8E4C8B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977296" y="4504249"/>
            <a:ext cx="332430" cy="42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2098232-F9E0-8541-9505-DFF27CA3FAE5}"/>
              </a:ext>
            </a:extLst>
          </p:cNvPr>
          <p:cNvSpPr/>
          <p:nvPr/>
        </p:nvSpPr>
        <p:spPr>
          <a:xfrm>
            <a:off x="835641" y="4871737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D0AF81-1CAC-574D-A50D-3C11C38F775F}"/>
              </a:ext>
            </a:extLst>
          </p:cNvPr>
          <p:cNvSpPr/>
          <p:nvPr/>
        </p:nvSpPr>
        <p:spPr>
          <a:xfrm>
            <a:off x="2666366" y="4821191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CE24D-60C1-D543-AED0-C9D941E1CA6F}"/>
              </a:ext>
            </a:extLst>
          </p:cNvPr>
          <p:cNvCxnSpPr>
            <a:cxnSpLocks/>
          </p:cNvCxnSpPr>
          <p:nvPr/>
        </p:nvCxnSpPr>
        <p:spPr>
          <a:xfrm flipH="1">
            <a:off x="1537956" y="4554011"/>
            <a:ext cx="335918" cy="3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8D869C-D7BC-6940-B837-E54F7651D96E}"/>
              </a:ext>
            </a:extLst>
          </p:cNvPr>
          <p:cNvCxnSpPr>
            <a:cxnSpLocks/>
          </p:cNvCxnSpPr>
          <p:nvPr/>
        </p:nvCxnSpPr>
        <p:spPr>
          <a:xfrm>
            <a:off x="2456177" y="4497545"/>
            <a:ext cx="332430" cy="42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C48821FF-F8FB-064D-B30B-D5A85F241193}"/>
              </a:ext>
            </a:extLst>
          </p:cNvPr>
          <p:cNvSpPr/>
          <p:nvPr/>
        </p:nvSpPr>
        <p:spPr>
          <a:xfrm>
            <a:off x="1760068" y="3909120"/>
            <a:ext cx="862324" cy="8312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07273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3448-0AC7-384A-AB94-85DAA103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HUFFMAN CODING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AF247BD-A08A-6346-8E7F-3957DF407D0E}"/>
              </a:ext>
            </a:extLst>
          </p:cNvPr>
          <p:cNvGraphicFramePr>
            <a:graphicFrameLocks noGrp="1"/>
          </p:cNvGraphicFramePr>
          <p:nvPr/>
        </p:nvGraphicFramePr>
        <p:xfrm>
          <a:off x="7926725" y="3771716"/>
          <a:ext cx="34129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474">
                  <a:extLst>
                    <a:ext uri="{9D8B030D-6E8A-4147-A177-3AD203B41FA5}">
                      <a16:colId xmlns:a16="http://schemas.microsoft.com/office/drawing/2014/main" val="503442506"/>
                    </a:ext>
                  </a:extLst>
                </a:gridCol>
                <a:gridCol w="1706474">
                  <a:extLst>
                    <a:ext uri="{9D8B030D-6E8A-4147-A177-3AD203B41FA5}">
                      <a16:colId xmlns:a16="http://schemas.microsoft.com/office/drawing/2014/main" val="951739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34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0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04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81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3815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6675B9C-F20F-274A-AA1A-1313D73E0B58}"/>
              </a:ext>
            </a:extLst>
          </p:cNvPr>
          <p:cNvSpPr/>
          <p:nvPr/>
        </p:nvSpPr>
        <p:spPr>
          <a:xfrm>
            <a:off x="6215851" y="1885285"/>
            <a:ext cx="1037206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D4A884-BEB3-564F-8781-06A59B9811EE}"/>
              </a:ext>
            </a:extLst>
          </p:cNvPr>
          <p:cNvSpPr/>
          <p:nvPr/>
        </p:nvSpPr>
        <p:spPr>
          <a:xfrm>
            <a:off x="7334435" y="1905760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D5CAE1-8EBD-364D-B427-D2FC892EF5BE}"/>
              </a:ext>
            </a:extLst>
          </p:cNvPr>
          <p:cNvSpPr/>
          <p:nvPr/>
        </p:nvSpPr>
        <p:spPr>
          <a:xfrm>
            <a:off x="8392993" y="1905760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6704EC-2ADD-EA4C-A10B-2F8E19CE52BC}"/>
              </a:ext>
            </a:extLst>
          </p:cNvPr>
          <p:cNvSpPr/>
          <p:nvPr/>
        </p:nvSpPr>
        <p:spPr>
          <a:xfrm>
            <a:off x="9481566" y="1905760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160CCA-2EB1-854F-B96F-3E9CB89E21AC}"/>
              </a:ext>
            </a:extLst>
          </p:cNvPr>
          <p:cNvSpPr/>
          <p:nvPr/>
        </p:nvSpPr>
        <p:spPr>
          <a:xfrm>
            <a:off x="7874390" y="2757517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7C289-8E25-4B44-BD56-329BF340A746}"/>
              </a:ext>
            </a:extLst>
          </p:cNvPr>
          <p:cNvSpPr/>
          <p:nvPr/>
        </p:nvSpPr>
        <p:spPr>
          <a:xfrm>
            <a:off x="5146235" y="5858464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A5A519-F1D4-5944-ADB2-7AFE4EA3DF98}"/>
              </a:ext>
            </a:extLst>
          </p:cNvPr>
          <p:cNvSpPr/>
          <p:nvPr/>
        </p:nvSpPr>
        <p:spPr>
          <a:xfrm>
            <a:off x="6889519" y="5850355"/>
            <a:ext cx="1037206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EDDC39-75B2-F941-9962-1FF5B356E69D}"/>
              </a:ext>
            </a:extLst>
          </p:cNvPr>
          <p:cNvSpPr/>
          <p:nvPr/>
        </p:nvSpPr>
        <p:spPr>
          <a:xfrm>
            <a:off x="6183442" y="4807261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573DED-55ED-2641-A046-115FFB40C67C}"/>
              </a:ext>
            </a:extLst>
          </p:cNvPr>
          <p:cNvCxnSpPr>
            <a:stCxn id="12" idx="3"/>
          </p:cNvCxnSpPr>
          <p:nvPr/>
        </p:nvCxnSpPr>
        <p:spPr>
          <a:xfrm flipH="1">
            <a:off x="5799929" y="5516805"/>
            <a:ext cx="50979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46CC8-58E5-A84A-934B-5185DD53C623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6919482" y="5516805"/>
            <a:ext cx="44291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21F2376-3C6E-E744-A5F6-DBA4987BEA4B}"/>
              </a:ext>
            </a:extLst>
          </p:cNvPr>
          <p:cNvSpPr/>
          <p:nvPr/>
        </p:nvSpPr>
        <p:spPr>
          <a:xfrm>
            <a:off x="4143799" y="4807261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6B013B-551A-AC49-A35B-565BB2FE6CBC}"/>
              </a:ext>
            </a:extLst>
          </p:cNvPr>
          <p:cNvSpPr/>
          <p:nvPr/>
        </p:nvSpPr>
        <p:spPr>
          <a:xfrm>
            <a:off x="5233676" y="3880267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3D888B-ADEA-7A4D-B16D-AD19331F3246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5029111" y="4560715"/>
            <a:ext cx="335918" cy="3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4C667-0C43-784E-A3E8-5B26F8E4C8B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977296" y="4504249"/>
            <a:ext cx="332430" cy="42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2098232-F9E0-8541-9505-DFF27CA3FAE5}"/>
              </a:ext>
            </a:extLst>
          </p:cNvPr>
          <p:cNvSpPr/>
          <p:nvPr/>
        </p:nvSpPr>
        <p:spPr>
          <a:xfrm>
            <a:off x="835641" y="4871737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D0AF81-1CAC-574D-A50D-3C11C38F775F}"/>
              </a:ext>
            </a:extLst>
          </p:cNvPr>
          <p:cNvSpPr/>
          <p:nvPr/>
        </p:nvSpPr>
        <p:spPr>
          <a:xfrm>
            <a:off x="2666366" y="4821191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CE24D-60C1-D543-AED0-C9D941E1CA6F}"/>
              </a:ext>
            </a:extLst>
          </p:cNvPr>
          <p:cNvCxnSpPr>
            <a:cxnSpLocks/>
          </p:cNvCxnSpPr>
          <p:nvPr/>
        </p:nvCxnSpPr>
        <p:spPr>
          <a:xfrm flipH="1">
            <a:off x="1537956" y="4554011"/>
            <a:ext cx="335918" cy="3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8D869C-D7BC-6940-B837-E54F7651D96E}"/>
              </a:ext>
            </a:extLst>
          </p:cNvPr>
          <p:cNvCxnSpPr>
            <a:cxnSpLocks/>
          </p:cNvCxnSpPr>
          <p:nvPr/>
        </p:nvCxnSpPr>
        <p:spPr>
          <a:xfrm>
            <a:off x="2456177" y="4497545"/>
            <a:ext cx="332430" cy="42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C48821FF-F8FB-064D-B30B-D5A85F241193}"/>
              </a:ext>
            </a:extLst>
          </p:cNvPr>
          <p:cNvSpPr/>
          <p:nvPr/>
        </p:nvSpPr>
        <p:spPr>
          <a:xfrm>
            <a:off x="1760068" y="3909120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8524D1-0D31-A84E-B6FC-E1387E060570}"/>
              </a:ext>
            </a:extLst>
          </p:cNvPr>
          <p:cNvSpPr/>
          <p:nvPr/>
        </p:nvSpPr>
        <p:spPr>
          <a:xfrm>
            <a:off x="3184969" y="2341876"/>
            <a:ext cx="862324" cy="8312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F6FDF-0680-EB45-B2D2-C6A74DCD4631}"/>
              </a:ext>
            </a:extLst>
          </p:cNvPr>
          <p:cNvCxnSpPr>
            <a:stCxn id="23" idx="3"/>
            <a:endCxn id="24" idx="0"/>
          </p:cNvCxnSpPr>
          <p:nvPr/>
        </p:nvCxnSpPr>
        <p:spPr>
          <a:xfrm flipH="1">
            <a:off x="2191230" y="3051420"/>
            <a:ext cx="1120023" cy="8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879435-6500-274A-8E21-390919A9525A}"/>
              </a:ext>
            </a:extLst>
          </p:cNvPr>
          <p:cNvCxnSpPr>
            <a:endCxn id="16" idx="1"/>
          </p:cNvCxnSpPr>
          <p:nvPr/>
        </p:nvCxnSpPr>
        <p:spPr>
          <a:xfrm>
            <a:off x="4047293" y="2948880"/>
            <a:ext cx="1312667" cy="1053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932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3448-0AC7-384A-AB94-85DAA103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HUFFMAN CODING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AF247BD-A08A-6346-8E7F-3957DF407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463885"/>
              </p:ext>
            </p:extLst>
          </p:nvPr>
        </p:nvGraphicFramePr>
        <p:xfrm>
          <a:off x="5502888" y="1785074"/>
          <a:ext cx="554093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978">
                  <a:extLst>
                    <a:ext uri="{9D8B030D-6E8A-4147-A177-3AD203B41FA5}">
                      <a16:colId xmlns:a16="http://schemas.microsoft.com/office/drawing/2014/main" val="503442506"/>
                    </a:ext>
                  </a:extLst>
                </a:gridCol>
                <a:gridCol w="1846978">
                  <a:extLst>
                    <a:ext uri="{9D8B030D-6E8A-4147-A177-3AD203B41FA5}">
                      <a16:colId xmlns:a16="http://schemas.microsoft.com/office/drawing/2014/main" val="951739922"/>
                    </a:ext>
                  </a:extLst>
                </a:gridCol>
                <a:gridCol w="1846978">
                  <a:extLst>
                    <a:ext uri="{9D8B030D-6E8A-4147-A177-3AD203B41FA5}">
                      <a16:colId xmlns:a16="http://schemas.microsoft.com/office/drawing/2014/main" val="461530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OCCURENCE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ENCODING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34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0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04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81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381583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BFE7C289-8E25-4B44-BD56-329BF340A746}"/>
              </a:ext>
            </a:extLst>
          </p:cNvPr>
          <p:cNvSpPr/>
          <p:nvPr/>
        </p:nvSpPr>
        <p:spPr>
          <a:xfrm>
            <a:off x="4428873" y="5858464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A5A519-F1D4-5944-ADB2-7AFE4EA3DF98}"/>
              </a:ext>
            </a:extLst>
          </p:cNvPr>
          <p:cNvSpPr/>
          <p:nvPr/>
        </p:nvSpPr>
        <p:spPr>
          <a:xfrm>
            <a:off x="6172157" y="5850355"/>
            <a:ext cx="1037206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EDDC39-75B2-F941-9962-1FF5B356E69D}"/>
              </a:ext>
            </a:extLst>
          </p:cNvPr>
          <p:cNvSpPr/>
          <p:nvPr/>
        </p:nvSpPr>
        <p:spPr>
          <a:xfrm>
            <a:off x="5466080" y="4807261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573DED-55ED-2641-A046-115FFB40C67C}"/>
              </a:ext>
            </a:extLst>
          </p:cNvPr>
          <p:cNvCxnSpPr>
            <a:stCxn id="12" idx="3"/>
          </p:cNvCxnSpPr>
          <p:nvPr/>
        </p:nvCxnSpPr>
        <p:spPr>
          <a:xfrm flipH="1">
            <a:off x="5082567" y="5516805"/>
            <a:ext cx="50979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146CC8-58E5-A84A-934B-5185DD53C623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6202120" y="5516805"/>
            <a:ext cx="442917" cy="367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21F2376-3C6E-E744-A5F6-DBA4987BEA4B}"/>
              </a:ext>
            </a:extLst>
          </p:cNvPr>
          <p:cNvSpPr/>
          <p:nvPr/>
        </p:nvSpPr>
        <p:spPr>
          <a:xfrm>
            <a:off x="3426437" y="4807261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6B013B-551A-AC49-A35B-565BB2FE6CBC}"/>
              </a:ext>
            </a:extLst>
          </p:cNvPr>
          <p:cNvSpPr/>
          <p:nvPr/>
        </p:nvSpPr>
        <p:spPr>
          <a:xfrm>
            <a:off x="4516314" y="3880267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3D888B-ADEA-7A4D-B16D-AD19331F3246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4311749" y="4560715"/>
            <a:ext cx="335918" cy="3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4C667-0C43-784E-A3E8-5B26F8E4C8B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259934" y="4504249"/>
            <a:ext cx="332430" cy="42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2098232-F9E0-8541-9505-DFF27CA3FAE5}"/>
              </a:ext>
            </a:extLst>
          </p:cNvPr>
          <p:cNvSpPr/>
          <p:nvPr/>
        </p:nvSpPr>
        <p:spPr>
          <a:xfrm>
            <a:off x="118279" y="4871737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B:13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D0AF81-1CAC-574D-A50D-3C11C38F775F}"/>
              </a:ext>
            </a:extLst>
          </p:cNvPr>
          <p:cNvSpPr/>
          <p:nvPr/>
        </p:nvSpPr>
        <p:spPr>
          <a:xfrm>
            <a:off x="1949004" y="4821191"/>
            <a:ext cx="1037207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D:15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CE24D-60C1-D543-AED0-C9D941E1CA6F}"/>
              </a:ext>
            </a:extLst>
          </p:cNvPr>
          <p:cNvCxnSpPr>
            <a:cxnSpLocks/>
          </p:cNvCxnSpPr>
          <p:nvPr/>
        </p:nvCxnSpPr>
        <p:spPr>
          <a:xfrm flipH="1">
            <a:off x="820594" y="4554011"/>
            <a:ext cx="335918" cy="3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8D869C-D7BC-6940-B837-E54F7651D96E}"/>
              </a:ext>
            </a:extLst>
          </p:cNvPr>
          <p:cNvCxnSpPr>
            <a:cxnSpLocks/>
          </p:cNvCxnSpPr>
          <p:nvPr/>
        </p:nvCxnSpPr>
        <p:spPr>
          <a:xfrm>
            <a:off x="1738815" y="4497545"/>
            <a:ext cx="332430" cy="42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C48821FF-F8FB-064D-B30B-D5A85F241193}"/>
              </a:ext>
            </a:extLst>
          </p:cNvPr>
          <p:cNvSpPr/>
          <p:nvPr/>
        </p:nvSpPr>
        <p:spPr>
          <a:xfrm>
            <a:off x="1042706" y="3909120"/>
            <a:ext cx="862324" cy="83128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8524D1-0D31-A84E-B6FC-E1387E060570}"/>
              </a:ext>
            </a:extLst>
          </p:cNvPr>
          <p:cNvSpPr/>
          <p:nvPr/>
        </p:nvSpPr>
        <p:spPr>
          <a:xfrm>
            <a:off x="2467607" y="2341876"/>
            <a:ext cx="862324" cy="8312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F6FDF-0680-EB45-B2D2-C6A74DCD4631}"/>
              </a:ext>
            </a:extLst>
          </p:cNvPr>
          <p:cNvCxnSpPr>
            <a:stCxn id="23" idx="3"/>
            <a:endCxn id="24" idx="0"/>
          </p:cNvCxnSpPr>
          <p:nvPr/>
        </p:nvCxnSpPr>
        <p:spPr>
          <a:xfrm flipH="1">
            <a:off x="1473868" y="3051420"/>
            <a:ext cx="1120023" cy="8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879435-6500-274A-8E21-390919A9525A}"/>
              </a:ext>
            </a:extLst>
          </p:cNvPr>
          <p:cNvCxnSpPr>
            <a:endCxn id="16" idx="1"/>
          </p:cNvCxnSpPr>
          <p:nvPr/>
        </p:nvCxnSpPr>
        <p:spPr>
          <a:xfrm>
            <a:off x="3329931" y="2948880"/>
            <a:ext cx="1312667" cy="1053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5E40210-1095-4347-BC2A-81922813F11C}"/>
              </a:ext>
            </a:extLst>
          </p:cNvPr>
          <p:cNvSpPr txBox="1"/>
          <p:nvPr/>
        </p:nvSpPr>
        <p:spPr>
          <a:xfrm>
            <a:off x="4234649" y="31959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F01102-C4AA-7140-9623-A809B5B2BBC4}"/>
              </a:ext>
            </a:extLst>
          </p:cNvPr>
          <p:cNvSpPr txBox="1"/>
          <p:nvPr/>
        </p:nvSpPr>
        <p:spPr>
          <a:xfrm>
            <a:off x="5441042" y="44460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5C024-D606-9C45-84B8-B0C230B0E154}"/>
              </a:ext>
            </a:extLst>
          </p:cNvPr>
          <p:cNvSpPr txBox="1"/>
          <p:nvPr/>
        </p:nvSpPr>
        <p:spPr>
          <a:xfrm>
            <a:off x="4165368" y="44026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261BFC-BC2A-1149-807F-FA085DD9FB5B}"/>
              </a:ext>
            </a:extLst>
          </p:cNvPr>
          <p:cNvSpPr txBox="1"/>
          <p:nvPr/>
        </p:nvSpPr>
        <p:spPr>
          <a:xfrm>
            <a:off x="5246703" y="55307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156A01-1E0A-B848-A77E-5B5A6FE941DB}"/>
              </a:ext>
            </a:extLst>
          </p:cNvPr>
          <p:cNvSpPr txBox="1"/>
          <p:nvPr/>
        </p:nvSpPr>
        <p:spPr>
          <a:xfrm>
            <a:off x="6489577" y="56106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BDA7AB-BFBB-C340-B896-8A5054CCC40A}"/>
              </a:ext>
            </a:extLst>
          </p:cNvPr>
          <p:cNvSpPr txBox="1"/>
          <p:nvPr/>
        </p:nvSpPr>
        <p:spPr>
          <a:xfrm>
            <a:off x="2071245" y="34513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D38641-B58E-1044-A328-247084699B18}"/>
              </a:ext>
            </a:extLst>
          </p:cNvPr>
          <p:cNvSpPr txBox="1"/>
          <p:nvPr/>
        </p:nvSpPr>
        <p:spPr>
          <a:xfrm>
            <a:off x="948267" y="45945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44269F-E5DD-0145-9F1C-9299F229FAF3}"/>
              </a:ext>
            </a:extLst>
          </p:cNvPr>
          <p:cNvSpPr txBox="1"/>
          <p:nvPr/>
        </p:nvSpPr>
        <p:spPr>
          <a:xfrm>
            <a:off x="1898238" y="45042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7474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8DDCA-8E7D-B041-AE03-9CAF85A4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CBF3-E790-7648-9C9B-E0876E4BD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all possible solutions </a:t>
            </a:r>
          </a:p>
          <a:p>
            <a:r>
              <a:rPr lang="en-US" dirty="0"/>
              <a:t>Store the solutions to subproblems in an extra data structure</a:t>
            </a:r>
          </a:p>
          <a:p>
            <a:r>
              <a:rPr lang="en-US" dirty="0"/>
              <a:t>Use that data structure to solve the problem efficiently</a:t>
            </a:r>
          </a:p>
        </p:txBody>
      </p:sp>
    </p:spTree>
    <p:extLst>
      <p:ext uri="{BB962C8B-B14F-4D97-AF65-F5344CB8AC3E}">
        <p14:creationId xmlns:p14="http://schemas.microsoft.com/office/powerpoint/2010/main" val="3658940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968-4519-934A-80EE-5F836395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Cutting the Candy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0C207-FFFE-DE45-AC80-AD75BC338A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2199" y="2052116"/>
                <a:ext cx="10145643" cy="4335984"/>
              </a:xfrm>
            </p:spPr>
            <p:txBody>
              <a:bodyPr/>
              <a:lstStyle/>
              <a:p>
                <a:r>
                  <a:rPr lang="en-US" dirty="0"/>
                  <a:t>Problem: We are candy merchants. We have candy bar of total length </a:t>
                </a:r>
                <a:r>
                  <a:rPr lang="en-US" i="1" dirty="0"/>
                  <a:t>n</a:t>
                </a:r>
                <a:r>
                  <a:rPr lang="en-US" dirty="0"/>
                  <a:t>, we want to sell all of it. We can cut pieces from. Each piece of candy with length </a:t>
                </a:r>
                <a:r>
                  <a:rPr lang="en-US" i="1" dirty="0" err="1"/>
                  <a:t>i</a:t>
                </a:r>
                <a:r>
                  <a:rPr lang="en-US" dirty="0"/>
                  <a:t> is worth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Want: Maximize our revenue by cutting pieces from our big candy bar in an optimal way (So we can sell some candy of total length </a:t>
                </a:r>
                <a:r>
                  <a:rPr lang="en-US" i="1" dirty="0"/>
                  <a:t>n</a:t>
                </a:r>
                <a:r>
                  <a:rPr lang="en-US" dirty="0"/>
                  <a:t> for more money)</a:t>
                </a:r>
              </a:p>
              <a:p>
                <a:r>
                  <a:rPr lang="en-US" dirty="0"/>
                  <a:t>Input:</a:t>
                </a:r>
              </a:p>
              <a:p>
                <a:pPr lvl="1"/>
                <a:r>
                  <a:rPr lang="en-US" dirty="0"/>
                  <a:t> int n: total amount (length) of candy we want to sell</a:t>
                </a:r>
              </a:p>
              <a:p>
                <a:pPr lvl="1"/>
                <a:r>
                  <a:rPr lang="en-US" dirty="0"/>
                  <a:t>int[] p: each element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:r>
                  <a:rPr lang="en-US" i="1" dirty="0"/>
                  <a:t>p</a:t>
                </a:r>
                <a:r>
                  <a:rPr lang="en-US" dirty="0"/>
                  <a:t> represents the value of a piece of length </a:t>
                </a:r>
                <a:r>
                  <a:rPr lang="en-US" i="1" dirty="0" err="1"/>
                  <a:t>i</a:t>
                </a:r>
                <a:endParaRPr lang="en-US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0C207-FFFE-DE45-AC80-AD75BC338A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2199" y="2052116"/>
                <a:ext cx="10145643" cy="4335984"/>
              </a:xfrm>
              <a:blipFill>
                <a:blip r:embed="rId2"/>
                <a:stretch>
                  <a:fillRect l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6082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1456</Words>
  <Application>Microsoft Macintosh PowerPoint</Application>
  <PresentationFormat>Widescreen</PresentationFormat>
  <Paragraphs>358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Cambria Math</vt:lpstr>
      <vt:lpstr>Consolas</vt:lpstr>
      <vt:lpstr>MS Shell Dlg 2</vt:lpstr>
      <vt:lpstr>Wingdings</vt:lpstr>
      <vt:lpstr>Wingdings 3</vt:lpstr>
      <vt:lpstr>Madison</vt:lpstr>
      <vt:lpstr>CS141:WEEK 6 DISCUSSION </vt:lpstr>
      <vt:lpstr>HUFFMAN CODING EXAMPLE</vt:lpstr>
      <vt:lpstr>HUFFMAN CODING EXAMPLE</vt:lpstr>
      <vt:lpstr>HUFFMAN CODING EXAMPLE</vt:lpstr>
      <vt:lpstr>HUFFMAN CODING EXAMPLE</vt:lpstr>
      <vt:lpstr>HUFFMAN CODING EXAMPLE</vt:lpstr>
      <vt:lpstr>HUFFMAN CODING EXAMPLE</vt:lpstr>
      <vt:lpstr>DYNAMIC PROGRAMMING</vt:lpstr>
      <vt:lpstr>Example: Cutting the Candy</vt:lpstr>
      <vt:lpstr>Cutting the Candy: Example Run</vt:lpstr>
      <vt:lpstr>Cutting the Candy: A Naïve Solution</vt:lpstr>
      <vt:lpstr>Cutting the Candy: Dynamic Programming Solution</vt:lpstr>
      <vt:lpstr>Cutting the Candy: Dynamic Programming Solution</vt:lpstr>
      <vt:lpstr>Cutting the candy: Dynamic Programming Solution</vt:lpstr>
      <vt:lpstr>Cutting the Candy: Dynamic Programming Solution</vt:lpstr>
      <vt:lpstr>Cutting the Candy: Example Run</vt:lpstr>
      <vt:lpstr>Example: Finding Cheapest Flight  (with some/many stopover)</vt:lpstr>
      <vt:lpstr>Problem Statement: Cheapest flight within k stops</vt:lpstr>
      <vt:lpstr>Problem Statement: Cheapest flight within k stops (cont.)</vt:lpstr>
      <vt:lpstr>Naïve Solution</vt:lpstr>
      <vt:lpstr>Naïve Solution: Analysis</vt:lpstr>
      <vt:lpstr>Naïve -&gt; Dynamic Programming</vt:lpstr>
      <vt:lpstr>Dynamic Programming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CS141:WEEK 6 DISCUSSION </dc:title>
  <dc:creator>Irem Ergun</dc:creator>
  <cp:lastModifiedBy>Sakib Md Bin Malek</cp:lastModifiedBy>
  <cp:revision>85</cp:revision>
  <dcterms:created xsi:type="dcterms:W3CDTF">2020-11-07T01:46:52Z</dcterms:created>
  <dcterms:modified xsi:type="dcterms:W3CDTF">2020-11-10T05:11:07Z</dcterms:modified>
</cp:coreProperties>
</file>