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5" r:id="rId3"/>
    <p:sldId id="279" r:id="rId4"/>
    <p:sldId id="280" r:id="rId5"/>
    <p:sldId id="268" r:id="rId6"/>
    <p:sldId id="262" r:id="rId7"/>
    <p:sldId id="282" r:id="rId8"/>
    <p:sldId id="263" r:id="rId9"/>
    <p:sldId id="281" r:id="rId10"/>
    <p:sldId id="267" r:id="rId11"/>
    <p:sldId id="269" r:id="rId12"/>
    <p:sldId id="261" r:id="rId13"/>
    <p:sldId id="257" r:id="rId14"/>
    <p:sldId id="26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9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DF2E-5AF9-6D49-BD6A-7B17D9E5F3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CS141 WEEK 4: DISCUSSION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36252-90E7-7244-9943-FE9FF3E00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GREEDY ALGORITHMS</a:t>
            </a:r>
          </a:p>
        </p:txBody>
      </p:sp>
    </p:spTree>
    <p:extLst>
      <p:ext uri="{BB962C8B-B14F-4D97-AF65-F5344CB8AC3E}">
        <p14:creationId xmlns:p14="http://schemas.microsoft.com/office/powerpoint/2010/main" val="7970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2A4D-2EFC-0F4A-A5DB-566369AD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the Thief (Again?!?)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reasure chest">
                <a:extLst>
                  <a:ext uri="{FF2B5EF4-FFF2-40B4-BE49-F238E27FC236}">
                    <a16:creationId xmlns:a16="http://schemas.microsoft.com/office/drawing/2014/main" id="{9AFE2F6F-1B2C-7347-9F18-89A2047FF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0491648"/>
                  </p:ext>
                </p:extLst>
              </p:nvPr>
            </p:nvGraphicFramePr>
            <p:xfrm>
              <a:off x="7645789" y="2153412"/>
              <a:ext cx="1752202" cy="14410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reasure chest">
                <a:extLst>
                  <a:ext uri="{FF2B5EF4-FFF2-40B4-BE49-F238E27FC236}">
                    <a16:creationId xmlns:a16="http://schemas.microsoft.com/office/drawing/2014/main" id="{9AFE2F6F-1B2C-7347-9F18-89A2047FF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5789" y="2153412"/>
                <a:ext cx="1752202" cy="1441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reasure chest">
                <a:extLst>
                  <a:ext uri="{FF2B5EF4-FFF2-40B4-BE49-F238E27FC236}">
                    <a16:creationId xmlns:a16="http://schemas.microsoft.com/office/drawing/2014/main" id="{D19EB433-B693-1740-B492-E8482585D8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5837048"/>
                  </p:ext>
                </p:extLst>
              </p:nvPr>
            </p:nvGraphicFramePr>
            <p:xfrm>
              <a:off x="7645791" y="3694345"/>
              <a:ext cx="1752202" cy="14410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reasure chest">
                <a:extLst>
                  <a:ext uri="{FF2B5EF4-FFF2-40B4-BE49-F238E27FC236}">
                    <a16:creationId xmlns:a16="http://schemas.microsoft.com/office/drawing/2014/main" id="{D19EB433-B693-1740-B492-E8482585D8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5791" y="3694345"/>
                <a:ext cx="1752202" cy="1441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Treasure chest">
                <a:extLst>
                  <a:ext uri="{FF2B5EF4-FFF2-40B4-BE49-F238E27FC236}">
                    <a16:creationId xmlns:a16="http://schemas.microsoft.com/office/drawing/2014/main" id="{76AA7578-4EBD-6546-B1AF-A856640945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83052"/>
                  </p:ext>
                </p:extLst>
              </p:nvPr>
            </p:nvGraphicFramePr>
            <p:xfrm>
              <a:off x="7645791" y="5303004"/>
              <a:ext cx="1752202" cy="14410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Treasure chest">
                <a:extLst>
                  <a:ext uri="{FF2B5EF4-FFF2-40B4-BE49-F238E27FC236}">
                    <a16:creationId xmlns:a16="http://schemas.microsoft.com/office/drawing/2014/main" id="{76AA7578-4EBD-6546-B1AF-A856640945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5791" y="5303004"/>
                <a:ext cx="1752202" cy="144106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10F7B80-81C7-EF41-A5B4-97D52AC23724}"/>
              </a:ext>
            </a:extLst>
          </p:cNvPr>
          <p:cNvSpPr txBox="1"/>
          <p:nvPr/>
        </p:nvSpPr>
        <p:spPr>
          <a:xfrm>
            <a:off x="9635059" y="2412279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Vibranium</a:t>
            </a:r>
            <a:endParaRPr lang="en-US" dirty="0"/>
          </a:p>
          <a:p>
            <a:r>
              <a:rPr lang="en-US" dirty="0"/>
              <a:t>2 bars of 1lb each </a:t>
            </a:r>
          </a:p>
          <a:p>
            <a:r>
              <a:rPr lang="en-US" dirty="0"/>
              <a:t>Price: $50K/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589D7B-9A33-BB46-B1F9-04674CAFDAEC}"/>
              </a:ext>
            </a:extLst>
          </p:cNvPr>
          <p:cNvSpPr txBox="1"/>
          <p:nvPr/>
        </p:nvSpPr>
        <p:spPr>
          <a:xfrm>
            <a:off x="9635059" y="3953212"/>
            <a:ext cx="1794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Gold: </a:t>
            </a:r>
          </a:p>
          <a:p>
            <a:r>
              <a:rPr lang="en-US" dirty="0"/>
              <a:t>1 bar of 5 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  <a:p>
            <a:r>
              <a:rPr lang="en-US" dirty="0"/>
              <a:t>Price: $10K/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421A3E-50C1-3C46-93A0-17090D6D579A}"/>
              </a:ext>
            </a:extLst>
          </p:cNvPr>
          <p:cNvSpPr txBox="1"/>
          <p:nvPr/>
        </p:nvSpPr>
        <p:spPr>
          <a:xfrm>
            <a:off x="9635059" y="5423371"/>
            <a:ext cx="1981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Silver:</a:t>
            </a:r>
          </a:p>
          <a:p>
            <a:r>
              <a:rPr lang="en-US" dirty="0"/>
              <a:t>2 bar of 4 </a:t>
            </a:r>
            <a:r>
              <a:rPr lang="en-US" dirty="0" err="1"/>
              <a:t>lbs</a:t>
            </a:r>
            <a:r>
              <a:rPr lang="en-US" dirty="0"/>
              <a:t> each  Price: $8K/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6EA753-2D91-9748-8153-8FAA5B3A9CCB}"/>
              </a:ext>
            </a:extLst>
          </p:cNvPr>
          <p:cNvSpPr txBox="1"/>
          <p:nvPr/>
        </p:nvSpPr>
        <p:spPr>
          <a:xfrm>
            <a:off x="1083733" y="2845216"/>
            <a:ext cx="41889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items are not in powder/dust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take an item as a whole or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known as 1/0 knapsack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6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2A4D-2EFC-0F4A-A5DB-566369AD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the Thief (Again?!?)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reasure chest">
                <a:extLst>
                  <a:ext uri="{FF2B5EF4-FFF2-40B4-BE49-F238E27FC236}">
                    <a16:creationId xmlns:a16="http://schemas.microsoft.com/office/drawing/2014/main" id="{9AFE2F6F-1B2C-7347-9F18-89A2047FF3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45789" y="2153412"/>
              <a:ext cx="1752202" cy="14410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reasure chest">
                <a:extLst>
                  <a:ext uri="{FF2B5EF4-FFF2-40B4-BE49-F238E27FC236}">
                    <a16:creationId xmlns:a16="http://schemas.microsoft.com/office/drawing/2014/main" id="{9AFE2F6F-1B2C-7347-9F18-89A2047FF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5789" y="2153412"/>
                <a:ext cx="1752202" cy="1441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reasure chest">
                <a:extLst>
                  <a:ext uri="{FF2B5EF4-FFF2-40B4-BE49-F238E27FC236}">
                    <a16:creationId xmlns:a16="http://schemas.microsoft.com/office/drawing/2014/main" id="{D19EB433-B693-1740-B492-E8482585D8A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45791" y="3694345"/>
              <a:ext cx="1752202" cy="14410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reasure chest">
                <a:extLst>
                  <a:ext uri="{FF2B5EF4-FFF2-40B4-BE49-F238E27FC236}">
                    <a16:creationId xmlns:a16="http://schemas.microsoft.com/office/drawing/2014/main" id="{D19EB433-B693-1740-B492-E8482585D8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5791" y="3694345"/>
                <a:ext cx="1752202" cy="1441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Treasure chest">
                <a:extLst>
                  <a:ext uri="{FF2B5EF4-FFF2-40B4-BE49-F238E27FC236}">
                    <a16:creationId xmlns:a16="http://schemas.microsoft.com/office/drawing/2014/main" id="{76AA7578-4EBD-6546-B1AF-A856640945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45791" y="5303004"/>
              <a:ext cx="1752202" cy="14410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Treasure chest">
                <a:extLst>
                  <a:ext uri="{FF2B5EF4-FFF2-40B4-BE49-F238E27FC236}">
                    <a16:creationId xmlns:a16="http://schemas.microsoft.com/office/drawing/2014/main" id="{76AA7578-4EBD-6546-B1AF-A856640945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45791" y="5303004"/>
                <a:ext cx="1752202" cy="144106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10F7B80-81C7-EF41-A5B4-97D52AC23724}"/>
              </a:ext>
            </a:extLst>
          </p:cNvPr>
          <p:cNvSpPr txBox="1"/>
          <p:nvPr/>
        </p:nvSpPr>
        <p:spPr>
          <a:xfrm>
            <a:off x="9635059" y="2412279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Vibranium</a:t>
            </a:r>
            <a:endParaRPr lang="en-US" dirty="0"/>
          </a:p>
          <a:p>
            <a:r>
              <a:rPr lang="en-US" dirty="0"/>
              <a:t>2 bars of 1lb each </a:t>
            </a:r>
          </a:p>
          <a:p>
            <a:r>
              <a:rPr lang="en-US" dirty="0"/>
              <a:t>Price: $50K/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589D7B-9A33-BB46-B1F9-04674CAFDAEC}"/>
              </a:ext>
            </a:extLst>
          </p:cNvPr>
          <p:cNvSpPr txBox="1"/>
          <p:nvPr/>
        </p:nvSpPr>
        <p:spPr>
          <a:xfrm>
            <a:off x="9635059" y="3953212"/>
            <a:ext cx="1794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Gold: </a:t>
            </a:r>
          </a:p>
          <a:p>
            <a:r>
              <a:rPr lang="en-US" dirty="0"/>
              <a:t>1 bar of 5 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  <a:p>
            <a:r>
              <a:rPr lang="en-US" dirty="0"/>
              <a:t>Price: $10K/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421A3E-50C1-3C46-93A0-17090D6D579A}"/>
              </a:ext>
            </a:extLst>
          </p:cNvPr>
          <p:cNvSpPr txBox="1"/>
          <p:nvPr/>
        </p:nvSpPr>
        <p:spPr>
          <a:xfrm>
            <a:off x="9635059" y="5423371"/>
            <a:ext cx="1981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Silver:</a:t>
            </a:r>
          </a:p>
          <a:p>
            <a:r>
              <a:rPr lang="en-US" dirty="0"/>
              <a:t>2 bar of 4 </a:t>
            </a:r>
            <a:r>
              <a:rPr lang="en-US" dirty="0" err="1"/>
              <a:t>lbs</a:t>
            </a:r>
            <a:r>
              <a:rPr lang="en-US" dirty="0"/>
              <a:t> each  Price: $8K/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6EA753-2D91-9748-8153-8FAA5B3A9CCB}"/>
              </a:ext>
            </a:extLst>
          </p:cNvPr>
          <p:cNvSpPr txBox="1"/>
          <p:nvPr/>
        </p:nvSpPr>
        <p:spPr>
          <a:xfrm>
            <a:off x="762007" y="2412279"/>
            <a:ext cx="64239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Let’s use the old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2 -1 </a:t>
            </a:r>
            <a:r>
              <a:rPr lang="en-US" dirty="0" err="1"/>
              <a:t>lb</a:t>
            </a:r>
            <a:r>
              <a:rPr lang="en-US" dirty="0"/>
              <a:t> </a:t>
            </a:r>
            <a:r>
              <a:rPr lang="en-US" dirty="0" err="1"/>
              <a:t>Vibranium</a:t>
            </a:r>
            <a:r>
              <a:rPr lang="en-US" dirty="0"/>
              <a:t>	Space left: 8lbs, Current Value: $100k</a:t>
            </a:r>
          </a:p>
          <a:p>
            <a:r>
              <a:rPr lang="en-US" dirty="0"/>
              <a:t>1 -5 </a:t>
            </a:r>
            <a:r>
              <a:rPr lang="en-US" dirty="0" err="1"/>
              <a:t>lb</a:t>
            </a:r>
            <a:r>
              <a:rPr lang="en-US" dirty="0"/>
              <a:t> Gold		Space left: 3lbs, Current Value: $150k</a:t>
            </a:r>
          </a:p>
          <a:p>
            <a:r>
              <a:rPr lang="en-US" dirty="0"/>
              <a:t>Can’t fit anything else</a:t>
            </a:r>
          </a:p>
          <a:p>
            <a:endParaRPr lang="en-US" dirty="0"/>
          </a:p>
          <a:p>
            <a:r>
              <a:rPr lang="en-US" dirty="0"/>
              <a:t>What about this plan?</a:t>
            </a:r>
          </a:p>
          <a:p>
            <a:r>
              <a:rPr lang="en-US" dirty="0"/>
              <a:t>2 -1 </a:t>
            </a:r>
            <a:r>
              <a:rPr lang="en-US" dirty="0" err="1"/>
              <a:t>lb</a:t>
            </a:r>
            <a:r>
              <a:rPr lang="en-US" dirty="0"/>
              <a:t> </a:t>
            </a:r>
            <a:r>
              <a:rPr lang="en-US" dirty="0" err="1"/>
              <a:t>Vibranium</a:t>
            </a:r>
            <a:r>
              <a:rPr lang="en-US" dirty="0"/>
              <a:t>	Space left: 8lbs, Current Value: $100k</a:t>
            </a:r>
          </a:p>
          <a:p>
            <a:r>
              <a:rPr lang="en-US" dirty="0"/>
              <a:t>2 -4 </a:t>
            </a:r>
            <a:r>
              <a:rPr lang="en-US" dirty="0" err="1"/>
              <a:t>lbs</a:t>
            </a:r>
            <a:r>
              <a:rPr lang="en-US" dirty="0"/>
              <a:t> Silver		Space left: 0lbs, Current Value: $164k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Optimal Substructure?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IF we can find an optimal solution for problem S, then that solution contains solution to subproblems of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Greedy Choice? </a:t>
            </a:r>
            <a:r>
              <a:rPr lang="en-US" dirty="0">
                <a:solidFill>
                  <a:srgbClr val="C00000"/>
                </a:solidFill>
              </a:rPr>
              <a:t>NO!!!</a:t>
            </a:r>
          </a:p>
        </p:txBody>
      </p:sp>
    </p:spTree>
    <p:extLst>
      <p:ext uri="{BB962C8B-B14F-4D97-AF65-F5344CB8AC3E}">
        <p14:creationId xmlns:p14="http://schemas.microsoft.com/office/powerpoint/2010/main" val="1968735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6B33-058A-644E-AD97-BA45FA1B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0-1 KNAPSACK: NOT GREEDY!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02B849-53F2-4441-B4CB-CAB29A9A16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39957" y="2638044"/>
                <a:ext cx="9044607" cy="361366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Proof by counterexample:</a:t>
                </a:r>
              </a:p>
              <a:p>
                <a:r>
                  <a:rPr lang="en-US" dirty="0"/>
                  <a:t>Weight capacity: 20</a:t>
                </a:r>
              </a:p>
              <a:p>
                <a:r>
                  <a:rPr lang="en-US" dirty="0"/>
                  <a:t>n: 2 items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=20,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=19;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r>
                  <a:rPr lang="en-US" dirty="0"/>
                  <a:t>19/20&lt;1/1 =&gt; greedy algorithm picks second item and cannot pick anymore because capacity is reached. </a:t>
                </a:r>
              </a:p>
              <a:p>
                <a:r>
                  <a:rPr lang="en-US" b="0" dirty="0"/>
                  <a:t>We could have picked the first item and we would have been better off!</a:t>
                </a:r>
              </a:p>
              <a:p>
                <a:r>
                  <a:rPr lang="en-US" dirty="0"/>
                  <a:t>We will come back to this and solve it using a different approach in the following weeks!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02B849-53F2-4441-B4CB-CAB29A9A16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9957" y="2638044"/>
                <a:ext cx="9044607" cy="3613669"/>
              </a:xfrm>
              <a:blipFill>
                <a:blip r:embed="rId2"/>
                <a:stretch>
                  <a:fillRect l="-421" t="-699" r="-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5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839D7-4A65-A743-A9F2-BCC7018F5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6815"/>
            <a:ext cx="7729728" cy="1188720"/>
          </a:xfrm>
        </p:spPr>
        <p:txBody>
          <a:bodyPr/>
          <a:lstStyle/>
          <a:p>
            <a:r>
              <a:rPr lang="en-US" dirty="0"/>
              <a:t>HUFFMAN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A8079-8E5D-0C4B-9EA0-D8A04EB4E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29946"/>
            <a:ext cx="6380922" cy="4010081"/>
          </a:xfrm>
        </p:spPr>
        <p:txBody>
          <a:bodyPr/>
          <a:lstStyle/>
          <a:p>
            <a:r>
              <a:rPr lang="en-US" dirty="0"/>
              <a:t>Takes input a set of characters along with their frequencies</a:t>
            </a:r>
          </a:p>
          <a:p>
            <a:r>
              <a:rPr lang="en-US" dirty="0"/>
              <a:t>Outputs variable-length encoding for each character </a:t>
            </a:r>
          </a:p>
          <a:p>
            <a:r>
              <a:rPr lang="en-US" dirty="0"/>
              <a:t>Prefix free: No encoding of two different characters is the prefix of the other</a:t>
            </a:r>
          </a:p>
          <a:p>
            <a:pPr lvl="1"/>
            <a:r>
              <a:rPr lang="en-US" dirty="0"/>
              <a:t>Uniquely decodable</a:t>
            </a:r>
          </a:p>
          <a:p>
            <a:r>
              <a:rPr lang="en-US" dirty="0"/>
              <a:t>Optimal: Gives the shortest possible encoding for a given character-occurrence set</a:t>
            </a:r>
          </a:p>
          <a:p>
            <a:r>
              <a:rPr lang="en-US" dirty="0"/>
              <a:t>Used in lossless data compression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487BC-16B3-FB4C-B42C-511CDFE84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141" y="1832290"/>
            <a:ext cx="2278292" cy="4758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6C8F5-A3B4-F44E-9710-19B8B6048D33}"/>
              </a:ext>
            </a:extLst>
          </p:cNvPr>
          <p:cNvSpPr txBox="1"/>
          <p:nvPr/>
        </p:nvSpPr>
        <p:spPr>
          <a:xfrm>
            <a:off x="7972339" y="144429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Input</a:t>
            </a:r>
            <a:r>
              <a:rPr lang="en-US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A8CB08-D101-A94C-9E65-5E57ED33FA15}"/>
              </a:ext>
            </a:extLst>
          </p:cNvPr>
          <p:cNvCxnSpPr/>
          <p:nvPr/>
        </p:nvCxnSpPr>
        <p:spPr>
          <a:xfrm>
            <a:off x="7692887" y="1462958"/>
            <a:ext cx="0" cy="36933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EBCF2A-5B0C-C045-856E-649F75FB5410}"/>
              </a:ext>
            </a:extLst>
          </p:cNvPr>
          <p:cNvCxnSpPr/>
          <p:nvPr/>
        </p:nvCxnSpPr>
        <p:spPr>
          <a:xfrm>
            <a:off x="9134012" y="1468353"/>
            <a:ext cx="0" cy="36933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D39D3B-5D9A-E349-8337-6A7AD10720CD}"/>
              </a:ext>
            </a:extLst>
          </p:cNvPr>
          <p:cNvSpPr txBox="1"/>
          <p:nvPr/>
        </p:nvSpPr>
        <p:spPr>
          <a:xfrm>
            <a:off x="9134012" y="144429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Output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782289-AAEE-674A-894D-C7F45527F0E2}"/>
              </a:ext>
            </a:extLst>
          </p:cNvPr>
          <p:cNvSpPr txBox="1"/>
          <p:nvPr/>
        </p:nvSpPr>
        <p:spPr>
          <a:xfrm>
            <a:off x="10009573" y="5565913"/>
            <a:ext cx="2016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from: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Huffman_coding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55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117642"/>
              </p:ext>
            </p:extLst>
          </p:nvPr>
        </p:nvGraphicFramePr>
        <p:xfrm>
          <a:off x="8468138" y="1828800"/>
          <a:ext cx="372386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31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861931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3B9442B-7A97-4846-B11F-E7F1BB01BD09}"/>
              </a:ext>
            </a:extLst>
          </p:cNvPr>
          <p:cNvSpPr/>
          <p:nvPr/>
        </p:nvSpPr>
        <p:spPr>
          <a:xfrm>
            <a:off x="2094368" y="1710427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D86D38-6D04-0C44-9584-74EE0E334A1A}"/>
              </a:ext>
            </a:extLst>
          </p:cNvPr>
          <p:cNvSpPr/>
          <p:nvPr/>
        </p:nvSpPr>
        <p:spPr>
          <a:xfrm>
            <a:off x="1086754" y="1710426"/>
            <a:ext cx="803348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712EC-5276-684E-93FF-4DCDB20C0CED}"/>
              </a:ext>
            </a:extLst>
          </p:cNvPr>
          <p:cNvSpPr/>
          <p:nvPr/>
        </p:nvSpPr>
        <p:spPr>
          <a:xfrm>
            <a:off x="3150731" y="1710427"/>
            <a:ext cx="825783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39B459-3411-904F-A825-87C65C8F657B}"/>
              </a:ext>
            </a:extLst>
          </p:cNvPr>
          <p:cNvSpPr/>
          <p:nvPr/>
        </p:nvSpPr>
        <p:spPr>
          <a:xfrm>
            <a:off x="4109600" y="1710428"/>
            <a:ext cx="754602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787F1-2C57-7349-A4F1-05C6AFC36390}"/>
              </a:ext>
            </a:extLst>
          </p:cNvPr>
          <p:cNvSpPr/>
          <p:nvPr/>
        </p:nvSpPr>
        <p:spPr>
          <a:xfrm>
            <a:off x="5130373" y="1710429"/>
            <a:ext cx="754602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DFF00C-C9BE-4A45-B516-600B93386A62}"/>
              </a:ext>
            </a:extLst>
          </p:cNvPr>
          <p:cNvSpPr/>
          <p:nvPr/>
        </p:nvSpPr>
        <p:spPr>
          <a:xfrm>
            <a:off x="6018059" y="1710430"/>
            <a:ext cx="924279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29ACE-766E-FB45-9E98-37F8AFF47884}"/>
              </a:ext>
            </a:extLst>
          </p:cNvPr>
          <p:cNvSpPr/>
          <p:nvPr/>
        </p:nvSpPr>
        <p:spPr>
          <a:xfrm>
            <a:off x="7038833" y="1710430"/>
            <a:ext cx="754602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F156-CB0E-7245-B59D-8CE0A3C6A266}"/>
              </a:ext>
            </a:extLst>
          </p:cNvPr>
          <p:cNvSpPr txBox="1"/>
          <p:nvPr/>
        </p:nvSpPr>
        <p:spPr>
          <a:xfrm>
            <a:off x="408373" y="36058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1476534" y="4570525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3070763" y="4570525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2285551" y="3279723"/>
            <a:ext cx="754602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1853835" y="3901083"/>
            <a:ext cx="542225" cy="66944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2929644" y="3901083"/>
            <a:ext cx="413270" cy="66944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277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68138" y="1828800"/>
          <a:ext cx="372386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31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861931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3B9442B-7A97-4846-B11F-E7F1BB01BD09}"/>
              </a:ext>
            </a:extLst>
          </p:cNvPr>
          <p:cNvSpPr/>
          <p:nvPr/>
        </p:nvSpPr>
        <p:spPr>
          <a:xfrm>
            <a:off x="2094368" y="1710427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D86D38-6D04-0C44-9584-74EE0E334A1A}"/>
              </a:ext>
            </a:extLst>
          </p:cNvPr>
          <p:cNvSpPr/>
          <p:nvPr/>
        </p:nvSpPr>
        <p:spPr>
          <a:xfrm>
            <a:off x="1086754" y="1710426"/>
            <a:ext cx="803348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712EC-5276-684E-93FF-4DCDB20C0CED}"/>
              </a:ext>
            </a:extLst>
          </p:cNvPr>
          <p:cNvSpPr/>
          <p:nvPr/>
        </p:nvSpPr>
        <p:spPr>
          <a:xfrm>
            <a:off x="3150731" y="1710427"/>
            <a:ext cx="825783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39B459-3411-904F-A825-87C65C8F657B}"/>
              </a:ext>
            </a:extLst>
          </p:cNvPr>
          <p:cNvSpPr/>
          <p:nvPr/>
        </p:nvSpPr>
        <p:spPr>
          <a:xfrm>
            <a:off x="4109600" y="1710428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787F1-2C57-7349-A4F1-05C6AFC36390}"/>
              </a:ext>
            </a:extLst>
          </p:cNvPr>
          <p:cNvSpPr/>
          <p:nvPr/>
        </p:nvSpPr>
        <p:spPr>
          <a:xfrm>
            <a:off x="5130373" y="1710429"/>
            <a:ext cx="754602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DFF00C-C9BE-4A45-B516-600B93386A62}"/>
              </a:ext>
            </a:extLst>
          </p:cNvPr>
          <p:cNvSpPr/>
          <p:nvPr/>
        </p:nvSpPr>
        <p:spPr>
          <a:xfrm>
            <a:off x="6018059" y="1710430"/>
            <a:ext cx="924279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29ACE-766E-FB45-9E98-37F8AFF47884}"/>
              </a:ext>
            </a:extLst>
          </p:cNvPr>
          <p:cNvSpPr/>
          <p:nvPr/>
        </p:nvSpPr>
        <p:spPr>
          <a:xfrm>
            <a:off x="7038833" y="171043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F156-CB0E-7245-B59D-8CE0A3C6A266}"/>
              </a:ext>
            </a:extLst>
          </p:cNvPr>
          <p:cNvSpPr txBox="1"/>
          <p:nvPr/>
        </p:nvSpPr>
        <p:spPr>
          <a:xfrm>
            <a:off x="408373" y="36058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2791049" y="5789725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4465246" y="5789725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3599213" y="4544707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3168350" y="5166067"/>
            <a:ext cx="541372" cy="62365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4243306" y="5166067"/>
            <a:ext cx="413270" cy="66944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C254D31-95C0-1A4B-B6AF-7855B56EAD31}"/>
              </a:ext>
            </a:extLst>
          </p:cNvPr>
          <p:cNvSpPr/>
          <p:nvPr/>
        </p:nvSpPr>
        <p:spPr>
          <a:xfrm>
            <a:off x="1419944" y="4544707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0B5C1-C12C-B842-B11B-52636D745727}"/>
              </a:ext>
            </a:extLst>
          </p:cNvPr>
          <p:cNvSpPr/>
          <p:nvPr/>
        </p:nvSpPr>
        <p:spPr>
          <a:xfrm>
            <a:off x="2396129" y="3605814"/>
            <a:ext cx="754602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E2F44C-7ADE-FB4E-AEAD-6A10F32B2341}"/>
              </a:ext>
            </a:extLst>
          </p:cNvPr>
          <p:cNvCxnSpPr>
            <a:stCxn id="23" idx="3"/>
            <a:endCxn id="22" idx="7"/>
          </p:cNvCxnSpPr>
          <p:nvPr/>
        </p:nvCxnSpPr>
        <p:spPr>
          <a:xfrm flipH="1">
            <a:off x="2064037" y="4227174"/>
            <a:ext cx="442601" cy="42414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9C6A0F-8E47-634F-ACAB-88C3CC2F227C}"/>
              </a:ext>
            </a:extLst>
          </p:cNvPr>
          <p:cNvCxnSpPr>
            <a:cxnSpLocks/>
            <a:stCxn id="23" idx="6"/>
            <a:endCxn id="16" idx="1"/>
          </p:cNvCxnSpPr>
          <p:nvPr/>
        </p:nvCxnSpPr>
        <p:spPr>
          <a:xfrm>
            <a:off x="3150731" y="3969799"/>
            <a:ext cx="558991" cy="6815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87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68138" y="1828800"/>
          <a:ext cx="372386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31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861931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3B9442B-7A97-4846-B11F-E7F1BB01BD09}"/>
              </a:ext>
            </a:extLst>
          </p:cNvPr>
          <p:cNvSpPr/>
          <p:nvPr/>
        </p:nvSpPr>
        <p:spPr>
          <a:xfrm>
            <a:off x="2094368" y="1710427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D86D38-6D04-0C44-9584-74EE0E334A1A}"/>
              </a:ext>
            </a:extLst>
          </p:cNvPr>
          <p:cNvSpPr/>
          <p:nvPr/>
        </p:nvSpPr>
        <p:spPr>
          <a:xfrm>
            <a:off x="1086754" y="1710426"/>
            <a:ext cx="803348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712EC-5276-684E-93FF-4DCDB20C0CED}"/>
              </a:ext>
            </a:extLst>
          </p:cNvPr>
          <p:cNvSpPr/>
          <p:nvPr/>
        </p:nvSpPr>
        <p:spPr>
          <a:xfrm>
            <a:off x="3150731" y="1710427"/>
            <a:ext cx="825783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39B459-3411-904F-A825-87C65C8F657B}"/>
              </a:ext>
            </a:extLst>
          </p:cNvPr>
          <p:cNvSpPr/>
          <p:nvPr/>
        </p:nvSpPr>
        <p:spPr>
          <a:xfrm>
            <a:off x="4109600" y="1710428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787F1-2C57-7349-A4F1-05C6AFC36390}"/>
              </a:ext>
            </a:extLst>
          </p:cNvPr>
          <p:cNvSpPr/>
          <p:nvPr/>
        </p:nvSpPr>
        <p:spPr>
          <a:xfrm>
            <a:off x="5130373" y="1710429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DFF00C-C9BE-4A45-B516-600B93386A62}"/>
              </a:ext>
            </a:extLst>
          </p:cNvPr>
          <p:cNvSpPr/>
          <p:nvPr/>
        </p:nvSpPr>
        <p:spPr>
          <a:xfrm>
            <a:off x="6018059" y="1710430"/>
            <a:ext cx="924279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29ACE-766E-FB45-9E98-37F8AFF47884}"/>
              </a:ext>
            </a:extLst>
          </p:cNvPr>
          <p:cNvSpPr/>
          <p:nvPr/>
        </p:nvSpPr>
        <p:spPr>
          <a:xfrm>
            <a:off x="7038833" y="171043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F156-CB0E-7245-B59D-8CE0A3C6A266}"/>
              </a:ext>
            </a:extLst>
          </p:cNvPr>
          <p:cNvSpPr txBox="1"/>
          <p:nvPr/>
        </p:nvSpPr>
        <p:spPr>
          <a:xfrm>
            <a:off x="408373" y="36058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5190188" y="5910233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6864385" y="5910233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5998352" y="4665215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5567489" y="5286575"/>
            <a:ext cx="541372" cy="62365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6642445" y="5286575"/>
            <a:ext cx="413270" cy="66944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C254D31-95C0-1A4B-B6AF-7855B56EAD31}"/>
              </a:ext>
            </a:extLst>
          </p:cNvPr>
          <p:cNvSpPr/>
          <p:nvPr/>
        </p:nvSpPr>
        <p:spPr>
          <a:xfrm>
            <a:off x="3819083" y="4665215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0B5C1-C12C-B842-B11B-52636D745727}"/>
              </a:ext>
            </a:extLst>
          </p:cNvPr>
          <p:cNvSpPr/>
          <p:nvPr/>
        </p:nvSpPr>
        <p:spPr>
          <a:xfrm>
            <a:off x="4795268" y="372632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E2F44C-7ADE-FB4E-AEAD-6A10F32B2341}"/>
              </a:ext>
            </a:extLst>
          </p:cNvPr>
          <p:cNvCxnSpPr>
            <a:stCxn id="23" idx="3"/>
            <a:endCxn id="22" idx="7"/>
          </p:cNvCxnSpPr>
          <p:nvPr/>
        </p:nvCxnSpPr>
        <p:spPr>
          <a:xfrm flipH="1">
            <a:off x="4463176" y="4347682"/>
            <a:ext cx="442601" cy="42414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9C6A0F-8E47-634F-ACAB-88C3CC2F227C}"/>
              </a:ext>
            </a:extLst>
          </p:cNvPr>
          <p:cNvCxnSpPr>
            <a:cxnSpLocks/>
            <a:stCxn id="23" idx="5"/>
          </p:cNvCxnSpPr>
          <p:nvPr/>
        </p:nvCxnSpPr>
        <p:spPr>
          <a:xfrm>
            <a:off x="5439361" y="4347682"/>
            <a:ext cx="558991" cy="53673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24DD936-9928-5A49-8D85-AC317F59E905}"/>
              </a:ext>
            </a:extLst>
          </p:cNvPr>
          <p:cNvSpPr/>
          <p:nvPr/>
        </p:nvSpPr>
        <p:spPr>
          <a:xfrm>
            <a:off x="2426189" y="3726322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66E109-C6D3-3A44-9B7E-3944F7BAF552}"/>
              </a:ext>
            </a:extLst>
          </p:cNvPr>
          <p:cNvSpPr/>
          <p:nvPr/>
        </p:nvSpPr>
        <p:spPr>
          <a:xfrm>
            <a:off x="3587467" y="3009637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DB266-5DAA-1A4F-97FB-A574B2DFD06E}"/>
              </a:ext>
            </a:extLst>
          </p:cNvPr>
          <p:cNvCxnSpPr>
            <a:cxnSpLocks/>
            <a:endCxn id="24" idx="7"/>
          </p:cNvCxnSpPr>
          <p:nvPr/>
        </p:nvCxnSpPr>
        <p:spPr>
          <a:xfrm flipH="1">
            <a:off x="3111889" y="3510844"/>
            <a:ext cx="473352" cy="3220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C2DC1C-5335-2447-8417-8C3E2C06D9D3}"/>
              </a:ext>
            </a:extLst>
          </p:cNvPr>
          <p:cNvCxnSpPr>
            <a:cxnSpLocks/>
            <a:stCxn id="27" idx="6"/>
            <a:endCxn id="23" idx="1"/>
          </p:cNvCxnSpPr>
          <p:nvPr/>
        </p:nvCxnSpPr>
        <p:spPr>
          <a:xfrm>
            <a:off x="4439564" y="3373622"/>
            <a:ext cx="466213" cy="45930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241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68138" y="1828800"/>
          <a:ext cx="372386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31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861931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3B9442B-7A97-4846-B11F-E7F1BB01BD09}"/>
              </a:ext>
            </a:extLst>
          </p:cNvPr>
          <p:cNvSpPr/>
          <p:nvPr/>
        </p:nvSpPr>
        <p:spPr>
          <a:xfrm>
            <a:off x="2094368" y="1710427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D86D38-6D04-0C44-9584-74EE0E334A1A}"/>
              </a:ext>
            </a:extLst>
          </p:cNvPr>
          <p:cNvSpPr/>
          <p:nvPr/>
        </p:nvSpPr>
        <p:spPr>
          <a:xfrm>
            <a:off x="1086754" y="1710426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712EC-5276-684E-93FF-4DCDB20C0CED}"/>
              </a:ext>
            </a:extLst>
          </p:cNvPr>
          <p:cNvSpPr/>
          <p:nvPr/>
        </p:nvSpPr>
        <p:spPr>
          <a:xfrm>
            <a:off x="3150731" y="1710427"/>
            <a:ext cx="825783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39B459-3411-904F-A825-87C65C8F657B}"/>
              </a:ext>
            </a:extLst>
          </p:cNvPr>
          <p:cNvSpPr/>
          <p:nvPr/>
        </p:nvSpPr>
        <p:spPr>
          <a:xfrm>
            <a:off x="4109600" y="1710428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787F1-2C57-7349-A4F1-05C6AFC36390}"/>
              </a:ext>
            </a:extLst>
          </p:cNvPr>
          <p:cNvSpPr/>
          <p:nvPr/>
        </p:nvSpPr>
        <p:spPr>
          <a:xfrm>
            <a:off x="5130373" y="1710429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DFF00C-C9BE-4A45-B516-600B93386A62}"/>
              </a:ext>
            </a:extLst>
          </p:cNvPr>
          <p:cNvSpPr/>
          <p:nvPr/>
        </p:nvSpPr>
        <p:spPr>
          <a:xfrm>
            <a:off x="6018059" y="1710430"/>
            <a:ext cx="924279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29ACE-766E-FB45-9E98-37F8AFF47884}"/>
              </a:ext>
            </a:extLst>
          </p:cNvPr>
          <p:cNvSpPr/>
          <p:nvPr/>
        </p:nvSpPr>
        <p:spPr>
          <a:xfrm>
            <a:off x="7038833" y="171043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F156-CB0E-7245-B59D-8CE0A3C6A266}"/>
              </a:ext>
            </a:extLst>
          </p:cNvPr>
          <p:cNvSpPr txBox="1"/>
          <p:nvPr/>
        </p:nvSpPr>
        <p:spPr>
          <a:xfrm>
            <a:off x="408373" y="36058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5594372" y="615062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7492110" y="6130031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6441649" y="545356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5971673" y="6074922"/>
            <a:ext cx="580485" cy="757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  <a:endCxn id="15" idx="1"/>
          </p:cNvCxnSpPr>
          <p:nvPr/>
        </p:nvCxnSpPr>
        <p:spPr>
          <a:xfrm>
            <a:off x="7085742" y="6074922"/>
            <a:ext cx="516877" cy="1617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C254D31-95C0-1A4B-B6AF-7855B56EAD31}"/>
              </a:ext>
            </a:extLst>
          </p:cNvPr>
          <p:cNvSpPr/>
          <p:nvPr/>
        </p:nvSpPr>
        <p:spPr>
          <a:xfrm>
            <a:off x="4948642" y="5339217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0B5C1-C12C-B842-B11B-52636D745727}"/>
              </a:ext>
            </a:extLst>
          </p:cNvPr>
          <p:cNvSpPr/>
          <p:nvPr/>
        </p:nvSpPr>
        <p:spPr>
          <a:xfrm>
            <a:off x="5605512" y="463418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E2F44C-7ADE-FB4E-AEAD-6A10F32B2341}"/>
              </a:ext>
            </a:extLst>
          </p:cNvPr>
          <p:cNvCxnSpPr>
            <a:stCxn id="23" idx="3"/>
            <a:endCxn id="22" idx="7"/>
          </p:cNvCxnSpPr>
          <p:nvPr/>
        </p:nvCxnSpPr>
        <p:spPr>
          <a:xfrm flipH="1">
            <a:off x="5592735" y="5255540"/>
            <a:ext cx="123286" cy="19028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9C6A0F-8E47-634F-ACAB-88C3CC2F227C}"/>
              </a:ext>
            </a:extLst>
          </p:cNvPr>
          <p:cNvCxnSpPr>
            <a:cxnSpLocks/>
            <a:stCxn id="23" idx="5"/>
            <a:endCxn id="16" idx="1"/>
          </p:cNvCxnSpPr>
          <p:nvPr/>
        </p:nvCxnSpPr>
        <p:spPr>
          <a:xfrm>
            <a:off x="6249605" y="5255540"/>
            <a:ext cx="302553" cy="3046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24DD936-9928-5A49-8D85-AC317F59E905}"/>
              </a:ext>
            </a:extLst>
          </p:cNvPr>
          <p:cNvSpPr/>
          <p:nvPr/>
        </p:nvSpPr>
        <p:spPr>
          <a:xfrm>
            <a:off x="3490595" y="4762939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66E109-C6D3-3A44-9B7E-3944F7BAF552}"/>
              </a:ext>
            </a:extLst>
          </p:cNvPr>
          <p:cNvSpPr/>
          <p:nvPr/>
        </p:nvSpPr>
        <p:spPr>
          <a:xfrm>
            <a:off x="4528982" y="4089539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DB266-5DAA-1A4F-97FB-A574B2DFD06E}"/>
              </a:ext>
            </a:extLst>
          </p:cNvPr>
          <p:cNvCxnSpPr>
            <a:cxnSpLocks/>
            <a:stCxn id="27" idx="3"/>
            <a:endCxn id="24" idx="7"/>
          </p:cNvCxnSpPr>
          <p:nvPr/>
        </p:nvCxnSpPr>
        <p:spPr>
          <a:xfrm flipH="1">
            <a:off x="4176295" y="4710899"/>
            <a:ext cx="477474" cy="15864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C2DC1C-5335-2447-8417-8C3E2C06D9D3}"/>
              </a:ext>
            </a:extLst>
          </p:cNvPr>
          <p:cNvCxnSpPr>
            <a:cxnSpLocks/>
            <a:stCxn id="27" idx="5"/>
            <a:endCxn id="23" idx="1"/>
          </p:cNvCxnSpPr>
          <p:nvPr/>
        </p:nvCxnSpPr>
        <p:spPr>
          <a:xfrm>
            <a:off x="5256292" y="4710899"/>
            <a:ext cx="459729" cy="298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4AABFF2-4032-B34A-BF2C-EA9C13D3CC74}"/>
              </a:ext>
            </a:extLst>
          </p:cNvPr>
          <p:cNvSpPr/>
          <p:nvPr/>
        </p:nvSpPr>
        <p:spPr>
          <a:xfrm>
            <a:off x="969679" y="4089538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C481E5-3190-3949-B84A-EF7E037A142D}"/>
              </a:ext>
            </a:extLst>
          </p:cNvPr>
          <p:cNvSpPr/>
          <p:nvPr/>
        </p:nvSpPr>
        <p:spPr>
          <a:xfrm>
            <a:off x="2374272" y="4089539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5DE337B-C2F4-9A4E-AEAA-3F84977A3964}"/>
              </a:ext>
            </a:extLst>
          </p:cNvPr>
          <p:cNvSpPr/>
          <p:nvPr/>
        </p:nvSpPr>
        <p:spPr>
          <a:xfrm>
            <a:off x="1596137" y="3065015"/>
            <a:ext cx="924279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758B05A-9CAB-3B44-8FCA-006FBED14A97}"/>
              </a:ext>
            </a:extLst>
          </p:cNvPr>
          <p:cNvCxnSpPr>
            <a:stCxn id="52" idx="3"/>
            <a:endCxn id="46" idx="0"/>
          </p:cNvCxnSpPr>
          <p:nvPr/>
        </p:nvCxnSpPr>
        <p:spPr>
          <a:xfrm flipH="1">
            <a:off x="1382571" y="3686375"/>
            <a:ext cx="348924" cy="40316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BF8354E-215E-7048-9696-40B432F6BF88}"/>
              </a:ext>
            </a:extLst>
          </p:cNvPr>
          <p:cNvCxnSpPr>
            <a:cxnSpLocks/>
            <a:stCxn id="52" idx="5"/>
          </p:cNvCxnSpPr>
          <p:nvPr/>
        </p:nvCxnSpPr>
        <p:spPr>
          <a:xfrm>
            <a:off x="2385058" y="3686375"/>
            <a:ext cx="283184" cy="40316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04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68138" y="1828800"/>
          <a:ext cx="372386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31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861931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3B9442B-7A97-4846-B11F-E7F1BB01BD09}"/>
              </a:ext>
            </a:extLst>
          </p:cNvPr>
          <p:cNvSpPr/>
          <p:nvPr/>
        </p:nvSpPr>
        <p:spPr>
          <a:xfrm>
            <a:off x="2094368" y="1710427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D86D38-6D04-0C44-9584-74EE0E334A1A}"/>
              </a:ext>
            </a:extLst>
          </p:cNvPr>
          <p:cNvSpPr/>
          <p:nvPr/>
        </p:nvSpPr>
        <p:spPr>
          <a:xfrm>
            <a:off x="1086754" y="1710426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712EC-5276-684E-93FF-4DCDB20C0CED}"/>
              </a:ext>
            </a:extLst>
          </p:cNvPr>
          <p:cNvSpPr/>
          <p:nvPr/>
        </p:nvSpPr>
        <p:spPr>
          <a:xfrm>
            <a:off x="3150731" y="1710427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39B459-3411-904F-A825-87C65C8F657B}"/>
              </a:ext>
            </a:extLst>
          </p:cNvPr>
          <p:cNvSpPr/>
          <p:nvPr/>
        </p:nvSpPr>
        <p:spPr>
          <a:xfrm>
            <a:off x="4109600" y="1710428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787F1-2C57-7349-A4F1-05C6AFC36390}"/>
              </a:ext>
            </a:extLst>
          </p:cNvPr>
          <p:cNvSpPr/>
          <p:nvPr/>
        </p:nvSpPr>
        <p:spPr>
          <a:xfrm>
            <a:off x="5130373" y="1710429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DFF00C-C9BE-4A45-B516-600B93386A62}"/>
              </a:ext>
            </a:extLst>
          </p:cNvPr>
          <p:cNvSpPr/>
          <p:nvPr/>
        </p:nvSpPr>
        <p:spPr>
          <a:xfrm>
            <a:off x="6018059" y="1710430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29ACE-766E-FB45-9E98-37F8AFF47884}"/>
              </a:ext>
            </a:extLst>
          </p:cNvPr>
          <p:cNvSpPr/>
          <p:nvPr/>
        </p:nvSpPr>
        <p:spPr>
          <a:xfrm>
            <a:off x="7038833" y="171043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F156-CB0E-7245-B59D-8CE0A3C6A266}"/>
              </a:ext>
            </a:extLst>
          </p:cNvPr>
          <p:cNvSpPr txBox="1"/>
          <p:nvPr/>
        </p:nvSpPr>
        <p:spPr>
          <a:xfrm>
            <a:off x="408373" y="36058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5594372" y="615062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7492110" y="6130031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6441649" y="545356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5971673" y="6074922"/>
            <a:ext cx="580485" cy="757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  <a:endCxn id="15" idx="1"/>
          </p:cNvCxnSpPr>
          <p:nvPr/>
        </p:nvCxnSpPr>
        <p:spPr>
          <a:xfrm>
            <a:off x="7085742" y="6074922"/>
            <a:ext cx="516877" cy="1617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C254D31-95C0-1A4B-B6AF-7855B56EAD31}"/>
              </a:ext>
            </a:extLst>
          </p:cNvPr>
          <p:cNvSpPr/>
          <p:nvPr/>
        </p:nvSpPr>
        <p:spPr>
          <a:xfrm>
            <a:off x="4948642" y="5339217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0B5C1-C12C-B842-B11B-52636D745727}"/>
              </a:ext>
            </a:extLst>
          </p:cNvPr>
          <p:cNvSpPr/>
          <p:nvPr/>
        </p:nvSpPr>
        <p:spPr>
          <a:xfrm>
            <a:off x="5605512" y="463418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E2F44C-7ADE-FB4E-AEAD-6A10F32B2341}"/>
              </a:ext>
            </a:extLst>
          </p:cNvPr>
          <p:cNvCxnSpPr>
            <a:stCxn id="23" idx="3"/>
            <a:endCxn id="22" idx="7"/>
          </p:cNvCxnSpPr>
          <p:nvPr/>
        </p:nvCxnSpPr>
        <p:spPr>
          <a:xfrm flipH="1">
            <a:off x="5592735" y="5255540"/>
            <a:ext cx="123286" cy="19028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9C6A0F-8E47-634F-ACAB-88C3CC2F227C}"/>
              </a:ext>
            </a:extLst>
          </p:cNvPr>
          <p:cNvCxnSpPr>
            <a:cxnSpLocks/>
            <a:stCxn id="23" idx="5"/>
            <a:endCxn id="16" idx="1"/>
          </p:cNvCxnSpPr>
          <p:nvPr/>
        </p:nvCxnSpPr>
        <p:spPr>
          <a:xfrm>
            <a:off x="6249605" y="5255540"/>
            <a:ext cx="302553" cy="3046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24DD936-9928-5A49-8D85-AC317F59E905}"/>
              </a:ext>
            </a:extLst>
          </p:cNvPr>
          <p:cNvSpPr/>
          <p:nvPr/>
        </p:nvSpPr>
        <p:spPr>
          <a:xfrm>
            <a:off x="3490595" y="4762939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66E109-C6D3-3A44-9B7E-3944F7BAF552}"/>
              </a:ext>
            </a:extLst>
          </p:cNvPr>
          <p:cNvSpPr/>
          <p:nvPr/>
        </p:nvSpPr>
        <p:spPr>
          <a:xfrm>
            <a:off x="4528982" y="4089539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DB266-5DAA-1A4F-97FB-A574B2DFD06E}"/>
              </a:ext>
            </a:extLst>
          </p:cNvPr>
          <p:cNvCxnSpPr>
            <a:cxnSpLocks/>
            <a:stCxn id="27" idx="3"/>
            <a:endCxn id="24" idx="7"/>
          </p:cNvCxnSpPr>
          <p:nvPr/>
        </p:nvCxnSpPr>
        <p:spPr>
          <a:xfrm flipH="1">
            <a:off x="4176295" y="4710899"/>
            <a:ext cx="477474" cy="15864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C2DC1C-5335-2447-8417-8C3E2C06D9D3}"/>
              </a:ext>
            </a:extLst>
          </p:cNvPr>
          <p:cNvCxnSpPr>
            <a:cxnSpLocks/>
            <a:stCxn id="27" idx="5"/>
            <a:endCxn id="23" idx="1"/>
          </p:cNvCxnSpPr>
          <p:nvPr/>
        </p:nvCxnSpPr>
        <p:spPr>
          <a:xfrm>
            <a:off x="5256292" y="4710899"/>
            <a:ext cx="459729" cy="298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4AABFF2-4032-B34A-BF2C-EA9C13D3CC74}"/>
              </a:ext>
            </a:extLst>
          </p:cNvPr>
          <p:cNvSpPr/>
          <p:nvPr/>
        </p:nvSpPr>
        <p:spPr>
          <a:xfrm>
            <a:off x="969679" y="4089538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C481E5-3190-3949-B84A-EF7E037A142D}"/>
              </a:ext>
            </a:extLst>
          </p:cNvPr>
          <p:cNvSpPr/>
          <p:nvPr/>
        </p:nvSpPr>
        <p:spPr>
          <a:xfrm>
            <a:off x="2374272" y="4089539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5DE337B-C2F4-9A4E-AEAA-3F84977A3964}"/>
              </a:ext>
            </a:extLst>
          </p:cNvPr>
          <p:cNvSpPr/>
          <p:nvPr/>
        </p:nvSpPr>
        <p:spPr>
          <a:xfrm>
            <a:off x="1585244" y="3361564"/>
            <a:ext cx="924279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758B05A-9CAB-3B44-8FCA-006FBED14A97}"/>
              </a:ext>
            </a:extLst>
          </p:cNvPr>
          <p:cNvCxnSpPr>
            <a:stCxn id="52" idx="3"/>
            <a:endCxn id="46" idx="0"/>
          </p:cNvCxnSpPr>
          <p:nvPr/>
        </p:nvCxnSpPr>
        <p:spPr>
          <a:xfrm flipH="1">
            <a:off x="1382571" y="3982924"/>
            <a:ext cx="338031" cy="1066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BF8354E-215E-7048-9696-40B432F6BF88}"/>
              </a:ext>
            </a:extLst>
          </p:cNvPr>
          <p:cNvCxnSpPr>
            <a:cxnSpLocks/>
            <a:stCxn id="52" idx="5"/>
            <a:endCxn id="48" idx="1"/>
          </p:cNvCxnSpPr>
          <p:nvPr/>
        </p:nvCxnSpPr>
        <p:spPr>
          <a:xfrm>
            <a:off x="2374165" y="3982924"/>
            <a:ext cx="135465" cy="21322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5C9A980-025D-B645-9246-94C78CBC8932}"/>
              </a:ext>
            </a:extLst>
          </p:cNvPr>
          <p:cNvSpPr/>
          <p:nvPr/>
        </p:nvSpPr>
        <p:spPr>
          <a:xfrm>
            <a:off x="6863120" y="4089533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E35324-58FE-AC4E-92CE-D103D03EE4EA}"/>
              </a:ext>
            </a:extLst>
          </p:cNvPr>
          <p:cNvSpPr/>
          <p:nvPr/>
        </p:nvSpPr>
        <p:spPr>
          <a:xfrm>
            <a:off x="5783804" y="3408396"/>
            <a:ext cx="852097" cy="72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69EA76-7BC4-C242-85F6-298AF9AE765D}"/>
              </a:ext>
            </a:extLst>
          </p:cNvPr>
          <p:cNvCxnSpPr>
            <a:stCxn id="31" idx="2"/>
            <a:endCxn id="27" idx="7"/>
          </p:cNvCxnSpPr>
          <p:nvPr/>
        </p:nvCxnSpPr>
        <p:spPr>
          <a:xfrm flipH="1">
            <a:off x="5256292" y="3772381"/>
            <a:ext cx="527512" cy="42376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5519DC-5AF3-634C-B6C8-5ED94844BA04}"/>
              </a:ext>
            </a:extLst>
          </p:cNvPr>
          <p:cNvCxnSpPr>
            <a:cxnSpLocks/>
            <a:stCxn id="31" idx="6"/>
          </p:cNvCxnSpPr>
          <p:nvPr/>
        </p:nvCxnSpPr>
        <p:spPr>
          <a:xfrm>
            <a:off x="6635901" y="3772381"/>
            <a:ext cx="449841" cy="36398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495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68138" y="1828800"/>
          <a:ext cx="372386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31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861931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3B9442B-7A97-4846-B11F-E7F1BB01BD09}"/>
              </a:ext>
            </a:extLst>
          </p:cNvPr>
          <p:cNvSpPr/>
          <p:nvPr/>
        </p:nvSpPr>
        <p:spPr>
          <a:xfrm>
            <a:off x="2178808" y="1363227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D86D38-6D04-0C44-9584-74EE0E334A1A}"/>
              </a:ext>
            </a:extLst>
          </p:cNvPr>
          <p:cNvSpPr/>
          <p:nvPr/>
        </p:nvSpPr>
        <p:spPr>
          <a:xfrm>
            <a:off x="1171194" y="1363226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712EC-5276-684E-93FF-4DCDB20C0CED}"/>
              </a:ext>
            </a:extLst>
          </p:cNvPr>
          <p:cNvSpPr/>
          <p:nvPr/>
        </p:nvSpPr>
        <p:spPr>
          <a:xfrm>
            <a:off x="3235171" y="1363227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39B459-3411-904F-A825-87C65C8F657B}"/>
              </a:ext>
            </a:extLst>
          </p:cNvPr>
          <p:cNvSpPr/>
          <p:nvPr/>
        </p:nvSpPr>
        <p:spPr>
          <a:xfrm>
            <a:off x="4194040" y="1363228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787F1-2C57-7349-A4F1-05C6AFC36390}"/>
              </a:ext>
            </a:extLst>
          </p:cNvPr>
          <p:cNvSpPr/>
          <p:nvPr/>
        </p:nvSpPr>
        <p:spPr>
          <a:xfrm>
            <a:off x="5214813" y="1363229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DFF00C-C9BE-4A45-B516-600B93386A62}"/>
              </a:ext>
            </a:extLst>
          </p:cNvPr>
          <p:cNvSpPr/>
          <p:nvPr/>
        </p:nvSpPr>
        <p:spPr>
          <a:xfrm>
            <a:off x="6102499" y="1363230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29ACE-766E-FB45-9E98-37F8AFF47884}"/>
              </a:ext>
            </a:extLst>
          </p:cNvPr>
          <p:cNvSpPr/>
          <p:nvPr/>
        </p:nvSpPr>
        <p:spPr>
          <a:xfrm>
            <a:off x="7123273" y="136323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F156-CB0E-7245-B59D-8CE0A3C6A266}"/>
              </a:ext>
            </a:extLst>
          </p:cNvPr>
          <p:cNvSpPr txBox="1"/>
          <p:nvPr/>
        </p:nvSpPr>
        <p:spPr>
          <a:xfrm>
            <a:off x="408373" y="36058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5594372" y="615062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7492110" y="6130031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6441649" y="545356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5971673" y="6074922"/>
            <a:ext cx="580485" cy="757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  <a:endCxn id="15" idx="1"/>
          </p:cNvCxnSpPr>
          <p:nvPr/>
        </p:nvCxnSpPr>
        <p:spPr>
          <a:xfrm>
            <a:off x="7085742" y="6074922"/>
            <a:ext cx="516877" cy="1617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C254D31-95C0-1A4B-B6AF-7855B56EAD31}"/>
              </a:ext>
            </a:extLst>
          </p:cNvPr>
          <p:cNvSpPr/>
          <p:nvPr/>
        </p:nvSpPr>
        <p:spPr>
          <a:xfrm>
            <a:off x="4948642" y="5339217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0B5C1-C12C-B842-B11B-52636D745727}"/>
              </a:ext>
            </a:extLst>
          </p:cNvPr>
          <p:cNvSpPr/>
          <p:nvPr/>
        </p:nvSpPr>
        <p:spPr>
          <a:xfrm>
            <a:off x="5605512" y="463418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E2F44C-7ADE-FB4E-AEAD-6A10F32B2341}"/>
              </a:ext>
            </a:extLst>
          </p:cNvPr>
          <p:cNvCxnSpPr>
            <a:stCxn id="23" idx="3"/>
            <a:endCxn id="22" idx="7"/>
          </p:cNvCxnSpPr>
          <p:nvPr/>
        </p:nvCxnSpPr>
        <p:spPr>
          <a:xfrm flipH="1">
            <a:off x="5592735" y="5255540"/>
            <a:ext cx="123286" cy="19028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9C6A0F-8E47-634F-ACAB-88C3CC2F227C}"/>
              </a:ext>
            </a:extLst>
          </p:cNvPr>
          <p:cNvCxnSpPr>
            <a:cxnSpLocks/>
            <a:stCxn id="23" idx="5"/>
            <a:endCxn id="16" idx="1"/>
          </p:cNvCxnSpPr>
          <p:nvPr/>
        </p:nvCxnSpPr>
        <p:spPr>
          <a:xfrm>
            <a:off x="6249605" y="5255540"/>
            <a:ext cx="302553" cy="3046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24DD936-9928-5A49-8D85-AC317F59E905}"/>
              </a:ext>
            </a:extLst>
          </p:cNvPr>
          <p:cNvSpPr/>
          <p:nvPr/>
        </p:nvSpPr>
        <p:spPr>
          <a:xfrm>
            <a:off x="3490595" y="4762939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66E109-C6D3-3A44-9B7E-3944F7BAF552}"/>
              </a:ext>
            </a:extLst>
          </p:cNvPr>
          <p:cNvSpPr/>
          <p:nvPr/>
        </p:nvSpPr>
        <p:spPr>
          <a:xfrm>
            <a:off x="4528982" y="4089539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DB266-5DAA-1A4F-97FB-A574B2DFD06E}"/>
              </a:ext>
            </a:extLst>
          </p:cNvPr>
          <p:cNvCxnSpPr>
            <a:cxnSpLocks/>
            <a:stCxn id="27" idx="3"/>
            <a:endCxn id="24" idx="7"/>
          </p:cNvCxnSpPr>
          <p:nvPr/>
        </p:nvCxnSpPr>
        <p:spPr>
          <a:xfrm flipH="1">
            <a:off x="4176295" y="4710899"/>
            <a:ext cx="477474" cy="15864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C2DC1C-5335-2447-8417-8C3E2C06D9D3}"/>
              </a:ext>
            </a:extLst>
          </p:cNvPr>
          <p:cNvCxnSpPr>
            <a:cxnSpLocks/>
            <a:stCxn id="27" idx="5"/>
            <a:endCxn id="23" idx="1"/>
          </p:cNvCxnSpPr>
          <p:nvPr/>
        </p:nvCxnSpPr>
        <p:spPr>
          <a:xfrm>
            <a:off x="5256292" y="4710899"/>
            <a:ext cx="459729" cy="298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4AABFF2-4032-B34A-BF2C-EA9C13D3CC74}"/>
              </a:ext>
            </a:extLst>
          </p:cNvPr>
          <p:cNvSpPr/>
          <p:nvPr/>
        </p:nvSpPr>
        <p:spPr>
          <a:xfrm>
            <a:off x="969679" y="4089538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C481E5-3190-3949-B84A-EF7E037A142D}"/>
              </a:ext>
            </a:extLst>
          </p:cNvPr>
          <p:cNvSpPr/>
          <p:nvPr/>
        </p:nvSpPr>
        <p:spPr>
          <a:xfrm>
            <a:off x="2374272" y="4089539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5DE337B-C2F4-9A4E-AEAA-3F84977A3964}"/>
              </a:ext>
            </a:extLst>
          </p:cNvPr>
          <p:cNvSpPr/>
          <p:nvPr/>
        </p:nvSpPr>
        <p:spPr>
          <a:xfrm>
            <a:off x="1585244" y="3361564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758B05A-9CAB-3B44-8FCA-006FBED14A97}"/>
              </a:ext>
            </a:extLst>
          </p:cNvPr>
          <p:cNvCxnSpPr>
            <a:stCxn id="52" idx="3"/>
            <a:endCxn id="46" idx="0"/>
          </p:cNvCxnSpPr>
          <p:nvPr/>
        </p:nvCxnSpPr>
        <p:spPr>
          <a:xfrm flipH="1">
            <a:off x="1382571" y="3982924"/>
            <a:ext cx="338031" cy="1066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BF8354E-215E-7048-9696-40B432F6BF88}"/>
              </a:ext>
            </a:extLst>
          </p:cNvPr>
          <p:cNvCxnSpPr>
            <a:cxnSpLocks/>
            <a:stCxn id="52" idx="5"/>
            <a:endCxn id="48" idx="1"/>
          </p:cNvCxnSpPr>
          <p:nvPr/>
        </p:nvCxnSpPr>
        <p:spPr>
          <a:xfrm>
            <a:off x="2374165" y="3982924"/>
            <a:ext cx="135465" cy="21322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5C9A980-025D-B645-9246-94C78CBC8932}"/>
              </a:ext>
            </a:extLst>
          </p:cNvPr>
          <p:cNvSpPr/>
          <p:nvPr/>
        </p:nvSpPr>
        <p:spPr>
          <a:xfrm>
            <a:off x="6863120" y="4089533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E35324-58FE-AC4E-92CE-D103D03EE4EA}"/>
              </a:ext>
            </a:extLst>
          </p:cNvPr>
          <p:cNvSpPr/>
          <p:nvPr/>
        </p:nvSpPr>
        <p:spPr>
          <a:xfrm>
            <a:off x="5783804" y="3408396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69EA76-7BC4-C242-85F6-298AF9AE765D}"/>
              </a:ext>
            </a:extLst>
          </p:cNvPr>
          <p:cNvCxnSpPr>
            <a:stCxn id="31" idx="2"/>
            <a:endCxn id="27" idx="7"/>
          </p:cNvCxnSpPr>
          <p:nvPr/>
        </p:nvCxnSpPr>
        <p:spPr>
          <a:xfrm flipH="1">
            <a:off x="5256292" y="3772381"/>
            <a:ext cx="527512" cy="42376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5519DC-5AF3-634C-B6C8-5ED94844BA04}"/>
              </a:ext>
            </a:extLst>
          </p:cNvPr>
          <p:cNvCxnSpPr>
            <a:cxnSpLocks/>
            <a:stCxn id="31" idx="6"/>
          </p:cNvCxnSpPr>
          <p:nvPr/>
        </p:nvCxnSpPr>
        <p:spPr>
          <a:xfrm>
            <a:off x="6635901" y="3772381"/>
            <a:ext cx="449841" cy="36398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9D817A2-9249-4949-BA1C-4BBB4231EAD3}"/>
              </a:ext>
            </a:extLst>
          </p:cNvPr>
          <p:cNvSpPr/>
          <p:nvPr/>
        </p:nvSpPr>
        <p:spPr>
          <a:xfrm>
            <a:off x="4002140" y="2334421"/>
            <a:ext cx="825783" cy="72796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69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0ED9607-799B-DB4F-97D5-94D178164394}"/>
              </a:ext>
            </a:extLst>
          </p:cNvPr>
          <p:cNvCxnSpPr>
            <a:cxnSpLocks/>
            <a:endCxn id="52" idx="7"/>
          </p:cNvCxnSpPr>
          <p:nvPr/>
        </p:nvCxnSpPr>
        <p:spPr>
          <a:xfrm flipH="1">
            <a:off x="2374165" y="2889269"/>
            <a:ext cx="1686790" cy="57890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9C1C6CB-42FC-1140-A08F-20BA028FB22C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4813876" y="2869903"/>
            <a:ext cx="1094715" cy="64510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19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2A4D-2EFC-0F4A-A5DB-566369AD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the Thief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Drawstring Bag">
                <a:extLst>
                  <a:ext uri="{FF2B5EF4-FFF2-40B4-BE49-F238E27FC236}">
                    <a16:creationId xmlns:a16="http://schemas.microsoft.com/office/drawing/2014/main" id="{F6965254-E625-6D4F-9A6B-20C4BBF5C4DD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9636200"/>
                  </p:ext>
                </p:extLst>
              </p:nvPr>
            </p:nvGraphicFramePr>
            <p:xfrm>
              <a:off x="7200730" y="2294551"/>
              <a:ext cx="1911830" cy="21903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11830" cy="2190374"/>
                    </a:xfrm>
                    <a:prstGeom prst="rect">
                      <a:avLst/>
                    </a:prstGeom>
                  </am3d:spPr>
                  <am3d:camera>
                    <am3d:pos x="0" y="0" z="715729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33224" d="1000000"/>
                    <am3d:preTrans dx="107802" dy="-17636305" dz="5542246"/>
                    <am3d:scale>
                      <am3d:sx n="1000000" d="1000000"/>
                      <am3d:sy n="1000000" d="1000000"/>
                      <am3d:sz n="1000000" d="1000000"/>
                    </am3d:scale>
                    <am3d:rot ax="-9871450" ay="3014519" az="-1007902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019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Drawstring Bag">
                <a:extLst>
                  <a:ext uri="{FF2B5EF4-FFF2-40B4-BE49-F238E27FC236}">
                    <a16:creationId xmlns:a16="http://schemas.microsoft.com/office/drawing/2014/main" id="{F6965254-E625-6D4F-9A6B-20C4BBF5C4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0730" y="2294551"/>
                <a:ext cx="1911830" cy="2190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reasure chest">
                <a:extLst>
                  <a:ext uri="{FF2B5EF4-FFF2-40B4-BE49-F238E27FC236}">
                    <a16:creationId xmlns:a16="http://schemas.microsoft.com/office/drawing/2014/main" id="{9AFE2F6F-1B2C-7347-9F18-89A2047FF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5902638"/>
                  </p:ext>
                </p:extLst>
              </p:nvPr>
            </p:nvGraphicFramePr>
            <p:xfrm>
              <a:off x="974063" y="2139652"/>
              <a:ext cx="1752202" cy="14410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reasure chest">
                <a:extLst>
                  <a:ext uri="{FF2B5EF4-FFF2-40B4-BE49-F238E27FC236}">
                    <a16:creationId xmlns:a16="http://schemas.microsoft.com/office/drawing/2014/main" id="{9AFE2F6F-1B2C-7347-9F18-89A2047FF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4063" y="2139652"/>
                <a:ext cx="1752202" cy="1441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reasure chest">
                <a:extLst>
                  <a:ext uri="{FF2B5EF4-FFF2-40B4-BE49-F238E27FC236}">
                    <a16:creationId xmlns:a16="http://schemas.microsoft.com/office/drawing/2014/main" id="{D19EB433-B693-1740-B492-E8482585D8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5582948"/>
                  </p:ext>
                </p:extLst>
              </p:nvPr>
            </p:nvGraphicFramePr>
            <p:xfrm>
              <a:off x="974065" y="3680585"/>
              <a:ext cx="1752202" cy="14410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reasure chest">
                <a:extLst>
                  <a:ext uri="{FF2B5EF4-FFF2-40B4-BE49-F238E27FC236}">
                    <a16:creationId xmlns:a16="http://schemas.microsoft.com/office/drawing/2014/main" id="{D19EB433-B693-1740-B492-E8482585D8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4065" y="3680585"/>
                <a:ext cx="1752202" cy="1441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Treasure chest">
                <a:extLst>
                  <a:ext uri="{FF2B5EF4-FFF2-40B4-BE49-F238E27FC236}">
                    <a16:creationId xmlns:a16="http://schemas.microsoft.com/office/drawing/2014/main" id="{76AA7578-4EBD-6546-B1AF-A856640945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210376"/>
                  </p:ext>
                </p:extLst>
              </p:nvPr>
            </p:nvGraphicFramePr>
            <p:xfrm>
              <a:off x="974065" y="5289244"/>
              <a:ext cx="1752202" cy="14410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52202" cy="1441064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36433" ay="-61673" az="-2738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94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Treasure chest">
                <a:extLst>
                  <a:ext uri="{FF2B5EF4-FFF2-40B4-BE49-F238E27FC236}">
                    <a16:creationId xmlns:a16="http://schemas.microsoft.com/office/drawing/2014/main" id="{76AA7578-4EBD-6546-B1AF-A856640945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4065" y="5289244"/>
                <a:ext cx="1752202" cy="144106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10F7B80-81C7-EF41-A5B4-97D52AC23724}"/>
              </a:ext>
            </a:extLst>
          </p:cNvPr>
          <p:cNvSpPr txBox="1"/>
          <p:nvPr/>
        </p:nvSpPr>
        <p:spPr>
          <a:xfrm>
            <a:off x="3318933" y="2658533"/>
            <a:ext cx="1794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Vibranium</a:t>
            </a:r>
            <a:r>
              <a:rPr lang="en-US" dirty="0"/>
              <a:t>: 2 </a:t>
            </a:r>
            <a:r>
              <a:rPr lang="en-US" dirty="0" err="1"/>
              <a:t>lbs</a:t>
            </a:r>
            <a:r>
              <a:rPr lang="en-US" dirty="0"/>
              <a:t>  Price: $50K/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589D7B-9A33-BB46-B1F9-04674CAFDAEC}"/>
              </a:ext>
            </a:extLst>
          </p:cNvPr>
          <p:cNvSpPr txBox="1"/>
          <p:nvPr/>
        </p:nvSpPr>
        <p:spPr>
          <a:xfrm>
            <a:off x="3318933" y="4114799"/>
            <a:ext cx="1794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Gold: 5 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  <a:p>
            <a:r>
              <a:rPr lang="en-US" dirty="0"/>
              <a:t>Price: $10K/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421A3E-50C1-3C46-93A0-17090D6D579A}"/>
              </a:ext>
            </a:extLst>
          </p:cNvPr>
          <p:cNvSpPr txBox="1"/>
          <p:nvPr/>
        </p:nvSpPr>
        <p:spPr>
          <a:xfrm>
            <a:off x="3301999" y="5757330"/>
            <a:ext cx="1794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Silver: 8 </a:t>
            </a:r>
            <a:r>
              <a:rPr lang="en-US" dirty="0" err="1"/>
              <a:t>lbs</a:t>
            </a:r>
            <a:r>
              <a:rPr lang="en-US" dirty="0"/>
              <a:t>  Price: $8K/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5B5DD-2B62-F049-A788-914C2214DE01}"/>
              </a:ext>
            </a:extLst>
          </p:cNvPr>
          <p:cNvSpPr txBox="1"/>
          <p:nvPr/>
        </p:nvSpPr>
        <p:spPr>
          <a:xfrm>
            <a:off x="7535326" y="4741340"/>
            <a:ext cx="179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Capacity: 10lbs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858A9-4E05-B441-8862-0F77E016FFAF}"/>
              </a:ext>
            </a:extLst>
          </p:cNvPr>
          <p:cNvSpPr txBox="1"/>
          <p:nvPr/>
        </p:nvSpPr>
        <p:spPr>
          <a:xfrm>
            <a:off x="6096000" y="5335601"/>
            <a:ext cx="430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is to steal as much as you can.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the metals are in powder/dust. </a:t>
            </a:r>
          </a:p>
        </p:txBody>
      </p:sp>
    </p:spTree>
    <p:extLst>
      <p:ext uri="{BB962C8B-B14F-4D97-AF65-F5344CB8AC3E}">
        <p14:creationId xmlns:p14="http://schemas.microsoft.com/office/powerpoint/2010/main" val="3337594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68138" y="1828800"/>
          <a:ext cx="372386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31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861931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OCCURENCE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3B9442B-7A97-4846-B11F-E7F1BB01BD09}"/>
              </a:ext>
            </a:extLst>
          </p:cNvPr>
          <p:cNvSpPr/>
          <p:nvPr/>
        </p:nvSpPr>
        <p:spPr>
          <a:xfrm>
            <a:off x="2178808" y="1363227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D86D38-6D04-0C44-9584-74EE0E334A1A}"/>
              </a:ext>
            </a:extLst>
          </p:cNvPr>
          <p:cNvSpPr/>
          <p:nvPr/>
        </p:nvSpPr>
        <p:spPr>
          <a:xfrm>
            <a:off x="1171194" y="1363226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B712EC-5276-684E-93FF-4DCDB20C0CED}"/>
              </a:ext>
            </a:extLst>
          </p:cNvPr>
          <p:cNvSpPr/>
          <p:nvPr/>
        </p:nvSpPr>
        <p:spPr>
          <a:xfrm>
            <a:off x="3235171" y="1363227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39B459-3411-904F-A825-87C65C8F657B}"/>
              </a:ext>
            </a:extLst>
          </p:cNvPr>
          <p:cNvSpPr/>
          <p:nvPr/>
        </p:nvSpPr>
        <p:spPr>
          <a:xfrm>
            <a:off x="4194040" y="1363228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A787F1-2C57-7349-A4F1-05C6AFC36390}"/>
              </a:ext>
            </a:extLst>
          </p:cNvPr>
          <p:cNvSpPr/>
          <p:nvPr/>
        </p:nvSpPr>
        <p:spPr>
          <a:xfrm>
            <a:off x="5214813" y="1363229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DFF00C-C9BE-4A45-B516-600B93386A62}"/>
              </a:ext>
            </a:extLst>
          </p:cNvPr>
          <p:cNvSpPr/>
          <p:nvPr/>
        </p:nvSpPr>
        <p:spPr>
          <a:xfrm>
            <a:off x="6102499" y="1363230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929ACE-766E-FB45-9E98-37F8AFF47884}"/>
              </a:ext>
            </a:extLst>
          </p:cNvPr>
          <p:cNvSpPr/>
          <p:nvPr/>
        </p:nvSpPr>
        <p:spPr>
          <a:xfrm>
            <a:off x="7123273" y="136323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1F156-CB0E-7245-B59D-8CE0A3C6A266}"/>
              </a:ext>
            </a:extLst>
          </p:cNvPr>
          <p:cNvSpPr txBox="1"/>
          <p:nvPr/>
        </p:nvSpPr>
        <p:spPr>
          <a:xfrm>
            <a:off x="408373" y="360581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5594372" y="615062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7492110" y="6130031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6441649" y="5453562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5971673" y="6074922"/>
            <a:ext cx="580485" cy="757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  <a:endCxn id="15" idx="1"/>
          </p:cNvCxnSpPr>
          <p:nvPr/>
        </p:nvCxnSpPr>
        <p:spPr>
          <a:xfrm>
            <a:off x="7085742" y="6074922"/>
            <a:ext cx="516877" cy="1617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C254D31-95C0-1A4B-B6AF-7855B56EAD31}"/>
              </a:ext>
            </a:extLst>
          </p:cNvPr>
          <p:cNvSpPr/>
          <p:nvPr/>
        </p:nvSpPr>
        <p:spPr>
          <a:xfrm>
            <a:off x="4948642" y="5339217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0B5C1-C12C-B842-B11B-52636D745727}"/>
              </a:ext>
            </a:extLst>
          </p:cNvPr>
          <p:cNvSpPr/>
          <p:nvPr/>
        </p:nvSpPr>
        <p:spPr>
          <a:xfrm>
            <a:off x="5605512" y="463418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E2F44C-7ADE-FB4E-AEAD-6A10F32B2341}"/>
              </a:ext>
            </a:extLst>
          </p:cNvPr>
          <p:cNvCxnSpPr>
            <a:stCxn id="23" idx="3"/>
            <a:endCxn id="22" idx="7"/>
          </p:cNvCxnSpPr>
          <p:nvPr/>
        </p:nvCxnSpPr>
        <p:spPr>
          <a:xfrm flipH="1">
            <a:off x="5592735" y="5255540"/>
            <a:ext cx="123286" cy="19028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9C6A0F-8E47-634F-ACAB-88C3CC2F227C}"/>
              </a:ext>
            </a:extLst>
          </p:cNvPr>
          <p:cNvCxnSpPr>
            <a:cxnSpLocks/>
            <a:stCxn id="23" idx="5"/>
            <a:endCxn id="16" idx="1"/>
          </p:cNvCxnSpPr>
          <p:nvPr/>
        </p:nvCxnSpPr>
        <p:spPr>
          <a:xfrm>
            <a:off x="6249605" y="5255540"/>
            <a:ext cx="302553" cy="3046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24DD936-9928-5A49-8D85-AC317F59E905}"/>
              </a:ext>
            </a:extLst>
          </p:cNvPr>
          <p:cNvSpPr/>
          <p:nvPr/>
        </p:nvSpPr>
        <p:spPr>
          <a:xfrm>
            <a:off x="3490595" y="4762939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66E109-C6D3-3A44-9B7E-3944F7BAF552}"/>
              </a:ext>
            </a:extLst>
          </p:cNvPr>
          <p:cNvSpPr/>
          <p:nvPr/>
        </p:nvSpPr>
        <p:spPr>
          <a:xfrm>
            <a:off x="4528982" y="4089539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DB266-5DAA-1A4F-97FB-A574B2DFD06E}"/>
              </a:ext>
            </a:extLst>
          </p:cNvPr>
          <p:cNvCxnSpPr>
            <a:cxnSpLocks/>
            <a:stCxn id="27" idx="3"/>
            <a:endCxn id="24" idx="7"/>
          </p:cNvCxnSpPr>
          <p:nvPr/>
        </p:nvCxnSpPr>
        <p:spPr>
          <a:xfrm flipH="1">
            <a:off x="4176295" y="4710899"/>
            <a:ext cx="477474" cy="15864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C2DC1C-5335-2447-8417-8C3E2C06D9D3}"/>
              </a:ext>
            </a:extLst>
          </p:cNvPr>
          <p:cNvCxnSpPr>
            <a:cxnSpLocks/>
            <a:stCxn id="27" idx="5"/>
            <a:endCxn id="23" idx="1"/>
          </p:cNvCxnSpPr>
          <p:nvPr/>
        </p:nvCxnSpPr>
        <p:spPr>
          <a:xfrm>
            <a:off x="5256292" y="4710899"/>
            <a:ext cx="459729" cy="298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4AABFF2-4032-B34A-BF2C-EA9C13D3CC74}"/>
              </a:ext>
            </a:extLst>
          </p:cNvPr>
          <p:cNvSpPr/>
          <p:nvPr/>
        </p:nvSpPr>
        <p:spPr>
          <a:xfrm>
            <a:off x="969679" y="4089538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C481E5-3190-3949-B84A-EF7E037A142D}"/>
              </a:ext>
            </a:extLst>
          </p:cNvPr>
          <p:cNvSpPr/>
          <p:nvPr/>
        </p:nvSpPr>
        <p:spPr>
          <a:xfrm>
            <a:off x="2374272" y="4089539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5DE337B-C2F4-9A4E-AEAA-3F84977A3964}"/>
              </a:ext>
            </a:extLst>
          </p:cNvPr>
          <p:cNvSpPr/>
          <p:nvPr/>
        </p:nvSpPr>
        <p:spPr>
          <a:xfrm>
            <a:off x="1585244" y="3361564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758B05A-9CAB-3B44-8FCA-006FBED14A97}"/>
              </a:ext>
            </a:extLst>
          </p:cNvPr>
          <p:cNvCxnSpPr>
            <a:stCxn id="52" idx="3"/>
            <a:endCxn id="46" idx="0"/>
          </p:cNvCxnSpPr>
          <p:nvPr/>
        </p:nvCxnSpPr>
        <p:spPr>
          <a:xfrm flipH="1">
            <a:off x="1382571" y="3982924"/>
            <a:ext cx="338031" cy="1066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BF8354E-215E-7048-9696-40B432F6BF88}"/>
              </a:ext>
            </a:extLst>
          </p:cNvPr>
          <p:cNvCxnSpPr>
            <a:cxnSpLocks/>
            <a:stCxn id="52" idx="5"/>
            <a:endCxn id="48" idx="1"/>
          </p:cNvCxnSpPr>
          <p:nvPr/>
        </p:nvCxnSpPr>
        <p:spPr>
          <a:xfrm>
            <a:off x="2374165" y="3982924"/>
            <a:ext cx="135465" cy="21322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5C9A980-025D-B645-9246-94C78CBC8932}"/>
              </a:ext>
            </a:extLst>
          </p:cNvPr>
          <p:cNvSpPr/>
          <p:nvPr/>
        </p:nvSpPr>
        <p:spPr>
          <a:xfrm>
            <a:off x="6863120" y="4089533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E35324-58FE-AC4E-92CE-D103D03EE4EA}"/>
              </a:ext>
            </a:extLst>
          </p:cNvPr>
          <p:cNvSpPr/>
          <p:nvPr/>
        </p:nvSpPr>
        <p:spPr>
          <a:xfrm>
            <a:off x="5783804" y="3408396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69EA76-7BC4-C242-85F6-298AF9AE765D}"/>
              </a:ext>
            </a:extLst>
          </p:cNvPr>
          <p:cNvCxnSpPr>
            <a:stCxn id="31" idx="2"/>
            <a:endCxn id="27" idx="7"/>
          </p:cNvCxnSpPr>
          <p:nvPr/>
        </p:nvCxnSpPr>
        <p:spPr>
          <a:xfrm flipH="1">
            <a:off x="5256292" y="3772381"/>
            <a:ext cx="527512" cy="42376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5519DC-5AF3-634C-B6C8-5ED94844BA04}"/>
              </a:ext>
            </a:extLst>
          </p:cNvPr>
          <p:cNvCxnSpPr>
            <a:cxnSpLocks/>
            <a:stCxn id="31" idx="6"/>
          </p:cNvCxnSpPr>
          <p:nvPr/>
        </p:nvCxnSpPr>
        <p:spPr>
          <a:xfrm>
            <a:off x="6635901" y="3772381"/>
            <a:ext cx="449841" cy="36398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9D817A2-9249-4949-BA1C-4BBB4231EAD3}"/>
              </a:ext>
            </a:extLst>
          </p:cNvPr>
          <p:cNvSpPr/>
          <p:nvPr/>
        </p:nvSpPr>
        <p:spPr>
          <a:xfrm>
            <a:off x="4002140" y="2334421"/>
            <a:ext cx="825783" cy="72796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69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0ED9607-799B-DB4F-97D5-94D178164394}"/>
              </a:ext>
            </a:extLst>
          </p:cNvPr>
          <p:cNvCxnSpPr>
            <a:cxnSpLocks/>
            <a:endCxn id="52" idx="7"/>
          </p:cNvCxnSpPr>
          <p:nvPr/>
        </p:nvCxnSpPr>
        <p:spPr>
          <a:xfrm flipH="1">
            <a:off x="2374165" y="2889269"/>
            <a:ext cx="1686790" cy="57890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9C1C6CB-42FC-1140-A08F-20BA028FB22C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4813876" y="2869903"/>
            <a:ext cx="1094715" cy="64510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6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HUFFMAN CODES: EXAMPLE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992995"/>
              </p:ext>
            </p:extLst>
          </p:nvPr>
        </p:nvGraphicFramePr>
        <p:xfrm>
          <a:off x="7417612" y="1828800"/>
          <a:ext cx="477438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463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591463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  <a:gridCol w="1591463">
                  <a:extLst>
                    <a:ext uri="{9D8B030D-6E8A-4147-A177-3AD203B41FA5}">
                      <a16:colId xmlns:a16="http://schemas.microsoft.com/office/drawing/2014/main" val="3947443784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sz="1500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# OCCURENCE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ENCODING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0EEC15D6-F189-BD4F-88CF-6B6CD1489F8F}"/>
              </a:ext>
            </a:extLst>
          </p:cNvPr>
          <p:cNvSpPr/>
          <p:nvPr/>
        </p:nvSpPr>
        <p:spPr>
          <a:xfrm>
            <a:off x="5029022" y="585255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S:2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E75CFF-7D76-5A4E-8A07-3C7BBF0E3529}"/>
              </a:ext>
            </a:extLst>
          </p:cNvPr>
          <p:cNvSpPr/>
          <p:nvPr/>
        </p:nvSpPr>
        <p:spPr>
          <a:xfrm>
            <a:off x="6484954" y="5833740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K:4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6D87C5-34FF-354A-8CC7-8A450279EB84}"/>
              </a:ext>
            </a:extLst>
          </p:cNvPr>
          <p:cNvSpPr/>
          <p:nvPr/>
        </p:nvSpPr>
        <p:spPr>
          <a:xfrm>
            <a:off x="5628432" y="4929425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6BA0A5-F3EA-A041-B332-8157CD0EEC9D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 flipH="1">
            <a:off x="5406323" y="5550785"/>
            <a:ext cx="332618" cy="30176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8756F4-2B8C-4447-9834-CB4CA83B34AD}"/>
              </a:ext>
            </a:extLst>
          </p:cNvPr>
          <p:cNvCxnSpPr>
            <a:cxnSpLocks/>
            <a:stCxn id="16" idx="5"/>
            <a:endCxn id="15" idx="1"/>
          </p:cNvCxnSpPr>
          <p:nvPr/>
        </p:nvCxnSpPr>
        <p:spPr>
          <a:xfrm>
            <a:off x="6272525" y="5550785"/>
            <a:ext cx="322938" cy="38956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C254D31-95C0-1A4B-B6AF-7855B56EAD31}"/>
              </a:ext>
            </a:extLst>
          </p:cNvPr>
          <p:cNvSpPr/>
          <p:nvPr/>
        </p:nvSpPr>
        <p:spPr>
          <a:xfrm>
            <a:off x="3947622" y="5036034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L:5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90B5C1-C12C-B842-B11B-52636D745727}"/>
              </a:ext>
            </a:extLst>
          </p:cNvPr>
          <p:cNvSpPr/>
          <p:nvPr/>
        </p:nvSpPr>
        <p:spPr>
          <a:xfrm>
            <a:off x="4760373" y="4112909"/>
            <a:ext cx="754602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E2F44C-7ADE-FB4E-AEAD-6A10F32B2341}"/>
              </a:ext>
            </a:extLst>
          </p:cNvPr>
          <p:cNvCxnSpPr>
            <a:stCxn id="23" idx="3"/>
            <a:endCxn id="22" idx="7"/>
          </p:cNvCxnSpPr>
          <p:nvPr/>
        </p:nvCxnSpPr>
        <p:spPr>
          <a:xfrm flipH="1">
            <a:off x="4591715" y="4734269"/>
            <a:ext cx="279167" cy="40837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9C6A0F-8E47-634F-ACAB-88C3CC2F227C}"/>
              </a:ext>
            </a:extLst>
          </p:cNvPr>
          <p:cNvCxnSpPr>
            <a:cxnSpLocks/>
            <a:stCxn id="23" idx="5"/>
            <a:endCxn id="16" idx="1"/>
          </p:cNvCxnSpPr>
          <p:nvPr/>
        </p:nvCxnSpPr>
        <p:spPr>
          <a:xfrm>
            <a:off x="5404466" y="4734269"/>
            <a:ext cx="334475" cy="30176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24DD936-9928-5A49-8D85-AC317F59E905}"/>
              </a:ext>
            </a:extLst>
          </p:cNvPr>
          <p:cNvSpPr/>
          <p:nvPr/>
        </p:nvSpPr>
        <p:spPr>
          <a:xfrm>
            <a:off x="2619806" y="4112909"/>
            <a:ext cx="803348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66E109-C6D3-3A44-9B7E-3944F7BAF552}"/>
              </a:ext>
            </a:extLst>
          </p:cNvPr>
          <p:cNvSpPr/>
          <p:nvPr/>
        </p:nvSpPr>
        <p:spPr>
          <a:xfrm>
            <a:off x="3692835" y="3202976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DB266-5DAA-1A4F-97FB-A574B2DFD06E}"/>
              </a:ext>
            </a:extLst>
          </p:cNvPr>
          <p:cNvCxnSpPr>
            <a:cxnSpLocks/>
            <a:stCxn id="27" idx="3"/>
            <a:endCxn id="24" idx="7"/>
          </p:cNvCxnSpPr>
          <p:nvPr/>
        </p:nvCxnSpPr>
        <p:spPr>
          <a:xfrm flipH="1">
            <a:off x="3305506" y="3824336"/>
            <a:ext cx="512116" cy="39518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C2DC1C-5335-2447-8417-8C3E2C06D9D3}"/>
              </a:ext>
            </a:extLst>
          </p:cNvPr>
          <p:cNvCxnSpPr>
            <a:cxnSpLocks/>
            <a:stCxn id="27" idx="5"/>
            <a:endCxn id="23" idx="1"/>
          </p:cNvCxnSpPr>
          <p:nvPr/>
        </p:nvCxnSpPr>
        <p:spPr>
          <a:xfrm>
            <a:off x="4420145" y="3824336"/>
            <a:ext cx="450737" cy="39518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4AABFF2-4032-B34A-BF2C-EA9C13D3CC74}"/>
              </a:ext>
            </a:extLst>
          </p:cNvPr>
          <p:cNvSpPr/>
          <p:nvPr/>
        </p:nvSpPr>
        <p:spPr>
          <a:xfrm>
            <a:off x="111724" y="3202976"/>
            <a:ext cx="825783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E:13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C481E5-3190-3949-B84A-EF7E037A142D}"/>
              </a:ext>
            </a:extLst>
          </p:cNvPr>
          <p:cNvSpPr/>
          <p:nvPr/>
        </p:nvSpPr>
        <p:spPr>
          <a:xfrm>
            <a:off x="1478537" y="3208265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M:15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5DE337B-C2F4-9A4E-AEAA-3F84977A3964}"/>
              </a:ext>
            </a:extLst>
          </p:cNvPr>
          <p:cNvSpPr/>
          <p:nvPr/>
        </p:nvSpPr>
        <p:spPr>
          <a:xfrm>
            <a:off x="727289" y="2334275"/>
            <a:ext cx="924279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28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758B05A-9CAB-3B44-8FCA-006FBED14A97}"/>
              </a:ext>
            </a:extLst>
          </p:cNvPr>
          <p:cNvCxnSpPr>
            <a:stCxn id="52" idx="3"/>
            <a:endCxn id="46" idx="0"/>
          </p:cNvCxnSpPr>
          <p:nvPr/>
        </p:nvCxnSpPr>
        <p:spPr>
          <a:xfrm flipH="1">
            <a:off x="524616" y="2955635"/>
            <a:ext cx="338031" cy="24734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BF8354E-215E-7048-9696-40B432F6BF88}"/>
              </a:ext>
            </a:extLst>
          </p:cNvPr>
          <p:cNvCxnSpPr>
            <a:cxnSpLocks/>
            <a:stCxn id="52" idx="5"/>
            <a:endCxn id="48" idx="1"/>
          </p:cNvCxnSpPr>
          <p:nvPr/>
        </p:nvCxnSpPr>
        <p:spPr>
          <a:xfrm>
            <a:off x="1516210" y="2955635"/>
            <a:ext cx="97685" cy="35923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5C9A980-025D-B645-9246-94C78CBC8932}"/>
              </a:ext>
            </a:extLst>
          </p:cNvPr>
          <p:cNvSpPr/>
          <p:nvPr/>
        </p:nvSpPr>
        <p:spPr>
          <a:xfrm>
            <a:off x="6058906" y="3208594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B:21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E35324-58FE-AC4E-92CE-D103D03EE4EA}"/>
              </a:ext>
            </a:extLst>
          </p:cNvPr>
          <p:cNvSpPr/>
          <p:nvPr/>
        </p:nvSpPr>
        <p:spPr>
          <a:xfrm>
            <a:off x="4925849" y="2381107"/>
            <a:ext cx="852097" cy="7279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69EA76-7BC4-C242-85F6-298AF9AE765D}"/>
              </a:ext>
            </a:extLst>
          </p:cNvPr>
          <p:cNvCxnSpPr>
            <a:stCxn id="31" idx="2"/>
            <a:endCxn id="27" idx="7"/>
          </p:cNvCxnSpPr>
          <p:nvPr/>
        </p:nvCxnSpPr>
        <p:spPr>
          <a:xfrm flipH="1">
            <a:off x="4420145" y="2745092"/>
            <a:ext cx="505704" cy="56449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5519DC-5AF3-634C-B6C8-5ED94844BA04}"/>
              </a:ext>
            </a:extLst>
          </p:cNvPr>
          <p:cNvCxnSpPr>
            <a:cxnSpLocks/>
            <a:stCxn id="31" idx="5"/>
            <a:endCxn id="30" idx="1"/>
          </p:cNvCxnSpPr>
          <p:nvPr/>
        </p:nvCxnSpPr>
        <p:spPr>
          <a:xfrm>
            <a:off x="5653159" y="3002467"/>
            <a:ext cx="530534" cy="31273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9D817A2-9249-4949-BA1C-4BBB4231EAD3}"/>
              </a:ext>
            </a:extLst>
          </p:cNvPr>
          <p:cNvSpPr/>
          <p:nvPr/>
        </p:nvSpPr>
        <p:spPr>
          <a:xfrm>
            <a:off x="3110746" y="1322914"/>
            <a:ext cx="825783" cy="72796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69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0ED9607-799B-DB4F-97D5-94D178164394}"/>
              </a:ext>
            </a:extLst>
          </p:cNvPr>
          <p:cNvCxnSpPr>
            <a:cxnSpLocks/>
            <a:endCxn id="52" idx="7"/>
          </p:cNvCxnSpPr>
          <p:nvPr/>
        </p:nvCxnSpPr>
        <p:spPr>
          <a:xfrm flipH="1">
            <a:off x="1516210" y="1861980"/>
            <a:ext cx="1686790" cy="57890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9C1C6CB-42FC-1140-A08F-20BA028FB22C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3891919" y="1797702"/>
            <a:ext cx="1158717" cy="69001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DE48A3D-840F-ED42-AE48-0BB1F7CC7F57}"/>
              </a:ext>
            </a:extLst>
          </p:cNvPr>
          <p:cNvSpPr txBox="1"/>
          <p:nvPr/>
        </p:nvSpPr>
        <p:spPr>
          <a:xfrm>
            <a:off x="2160774" y="18251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80329FD-2040-6D4C-84BF-3C14E3E0A016}"/>
              </a:ext>
            </a:extLst>
          </p:cNvPr>
          <p:cNvSpPr txBox="1"/>
          <p:nvPr/>
        </p:nvSpPr>
        <p:spPr>
          <a:xfrm>
            <a:off x="449756" y="27099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6DB5152-3B03-7044-8BEB-377D9AE5AD28}"/>
              </a:ext>
            </a:extLst>
          </p:cNvPr>
          <p:cNvSpPr txBox="1"/>
          <p:nvPr/>
        </p:nvSpPr>
        <p:spPr>
          <a:xfrm>
            <a:off x="4244850" y="26194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ABD75C-6ACE-C747-8E67-18C142AEC091}"/>
              </a:ext>
            </a:extLst>
          </p:cNvPr>
          <p:cNvSpPr txBox="1"/>
          <p:nvPr/>
        </p:nvSpPr>
        <p:spPr>
          <a:xfrm>
            <a:off x="3304483" y="36984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C22AE8-98D0-A142-8C42-900BFF0D232E}"/>
              </a:ext>
            </a:extLst>
          </p:cNvPr>
          <p:cNvSpPr txBox="1"/>
          <p:nvPr/>
        </p:nvSpPr>
        <p:spPr>
          <a:xfrm>
            <a:off x="4415090" y="45807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5878EDB-EED4-C04F-8498-5B874299B75B}"/>
              </a:ext>
            </a:extLst>
          </p:cNvPr>
          <p:cNvSpPr txBox="1"/>
          <p:nvPr/>
        </p:nvSpPr>
        <p:spPr>
          <a:xfrm>
            <a:off x="5351897" y="53055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A26A84-4D10-ED4A-AD65-FD124E82456E}"/>
              </a:ext>
            </a:extLst>
          </p:cNvPr>
          <p:cNvSpPr txBox="1"/>
          <p:nvPr/>
        </p:nvSpPr>
        <p:spPr>
          <a:xfrm>
            <a:off x="4391137" y="16815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926894B-C752-284D-B8A7-92E4B85EA9E0}"/>
              </a:ext>
            </a:extLst>
          </p:cNvPr>
          <p:cNvSpPr txBox="1"/>
          <p:nvPr/>
        </p:nvSpPr>
        <p:spPr>
          <a:xfrm>
            <a:off x="5809738" y="27709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CB80DF1-C31C-544F-8874-53A30336D0EC}"/>
              </a:ext>
            </a:extLst>
          </p:cNvPr>
          <p:cNvSpPr txBox="1"/>
          <p:nvPr/>
        </p:nvSpPr>
        <p:spPr>
          <a:xfrm>
            <a:off x="4610940" y="36396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F83454B-184A-6246-B70D-B35FCADB2DC1}"/>
              </a:ext>
            </a:extLst>
          </p:cNvPr>
          <p:cNvSpPr txBox="1"/>
          <p:nvPr/>
        </p:nvSpPr>
        <p:spPr>
          <a:xfrm>
            <a:off x="5501938" y="44768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1C2E995-44AC-1F48-88B1-A696CA5B9D23}"/>
              </a:ext>
            </a:extLst>
          </p:cNvPr>
          <p:cNvSpPr txBox="1"/>
          <p:nvPr/>
        </p:nvSpPr>
        <p:spPr>
          <a:xfrm>
            <a:off x="6428146" y="53383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A57C7-3685-3845-A159-47F7527EF503}"/>
              </a:ext>
            </a:extLst>
          </p:cNvPr>
          <p:cNvSpPr txBox="1"/>
          <p:nvPr/>
        </p:nvSpPr>
        <p:spPr>
          <a:xfrm>
            <a:off x="1676822" y="27709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64034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77D8-1701-494E-9365-04A66F4F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83823"/>
            <a:ext cx="7729728" cy="1188720"/>
          </a:xfrm>
        </p:spPr>
        <p:txBody>
          <a:bodyPr/>
          <a:lstStyle/>
          <a:p>
            <a:r>
              <a:rPr lang="en-US" dirty="0"/>
              <a:t>HUFFMAN CODES are optimal!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D0B0DB6-8D17-E642-984C-A0496F2ED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693785"/>
              </p:ext>
            </p:extLst>
          </p:nvPr>
        </p:nvGraphicFramePr>
        <p:xfrm>
          <a:off x="7417611" y="2427111"/>
          <a:ext cx="477438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463">
                  <a:extLst>
                    <a:ext uri="{9D8B030D-6E8A-4147-A177-3AD203B41FA5}">
                      <a16:colId xmlns:a16="http://schemas.microsoft.com/office/drawing/2014/main" val="1441617975"/>
                    </a:ext>
                  </a:extLst>
                </a:gridCol>
                <a:gridCol w="1591463">
                  <a:extLst>
                    <a:ext uri="{9D8B030D-6E8A-4147-A177-3AD203B41FA5}">
                      <a16:colId xmlns:a16="http://schemas.microsoft.com/office/drawing/2014/main" val="203059438"/>
                    </a:ext>
                  </a:extLst>
                </a:gridCol>
                <a:gridCol w="1591463">
                  <a:extLst>
                    <a:ext uri="{9D8B030D-6E8A-4147-A177-3AD203B41FA5}">
                      <a16:colId xmlns:a16="http://schemas.microsoft.com/office/drawing/2014/main" val="3947443784"/>
                    </a:ext>
                  </a:extLst>
                </a:gridCol>
              </a:tblGrid>
              <a:tr h="363845">
                <a:tc>
                  <a:txBody>
                    <a:bodyPr/>
                    <a:lstStyle/>
                    <a:p>
                      <a:r>
                        <a:rPr lang="en-US" sz="1500" dirty="0"/>
                        <a:t>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# OCCURENCE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ENCODING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47510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0163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9738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14114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696573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77727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31735"/>
                  </a:ext>
                </a:extLst>
              </a:tr>
              <a:tr h="363845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63367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508496-F45D-1E46-958E-52033F9C0F97}"/>
                  </a:ext>
                </a:extLst>
              </p:cNvPr>
              <p:cNvSpPr txBox="1"/>
              <p:nvPr/>
            </p:nvSpPr>
            <p:spPr>
              <a:xfrm>
                <a:off x="327379" y="2427111"/>
                <a:ext cx="679591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Have: 7 characters =&gt; Need 3 bits to represent each char if we wanted to have a fixed sized encoding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us calculate the weighted average of number of characters we have with Huffman encoding: (9*3+21*2+13*2+4*5+5*4+15*2+2*5)/(69)=175/69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2.54&lt;3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Huffman coding gives us better encoding than a fixed size encoding!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508496-F45D-1E46-958E-52033F9C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79" y="2427111"/>
                <a:ext cx="6795910" cy="2031325"/>
              </a:xfrm>
              <a:prstGeom prst="rect">
                <a:avLst/>
              </a:prstGeom>
              <a:blipFill>
                <a:blip r:embed="rId2"/>
                <a:stretch>
                  <a:fillRect l="-559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99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03305-3B16-184B-B938-8C7FF7AE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990728-C758-9D4C-863B-9C416260597A}"/>
              </a:ext>
            </a:extLst>
          </p:cNvPr>
          <p:cNvSpPr/>
          <p:nvPr/>
        </p:nvSpPr>
        <p:spPr>
          <a:xfrm>
            <a:off x="1232452" y="2967335"/>
            <a:ext cx="100981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14930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FA0B-078E-5A42-B3C7-092F75CE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76E6F-8646-F640-BC33-46E640092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Applied to optimization problems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Adds items to the solution one-by-one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e.g.:  Adding one metal at a time to solution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Always choose the current best solution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e.g.: Pick the metal with the highest value/weight ratio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No backtracking</a:t>
            </a:r>
          </a:p>
          <a:p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/>
              <a:t>Not necessarily optimal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Need to prove the optimality</a:t>
            </a:r>
          </a:p>
        </p:txBody>
      </p:sp>
    </p:spTree>
    <p:extLst>
      <p:ext uri="{BB962C8B-B14F-4D97-AF65-F5344CB8AC3E}">
        <p14:creationId xmlns:p14="http://schemas.microsoft.com/office/powerpoint/2010/main" val="283004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EE31-980D-4D4A-A047-5DF87784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 the optimality of greedy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F6E94-24F0-6545-9C92-F7AD12B68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Greedy choice: The greedy choice is made every step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Optimal Substructure: Optimal solution to the big problem contains the optimal solution to the sub-problem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After making the first choice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The final best solution = first choice + best solution for the rest of the input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We can solve the same optimization problem recursively</a:t>
            </a:r>
          </a:p>
        </p:txBody>
      </p:sp>
    </p:spTree>
    <p:extLst>
      <p:ext uri="{BB962C8B-B14F-4D97-AF65-F5344CB8AC3E}">
        <p14:creationId xmlns:p14="http://schemas.microsoft.com/office/powerpoint/2010/main" val="387376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2A4D-2EFC-0F4A-A5DB-566369AD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the Thief: 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F7B80-81C7-EF41-A5B4-97D52AC23724}"/>
              </a:ext>
            </a:extLst>
          </p:cNvPr>
          <p:cNvSpPr txBox="1"/>
          <p:nvPr/>
        </p:nvSpPr>
        <p:spPr>
          <a:xfrm>
            <a:off x="9787456" y="2658533"/>
            <a:ext cx="1794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Vibranium</a:t>
            </a:r>
            <a:r>
              <a:rPr lang="en-US" dirty="0"/>
              <a:t>: 2 </a:t>
            </a:r>
            <a:r>
              <a:rPr lang="en-US" dirty="0" err="1"/>
              <a:t>lbs</a:t>
            </a:r>
            <a:r>
              <a:rPr lang="en-US" dirty="0"/>
              <a:t>  Price: $50K/</a:t>
            </a:r>
            <a:r>
              <a:rPr lang="en-US" dirty="0" err="1"/>
              <a:t>lbs</a:t>
            </a:r>
            <a:endParaRPr lang="en-US" dirty="0"/>
          </a:p>
          <a:p>
            <a:endParaRPr lang="en-US" dirty="0"/>
          </a:p>
          <a:p>
            <a:r>
              <a:rPr lang="en-US" dirty="0"/>
              <a:t>Gold: 5 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  <a:p>
            <a:r>
              <a:rPr lang="en-US" dirty="0"/>
              <a:t>Price: $10K/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Silver: 8 </a:t>
            </a:r>
            <a:r>
              <a:rPr lang="en-US" dirty="0" err="1"/>
              <a:t>lbs</a:t>
            </a:r>
            <a:r>
              <a:rPr lang="en-US" dirty="0"/>
              <a:t>  Price: $8K/</a:t>
            </a:r>
            <a:r>
              <a:rPr lang="en-US" dirty="0" err="1"/>
              <a:t>lbs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Capacity: 10lbs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858A9-4E05-B441-8862-0F77E016FFAF}"/>
              </a:ext>
            </a:extLst>
          </p:cNvPr>
          <p:cNvSpPr txBox="1"/>
          <p:nvPr/>
        </p:nvSpPr>
        <p:spPr>
          <a:xfrm>
            <a:off x="8195733" y="5702810"/>
            <a:ext cx="389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is to steal as much as you can.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the metals are in powder/dust.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6B02E-D044-F740-8984-BF769CA5C798}"/>
              </a:ext>
            </a:extLst>
          </p:cNvPr>
          <p:cNvSpPr txBox="1"/>
          <p:nvPr/>
        </p:nvSpPr>
        <p:spPr>
          <a:xfrm>
            <a:off x="609610" y="2336800"/>
            <a:ext cx="679654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space or capacity and need to maximize value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consider value per unit of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Solution: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Calculate the value/unit of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Fill the knapsack with the all or maximum space </a:t>
            </a:r>
            <a:br>
              <a:rPr lang="en-US" dirty="0"/>
            </a:br>
            <a:r>
              <a:rPr lang="en-US" dirty="0"/>
              <a:t>left in knapsack with the most valued item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Repeat Step 2 unit until bag is full or no items are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2lbs of </a:t>
            </a:r>
            <a:r>
              <a:rPr lang="en-US" dirty="0" err="1"/>
              <a:t>Vibranium</a:t>
            </a:r>
            <a:r>
              <a:rPr lang="en-US" dirty="0"/>
              <a:t>			Space left: 8lbs Current Value: $100k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5lbs of Gold				Space left: 3lbs Current Value: $150k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3lbs of Silver				Space left: 0lbs Current Value: $174k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7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CC2F-42C2-4F45-873C-F395D836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KNAPSACK: GREEDY choice property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CBAE-69DC-484F-A6D2-33F35895ED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5313" y="2638044"/>
                <a:ext cx="10555357" cy="381245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Greedy choice property: Let item </a:t>
                </a:r>
                <a:r>
                  <a:rPr lang="en-US" i="1" dirty="0" err="1"/>
                  <a:t>i</a:t>
                </a:r>
                <a:r>
                  <a:rPr lang="en-US" dirty="0"/>
                  <a:t> be the item with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. Then there exists an optimal solution in which you take as much of item </a:t>
                </a:r>
                <a:r>
                  <a:rPr lang="en-US" i="1" dirty="0" err="1"/>
                  <a:t>i</a:t>
                </a:r>
                <a:r>
                  <a:rPr lang="en-US" dirty="0"/>
                  <a:t> as possible. </a:t>
                </a:r>
              </a:p>
              <a:p>
                <a:r>
                  <a:rPr lang="en-US" dirty="0"/>
                  <a:t>Proof: </a:t>
                </a:r>
              </a:p>
              <a:p>
                <a:pPr lvl="1"/>
                <a:r>
                  <a:rPr lang="en-US" dirty="0"/>
                  <a:t>Assume there is an optimal solution where we did not take item </a:t>
                </a:r>
                <a:r>
                  <a:rPr lang="en-US" i="1" dirty="0" err="1"/>
                  <a:t>i</a:t>
                </a:r>
                <a:r>
                  <a:rPr lang="en-US" dirty="0"/>
                  <a:t> as much as possible. If the knapsack is not full, just add more of item </a:t>
                </a:r>
                <a:r>
                  <a:rPr lang="en-US" i="1" dirty="0" err="1"/>
                  <a:t>i</a:t>
                </a:r>
                <a:r>
                  <a:rPr lang="en-US" dirty="0"/>
                  <a:t>.  So, we assume it is full. </a:t>
                </a:r>
              </a:p>
              <a:p>
                <a:pPr lvl="1"/>
                <a:r>
                  <a:rPr lang="en-US" dirty="0"/>
                  <a:t>There must exist some item </a:t>
                </a:r>
                <a:r>
                  <a:rPr lang="en-US" i="1" dirty="0"/>
                  <a:t>j</a:t>
                </a:r>
                <a:r>
                  <a:rPr lang="en-US" dirty="0"/>
                  <a:t> in the solution such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our knapsack. (item </a:t>
                </a:r>
                <a:r>
                  <a:rPr lang="en-US" dirty="0" err="1"/>
                  <a:t>i</a:t>
                </a:r>
                <a:r>
                  <a:rPr lang="en-US" dirty="0"/>
                  <a:t> has max. ratio)</a:t>
                </a:r>
              </a:p>
              <a:p>
                <a:pPr lvl="1"/>
                <a:r>
                  <a:rPr lang="en-US" dirty="0"/>
                  <a:t>Take </a:t>
                </a:r>
                <a:r>
                  <a:rPr lang="en-US" i="1" dirty="0"/>
                  <a:t>x</a:t>
                </a:r>
                <a:r>
                  <a:rPr lang="en-US" dirty="0"/>
                  <a:t> weight of item </a:t>
                </a:r>
                <a:r>
                  <a:rPr lang="en-US" i="1" dirty="0"/>
                  <a:t>j</a:t>
                </a:r>
                <a:r>
                  <a:rPr lang="en-US" dirty="0"/>
                  <a:t> out of the solution and add </a:t>
                </a:r>
                <a:r>
                  <a:rPr lang="en-US" i="1" dirty="0"/>
                  <a:t>x</a:t>
                </a:r>
                <a:r>
                  <a:rPr lang="en-US" dirty="0"/>
                  <a:t> weight of item </a:t>
                </a:r>
                <a:r>
                  <a:rPr lang="en-US" i="1" dirty="0" err="1"/>
                  <a:t>i</a:t>
                </a:r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Change in value in knapsack: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Contradiction! </a:t>
                </a:r>
                <a:r>
                  <a:rPr lang="en-US" dirty="0"/>
                  <a:t>Solution in the assumption is not optimal.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CBAE-69DC-484F-A6D2-33F35895E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313" y="2638044"/>
                <a:ext cx="10555357" cy="3812452"/>
              </a:xfrm>
              <a:blipFill>
                <a:blip r:embed="rId2"/>
                <a:stretch>
                  <a:fillRect l="-361" t="-664" r="-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1AD2F63-7D6A-A540-821E-E65613ED1C79}"/>
              </a:ext>
            </a:extLst>
          </p:cNvPr>
          <p:cNvSpPr/>
          <p:nvPr/>
        </p:nvSpPr>
        <p:spPr>
          <a:xfrm>
            <a:off x="6096000" y="5893308"/>
            <a:ext cx="168965" cy="179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96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CC2F-42C2-4F45-873C-F395D836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KNAPSACK: GREEDY choice property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CBAE-69DC-484F-A6D2-33F35895ED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5313" y="2638044"/>
                <a:ext cx="10555357" cy="381245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Greedy choice property: Let item </a:t>
                </a:r>
                <a:r>
                  <a:rPr lang="en-US" i="1" dirty="0" err="1"/>
                  <a:t>i</a:t>
                </a:r>
                <a:r>
                  <a:rPr lang="en-US" dirty="0"/>
                  <a:t> (</a:t>
                </a:r>
                <a:r>
                  <a:rPr lang="en-US" dirty="0" err="1"/>
                  <a:t>vibranium</a:t>
                </a:r>
                <a:r>
                  <a:rPr lang="en-US" dirty="0"/>
                  <a:t>) be the item with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. Then there exists an optimal solution in which you take as much of item </a:t>
                </a:r>
                <a:r>
                  <a:rPr lang="en-US" i="1" dirty="0" err="1"/>
                  <a:t>i</a:t>
                </a:r>
                <a:r>
                  <a:rPr lang="en-US" dirty="0"/>
                  <a:t> as possible. </a:t>
                </a:r>
              </a:p>
              <a:p>
                <a:r>
                  <a:rPr lang="en-US" dirty="0"/>
                  <a:t>Proof: </a:t>
                </a:r>
              </a:p>
              <a:p>
                <a:pPr lvl="1"/>
                <a:r>
                  <a:rPr lang="en-US" dirty="0"/>
                  <a:t>(Contradictory) Assume there is an optimal solution where we did not take item </a:t>
                </a:r>
                <a:r>
                  <a:rPr lang="en-US" i="1" dirty="0" err="1"/>
                  <a:t>i</a:t>
                </a:r>
                <a:r>
                  <a:rPr lang="en-US" dirty="0"/>
                  <a:t> as much as possible. If the knapsack is not full, just add more of item </a:t>
                </a:r>
                <a:r>
                  <a:rPr lang="en-US" i="1" dirty="0" err="1"/>
                  <a:t>i</a:t>
                </a:r>
                <a:r>
                  <a:rPr lang="en-US" dirty="0"/>
                  <a:t>.  So, we assume it is full. </a:t>
                </a:r>
              </a:p>
              <a:p>
                <a:pPr lvl="1"/>
                <a:r>
                  <a:rPr lang="en-US" dirty="0"/>
                  <a:t>There must exist some item </a:t>
                </a:r>
                <a:r>
                  <a:rPr lang="en-US" i="1" dirty="0"/>
                  <a:t>j</a:t>
                </a:r>
                <a:r>
                  <a:rPr lang="en-US" dirty="0"/>
                  <a:t> (gold) in the solution such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our knapsack. (item </a:t>
                </a:r>
                <a:r>
                  <a:rPr lang="en-US" dirty="0" err="1"/>
                  <a:t>i</a:t>
                </a:r>
                <a:r>
                  <a:rPr lang="en-US" dirty="0"/>
                  <a:t> has max. ratio)</a:t>
                </a:r>
              </a:p>
              <a:p>
                <a:pPr lvl="1"/>
                <a:r>
                  <a:rPr lang="en-US" dirty="0"/>
                  <a:t>Take </a:t>
                </a:r>
                <a:r>
                  <a:rPr lang="en-US" i="1" dirty="0"/>
                  <a:t>x</a:t>
                </a:r>
                <a:r>
                  <a:rPr lang="en-US" dirty="0"/>
                  <a:t> weight of item </a:t>
                </a:r>
                <a:r>
                  <a:rPr lang="en-US" i="1" dirty="0"/>
                  <a:t>j</a:t>
                </a:r>
                <a:r>
                  <a:rPr lang="en-US" dirty="0"/>
                  <a:t> out of the solution and add </a:t>
                </a:r>
                <a:r>
                  <a:rPr lang="en-US" i="1" dirty="0"/>
                  <a:t>x</a:t>
                </a:r>
                <a:r>
                  <a:rPr lang="en-US" dirty="0"/>
                  <a:t> weight of item </a:t>
                </a:r>
                <a:r>
                  <a:rPr lang="en-US" i="1" dirty="0" err="1"/>
                  <a:t>i</a:t>
                </a:r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Change in value in knapsack: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Contradiction! </a:t>
                </a:r>
                <a:r>
                  <a:rPr lang="en-US" dirty="0"/>
                  <a:t>Solution in the (contradictory) assumption is not optimal.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CBAE-69DC-484F-A6D2-33F35895E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313" y="2638044"/>
                <a:ext cx="10555357" cy="3812452"/>
              </a:xfrm>
              <a:blipFill>
                <a:blip r:embed="rId2"/>
                <a:stretch>
                  <a:fillRect l="-361" t="-664" r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1AD2F63-7D6A-A540-821E-E65613ED1C79}"/>
              </a:ext>
            </a:extLst>
          </p:cNvPr>
          <p:cNvSpPr/>
          <p:nvPr/>
        </p:nvSpPr>
        <p:spPr>
          <a:xfrm>
            <a:off x="6096000" y="5893308"/>
            <a:ext cx="168965" cy="179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39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BCFC-4633-164E-BFCE-20E25E8C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KNAPSACK: OPTIMAL SUBSTRUCTURE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1020-1EFE-E547-8382-F07139193B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4277" y="2638044"/>
                <a:ext cx="9770165" cy="379257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Have: </a:t>
                </a:r>
              </a:p>
              <a:p>
                <a:pPr lvl="1"/>
                <a:r>
                  <a:rPr lang="en-US" dirty="0"/>
                  <a:t>Problem 𝑆 with knapsack capacity W </a:t>
                </a:r>
              </a:p>
              <a:p>
                <a:pPr lvl="1"/>
                <a:r>
                  <a:rPr lang="en-US" dirty="0"/>
                  <a:t>An optimal solution 𝑋 to S with value 𝑉</a:t>
                </a:r>
              </a:p>
              <a:p>
                <a:r>
                  <a:rPr lang="en-US" dirty="0"/>
                  <a:t>Want : Show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is optimal to the problem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− 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dirty="0"/>
                  <a:t>and the knapsack capacity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Assume: </a:t>
                </a:r>
              </a:p>
              <a:p>
                <a:pPr lvl="1"/>
                <a:r>
                  <a:rPr lang="en-US" dirty="0"/>
                  <a:t>𝑋’ is not optimal to 𝑆’ </a:t>
                </a:r>
              </a:p>
              <a:p>
                <a:pPr lvl="1"/>
                <a:r>
                  <a:rPr lang="en-US" dirty="0"/>
                  <a:t>Have another solution 𝑋’’ to 𝑆’ that has a higher total value 𝑉’’ &gt; 𝑉’ 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{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dirty="0"/>
                  <a:t>is a solution to 𝑆 with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Contradiction!</a:t>
                </a:r>
                <a:r>
                  <a:rPr lang="en-US" dirty="0"/>
                  <a:t> 𝑉 is assumed to be optimal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1020-1EFE-E547-8382-F07139193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4277" y="2638044"/>
                <a:ext cx="9770165" cy="3792573"/>
              </a:xfrm>
              <a:blipFill>
                <a:blip r:embed="rId2"/>
                <a:stretch>
                  <a:fillRect l="-390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0288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BCFC-4633-164E-BFCE-20E25E8C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KNAPSACK: OPTIMAL SUBSTRUCTURE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1020-1EFE-E547-8382-F07139193B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4277" y="2638044"/>
                <a:ext cx="9770165" cy="379257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Have: </a:t>
                </a:r>
              </a:p>
              <a:p>
                <a:pPr lvl="1"/>
                <a:r>
                  <a:rPr lang="en-US" dirty="0"/>
                  <a:t>Problem 𝑆 (= {(vibranium,2,$100K), (gold, 5,$50K), (silver,8,$64K)})with knapsack capacity W (= 10)</a:t>
                </a:r>
              </a:p>
              <a:p>
                <a:pPr lvl="1"/>
                <a:r>
                  <a:rPr lang="en-US" dirty="0"/>
                  <a:t>An optimal solution 𝑋 = ({2, 5, 3}) to S with value 𝑉 (=174)</a:t>
                </a:r>
              </a:p>
              <a:p>
                <a:r>
                  <a:rPr lang="en-US" dirty="0"/>
                  <a:t>Want : Show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is optimal to the problem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− {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dirty="0"/>
                  <a:t>and the knapsack capacity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Assume:  S’ =  {(vibranium,2,$100K), (gold, 0,0), (silver,8,$64K)}. S’ would be {2,0,3}, W’ = 5, V’ = $124K</a:t>
                </a:r>
              </a:p>
              <a:p>
                <a:pPr lvl="1"/>
                <a:r>
                  <a:rPr lang="en-US" dirty="0"/>
                  <a:t>Assume 𝑋’ is not optimal to 𝑆’ </a:t>
                </a:r>
              </a:p>
              <a:p>
                <a:pPr lvl="1"/>
                <a:r>
                  <a:rPr lang="en-US" dirty="0"/>
                  <a:t>Assume we have another solution 𝑋’’ to 𝑆’ that has a higher total value 𝑉’’ &gt; 𝑉’= $124K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{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en-US" dirty="0"/>
                  <a:t>is a solution to 𝑆 with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&gt;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$174K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Contradiction!</a:t>
                </a:r>
                <a:r>
                  <a:rPr lang="en-US" dirty="0"/>
                  <a:t> 𝑉 is assumed to be optimal, cannot have better solution for S!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1020-1EFE-E547-8382-F07139193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4277" y="2638044"/>
                <a:ext cx="9770165" cy="3792573"/>
              </a:xfrm>
              <a:blipFill>
                <a:blip r:embed="rId2"/>
                <a:stretch>
                  <a:fillRect l="-390" t="-1333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58581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3583</TotalTime>
  <Words>1954</Words>
  <Application>Microsoft Macintosh PowerPoint</Application>
  <PresentationFormat>Widescreen</PresentationFormat>
  <Paragraphs>460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Cambria Math</vt:lpstr>
      <vt:lpstr>Gill Sans MT</vt:lpstr>
      <vt:lpstr>Wingdings</vt:lpstr>
      <vt:lpstr>Parcel</vt:lpstr>
      <vt:lpstr>CS141 WEEK 4: DISCUSSION </vt:lpstr>
      <vt:lpstr>Help the Thief</vt:lpstr>
      <vt:lpstr>Greedy Method</vt:lpstr>
      <vt:lpstr>Prove the optimality of greedy Algorithm</vt:lpstr>
      <vt:lpstr>Help the Thief: Solution</vt:lpstr>
      <vt:lpstr>FRACTIONAL KNAPSACK: GREEDY choice property</vt:lpstr>
      <vt:lpstr>FRACTIONAL KNAPSACK: GREEDY choice property</vt:lpstr>
      <vt:lpstr>FRACTIONAL KNAPSACK: OPTIMAL SUBSTRUCTURE</vt:lpstr>
      <vt:lpstr>FRACTIONAL KNAPSACK: OPTIMAL SUBSTRUCTURE</vt:lpstr>
      <vt:lpstr>Help the Thief (Again?!?)</vt:lpstr>
      <vt:lpstr>Help the Thief (Again?!?)</vt:lpstr>
      <vt:lpstr>0-1 KNAPSACK: NOT GREEDY!</vt:lpstr>
      <vt:lpstr>HUFFMAN Codes</vt:lpstr>
      <vt:lpstr>HUFFMAN CODES: EXAMPLE</vt:lpstr>
      <vt:lpstr>HUFFMAN CODES: EXAMPLE</vt:lpstr>
      <vt:lpstr>HUFFMAN CODES: EXAMPLE</vt:lpstr>
      <vt:lpstr>HUFFMAN CODES: EXAMPLE</vt:lpstr>
      <vt:lpstr>HUFFMAN CODES: EXAMPLE</vt:lpstr>
      <vt:lpstr>HUFFMAN CODES: EXAMPLE</vt:lpstr>
      <vt:lpstr>HUFFMAN CODES: EXAMPLE</vt:lpstr>
      <vt:lpstr>HUFFMAN CODES: EXAMPLE</vt:lpstr>
      <vt:lpstr>HUFFMAN CODES are optimal!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CS141 WEEK 4: DISCUSSION </dc:title>
  <dc:creator>Irem Ergun</dc:creator>
  <cp:lastModifiedBy>Irem Ergun</cp:lastModifiedBy>
  <cp:revision>107</cp:revision>
  <dcterms:created xsi:type="dcterms:W3CDTF">2020-10-24T23:45:07Z</dcterms:created>
  <dcterms:modified xsi:type="dcterms:W3CDTF">2020-10-28T22:41:16Z</dcterms:modified>
</cp:coreProperties>
</file>