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11" r:id="rId3"/>
    <p:sldId id="257" r:id="rId4"/>
    <p:sldId id="258" r:id="rId5"/>
    <p:sldId id="316" r:id="rId6"/>
    <p:sldId id="273" r:id="rId7"/>
    <p:sldId id="307" r:id="rId8"/>
    <p:sldId id="298" r:id="rId9"/>
    <p:sldId id="308" r:id="rId10"/>
    <p:sldId id="309" r:id="rId11"/>
    <p:sldId id="314" r:id="rId12"/>
    <p:sldId id="297" r:id="rId13"/>
    <p:sldId id="303" r:id="rId14"/>
    <p:sldId id="304" r:id="rId15"/>
    <p:sldId id="305" r:id="rId16"/>
    <p:sldId id="306" r:id="rId17"/>
    <p:sldId id="31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 V" initials="FV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5050"/>
    <a:srgbClr val="660066"/>
    <a:srgbClr val="FF0000"/>
    <a:srgbClr val="00CC00"/>
    <a:srgbClr val="000CFE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84854" autoAdjust="0"/>
  </p:normalViewPr>
  <p:slideViewPr>
    <p:cSldViewPr snapToGrid="0">
      <p:cViewPr>
        <p:scale>
          <a:sx n="75" d="100"/>
          <a:sy n="75" d="100"/>
        </p:scale>
        <p:origin x="-52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03T11:17:34.692" idx="3">
    <p:pos x="10" y="10"/>
    <p:text>"No placement strategy" shows fewer nodes, misleads viewer into thinking the placement area is smaller. Can you show all 30 nodes for all three strategies?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03T12:18:41.553" idx="5">
    <p:pos x="10" y="10"/>
    <p:text/>
  </p:cm>
  <p:cm authorId="0" dt="2013-02-03T12:20:57.237" idx="6">
    <p:pos x="106" y="106"/>
    <p:text>Bailey, 
Please include data on algorithm runtime and size. We should almost never only report one metric, everything is a tradeoff, gotta be more complete. 
Please provide numerical summary in conclusion, including speedups over PC (1), PC(4), and GPU. Perhaps show on original table from Slide 5? 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3E1BEB8-2F8C-4066-BF8B-45CD627D0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bottom-left figure shows how place and route does increasingly more poor at meeting timing constraints for larger PE networks.</a:t>
            </a:r>
          </a:p>
          <a:p>
            <a:pPr eaLnBrk="1" hangingPunct="1"/>
            <a:r>
              <a:rPr lang="en-US" smtClean="0"/>
              <a:t>The bottom-right figure shows:</a:t>
            </a:r>
          </a:p>
          <a:p>
            <a:pPr eaLnBrk="1" hangingPunct="1"/>
            <a:r>
              <a:rPr lang="en-US" smtClean="0"/>
              <a:t>	BLUE: The actual ODEs/sec throughput for the implementations of the design points in the bottom left figure.</a:t>
            </a:r>
          </a:p>
          <a:p>
            <a:pPr eaLnBrk="1" hangingPunct="1"/>
            <a:r>
              <a:rPr lang="en-US" smtClean="0"/>
              <a:t>	RED: The ODEs/sec throughput that was lost because place/route introduced critical paths into the design.</a:t>
            </a:r>
          </a:p>
          <a:p>
            <a:pPr eaLnBrk="1" hangingPunct="1"/>
            <a:r>
              <a:rPr lang="en-US" smtClean="0"/>
              <a:t>	BLUE+RED: The total theoretical ODEs/sec throughput that would be possible if the frequency wasn’t impacted by place/route (Assuming 1 PE on Xilinx Virtex6 can run no faster than 300MHz)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8035C-1030-41F9-85CD-935F8786498C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slide details the custom cost and neighbor functions for the SA approach.</a:t>
            </a:r>
          </a:p>
          <a:p>
            <a:r>
              <a:rPr lang="en-US" smtClean="0"/>
              <a:t>The top right correlation plot just shows that higher cost = lower frequency.</a:t>
            </a:r>
          </a:p>
          <a:p>
            <a:r>
              <a:rPr lang="en-US" smtClean="0"/>
              <a:t>The bottom right graph shows that our custom neighbor is better than random swapping.</a:t>
            </a:r>
          </a:p>
          <a:p>
            <a:r>
              <a:rPr lang="en-US" smtClean="0"/>
              <a:t>The neighbor function algorithm goes like this:</a:t>
            </a:r>
          </a:p>
          <a:p>
            <a:r>
              <a:rPr lang="en-US" smtClean="0"/>
              <a:t>	1. Select a random pe (</a:t>
            </a:r>
            <a:r>
              <a:rPr lang="en-US" i="1" smtClean="0"/>
              <a:t>P1</a:t>
            </a:r>
            <a:r>
              <a:rPr lang="en-US" smtClean="0"/>
              <a:t>)</a:t>
            </a:r>
          </a:p>
          <a:p>
            <a:r>
              <a:rPr lang="en-US" smtClean="0"/>
              <a:t>	2. Average the edges connected to </a:t>
            </a:r>
            <a:r>
              <a:rPr lang="en-US" i="1" smtClean="0"/>
              <a:t>P1</a:t>
            </a:r>
            <a:r>
              <a:rPr lang="en-US" smtClean="0"/>
              <a:t> to find an area in the grid that places P1 as close as possible to P1’s neighbors (</a:t>
            </a:r>
            <a:r>
              <a:rPr lang="en-US" i="1" smtClean="0"/>
              <a:t>Circled Region</a:t>
            </a:r>
            <a:r>
              <a:rPr lang="en-US" smtClean="0"/>
              <a:t>)</a:t>
            </a:r>
          </a:p>
          <a:p>
            <a:r>
              <a:rPr lang="en-US" smtClean="0"/>
              <a:t>	3. Average the edges of all pes in </a:t>
            </a:r>
            <a:r>
              <a:rPr lang="en-US" i="1" smtClean="0"/>
              <a:t>Circled Region</a:t>
            </a:r>
            <a:r>
              <a:rPr lang="en-US" smtClean="0"/>
              <a:t>. Select the pe (</a:t>
            </a:r>
            <a:r>
              <a:rPr lang="en-US" i="1" smtClean="0"/>
              <a:t>P2</a:t>
            </a:r>
            <a:r>
              <a:rPr lang="en-US" smtClean="0"/>
              <a:t>) from </a:t>
            </a:r>
            <a:r>
              <a:rPr lang="en-US" i="1" smtClean="0"/>
              <a:t>Circled Region</a:t>
            </a:r>
            <a:r>
              <a:rPr lang="en-US" smtClean="0"/>
              <a:t> that has neighbors closest to P1.</a:t>
            </a:r>
          </a:p>
          <a:p>
            <a:r>
              <a:rPr lang="en-US" smtClean="0"/>
              <a:t>	4. Swap P1 with P2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Xilinx tools must trade off between area/power. With no extra placement constraints, place/route creates a more dense design optimized for power. With placement constraints, place/route can’t optimize for power as well, since we have forced the tool to spread the design out and use more space in the chip (same # of LUTS, just spread out more).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B3947FBB-4993-43BE-9BD6-A0C7E1B10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B13C9111-7D49-4F31-AC8B-3432844A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54C0B93D-4A84-4DAB-BAC7-8491693E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FC8E06CC-9D31-4A87-988E-488BDCD78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14013D0B-75F9-4554-924C-269516431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71713C3C-14CF-4C66-9C24-F339D328C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52E49160-0685-475C-A7BF-2B89B452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509305D1-B3C8-402A-8CA0-0EB5BA83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ADA6F126-C7A8-49BC-ADCC-C3B8B101B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94C085FE-C59D-45A5-BB37-42F34185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3D7066F9-D744-4887-B095-9E3C2A055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Bailey Miller, UCR   </a:t>
            </a:r>
            <a:fld id="{FFC4FDBF-8A2C-4137-ACFA-7060B103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8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Bailey Miller, UCR   </a:t>
            </a:r>
            <a:fld id="{1C004FA4-CCF6-4496-ABC5-96950F715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hUKVhqoA3Q" TargetMode="External"/><Relationship Id="rId2" Type="http://schemas.openxmlformats.org/officeDocument/2006/relationships/hyperlink" Target="http://www.met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8" y="6381750"/>
            <a:ext cx="2133600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</a:t>
            </a:r>
            <a:fld id="{E7F307C7-3208-4EE4-BF21-C74813896003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1163638"/>
            <a:ext cx="7772400" cy="1470025"/>
          </a:xfrm>
        </p:spPr>
        <p:txBody>
          <a:bodyPr/>
          <a:lstStyle/>
          <a:p>
            <a:pPr eaLnBrk="1" hangingPunct="1"/>
            <a:r>
              <a:rPr lang="en-US" sz="3400" smtClean="0">
                <a:solidFill>
                  <a:srgbClr val="0000FF"/>
                </a:solidFill>
              </a:rPr>
              <a:t>Embedding-Based Placement of Processing element Networks on FPGAs for Physical Model Simulation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84250" y="3411538"/>
            <a:ext cx="7064375" cy="2336800"/>
          </a:xfrm>
        </p:spPr>
        <p:txBody>
          <a:bodyPr/>
          <a:lstStyle/>
          <a:p>
            <a:pPr eaLnBrk="1" hangingPunct="1"/>
            <a:r>
              <a:rPr lang="en-US" sz="2600" smtClean="0"/>
              <a:t>Bailey Miller*, Frank Vahid*, Tony Givargis**</a:t>
            </a:r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000" smtClean="0"/>
              <a:t>*Univ. of California, Riverside</a:t>
            </a:r>
          </a:p>
          <a:p>
            <a:pPr eaLnBrk="1" hangingPunct="1"/>
            <a:r>
              <a:rPr lang="en-US" sz="2000" smtClean="0"/>
              <a:t>**Univ. of California, Irvine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371600" y="5748338"/>
            <a:ext cx="6553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Supported by the NSF (CNS1016792, CPS1136146), and Semiconductor Research Corporation (GRC 2143.001)</a:t>
            </a:r>
          </a:p>
          <a:p>
            <a:pPr algn="ctr">
              <a:spcBef>
                <a:spcPct val="50000"/>
              </a:spcBef>
            </a:pPr>
            <a:r>
              <a:rPr lang="en-US"/>
              <a:t>	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98575" y="3811588"/>
            <a:ext cx="150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Intern at SpaceX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800" y="6169025"/>
            <a:ext cx="2133600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5A108A78-3F9B-48F0-B754-14361C47CFDF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grpSp>
        <p:nvGrpSpPr>
          <p:cNvPr id="69634" name="Group 450"/>
          <p:cNvGrpSpPr>
            <a:grpSpLocks/>
          </p:cNvGrpSpPr>
          <p:nvPr/>
        </p:nvGrpSpPr>
        <p:grpSpPr bwMode="auto">
          <a:xfrm>
            <a:off x="3251200" y="4025900"/>
            <a:ext cx="3162300" cy="2171700"/>
            <a:chOff x="6343013" y="3323664"/>
            <a:chExt cx="2191196" cy="2633930"/>
          </a:xfrm>
        </p:grpSpPr>
        <p:grpSp>
          <p:nvGrpSpPr>
            <p:cNvPr id="69678" name="Group 324"/>
            <p:cNvGrpSpPr>
              <a:grpSpLocks/>
            </p:cNvGrpSpPr>
            <p:nvPr/>
          </p:nvGrpSpPr>
          <p:grpSpPr bwMode="auto">
            <a:xfrm>
              <a:off x="6343013" y="3323664"/>
              <a:ext cx="2191196" cy="2633930"/>
              <a:chOff x="3523613" y="3795990"/>
              <a:chExt cx="2191196" cy="2161604"/>
            </a:xfrm>
          </p:grpSpPr>
          <p:sp>
            <p:nvSpPr>
              <p:cNvPr id="69692" name="Rectangle 2"/>
              <p:cNvSpPr>
                <a:spLocks noChangeArrowheads="1"/>
              </p:cNvSpPr>
              <p:nvPr/>
            </p:nvSpPr>
            <p:spPr bwMode="auto">
              <a:xfrm>
                <a:off x="3674458" y="3823782"/>
                <a:ext cx="1925731" cy="2133812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693" name="Rectangle 349"/>
              <p:cNvSpPr>
                <a:spLocks noChangeArrowheads="1"/>
              </p:cNvSpPr>
              <p:nvPr/>
            </p:nvSpPr>
            <p:spPr bwMode="auto">
              <a:xfrm>
                <a:off x="3523613" y="5726912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694" name="Rounded Rectangle 8"/>
              <p:cNvSpPr>
                <a:spLocks noChangeArrowheads="1"/>
              </p:cNvSpPr>
              <p:nvPr/>
            </p:nvSpPr>
            <p:spPr bwMode="auto">
              <a:xfrm>
                <a:off x="3904691" y="4049790"/>
                <a:ext cx="1479652" cy="176596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695" name="TextBox 7"/>
              <p:cNvSpPr txBox="1">
                <a:spLocks noChangeArrowheads="1"/>
              </p:cNvSpPr>
              <p:nvPr/>
            </p:nvSpPr>
            <p:spPr bwMode="auto">
              <a:xfrm>
                <a:off x="4816181" y="3795990"/>
                <a:ext cx="741699" cy="3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b="1"/>
                  <a:t>FPGA</a:t>
                </a:r>
              </a:p>
            </p:txBody>
          </p:sp>
          <p:sp>
            <p:nvSpPr>
              <p:cNvPr id="69696" name="Rectangle 23"/>
              <p:cNvSpPr>
                <a:spLocks noChangeArrowheads="1"/>
              </p:cNvSpPr>
              <p:nvPr/>
            </p:nvSpPr>
            <p:spPr bwMode="auto">
              <a:xfrm>
                <a:off x="3523613" y="5419854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697" name="Rectangle 23"/>
              <p:cNvSpPr>
                <a:spLocks noChangeArrowheads="1"/>
              </p:cNvSpPr>
              <p:nvPr/>
            </p:nvSpPr>
            <p:spPr bwMode="auto">
              <a:xfrm>
                <a:off x="3523613" y="5112797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698" name="Rectangle 23"/>
              <p:cNvSpPr>
                <a:spLocks noChangeArrowheads="1"/>
              </p:cNvSpPr>
              <p:nvPr/>
            </p:nvSpPr>
            <p:spPr bwMode="auto">
              <a:xfrm>
                <a:off x="3523613" y="4805740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699" name="Rectangle 355"/>
              <p:cNvSpPr>
                <a:spLocks noChangeArrowheads="1"/>
              </p:cNvSpPr>
              <p:nvPr/>
            </p:nvSpPr>
            <p:spPr bwMode="auto">
              <a:xfrm>
                <a:off x="3523613" y="4498683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0" name="Rectangle 23"/>
              <p:cNvSpPr>
                <a:spLocks noChangeArrowheads="1"/>
              </p:cNvSpPr>
              <p:nvPr/>
            </p:nvSpPr>
            <p:spPr bwMode="auto">
              <a:xfrm>
                <a:off x="3523613" y="4191626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1" name="Rectangle 23"/>
              <p:cNvSpPr>
                <a:spLocks noChangeArrowheads="1"/>
              </p:cNvSpPr>
              <p:nvPr/>
            </p:nvSpPr>
            <p:spPr bwMode="auto">
              <a:xfrm>
                <a:off x="3523613" y="3884569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2" name="Rectangle 23"/>
              <p:cNvSpPr>
                <a:spLocks noChangeArrowheads="1"/>
              </p:cNvSpPr>
              <p:nvPr/>
            </p:nvSpPr>
            <p:spPr bwMode="auto">
              <a:xfrm>
                <a:off x="5449344" y="3884569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3" name="Rectangle 23"/>
              <p:cNvSpPr>
                <a:spLocks noChangeArrowheads="1"/>
              </p:cNvSpPr>
              <p:nvPr/>
            </p:nvSpPr>
            <p:spPr bwMode="auto">
              <a:xfrm>
                <a:off x="5449344" y="4191626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4" name="Rectangle 360"/>
              <p:cNvSpPr>
                <a:spLocks noChangeArrowheads="1"/>
              </p:cNvSpPr>
              <p:nvPr/>
            </p:nvSpPr>
            <p:spPr bwMode="auto">
              <a:xfrm>
                <a:off x="5449343" y="4498683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5" name="Rectangle 23"/>
              <p:cNvSpPr>
                <a:spLocks noChangeArrowheads="1"/>
              </p:cNvSpPr>
              <p:nvPr/>
            </p:nvSpPr>
            <p:spPr bwMode="auto">
              <a:xfrm>
                <a:off x="5449344" y="4805740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6" name="Rectangle 23"/>
              <p:cNvSpPr>
                <a:spLocks noChangeArrowheads="1"/>
              </p:cNvSpPr>
              <p:nvPr/>
            </p:nvSpPr>
            <p:spPr bwMode="auto">
              <a:xfrm>
                <a:off x="5449344" y="5112797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7" name="Rectangle 23"/>
              <p:cNvSpPr>
                <a:spLocks noChangeArrowheads="1"/>
              </p:cNvSpPr>
              <p:nvPr/>
            </p:nvSpPr>
            <p:spPr bwMode="auto">
              <a:xfrm>
                <a:off x="5449344" y="5419854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9708" name="Rectangle 23"/>
              <p:cNvSpPr>
                <a:spLocks noChangeArrowheads="1"/>
              </p:cNvSpPr>
              <p:nvPr/>
            </p:nvSpPr>
            <p:spPr bwMode="auto">
              <a:xfrm>
                <a:off x="5449344" y="5726912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grpSp>
          <p:nvGrpSpPr>
            <p:cNvPr id="69679" name="Group 449"/>
            <p:cNvGrpSpPr>
              <a:grpSpLocks/>
            </p:cNvGrpSpPr>
            <p:nvPr/>
          </p:nvGrpSpPr>
          <p:grpSpPr bwMode="auto">
            <a:xfrm>
              <a:off x="6784505" y="4094036"/>
              <a:ext cx="1338375" cy="1260824"/>
              <a:chOff x="6784505" y="4094036"/>
              <a:chExt cx="1338375" cy="1260824"/>
            </a:xfrm>
          </p:grpSpPr>
          <p:sp>
            <p:nvSpPr>
              <p:cNvPr id="69680" name="Rectangle 119"/>
              <p:cNvSpPr>
                <a:spLocks noChangeArrowheads="1"/>
              </p:cNvSpPr>
              <p:nvPr/>
            </p:nvSpPr>
            <p:spPr bwMode="auto">
              <a:xfrm>
                <a:off x="7169255" y="5171581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1" name="Rectangle 119"/>
              <p:cNvSpPr>
                <a:spLocks noChangeArrowheads="1"/>
              </p:cNvSpPr>
              <p:nvPr/>
            </p:nvSpPr>
            <p:spPr bwMode="auto">
              <a:xfrm>
                <a:off x="7582384" y="5179085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2" name="Rectangle 119"/>
              <p:cNvSpPr>
                <a:spLocks noChangeArrowheads="1"/>
              </p:cNvSpPr>
              <p:nvPr/>
            </p:nvSpPr>
            <p:spPr bwMode="auto">
              <a:xfrm>
                <a:off x="7996058" y="5170248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3" name="Rectangle 119"/>
              <p:cNvSpPr>
                <a:spLocks noChangeArrowheads="1"/>
              </p:cNvSpPr>
              <p:nvPr/>
            </p:nvSpPr>
            <p:spPr bwMode="auto">
              <a:xfrm>
                <a:off x="6784505" y="5171128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4" name="Rectangle 119"/>
              <p:cNvSpPr>
                <a:spLocks noChangeArrowheads="1"/>
              </p:cNvSpPr>
              <p:nvPr/>
            </p:nvSpPr>
            <p:spPr bwMode="auto">
              <a:xfrm>
                <a:off x="7999332" y="4617475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5" name="Rectangle 119"/>
              <p:cNvSpPr>
                <a:spLocks noChangeArrowheads="1"/>
              </p:cNvSpPr>
              <p:nvPr/>
            </p:nvSpPr>
            <p:spPr bwMode="auto">
              <a:xfrm>
                <a:off x="7183308" y="4614390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6" name="Rectangle 119"/>
              <p:cNvSpPr>
                <a:spLocks noChangeArrowheads="1"/>
              </p:cNvSpPr>
              <p:nvPr/>
            </p:nvSpPr>
            <p:spPr bwMode="auto">
              <a:xfrm>
                <a:off x="7596437" y="4621893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7" name="Rectangle 119"/>
              <p:cNvSpPr>
                <a:spLocks noChangeArrowheads="1"/>
              </p:cNvSpPr>
              <p:nvPr/>
            </p:nvSpPr>
            <p:spPr bwMode="auto">
              <a:xfrm>
                <a:off x="6798558" y="4613936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8" name="Rectangle 119"/>
              <p:cNvSpPr>
                <a:spLocks noChangeArrowheads="1"/>
              </p:cNvSpPr>
              <p:nvPr/>
            </p:nvSpPr>
            <p:spPr bwMode="auto">
              <a:xfrm>
                <a:off x="7999332" y="4097574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89" name="Rectangle 119"/>
              <p:cNvSpPr>
                <a:spLocks noChangeArrowheads="1"/>
              </p:cNvSpPr>
              <p:nvPr/>
            </p:nvSpPr>
            <p:spPr bwMode="auto">
              <a:xfrm>
                <a:off x="7183308" y="4094489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90" name="Rectangle 119"/>
              <p:cNvSpPr>
                <a:spLocks noChangeArrowheads="1"/>
              </p:cNvSpPr>
              <p:nvPr/>
            </p:nvSpPr>
            <p:spPr bwMode="auto">
              <a:xfrm>
                <a:off x="7596437" y="4101993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9691" name="Rectangle 119"/>
              <p:cNvSpPr>
                <a:spLocks noChangeArrowheads="1"/>
              </p:cNvSpPr>
              <p:nvPr/>
            </p:nvSpPr>
            <p:spPr bwMode="auto">
              <a:xfrm>
                <a:off x="6798558" y="4094036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</p:grpSp>
      </p:grpSp>
      <p:sp>
        <p:nvSpPr>
          <p:cNvPr id="69636" name="Title 1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i="1" u="sng" smtClean="0">
                <a:ea typeface="SimSun"/>
                <a:cs typeface="SimSun"/>
              </a:rPr>
              <a:t>This work: Main idea</a:t>
            </a:r>
            <a:endParaRPr lang="en-US" sz="3600" b="1" i="1" u="sng" smtClean="0">
              <a:ea typeface="SimSun"/>
              <a:cs typeface="SimSun"/>
            </a:endParaRPr>
          </a:p>
        </p:txBody>
      </p:sp>
      <p:sp>
        <p:nvSpPr>
          <p:cNvPr id="69639" name="TextBox 192"/>
          <p:cNvSpPr txBox="1">
            <a:spLocks noChangeArrowheads="1"/>
          </p:cNvSpPr>
          <p:nvPr/>
        </p:nvSpPr>
        <p:spPr bwMode="auto">
          <a:xfrm>
            <a:off x="206375" y="1587500"/>
            <a:ext cx="790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rgbClr val="000CFE"/>
                </a:solidFill>
              </a:rPr>
              <a:t>Graph embedding</a:t>
            </a:r>
            <a:r>
              <a:rPr lang="en-US">
                <a:solidFill>
                  <a:srgbClr val="000CFE"/>
                </a:solidFill>
              </a:rPr>
              <a:t>:</a:t>
            </a:r>
            <a:r>
              <a:rPr lang="en-US"/>
              <a:t> Map guest graph to host graph, minim. max wire length </a:t>
            </a:r>
            <a:endParaRPr lang="en-US" i="1" u="sng"/>
          </a:p>
        </p:txBody>
      </p:sp>
      <p:sp>
        <p:nvSpPr>
          <p:cNvPr id="69640" name="TextBox 194"/>
          <p:cNvSpPr txBox="1">
            <a:spLocks noChangeArrowheads="1"/>
          </p:cNvSpPr>
          <p:nvPr/>
        </p:nvSpPr>
        <p:spPr bwMode="auto">
          <a:xfrm>
            <a:off x="0" y="2711450"/>
            <a:ext cx="158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Guest</a:t>
            </a:r>
          </a:p>
        </p:txBody>
      </p:sp>
      <p:sp>
        <p:nvSpPr>
          <p:cNvPr id="69641" name="TextBox 195"/>
          <p:cNvSpPr txBox="1">
            <a:spLocks noChangeArrowheads="1"/>
          </p:cNvSpPr>
          <p:nvPr/>
        </p:nvSpPr>
        <p:spPr bwMode="auto">
          <a:xfrm>
            <a:off x="0" y="4659313"/>
            <a:ext cx="158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Host</a:t>
            </a:r>
          </a:p>
        </p:txBody>
      </p:sp>
      <p:sp>
        <p:nvSpPr>
          <p:cNvPr id="69642" name="TextBox 188"/>
          <p:cNvSpPr txBox="1">
            <a:spLocks noChangeArrowheads="1"/>
          </p:cNvSpPr>
          <p:nvPr/>
        </p:nvSpPr>
        <p:spPr bwMode="auto">
          <a:xfrm>
            <a:off x="177800" y="301625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Virtual PEs</a:t>
            </a:r>
          </a:p>
        </p:txBody>
      </p:sp>
      <p:sp>
        <p:nvSpPr>
          <p:cNvPr id="2" name="TextBox 189"/>
          <p:cNvSpPr txBox="1">
            <a:spLocks noChangeArrowheads="1"/>
          </p:cNvSpPr>
          <p:nvPr/>
        </p:nvSpPr>
        <p:spPr bwMode="auto">
          <a:xfrm>
            <a:off x="165100" y="4991100"/>
            <a:ext cx="1430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Physical PEs</a:t>
            </a:r>
          </a:p>
        </p:txBody>
      </p:sp>
      <p:sp>
        <p:nvSpPr>
          <p:cNvPr id="3" name="Text Box 76"/>
          <p:cNvSpPr txBox="1">
            <a:spLocks noChangeArrowheads="1"/>
          </p:cNvSpPr>
          <p:nvPr/>
        </p:nvSpPr>
        <p:spPr bwMode="auto">
          <a:xfrm>
            <a:off x="274638" y="979488"/>
            <a:ext cx="825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Use physical model structure to avoid using FPGA placement (Phase 2)</a:t>
            </a:r>
          </a:p>
        </p:txBody>
      </p:sp>
      <p:pic>
        <p:nvPicPr>
          <p:cNvPr id="69710" name="Picture 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213" y="2351088"/>
            <a:ext cx="75358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11" name="Line 79"/>
          <p:cNvSpPr>
            <a:spLocks noChangeShapeType="1"/>
          </p:cNvSpPr>
          <p:nvPr/>
        </p:nvSpPr>
        <p:spPr bwMode="auto">
          <a:xfrm>
            <a:off x="2066925" y="3238500"/>
            <a:ext cx="1666875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12" name="Line 80"/>
          <p:cNvSpPr>
            <a:spLocks noChangeShapeType="1"/>
          </p:cNvSpPr>
          <p:nvPr/>
        </p:nvSpPr>
        <p:spPr bwMode="auto">
          <a:xfrm>
            <a:off x="3829050" y="3162300"/>
            <a:ext cx="209550" cy="1123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13" name="Line 81"/>
          <p:cNvSpPr>
            <a:spLocks noChangeShapeType="1"/>
          </p:cNvSpPr>
          <p:nvPr/>
        </p:nvSpPr>
        <p:spPr bwMode="auto">
          <a:xfrm flipH="1">
            <a:off x="5638800" y="3133725"/>
            <a:ext cx="752475" cy="120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14" name="Line 82"/>
          <p:cNvSpPr>
            <a:spLocks noChangeShapeType="1"/>
          </p:cNvSpPr>
          <p:nvPr/>
        </p:nvSpPr>
        <p:spPr bwMode="auto">
          <a:xfrm flipH="1">
            <a:off x="5076825" y="3248025"/>
            <a:ext cx="219075" cy="1038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15" name="Line 83"/>
          <p:cNvSpPr>
            <a:spLocks noChangeShapeType="1"/>
          </p:cNvSpPr>
          <p:nvPr/>
        </p:nvSpPr>
        <p:spPr bwMode="auto">
          <a:xfrm flipH="1">
            <a:off x="5934075" y="3562350"/>
            <a:ext cx="200025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/>
              <a:t>Frank Vahid, UCR   </a:t>
            </a:r>
            <a:fld id="{5EFCB2CB-0C4E-4EA2-B643-CB605CD4AFEA}" type="slidenum">
              <a:rPr lang="en-US" sz="1400"/>
              <a:pPr algn="r"/>
              <a:t>11</a:t>
            </a:fld>
            <a:endParaRPr lang="en-US" sz="1400"/>
          </a:p>
        </p:txBody>
      </p:sp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1247775"/>
            <a:ext cx="2263775" cy="129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2467" name="Group 125"/>
          <p:cNvGrpSpPr>
            <a:grpSpLocks/>
          </p:cNvGrpSpPr>
          <p:nvPr/>
        </p:nvGrpSpPr>
        <p:grpSpPr bwMode="auto">
          <a:xfrm>
            <a:off x="1731963" y="3854450"/>
            <a:ext cx="2035175" cy="2152650"/>
            <a:chOff x="6460152" y="3104835"/>
            <a:chExt cx="2281879" cy="2189439"/>
          </a:xfrm>
        </p:grpSpPr>
        <p:sp>
          <p:nvSpPr>
            <p:cNvPr id="62601" name="Rectangle 2"/>
            <p:cNvSpPr>
              <a:spLocks noChangeArrowheads="1"/>
            </p:cNvSpPr>
            <p:nvPr/>
          </p:nvSpPr>
          <p:spPr bwMode="auto">
            <a:xfrm>
              <a:off x="6617239" y="3132985"/>
              <a:ext cx="2005428" cy="2161289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02" name="Rectangle 17"/>
            <p:cNvSpPr>
              <a:spLocks noChangeArrowheads="1"/>
            </p:cNvSpPr>
            <p:nvPr/>
          </p:nvSpPr>
          <p:spPr bwMode="auto">
            <a:xfrm>
              <a:off x="6460152" y="5060622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03" name="Rounded Rectangle 8"/>
            <p:cNvSpPr>
              <a:spLocks noChangeArrowheads="1"/>
            </p:cNvSpPr>
            <p:nvPr/>
          </p:nvSpPr>
          <p:spPr bwMode="auto">
            <a:xfrm>
              <a:off x="6857001" y="3361903"/>
              <a:ext cx="1540888" cy="17887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04" name="TextBox 7"/>
            <p:cNvSpPr txBox="1">
              <a:spLocks noChangeArrowheads="1"/>
            </p:cNvSpPr>
            <p:nvPr/>
          </p:nvSpPr>
          <p:spPr bwMode="auto">
            <a:xfrm>
              <a:off x="7806213" y="3104835"/>
              <a:ext cx="772394" cy="39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b="1"/>
                <a:t>FPGA</a:t>
              </a:r>
            </a:p>
          </p:txBody>
        </p:sp>
        <p:sp>
          <p:nvSpPr>
            <p:cNvPr id="62605" name="Rectangle 23"/>
            <p:cNvSpPr>
              <a:spLocks noChangeArrowheads="1"/>
            </p:cNvSpPr>
            <p:nvPr/>
          </p:nvSpPr>
          <p:spPr bwMode="auto">
            <a:xfrm>
              <a:off x="6460152" y="4749610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06" name="Rectangle 23"/>
            <p:cNvSpPr>
              <a:spLocks noChangeArrowheads="1"/>
            </p:cNvSpPr>
            <p:nvPr/>
          </p:nvSpPr>
          <p:spPr bwMode="auto">
            <a:xfrm>
              <a:off x="6460152" y="4438599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07" name="Rectangle 23"/>
            <p:cNvSpPr>
              <a:spLocks noChangeArrowheads="1"/>
            </p:cNvSpPr>
            <p:nvPr/>
          </p:nvSpPr>
          <p:spPr bwMode="auto">
            <a:xfrm>
              <a:off x="6460152" y="4127588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08" name="Rectangle 23"/>
            <p:cNvSpPr>
              <a:spLocks noChangeArrowheads="1"/>
            </p:cNvSpPr>
            <p:nvPr/>
          </p:nvSpPr>
          <p:spPr bwMode="auto">
            <a:xfrm>
              <a:off x="6460152" y="3816577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09" name="Rectangle 23"/>
            <p:cNvSpPr>
              <a:spLocks noChangeArrowheads="1"/>
            </p:cNvSpPr>
            <p:nvPr/>
          </p:nvSpPr>
          <p:spPr bwMode="auto">
            <a:xfrm>
              <a:off x="6460152" y="3505566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0" name="Rectangle 23"/>
            <p:cNvSpPr>
              <a:spLocks noChangeArrowheads="1"/>
            </p:cNvSpPr>
            <p:nvPr/>
          </p:nvSpPr>
          <p:spPr bwMode="auto">
            <a:xfrm>
              <a:off x="6460152" y="3194555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1" name="Rectangle 23"/>
            <p:cNvSpPr>
              <a:spLocks noChangeArrowheads="1"/>
            </p:cNvSpPr>
            <p:nvPr/>
          </p:nvSpPr>
          <p:spPr bwMode="auto">
            <a:xfrm>
              <a:off x="8465580" y="3194555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2" name="Rectangle 23"/>
            <p:cNvSpPr>
              <a:spLocks noChangeArrowheads="1"/>
            </p:cNvSpPr>
            <p:nvPr/>
          </p:nvSpPr>
          <p:spPr bwMode="auto">
            <a:xfrm>
              <a:off x="8465580" y="3505566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3" name="Rectangle 28"/>
            <p:cNvSpPr>
              <a:spLocks noChangeArrowheads="1"/>
            </p:cNvSpPr>
            <p:nvPr/>
          </p:nvSpPr>
          <p:spPr bwMode="auto">
            <a:xfrm>
              <a:off x="8465579" y="3816577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4" name="Rectangle 23"/>
            <p:cNvSpPr>
              <a:spLocks noChangeArrowheads="1"/>
            </p:cNvSpPr>
            <p:nvPr/>
          </p:nvSpPr>
          <p:spPr bwMode="auto">
            <a:xfrm>
              <a:off x="8465580" y="4127588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5" name="Rectangle 23"/>
            <p:cNvSpPr>
              <a:spLocks noChangeArrowheads="1"/>
            </p:cNvSpPr>
            <p:nvPr/>
          </p:nvSpPr>
          <p:spPr bwMode="auto">
            <a:xfrm>
              <a:off x="8465580" y="4438599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6" name="Rectangle 23"/>
            <p:cNvSpPr>
              <a:spLocks noChangeArrowheads="1"/>
            </p:cNvSpPr>
            <p:nvPr/>
          </p:nvSpPr>
          <p:spPr bwMode="auto">
            <a:xfrm>
              <a:off x="8465580" y="4749610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7" name="Rectangle 23"/>
            <p:cNvSpPr>
              <a:spLocks noChangeArrowheads="1"/>
            </p:cNvSpPr>
            <p:nvPr/>
          </p:nvSpPr>
          <p:spPr bwMode="auto">
            <a:xfrm>
              <a:off x="8465580" y="5060622"/>
              <a:ext cx="276451" cy="155507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62618" name="Rectangle 119"/>
            <p:cNvSpPr>
              <a:spLocks noChangeArrowheads="1"/>
            </p:cNvSpPr>
            <p:nvPr/>
          </p:nvSpPr>
          <p:spPr bwMode="auto">
            <a:xfrm>
              <a:off x="7555622" y="4162488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18288" r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800"/>
                <a:t>1</a:t>
              </a:r>
            </a:p>
          </p:txBody>
        </p:sp>
        <p:sp>
          <p:nvSpPr>
            <p:cNvPr id="62619" name="Rectangle 119"/>
            <p:cNvSpPr>
              <a:spLocks noChangeArrowheads="1"/>
            </p:cNvSpPr>
            <p:nvPr/>
          </p:nvSpPr>
          <p:spPr bwMode="auto">
            <a:xfrm>
              <a:off x="7162543" y="3674822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620" name="Rectangle 119"/>
            <p:cNvSpPr>
              <a:spLocks noChangeArrowheads="1"/>
            </p:cNvSpPr>
            <p:nvPr/>
          </p:nvSpPr>
          <p:spPr bwMode="auto">
            <a:xfrm>
              <a:off x="7162543" y="4162489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18288" rIns="0"/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800"/>
                <a:t>2</a:t>
              </a:r>
            </a:p>
          </p:txBody>
        </p:sp>
        <p:cxnSp>
          <p:nvCxnSpPr>
            <p:cNvPr id="38" name="Straight Arrow Connector 37"/>
            <p:cNvCxnSpPr>
              <a:stCxn id="62618" idx="1"/>
              <a:endCxn id="62620" idx="3"/>
            </p:cNvCxnSpPr>
            <p:nvPr/>
          </p:nvCxnSpPr>
          <p:spPr>
            <a:xfrm flipH="1">
              <a:off x="7291382" y="4235076"/>
              <a:ext cx="2634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62618" idx="3"/>
              <a:endCxn id="62626" idx="1"/>
            </p:cNvCxnSpPr>
            <p:nvPr/>
          </p:nvCxnSpPr>
          <p:spPr>
            <a:xfrm flipV="1">
              <a:off x="7684749" y="4235076"/>
              <a:ext cx="2669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62620" idx="0"/>
              <a:endCxn id="62619" idx="2"/>
            </p:cNvCxnSpPr>
            <p:nvPr/>
          </p:nvCxnSpPr>
          <p:spPr>
            <a:xfrm flipV="1">
              <a:off x="7227304" y="3821731"/>
              <a:ext cx="0" cy="340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24" name="Rectangle 119"/>
            <p:cNvSpPr>
              <a:spLocks noChangeArrowheads="1"/>
            </p:cNvSpPr>
            <p:nvPr/>
          </p:nvSpPr>
          <p:spPr bwMode="auto">
            <a:xfrm>
              <a:off x="7161881" y="4640906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54" name="Straight Arrow Connector 53"/>
            <p:cNvCxnSpPr>
              <a:stCxn id="62620" idx="2"/>
              <a:endCxn id="62624" idx="0"/>
            </p:cNvCxnSpPr>
            <p:nvPr/>
          </p:nvCxnSpPr>
          <p:spPr>
            <a:xfrm flipH="1">
              <a:off x="7225525" y="4309349"/>
              <a:ext cx="1779" cy="33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26" name="Rectangle 119"/>
            <p:cNvSpPr>
              <a:spLocks noChangeArrowheads="1"/>
            </p:cNvSpPr>
            <p:nvPr/>
          </p:nvSpPr>
          <p:spPr bwMode="auto">
            <a:xfrm>
              <a:off x="7951891" y="4162123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18288" rIns="0"/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800"/>
                <a:t>3</a:t>
              </a:r>
            </a:p>
          </p:txBody>
        </p:sp>
        <p:sp>
          <p:nvSpPr>
            <p:cNvPr id="62627" name="Rectangle 119"/>
            <p:cNvSpPr>
              <a:spLocks noChangeArrowheads="1"/>
            </p:cNvSpPr>
            <p:nvPr/>
          </p:nvSpPr>
          <p:spPr bwMode="auto">
            <a:xfrm>
              <a:off x="7951429" y="3677105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628" name="Rectangle 119"/>
            <p:cNvSpPr>
              <a:spLocks noChangeArrowheads="1"/>
            </p:cNvSpPr>
            <p:nvPr/>
          </p:nvSpPr>
          <p:spPr bwMode="auto">
            <a:xfrm>
              <a:off x="7950767" y="4643189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75" name="Straight Arrow Connector 74"/>
            <p:cNvCxnSpPr>
              <a:stCxn id="62626" idx="0"/>
              <a:endCxn id="62627" idx="2"/>
            </p:cNvCxnSpPr>
            <p:nvPr/>
          </p:nvCxnSpPr>
          <p:spPr>
            <a:xfrm flipH="1" flipV="1">
              <a:off x="8015817" y="3823346"/>
              <a:ext cx="0" cy="3390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2626" idx="2"/>
              <a:endCxn id="62628" idx="0"/>
            </p:cNvCxnSpPr>
            <p:nvPr/>
          </p:nvCxnSpPr>
          <p:spPr>
            <a:xfrm flipH="1">
              <a:off x="8015817" y="4307735"/>
              <a:ext cx="0" cy="3358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31" name="Rectangle 119"/>
            <p:cNvSpPr>
              <a:spLocks noChangeArrowheads="1"/>
            </p:cNvSpPr>
            <p:nvPr/>
          </p:nvSpPr>
          <p:spPr bwMode="auto">
            <a:xfrm>
              <a:off x="7703202" y="4647143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94" name="Straight Arrow Connector 93"/>
            <p:cNvCxnSpPr>
              <a:stCxn id="62628" idx="1"/>
              <a:endCxn id="62631" idx="3"/>
            </p:cNvCxnSpPr>
            <p:nvPr/>
          </p:nvCxnSpPr>
          <p:spPr>
            <a:xfrm flipH="1">
              <a:off x="7832483" y="4716236"/>
              <a:ext cx="117476" cy="3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62628" idx="3"/>
              <a:endCxn id="62634" idx="1"/>
            </p:cNvCxnSpPr>
            <p:nvPr/>
          </p:nvCxnSpPr>
          <p:spPr>
            <a:xfrm flipV="1">
              <a:off x="8079895" y="4713007"/>
              <a:ext cx="133495" cy="3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34" name="Rectangle 119"/>
            <p:cNvSpPr>
              <a:spLocks noChangeArrowheads="1"/>
            </p:cNvSpPr>
            <p:nvPr/>
          </p:nvSpPr>
          <p:spPr bwMode="auto">
            <a:xfrm>
              <a:off x="8213350" y="4639797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635" name="Rectangle 119"/>
            <p:cNvSpPr>
              <a:spLocks noChangeArrowheads="1"/>
            </p:cNvSpPr>
            <p:nvPr/>
          </p:nvSpPr>
          <p:spPr bwMode="auto">
            <a:xfrm>
              <a:off x="7704387" y="3682168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100" name="Straight Arrow Connector 99"/>
            <p:cNvCxnSpPr>
              <a:stCxn id="62627" idx="1"/>
              <a:endCxn id="62635" idx="3"/>
            </p:cNvCxnSpPr>
            <p:nvPr/>
          </p:nvCxnSpPr>
          <p:spPr>
            <a:xfrm flipH="1">
              <a:off x="7832483" y="3750687"/>
              <a:ext cx="119256" cy="48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2627" idx="3"/>
              <a:endCxn id="62638" idx="1"/>
            </p:cNvCxnSpPr>
            <p:nvPr/>
          </p:nvCxnSpPr>
          <p:spPr>
            <a:xfrm flipV="1">
              <a:off x="8079895" y="3747458"/>
              <a:ext cx="135275" cy="3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38" name="Rectangle 119"/>
            <p:cNvSpPr>
              <a:spLocks noChangeArrowheads="1"/>
            </p:cNvSpPr>
            <p:nvPr/>
          </p:nvSpPr>
          <p:spPr bwMode="auto">
            <a:xfrm>
              <a:off x="8214535" y="3674822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639" name="Rectangle 119"/>
            <p:cNvSpPr>
              <a:spLocks noChangeArrowheads="1"/>
            </p:cNvSpPr>
            <p:nvPr/>
          </p:nvSpPr>
          <p:spPr bwMode="auto">
            <a:xfrm>
              <a:off x="6920184" y="3674496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106" name="Straight Arrow Connector 105"/>
            <p:cNvCxnSpPr>
              <a:stCxn id="62619" idx="1"/>
              <a:endCxn id="62639" idx="3"/>
            </p:cNvCxnSpPr>
            <p:nvPr/>
          </p:nvCxnSpPr>
          <p:spPr>
            <a:xfrm flipH="1" flipV="1">
              <a:off x="7049311" y="3747458"/>
              <a:ext cx="1139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62619" idx="3"/>
              <a:endCxn id="62642" idx="1"/>
            </p:cNvCxnSpPr>
            <p:nvPr/>
          </p:nvCxnSpPr>
          <p:spPr>
            <a:xfrm flipV="1">
              <a:off x="7291382" y="3747458"/>
              <a:ext cx="1245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42" name="Rectangle 119"/>
            <p:cNvSpPr>
              <a:spLocks noChangeArrowheads="1"/>
            </p:cNvSpPr>
            <p:nvPr/>
          </p:nvSpPr>
          <p:spPr bwMode="auto">
            <a:xfrm>
              <a:off x="7416372" y="3674130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643" name="Rectangle 119"/>
            <p:cNvSpPr>
              <a:spLocks noChangeArrowheads="1"/>
            </p:cNvSpPr>
            <p:nvPr/>
          </p:nvSpPr>
          <p:spPr bwMode="auto">
            <a:xfrm>
              <a:off x="6919915" y="4640529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113" name="Straight Arrow Connector 112"/>
            <p:cNvCxnSpPr>
              <a:stCxn id="62624" idx="1"/>
              <a:endCxn id="62643" idx="3"/>
            </p:cNvCxnSpPr>
            <p:nvPr/>
          </p:nvCxnSpPr>
          <p:spPr>
            <a:xfrm flipH="1" flipV="1">
              <a:off x="7049311" y="4713007"/>
              <a:ext cx="112137" cy="16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62624" idx="3"/>
              <a:endCxn id="62646" idx="1"/>
            </p:cNvCxnSpPr>
            <p:nvPr/>
          </p:nvCxnSpPr>
          <p:spPr>
            <a:xfrm flipV="1">
              <a:off x="7291382" y="4713007"/>
              <a:ext cx="124596" cy="16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46" name="Rectangle 119"/>
            <p:cNvSpPr>
              <a:spLocks noChangeArrowheads="1"/>
            </p:cNvSpPr>
            <p:nvPr/>
          </p:nvSpPr>
          <p:spPr bwMode="auto">
            <a:xfrm>
              <a:off x="7416103" y="4640163"/>
              <a:ext cx="128661" cy="146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</p:grpSp>
      <p:grpSp>
        <p:nvGrpSpPr>
          <p:cNvPr id="62468" name="Group 43"/>
          <p:cNvGrpSpPr>
            <a:grpSpLocks/>
          </p:cNvGrpSpPr>
          <p:nvPr/>
        </p:nvGrpSpPr>
        <p:grpSpPr bwMode="auto">
          <a:xfrm>
            <a:off x="4246563" y="2024063"/>
            <a:ext cx="2049462" cy="379412"/>
            <a:chOff x="3420811" y="1505424"/>
            <a:chExt cx="2367040" cy="379895"/>
          </a:xfrm>
        </p:grpSpPr>
        <p:sp>
          <p:nvSpPr>
            <p:cNvPr id="62592" name="Oval 139"/>
            <p:cNvSpPr>
              <a:spLocks noChangeArrowheads="1"/>
            </p:cNvSpPr>
            <p:nvPr/>
          </p:nvSpPr>
          <p:spPr bwMode="auto">
            <a:xfrm>
              <a:off x="3420811" y="1611651"/>
              <a:ext cx="262152" cy="2715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93" name="Oval 142"/>
            <p:cNvSpPr>
              <a:spLocks noChangeArrowheads="1"/>
            </p:cNvSpPr>
            <p:nvPr/>
          </p:nvSpPr>
          <p:spPr bwMode="auto">
            <a:xfrm>
              <a:off x="4502274" y="1611651"/>
              <a:ext cx="268871" cy="2715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94" name="Oval 144"/>
            <p:cNvSpPr>
              <a:spLocks noChangeArrowheads="1"/>
            </p:cNvSpPr>
            <p:nvPr/>
          </p:nvSpPr>
          <p:spPr bwMode="auto">
            <a:xfrm>
              <a:off x="3949963" y="1613772"/>
              <a:ext cx="268871" cy="2715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95" name="Oval 148"/>
            <p:cNvSpPr>
              <a:spLocks noChangeArrowheads="1"/>
            </p:cNvSpPr>
            <p:nvPr/>
          </p:nvSpPr>
          <p:spPr bwMode="auto">
            <a:xfrm>
              <a:off x="5056380" y="1611651"/>
              <a:ext cx="268871" cy="2715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9" name="Straight Arrow Connector 8"/>
            <p:cNvCxnSpPr>
              <a:stCxn id="62592" idx="6"/>
              <a:endCxn id="62594" idx="2"/>
            </p:cNvCxnSpPr>
            <p:nvPr/>
          </p:nvCxnSpPr>
          <p:spPr>
            <a:xfrm>
              <a:off x="3683000" y="1747031"/>
              <a:ext cx="267690" cy="31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62594" idx="6"/>
              <a:endCxn id="62593" idx="2"/>
            </p:cNvCxnSpPr>
            <p:nvPr/>
          </p:nvCxnSpPr>
          <p:spPr>
            <a:xfrm flipV="1">
              <a:off x="4218380" y="1747031"/>
              <a:ext cx="284192" cy="31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62593" idx="6"/>
              <a:endCxn id="62595" idx="2"/>
            </p:cNvCxnSpPr>
            <p:nvPr/>
          </p:nvCxnSpPr>
          <p:spPr>
            <a:xfrm>
              <a:off x="4770262" y="1747031"/>
              <a:ext cx="2860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62595" idx="6"/>
            </p:cNvCxnSpPr>
            <p:nvPr/>
          </p:nvCxnSpPr>
          <p:spPr>
            <a:xfrm>
              <a:off x="5325811" y="1747031"/>
              <a:ext cx="28969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600" name="TextBox 42"/>
            <p:cNvSpPr txBox="1">
              <a:spLocks noChangeArrowheads="1"/>
            </p:cNvSpPr>
            <p:nvPr/>
          </p:nvSpPr>
          <p:spPr bwMode="auto">
            <a:xfrm>
              <a:off x="5580102" y="1505424"/>
              <a:ext cx="2077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…</a:t>
              </a:r>
            </a:p>
          </p:txBody>
        </p:sp>
      </p:grpSp>
      <p:grpSp>
        <p:nvGrpSpPr>
          <p:cNvPr id="62469" name="Group 320"/>
          <p:cNvGrpSpPr>
            <a:grpSpLocks/>
          </p:cNvGrpSpPr>
          <p:nvPr/>
        </p:nvGrpSpPr>
        <p:grpSpPr bwMode="auto">
          <a:xfrm>
            <a:off x="4133850" y="3841750"/>
            <a:ext cx="2033588" cy="2151063"/>
            <a:chOff x="3523613" y="3795990"/>
            <a:chExt cx="2191196" cy="2161604"/>
          </a:xfrm>
        </p:grpSpPr>
        <p:grpSp>
          <p:nvGrpSpPr>
            <p:cNvPr id="62551" name="Group 45"/>
            <p:cNvGrpSpPr>
              <a:grpSpLocks/>
            </p:cNvGrpSpPr>
            <p:nvPr/>
          </p:nvGrpSpPr>
          <p:grpSpPr bwMode="auto">
            <a:xfrm>
              <a:off x="3523613" y="3795990"/>
              <a:ext cx="2191196" cy="2161604"/>
              <a:chOff x="3523613" y="3795990"/>
              <a:chExt cx="2191196" cy="2161604"/>
            </a:xfrm>
          </p:grpSpPr>
          <p:sp>
            <p:nvSpPr>
              <p:cNvPr id="62575" name="Rectangle 2"/>
              <p:cNvSpPr>
                <a:spLocks noChangeArrowheads="1"/>
              </p:cNvSpPr>
              <p:nvPr/>
            </p:nvSpPr>
            <p:spPr bwMode="auto">
              <a:xfrm>
                <a:off x="3674458" y="3823782"/>
                <a:ext cx="1925731" cy="2133812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76" name="Rectangle 206"/>
              <p:cNvSpPr>
                <a:spLocks noChangeArrowheads="1"/>
              </p:cNvSpPr>
              <p:nvPr/>
            </p:nvSpPr>
            <p:spPr bwMode="auto">
              <a:xfrm>
                <a:off x="3523613" y="5726912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77" name="Rounded Rectangle 8"/>
              <p:cNvSpPr>
                <a:spLocks noChangeArrowheads="1"/>
              </p:cNvSpPr>
              <p:nvPr/>
            </p:nvSpPr>
            <p:spPr bwMode="auto">
              <a:xfrm>
                <a:off x="3904691" y="4049790"/>
                <a:ext cx="1479652" cy="176596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78" name="TextBox 7"/>
              <p:cNvSpPr txBox="1">
                <a:spLocks noChangeArrowheads="1"/>
              </p:cNvSpPr>
              <p:nvPr/>
            </p:nvSpPr>
            <p:spPr bwMode="auto">
              <a:xfrm>
                <a:off x="4816181" y="3795990"/>
                <a:ext cx="741699" cy="3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b="1"/>
                  <a:t>FPGA</a:t>
                </a:r>
              </a:p>
            </p:txBody>
          </p:sp>
          <p:sp>
            <p:nvSpPr>
              <p:cNvPr id="62579" name="Rectangle 23"/>
              <p:cNvSpPr>
                <a:spLocks noChangeArrowheads="1"/>
              </p:cNvSpPr>
              <p:nvPr/>
            </p:nvSpPr>
            <p:spPr bwMode="auto">
              <a:xfrm>
                <a:off x="3523613" y="5419854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0" name="Rectangle 23"/>
              <p:cNvSpPr>
                <a:spLocks noChangeArrowheads="1"/>
              </p:cNvSpPr>
              <p:nvPr/>
            </p:nvSpPr>
            <p:spPr bwMode="auto">
              <a:xfrm>
                <a:off x="3523613" y="5112797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1" name="Rectangle 23"/>
              <p:cNvSpPr>
                <a:spLocks noChangeArrowheads="1"/>
              </p:cNvSpPr>
              <p:nvPr/>
            </p:nvSpPr>
            <p:spPr bwMode="auto">
              <a:xfrm>
                <a:off x="3523613" y="4805740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2" name="Rectangle 212"/>
              <p:cNvSpPr>
                <a:spLocks noChangeArrowheads="1"/>
              </p:cNvSpPr>
              <p:nvPr/>
            </p:nvSpPr>
            <p:spPr bwMode="auto">
              <a:xfrm>
                <a:off x="3523613" y="4498683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3" name="Rectangle 23"/>
              <p:cNvSpPr>
                <a:spLocks noChangeArrowheads="1"/>
              </p:cNvSpPr>
              <p:nvPr/>
            </p:nvSpPr>
            <p:spPr bwMode="auto">
              <a:xfrm>
                <a:off x="3523613" y="4191626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4" name="Rectangle 23"/>
              <p:cNvSpPr>
                <a:spLocks noChangeArrowheads="1"/>
              </p:cNvSpPr>
              <p:nvPr/>
            </p:nvSpPr>
            <p:spPr bwMode="auto">
              <a:xfrm>
                <a:off x="3523613" y="3884569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5" name="Rectangle 23"/>
              <p:cNvSpPr>
                <a:spLocks noChangeArrowheads="1"/>
              </p:cNvSpPr>
              <p:nvPr/>
            </p:nvSpPr>
            <p:spPr bwMode="auto">
              <a:xfrm>
                <a:off x="5449344" y="3884569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6" name="Rectangle 23"/>
              <p:cNvSpPr>
                <a:spLocks noChangeArrowheads="1"/>
              </p:cNvSpPr>
              <p:nvPr/>
            </p:nvSpPr>
            <p:spPr bwMode="auto">
              <a:xfrm>
                <a:off x="5449344" y="4191626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7" name="Rectangle 217"/>
              <p:cNvSpPr>
                <a:spLocks noChangeArrowheads="1"/>
              </p:cNvSpPr>
              <p:nvPr/>
            </p:nvSpPr>
            <p:spPr bwMode="auto">
              <a:xfrm>
                <a:off x="5449343" y="4498683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8" name="Rectangle 23"/>
              <p:cNvSpPr>
                <a:spLocks noChangeArrowheads="1"/>
              </p:cNvSpPr>
              <p:nvPr/>
            </p:nvSpPr>
            <p:spPr bwMode="auto">
              <a:xfrm>
                <a:off x="5449344" y="4805740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89" name="Rectangle 23"/>
              <p:cNvSpPr>
                <a:spLocks noChangeArrowheads="1"/>
              </p:cNvSpPr>
              <p:nvPr/>
            </p:nvSpPr>
            <p:spPr bwMode="auto">
              <a:xfrm>
                <a:off x="5449344" y="5112797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90" name="Rectangle 23"/>
              <p:cNvSpPr>
                <a:spLocks noChangeArrowheads="1"/>
              </p:cNvSpPr>
              <p:nvPr/>
            </p:nvSpPr>
            <p:spPr bwMode="auto">
              <a:xfrm>
                <a:off x="5449344" y="5419854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91" name="Rectangle 23"/>
              <p:cNvSpPr>
                <a:spLocks noChangeArrowheads="1"/>
              </p:cNvSpPr>
              <p:nvPr/>
            </p:nvSpPr>
            <p:spPr bwMode="auto">
              <a:xfrm>
                <a:off x="5449344" y="5726912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sp>
          <p:nvSpPr>
            <p:cNvPr id="62552" name="Rectangle 119"/>
            <p:cNvSpPr>
              <a:spLocks noChangeArrowheads="1"/>
            </p:cNvSpPr>
            <p:nvPr/>
          </p:nvSpPr>
          <p:spPr bwMode="auto">
            <a:xfrm>
              <a:off x="4349855" y="5312532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553" name="Rectangle 119"/>
            <p:cNvSpPr>
              <a:spLocks noChangeArrowheads="1"/>
            </p:cNvSpPr>
            <p:nvPr/>
          </p:nvSpPr>
          <p:spPr bwMode="auto">
            <a:xfrm>
              <a:off x="4762984" y="5318690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237" name="Straight Arrow Connector 236"/>
            <p:cNvCxnSpPr>
              <a:stCxn id="62555" idx="1"/>
              <a:endCxn id="62553" idx="3"/>
            </p:cNvCxnSpPr>
            <p:nvPr/>
          </p:nvCxnSpPr>
          <p:spPr>
            <a:xfrm flipH="1">
              <a:off x="4886910" y="5383293"/>
              <a:ext cx="289080" cy="797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555" name="Rectangle 119"/>
            <p:cNvSpPr>
              <a:spLocks noChangeArrowheads="1"/>
            </p:cNvSpPr>
            <p:nvPr/>
          </p:nvSpPr>
          <p:spPr bwMode="auto">
            <a:xfrm>
              <a:off x="5176658" y="5311438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556" name="Rectangle 119"/>
            <p:cNvSpPr>
              <a:spLocks noChangeArrowheads="1"/>
            </p:cNvSpPr>
            <p:nvPr/>
          </p:nvSpPr>
          <p:spPr bwMode="auto">
            <a:xfrm>
              <a:off x="3965105" y="5312160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249" name="Straight Arrow Connector 248"/>
            <p:cNvCxnSpPr>
              <a:stCxn id="62552" idx="1"/>
              <a:endCxn id="62556" idx="3"/>
            </p:cNvCxnSpPr>
            <p:nvPr/>
          </p:nvCxnSpPr>
          <p:spPr>
            <a:xfrm flipH="1" flipV="1">
              <a:off x="4088090" y="5384888"/>
              <a:ext cx="2617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62552" idx="3"/>
              <a:endCxn id="62553" idx="1"/>
            </p:cNvCxnSpPr>
            <p:nvPr/>
          </p:nvCxnSpPr>
          <p:spPr>
            <a:xfrm>
              <a:off x="4472961" y="5384888"/>
              <a:ext cx="290791" cy="63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559" name="Rectangle 119"/>
            <p:cNvSpPr>
              <a:spLocks noChangeArrowheads="1"/>
            </p:cNvSpPr>
            <p:nvPr/>
          </p:nvSpPr>
          <p:spPr bwMode="auto">
            <a:xfrm>
              <a:off x="5179932" y="4857790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301" name="Straight Arrow Connector 300"/>
            <p:cNvCxnSpPr>
              <a:stCxn id="62555" idx="0"/>
              <a:endCxn id="62559" idx="2"/>
            </p:cNvCxnSpPr>
            <p:nvPr/>
          </p:nvCxnSpPr>
          <p:spPr>
            <a:xfrm flipV="1">
              <a:off x="5239280" y="5002021"/>
              <a:ext cx="1710" cy="3094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561" name="Rectangle 119"/>
            <p:cNvSpPr>
              <a:spLocks noChangeArrowheads="1"/>
            </p:cNvSpPr>
            <p:nvPr/>
          </p:nvSpPr>
          <p:spPr bwMode="auto">
            <a:xfrm>
              <a:off x="4363908" y="4855258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562" name="Rectangle 119"/>
            <p:cNvSpPr>
              <a:spLocks noChangeArrowheads="1"/>
            </p:cNvSpPr>
            <p:nvPr/>
          </p:nvSpPr>
          <p:spPr bwMode="auto">
            <a:xfrm>
              <a:off x="4777037" y="4861416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305" name="Straight Arrow Connector 304"/>
            <p:cNvCxnSpPr>
              <a:stCxn id="62559" idx="1"/>
              <a:endCxn id="62562" idx="3"/>
            </p:cNvCxnSpPr>
            <p:nvPr/>
          </p:nvCxnSpPr>
          <p:spPr>
            <a:xfrm flipH="1">
              <a:off x="4900594" y="4930234"/>
              <a:ext cx="278817" cy="31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564" name="Rectangle 119"/>
            <p:cNvSpPr>
              <a:spLocks noChangeArrowheads="1"/>
            </p:cNvSpPr>
            <p:nvPr/>
          </p:nvSpPr>
          <p:spPr bwMode="auto">
            <a:xfrm>
              <a:off x="3979158" y="4854886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307" name="Straight Arrow Connector 306"/>
            <p:cNvCxnSpPr>
              <a:stCxn id="62561" idx="1"/>
              <a:endCxn id="62564" idx="3"/>
            </p:cNvCxnSpPr>
            <p:nvPr/>
          </p:nvCxnSpPr>
          <p:spPr>
            <a:xfrm flipH="1" flipV="1">
              <a:off x="4103485" y="4927044"/>
              <a:ext cx="26000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62561" idx="3"/>
              <a:endCxn id="62562" idx="1"/>
            </p:cNvCxnSpPr>
            <p:nvPr/>
          </p:nvCxnSpPr>
          <p:spPr>
            <a:xfrm>
              <a:off x="4486645" y="4927044"/>
              <a:ext cx="290791" cy="63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567" name="Rectangle 119"/>
            <p:cNvSpPr>
              <a:spLocks noChangeArrowheads="1"/>
            </p:cNvSpPr>
            <p:nvPr/>
          </p:nvSpPr>
          <p:spPr bwMode="auto">
            <a:xfrm>
              <a:off x="5179932" y="4431120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568" name="Rectangle 119"/>
            <p:cNvSpPr>
              <a:spLocks noChangeArrowheads="1"/>
            </p:cNvSpPr>
            <p:nvPr/>
          </p:nvSpPr>
          <p:spPr bwMode="auto">
            <a:xfrm>
              <a:off x="4363908" y="4428588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62569" name="Rectangle 119"/>
            <p:cNvSpPr>
              <a:spLocks noChangeArrowheads="1"/>
            </p:cNvSpPr>
            <p:nvPr/>
          </p:nvSpPr>
          <p:spPr bwMode="auto">
            <a:xfrm>
              <a:off x="4777037" y="4434746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313" name="Straight Arrow Connector 312"/>
            <p:cNvCxnSpPr>
              <a:stCxn id="62567" idx="1"/>
              <a:endCxn id="62569" idx="3"/>
            </p:cNvCxnSpPr>
            <p:nvPr/>
          </p:nvCxnSpPr>
          <p:spPr>
            <a:xfrm flipH="1">
              <a:off x="4900594" y="4502699"/>
              <a:ext cx="278817" cy="478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571" name="Rectangle 119"/>
            <p:cNvSpPr>
              <a:spLocks noChangeArrowheads="1"/>
            </p:cNvSpPr>
            <p:nvPr/>
          </p:nvSpPr>
          <p:spPr bwMode="auto">
            <a:xfrm>
              <a:off x="3979158" y="4428216"/>
              <a:ext cx="123548" cy="144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315" name="Straight Arrow Connector 314"/>
            <p:cNvCxnSpPr>
              <a:stCxn id="62568" idx="1"/>
              <a:endCxn id="62571" idx="3"/>
            </p:cNvCxnSpPr>
            <p:nvPr/>
          </p:nvCxnSpPr>
          <p:spPr>
            <a:xfrm flipH="1" flipV="1">
              <a:off x="4103485" y="4501103"/>
              <a:ext cx="26000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>
              <a:stCxn id="62568" idx="3"/>
              <a:endCxn id="62569" idx="1"/>
            </p:cNvCxnSpPr>
            <p:nvPr/>
          </p:nvCxnSpPr>
          <p:spPr>
            <a:xfrm>
              <a:off x="4486645" y="4501103"/>
              <a:ext cx="290791" cy="63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62564" idx="0"/>
              <a:endCxn id="62571" idx="2"/>
            </p:cNvCxnSpPr>
            <p:nvPr/>
          </p:nvCxnSpPr>
          <p:spPr>
            <a:xfrm flipV="1">
              <a:off x="4040195" y="4572892"/>
              <a:ext cx="0" cy="2823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70" name="Group 450"/>
          <p:cNvGrpSpPr>
            <a:grpSpLocks/>
          </p:cNvGrpSpPr>
          <p:nvPr/>
        </p:nvGrpSpPr>
        <p:grpSpPr bwMode="auto">
          <a:xfrm>
            <a:off x="6510338" y="3856038"/>
            <a:ext cx="2035175" cy="2152650"/>
            <a:chOff x="6343013" y="3323664"/>
            <a:chExt cx="2191196" cy="2633930"/>
          </a:xfrm>
        </p:grpSpPr>
        <p:grpSp>
          <p:nvGrpSpPr>
            <p:cNvPr id="62503" name="Group 324"/>
            <p:cNvGrpSpPr>
              <a:grpSpLocks/>
            </p:cNvGrpSpPr>
            <p:nvPr/>
          </p:nvGrpSpPr>
          <p:grpSpPr bwMode="auto">
            <a:xfrm>
              <a:off x="6343013" y="3323664"/>
              <a:ext cx="2191196" cy="2633930"/>
              <a:chOff x="3523613" y="3795990"/>
              <a:chExt cx="2191196" cy="2161604"/>
            </a:xfrm>
          </p:grpSpPr>
          <p:sp>
            <p:nvSpPr>
              <p:cNvPr id="62534" name="Rectangle 2"/>
              <p:cNvSpPr>
                <a:spLocks noChangeArrowheads="1"/>
              </p:cNvSpPr>
              <p:nvPr/>
            </p:nvSpPr>
            <p:spPr bwMode="auto">
              <a:xfrm>
                <a:off x="3674458" y="3823782"/>
                <a:ext cx="1925731" cy="2133812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35" name="Rectangle 349"/>
              <p:cNvSpPr>
                <a:spLocks noChangeArrowheads="1"/>
              </p:cNvSpPr>
              <p:nvPr/>
            </p:nvSpPr>
            <p:spPr bwMode="auto">
              <a:xfrm>
                <a:off x="3523613" y="5726912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36" name="Rounded Rectangle 8"/>
              <p:cNvSpPr>
                <a:spLocks noChangeArrowheads="1"/>
              </p:cNvSpPr>
              <p:nvPr/>
            </p:nvSpPr>
            <p:spPr bwMode="auto">
              <a:xfrm>
                <a:off x="3904691" y="4049790"/>
                <a:ext cx="1479652" cy="176596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37" name="TextBox 7"/>
              <p:cNvSpPr txBox="1">
                <a:spLocks noChangeArrowheads="1"/>
              </p:cNvSpPr>
              <p:nvPr/>
            </p:nvSpPr>
            <p:spPr bwMode="auto">
              <a:xfrm>
                <a:off x="4816181" y="3795990"/>
                <a:ext cx="741699" cy="3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b="1"/>
                  <a:t>FPGA</a:t>
                </a:r>
              </a:p>
            </p:txBody>
          </p:sp>
          <p:sp>
            <p:nvSpPr>
              <p:cNvPr id="62538" name="Rectangle 23"/>
              <p:cNvSpPr>
                <a:spLocks noChangeArrowheads="1"/>
              </p:cNvSpPr>
              <p:nvPr/>
            </p:nvSpPr>
            <p:spPr bwMode="auto">
              <a:xfrm>
                <a:off x="3523613" y="5419854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39" name="Rectangle 23"/>
              <p:cNvSpPr>
                <a:spLocks noChangeArrowheads="1"/>
              </p:cNvSpPr>
              <p:nvPr/>
            </p:nvSpPr>
            <p:spPr bwMode="auto">
              <a:xfrm>
                <a:off x="3523613" y="5112797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0" name="Rectangle 23"/>
              <p:cNvSpPr>
                <a:spLocks noChangeArrowheads="1"/>
              </p:cNvSpPr>
              <p:nvPr/>
            </p:nvSpPr>
            <p:spPr bwMode="auto">
              <a:xfrm>
                <a:off x="3523613" y="4805740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1" name="Rectangle 355"/>
              <p:cNvSpPr>
                <a:spLocks noChangeArrowheads="1"/>
              </p:cNvSpPr>
              <p:nvPr/>
            </p:nvSpPr>
            <p:spPr bwMode="auto">
              <a:xfrm>
                <a:off x="3523613" y="4498683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2" name="Rectangle 23"/>
              <p:cNvSpPr>
                <a:spLocks noChangeArrowheads="1"/>
              </p:cNvSpPr>
              <p:nvPr/>
            </p:nvSpPr>
            <p:spPr bwMode="auto">
              <a:xfrm>
                <a:off x="3523613" y="4191626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3" name="Rectangle 23"/>
              <p:cNvSpPr>
                <a:spLocks noChangeArrowheads="1"/>
              </p:cNvSpPr>
              <p:nvPr/>
            </p:nvSpPr>
            <p:spPr bwMode="auto">
              <a:xfrm>
                <a:off x="3523613" y="3884569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4" name="Rectangle 23"/>
              <p:cNvSpPr>
                <a:spLocks noChangeArrowheads="1"/>
              </p:cNvSpPr>
              <p:nvPr/>
            </p:nvSpPr>
            <p:spPr bwMode="auto">
              <a:xfrm>
                <a:off x="5449344" y="3884569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5" name="Rectangle 23"/>
              <p:cNvSpPr>
                <a:spLocks noChangeArrowheads="1"/>
              </p:cNvSpPr>
              <p:nvPr/>
            </p:nvSpPr>
            <p:spPr bwMode="auto">
              <a:xfrm>
                <a:off x="5449344" y="4191626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6" name="Rectangle 360"/>
              <p:cNvSpPr>
                <a:spLocks noChangeArrowheads="1"/>
              </p:cNvSpPr>
              <p:nvPr/>
            </p:nvSpPr>
            <p:spPr bwMode="auto">
              <a:xfrm>
                <a:off x="5449343" y="4498683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7" name="Rectangle 23"/>
              <p:cNvSpPr>
                <a:spLocks noChangeArrowheads="1"/>
              </p:cNvSpPr>
              <p:nvPr/>
            </p:nvSpPr>
            <p:spPr bwMode="auto">
              <a:xfrm>
                <a:off x="5449344" y="4805740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8" name="Rectangle 23"/>
              <p:cNvSpPr>
                <a:spLocks noChangeArrowheads="1"/>
              </p:cNvSpPr>
              <p:nvPr/>
            </p:nvSpPr>
            <p:spPr bwMode="auto">
              <a:xfrm>
                <a:off x="5449344" y="5112797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49" name="Rectangle 23"/>
              <p:cNvSpPr>
                <a:spLocks noChangeArrowheads="1"/>
              </p:cNvSpPr>
              <p:nvPr/>
            </p:nvSpPr>
            <p:spPr bwMode="auto">
              <a:xfrm>
                <a:off x="5449344" y="5419854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62550" name="Rectangle 23"/>
              <p:cNvSpPr>
                <a:spLocks noChangeArrowheads="1"/>
              </p:cNvSpPr>
              <p:nvPr/>
            </p:nvSpPr>
            <p:spPr bwMode="auto">
              <a:xfrm>
                <a:off x="5449344" y="5726912"/>
                <a:ext cx="265465" cy="153530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grpSp>
          <p:nvGrpSpPr>
            <p:cNvPr id="62504" name="Group 449"/>
            <p:cNvGrpSpPr>
              <a:grpSpLocks/>
            </p:cNvGrpSpPr>
            <p:nvPr/>
          </p:nvGrpSpPr>
          <p:grpSpPr bwMode="auto">
            <a:xfrm>
              <a:off x="6784505" y="4094036"/>
              <a:ext cx="1338375" cy="1260824"/>
              <a:chOff x="6784505" y="4094036"/>
              <a:chExt cx="1338375" cy="1260824"/>
            </a:xfrm>
          </p:grpSpPr>
          <p:sp>
            <p:nvSpPr>
              <p:cNvPr id="62505" name="Rectangle 119"/>
              <p:cNvSpPr>
                <a:spLocks noChangeArrowheads="1"/>
              </p:cNvSpPr>
              <p:nvPr/>
            </p:nvSpPr>
            <p:spPr bwMode="auto">
              <a:xfrm>
                <a:off x="7169255" y="5171581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2506" name="Rectangle 119"/>
              <p:cNvSpPr>
                <a:spLocks noChangeArrowheads="1"/>
              </p:cNvSpPr>
              <p:nvPr/>
            </p:nvSpPr>
            <p:spPr bwMode="auto">
              <a:xfrm>
                <a:off x="7582384" y="5179085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328" name="Straight Arrow Connector 327"/>
              <p:cNvCxnSpPr>
                <a:stCxn id="62508" idx="1"/>
                <a:endCxn id="62506" idx="3"/>
              </p:cNvCxnSpPr>
              <p:nvPr/>
            </p:nvCxnSpPr>
            <p:spPr>
              <a:xfrm flipH="1">
                <a:off x="7705246" y="5258321"/>
                <a:ext cx="290564" cy="97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08" name="Rectangle 119"/>
              <p:cNvSpPr>
                <a:spLocks noChangeArrowheads="1"/>
              </p:cNvSpPr>
              <p:nvPr/>
            </p:nvSpPr>
            <p:spPr bwMode="auto">
              <a:xfrm>
                <a:off x="7996058" y="5170248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2509" name="Rectangle 119"/>
              <p:cNvSpPr>
                <a:spLocks noChangeArrowheads="1"/>
              </p:cNvSpPr>
              <p:nvPr/>
            </p:nvSpPr>
            <p:spPr bwMode="auto">
              <a:xfrm>
                <a:off x="6784505" y="5171128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331" name="Straight Arrow Connector 330"/>
              <p:cNvCxnSpPr>
                <a:stCxn id="62505" idx="1"/>
                <a:endCxn id="62509" idx="3"/>
              </p:cNvCxnSpPr>
              <p:nvPr/>
            </p:nvCxnSpPr>
            <p:spPr>
              <a:xfrm flipH="1" flipV="1">
                <a:off x="6907050" y="5260263"/>
                <a:ext cx="26150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>
                <a:stCxn id="62505" idx="3"/>
                <a:endCxn id="62506" idx="1"/>
              </p:cNvCxnSpPr>
              <p:nvPr/>
            </p:nvCxnSpPr>
            <p:spPr>
              <a:xfrm>
                <a:off x="7291619" y="5260263"/>
                <a:ext cx="290564" cy="77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2" name="Rectangle 119"/>
              <p:cNvSpPr>
                <a:spLocks noChangeArrowheads="1"/>
              </p:cNvSpPr>
              <p:nvPr/>
            </p:nvSpPr>
            <p:spPr bwMode="auto">
              <a:xfrm>
                <a:off x="7999332" y="4617475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334" name="Straight Arrow Connector 333"/>
              <p:cNvCxnSpPr>
                <a:stCxn id="62508" idx="0"/>
                <a:endCxn id="62512" idx="2"/>
              </p:cNvCxnSpPr>
              <p:nvPr/>
            </p:nvCxnSpPr>
            <p:spPr>
              <a:xfrm flipV="1">
                <a:off x="8057341" y="4794080"/>
                <a:ext cx="3418" cy="3768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4" name="Rectangle 119"/>
              <p:cNvSpPr>
                <a:spLocks noChangeArrowheads="1"/>
              </p:cNvSpPr>
              <p:nvPr/>
            </p:nvSpPr>
            <p:spPr bwMode="auto">
              <a:xfrm>
                <a:off x="7183308" y="4614390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2515" name="Rectangle 119"/>
              <p:cNvSpPr>
                <a:spLocks noChangeArrowheads="1"/>
              </p:cNvSpPr>
              <p:nvPr/>
            </p:nvSpPr>
            <p:spPr bwMode="auto">
              <a:xfrm>
                <a:off x="7596437" y="4621893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337" name="Straight Arrow Connector 336"/>
              <p:cNvCxnSpPr>
                <a:stCxn id="62512" idx="1"/>
                <a:endCxn id="62515" idx="3"/>
              </p:cNvCxnSpPr>
              <p:nvPr/>
            </p:nvCxnSpPr>
            <p:spPr>
              <a:xfrm flipH="1">
                <a:off x="7718920" y="4706672"/>
                <a:ext cx="280309" cy="38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7" name="Rectangle 119"/>
              <p:cNvSpPr>
                <a:spLocks noChangeArrowheads="1"/>
              </p:cNvSpPr>
              <p:nvPr/>
            </p:nvSpPr>
            <p:spPr bwMode="auto">
              <a:xfrm>
                <a:off x="6798558" y="4613936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339" name="Straight Arrow Connector 338"/>
              <p:cNvCxnSpPr>
                <a:stCxn id="62514" idx="1"/>
                <a:endCxn id="62517" idx="3"/>
              </p:cNvCxnSpPr>
              <p:nvPr/>
            </p:nvCxnSpPr>
            <p:spPr>
              <a:xfrm flipH="1" flipV="1">
                <a:off x="6922432" y="4702787"/>
                <a:ext cx="25979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>
                <a:stCxn id="62514" idx="3"/>
                <a:endCxn id="62515" idx="1"/>
              </p:cNvCxnSpPr>
              <p:nvPr/>
            </p:nvCxnSpPr>
            <p:spPr>
              <a:xfrm>
                <a:off x="7307003" y="4702787"/>
                <a:ext cx="288854" cy="77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20" name="Rectangle 119"/>
              <p:cNvSpPr>
                <a:spLocks noChangeArrowheads="1"/>
              </p:cNvSpPr>
              <p:nvPr/>
            </p:nvSpPr>
            <p:spPr bwMode="auto">
              <a:xfrm>
                <a:off x="7999332" y="4097574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2521" name="Rectangle 119"/>
              <p:cNvSpPr>
                <a:spLocks noChangeArrowheads="1"/>
              </p:cNvSpPr>
              <p:nvPr/>
            </p:nvSpPr>
            <p:spPr bwMode="auto">
              <a:xfrm>
                <a:off x="7183308" y="4094489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62522" name="Rectangle 119"/>
              <p:cNvSpPr>
                <a:spLocks noChangeArrowheads="1"/>
              </p:cNvSpPr>
              <p:nvPr/>
            </p:nvSpPr>
            <p:spPr bwMode="auto">
              <a:xfrm>
                <a:off x="7596437" y="4101993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344" name="Straight Arrow Connector 343"/>
              <p:cNvCxnSpPr>
                <a:stCxn id="62520" idx="1"/>
                <a:endCxn id="62522" idx="3"/>
              </p:cNvCxnSpPr>
              <p:nvPr/>
            </p:nvCxnSpPr>
            <p:spPr>
              <a:xfrm flipH="1">
                <a:off x="7718920" y="4186102"/>
                <a:ext cx="280309" cy="38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24" name="Rectangle 119"/>
              <p:cNvSpPr>
                <a:spLocks noChangeArrowheads="1"/>
              </p:cNvSpPr>
              <p:nvPr/>
            </p:nvSpPr>
            <p:spPr bwMode="auto">
              <a:xfrm>
                <a:off x="6798558" y="4094036"/>
                <a:ext cx="123548" cy="1757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346" name="Straight Arrow Connector 345"/>
              <p:cNvCxnSpPr>
                <a:stCxn id="62521" idx="1"/>
                <a:endCxn id="62524" idx="3"/>
              </p:cNvCxnSpPr>
              <p:nvPr/>
            </p:nvCxnSpPr>
            <p:spPr>
              <a:xfrm flipH="1" flipV="1">
                <a:off x="6922432" y="4182217"/>
                <a:ext cx="25979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>
                <a:stCxn id="62521" idx="3"/>
                <a:endCxn id="62522" idx="1"/>
              </p:cNvCxnSpPr>
              <p:nvPr/>
            </p:nvCxnSpPr>
            <p:spPr>
              <a:xfrm>
                <a:off x="7307003" y="4182217"/>
                <a:ext cx="288854" cy="77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>
                <a:stCxn id="62517" idx="0"/>
                <a:endCxn id="62524" idx="2"/>
              </p:cNvCxnSpPr>
              <p:nvPr/>
            </p:nvCxnSpPr>
            <p:spPr>
              <a:xfrm flipV="1">
                <a:off x="6859192" y="4269625"/>
                <a:ext cx="0" cy="3457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>
                <a:stCxn id="62506" idx="0"/>
                <a:endCxn id="62515" idx="2"/>
              </p:cNvCxnSpPr>
              <p:nvPr/>
            </p:nvCxnSpPr>
            <p:spPr>
              <a:xfrm flipV="1">
                <a:off x="7643715" y="4797965"/>
                <a:ext cx="13674" cy="38265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62505" idx="0"/>
                <a:endCxn id="62514" idx="2"/>
              </p:cNvCxnSpPr>
              <p:nvPr/>
            </p:nvCxnSpPr>
            <p:spPr>
              <a:xfrm flipV="1">
                <a:off x="7230088" y="4790196"/>
                <a:ext cx="13674" cy="38265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>
                <a:stCxn id="62509" idx="0"/>
                <a:endCxn id="62517" idx="2"/>
              </p:cNvCxnSpPr>
              <p:nvPr/>
            </p:nvCxnSpPr>
            <p:spPr>
              <a:xfrm flipV="1">
                <a:off x="6845518" y="4790196"/>
                <a:ext cx="13674" cy="3807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>
                <a:stCxn id="62514" idx="0"/>
                <a:endCxn id="62521" idx="2"/>
              </p:cNvCxnSpPr>
              <p:nvPr/>
            </p:nvCxnSpPr>
            <p:spPr>
              <a:xfrm flipV="1">
                <a:off x="7243762" y="4271568"/>
                <a:ext cx="0" cy="34380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>
                <a:stCxn id="62515" idx="0"/>
                <a:endCxn id="62522" idx="2"/>
              </p:cNvCxnSpPr>
              <p:nvPr/>
            </p:nvCxnSpPr>
            <p:spPr>
              <a:xfrm flipV="1">
                <a:off x="7657388" y="4279338"/>
                <a:ext cx="0" cy="34380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/>
              <p:cNvCxnSpPr>
                <a:stCxn id="62512" idx="0"/>
                <a:endCxn id="62520" idx="2"/>
              </p:cNvCxnSpPr>
              <p:nvPr/>
            </p:nvCxnSpPr>
            <p:spPr>
              <a:xfrm flipV="1">
                <a:off x="8060760" y="4273510"/>
                <a:ext cx="0" cy="3438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471" name="Group 448"/>
          <p:cNvGrpSpPr>
            <a:grpSpLocks/>
          </p:cNvGrpSpPr>
          <p:nvPr/>
        </p:nvGrpSpPr>
        <p:grpSpPr bwMode="auto">
          <a:xfrm>
            <a:off x="6846888" y="1638300"/>
            <a:ext cx="1436687" cy="773113"/>
            <a:chOff x="6520707" y="1869776"/>
            <a:chExt cx="2033053" cy="1165167"/>
          </a:xfrm>
        </p:grpSpPr>
        <p:sp>
          <p:nvSpPr>
            <p:cNvPr id="62480" name="Line 443"/>
            <p:cNvSpPr>
              <a:spLocks noChangeShapeType="1"/>
            </p:cNvSpPr>
            <p:nvPr/>
          </p:nvSpPr>
          <p:spPr bwMode="auto">
            <a:xfrm flipH="1" flipV="1">
              <a:off x="8377278" y="1919867"/>
              <a:ext cx="0" cy="9767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442"/>
            <p:cNvSpPr>
              <a:spLocks noChangeShapeType="1"/>
            </p:cNvSpPr>
            <p:nvPr/>
          </p:nvSpPr>
          <p:spPr bwMode="auto">
            <a:xfrm flipV="1">
              <a:off x="6674726" y="1919867"/>
              <a:ext cx="11360" cy="11150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440"/>
            <p:cNvSpPr>
              <a:spLocks noChangeShapeType="1"/>
            </p:cNvSpPr>
            <p:nvPr/>
          </p:nvSpPr>
          <p:spPr bwMode="auto">
            <a:xfrm flipV="1">
              <a:off x="6557673" y="1983211"/>
              <a:ext cx="199608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441"/>
            <p:cNvSpPr>
              <a:spLocks noChangeShapeType="1"/>
            </p:cNvSpPr>
            <p:nvPr/>
          </p:nvSpPr>
          <p:spPr bwMode="auto">
            <a:xfrm>
              <a:off x="6535948" y="2843732"/>
              <a:ext cx="1883642" cy="3550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421"/>
            <p:cNvSpPr>
              <a:spLocks noChangeShapeType="1"/>
            </p:cNvSpPr>
            <p:nvPr/>
          </p:nvSpPr>
          <p:spPr bwMode="auto">
            <a:xfrm>
              <a:off x="6579400" y="2377416"/>
              <a:ext cx="1840190" cy="422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Line 422"/>
            <p:cNvSpPr>
              <a:spLocks noChangeShapeType="1"/>
            </p:cNvSpPr>
            <p:nvPr/>
          </p:nvSpPr>
          <p:spPr bwMode="auto">
            <a:xfrm flipV="1">
              <a:off x="7973780" y="2011067"/>
              <a:ext cx="0" cy="885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423"/>
            <p:cNvSpPr>
              <a:spLocks noChangeShapeType="1"/>
            </p:cNvSpPr>
            <p:nvPr/>
          </p:nvSpPr>
          <p:spPr bwMode="auto">
            <a:xfrm flipH="1" flipV="1">
              <a:off x="7135348" y="1983210"/>
              <a:ext cx="0" cy="10517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424"/>
            <p:cNvSpPr>
              <a:spLocks noChangeShapeType="1"/>
            </p:cNvSpPr>
            <p:nvPr/>
          </p:nvSpPr>
          <p:spPr bwMode="auto">
            <a:xfrm flipV="1">
              <a:off x="7591068" y="2025482"/>
              <a:ext cx="5368" cy="87117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Oval 433"/>
            <p:cNvSpPr>
              <a:spLocks noChangeArrowheads="1"/>
            </p:cNvSpPr>
            <p:nvPr/>
          </p:nvSpPr>
          <p:spPr bwMode="auto">
            <a:xfrm>
              <a:off x="6520707" y="2740949"/>
              <a:ext cx="300280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89" name="Oval 434"/>
            <p:cNvSpPr>
              <a:spLocks noChangeArrowheads="1"/>
            </p:cNvSpPr>
            <p:nvPr/>
          </p:nvSpPr>
          <p:spPr bwMode="auto">
            <a:xfrm>
              <a:off x="6981360" y="2296651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0" name="Oval 435"/>
            <p:cNvSpPr>
              <a:spLocks noChangeArrowheads="1"/>
            </p:cNvSpPr>
            <p:nvPr/>
          </p:nvSpPr>
          <p:spPr bwMode="auto">
            <a:xfrm>
              <a:off x="6520738" y="2296651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1" name="Oval 436"/>
            <p:cNvSpPr>
              <a:spLocks noChangeArrowheads="1"/>
            </p:cNvSpPr>
            <p:nvPr/>
          </p:nvSpPr>
          <p:spPr bwMode="auto">
            <a:xfrm>
              <a:off x="7404985" y="2740949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2" name="Oval 437"/>
            <p:cNvSpPr>
              <a:spLocks noChangeArrowheads="1"/>
            </p:cNvSpPr>
            <p:nvPr/>
          </p:nvSpPr>
          <p:spPr bwMode="auto">
            <a:xfrm>
              <a:off x="7433229" y="2296651"/>
              <a:ext cx="315678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3" name="Oval 438"/>
            <p:cNvSpPr>
              <a:spLocks noChangeArrowheads="1"/>
            </p:cNvSpPr>
            <p:nvPr/>
          </p:nvSpPr>
          <p:spPr bwMode="auto">
            <a:xfrm>
              <a:off x="6981360" y="2758372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4" name="Oval 439"/>
            <p:cNvSpPr>
              <a:spLocks noChangeArrowheads="1"/>
            </p:cNvSpPr>
            <p:nvPr/>
          </p:nvSpPr>
          <p:spPr bwMode="auto">
            <a:xfrm>
              <a:off x="8230571" y="2261804"/>
              <a:ext cx="307981" cy="2825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5" name="Oval 440"/>
            <p:cNvSpPr>
              <a:spLocks noChangeArrowheads="1"/>
            </p:cNvSpPr>
            <p:nvPr/>
          </p:nvSpPr>
          <p:spPr bwMode="auto">
            <a:xfrm>
              <a:off x="8226226" y="2740949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6" name="Oval 442"/>
            <p:cNvSpPr>
              <a:spLocks noChangeArrowheads="1"/>
            </p:cNvSpPr>
            <p:nvPr/>
          </p:nvSpPr>
          <p:spPr bwMode="auto">
            <a:xfrm>
              <a:off x="7819791" y="2740949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7" name="Oval 443"/>
            <p:cNvSpPr>
              <a:spLocks noChangeArrowheads="1"/>
            </p:cNvSpPr>
            <p:nvPr/>
          </p:nvSpPr>
          <p:spPr bwMode="auto">
            <a:xfrm>
              <a:off x="8245779" y="1887199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8" name="Oval 444"/>
            <p:cNvSpPr>
              <a:spLocks noChangeArrowheads="1"/>
            </p:cNvSpPr>
            <p:nvPr/>
          </p:nvSpPr>
          <p:spPr bwMode="auto">
            <a:xfrm>
              <a:off x="7819791" y="1887199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9" name="Oval 445"/>
            <p:cNvSpPr>
              <a:spLocks noChangeArrowheads="1"/>
            </p:cNvSpPr>
            <p:nvPr/>
          </p:nvSpPr>
          <p:spPr bwMode="auto">
            <a:xfrm>
              <a:off x="7439746" y="1869776"/>
              <a:ext cx="307981" cy="2825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00" name="Oval 446"/>
            <p:cNvSpPr>
              <a:spLocks noChangeArrowheads="1"/>
            </p:cNvSpPr>
            <p:nvPr/>
          </p:nvSpPr>
          <p:spPr bwMode="auto">
            <a:xfrm>
              <a:off x="6981360" y="1887199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01" name="Oval 447"/>
            <p:cNvSpPr>
              <a:spLocks noChangeArrowheads="1"/>
            </p:cNvSpPr>
            <p:nvPr/>
          </p:nvSpPr>
          <p:spPr bwMode="auto">
            <a:xfrm>
              <a:off x="6535947" y="1887199"/>
              <a:ext cx="300280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02" name="Oval 441"/>
            <p:cNvSpPr>
              <a:spLocks noChangeArrowheads="1"/>
            </p:cNvSpPr>
            <p:nvPr/>
          </p:nvSpPr>
          <p:spPr bwMode="auto">
            <a:xfrm>
              <a:off x="7819791" y="2281405"/>
              <a:ext cx="307981" cy="2765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2472" name="Title 18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Phase 2</a:t>
            </a:r>
            <a:r>
              <a:rPr lang="en-US" sz="3200" smtClean="0"/>
              <a:t> – Map virtual PEs to physical PEs</a:t>
            </a:r>
          </a:p>
        </p:txBody>
      </p:sp>
      <p:sp>
        <p:nvSpPr>
          <p:cNvPr id="62473" name="TextBox 188"/>
          <p:cNvSpPr txBox="1">
            <a:spLocks noChangeArrowheads="1"/>
          </p:cNvSpPr>
          <p:nvPr/>
        </p:nvSpPr>
        <p:spPr bwMode="auto">
          <a:xfrm>
            <a:off x="184150" y="2914650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CFE"/>
                </a:solidFill>
              </a:rPr>
              <a:t>Embedding algorithm</a:t>
            </a:r>
          </a:p>
        </p:txBody>
      </p:sp>
      <p:sp>
        <p:nvSpPr>
          <p:cNvPr id="62474" name="TextBox 189"/>
          <p:cNvSpPr txBox="1">
            <a:spLocks noChangeArrowheads="1"/>
          </p:cNvSpPr>
          <p:nvPr/>
        </p:nvSpPr>
        <p:spPr bwMode="auto">
          <a:xfrm>
            <a:off x="1979613" y="3027363"/>
            <a:ext cx="180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CFE"/>
                </a:solidFill>
              </a:rPr>
              <a:t>H-tree embedding</a:t>
            </a:r>
          </a:p>
        </p:txBody>
      </p:sp>
      <p:sp>
        <p:nvSpPr>
          <p:cNvPr id="62475" name="TextBox 190"/>
          <p:cNvSpPr txBox="1">
            <a:spLocks noChangeArrowheads="1"/>
          </p:cNvSpPr>
          <p:nvPr/>
        </p:nvSpPr>
        <p:spPr bwMode="auto">
          <a:xfrm>
            <a:off x="4416425" y="3043238"/>
            <a:ext cx="180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CFE"/>
                </a:solidFill>
              </a:rPr>
              <a:t>Linear embedding</a:t>
            </a:r>
          </a:p>
        </p:txBody>
      </p:sp>
      <p:sp>
        <p:nvSpPr>
          <p:cNvPr id="62476" name="TextBox 191"/>
          <p:cNvSpPr txBox="1">
            <a:spLocks noChangeArrowheads="1"/>
          </p:cNvSpPr>
          <p:nvPr/>
        </p:nvSpPr>
        <p:spPr bwMode="auto">
          <a:xfrm>
            <a:off x="6637338" y="3055938"/>
            <a:ext cx="2227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CFE"/>
                </a:solidFill>
              </a:rPr>
              <a:t>Direct map embedding</a:t>
            </a:r>
          </a:p>
        </p:txBody>
      </p:sp>
      <p:sp>
        <p:nvSpPr>
          <p:cNvPr id="62477" name="TextBox 194"/>
          <p:cNvSpPr txBox="1">
            <a:spLocks noChangeArrowheads="1"/>
          </p:cNvSpPr>
          <p:nvPr/>
        </p:nvSpPr>
        <p:spPr bwMode="auto">
          <a:xfrm>
            <a:off x="0" y="1343025"/>
            <a:ext cx="158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Guest</a:t>
            </a:r>
          </a:p>
        </p:txBody>
      </p:sp>
      <p:sp>
        <p:nvSpPr>
          <p:cNvPr id="62478" name="TextBox 195"/>
          <p:cNvSpPr txBox="1">
            <a:spLocks noChangeArrowheads="1"/>
          </p:cNvSpPr>
          <p:nvPr/>
        </p:nvSpPr>
        <p:spPr bwMode="auto">
          <a:xfrm>
            <a:off x="0" y="4659313"/>
            <a:ext cx="158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Host</a:t>
            </a:r>
          </a:p>
        </p:txBody>
      </p:sp>
      <p:sp>
        <p:nvSpPr>
          <p:cNvPr id="62479" name="TextBox 196"/>
          <p:cNvSpPr txBox="1">
            <a:spLocks noChangeArrowheads="1"/>
          </p:cNvSpPr>
          <p:nvPr/>
        </p:nvSpPr>
        <p:spPr bwMode="auto">
          <a:xfrm>
            <a:off x="0" y="6257925"/>
            <a:ext cx="8001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[1] Zienicke, P. 1990. Embeddings of Treelike Graphs into 2-Dimensional Meshes.  (WG '90).</a:t>
            </a:r>
          </a:p>
          <a:p>
            <a:r>
              <a:rPr lang="en-US" sz="1100"/>
              <a:t>[2] Aleliunas, R.,  and Rosenberg, A.L. 1982. On Embedding Rectangular Grids in Square Grids. (Computers ‘82).</a:t>
            </a:r>
          </a:p>
          <a:p>
            <a:r>
              <a:rPr lang="en-US" sz="1100"/>
              <a:t>[3] Berman, F., and Snyder, L. 1987. On mapping parallel  algorithms into parallel architectures, (PDC, ‘87).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2D grid of physical PEs</a:t>
            </a:r>
            <a:endParaRPr lang="en-US" sz="3200" u="sng" smtClean="0">
              <a:solidFill>
                <a:schemeClr val="tx1"/>
              </a:solidFill>
            </a:endParaRP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8600" y="6435725"/>
            <a:ext cx="2133600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291D87E2-D343-4A28-8436-0CFFDBED2D1A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grpSp>
        <p:nvGrpSpPr>
          <p:cNvPr id="63491" name="Group 5"/>
          <p:cNvGrpSpPr>
            <a:grpSpLocks/>
          </p:cNvGrpSpPr>
          <p:nvPr/>
        </p:nvGrpSpPr>
        <p:grpSpPr bwMode="auto">
          <a:xfrm>
            <a:off x="0" y="855663"/>
            <a:ext cx="4330700" cy="3716337"/>
            <a:chOff x="508000" y="2100261"/>
            <a:chExt cx="4959350" cy="4105277"/>
          </a:xfrm>
        </p:grpSpPr>
        <p:pic>
          <p:nvPicPr>
            <p:cNvPr id="6353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4850" y="2100261"/>
              <a:ext cx="4762500" cy="4105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08000" y="5753098"/>
              <a:ext cx="4850273" cy="452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522"/>
          <p:cNvGrpSpPr>
            <a:grpSpLocks/>
          </p:cNvGrpSpPr>
          <p:nvPr/>
        </p:nvGrpSpPr>
        <p:grpSpPr bwMode="auto">
          <a:xfrm>
            <a:off x="2681989" y="4297187"/>
            <a:ext cx="2095665" cy="1750819"/>
            <a:chOff x="2242" y="672"/>
            <a:chExt cx="1134" cy="790"/>
          </a:xfrm>
          <a:solidFill>
            <a:schemeClr val="accent5">
              <a:lumMod val="90000"/>
            </a:schemeClr>
          </a:solidFill>
        </p:grpSpPr>
        <p:sp>
          <p:nvSpPr>
            <p:cNvPr id="13" name="Line 461"/>
            <p:cNvSpPr>
              <a:spLocks noChangeShapeType="1"/>
            </p:cNvSpPr>
            <p:nvPr/>
          </p:nvSpPr>
          <p:spPr bwMode="auto">
            <a:xfrm flipH="1">
              <a:off x="2630" y="785"/>
              <a:ext cx="163" cy="22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462"/>
            <p:cNvSpPr>
              <a:spLocks noChangeShapeType="1"/>
            </p:cNvSpPr>
            <p:nvPr/>
          </p:nvSpPr>
          <p:spPr bwMode="auto">
            <a:xfrm>
              <a:off x="2846" y="785"/>
              <a:ext cx="162" cy="22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463"/>
            <p:cNvSpPr>
              <a:spLocks noChangeShapeType="1"/>
            </p:cNvSpPr>
            <p:nvPr/>
          </p:nvSpPr>
          <p:spPr bwMode="auto">
            <a:xfrm flipH="1">
              <a:off x="2404" y="1090"/>
              <a:ext cx="172" cy="18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464"/>
            <p:cNvSpPr>
              <a:spLocks noChangeShapeType="1"/>
            </p:cNvSpPr>
            <p:nvPr/>
          </p:nvSpPr>
          <p:spPr bwMode="auto">
            <a:xfrm>
              <a:off x="2626" y="1105"/>
              <a:ext cx="35" cy="17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465"/>
            <p:cNvSpPr>
              <a:spLocks noChangeShapeType="1"/>
            </p:cNvSpPr>
            <p:nvPr/>
          </p:nvSpPr>
          <p:spPr bwMode="auto">
            <a:xfrm flipH="1">
              <a:off x="2962" y="1090"/>
              <a:ext cx="89" cy="19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466"/>
            <p:cNvSpPr>
              <a:spLocks noChangeShapeType="1"/>
            </p:cNvSpPr>
            <p:nvPr/>
          </p:nvSpPr>
          <p:spPr bwMode="auto">
            <a:xfrm>
              <a:off x="3074" y="1102"/>
              <a:ext cx="166" cy="1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474"/>
            <p:cNvSpPr>
              <a:spLocks noChangeArrowheads="1"/>
            </p:cNvSpPr>
            <p:nvPr/>
          </p:nvSpPr>
          <p:spPr bwMode="auto">
            <a:xfrm>
              <a:off x="2688" y="672"/>
              <a:ext cx="278" cy="193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EqP1</a:t>
              </a:r>
            </a:p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EqV1</a:t>
              </a:r>
            </a:p>
          </p:txBody>
        </p:sp>
        <p:sp>
          <p:nvSpPr>
            <p:cNvPr id="20" name="Oval 475"/>
            <p:cNvSpPr>
              <a:spLocks noChangeArrowheads="1"/>
            </p:cNvSpPr>
            <p:nvPr/>
          </p:nvSpPr>
          <p:spPr bwMode="auto">
            <a:xfrm>
              <a:off x="2509" y="957"/>
              <a:ext cx="278" cy="200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EqP2</a:t>
              </a:r>
            </a:p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EqV2</a:t>
              </a:r>
            </a:p>
            <a:p>
              <a:pPr>
                <a:defRPr/>
              </a:pP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476"/>
            <p:cNvSpPr>
              <a:spLocks noChangeArrowheads="1"/>
            </p:cNvSpPr>
            <p:nvPr/>
          </p:nvSpPr>
          <p:spPr bwMode="auto">
            <a:xfrm>
              <a:off x="2902" y="957"/>
              <a:ext cx="279" cy="200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EqP3 EqV3</a:t>
              </a:r>
            </a:p>
            <a:p>
              <a:pPr>
                <a:defRPr/>
              </a:pP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477"/>
            <p:cNvSpPr>
              <a:spLocks noChangeArrowheads="1"/>
            </p:cNvSpPr>
            <p:nvPr/>
          </p:nvSpPr>
          <p:spPr bwMode="auto">
            <a:xfrm>
              <a:off x="2242" y="1263"/>
              <a:ext cx="278" cy="193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EqP4</a:t>
              </a:r>
            </a:p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EqV4</a:t>
              </a:r>
            </a:p>
            <a:p>
              <a:pPr>
                <a:defRPr/>
              </a:pP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478"/>
            <p:cNvSpPr>
              <a:spLocks noChangeArrowheads="1"/>
            </p:cNvSpPr>
            <p:nvPr/>
          </p:nvSpPr>
          <p:spPr bwMode="auto">
            <a:xfrm>
              <a:off x="3098" y="1269"/>
              <a:ext cx="278" cy="193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EqP7</a:t>
              </a:r>
            </a:p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EqV7</a:t>
              </a:r>
            </a:p>
            <a:p>
              <a:pPr>
                <a:defRPr/>
              </a:pP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494"/>
            <p:cNvSpPr>
              <a:spLocks noChangeArrowheads="1"/>
            </p:cNvSpPr>
            <p:nvPr/>
          </p:nvSpPr>
          <p:spPr bwMode="auto">
            <a:xfrm>
              <a:off x="2521" y="1263"/>
              <a:ext cx="278" cy="193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EqP5</a:t>
              </a:r>
            </a:p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EqV5</a:t>
              </a:r>
            </a:p>
            <a:p>
              <a:pPr>
                <a:defRPr/>
              </a:pP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495"/>
            <p:cNvSpPr>
              <a:spLocks noChangeArrowheads="1"/>
            </p:cNvSpPr>
            <p:nvPr/>
          </p:nvSpPr>
          <p:spPr bwMode="auto">
            <a:xfrm>
              <a:off x="2813" y="1269"/>
              <a:ext cx="278" cy="193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EqP6</a:t>
              </a:r>
            </a:p>
            <a:p>
              <a:pPr algn="ctr">
                <a:defRPr/>
              </a:pP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EqV6</a:t>
              </a:r>
            </a:p>
            <a:p>
              <a:pPr>
                <a:defRPr/>
              </a:pP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12" name="Rectangle 2"/>
          <p:cNvSpPr>
            <a:spLocks noChangeArrowheads="1"/>
          </p:cNvSpPr>
          <p:nvPr/>
        </p:nvSpPr>
        <p:spPr bwMode="auto">
          <a:xfrm>
            <a:off x="5353050" y="4040188"/>
            <a:ext cx="1946275" cy="216535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13" name="Rectangle 27"/>
          <p:cNvSpPr>
            <a:spLocks noChangeArrowheads="1"/>
          </p:cNvSpPr>
          <p:nvPr/>
        </p:nvSpPr>
        <p:spPr bwMode="auto">
          <a:xfrm>
            <a:off x="5200650" y="5972175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14" name="Rounded Rectangle 8"/>
          <p:cNvSpPr>
            <a:spLocks noChangeArrowheads="1"/>
          </p:cNvSpPr>
          <p:nvPr/>
        </p:nvSpPr>
        <p:spPr bwMode="auto">
          <a:xfrm>
            <a:off x="5586413" y="4268788"/>
            <a:ext cx="1495425" cy="1792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15" name="TextBox 7"/>
          <p:cNvSpPr txBox="1">
            <a:spLocks noChangeArrowheads="1"/>
          </p:cNvSpPr>
          <p:nvPr/>
        </p:nvSpPr>
        <p:spPr bwMode="auto">
          <a:xfrm>
            <a:off x="6507163" y="401161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/>
              <a:t>FPGA</a:t>
            </a:r>
          </a:p>
        </p:txBody>
      </p:sp>
      <p:sp>
        <p:nvSpPr>
          <p:cNvPr id="63516" name="Rectangle 23"/>
          <p:cNvSpPr>
            <a:spLocks noChangeArrowheads="1"/>
          </p:cNvSpPr>
          <p:nvPr/>
        </p:nvSpPr>
        <p:spPr bwMode="auto">
          <a:xfrm>
            <a:off x="5200650" y="5659438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17" name="Rectangle 23"/>
          <p:cNvSpPr>
            <a:spLocks noChangeArrowheads="1"/>
          </p:cNvSpPr>
          <p:nvPr/>
        </p:nvSpPr>
        <p:spPr bwMode="auto">
          <a:xfrm>
            <a:off x="5200650" y="5348288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18" name="Rectangle 23"/>
          <p:cNvSpPr>
            <a:spLocks noChangeArrowheads="1"/>
          </p:cNvSpPr>
          <p:nvPr/>
        </p:nvSpPr>
        <p:spPr bwMode="auto">
          <a:xfrm>
            <a:off x="5200650" y="5037138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19" name="Rectangle 33"/>
          <p:cNvSpPr>
            <a:spLocks noChangeArrowheads="1"/>
          </p:cNvSpPr>
          <p:nvPr/>
        </p:nvSpPr>
        <p:spPr bwMode="auto">
          <a:xfrm>
            <a:off x="5200650" y="4724400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0" name="Rectangle 23"/>
          <p:cNvSpPr>
            <a:spLocks noChangeArrowheads="1"/>
          </p:cNvSpPr>
          <p:nvPr/>
        </p:nvSpPr>
        <p:spPr bwMode="auto">
          <a:xfrm>
            <a:off x="5200650" y="4413250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1" name="Rectangle 23"/>
          <p:cNvSpPr>
            <a:spLocks noChangeArrowheads="1"/>
          </p:cNvSpPr>
          <p:nvPr/>
        </p:nvSpPr>
        <p:spPr bwMode="auto">
          <a:xfrm>
            <a:off x="5200650" y="4102100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2" name="Rectangle 23"/>
          <p:cNvSpPr>
            <a:spLocks noChangeArrowheads="1"/>
          </p:cNvSpPr>
          <p:nvPr/>
        </p:nvSpPr>
        <p:spPr bwMode="auto">
          <a:xfrm>
            <a:off x="7146925" y="4102100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3" name="Rectangle 23"/>
          <p:cNvSpPr>
            <a:spLocks noChangeArrowheads="1"/>
          </p:cNvSpPr>
          <p:nvPr/>
        </p:nvSpPr>
        <p:spPr bwMode="auto">
          <a:xfrm>
            <a:off x="7146925" y="4413250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4" name="Rectangle 38"/>
          <p:cNvSpPr>
            <a:spLocks noChangeArrowheads="1"/>
          </p:cNvSpPr>
          <p:nvPr/>
        </p:nvSpPr>
        <p:spPr bwMode="auto">
          <a:xfrm>
            <a:off x="7146925" y="4724400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5" name="Rectangle 23"/>
          <p:cNvSpPr>
            <a:spLocks noChangeArrowheads="1"/>
          </p:cNvSpPr>
          <p:nvPr/>
        </p:nvSpPr>
        <p:spPr bwMode="auto">
          <a:xfrm>
            <a:off x="7146925" y="5037138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6" name="Rectangle 23"/>
          <p:cNvSpPr>
            <a:spLocks noChangeArrowheads="1"/>
          </p:cNvSpPr>
          <p:nvPr/>
        </p:nvSpPr>
        <p:spPr bwMode="auto">
          <a:xfrm>
            <a:off x="7146925" y="5348288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7" name="Rectangle 23"/>
          <p:cNvSpPr>
            <a:spLocks noChangeArrowheads="1"/>
          </p:cNvSpPr>
          <p:nvPr/>
        </p:nvSpPr>
        <p:spPr bwMode="auto">
          <a:xfrm>
            <a:off x="7146925" y="5659438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3528" name="Rectangle 23"/>
          <p:cNvSpPr>
            <a:spLocks noChangeArrowheads="1"/>
          </p:cNvSpPr>
          <p:nvPr/>
        </p:nvSpPr>
        <p:spPr bwMode="auto">
          <a:xfrm>
            <a:off x="7146925" y="5972175"/>
            <a:ext cx="268288" cy="155575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086475" y="4276725"/>
            <a:ext cx="7938" cy="18018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605588" y="4276725"/>
            <a:ext cx="7937" cy="18018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554663" y="4887913"/>
            <a:ext cx="15779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591175" y="5491163"/>
            <a:ext cx="15779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44" name="Straight Arrow Connector 57343"/>
          <p:cNvCxnSpPr/>
          <p:nvPr/>
        </p:nvCxnSpPr>
        <p:spPr>
          <a:xfrm flipV="1">
            <a:off x="4543425" y="5102225"/>
            <a:ext cx="571500" cy="9525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500" name="TextBox 62"/>
          <p:cNvSpPr txBox="1">
            <a:spLocks noChangeArrowheads="1"/>
          </p:cNvSpPr>
          <p:nvPr/>
        </p:nvSpPr>
        <p:spPr bwMode="auto">
          <a:xfrm>
            <a:off x="6470650" y="2957513"/>
            <a:ext cx="1606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CFE"/>
                </a:solidFill>
              </a:rPr>
              <a:t>Bypass FPGA placement</a:t>
            </a:r>
          </a:p>
        </p:txBody>
      </p:sp>
      <p:grpSp>
        <p:nvGrpSpPr>
          <p:cNvPr id="63540" name="Group 52"/>
          <p:cNvGrpSpPr>
            <a:grpSpLocks/>
          </p:cNvGrpSpPr>
          <p:nvPr/>
        </p:nvGrpSpPr>
        <p:grpSpPr bwMode="auto">
          <a:xfrm>
            <a:off x="5635625" y="4457700"/>
            <a:ext cx="1401763" cy="1462088"/>
            <a:chOff x="3550" y="2808"/>
            <a:chExt cx="883" cy="921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3613" y="3450"/>
              <a:ext cx="114" cy="1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529" name="Rectangle 119"/>
            <p:cNvSpPr>
              <a:spLocks noChangeArrowheads="1"/>
            </p:cNvSpPr>
            <p:nvPr/>
          </p:nvSpPr>
          <p:spPr bwMode="auto">
            <a:xfrm>
              <a:off x="3866" y="3173"/>
              <a:ext cx="240" cy="2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EqP1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EqV1</a:t>
              </a:r>
            </a:p>
          </p:txBody>
        </p:sp>
        <p:sp>
          <p:nvSpPr>
            <p:cNvPr id="63530" name="Rectangle 119"/>
            <p:cNvSpPr>
              <a:spLocks noChangeArrowheads="1"/>
            </p:cNvSpPr>
            <p:nvPr/>
          </p:nvSpPr>
          <p:spPr bwMode="auto">
            <a:xfrm>
              <a:off x="3555" y="2808"/>
              <a:ext cx="240" cy="2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EqP4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EqV4</a:t>
              </a:r>
            </a:p>
          </p:txBody>
        </p:sp>
        <p:sp>
          <p:nvSpPr>
            <p:cNvPr id="63531" name="Rectangle 119"/>
            <p:cNvSpPr>
              <a:spLocks noChangeArrowheads="1"/>
            </p:cNvSpPr>
            <p:nvPr/>
          </p:nvSpPr>
          <p:spPr bwMode="auto">
            <a:xfrm>
              <a:off x="3551" y="3172"/>
              <a:ext cx="240" cy="2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EqP2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EqV2</a:t>
              </a:r>
            </a:p>
          </p:txBody>
        </p:sp>
        <p:sp>
          <p:nvSpPr>
            <p:cNvPr id="63532" name="Rectangle 119"/>
            <p:cNvSpPr>
              <a:spLocks noChangeArrowheads="1"/>
            </p:cNvSpPr>
            <p:nvPr/>
          </p:nvSpPr>
          <p:spPr bwMode="auto">
            <a:xfrm>
              <a:off x="3550" y="3507"/>
              <a:ext cx="241" cy="2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EqP5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EqV5</a:t>
              </a:r>
            </a:p>
          </p:txBody>
        </p:sp>
        <p:sp>
          <p:nvSpPr>
            <p:cNvPr id="63533" name="Rectangle 119"/>
            <p:cNvSpPr>
              <a:spLocks noChangeArrowheads="1"/>
            </p:cNvSpPr>
            <p:nvPr/>
          </p:nvSpPr>
          <p:spPr bwMode="auto">
            <a:xfrm>
              <a:off x="4193" y="3171"/>
              <a:ext cx="240" cy="2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EqP2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EqV2</a:t>
              </a:r>
            </a:p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000"/>
            </a:p>
          </p:txBody>
        </p:sp>
        <p:sp>
          <p:nvSpPr>
            <p:cNvPr id="63534" name="Rectangle 119"/>
            <p:cNvSpPr>
              <a:spLocks noChangeArrowheads="1"/>
            </p:cNvSpPr>
            <p:nvPr/>
          </p:nvSpPr>
          <p:spPr bwMode="auto">
            <a:xfrm>
              <a:off x="4190" y="2809"/>
              <a:ext cx="240" cy="2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EqP6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EqV6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000"/>
            </a:p>
          </p:txBody>
        </p:sp>
        <p:sp>
          <p:nvSpPr>
            <p:cNvPr id="63535" name="Rectangle 119"/>
            <p:cNvSpPr>
              <a:spLocks noChangeArrowheads="1"/>
            </p:cNvSpPr>
            <p:nvPr/>
          </p:nvSpPr>
          <p:spPr bwMode="auto">
            <a:xfrm>
              <a:off x="4193" y="3508"/>
              <a:ext cx="240" cy="2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EqP7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/>
                <a:t>EqV7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3602" y="3099"/>
              <a:ext cx="143" cy="4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791" y="3282"/>
              <a:ext cx="75" cy="2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106" y="3282"/>
              <a:ext cx="87" cy="2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V="1">
              <a:off x="4242" y="3099"/>
              <a:ext cx="140" cy="3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256" y="3450"/>
              <a:ext cx="115" cy="0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543" name="Text Box 55"/>
          <p:cNvSpPr txBox="1">
            <a:spLocks noChangeArrowheads="1"/>
          </p:cNvSpPr>
          <p:nvPr/>
        </p:nvSpPr>
        <p:spPr bwMode="auto">
          <a:xfrm>
            <a:off x="190500" y="4933950"/>
            <a:ext cx="1866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(Phase 1: May require "graph folding" first to reduce #PEs)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/>
      <p:bldP spid="635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2959100" y="4198938"/>
            <a:ext cx="2214563" cy="2179637"/>
            <a:chOff x="5038377" y="2767535"/>
            <a:chExt cx="2214562" cy="2180249"/>
          </a:xfrm>
        </p:grpSpPr>
        <p:grpSp>
          <p:nvGrpSpPr>
            <p:cNvPr id="64586" name="Group 104"/>
            <p:cNvGrpSpPr>
              <a:grpSpLocks/>
            </p:cNvGrpSpPr>
            <p:nvPr/>
          </p:nvGrpSpPr>
          <p:grpSpPr bwMode="auto">
            <a:xfrm>
              <a:off x="5038377" y="2767535"/>
              <a:ext cx="2214562" cy="2180249"/>
              <a:chOff x="3907795" y="3983250"/>
              <a:chExt cx="2214562" cy="2180249"/>
            </a:xfrm>
          </p:grpSpPr>
          <p:grpSp>
            <p:nvGrpSpPr>
              <p:cNvPr id="64593" name="Group 111"/>
              <p:cNvGrpSpPr>
                <a:grpSpLocks/>
              </p:cNvGrpSpPr>
              <p:nvPr/>
            </p:nvGrpSpPr>
            <p:grpSpPr bwMode="auto">
              <a:xfrm>
                <a:off x="3907795" y="3983250"/>
                <a:ext cx="2214562" cy="2180249"/>
                <a:chOff x="6096000" y="3434391"/>
                <a:chExt cx="2187907" cy="2139383"/>
              </a:xfrm>
            </p:grpSpPr>
            <p:sp>
              <p:nvSpPr>
                <p:cNvPr id="64598" name="Rectangle 2"/>
                <p:cNvSpPr>
                  <a:spLocks noChangeArrowheads="1"/>
                </p:cNvSpPr>
                <p:nvPr/>
              </p:nvSpPr>
              <p:spPr bwMode="auto">
                <a:xfrm>
                  <a:off x="6246618" y="3449596"/>
                  <a:ext cx="1922841" cy="2124178"/>
                </a:xfrm>
                <a:prstGeom prst="rect">
                  <a:avLst/>
                </a:prstGeom>
                <a:solidFill>
                  <a:srgbClr val="FFCC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99" name="Rectangle 121"/>
                <p:cNvSpPr>
                  <a:spLocks noChangeArrowheads="1"/>
                </p:cNvSpPr>
                <p:nvPr/>
              </p:nvSpPr>
              <p:spPr bwMode="auto">
                <a:xfrm>
                  <a:off x="6096000" y="5344134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0" name="Rounded Rectangle 8"/>
                <p:cNvSpPr>
                  <a:spLocks noChangeArrowheads="1"/>
                </p:cNvSpPr>
                <p:nvPr/>
              </p:nvSpPr>
              <p:spPr bwMode="auto">
                <a:xfrm>
                  <a:off x="6476506" y="3674583"/>
                  <a:ext cx="1477431" cy="17579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7474458" y="3434391"/>
                  <a:ext cx="740585" cy="389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200" b="1"/>
                    <a:t>FPGA</a:t>
                  </a:r>
                </a:p>
              </p:txBody>
            </p:sp>
            <p:sp>
              <p:nvSpPr>
                <p:cNvPr id="64602" name="Rectangle 23"/>
                <p:cNvSpPr>
                  <a:spLocks noChangeArrowheads="1"/>
                </p:cNvSpPr>
                <p:nvPr/>
              </p:nvSpPr>
              <p:spPr bwMode="auto">
                <a:xfrm>
                  <a:off x="6096000" y="5038462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3" name="Rectangle 23"/>
                <p:cNvSpPr>
                  <a:spLocks noChangeArrowheads="1"/>
                </p:cNvSpPr>
                <p:nvPr/>
              </p:nvSpPr>
              <p:spPr bwMode="auto">
                <a:xfrm>
                  <a:off x="6096000" y="473279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4" name="Rectangle 23"/>
                <p:cNvSpPr>
                  <a:spLocks noChangeArrowheads="1"/>
                </p:cNvSpPr>
                <p:nvPr/>
              </p:nvSpPr>
              <p:spPr bwMode="auto">
                <a:xfrm>
                  <a:off x="6096000" y="442712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5" name="Rectangle 127"/>
                <p:cNvSpPr>
                  <a:spLocks noChangeArrowheads="1"/>
                </p:cNvSpPr>
                <p:nvPr/>
              </p:nvSpPr>
              <p:spPr bwMode="auto">
                <a:xfrm>
                  <a:off x="6096000" y="4121450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6" name="Rectangle 23"/>
                <p:cNvSpPr>
                  <a:spLocks noChangeArrowheads="1"/>
                </p:cNvSpPr>
                <p:nvPr/>
              </p:nvSpPr>
              <p:spPr bwMode="auto">
                <a:xfrm>
                  <a:off x="6096000" y="3815779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7" name="Rectangle 23"/>
                <p:cNvSpPr>
                  <a:spLocks noChangeArrowheads="1"/>
                </p:cNvSpPr>
                <p:nvPr/>
              </p:nvSpPr>
              <p:spPr bwMode="auto">
                <a:xfrm>
                  <a:off x="6096000" y="3510108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8" name="Rectangle 23"/>
                <p:cNvSpPr>
                  <a:spLocks noChangeArrowheads="1"/>
                </p:cNvSpPr>
                <p:nvPr/>
              </p:nvSpPr>
              <p:spPr bwMode="auto">
                <a:xfrm>
                  <a:off x="8018841" y="3510108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09" name="Rectangle 23"/>
                <p:cNvSpPr>
                  <a:spLocks noChangeArrowheads="1"/>
                </p:cNvSpPr>
                <p:nvPr/>
              </p:nvSpPr>
              <p:spPr bwMode="auto">
                <a:xfrm>
                  <a:off x="8018841" y="3815779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10" name="Rectangle 132"/>
                <p:cNvSpPr>
                  <a:spLocks noChangeArrowheads="1"/>
                </p:cNvSpPr>
                <p:nvPr/>
              </p:nvSpPr>
              <p:spPr bwMode="auto">
                <a:xfrm>
                  <a:off x="8018840" y="4121450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11" name="Rectangle 23"/>
                <p:cNvSpPr>
                  <a:spLocks noChangeArrowheads="1"/>
                </p:cNvSpPr>
                <p:nvPr/>
              </p:nvSpPr>
              <p:spPr bwMode="auto">
                <a:xfrm>
                  <a:off x="8018841" y="442712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12" name="Rectangle 23"/>
                <p:cNvSpPr>
                  <a:spLocks noChangeArrowheads="1"/>
                </p:cNvSpPr>
                <p:nvPr/>
              </p:nvSpPr>
              <p:spPr bwMode="auto">
                <a:xfrm>
                  <a:off x="8018841" y="473279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13" name="Rectangle 23"/>
                <p:cNvSpPr>
                  <a:spLocks noChangeArrowheads="1"/>
                </p:cNvSpPr>
                <p:nvPr/>
              </p:nvSpPr>
              <p:spPr bwMode="auto">
                <a:xfrm>
                  <a:off x="8018841" y="5038462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614" name="Rectangle 23"/>
                <p:cNvSpPr>
                  <a:spLocks noChangeArrowheads="1"/>
                </p:cNvSpPr>
                <p:nvPr/>
              </p:nvSpPr>
              <p:spPr bwMode="auto">
                <a:xfrm>
                  <a:off x="8018841" y="5344134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cxnSp>
            <p:nvCxnSpPr>
              <p:cNvPr id="116" name="Straight Connector 115"/>
              <p:cNvCxnSpPr/>
              <p:nvPr/>
            </p:nvCxnSpPr>
            <p:spPr>
              <a:xfrm flipH="1">
                <a:off x="4793620" y="4210326"/>
                <a:ext cx="7938" cy="180073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5325432" y="4235733"/>
                <a:ext cx="7937" cy="17721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4261808" y="4847092"/>
                <a:ext cx="157797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4298320" y="5450512"/>
                <a:ext cx="157797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/>
            <p:cNvCxnSpPr/>
            <p:nvPr/>
          </p:nvCxnSpPr>
          <p:spPr>
            <a:xfrm flipH="1">
              <a:off x="5678140" y="2994611"/>
              <a:ext cx="0" cy="18007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6184551" y="3020018"/>
              <a:ext cx="0" cy="17832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694139" y="3029546"/>
              <a:ext cx="0" cy="176103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428902" y="3312200"/>
              <a:ext cx="149066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4600" idx="3"/>
              <a:endCxn id="64600" idx="1"/>
            </p:cNvCxnSpPr>
            <p:nvPr/>
          </p:nvCxnSpPr>
          <p:spPr>
            <a:xfrm flipH="1">
              <a:off x="5424140" y="3907680"/>
              <a:ext cx="149542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428902" y="4507924"/>
              <a:ext cx="149066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Rectangle 119"/>
          <p:cNvSpPr>
            <a:spLocks noChangeArrowheads="1"/>
          </p:cNvSpPr>
          <p:nvPr/>
        </p:nvSpPr>
        <p:spPr bwMode="auto">
          <a:xfrm>
            <a:off x="3632200" y="4495800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133850" y="5407025"/>
            <a:ext cx="207963" cy="19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45" name="Rectangle 119"/>
          <p:cNvSpPr>
            <a:spLocks noChangeArrowheads="1"/>
          </p:cNvSpPr>
          <p:nvPr/>
        </p:nvSpPr>
        <p:spPr bwMode="auto">
          <a:xfrm>
            <a:off x="3860800" y="5105400"/>
            <a:ext cx="209550" cy="19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46" name="Rectangle 119"/>
          <p:cNvSpPr>
            <a:spLocks noChangeArrowheads="1"/>
          </p:cNvSpPr>
          <p:nvPr/>
        </p:nvSpPr>
        <p:spPr bwMode="auto">
          <a:xfrm>
            <a:off x="4632325" y="5703888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47" name="Rectangle 119"/>
          <p:cNvSpPr>
            <a:spLocks noChangeArrowheads="1"/>
          </p:cNvSpPr>
          <p:nvPr/>
        </p:nvSpPr>
        <p:spPr bwMode="auto">
          <a:xfrm>
            <a:off x="4132263" y="4802188"/>
            <a:ext cx="207962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48" name="Rectangle 119"/>
          <p:cNvSpPr>
            <a:spLocks noChangeArrowheads="1"/>
          </p:cNvSpPr>
          <p:nvPr/>
        </p:nvSpPr>
        <p:spPr bwMode="auto">
          <a:xfrm>
            <a:off x="4129088" y="5105400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49" name="Rectangle 119"/>
          <p:cNvSpPr>
            <a:spLocks noChangeArrowheads="1"/>
          </p:cNvSpPr>
          <p:nvPr/>
        </p:nvSpPr>
        <p:spPr bwMode="auto">
          <a:xfrm>
            <a:off x="3365500" y="4813300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54" name="Rectangle 119"/>
          <p:cNvSpPr>
            <a:spLocks noChangeArrowheads="1"/>
          </p:cNvSpPr>
          <p:nvPr/>
        </p:nvSpPr>
        <p:spPr bwMode="auto">
          <a:xfrm>
            <a:off x="3365500" y="5715000"/>
            <a:ext cx="209550" cy="19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59" name="Rectangle 119"/>
          <p:cNvSpPr>
            <a:spLocks noChangeArrowheads="1"/>
          </p:cNvSpPr>
          <p:nvPr/>
        </p:nvSpPr>
        <p:spPr bwMode="auto">
          <a:xfrm>
            <a:off x="3362325" y="5981700"/>
            <a:ext cx="209550" cy="19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64523" name="Title 1"/>
          <p:cNvSpPr>
            <a:spLocks noGrp="1"/>
          </p:cNvSpPr>
          <p:nvPr>
            <p:ph type="title"/>
          </p:nvPr>
        </p:nvSpPr>
        <p:spPr>
          <a:xfrm>
            <a:off x="444500" y="227013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Compare/backup:  Simulated annealing</a:t>
            </a:r>
            <a:br>
              <a:rPr lang="en-US" sz="3200" smtClean="0">
                <a:solidFill>
                  <a:schemeClr val="tx1"/>
                </a:solidFill>
              </a:rPr>
            </a:b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645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8600" y="6435725"/>
            <a:ext cx="2133600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C0EFC33D-C2A6-4B17-BFC0-04C4C7EE166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64525" name="TextBox 5"/>
          <p:cNvSpPr txBox="1">
            <a:spLocks noChangeArrowheads="1"/>
          </p:cNvSpPr>
          <p:nvPr/>
        </p:nvSpPr>
        <p:spPr bwMode="auto">
          <a:xfrm>
            <a:off x="377825" y="15240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Cost function:</a:t>
            </a:r>
          </a:p>
        </p:txBody>
      </p:sp>
      <p:sp>
        <p:nvSpPr>
          <p:cNvPr id="64526" name="TextBox 6"/>
          <p:cNvSpPr txBox="1">
            <a:spLocks noChangeArrowheads="1"/>
          </p:cNvSpPr>
          <p:nvPr/>
        </p:nvSpPr>
        <p:spPr bwMode="auto">
          <a:xfrm>
            <a:off x="638175" y="1949450"/>
            <a:ext cx="3667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C = w1*sum + w2*max + w3*gaps</a:t>
            </a:r>
          </a:p>
        </p:txBody>
      </p:sp>
      <p:sp>
        <p:nvSpPr>
          <p:cNvPr id="64527" name="TextBox 7"/>
          <p:cNvSpPr txBox="1">
            <a:spLocks noChangeArrowheads="1"/>
          </p:cNvSpPr>
          <p:nvPr/>
        </p:nvSpPr>
        <p:spPr bwMode="auto">
          <a:xfrm>
            <a:off x="750888" y="2344738"/>
            <a:ext cx="4010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/>
              <a:t>Sum</a:t>
            </a:r>
            <a:r>
              <a:rPr lang="en-US" sz="1600"/>
              <a:t> = sum of wire distances</a:t>
            </a:r>
          </a:p>
          <a:p>
            <a:r>
              <a:rPr lang="en-US" sz="1600" b="1" i="1"/>
              <a:t>Max</a:t>
            </a:r>
            <a:r>
              <a:rPr lang="en-US" sz="1600"/>
              <a:t> = max wire length (Euclidean dist.)</a:t>
            </a:r>
          </a:p>
          <a:p>
            <a:r>
              <a:rPr lang="en-US" sz="1600" b="1" i="1"/>
              <a:t>Gaps</a:t>
            </a:r>
            <a:r>
              <a:rPr lang="en-US" sz="1600"/>
              <a:t> = wires across architectural features</a:t>
            </a:r>
          </a:p>
        </p:txBody>
      </p:sp>
      <p:grpSp>
        <p:nvGrpSpPr>
          <p:cNvPr id="64528" name="Group 137"/>
          <p:cNvGrpSpPr>
            <a:grpSpLocks/>
          </p:cNvGrpSpPr>
          <p:nvPr/>
        </p:nvGrpSpPr>
        <p:grpSpPr bwMode="auto">
          <a:xfrm>
            <a:off x="608013" y="4178300"/>
            <a:ext cx="2239962" cy="2197100"/>
            <a:chOff x="5101872" y="2691334"/>
            <a:chExt cx="2239963" cy="2197838"/>
          </a:xfrm>
        </p:grpSpPr>
        <p:grpSp>
          <p:nvGrpSpPr>
            <p:cNvPr id="64557" name="Group 138"/>
            <p:cNvGrpSpPr>
              <a:grpSpLocks/>
            </p:cNvGrpSpPr>
            <p:nvPr/>
          </p:nvGrpSpPr>
          <p:grpSpPr bwMode="auto">
            <a:xfrm>
              <a:off x="5101872" y="2691334"/>
              <a:ext cx="2239963" cy="2197838"/>
              <a:chOff x="3971290" y="3907049"/>
              <a:chExt cx="2239963" cy="2197838"/>
            </a:xfrm>
          </p:grpSpPr>
          <p:grpSp>
            <p:nvGrpSpPr>
              <p:cNvPr id="64564" name="Group 146"/>
              <p:cNvGrpSpPr>
                <a:grpSpLocks/>
              </p:cNvGrpSpPr>
              <p:nvPr/>
            </p:nvGrpSpPr>
            <p:grpSpPr bwMode="auto">
              <a:xfrm>
                <a:off x="3971290" y="3907049"/>
                <a:ext cx="2239963" cy="2197838"/>
                <a:chOff x="6158735" y="3359619"/>
                <a:chExt cx="2213002" cy="2156643"/>
              </a:xfrm>
            </p:grpSpPr>
            <p:sp>
              <p:nvSpPr>
                <p:cNvPr id="64569" name="Rectangle 2"/>
                <p:cNvSpPr>
                  <a:spLocks noChangeArrowheads="1"/>
                </p:cNvSpPr>
                <p:nvPr/>
              </p:nvSpPr>
              <p:spPr bwMode="auto">
                <a:xfrm>
                  <a:off x="6330482" y="3392084"/>
                  <a:ext cx="1922841" cy="2124178"/>
                </a:xfrm>
                <a:prstGeom prst="rect">
                  <a:avLst/>
                </a:prstGeom>
                <a:solidFill>
                  <a:srgbClr val="FFCC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0" name="Rectangle 156"/>
                <p:cNvSpPr>
                  <a:spLocks noChangeArrowheads="1"/>
                </p:cNvSpPr>
                <p:nvPr/>
              </p:nvSpPr>
              <p:spPr bwMode="auto">
                <a:xfrm>
                  <a:off x="6158735" y="5294287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1" name="Rounded Rectangle 8"/>
                <p:cNvSpPr>
                  <a:spLocks noChangeArrowheads="1"/>
                </p:cNvSpPr>
                <p:nvPr/>
              </p:nvSpPr>
              <p:spPr bwMode="auto">
                <a:xfrm>
                  <a:off x="6526694" y="3649659"/>
                  <a:ext cx="1477431" cy="17579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7612476" y="3359619"/>
                  <a:ext cx="740585" cy="389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200" b="1"/>
                    <a:t>FPGA</a:t>
                  </a:r>
                </a:p>
              </p:txBody>
            </p:sp>
            <p:sp>
              <p:nvSpPr>
                <p:cNvPr id="64573" name="Rectangle 23"/>
                <p:cNvSpPr>
                  <a:spLocks noChangeArrowheads="1"/>
                </p:cNvSpPr>
                <p:nvPr/>
              </p:nvSpPr>
              <p:spPr bwMode="auto">
                <a:xfrm>
                  <a:off x="6158735" y="5026000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4" name="Rectangle 23"/>
                <p:cNvSpPr>
                  <a:spLocks noChangeArrowheads="1"/>
                </p:cNvSpPr>
                <p:nvPr/>
              </p:nvSpPr>
              <p:spPr bwMode="auto">
                <a:xfrm>
                  <a:off x="6158735" y="473279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5" name="Rectangle 23"/>
                <p:cNvSpPr>
                  <a:spLocks noChangeArrowheads="1"/>
                </p:cNvSpPr>
                <p:nvPr/>
              </p:nvSpPr>
              <p:spPr bwMode="auto">
                <a:xfrm>
                  <a:off x="6158735" y="442712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6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71282" y="4121450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7" name="Rectangle 23"/>
                <p:cNvSpPr>
                  <a:spLocks noChangeArrowheads="1"/>
                </p:cNvSpPr>
                <p:nvPr/>
              </p:nvSpPr>
              <p:spPr bwMode="auto">
                <a:xfrm>
                  <a:off x="6171282" y="3803317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8" name="Rectangle 23"/>
                <p:cNvSpPr>
                  <a:spLocks noChangeArrowheads="1"/>
                </p:cNvSpPr>
                <p:nvPr/>
              </p:nvSpPr>
              <p:spPr bwMode="auto">
                <a:xfrm>
                  <a:off x="6171282" y="3510108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79" name="Rectangle 23"/>
                <p:cNvSpPr>
                  <a:spLocks noChangeArrowheads="1"/>
                </p:cNvSpPr>
                <p:nvPr/>
              </p:nvSpPr>
              <p:spPr bwMode="auto">
                <a:xfrm>
                  <a:off x="8106671" y="3510108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80" name="Rectangle 23"/>
                <p:cNvSpPr>
                  <a:spLocks noChangeArrowheads="1"/>
                </p:cNvSpPr>
                <p:nvPr/>
              </p:nvSpPr>
              <p:spPr bwMode="auto">
                <a:xfrm>
                  <a:off x="8106670" y="3815779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81" name="Rectangle 167"/>
                <p:cNvSpPr>
                  <a:spLocks noChangeArrowheads="1"/>
                </p:cNvSpPr>
                <p:nvPr/>
              </p:nvSpPr>
              <p:spPr bwMode="auto">
                <a:xfrm>
                  <a:off x="8106669" y="4121450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82" name="Rectangle 23"/>
                <p:cNvSpPr>
                  <a:spLocks noChangeArrowheads="1"/>
                </p:cNvSpPr>
                <p:nvPr/>
              </p:nvSpPr>
              <p:spPr bwMode="auto">
                <a:xfrm>
                  <a:off x="8106670" y="442712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83" name="Rectangle 23"/>
                <p:cNvSpPr>
                  <a:spLocks noChangeArrowheads="1"/>
                </p:cNvSpPr>
                <p:nvPr/>
              </p:nvSpPr>
              <p:spPr bwMode="auto">
                <a:xfrm>
                  <a:off x="8106670" y="4732791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84" name="Rectangle 23"/>
                <p:cNvSpPr>
                  <a:spLocks noChangeArrowheads="1"/>
                </p:cNvSpPr>
                <p:nvPr/>
              </p:nvSpPr>
              <p:spPr bwMode="auto">
                <a:xfrm>
                  <a:off x="8106670" y="5038462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64585" name="Rectangle 23"/>
                <p:cNvSpPr>
                  <a:spLocks noChangeArrowheads="1"/>
                </p:cNvSpPr>
                <p:nvPr/>
              </p:nvSpPr>
              <p:spPr bwMode="auto">
                <a:xfrm>
                  <a:off x="8106670" y="5306748"/>
                  <a:ext cx="265066" cy="152837"/>
                </a:xfrm>
                <a:prstGeom prst="rect">
                  <a:avLst/>
                </a:prstGeom>
                <a:solidFill>
                  <a:srgbClr val="60606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cxnSp>
            <p:nvCxnSpPr>
              <p:cNvPr id="148" name="Straight Connector 147"/>
              <p:cNvCxnSpPr/>
              <p:nvPr/>
            </p:nvCxnSpPr>
            <p:spPr>
              <a:xfrm flipH="1">
                <a:off x="4844415" y="4184955"/>
                <a:ext cx="7937" cy="180083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5363528" y="4210364"/>
                <a:ext cx="7938" cy="177224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312602" y="4821756"/>
                <a:ext cx="15271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349115" y="5425209"/>
                <a:ext cx="1490663" cy="1111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0" name="Straight Connector 139"/>
            <p:cNvCxnSpPr/>
            <p:nvPr/>
          </p:nvCxnSpPr>
          <p:spPr>
            <a:xfrm flipH="1">
              <a:off x="5728934" y="2969240"/>
              <a:ext cx="0" cy="18008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endCxn id="64571" idx="2"/>
            </p:cNvCxnSpPr>
            <p:nvPr/>
          </p:nvCxnSpPr>
          <p:spPr>
            <a:xfrm flipH="1">
              <a:off x="6222648" y="2994649"/>
              <a:ext cx="0" cy="178336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744935" y="3004177"/>
              <a:ext cx="0" cy="17611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5479697" y="3286847"/>
              <a:ext cx="14906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64571" idx="3"/>
              <a:endCxn id="64571" idx="1"/>
            </p:cNvCxnSpPr>
            <p:nvPr/>
          </p:nvCxnSpPr>
          <p:spPr>
            <a:xfrm flipH="1">
              <a:off x="5474934" y="3882359"/>
              <a:ext cx="149542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479697" y="4482635"/>
              <a:ext cx="14906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29" name="Rectangle 119"/>
          <p:cNvSpPr>
            <a:spLocks noChangeArrowheads="1"/>
          </p:cNvSpPr>
          <p:nvPr/>
        </p:nvSpPr>
        <p:spPr bwMode="auto">
          <a:xfrm>
            <a:off x="1268413" y="4533900"/>
            <a:ext cx="207962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04" name="Rectangle 119"/>
          <p:cNvSpPr>
            <a:spLocks noChangeArrowheads="1"/>
          </p:cNvSpPr>
          <p:nvPr/>
        </p:nvSpPr>
        <p:spPr bwMode="auto">
          <a:xfrm>
            <a:off x="1254125" y="6024563"/>
            <a:ext cx="209550" cy="1952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00"/>
              <a:t>P1</a:t>
            </a:r>
          </a:p>
        </p:txBody>
      </p:sp>
      <p:sp>
        <p:nvSpPr>
          <p:cNvPr id="64531" name="Rectangle 119"/>
          <p:cNvSpPr>
            <a:spLocks noChangeArrowheads="1"/>
          </p:cNvSpPr>
          <p:nvPr/>
        </p:nvSpPr>
        <p:spPr bwMode="auto">
          <a:xfrm>
            <a:off x="1768475" y="5445125"/>
            <a:ext cx="209550" cy="19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64532" name="Rectangle 119"/>
          <p:cNvSpPr>
            <a:spLocks noChangeArrowheads="1"/>
          </p:cNvSpPr>
          <p:nvPr/>
        </p:nvSpPr>
        <p:spPr bwMode="auto">
          <a:xfrm>
            <a:off x="1495425" y="5141913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64533" name="Rectangle 119"/>
          <p:cNvSpPr>
            <a:spLocks noChangeArrowheads="1"/>
          </p:cNvSpPr>
          <p:nvPr/>
        </p:nvSpPr>
        <p:spPr bwMode="auto">
          <a:xfrm>
            <a:off x="2266950" y="5741988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64534" name="Rectangle 119"/>
          <p:cNvSpPr>
            <a:spLocks noChangeArrowheads="1"/>
          </p:cNvSpPr>
          <p:nvPr/>
        </p:nvSpPr>
        <p:spPr bwMode="auto">
          <a:xfrm>
            <a:off x="1766888" y="4840288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64535" name="Rectangle 119"/>
          <p:cNvSpPr>
            <a:spLocks noChangeArrowheads="1"/>
          </p:cNvSpPr>
          <p:nvPr/>
        </p:nvSpPr>
        <p:spPr bwMode="auto">
          <a:xfrm>
            <a:off x="1765300" y="5143500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64536" name="Rectangle 119"/>
          <p:cNvSpPr>
            <a:spLocks noChangeArrowheads="1"/>
          </p:cNvSpPr>
          <p:nvPr/>
        </p:nvSpPr>
        <p:spPr bwMode="auto">
          <a:xfrm>
            <a:off x="1000125" y="4851400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cxnSp>
        <p:nvCxnSpPr>
          <p:cNvPr id="45" name="Straight Connector 44"/>
          <p:cNvCxnSpPr>
            <a:stCxn id="204" idx="0"/>
            <a:endCxn id="64536" idx="2"/>
          </p:cNvCxnSpPr>
          <p:nvPr/>
        </p:nvCxnSpPr>
        <p:spPr>
          <a:xfrm flipH="1" flipV="1">
            <a:off x="1104900" y="5048250"/>
            <a:ext cx="254000" cy="976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Rectangle 119"/>
          <p:cNvSpPr>
            <a:spLocks noChangeArrowheads="1"/>
          </p:cNvSpPr>
          <p:nvPr/>
        </p:nvSpPr>
        <p:spPr bwMode="auto">
          <a:xfrm>
            <a:off x="3619500" y="5986463"/>
            <a:ext cx="209550" cy="195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/>
              <a:t>P1</a:t>
            </a:r>
          </a:p>
        </p:txBody>
      </p:sp>
      <p:sp>
        <p:nvSpPr>
          <p:cNvPr id="49" name="Oval 48"/>
          <p:cNvSpPr/>
          <p:nvPr/>
        </p:nvSpPr>
        <p:spPr>
          <a:xfrm>
            <a:off x="1397000" y="5049838"/>
            <a:ext cx="720725" cy="66992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540" name="Rectangle 119"/>
          <p:cNvSpPr>
            <a:spLocks noChangeArrowheads="1"/>
          </p:cNvSpPr>
          <p:nvPr/>
        </p:nvSpPr>
        <p:spPr bwMode="auto">
          <a:xfrm>
            <a:off x="1511300" y="5459413"/>
            <a:ext cx="209550" cy="195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64541" name="Rectangle 119"/>
          <p:cNvSpPr>
            <a:spLocks noChangeArrowheads="1"/>
          </p:cNvSpPr>
          <p:nvPr/>
        </p:nvSpPr>
        <p:spPr bwMode="auto">
          <a:xfrm>
            <a:off x="1016000" y="5729288"/>
            <a:ext cx="207963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sp>
        <p:nvSpPr>
          <p:cNvPr id="255" name="Rectangle 119"/>
          <p:cNvSpPr>
            <a:spLocks noChangeArrowheads="1"/>
          </p:cNvSpPr>
          <p:nvPr/>
        </p:nvSpPr>
        <p:spPr bwMode="auto">
          <a:xfrm>
            <a:off x="3873500" y="5410200"/>
            <a:ext cx="209550" cy="19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/>
              <a:t>P2</a:t>
            </a:r>
          </a:p>
        </p:txBody>
      </p:sp>
      <p:cxnSp>
        <p:nvCxnSpPr>
          <p:cNvPr id="51" name="Straight Connector 50"/>
          <p:cNvCxnSpPr>
            <a:stCxn id="64533" idx="1"/>
            <a:endCxn id="49" idx="5"/>
          </p:cNvCxnSpPr>
          <p:nvPr/>
        </p:nvCxnSpPr>
        <p:spPr>
          <a:xfrm flipH="1" flipV="1">
            <a:off x="2012950" y="5622925"/>
            <a:ext cx="254000" cy="2174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49" idx="1"/>
          </p:cNvCxnSpPr>
          <p:nvPr/>
        </p:nvCxnSpPr>
        <p:spPr>
          <a:xfrm flipH="1" flipV="1">
            <a:off x="1223963" y="4976813"/>
            <a:ext cx="279400" cy="1714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45" name="Rectangle 119"/>
          <p:cNvSpPr>
            <a:spLocks noChangeArrowheads="1"/>
          </p:cNvSpPr>
          <p:nvPr/>
        </p:nvSpPr>
        <p:spPr bwMode="auto">
          <a:xfrm>
            <a:off x="1012825" y="5999163"/>
            <a:ext cx="209550" cy="195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000"/>
          </a:p>
        </p:txBody>
      </p:sp>
      <p:cxnSp>
        <p:nvCxnSpPr>
          <p:cNvPr id="211" name="Straight Connector 210"/>
          <p:cNvCxnSpPr>
            <a:stCxn id="64533" idx="1"/>
            <a:endCxn id="204" idx="3"/>
          </p:cNvCxnSpPr>
          <p:nvPr/>
        </p:nvCxnSpPr>
        <p:spPr>
          <a:xfrm flipH="1">
            <a:off x="1463675" y="5840413"/>
            <a:ext cx="803275" cy="28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55" idx="2"/>
            <a:endCxn id="254" idx="3"/>
          </p:cNvCxnSpPr>
          <p:nvPr/>
        </p:nvCxnSpPr>
        <p:spPr>
          <a:xfrm flipH="1">
            <a:off x="3575050" y="5607050"/>
            <a:ext cx="403225" cy="206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55" idx="2"/>
            <a:endCxn id="259" idx="0"/>
          </p:cNvCxnSpPr>
          <p:nvPr/>
        </p:nvCxnSpPr>
        <p:spPr>
          <a:xfrm flipH="1">
            <a:off x="3467100" y="5607050"/>
            <a:ext cx="511175" cy="374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49" name="TextBox 265"/>
          <p:cNvSpPr txBox="1">
            <a:spLocks noChangeArrowheads="1"/>
          </p:cNvSpPr>
          <p:nvPr/>
        </p:nvSpPr>
        <p:spPr bwMode="auto">
          <a:xfrm>
            <a:off x="360363" y="3449638"/>
            <a:ext cx="376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Neighbor function:</a:t>
            </a:r>
            <a:endParaRPr lang="en-US"/>
          </a:p>
          <a:p>
            <a:r>
              <a:rPr lang="en-US" sz="1400"/>
              <a:t>     Swap PEs based on distance to neighbors</a:t>
            </a:r>
          </a:p>
        </p:txBody>
      </p:sp>
      <p:sp>
        <p:nvSpPr>
          <p:cNvPr id="64617" name="Line 105"/>
          <p:cNvSpPr>
            <a:spLocks noChangeShapeType="1"/>
          </p:cNvSpPr>
          <p:nvPr/>
        </p:nvSpPr>
        <p:spPr bwMode="auto">
          <a:xfrm>
            <a:off x="4057650" y="5581650"/>
            <a:ext cx="590550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8" name="Line 106"/>
          <p:cNvSpPr>
            <a:spLocks noChangeShapeType="1"/>
          </p:cNvSpPr>
          <p:nvPr/>
        </p:nvSpPr>
        <p:spPr bwMode="auto">
          <a:xfrm>
            <a:off x="3552825" y="5000625"/>
            <a:ext cx="323850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9" name="Line 107"/>
          <p:cNvSpPr>
            <a:spLocks noChangeShapeType="1"/>
          </p:cNvSpPr>
          <p:nvPr/>
        </p:nvSpPr>
        <p:spPr bwMode="auto">
          <a:xfrm>
            <a:off x="3495675" y="5838825"/>
            <a:ext cx="142875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0" name="Line 108"/>
          <p:cNvSpPr>
            <a:spLocks noChangeShapeType="1"/>
          </p:cNvSpPr>
          <p:nvPr/>
        </p:nvSpPr>
        <p:spPr bwMode="auto">
          <a:xfrm flipH="1">
            <a:off x="3467100" y="6019800"/>
            <a:ext cx="1905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554" name="Picture 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4029075"/>
            <a:ext cx="36004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55" name="Picture 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1023938"/>
            <a:ext cx="42481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85 L -0.025 0.089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1 L 0.03055 -0.081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4" grpId="0" animBg="1"/>
      <p:bldP spid="259" grpId="0" animBg="1"/>
      <p:bldP spid="243" grpId="0" animBg="1"/>
      <p:bldP spid="243" grpId="1" animBg="1"/>
      <p:bldP spid="49" grpId="0" animBg="1"/>
      <p:bldP spid="255" grpId="0" animBg="1"/>
      <p:bldP spid="255" grpId="1" animBg="1"/>
      <p:bldP spid="64617" grpId="0" animBg="1"/>
      <p:bldP spid="64618" grpId="0" animBg="1"/>
      <p:bldP spid="64619" grpId="0" animBg="1"/>
      <p:bldP spid="646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3"/>
          <a:srcRect l="66667"/>
          <a:stretch>
            <a:fillRect/>
          </a:stretch>
        </p:blipFill>
        <p:spPr bwMode="auto">
          <a:xfrm>
            <a:off x="5657850" y="1714500"/>
            <a:ext cx="25431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3"/>
          <a:srcRect l="31960" r="34956"/>
          <a:stretch>
            <a:fillRect/>
          </a:stretch>
        </p:blipFill>
        <p:spPr bwMode="auto">
          <a:xfrm>
            <a:off x="3057525" y="1695450"/>
            <a:ext cx="25241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11"/>
          <p:cNvPicPr>
            <a:picLocks noChangeAspect="1" noChangeArrowheads="1"/>
          </p:cNvPicPr>
          <p:nvPr/>
        </p:nvPicPr>
        <p:blipFill>
          <a:blip r:embed="rId3"/>
          <a:srcRect l="-250" r="68790"/>
          <a:stretch>
            <a:fillRect/>
          </a:stretch>
        </p:blipFill>
        <p:spPr bwMode="auto">
          <a:xfrm>
            <a:off x="423863" y="1738313"/>
            <a:ext cx="24003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868363"/>
          </a:xfrm>
        </p:spPr>
        <p:txBody>
          <a:bodyPr/>
          <a:lstStyle/>
          <a:p>
            <a:pPr eaLnBrk="1" hangingPunct="1"/>
            <a:r>
              <a:rPr lang="en-US" sz="3200" smtClean="0"/>
              <a:t>Results</a:t>
            </a:r>
          </a:p>
        </p:txBody>
      </p:sp>
      <p:sp>
        <p:nvSpPr>
          <p:cNvPr id="6656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8600" y="6435725"/>
            <a:ext cx="2133600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9CFBC63E-ECD5-477D-AEE0-BEB3AF0FA8C9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66566" name="Text Box 519"/>
          <p:cNvSpPr txBox="1">
            <a:spLocks noChangeArrowheads="1"/>
          </p:cNvSpPr>
          <p:nvPr/>
        </p:nvSpPr>
        <p:spPr bwMode="auto">
          <a:xfrm>
            <a:off x="974725" y="4495800"/>
            <a:ext cx="1571625" cy="596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No placement strategy</a:t>
            </a:r>
          </a:p>
        </p:txBody>
      </p:sp>
      <p:sp>
        <p:nvSpPr>
          <p:cNvPr id="65541" name="Text Box 520"/>
          <p:cNvSpPr txBox="1">
            <a:spLocks noChangeArrowheads="1"/>
          </p:cNvSpPr>
          <p:nvPr/>
        </p:nvSpPr>
        <p:spPr bwMode="auto">
          <a:xfrm>
            <a:off x="3517900" y="4276725"/>
            <a:ext cx="1571625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Simulated annealing placement</a:t>
            </a:r>
          </a:p>
        </p:txBody>
      </p:sp>
      <p:sp>
        <p:nvSpPr>
          <p:cNvPr id="65542" name="Text Box 521"/>
          <p:cNvSpPr txBox="1">
            <a:spLocks noChangeArrowheads="1"/>
          </p:cNvSpPr>
          <p:nvPr/>
        </p:nvSpPr>
        <p:spPr bwMode="auto">
          <a:xfrm>
            <a:off x="6203950" y="4552950"/>
            <a:ext cx="1571625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Embedding placement</a:t>
            </a:r>
          </a:p>
        </p:txBody>
      </p:sp>
      <p:sp>
        <p:nvSpPr>
          <p:cNvPr id="66569" name="TextBox 10"/>
          <p:cNvSpPr txBox="1">
            <a:spLocks noChangeArrowheads="1"/>
          </p:cNvSpPr>
          <p:nvPr/>
        </p:nvSpPr>
        <p:spPr bwMode="auto">
          <a:xfrm>
            <a:off x="647700" y="1447800"/>
            <a:ext cx="2247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4 generations shown</a:t>
            </a:r>
          </a:p>
        </p:txBody>
      </p:sp>
      <p:sp>
        <p:nvSpPr>
          <p:cNvPr id="66568" name="TextBox 11"/>
          <p:cNvSpPr txBox="1">
            <a:spLocks noChangeArrowheads="1"/>
          </p:cNvSpPr>
          <p:nvPr/>
        </p:nvSpPr>
        <p:spPr bwMode="auto">
          <a:xfrm>
            <a:off x="3238500" y="1447800"/>
            <a:ext cx="2247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5 generations shown</a:t>
            </a: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5791200" y="1460500"/>
            <a:ext cx="2247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5 generations shown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656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3" name="Title 1"/>
          <p:cNvSpPr>
            <a:spLocks noGrp="1"/>
          </p:cNvSpPr>
          <p:nvPr>
            <p:ph type="title"/>
          </p:nvPr>
        </p:nvSpPr>
        <p:spPr>
          <a:xfrm>
            <a:off x="444500" y="100013"/>
            <a:ext cx="8229600" cy="534987"/>
          </a:xfrm>
        </p:spPr>
        <p:txBody>
          <a:bodyPr/>
          <a:lstStyle/>
          <a:p>
            <a:pPr eaLnBrk="1" hangingPunct="1"/>
            <a:r>
              <a:rPr lang="en-US" sz="3200" smtClean="0"/>
              <a:t>Results</a:t>
            </a:r>
          </a:p>
        </p:txBody>
      </p:sp>
      <p:sp>
        <p:nvSpPr>
          <p:cNvPr id="615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8600" y="6435725"/>
            <a:ext cx="2133600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635CBDB0-B2A0-47D7-A6F2-B901FC127486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61452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1368425" y="1054100"/>
          <a:ext cx="6964363" cy="3321050"/>
        </p:xfrm>
        <a:graphic>
          <a:graphicData uri="http://schemas.openxmlformats.org/presentationml/2006/ole">
            <p:oleObj spid="_x0000_s61452" name="Chart" r:id="rId3" imgW="6229350" imgH="2733675" progId="MSGraph.Chart.8">
              <p:embed/>
            </p:oleObj>
          </a:graphicData>
        </a:graphic>
      </p:graphicFrame>
      <p:sp>
        <p:nvSpPr>
          <p:cNvPr id="61525" name="Line 9"/>
          <p:cNvSpPr>
            <a:spLocks noChangeShapeType="1"/>
          </p:cNvSpPr>
          <p:nvPr/>
        </p:nvSpPr>
        <p:spPr bwMode="auto">
          <a:xfrm flipV="1">
            <a:off x="6985000" y="2184400"/>
            <a:ext cx="12192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6" name="Text Box 10"/>
          <p:cNvSpPr txBox="1">
            <a:spLocks noChangeArrowheads="1"/>
          </p:cNvSpPr>
          <p:nvPr/>
        </p:nvSpPr>
        <p:spPr bwMode="auto">
          <a:xfrm>
            <a:off x="7924800" y="188753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Not routable</a:t>
            </a:r>
          </a:p>
        </p:txBody>
      </p:sp>
      <p:sp>
        <p:nvSpPr>
          <p:cNvPr id="61527" name="Oval 11"/>
          <p:cNvSpPr>
            <a:spLocks noChangeArrowheads="1"/>
          </p:cNvSpPr>
          <p:nvPr/>
        </p:nvSpPr>
        <p:spPr bwMode="auto">
          <a:xfrm>
            <a:off x="6804025" y="2547938"/>
            <a:ext cx="304800" cy="444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530" name="Group 90"/>
          <p:cNvGraphicFramePr>
            <a:graphicFrameLocks noGrp="1"/>
          </p:cNvGraphicFramePr>
          <p:nvPr/>
        </p:nvGraphicFramePr>
        <p:xfrm>
          <a:off x="704850" y="4629150"/>
          <a:ext cx="4591050" cy="1320800"/>
        </p:xfrm>
        <a:graphic>
          <a:graphicData uri="http://schemas.openxmlformats.org/drawingml/2006/table">
            <a:tbl>
              <a:tblPr/>
              <a:tblGrid>
                <a:gridCol w="1066800"/>
                <a:gridCol w="914400"/>
                <a:gridCol w="855663"/>
                <a:gridCol w="696912"/>
                <a:gridCol w="10572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LUTS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BRAM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#DSP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Equivalent LUTs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FE"/>
                          </a:solidFill>
                          <a:effectLst/>
                          <a:latin typeface="Arial" charset="0"/>
                          <a:cs typeface="Arial" charset="0"/>
                        </a:rPr>
                        <a:t>306682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FE"/>
                          </a:solidFill>
                          <a:effectLst/>
                          <a:latin typeface="Arial" charset="0"/>
                          <a:cs typeface="Arial" charset="0"/>
                        </a:rPr>
                        <a:t>306887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Embed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58569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FE"/>
                          </a:solidFill>
                          <a:effectLst/>
                          <a:latin typeface="Arial" charset="0"/>
                          <a:cs typeface="Arial" charset="0"/>
                        </a:rPr>
                        <a:t>306889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0" name="Text Box 102"/>
          <p:cNvSpPr txBox="1">
            <a:spLocks noChangeArrowheads="1"/>
          </p:cNvSpPr>
          <p:nvPr/>
        </p:nvSpPr>
        <p:spPr bwMode="auto">
          <a:xfrm>
            <a:off x="1862138" y="5927725"/>
            <a:ext cx="191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CFE"/>
                </a:solidFill>
              </a:rPr>
              <a:t>No impact on size</a:t>
            </a:r>
          </a:p>
        </p:txBody>
      </p:sp>
      <p:sp>
        <p:nvSpPr>
          <p:cNvPr id="61491" name="Text Box 103"/>
          <p:cNvSpPr txBox="1">
            <a:spLocks noChangeArrowheads="1"/>
          </p:cNvSpPr>
          <p:nvPr/>
        </p:nvSpPr>
        <p:spPr bwMode="auto">
          <a:xfrm>
            <a:off x="3573463" y="4294188"/>
            <a:ext cx="3055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2D Neuron model  - 256PE – Xilinx Virtex6</a:t>
            </a:r>
          </a:p>
        </p:txBody>
      </p:sp>
      <p:graphicFrame>
        <p:nvGraphicFramePr>
          <p:cNvPr id="2" name="Group 86"/>
          <p:cNvGraphicFramePr>
            <a:graphicFrameLocks noGrp="1"/>
          </p:cNvGraphicFramePr>
          <p:nvPr/>
        </p:nvGraphicFramePr>
        <p:xfrm>
          <a:off x="5676900" y="4538663"/>
          <a:ext cx="3298825" cy="1463675"/>
        </p:xfrm>
        <a:graphic>
          <a:graphicData uri="http://schemas.openxmlformats.org/drawingml/2006/table">
            <a:tbl>
              <a:tblPr/>
              <a:tblGrid>
                <a:gridCol w="825500"/>
                <a:gridCol w="823913"/>
                <a:gridCol w="825500"/>
                <a:gridCol w="823912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power (mW)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Dynamic power (mW)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Static power (mW)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Embed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6545263" y="598805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20% more power</a:t>
            </a: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5902325" y="6186488"/>
            <a:ext cx="3063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/>
              <a:t>Using Xilinx XPower Analyzer</a:t>
            </a:r>
          </a:p>
        </p:txBody>
      </p:sp>
      <p:graphicFrame>
        <p:nvGraphicFramePr>
          <p:cNvPr id="61522" name="Object 82"/>
          <p:cNvGraphicFramePr>
            <a:graphicFrameLocks/>
          </p:cNvGraphicFramePr>
          <p:nvPr/>
        </p:nvGraphicFramePr>
        <p:xfrm>
          <a:off x="114300" y="0"/>
          <a:ext cx="2432050" cy="1328738"/>
        </p:xfrm>
        <a:graphic>
          <a:graphicData uri="http://schemas.openxmlformats.org/presentationml/2006/ole">
            <p:oleObj spid="_x0000_s61522" name="Worksheet" r:id="rId4" imgW="3952875" imgH="22479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0" grpId="0"/>
      <p:bldP spid="6149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Results/Conclusions</a:t>
            </a:r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078943A4-5CF4-4802-B776-3BA78EE7683C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70659" name="Text Box 11"/>
          <p:cNvSpPr txBox="1">
            <a:spLocks noChangeArrowheads="1"/>
          </p:cNvSpPr>
          <p:nvPr/>
        </p:nvSpPr>
        <p:spPr bwMode="auto">
          <a:xfrm>
            <a:off x="4229100" y="63373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hlinkClick r:id="rId2"/>
              </a:rPr>
              <a:t>http://www.meti.com/</a:t>
            </a:r>
            <a:r>
              <a:rPr lang="en-US" sz="1400"/>
              <a:t> 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5121275" y="1066800"/>
            <a:ext cx="3733800" cy="2790825"/>
          </a:xfrm>
          <a:prstGeom prst="rect">
            <a:avLst/>
          </a:prstGeom>
          <a:solidFill>
            <a:srgbClr val="800000">
              <a:alpha val="12157"/>
            </a:srgbClr>
          </a:solidFill>
          <a:ln w="9525">
            <a:solidFill>
              <a:srgbClr val="8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Speedup vs real-time (avg)</a:t>
            </a:r>
          </a:p>
          <a:p>
            <a:endParaRPr lang="en-US" altLang="zh-CN" sz="1600">
              <a:latin typeface="Verdana" pitchFamily="34" charset="0"/>
              <a:ea typeface="SimSun"/>
              <a:cs typeface="SimSun"/>
            </a:endParaRP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PC(1):		     0.8x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PC(4):		     3.1x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GPU:		     1.6x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HLS:		     3.2x</a:t>
            </a:r>
          </a:p>
          <a:p>
            <a:r>
              <a:rPr lang="en-US" altLang="zh-CN" sz="1600">
                <a:solidFill>
                  <a:srgbClr val="3366FF"/>
                </a:solidFill>
                <a:latin typeface="Verdana" pitchFamily="34" charset="0"/>
                <a:ea typeface="SimSun"/>
                <a:cs typeface="SimSun"/>
              </a:rPr>
              <a:t>General PE:</a:t>
            </a:r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	     </a:t>
            </a:r>
            <a:r>
              <a:rPr lang="en-US" altLang="zh-CN" sz="1600">
                <a:solidFill>
                  <a:srgbClr val="3366FF"/>
                </a:solidFill>
                <a:latin typeface="Verdana" pitchFamily="34" charset="0"/>
                <a:ea typeface="SimSun"/>
                <a:cs typeface="SimSun"/>
              </a:rPr>
              <a:t>4.9x</a:t>
            </a:r>
          </a:p>
          <a:p>
            <a:r>
              <a:rPr lang="en-US" altLang="zh-CN" sz="1600" b="1">
                <a:solidFill>
                  <a:srgbClr val="000CFE"/>
                </a:solidFill>
                <a:latin typeface="Verdana" pitchFamily="34" charset="0"/>
                <a:ea typeface="SimSun"/>
                <a:cs typeface="SimSun"/>
              </a:rPr>
              <a:t>Grph emb(GPE):  11.2x</a:t>
            </a:r>
          </a:p>
          <a:p>
            <a:r>
              <a:rPr lang="en-US" altLang="zh-CN" sz="1600">
                <a:solidFill>
                  <a:srgbClr val="3366FF"/>
                </a:solidFill>
                <a:latin typeface="Verdana" pitchFamily="34" charset="0"/>
                <a:ea typeface="SimSun"/>
                <a:cs typeface="SimSun"/>
              </a:rPr>
              <a:t>Custom PE:</a:t>
            </a:r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	     </a:t>
            </a:r>
            <a:r>
              <a:rPr lang="en-US" altLang="zh-CN" sz="1600">
                <a:solidFill>
                  <a:srgbClr val="3366FF"/>
                </a:solidFill>
                <a:latin typeface="Verdana" pitchFamily="34" charset="0"/>
                <a:ea typeface="SimSun"/>
                <a:cs typeface="SimSun"/>
              </a:rPr>
              <a:t>6.1x</a:t>
            </a:r>
          </a:p>
          <a:p>
            <a:r>
              <a:rPr lang="en-US" altLang="zh-CN" sz="1600">
                <a:solidFill>
                  <a:srgbClr val="3366FF"/>
                </a:solidFill>
                <a:latin typeface="Verdana" pitchFamily="34" charset="0"/>
                <a:ea typeface="SimSun"/>
                <a:cs typeface="SimSun"/>
              </a:rPr>
              <a:t>Heterog PE:</a:t>
            </a:r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	   </a:t>
            </a:r>
            <a:r>
              <a:rPr lang="en-US" altLang="zh-CN" sz="1600">
                <a:solidFill>
                  <a:srgbClr val="3366FF"/>
                </a:solidFill>
                <a:latin typeface="Verdana" pitchFamily="34" charset="0"/>
                <a:ea typeface="SimSun"/>
                <a:cs typeface="SimSun"/>
              </a:rPr>
              <a:t>34.5x</a:t>
            </a:r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	</a:t>
            </a:r>
            <a:endParaRPr lang="en-US" altLang="zh-CN" sz="1600" b="1">
              <a:solidFill>
                <a:srgbClr val="FF0000"/>
              </a:solidFill>
              <a:latin typeface="Verdana" pitchFamily="34" charset="0"/>
              <a:ea typeface="SimSun"/>
              <a:cs typeface="SimSun"/>
            </a:endParaRP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(Grph emb(HPE):    48.5x)</a:t>
            </a:r>
          </a:p>
        </p:txBody>
      </p:sp>
      <p:sp>
        <p:nvSpPr>
          <p:cNvPr id="70661" name="Content Placeholder 2"/>
          <p:cNvSpPr>
            <a:spLocks noGrp="1"/>
          </p:cNvSpPr>
          <p:nvPr>
            <p:ph idx="1"/>
          </p:nvPr>
        </p:nvSpPr>
        <p:spPr>
          <a:xfrm>
            <a:off x="0" y="877888"/>
            <a:ext cx="5073650" cy="4900612"/>
          </a:xfrm>
        </p:spPr>
        <p:txBody>
          <a:bodyPr/>
          <a:lstStyle/>
          <a:p>
            <a:r>
              <a:rPr lang="en-US" sz="2800" smtClean="0"/>
              <a:t>Graph emb. gives additional speedup</a:t>
            </a:r>
          </a:p>
          <a:p>
            <a:pPr lvl="1"/>
            <a:r>
              <a:rPr lang="en-US" sz="2400" smtClean="0">
                <a:ea typeface="ＭＳ Ｐゴシック"/>
              </a:rPr>
              <a:t>FPGAs: Fastest cost-effective execution of physical models</a:t>
            </a:r>
          </a:p>
          <a:p>
            <a:pPr lvl="1"/>
            <a:r>
              <a:rPr lang="en-US" sz="1200" smtClean="0">
                <a:ea typeface="ＭＳ Ｐゴシック"/>
                <a:hlinkClick r:id="rId3"/>
              </a:rPr>
              <a:t>http://www.youtube.com/watch?v=ThUKVhqoA3Q</a:t>
            </a:r>
            <a:r>
              <a:rPr lang="en-US" smtClean="0">
                <a:ea typeface="ＭＳ Ｐゴシック"/>
              </a:rPr>
              <a:t> </a:t>
            </a:r>
            <a:endParaRPr lang="en-US" sz="2400" smtClean="0">
              <a:ea typeface="ＭＳ Ｐゴシック"/>
            </a:endParaRPr>
          </a:p>
          <a:p>
            <a:r>
              <a:rPr lang="en-US" sz="2800" smtClean="0"/>
              <a:t>Future</a:t>
            </a:r>
          </a:p>
          <a:p>
            <a:pPr lvl="1"/>
            <a:r>
              <a:rPr lang="en-US" sz="2400" smtClean="0">
                <a:ea typeface="ＭＳ Ｐゴシック"/>
              </a:rPr>
              <a:t>Manycore device</a:t>
            </a:r>
          </a:p>
          <a:p>
            <a:pPr lvl="1"/>
            <a:r>
              <a:rPr lang="en-US" sz="2400" smtClean="0">
                <a:ea typeface="ＭＳ Ｐゴシック"/>
              </a:rPr>
              <a:t>Beyond testing CPS</a:t>
            </a:r>
          </a:p>
          <a:p>
            <a:pPr lvl="2"/>
            <a:r>
              <a:rPr lang="en-US" sz="2000" smtClean="0">
                <a:ea typeface="ＭＳ Ｐゴシック"/>
              </a:rPr>
              <a:t>Implement end-products</a:t>
            </a:r>
          </a:p>
        </p:txBody>
      </p:sp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8" y="5076825"/>
            <a:ext cx="16097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5059363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628" name="Group 124"/>
          <p:cNvGrpSpPr>
            <a:grpSpLocks/>
          </p:cNvGrpSpPr>
          <p:nvPr/>
        </p:nvGrpSpPr>
        <p:grpSpPr bwMode="auto">
          <a:xfrm>
            <a:off x="5238750" y="4248150"/>
            <a:ext cx="3409950" cy="1743075"/>
            <a:chOff x="3612" y="2300"/>
            <a:chExt cx="2148" cy="1098"/>
          </a:xfrm>
        </p:grpSpPr>
        <p:sp>
          <p:nvSpPr>
            <p:cNvPr id="70666" name="Line 73"/>
            <p:cNvSpPr>
              <a:spLocks noChangeShapeType="1"/>
            </p:cNvSpPr>
            <p:nvPr/>
          </p:nvSpPr>
          <p:spPr bwMode="auto">
            <a:xfrm flipV="1">
              <a:off x="3650" y="2812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Text Box 5"/>
            <p:cNvSpPr txBox="1">
              <a:spLocks noChangeArrowheads="1"/>
            </p:cNvSpPr>
            <p:nvPr/>
          </p:nvSpPr>
          <p:spPr bwMode="auto">
            <a:xfrm>
              <a:off x="3810" y="2300"/>
              <a:ext cx="1716" cy="680"/>
            </a:xfrm>
            <a:prstGeom prst="rect">
              <a:avLst/>
            </a:prstGeom>
            <a:solidFill>
              <a:srgbClr val="800000">
                <a:alpha val="12157"/>
              </a:srgbClr>
            </a:solidFill>
            <a:ln w="9525">
              <a:solidFill>
                <a:srgbClr val="800000">
                  <a:alpha val="50195"/>
                </a:srgb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latin typeface="Verdana" pitchFamily="34" charset="0"/>
                  <a:ea typeface="SimSun"/>
                  <a:cs typeface="SimSun"/>
                </a:rPr>
                <a:t>Speedup / dollar</a:t>
              </a:r>
            </a:p>
            <a:p>
              <a:r>
                <a:rPr lang="en-US" altLang="zh-CN" sz="1600">
                  <a:solidFill>
                    <a:srgbClr val="000CFE"/>
                  </a:solidFill>
                  <a:latin typeface="Verdana" pitchFamily="34" charset="0"/>
                  <a:ea typeface="SimSun"/>
                  <a:cs typeface="SimSun"/>
                </a:rPr>
                <a:t>Heterog PE </a:t>
              </a:r>
            </a:p>
            <a:p>
              <a:pPr>
                <a:buFontTx/>
                <a:buChar char="•"/>
              </a:pPr>
              <a:r>
                <a:rPr lang="en-US" altLang="zh-CN" sz="1600">
                  <a:solidFill>
                    <a:srgbClr val="000CFE"/>
                  </a:solidFill>
                  <a:latin typeface="Verdana" pitchFamily="34" charset="0"/>
                  <a:ea typeface="SimSun"/>
                  <a:cs typeface="SimSun"/>
                </a:rPr>
                <a:t> 3.0x better than PC(4)</a:t>
              </a:r>
            </a:p>
            <a:p>
              <a:pPr>
                <a:buFontTx/>
                <a:buChar char="•"/>
              </a:pPr>
              <a:r>
                <a:rPr lang="en-US" altLang="zh-CN" sz="1600">
                  <a:solidFill>
                    <a:srgbClr val="000CFE"/>
                  </a:solidFill>
                  <a:latin typeface="Verdana" pitchFamily="34" charset="0"/>
                  <a:ea typeface="SimSun"/>
                  <a:cs typeface="SimSun"/>
                </a:rPr>
                <a:t> 4.5x better than GPU</a:t>
              </a:r>
            </a:p>
          </p:txBody>
        </p:sp>
        <p:sp>
          <p:nvSpPr>
            <p:cNvPr id="70668" name="Rectangle 123"/>
            <p:cNvSpPr>
              <a:spLocks noChangeArrowheads="1"/>
            </p:cNvSpPr>
            <p:nvPr/>
          </p:nvSpPr>
          <p:spPr bwMode="auto">
            <a:xfrm>
              <a:off x="3612" y="2995"/>
              <a:ext cx="214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>
                  <a:ea typeface="SimSun"/>
                  <a:cs typeface="SimSun"/>
                </a:rPr>
                <a:t>CPU (I7-950 + Intel X58 board): 	$480  </a:t>
              </a:r>
            </a:p>
            <a:p>
              <a:r>
                <a:rPr lang="en-US" altLang="zh-CN" sz="1200">
                  <a:ea typeface="SimSun"/>
                  <a:cs typeface="SimSun"/>
                </a:rPr>
                <a:t>GPU(GTX460 + I3-540 + H55 board):	$380</a:t>
              </a:r>
            </a:p>
            <a:p>
              <a:r>
                <a:rPr lang="en-US" altLang="zh-CN" sz="1200">
                  <a:ea typeface="SimSun"/>
                  <a:cs typeface="SimSun"/>
                </a:rPr>
                <a:t>FPGA (Xilinx Virtex6 240T-2 board):	$1800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68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/>
              <a:t>Frank Vahid, UCR   </a:t>
            </a:r>
            <a:fld id="{D1D14335-80CF-4541-8865-EFA7F65D4506}" type="slidenum">
              <a:rPr lang="en-US" sz="1400"/>
              <a:pPr algn="r"/>
              <a:t>17</a:t>
            </a:fld>
            <a:endParaRPr lang="en-US" sz="1400"/>
          </a:p>
        </p:txBody>
      </p:sp>
      <p:pic>
        <p:nvPicPr>
          <p:cNvPr id="716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447800"/>
            <a:ext cx="641032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Bailey Miller, UCR   </a:t>
            </a:r>
            <a:fld id="{21B71014-3D04-45A6-BF93-86672A129C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03300"/>
            <a:ext cx="75946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527175"/>
            <a:ext cx="451802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E7D418C5-1326-47D6-8DBB-09F48B4AD586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Models of physical world that run in real-time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u="sng" smtClean="0"/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708025" y="379571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hlinkClick r:id="rId3"/>
              </a:rPr>
              <a:t>http://www.nhlbi.nih.gov/</a:t>
            </a:r>
            <a:r>
              <a:rPr lang="en-US" sz="1200"/>
              <a:t> 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3081338" y="982663"/>
            <a:ext cx="3268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cyber-physical systems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38138" y="4551363"/>
            <a:ext cx="3260725" cy="1744662"/>
            <a:chOff x="338138" y="4551363"/>
            <a:chExt cx="3260725" cy="1744662"/>
          </a:xfrm>
        </p:grpSpPr>
        <p:pic>
          <p:nvPicPr>
            <p:cNvPr id="17426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8538" y="4551363"/>
              <a:ext cx="1330325" cy="156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67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858006">
              <a:off x="1338263" y="5170488"/>
              <a:ext cx="947737" cy="112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29"/>
            <p:cNvSpPr txBox="1">
              <a:spLocks noChangeArrowheads="1"/>
            </p:cNvSpPr>
            <p:nvPr/>
          </p:nvSpPr>
          <p:spPr bwMode="auto">
            <a:xfrm>
              <a:off x="338138" y="4932363"/>
              <a:ext cx="1219200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rgbClr val="00CC00"/>
                  </a:solidFill>
                  <a:latin typeface="Tahoma" pitchFamily="34" charset="0"/>
                </a:rPr>
                <a:t>Physical mockup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487863" y="4533900"/>
            <a:ext cx="4181475" cy="1581150"/>
            <a:chOff x="4487863" y="4533900"/>
            <a:chExt cx="4181475" cy="1581150"/>
          </a:xfrm>
        </p:grpSpPr>
        <p:pic>
          <p:nvPicPr>
            <p:cNvPr id="17417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7863" y="4551363"/>
              <a:ext cx="1328737" cy="156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AutoShape 54"/>
            <p:cNvSpPr>
              <a:spLocks noChangeArrowheads="1"/>
            </p:cNvSpPr>
            <p:nvPr/>
          </p:nvSpPr>
          <p:spPr bwMode="auto">
            <a:xfrm>
              <a:off x="6140450" y="4533900"/>
              <a:ext cx="2528888" cy="1558925"/>
            </a:xfrm>
            <a:prstGeom prst="roundRect">
              <a:avLst>
                <a:gd name="adj" fmla="val 16667"/>
              </a:avLst>
            </a:prstGeom>
            <a:solidFill>
              <a:srgbClr val="B7E9FF">
                <a:alpha val="6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Rectangle 55"/>
            <p:cNvSpPr>
              <a:spLocks noChangeArrowheads="1"/>
            </p:cNvSpPr>
            <p:nvPr/>
          </p:nvSpPr>
          <p:spPr bwMode="auto">
            <a:xfrm>
              <a:off x="6219825" y="4767263"/>
              <a:ext cx="1011238" cy="7016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>
                  <a:latin typeface="Tahoma" pitchFamily="34" charset="0"/>
                </a:rPr>
                <a:t>Transducer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>
                  <a:latin typeface="Tahoma" pitchFamily="34" charset="0"/>
                </a:rPr>
                <a:t>models</a:t>
              </a:r>
            </a:p>
          </p:txBody>
        </p:sp>
        <p:sp>
          <p:nvSpPr>
            <p:cNvPr id="17420" name="Rectangle 60"/>
            <p:cNvSpPr>
              <a:spLocks noChangeArrowheads="1"/>
            </p:cNvSpPr>
            <p:nvPr/>
          </p:nvSpPr>
          <p:spPr bwMode="auto">
            <a:xfrm>
              <a:off x="7551738" y="4767263"/>
              <a:ext cx="1016000" cy="7016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300">
                  <a:latin typeface="Tahoma" pitchFamily="34" charset="0"/>
                </a:rPr>
                <a:t>Environment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300">
                  <a:latin typeface="Tahoma" pitchFamily="34" charset="0"/>
                </a:rPr>
                <a:t>model</a:t>
              </a:r>
            </a:p>
          </p:txBody>
        </p:sp>
        <p:sp>
          <p:nvSpPr>
            <p:cNvPr id="17421" name="Line 61"/>
            <p:cNvSpPr>
              <a:spLocks noChangeShapeType="1"/>
            </p:cNvSpPr>
            <p:nvPr/>
          </p:nvSpPr>
          <p:spPr bwMode="auto">
            <a:xfrm>
              <a:off x="7273925" y="5157788"/>
              <a:ext cx="23177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62"/>
            <p:cNvSpPr>
              <a:spLocks noChangeShapeType="1"/>
            </p:cNvSpPr>
            <p:nvPr/>
          </p:nvSpPr>
          <p:spPr bwMode="auto">
            <a:xfrm>
              <a:off x="7273925" y="5000625"/>
              <a:ext cx="23177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64"/>
            <p:cNvSpPr txBox="1">
              <a:spLocks noChangeArrowheads="1"/>
            </p:cNvSpPr>
            <p:nvPr/>
          </p:nvSpPr>
          <p:spPr bwMode="auto">
            <a:xfrm>
              <a:off x="6434138" y="5638800"/>
              <a:ext cx="19812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rgbClr val="00CC00"/>
                  </a:solidFill>
                  <a:latin typeface="Tahoma" pitchFamily="34" charset="0"/>
                </a:rPr>
                <a:t>Digital mockup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453063" y="4876800"/>
              <a:ext cx="777875" cy="33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53063" y="5029200"/>
              <a:ext cx="777875" cy="33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6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9775" y="1557338"/>
            <a:ext cx="266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0" descr="nsf_prop_eq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" y="1414463"/>
            <a:ext cx="3386138" cy="4775200"/>
          </a:xfrm>
        </p:spPr>
      </p:pic>
      <p:pic>
        <p:nvPicPr>
          <p:cNvPr id="1843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013" y="1319213"/>
            <a:ext cx="18192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Issue: Real-time achieved via inaccuracy 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937E49E3-6078-499B-8A38-352768194268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4411663" y="2535238"/>
            <a:ext cx="4732337" cy="2857500"/>
            <a:chOff x="4157133" y="867976"/>
            <a:chExt cx="4732868" cy="2858238"/>
          </a:xfrm>
        </p:grpSpPr>
        <p:pic>
          <p:nvPicPr>
            <p:cNvPr id="18449" name="Picture 18" descr="accuracy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7133" y="946150"/>
              <a:ext cx="3276600" cy="275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Text Box 19"/>
            <p:cNvSpPr txBox="1">
              <a:spLocks noChangeArrowheads="1"/>
            </p:cNvSpPr>
            <p:nvPr/>
          </p:nvSpPr>
          <p:spPr bwMode="auto">
            <a:xfrm>
              <a:off x="6502133" y="2330441"/>
              <a:ext cx="2387868" cy="13957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0066">
                  <a:alpha val="50195"/>
                </a:srgb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1400">
                  <a:latin typeface="Verdana" pitchFamily="34" charset="0"/>
                  <a:ea typeface="SimSun"/>
                  <a:cs typeface="SimSun"/>
                </a:rPr>
                <a:t>Weibel lung complexity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1400">
                  <a:latin typeface="Verdana" pitchFamily="34" charset="0"/>
                  <a:ea typeface="SimSun"/>
                  <a:cs typeface="SimSun"/>
                </a:rPr>
                <a:t>4 gen:        32 ODEs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1400">
                  <a:latin typeface="Verdana" pitchFamily="34" charset="0"/>
                  <a:ea typeface="SimSun"/>
                  <a:cs typeface="SimSun"/>
                </a:rPr>
                <a:t>6 gen:      128 ODEs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1400">
                  <a:latin typeface="Verdana" pitchFamily="34" charset="0"/>
                  <a:ea typeface="SimSun"/>
                  <a:cs typeface="SimSun"/>
                </a:rPr>
                <a:t>8 gen:      512 ODEs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1400">
                  <a:latin typeface="Verdana" pitchFamily="34" charset="0"/>
                  <a:ea typeface="SimSun"/>
                  <a:cs typeface="SimSun"/>
                </a:rPr>
                <a:t>10 gen:  2048 ODEs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altLang="zh-CN" sz="1400">
                <a:latin typeface="Verdana" pitchFamily="34" charset="0"/>
                <a:ea typeface="SimSun"/>
                <a:cs typeface="SimSun"/>
              </a:endParaRPr>
            </a:p>
          </p:txBody>
        </p:sp>
        <p:sp>
          <p:nvSpPr>
            <p:cNvPr id="18451" name="Text Box 11"/>
            <p:cNvSpPr txBox="1">
              <a:spLocks noChangeArrowheads="1"/>
            </p:cNvSpPr>
            <p:nvPr/>
          </p:nvSpPr>
          <p:spPr bwMode="auto">
            <a:xfrm>
              <a:off x="7121989" y="867976"/>
              <a:ext cx="1632544" cy="1323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>
                  <a:alpha val="49019"/>
                </a:srgb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“2-3 minutes to simulate one breath accurately”</a:t>
              </a:r>
            </a:p>
          </p:txBody>
        </p:sp>
      </p:grpSp>
      <p:grpSp>
        <p:nvGrpSpPr>
          <p:cNvPr id="18439" name="Group 22"/>
          <p:cNvGrpSpPr>
            <a:grpSpLocks/>
          </p:cNvGrpSpPr>
          <p:nvPr/>
        </p:nvGrpSpPr>
        <p:grpSpPr bwMode="auto">
          <a:xfrm>
            <a:off x="2236788" y="2036763"/>
            <a:ext cx="1663700" cy="1304925"/>
            <a:chOff x="2218267" y="1732491"/>
            <a:chExt cx="1662643" cy="1303652"/>
          </a:xfrm>
        </p:grpSpPr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510181" y="1732491"/>
              <a:ext cx="912233" cy="274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>
                <a:spcBef>
                  <a:spcPts val="750"/>
                </a:spcBef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008000"/>
                  </a:solidFill>
                </a:rPr>
                <a:t>V[1],R[1]</a:t>
              </a:r>
            </a:p>
          </p:txBody>
        </p:sp>
        <p:sp>
          <p:nvSpPr>
            <p:cNvPr id="18441" name="Text Box 7"/>
            <p:cNvSpPr txBox="1">
              <a:spLocks noChangeArrowheads="1"/>
            </p:cNvSpPr>
            <p:nvPr/>
          </p:nvSpPr>
          <p:spPr bwMode="auto">
            <a:xfrm>
              <a:off x="2218267" y="2595249"/>
              <a:ext cx="874157" cy="274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>
                <a:spcBef>
                  <a:spcPts val="750"/>
                </a:spcBef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008000"/>
                  </a:solidFill>
                </a:rPr>
                <a:t>V[2],R[2]</a:t>
              </a:r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2997234" y="2761774"/>
              <a:ext cx="883676" cy="2743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>
                <a:spcBef>
                  <a:spcPts val="875"/>
                </a:spcBef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008000"/>
                  </a:solidFill>
                </a:rPr>
                <a:t>V[7],R[7]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/>
              <a:t>Frank Vahid, UCR   </a:t>
            </a:r>
            <a:fld id="{F4103278-8480-42E4-8193-F21B47D3F95A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9458" name="AutoShape 5"/>
          <p:cNvSpPr>
            <a:spLocks noChangeAspect="1" noChangeArrowheads="1" noTextEdit="1"/>
          </p:cNvSpPr>
          <p:nvPr/>
        </p:nvSpPr>
        <p:spPr bwMode="auto">
          <a:xfrm>
            <a:off x="0" y="930275"/>
            <a:ext cx="75596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68263" y="998538"/>
            <a:ext cx="7424737" cy="429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217613" y="1525588"/>
            <a:ext cx="47767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1217613" y="3836988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>
            <a:off x="1217613" y="3587750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1217613" y="332422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>
            <a:off x="1217613" y="307657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>
            <a:off x="1217613" y="2811463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>
            <a:off x="1217613" y="254952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>
            <a:off x="1217613" y="2300288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>
            <a:off x="1217613" y="2036763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>
            <a:off x="1217613" y="178752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>
            <a:off x="1217613" y="1525588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1217613" y="1525588"/>
            <a:ext cx="4776787" cy="25749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Rectangle 20"/>
          <p:cNvSpPr>
            <a:spLocks noChangeArrowheads="1"/>
          </p:cNvSpPr>
          <p:nvPr/>
        </p:nvSpPr>
        <p:spPr bwMode="auto">
          <a:xfrm>
            <a:off x="1298575" y="417513"/>
            <a:ext cx="106363" cy="368300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Rectangle 21"/>
          <p:cNvSpPr>
            <a:spLocks noChangeArrowheads="1"/>
          </p:cNvSpPr>
          <p:nvPr/>
        </p:nvSpPr>
        <p:spPr bwMode="auto">
          <a:xfrm>
            <a:off x="2247900" y="265113"/>
            <a:ext cx="106363" cy="383540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Rectangle 22"/>
          <p:cNvSpPr>
            <a:spLocks noChangeArrowheads="1"/>
          </p:cNvSpPr>
          <p:nvPr/>
        </p:nvSpPr>
        <p:spPr bwMode="auto">
          <a:xfrm>
            <a:off x="3211513" y="182563"/>
            <a:ext cx="107950" cy="391795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Rectangle 23"/>
          <p:cNvSpPr>
            <a:spLocks noChangeArrowheads="1"/>
          </p:cNvSpPr>
          <p:nvPr/>
        </p:nvSpPr>
        <p:spPr bwMode="auto">
          <a:xfrm>
            <a:off x="4160838" y="1871663"/>
            <a:ext cx="107950" cy="222885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Rectangle 24"/>
          <p:cNvSpPr>
            <a:spLocks noChangeArrowheads="1"/>
          </p:cNvSpPr>
          <p:nvPr/>
        </p:nvSpPr>
        <p:spPr bwMode="auto">
          <a:xfrm>
            <a:off x="5124450" y="1054100"/>
            <a:ext cx="106363" cy="3046413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1404938" y="3117850"/>
            <a:ext cx="3946525" cy="982663"/>
            <a:chOff x="1404649" y="3816548"/>
            <a:chExt cx="3947158" cy="982275"/>
          </a:xfrm>
        </p:grpSpPr>
        <p:sp>
          <p:nvSpPr>
            <p:cNvPr id="19545" name="Rectangle 25"/>
            <p:cNvSpPr>
              <a:spLocks noChangeArrowheads="1"/>
            </p:cNvSpPr>
            <p:nvPr/>
          </p:nvSpPr>
          <p:spPr bwMode="auto">
            <a:xfrm>
              <a:off x="1404649" y="3884504"/>
              <a:ext cx="120536" cy="914319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Rectangle 26"/>
            <p:cNvSpPr>
              <a:spLocks noChangeArrowheads="1"/>
            </p:cNvSpPr>
            <p:nvPr/>
          </p:nvSpPr>
          <p:spPr bwMode="auto">
            <a:xfrm>
              <a:off x="2354474" y="3842804"/>
              <a:ext cx="120536" cy="956019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Rectangle 27"/>
            <p:cNvSpPr>
              <a:spLocks noChangeArrowheads="1"/>
            </p:cNvSpPr>
            <p:nvPr/>
          </p:nvSpPr>
          <p:spPr bwMode="auto">
            <a:xfrm>
              <a:off x="3318764" y="3816548"/>
              <a:ext cx="120536" cy="982275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Rectangle 28"/>
            <p:cNvSpPr>
              <a:spLocks noChangeArrowheads="1"/>
            </p:cNvSpPr>
            <p:nvPr/>
          </p:nvSpPr>
          <p:spPr bwMode="auto">
            <a:xfrm>
              <a:off x="4268589" y="4244363"/>
              <a:ext cx="120536" cy="554460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Rectangle 29"/>
            <p:cNvSpPr>
              <a:spLocks noChangeArrowheads="1"/>
            </p:cNvSpPr>
            <p:nvPr/>
          </p:nvSpPr>
          <p:spPr bwMode="auto">
            <a:xfrm>
              <a:off x="5231271" y="4037405"/>
              <a:ext cx="120536" cy="761418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1525588" y="1719263"/>
            <a:ext cx="3933825" cy="2381250"/>
            <a:chOff x="1525185" y="2417269"/>
            <a:chExt cx="3934302" cy="2381554"/>
          </a:xfrm>
        </p:grpSpPr>
        <p:sp>
          <p:nvSpPr>
            <p:cNvPr id="19540" name="Rectangle 30"/>
            <p:cNvSpPr>
              <a:spLocks noChangeArrowheads="1"/>
            </p:cNvSpPr>
            <p:nvPr/>
          </p:nvSpPr>
          <p:spPr bwMode="auto">
            <a:xfrm>
              <a:off x="1525185" y="3524645"/>
              <a:ext cx="107679" cy="127417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Rectangle 31"/>
            <p:cNvSpPr>
              <a:spLocks noChangeArrowheads="1"/>
            </p:cNvSpPr>
            <p:nvPr/>
          </p:nvSpPr>
          <p:spPr bwMode="auto">
            <a:xfrm>
              <a:off x="2475010" y="3608046"/>
              <a:ext cx="107679" cy="119077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Rectangle 32"/>
            <p:cNvSpPr>
              <a:spLocks noChangeArrowheads="1"/>
            </p:cNvSpPr>
            <p:nvPr/>
          </p:nvSpPr>
          <p:spPr bwMode="auto">
            <a:xfrm>
              <a:off x="3439300" y="2417269"/>
              <a:ext cx="106072" cy="238155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33"/>
            <p:cNvSpPr>
              <a:spLocks noChangeArrowheads="1"/>
            </p:cNvSpPr>
            <p:nvPr/>
          </p:nvSpPr>
          <p:spPr bwMode="auto">
            <a:xfrm>
              <a:off x="4389125" y="3663646"/>
              <a:ext cx="106072" cy="113517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Rectangle 34"/>
            <p:cNvSpPr>
              <a:spLocks noChangeArrowheads="1"/>
            </p:cNvSpPr>
            <p:nvPr/>
          </p:nvSpPr>
          <p:spPr bwMode="auto">
            <a:xfrm>
              <a:off x="5351808" y="2930029"/>
              <a:ext cx="107679" cy="186879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1633538" y="3157538"/>
            <a:ext cx="3932237" cy="942975"/>
            <a:chOff x="1632864" y="3856704"/>
            <a:chExt cx="3932695" cy="942119"/>
          </a:xfrm>
        </p:grpSpPr>
        <p:sp>
          <p:nvSpPr>
            <p:cNvPr id="19535" name="Rectangle 35"/>
            <p:cNvSpPr>
              <a:spLocks noChangeArrowheads="1"/>
            </p:cNvSpPr>
            <p:nvPr/>
          </p:nvSpPr>
          <p:spPr bwMode="auto">
            <a:xfrm>
              <a:off x="1632864" y="4120806"/>
              <a:ext cx="106072" cy="6780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Rectangle 36"/>
            <p:cNvSpPr>
              <a:spLocks noChangeArrowheads="1"/>
            </p:cNvSpPr>
            <p:nvPr/>
          </p:nvSpPr>
          <p:spPr bwMode="auto">
            <a:xfrm>
              <a:off x="2582689" y="3856704"/>
              <a:ext cx="120536" cy="942119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Rectangle 37"/>
            <p:cNvSpPr>
              <a:spLocks noChangeArrowheads="1"/>
            </p:cNvSpPr>
            <p:nvPr/>
          </p:nvSpPr>
          <p:spPr bwMode="auto">
            <a:xfrm>
              <a:off x="3545372" y="4023505"/>
              <a:ext cx="107679" cy="77531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Rectangle 38"/>
            <p:cNvSpPr>
              <a:spLocks noChangeArrowheads="1"/>
            </p:cNvSpPr>
            <p:nvPr/>
          </p:nvSpPr>
          <p:spPr bwMode="auto">
            <a:xfrm>
              <a:off x="4495197" y="3967905"/>
              <a:ext cx="120536" cy="83091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Rectangle 39"/>
            <p:cNvSpPr>
              <a:spLocks noChangeArrowheads="1"/>
            </p:cNvSpPr>
            <p:nvPr/>
          </p:nvSpPr>
          <p:spPr bwMode="auto">
            <a:xfrm>
              <a:off x="5459487" y="4037405"/>
              <a:ext cx="106072" cy="76141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0" name="Line 55"/>
          <p:cNvSpPr>
            <a:spLocks noChangeShapeType="1"/>
          </p:cNvSpPr>
          <p:nvPr/>
        </p:nvSpPr>
        <p:spPr bwMode="auto">
          <a:xfrm>
            <a:off x="1217613" y="1525588"/>
            <a:ext cx="0" cy="257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Line 56"/>
          <p:cNvSpPr>
            <a:spLocks noChangeShapeType="1"/>
          </p:cNvSpPr>
          <p:nvPr/>
        </p:nvSpPr>
        <p:spPr bwMode="auto">
          <a:xfrm>
            <a:off x="1217613" y="41005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Line 57"/>
          <p:cNvSpPr>
            <a:spLocks noChangeShapeType="1"/>
          </p:cNvSpPr>
          <p:nvPr/>
        </p:nvSpPr>
        <p:spPr bwMode="auto">
          <a:xfrm>
            <a:off x="1217613" y="38369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58"/>
          <p:cNvSpPr>
            <a:spLocks noChangeShapeType="1"/>
          </p:cNvSpPr>
          <p:nvPr/>
        </p:nvSpPr>
        <p:spPr bwMode="auto">
          <a:xfrm>
            <a:off x="1217613" y="358775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59"/>
          <p:cNvSpPr>
            <a:spLocks noChangeShapeType="1"/>
          </p:cNvSpPr>
          <p:nvPr/>
        </p:nvSpPr>
        <p:spPr bwMode="auto">
          <a:xfrm>
            <a:off x="1217613" y="33242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60"/>
          <p:cNvSpPr>
            <a:spLocks noChangeShapeType="1"/>
          </p:cNvSpPr>
          <p:nvPr/>
        </p:nvSpPr>
        <p:spPr bwMode="auto">
          <a:xfrm>
            <a:off x="1217613" y="307657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61"/>
          <p:cNvSpPr>
            <a:spLocks noChangeShapeType="1"/>
          </p:cNvSpPr>
          <p:nvPr/>
        </p:nvSpPr>
        <p:spPr bwMode="auto">
          <a:xfrm>
            <a:off x="1217613" y="281146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62"/>
          <p:cNvSpPr>
            <a:spLocks noChangeShapeType="1"/>
          </p:cNvSpPr>
          <p:nvPr/>
        </p:nvSpPr>
        <p:spPr bwMode="auto">
          <a:xfrm>
            <a:off x="1217613" y="25495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Line 63"/>
          <p:cNvSpPr>
            <a:spLocks noChangeShapeType="1"/>
          </p:cNvSpPr>
          <p:nvPr/>
        </p:nvSpPr>
        <p:spPr bwMode="auto">
          <a:xfrm>
            <a:off x="1217613" y="23002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Line 64"/>
          <p:cNvSpPr>
            <a:spLocks noChangeShapeType="1"/>
          </p:cNvSpPr>
          <p:nvPr/>
        </p:nvSpPr>
        <p:spPr bwMode="auto">
          <a:xfrm>
            <a:off x="1217613" y="203676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Line 65"/>
          <p:cNvSpPr>
            <a:spLocks noChangeShapeType="1"/>
          </p:cNvSpPr>
          <p:nvPr/>
        </p:nvSpPr>
        <p:spPr bwMode="auto">
          <a:xfrm>
            <a:off x="1217613" y="17875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66"/>
          <p:cNvSpPr>
            <a:spLocks noChangeShapeType="1"/>
          </p:cNvSpPr>
          <p:nvPr/>
        </p:nvSpPr>
        <p:spPr bwMode="auto">
          <a:xfrm>
            <a:off x="1217613" y="15255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Line 68"/>
          <p:cNvSpPr>
            <a:spLocks noChangeShapeType="1"/>
          </p:cNvSpPr>
          <p:nvPr/>
        </p:nvSpPr>
        <p:spPr bwMode="auto">
          <a:xfrm flipV="1">
            <a:off x="1217613" y="40449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Line 69"/>
          <p:cNvSpPr>
            <a:spLocks noChangeShapeType="1"/>
          </p:cNvSpPr>
          <p:nvPr/>
        </p:nvSpPr>
        <p:spPr bwMode="auto">
          <a:xfrm flipV="1">
            <a:off x="2168525" y="40449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Line 70"/>
          <p:cNvSpPr>
            <a:spLocks noChangeShapeType="1"/>
          </p:cNvSpPr>
          <p:nvPr/>
        </p:nvSpPr>
        <p:spPr bwMode="auto">
          <a:xfrm flipV="1">
            <a:off x="3130550" y="40449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Line 71"/>
          <p:cNvSpPr>
            <a:spLocks noChangeShapeType="1"/>
          </p:cNvSpPr>
          <p:nvPr/>
        </p:nvSpPr>
        <p:spPr bwMode="auto">
          <a:xfrm flipV="1">
            <a:off x="4079875" y="40449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72"/>
          <p:cNvSpPr>
            <a:spLocks noChangeShapeType="1"/>
          </p:cNvSpPr>
          <p:nvPr/>
        </p:nvSpPr>
        <p:spPr bwMode="auto">
          <a:xfrm flipV="1">
            <a:off x="5045075" y="40449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Line 73"/>
          <p:cNvSpPr>
            <a:spLocks noChangeShapeType="1"/>
          </p:cNvSpPr>
          <p:nvPr/>
        </p:nvSpPr>
        <p:spPr bwMode="auto">
          <a:xfrm flipV="1">
            <a:off x="5994400" y="40449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Rectangle 74"/>
          <p:cNvSpPr>
            <a:spLocks noChangeArrowheads="1"/>
          </p:cNvSpPr>
          <p:nvPr/>
        </p:nvSpPr>
        <p:spPr bwMode="auto">
          <a:xfrm>
            <a:off x="949325" y="3989388"/>
            <a:ext cx="1619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499" name="Rectangle 75"/>
          <p:cNvSpPr>
            <a:spLocks noChangeArrowheads="1"/>
          </p:cNvSpPr>
          <p:nvPr/>
        </p:nvSpPr>
        <p:spPr bwMode="auto">
          <a:xfrm>
            <a:off x="763588" y="3725863"/>
            <a:ext cx="3333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9500" name="Rectangle 76"/>
          <p:cNvSpPr>
            <a:spLocks noChangeArrowheads="1"/>
          </p:cNvSpPr>
          <p:nvPr/>
        </p:nvSpPr>
        <p:spPr bwMode="auto">
          <a:xfrm>
            <a:off x="763588" y="3478213"/>
            <a:ext cx="333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9501" name="Rectangle 77"/>
          <p:cNvSpPr>
            <a:spLocks noChangeArrowheads="1"/>
          </p:cNvSpPr>
          <p:nvPr/>
        </p:nvSpPr>
        <p:spPr bwMode="auto">
          <a:xfrm>
            <a:off x="763588" y="3213100"/>
            <a:ext cx="3333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19502" name="Rectangle 78"/>
          <p:cNvSpPr>
            <a:spLocks noChangeArrowheads="1"/>
          </p:cNvSpPr>
          <p:nvPr/>
        </p:nvSpPr>
        <p:spPr bwMode="auto">
          <a:xfrm>
            <a:off x="763588" y="2965450"/>
            <a:ext cx="333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9503" name="Rectangle 79"/>
          <p:cNvSpPr>
            <a:spLocks noChangeArrowheads="1"/>
          </p:cNvSpPr>
          <p:nvPr/>
        </p:nvSpPr>
        <p:spPr bwMode="auto">
          <a:xfrm>
            <a:off x="763588" y="2701925"/>
            <a:ext cx="3333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19504" name="Rectangle 80"/>
          <p:cNvSpPr>
            <a:spLocks noChangeArrowheads="1"/>
          </p:cNvSpPr>
          <p:nvPr/>
        </p:nvSpPr>
        <p:spPr bwMode="auto">
          <a:xfrm>
            <a:off x="763588" y="2438400"/>
            <a:ext cx="333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9505" name="Rectangle 81"/>
          <p:cNvSpPr>
            <a:spLocks noChangeArrowheads="1"/>
          </p:cNvSpPr>
          <p:nvPr/>
        </p:nvSpPr>
        <p:spPr bwMode="auto">
          <a:xfrm>
            <a:off x="763588" y="2189163"/>
            <a:ext cx="3333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19506" name="Rectangle 82"/>
          <p:cNvSpPr>
            <a:spLocks noChangeArrowheads="1"/>
          </p:cNvSpPr>
          <p:nvPr/>
        </p:nvSpPr>
        <p:spPr bwMode="auto">
          <a:xfrm>
            <a:off x="763588" y="1925638"/>
            <a:ext cx="333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19507" name="Rectangle 83"/>
          <p:cNvSpPr>
            <a:spLocks noChangeArrowheads="1"/>
          </p:cNvSpPr>
          <p:nvPr/>
        </p:nvSpPr>
        <p:spPr bwMode="auto">
          <a:xfrm>
            <a:off x="763588" y="1676400"/>
            <a:ext cx="3333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900</a:t>
            </a:r>
            <a:endParaRPr lang="en-US"/>
          </a:p>
        </p:txBody>
      </p:sp>
      <p:sp>
        <p:nvSpPr>
          <p:cNvPr id="19508" name="Rectangle 84"/>
          <p:cNvSpPr>
            <a:spLocks noChangeArrowheads="1"/>
          </p:cNvSpPr>
          <p:nvPr/>
        </p:nvSpPr>
        <p:spPr bwMode="auto">
          <a:xfrm>
            <a:off x="668338" y="1414463"/>
            <a:ext cx="427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19509" name="Rectangle 85"/>
          <p:cNvSpPr>
            <a:spLocks noChangeArrowheads="1"/>
          </p:cNvSpPr>
          <p:nvPr/>
        </p:nvSpPr>
        <p:spPr bwMode="auto">
          <a:xfrm rot="-2700000">
            <a:off x="1139825" y="4406900"/>
            <a:ext cx="6159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Weibel</a:t>
            </a:r>
            <a:endParaRPr lang="en-US"/>
          </a:p>
        </p:txBody>
      </p:sp>
      <p:sp>
        <p:nvSpPr>
          <p:cNvPr id="19510" name="Rectangle 86"/>
          <p:cNvSpPr>
            <a:spLocks noChangeArrowheads="1"/>
          </p:cNvSpPr>
          <p:nvPr/>
        </p:nvSpPr>
        <p:spPr bwMode="auto">
          <a:xfrm rot="-2700000">
            <a:off x="2068513" y="4408488"/>
            <a:ext cx="6556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Neuron</a:t>
            </a:r>
            <a:endParaRPr lang="en-US"/>
          </a:p>
        </p:txBody>
      </p:sp>
      <p:sp>
        <p:nvSpPr>
          <p:cNvPr id="19511" name="Rectangle 87"/>
          <p:cNvSpPr>
            <a:spLocks noChangeArrowheads="1"/>
          </p:cNvSpPr>
          <p:nvPr/>
        </p:nvSpPr>
        <p:spPr bwMode="auto">
          <a:xfrm rot="-2700000">
            <a:off x="2635250" y="4608513"/>
            <a:ext cx="10842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Weibel + gas</a:t>
            </a:r>
            <a:endParaRPr lang="en-US"/>
          </a:p>
        </p:txBody>
      </p:sp>
      <p:sp>
        <p:nvSpPr>
          <p:cNvPr id="19512" name="Rectangle 88"/>
          <p:cNvSpPr>
            <a:spLocks noChangeArrowheads="1"/>
          </p:cNvSpPr>
          <p:nvPr/>
        </p:nvSpPr>
        <p:spPr bwMode="auto">
          <a:xfrm rot="-2700000">
            <a:off x="3502025" y="4640263"/>
            <a:ext cx="11906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Hemodynamic</a:t>
            </a:r>
            <a:endParaRPr lang="en-US"/>
          </a:p>
        </p:txBody>
      </p:sp>
      <p:sp>
        <p:nvSpPr>
          <p:cNvPr id="19513" name="Rectangle 89"/>
          <p:cNvSpPr>
            <a:spLocks noChangeArrowheads="1"/>
          </p:cNvSpPr>
          <p:nvPr/>
        </p:nvSpPr>
        <p:spPr bwMode="auto">
          <a:xfrm rot="-2700000">
            <a:off x="4432300" y="4613275"/>
            <a:ext cx="1277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Weibel + hemo</a:t>
            </a:r>
            <a:endParaRPr lang="en-US"/>
          </a:p>
        </p:txBody>
      </p:sp>
      <p:sp>
        <p:nvSpPr>
          <p:cNvPr id="19514" name="Rectangle 90"/>
          <p:cNvSpPr>
            <a:spLocks noChangeArrowheads="1"/>
          </p:cNvSpPr>
          <p:nvPr/>
        </p:nvSpPr>
        <p:spPr bwMode="auto">
          <a:xfrm rot="-5400000">
            <a:off x="-250031" y="2774156"/>
            <a:ext cx="12985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Performance (ms)</a:t>
            </a:r>
            <a:endParaRPr lang="en-US"/>
          </a:p>
        </p:txBody>
      </p:sp>
      <p:sp>
        <p:nvSpPr>
          <p:cNvPr id="19515" name="Rectangle 91"/>
          <p:cNvSpPr>
            <a:spLocks noChangeArrowheads="1"/>
          </p:cNvSpPr>
          <p:nvPr/>
        </p:nvSpPr>
        <p:spPr bwMode="auto">
          <a:xfrm>
            <a:off x="5565775" y="998538"/>
            <a:ext cx="1927225" cy="1439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6" name="Rectangle 92"/>
          <p:cNvSpPr>
            <a:spLocks noChangeArrowheads="1"/>
          </p:cNvSpPr>
          <p:nvPr/>
        </p:nvSpPr>
        <p:spPr bwMode="auto">
          <a:xfrm>
            <a:off x="5700713" y="1082675"/>
            <a:ext cx="93662" cy="9525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7" name="Rectangle 93"/>
          <p:cNvSpPr>
            <a:spLocks noChangeArrowheads="1"/>
          </p:cNvSpPr>
          <p:nvPr/>
        </p:nvSpPr>
        <p:spPr bwMode="auto">
          <a:xfrm>
            <a:off x="5846763" y="1012825"/>
            <a:ext cx="5349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PC(1)</a:t>
            </a:r>
            <a:endParaRPr lang="en-US"/>
          </a:p>
        </p:txBody>
      </p:sp>
      <p:grpSp>
        <p:nvGrpSpPr>
          <p:cNvPr id="73863" name="Group 135"/>
          <p:cNvGrpSpPr>
            <a:grpSpLocks/>
          </p:cNvGrpSpPr>
          <p:nvPr/>
        </p:nvGrpSpPr>
        <p:grpSpPr bwMode="auto">
          <a:xfrm>
            <a:off x="5700713" y="1206500"/>
            <a:ext cx="681037" cy="247650"/>
            <a:chOff x="3591" y="760"/>
            <a:chExt cx="429" cy="156"/>
          </a:xfrm>
        </p:grpSpPr>
        <p:sp>
          <p:nvSpPr>
            <p:cNvPr id="19533" name="Rectangle 94"/>
            <p:cNvSpPr>
              <a:spLocks noChangeArrowheads="1"/>
            </p:cNvSpPr>
            <p:nvPr/>
          </p:nvSpPr>
          <p:spPr bwMode="auto">
            <a:xfrm>
              <a:off x="3591" y="803"/>
              <a:ext cx="59" cy="62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95"/>
            <p:cNvSpPr>
              <a:spLocks noChangeArrowheads="1"/>
            </p:cNvSpPr>
            <p:nvPr/>
          </p:nvSpPr>
          <p:spPr bwMode="auto">
            <a:xfrm>
              <a:off x="3683" y="760"/>
              <a:ext cx="33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PC(4)</a:t>
              </a:r>
              <a:endParaRPr lang="en-US"/>
            </a:p>
          </p:txBody>
        </p:sp>
      </p:grpSp>
      <p:grpSp>
        <p:nvGrpSpPr>
          <p:cNvPr id="73861" name="Group 133"/>
          <p:cNvGrpSpPr>
            <a:grpSpLocks/>
          </p:cNvGrpSpPr>
          <p:nvPr/>
        </p:nvGrpSpPr>
        <p:grpSpPr bwMode="auto">
          <a:xfrm>
            <a:off x="5700713" y="1400175"/>
            <a:ext cx="601662" cy="249238"/>
            <a:chOff x="3591" y="882"/>
            <a:chExt cx="379" cy="157"/>
          </a:xfrm>
        </p:grpSpPr>
        <p:sp>
          <p:nvSpPr>
            <p:cNvPr id="19531" name="Rectangle 96"/>
            <p:cNvSpPr>
              <a:spLocks noChangeArrowheads="1"/>
            </p:cNvSpPr>
            <p:nvPr/>
          </p:nvSpPr>
          <p:spPr bwMode="auto">
            <a:xfrm>
              <a:off x="3591" y="926"/>
              <a:ext cx="59" cy="6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Rectangle 97"/>
            <p:cNvSpPr>
              <a:spLocks noChangeArrowheads="1"/>
            </p:cNvSpPr>
            <p:nvPr/>
          </p:nvSpPr>
          <p:spPr bwMode="auto">
            <a:xfrm>
              <a:off x="3683" y="882"/>
              <a:ext cx="28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GPU</a:t>
              </a:r>
              <a:endParaRPr lang="en-US"/>
            </a:p>
          </p:txBody>
        </p:sp>
      </p:grpSp>
      <p:grpSp>
        <p:nvGrpSpPr>
          <p:cNvPr id="73862" name="Group 134"/>
          <p:cNvGrpSpPr>
            <a:grpSpLocks/>
          </p:cNvGrpSpPr>
          <p:nvPr/>
        </p:nvGrpSpPr>
        <p:grpSpPr bwMode="auto">
          <a:xfrm>
            <a:off x="5700713" y="1608138"/>
            <a:ext cx="1444625" cy="258762"/>
            <a:chOff x="3591" y="1013"/>
            <a:chExt cx="910" cy="163"/>
          </a:xfrm>
        </p:grpSpPr>
        <p:sp>
          <p:nvSpPr>
            <p:cNvPr id="19529" name="Rectangle 98"/>
            <p:cNvSpPr>
              <a:spLocks noChangeArrowheads="1"/>
            </p:cNvSpPr>
            <p:nvPr/>
          </p:nvSpPr>
          <p:spPr bwMode="auto">
            <a:xfrm>
              <a:off x="3591" y="1056"/>
              <a:ext cx="59" cy="6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Rectangle 99"/>
            <p:cNvSpPr>
              <a:spLocks noChangeArrowheads="1"/>
            </p:cNvSpPr>
            <p:nvPr/>
          </p:nvSpPr>
          <p:spPr bwMode="auto">
            <a:xfrm>
              <a:off x="3683" y="1013"/>
              <a:ext cx="8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CFE"/>
                  </a:solidFill>
                </a:rPr>
                <a:t>HLS / FPGAs</a:t>
              </a:r>
              <a:endParaRPr lang="en-US" sz="2000">
                <a:solidFill>
                  <a:srgbClr val="000CFE"/>
                </a:solidFill>
              </a:endParaRPr>
            </a:p>
          </p:txBody>
        </p:sp>
      </p:grp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6286500" y="3136900"/>
            <a:ext cx="2590800" cy="1568450"/>
          </a:xfrm>
          <a:prstGeom prst="rect">
            <a:avLst/>
          </a:prstGeom>
          <a:solidFill>
            <a:srgbClr val="800000">
              <a:alpha val="12157"/>
            </a:srgbClr>
          </a:solidFill>
          <a:ln w="9525">
            <a:solidFill>
              <a:srgbClr val="8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Speedup vs real-time</a:t>
            </a:r>
          </a:p>
          <a:p>
            <a:endParaRPr lang="en-US" altLang="zh-CN" sz="1600">
              <a:latin typeface="Verdana" pitchFamily="34" charset="0"/>
              <a:ea typeface="SimSun"/>
              <a:cs typeface="SimSun"/>
            </a:endParaRP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PC(1):           0.8x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PC(4):           3.1x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GPU:             1.6x</a:t>
            </a:r>
          </a:p>
          <a:p>
            <a:r>
              <a:rPr lang="en-US" altLang="zh-CN" sz="1600">
                <a:solidFill>
                  <a:srgbClr val="000CFE"/>
                </a:solidFill>
                <a:latin typeface="Verdana" pitchFamily="34" charset="0"/>
                <a:ea typeface="SimSun"/>
                <a:cs typeface="SimSun"/>
              </a:rPr>
              <a:t>HLS/FPGA:     3.2x</a:t>
            </a:r>
          </a:p>
        </p:txBody>
      </p:sp>
      <p:sp>
        <p:nvSpPr>
          <p:cNvPr id="19522" name="Title 1"/>
          <p:cNvSpPr>
            <a:spLocks noGrp="1"/>
          </p:cNvSpPr>
          <p:nvPr>
            <p:ph type="title" idx="4294967295"/>
          </p:nvPr>
        </p:nvSpPr>
        <p:spPr>
          <a:xfrm>
            <a:off x="3759200" y="-23813"/>
            <a:ext cx="4927600" cy="868363"/>
          </a:xfrm>
          <a:solidFill>
            <a:schemeClr val="bg1">
              <a:alpha val="70979"/>
            </a:schemeClr>
          </a:solidFill>
        </p:spPr>
        <p:txBody>
          <a:bodyPr/>
          <a:lstStyle/>
          <a:p>
            <a:pPr eaLnBrk="1" hangingPunct="1"/>
            <a:r>
              <a:rPr lang="en-US" sz="3200" smtClean="0"/>
              <a:t>Earlier results</a:t>
            </a:r>
          </a:p>
        </p:txBody>
      </p:sp>
      <p:sp>
        <p:nvSpPr>
          <p:cNvPr id="19523" name="TextBox 2"/>
          <p:cNvSpPr txBox="1">
            <a:spLocks noChangeArrowheads="1"/>
          </p:cNvSpPr>
          <p:nvPr/>
        </p:nvSpPr>
        <p:spPr bwMode="auto">
          <a:xfrm>
            <a:off x="823913" y="334963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1430</a:t>
            </a:r>
          </a:p>
        </p:txBody>
      </p:sp>
      <p:sp>
        <p:nvSpPr>
          <p:cNvPr id="19524" name="TextBox 116"/>
          <p:cNvSpPr txBox="1">
            <a:spLocks noChangeArrowheads="1"/>
          </p:cNvSpPr>
          <p:nvPr/>
        </p:nvSpPr>
        <p:spPr bwMode="auto">
          <a:xfrm>
            <a:off x="1814513" y="21590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1490</a:t>
            </a:r>
          </a:p>
        </p:txBody>
      </p:sp>
      <p:sp>
        <p:nvSpPr>
          <p:cNvPr id="19525" name="TextBox 117"/>
          <p:cNvSpPr txBox="1">
            <a:spLocks noChangeArrowheads="1"/>
          </p:cNvSpPr>
          <p:nvPr/>
        </p:nvSpPr>
        <p:spPr bwMode="auto">
          <a:xfrm>
            <a:off x="2751138" y="122238"/>
            <a:ext cx="525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1522</a:t>
            </a:r>
          </a:p>
        </p:txBody>
      </p:sp>
      <p:sp>
        <p:nvSpPr>
          <p:cNvPr id="19526" name="TextBox 118"/>
          <p:cNvSpPr txBox="1">
            <a:spLocks noChangeArrowheads="1"/>
          </p:cNvSpPr>
          <p:nvPr/>
        </p:nvSpPr>
        <p:spPr bwMode="auto">
          <a:xfrm>
            <a:off x="4638675" y="987425"/>
            <a:ext cx="514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1184</a:t>
            </a:r>
          </a:p>
        </p:txBody>
      </p:sp>
      <p:sp>
        <p:nvSpPr>
          <p:cNvPr id="73859" name="TextBox 16"/>
          <p:cNvSpPr txBox="1">
            <a:spLocks noChangeArrowheads="1"/>
          </p:cNvSpPr>
          <p:nvPr/>
        </p:nvSpPr>
        <p:spPr bwMode="auto">
          <a:xfrm>
            <a:off x="525463" y="5564188"/>
            <a:ext cx="376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CFE"/>
                </a:solidFill>
              </a:rPr>
              <a:t>Parallel computations +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CFE"/>
                </a:solidFill>
              </a:rPr>
              <a:t>  Neighbor communication</a:t>
            </a:r>
          </a:p>
        </p:txBody>
      </p:sp>
      <p:sp>
        <p:nvSpPr>
          <p:cNvPr id="73860" name="Text Box 132"/>
          <p:cNvSpPr txBox="1">
            <a:spLocks noChangeArrowheads="1"/>
          </p:cNvSpPr>
          <p:nvPr/>
        </p:nvSpPr>
        <p:spPr bwMode="auto">
          <a:xfrm>
            <a:off x="3790950" y="5743575"/>
            <a:ext cx="421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CFE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000CFE"/>
                </a:solidFill>
              </a:rPr>
              <a:t>Seem like great match for FPGAs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3859" grpId="0"/>
      <p:bldP spid="738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634F3DD2-CB69-4B21-913B-3F315A187623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Network of synchronized PEs on FPGAs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965200" y="1854200"/>
            <a:ext cx="46482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 defTabSz="457200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ＭＳ Ｐゴシック"/>
              <a:cs typeface="ＭＳ Ｐゴシック"/>
            </a:endParaRPr>
          </a:p>
          <a:p>
            <a:pPr marL="341313" indent="-341313" defTabSz="457200">
              <a:spcBef>
                <a:spcPts val="5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828800" y="1854200"/>
            <a:ext cx="6161088" cy="4346575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85" name="Rectangle 23"/>
          <p:cNvSpPr>
            <a:spLocks noChangeArrowheads="1"/>
          </p:cNvSpPr>
          <p:nvPr/>
        </p:nvSpPr>
        <p:spPr bwMode="auto">
          <a:xfrm>
            <a:off x="1346200" y="5730875"/>
            <a:ext cx="849313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86" name="Rounded Rectangle 8"/>
          <p:cNvSpPr>
            <a:spLocks noChangeArrowheads="1"/>
          </p:cNvSpPr>
          <p:nvPr/>
        </p:nvSpPr>
        <p:spPr bwMode="auto">
          <a:xfrm>
            <a:off x="2565400" y="2314575"/>
            <a:ext cx="4733925" cy="3597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634163" y="1857375"/>
            <a:ext cx="9604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FPGA</a:t>
            </a:r>
          </a:p>
        </p:txBody>
      </p:sp>
      <p:sp>
        <p:nvSpPr>
          <p:cNvPr id="20488" name="TextBox 42"/>
          <p:cNvSpPr txBox="1">
            <a:spLocks noChangeArrowheads="1"/>
          </p:cNvSpPr>
          <p:nvPr/>
        </p:nvSpPr>
        <p:spPr bwMode="auto">
          <a:xfrm>
            <a:off x="4851400" y="2314575"/>
            <a:ext cx="14573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/>
              <a:t>Digital mockup</a:t>
            </a:r>
          </a:p>
        </p:txBody>
      </p:sp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1346200" y="5105400"/>
            <a:ext cx="849313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346200" y="4479925"/>
            <a:ext cx="849313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1" name="Rectangle 23"/>
          <p:cNvSpPr>
            <a:spLocks noChangeArrowheads="1"/>
          </p:cNvSpPr>
          <p:nvPr/>
        </p:nvSpPr>
        <p:spPr bwMode="auto">
          <a:xfrm>
            <a:off x="1346200" y="3854450"/>
            <a:ext cx="849313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2" name="Rectangle 23"/>
          <p:cNvSpPr>
            <a:spLocks noChangeArrowheads="1"/>
          </p:cNvSpPr>
          <p:nvPr/>
        </p:nvSpPr>
        <p:spPr bwMode="auto">
          <a:xfrm>
            <a:off x="1346200" y="3228975"/>
            <a:ext cx="849313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1346200" y="2603500"/>
            <a:ext cx="849313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1346200" y="1978025"/>
            <a:ext cx="849313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5" name="Rectangle 23"/>
          <p:cNvSpPr>
            <a:spLocks noChangeArrowheads="1"/>
          </p:cNvSpPr>
          <p:nvPr/>
        </p:nvSpPr>
        <p:spPr bwMode="auto">
          <a:xfrm>
            <a:off x="7507288" y="1978025"/>
            <a:ext cx="849312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6" name="Rectangle 23"/>
          <p:cNvSpPr>
            <a:spLocks noChangeArrowheads="1"/>
          </p:cNvSpPr>
          <p:nvPr/>
        </p:nvSpPr>
        <p:spPr bwMode="auto">
          <a:xfrm>
            <a:off x="7507288" y="2603500"/>
            <a:ext cx="849312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7" name="Rectangle 23"/>
          <p:cNvSpPr>
            <a:spLocks noChangeArrowheads="1"/>
          </p:cNvSpPr>
          <p:nvPr/>
        </p:nvSpPr>
        <p:spPr bwMode="auto">
          <a:xfrm>
            <a:off x="7507288" y="3228975"/>
            <a:ext cx="849312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7507288" y="3854450"/>
            <a:ext cx="849312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7507288" y="4479925"/>
            <a:ext cx="849312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7507288" y="5105400"/>
            <a:ext cx="849312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7507288" y="5730875"/>
            <a:ext cx="849312" cy="312738"/>
          </a:xfrm>
          <a:prstGeom prst="rect">
            <a:avLst/>
          </a:prstGeom>
          <a:solidFill>
            <a:srgbClr val="60606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31889" name="Group 145"/>
          <p:cNvGrpSpPr>
            <a:grpSpLocks/>
          </p:cNvGrpSpPr>
          <p:nvPr/>
        </p:nvGrpSpPr>
        <p:grpSpPr bwMode="auto">
          <a:xfrm>
            <a:off x="2717800" y="2695575"/>
            <a:ext cx="4419600" cy="3048000"/>
            <a:chOff x="1392" y="1250"/>
            <a:chExt cx="2784" cy="1920"/>
          </a:xfrm>
        </p:grpSpPr>
        <p:sp>
          <p:nvSpPr>
            <p:cNvPr id="20516" name="Rectangle 119"/>
            <p:cNvSpPr>
              <a:spLocks noChangeArrowheads="1"/>
            </p:cNvSpPr>
            <p:nvPr/>
          </p:nvSpPr>
          <p:spPr bwMode="auto">
            <a:xfrm>
              <a:off x="1584" y="125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17" name="Rectangle 119"/>
            <p:cNvSpPr>
              <a:spLocks noChangeArrowheads="1"/>
            </p:cNvSpPr>
            <p:nvPr/>
          </p:nvSpPr>
          <p:spPr bwMode="auto">
            <a:xfrm>
              <a:off x="2016" y="125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18" name="Rectangle 119"/>
            <p:cNvSpPr>
              <a:spLocks noChangeArrowheads="1"/>
            </p:cNvSpPr>
            <p:nvPr/>
          </p:nvSpPr>
          <p:spPr bwMode="auto">
            <a:xfrm>
              <a:off x="2064" y="168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19" name="Rectangle 119"/>
            <p:cNvSpPr>
              <a:spLocks noChangeArrowheads="1"/>
            </p:cNvSpPr>
            <p:nvPr/>
          </p:nvSpPr>
          <p:spPr bwMode="auto">
            <a:xfrm>
              <a:off x="2352" y="125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0" name="Rectangle 119"/>
            <p:cNvSpPr>
              <a:spLocks noChangeArrowheads="1"/>
            </p:cNvSpPr>
            <p:nvPr/>
          </p:nvSpPr>
          <p:spPr bwMode="auto">
            <a:xfrm>
              <a:off x="2688" y="125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1" name="Rectangle 119"/>
            <p:cNvSpPr>
              <a:spLocks noChangeArrowheads="1"/>
            </p:cNvSpPr>
            <p:nvPr/>
          </p:nvSpPr>
          <p:spPr bwMode="auto">
            <a:xfrm>
              <a:off x="2352" y="158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2" name="Rectangle 119"/>
            <p:cNvSpPr>
              <a:spLocks noChangeArrowheads="1"/>
            </p:cNvSpPr>
            <p:nvPr/>
          </p:nvSpPr>
          <p:spPr bwMode="auto">
            <a:xfrm>
              <a:off x="2640" y="153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3" name="Rectangle 119"/>
            <p:cNvSpPr>
              <a:spLocks noChangeArrowheads="1"/>
            </p:cNvSpPr>
            <p:nvPr/>
          </p:nvSpPr>
          <p:spPr bwMode="auto">
            <a:xfrm>
              <a:off x="3408" y="129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4" name="Rectangle 119"/>
            <p:cNvSpPr>
              <a:spLocks noChangeArrowheads="1"/>
            </p:cNvSpPr>
            <p:nvPr/>
          </p:nvSpPr>
          <p:spPr bwMode="auto">
            <a:xfrm>
              <a:off x="3120" y="139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5" name="Rectangle 119"/>
            <p:cNvSpPr>
              <a:spLocks noChangeArrowheads="1"/>
            </p:cNvSpPr>
            <p:nvPr/>
          </p:nvSpPr>
          <p:spPr bwMode="auto">
            <a:xfrm>
              <a:off x="3504" y="158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6" name="Rectangle 119"/>
            <p:cNvSpPr>
              <a:spLocks noChangeArrowheads="1"/>
            </p:cNvSpPr>
            <p:nvPr/>
          </p:nvSpPr>
          <p:spPr bwMode="auto">
            <a:xfrm>
              <a:off x="3696" y="134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7" name="Rectangle 119"/>
            <p:cNvSpPr>
              <a:spLocks noChangeArrowheads="1"/>
            </p:cNvSpPr>
            <p:nvPr/>
          </p:nvSpPr>
          <p:spPr bwMode="auto">
            <a:xfrm>
              <a:off x="3984" y="139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8" name="Rectangle 119"/>
            <p:cNvSpPr>
              <a:spLocks noChangeArrowheads="1"/>
            </p:cNvSpPr>
            <p:nvPr/>
          </p:nvSpPr>
          <p:spPr bwMode="auto">
            <a:xfrm>
              <a:off x="3840" y="168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29" name="Rectangle 119"/>
            <p:cNvSpPr>
              <a:spLocks noChangeArrowheads="1"/>
            </p:cNvSpPr>
            <p:nvPr/>
          </p:nvSpPr>
          <p:spPr bwMode="auto">
            <a:xfrm>
              <a:off x="3120" y="177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0" name="Rectangle 119"/>
            <p:cNvSpPr>
              <a:spLocks noChangeArrowheads="1"/>
            </p:cNvSpPr>
            <p:nvPr/>
          </p:nvSpPr>
          <p:spPr bwMode="auto">
            <a:xfrm>
              <a:off x="1680" y="158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1" name="Rectangle 119"/>
            <p:cNvSpPr>
              <a:spLocks noChangeArrowheads="1"/>
            </p:cNvSpPr>
            <p:nvPr/>
          </p:nvSpPr>
          <p:spPr bwMode="auto">
            <a:xfrm>
              <a:off x="1584" y="197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2" name="Rectangle 119"/>
            <p:cNvSpPr>
              <a:spLocks noChangeArrowheads="1"/>
            </p:cNvSpPr>
            <p:nvPr/>
          </p:nvSpPr>
          <p:spPr bwMode="auto">
            <a:xfrm>
              <a:off x="1920" y="192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3" name="Rectangle 119"/>
            <p:cNvSpPr>
              <a:spLocks noChangeArrowheads="1"/>
            </p:cNvSpPr>
            <p:nvPr/>
          </p:nvSpPr>
          <p:spPr bwMode="auto">
            <a:xfrm>
              <a:off x="2256" y="197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4" name="Rectangle 119"/>
            <p:cNvSpPr>
              <a:spLocks noChangeArrowheads="1"/>
            </p:cNvSpPr>
            <p:nvPr/>
          </p:nvSpPr>
          <p:spPr bwMode="auto">
            <a:xfrm>
              <a:off x="3360" y="182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5" name="Rectangle 119"/>
            <p:cNvSpPr>
              <a:spLocks noChangeArrowheads="1"/>
            </p:cNvSpPr>
            <p:nvPr/>
          </p:nvSpPr>
          <p:spPr bwMode="auto">
            <a:xfrm>
              <a:off x="2784" y="182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6" name="Rectangle 119"/>
            <p:cNvSpPr>
              <a:spLocks noChangeArrowheads="1"/>
            </p:cNvSpPr>
            <p:nvPr/>
          </p:nvSpPr>
          <p:spPr bwMode="auto">
            <a:xfrm>
              <a:off x="3648" y="192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7" name="Rectangle 119"/>
            <p:cNvSpPr>
              <a:spLocks noChangeArrowheads="1"/>
            </p:cNvSpPr>
            <p:nvPr/>
          </p:nvSpPr>
          <p:spPr bwMode="auto">
            <a:xfrm>
              <a:off x="3024" y="206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8" name="Rectangle 119"/>
            <p:cNvSpPr>
              <a:spLocks noChangeArrowheads="1"/>
            </p:cNvSpPr>
            <p:nvPr/>
          </p:nvSpPr>
          <p:spPr bwMode="auto">
            <a:xfrm>
              <a:off x="3936" y="197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39" name="Rectangle 119"/>
            <p:cNvSpPr>
              <a:spLocks noChangeArrowheads="1"/>
            </p:cNvSpPr>
            <p:nvPr/>
          </p:nvSpPr>
          <p:spPr bwMode="auto">
            <a:xfrm>
              <a:off x="1392" y="168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0" name="Rectangle 119"/>
            <p:cNvSpPr>
              <a:spLocks noChangeArrowheads="1"/>
            </p:cNvSpPr>
            <p:nvPr/>
          </p:nvSpPr>
          <p:spPr bwMode="auto">
            <a:xfrm>
              <a:off x="2784" y="221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1" name="Rectangle 119"/>
            <p:cNvSpPr>
              <a:spLocks noChangeArrowheads="1"/>
            </p:cNvSpPr>
            <p:nvPr/>
          </p:nvSpPr>
          <p:spPr bwMode="auto">
            <a:xfrm>
              <a:off x="2448" y="221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2" name="Rectangle 119"/>
            <p:cNvSpPr>
              <a:spLocks noChangeArrowheads="1"/>
            </p:cNvSpPr>
            <p:nvPr/>
          </p:nvSpPr>
          <p:spPr bwMode="auto">
            <a:xfrm>
              <a:off x="2112" y="225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3" name="Rectangle 119"/>
            <p:cNvSpPr>
              <a:spLocks noChangeArrowheads="1"/>
            </p:cNvSpPr>
            <p:nvPr/>
          </p:nvSpPr>
          <p:spPr bwMode="auto">
            <a:xfrm>
              <a:off x="1776" y="221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4" name="Rectangle 119"/>
            <p:cNvSpPr>
              <a:spLocks noChangeArrowheads="1"/>
            </p:cNvSpPr>
            <p:nvPr/>
          </p:nvSpPr>
          <p:spPr bwMode="auto">
            <a:xfrm>
              <a:off x="3312" y="259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5" name="Rectangle 119"/>
            <p:cNvSpPr>
              <a:spLocks noChangeArrowheads="1"/>
            </p:cNvSpPr>
            <p:nvPr/>
          </p:nvSpPr>
          <p:spPr bwMode="auto">
            <a:xfrm>
              <a:off x="2928" y="249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6" name="Rectangle 119"/>
            <p:cNvSpPr>
              <a:spLocks noChangeArrowheads="1"/>
            </p:cNvSpPr>
            <p:nvPr/>
          </p:nvSpPr>
          <p:spPr bwMode="auto">
            <a:xfrm>
              <a:off x="2496" y="187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7" name="Rectangle 119"/>
            <p:cNvSpPr>
              <a:spLocks noChangeArrowheads="1"/>
            </p:cNvSpPr>
            <p:nvPr/>
          </p:nvSpPr>
          <p:spPr bwMode="auto">
            <a:xfrm>
              <a:off x="3312" y="225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8" name="Rectangle 119"/>
            <p:cNvSpPr>
              <a:spLocks noChangeArrowheads="1"/>
            </p:cNvSpPr>
            <p:nvPr/>
          </p:nvSpPr>
          <p:spPr bwMode="auto">
            <a:xfrm>
              <a:off x="3600" y="249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49" name="Rectangle 119"/>
            <p:cNvSpPr>
              <a:spLocks noChangeArrowheads="1"/>
            </p:cNvSpPr>
            <p:nvPr/>
          </p:nvSpPr>
          <p:spPr bwMode="auto">
            <a:xfrm>
              <a:off x="3888" y="278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0" name="Rectangle 119"/>
            <p:cNvSpPr>
              <a:spLocks noChangeArrowheads="1"/>
            </p:cNvSpPr>
            <p:nvPr/>
          </p:nvSpPr>
          <p:spPr bwMode="auto">
            <a:xfrm>
              <a:off x="3648" y="221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1" name="Rectangle 119"/>
            <p:cNvSpPr>
              <a:spLocks noChangeArrowheads="1"/>
            </p:cNvSpPr>
            <p:nvPr/>
          </p:nvSpPr>
          <p:spPr bwMode="auto">
            <a:xfrm>
              <a:off x="3552" y="297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2" name="Rectangle 119"/>
            <p:cNvSpPr>
              <a:spLocks noChangeArrowheads="1"/>
            </p:cNvSpPr>
            <p:nvPr/>
          </p:nvSpPr>
          <p:spPr bwMode="auto">
            <a:xfrm>
              <a:off x="1440" y="225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3" name="Rectangle 119"/>
            <p:cNvSpPr>
              <a:spLocks noChangeArrowheads="1"/>
            </p:cNvSpPr>
            <p:nvPr/>
          </p:nvSpPr>
          <p:spPr bwMode="auto">
            <a:xfrm>
              <a:off x="2688" y="283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4" name="Rectangle 119"/>
            <p:cNvSpPr>
              <a:spLocks noChangeArrowheads="1"/>
            </p:cNvSpPr>
            <p:nvPr/>
          </p:nvSpPr>
          <p:spPr bwMode="auto">
            <a:xfrm>
              <a:off x="1440" y="273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5" name="Rectangle 119"/>
            <p:cNvSpPr>
              <a:spLocks noChangeArrowheads="1"/>
            </p:cNvSpPr>
            <p:nvPr/>
          </p:nvSpPr>
          <p:spPr bwMode="auto">
            <a:xfrm>
              <a:off x="1728" y="254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6" name="Rectangle 119"/>
            <p:cNvSpPr>
              <a:spLocks noChangeArrowheads="1"/>
            </p:cNvSpPr>
            <p:nvPr/>
          </p:nvSpPr>
          <p:spPr bwMode="auto">
            <a:xfrm>
              <a:off x="1968" y="293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7" name="Rectangle 119"/>
            <p:cNvSpPr>
              <a:spLocks noChangeArrowheads="1"/>
            </p:cNvSpPr>
            <p:nvPr/>
          </p:nvSpPr>
          <p:spPr bwMode="auto">
            <a:xfrm>
              <a:off x="2064" y="254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8" name="Rectangle 119"/>
            <p:cNvSpPr>
              <a:spLocks noChangeArrowheads="1"/>
            </p:cNvSpPr>
            <p:nvPr/>
          </p:nvSpPr>
          <p:spPr bwMode="auto">
            <a:xfrm>
              <a:off x="1728" y="297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59" name="Rectangle 119"/>
            <p:cNvSpPr>
              <a:spLocks noChangeArrowheads="1"/>
            </p:cNvSpPr>
            <p:nvPr/>
          </p:nvSpPr>
          <p:spPr bwMode="auto">
            <a:xfrm>
              <a:off x="3072" y="288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60" name="Rectangle 119"/>
            <p:cNvSpPr>
              <a:spLocks noChangeArrowheads="1"/>
            </p:cNvSpPr>
            <p:nvPr/>
          </p:nvSpPr>
          <p:spPr bwMode="auto">
            <a:xfrm>
              <a:off x="2304" y="259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61" name="Rectangle 119"/>
            <p:cNvSpPr>
              <a:spLocks noChangeArrowheads="1"/>
            </p:cNvSpPr>
            <p:nvPr/>
          </p:nvSpPr>
          <p:spPr bwMode="auto">
            <a:xfrm>
              <a:off x="2304" y="297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62" name="Rectangle 119"/>
            <p:cNvSpPr>
              <a:spLocks noChangeArrowheads="1"/>
            </p:cNvSpPr>
            <p:nvPr/>
          </p:nvSpPr>
          <p:spPr bwMode="auto">
            <a:xfrm>
              <a:off x="2592" y="249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20563" name="Line 95"/>
            <p:cNvSpPr>
              <a:spLocks noChangeShapeType="1"/>
            </p:cNvSpPr>
            <p:nvPr/>
          </p:nvSpPr>
          <p:spPr bwMode="auto">
            <a:xfrm>
              <a:off x="1776" y="177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96"/>
            <p:cNvSpPr>
              <a:spLocks noChangeShapeType="1"/>
            </p:cNvSpPr>
            <p:nvPr/>
          </p:nvSpPr>
          <p:spPr bwMode="auto">
            <a:xfrm flipH="1" flipV="1">
              <a:off x="2064" y="1442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97"/>
            <p:cNvSpPr>
              <a:spLocks noChangeShapeType="1"/>
            </p:cNvSpPr>
            <p:nvPr/>
          </p:nvSpPr>
          <p:spPr bwMode="auto">
            <a:xfrm flipH="1" flipV="1">
              <a:off x="2448" y="144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98"/>
            <p:cNvSpPr>
              <a:spLocks noChangeShapeType="1"/>
            </p:cNvSpPr>
            <p:nvPr/>
          </p:nvSpPr>
          <p:spPr bwMode="auto">
            <a:xfrm flipH="1">
              <a:off x="2256" y="168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99"/>
            <p:cNvSpPr>
              <a:spLocks noChangeShapeType="1"/>
            </p:cNvSpPr>
            <p:nvPr/>
          </p:nvSpPr>
          <p:spPr bwMode="auto">
            <a:xfrm flipH="1" flipV="1">
              <a:off x="1680" y="144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100"/>
            <p:cNvSpPr>
              <a:spLocks noChangeShapeType="1"/>
            </p:cNvSpPr>
            <p:nvPr/>
          </p:nvSpPr>
          <p:spPr bwMode="auto">
            <a:xfrm flipV="1">
              <a:off x="1680" y="177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101"/>
            <p:cNvSpPr>
              <a:spLocks noChangeShapeType="1"/>
            </p:cNvSpPr>
            <p:nvPr/>
          </p:nvSpPr>
          <p:spPr bwMode="auto">
            <a:xfrm flipH="1" flipV="1">
              <a:off x="2784" y="144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102"/>
            <p:cNvSpPr>
              <a:spLocks noChangeShapeType="1"/>
            </p:cNvSpPr>
            <p:nvPr/>
          </p:nvSpPr>
          <p:spPr bwMode="auto">
            <a:xfrm flipH="1" flipV="1">
              <a:off x="3216" y="158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103"/>
            <p:cNvSpPr>
              <a:spLocks noChangeShapeType="1"/>
            </p:cNvSpPr>
            <p:nvPr/>
          </p:nvSpPr>
          <p:spPr bwMode="auto">
            <a:xfrm flipH="1" flipV="1">
              <a:off x="3792" y="153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104"/>
            <p:cNvSpPr>
              <a:spLocks noChangeShapeType="1"/>
            </p:cNvSpPr>
            <p:nvPr/>
          </p:nvSpPr>
          <p:spPr bwMode="auto">
            <a:xfrm flipV="1">
              <a:off x="1584" y="168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105"/>
            <p:cNvSpPr>
              <a:spLocks noChangeShapeType="1"/>
            </p:cNvSpPr>
            <p:nvPr/>
          </p:nvSpPr>
          <p:spPr bwMode="auto">
            <a:xfrm flipV="1">
              <a:off x="1584" y="216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106"/>
            <p:cNvSpPr>
              <a:spLocks noChangeShapeType="1"/>
            </p:cNvSpPr>
            <p:nvPr/>
          </p:nvSpPr>
          <p:spPr bwMode="auto">
            <a:xfrm flipV="1">
              <a:off x="2352" y="177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107"/>
            <p:cNvSpPr>
              <a:spLocks noChangeShapeType="1"/>
            </p:cNvSpPr>
            <p:nvPr/>
          </p:nvSpPr>
          <p:spPr bwMode="auto">
            <a:xfrm flipV="1">
              <a:off x="2592" y="173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108"/>
            <p:cNvSpPr>
              <a:spLocks noChangeShapeType="1"/>
            </p:cNvSpPr>
            <p:nvPr/>
          </p:nvSpPr>
          <p:spPr bwMode="auto">
            <a:xfrm flipV="1">
              <a:off x="3168" y="158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Line 109"/>
            <p:cNvSpPr>
              <a:spLocks noChangeShapeType="1"/>
            </p:cNvSpPr>
            <p:nvPr/>
          </p:nvSpPr>
          <p:spPr bwMode="auto">
            <a:xfrm flipV="1">
              <a:off x="2880" y="158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110"/>
            <p:cNvSpPr>
              <a:spLocks noChangeShapeType="1"/>
            </p:cNvSpPr>
            <p:nvPr/>
          </p:nvSpPr>
          <p:spPr bwMode="auto">
            <a:xfrm flipV="1">
              <a:off x="3120" y="197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111"/>
            <p:cNvSpPr>
              <a:spLocks noChangeShapeType="1"/>
            </p:cNvSpPr>
            <p:nvPr/>
          </p:nvSpPr>
          <p:spPr bwMode="auto">
            <a:xfrm flipH="1" flipV="1">
              <a:off x="3504" y="149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112"/>
            <p:cNvSpPr>
              <a:spLocks noChangeShapeType="1"/>
            </p:cNvSpPr>
            <p:nvPr/>
          </p:nvSpPr>
          <p:spPr bwMode="auto">
            <a:xfrm flipV="1">
              <a:off x="3936" y="158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113"/>
            <p:cNvSpPr>
              <a:spLocks noChangeShapeType="1"/>
            </p:cNvSpPr>
            <p:nvPr/>
          </p:nvSpPr>
          <p:spPr bwMode="auto">
            <a:xfrm flipH="1" flipV="1">
              <a:off x="3936" y="187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114"/>
            <p:cNvSpPr>
              <a:spLocks noChangeShapeType="1"/>
            </p:cNvSpPr>
            <p:nvPr/>
          </p:nvSpPr>
          <p:spPr bwMode="auto">
            <a:xfrm flipH="1" flipV="1">
              <a:off x="3600" y="177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115"/>
            <p:cNvSpPr>
              <a:spLocks noChangeShapeType="1"/>
            </p:cNvSpPr>
            <p:nvPr/>
          </p:nvSpPr>
          <p:spPr bwMode="auto">
            <a:xfrm flipV="1">
              <a:off x="3216" y="201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116"/>
            <p:cNvSpPr>
              <a:spLocks noChangeShapeType="1"/>
            </p:cNvSpPr>
            <p:nvPr/>
          </p:nvSpPr>
          <p:spPr bwMode="auto">
            <a:xfrm flipV="1">
              <a:off x="3408" y="2018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117"/>
            <p:cNvSpPr>
              <a:spLocks noChangeShapeType="1"/>
            </p:cNvSpPr>
            <p:nvPr/>
          </p:nvSpPr>
          <p:spPr bwMode="auto">
            <a:xfrm flipV="1">
              <a:off x="3024" y="225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118"/>
            <p:cNvSpPr>
              <a:spLocks noChangeShapeType="1"/>
            </p:cNvSpPr>
            <p:nvPr/>
          </p:nvSpPr>
          <p:spPr bwMode="auto">
            <a:xfrm flipV="1">
              <a:off x="2544" y="201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19"/>
            <p:cNvSpPr>
              <a:spLocks noChangeShapeType="1"/>
            </p:cNvSpPr>
            <p:nvPr/>
          </p:nvSpPr>
          <p:spPr bwMode="auto">
            <a:xfrm flipH="1" flipV="1">
              <a:off x="3744" y="240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20"/>
            <p:cNvSpPr>
              <a:spLocks noChangeShapeType="1"/>
            </p:cNvSpPr>
            <p:nvPr/>
          </p:nvSpPr>
          <p:spPr bwMode="auto">
            <a:xfrm flipV="1">
              <a:off x="3408" y="245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21"/>
            <p:cNvSpPr>
              <a:spLocks noChangeShapeType="1"/>
            </p:cNvSpPr>
            <p:nvPr/>
          </p:nvSpPr>
          <p:spPr bwMode="auto">
            <a:xfrm flipV="1">
              <a:off x="3648" y="269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22"/>
            <p:cNvSpPr>
              <a:spLocks noChangeShapeType="1"/>
            </p:cNvSpPr>
            <p:nvPr/>
          </p:nvSpPr>
          <p:spPr bwMode="auto">
            <a:xfrm flipV="1">
              <a:off x="2736" y="269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23"/>
            <p:cNvSpPr>
              <a:spLocks noChangeShapeType="1"/>
            </p:cNvSpPr>
            <p:nvPr/>
          </p:nvSpPr>
          <p:spPr bwMode="auto">
            <a:xfrm flipH="1" flipV="1">
              <a:off x="2976" y="269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24"/>
            <p:cNvSpPr>
              <a:spLocks noChangeShapeType="1"/>
            </p:cNvSpPr>
            <p:nvPr/>
          </p:nvSpPr>
          <p:spPr bwMode="auto">
            <a:xfrm flipH="1" flipV="1">
              <a:off x="2016" y="211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25"/>
            <p:cNvSpPr>
              <a:spLocks noChangeShapeType="1"/>
            </p:cNvSpPr>
            <p:nvPr/>
          </p:nvSpPr>
          <p:spPr bwMode="auto">
            <a:xfrm flipH="1" flipV="1">
              <a:off x="2544" y="240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26"/>
            <p:cNvSpPr>
              <a:spLocks noChangeShapeType="1"/>
            </p:cNvSpPr>
            <p:nvPr/>
          </p:nvSpPr>
          <p:spPr bwMode="auto">
            <a:xfrm flipH="1" flipV="1">
              <a:off x="2880" y="240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27"/>
            <p:cNvSpPr>
              <a:spLocks noChangeShapeType="1"/>
            </p:cNvSpPr>
            <p:nvPr/>
          </p:nvSpPr>
          <p:spPr bwMode="auto">
            <a:xfrm flipH="1" flipV="1">
              <a:off x="1872" y="240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28"/>
            <p:cNvSpPr>
              <a:spLocks noChangeShapeType="1"/>
            </p:cNvSpPr>
            <p:nvPr/>
          </p:nvSpPr>
          <p:spPr bwMode="auto">
            <a:xfrm flipV="1">
              <a:off x="1776" y="240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29"/>
            <p:cNvSpPr>
              <a:spLocks noChangeShapeType="1"/>
            </p:cNvSpPr>
            <p:nvPr/>
          </p:nvSpPr>
          <p:spPr bwMode="auto">
            <a:xfrm flipV="1">
              <a:off x="2064" y="273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30"/>
            <p:cNvSpPr>
              <a:spLocks noChangeShapeType="1"/>
            </p:cNvSpPr>
            <p:nvPr/>
          </p:nvSpPr>
          <p:spPr bwMode="auto">
            <a:xfrm flipH="1" flipV="1">
              <a:off x="2400" y="278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31"/>
            <p:cNvSpPr>
              <a:spLocks noChangeShapeType="1"/>
            </p:cNvSpPr>
            <p:nvPr/>
          </p:nvSpPr>
          <p:spPr bwMode="auto">
            <a:xfrm flipH="1" flipV="1">
              <a:off x="1776" y="2738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32"/>
            <p:cNvSpPr>
              <a:spLocks noChangeShapeType="1"/>
            </p:cNvSpPr>
            <p:nvPr/>
          </p:nvSpPr>
          <p:spPr bwMode="auto">
            <a:xfrm flipV="1">
              <a:off x="1536" y="245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133"/>
            <p:cNvSpPr>
              <a:spLocks noChangeShapeType="1"/>
            </p:cNvSpPr>
            <p:nvPr/>
          </p:nvSpPr>
          <p:spPr bwMode="auto">
            <a:xfrm flipV="1">
              <a:off x="3696" y="240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134"/>
            <p:cNvSpPr>
              <a:spLocks noChangeShapeType="1"/>
            </p:cNvSpPr>
            <p:nvPr/>
          </p:nvSpPr>
          <p:spPr bwMode="auto">
            <a:xfrm flipH="1" flipV="1">
              <a:off x="2304" y="240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135"/>
            <p:cNvSpPr>
              <a:spLocks noChangeShapeType="1"/>
            </p:cNvSpPr>
            <p:nvPr/>
          </p:nvSpPr>
          <p:spPr bwMode="auto">
            <a:xfrm flipV="1">
              <a:off x="2256" y="21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136"/>
            <p:cNvSpPr>
              <a:spLocks noChangeShapeType="1"/>
            </p:cNvSpPr>
            <p:nvPr/>
          </p:nvSpPr>
          <p:spPr bwMode="auto">
            <a:xfrm flipV="1">
              <a:off x="3456" y="172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Line 137"/>
            <p:cNvSpPr>
              <a:spLocks noChangeShapeType="1"/>
            </p:cNvSpPr>
            <p:nvPr/>
          </p:nvSpPr>
          <p:spPr bwMode="auto">
            <a:xfrm flipV="1">
              <a:off x="3504" y="254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Line 138"/>
            <p:cNvSpPr>
              <a:spLocks noChangeShapeType="1"/>
            </p:cNvSpPr>
            <p:nvPr/>
          </p:nvSpPr>
          <p:spPr bwMode="auto">
            <a:xfrm flipV="1">
              <a:off x="2688" y="139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Line 139"/>
            <p:cNvSpPr>
              <a:spLocks noChangeShapeType="1"/>
            </p:cNvSpPr>
            <p:nvPr/>
          </p:nvSpPr>
          <p:spPr bwMode="auto">
            <a:xfrm flipV="1">
              <a:off x="2544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Line 140"/>
            <p:cNvSpPr>
              <a:spLocks noChangeShapeType="1"/>
            </p:cNvSpPr>
            <p:nvPr/>
          </p:nvSpPr>
          <p:spPr bwMode="auto">
            <a:xfrm flipV="1">
              <a:off x="2448" y="240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3" name="Line 141"/>
          <p:cNvSpPr>
            <a:spLocks noChangeShapeType="1"/>
          </p:cNvSpPr>
          <p:nvPr/>
        </p:nvSpPr>
        <p:spPr bwMode="auto">
          <a:xfrm flipH="1">
            <a:off x="2116138" y="3505200"/>
            <a:ext cx="695325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142"/>
          <p:cNvSpPr>
            <a:spLocks noChangeShapeType="1"/>
          </p:cNvSpPr>
          <p:nvPr/>
        </p:nvSpPr>
        <p:spPr bwMode="auto">
          <a:xfrm flipH="1">
            <a:off x="2166938" y="4495800"/>
            <a:ext cx="6524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143"/>
          <p:cNvSpPr>
            <a:spLocks noChangeShapeType="1"/>
          </p:cNvSpPr>
          <p:nvPr/>
        </p:nvSpPr>
        <p:spPr bwMode="auto">
          <a:xfrm flipH="1">
            <a:off x="7061200" y="2727325"/>
            <a:ext cx="455613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144"/>
          <p:cNvSpPr>
            <a:spLocks noChangeShapeType="1"/>
          </p:cNvSpPr>
          <p:nvPr/>
        </p:nvSpPr>
        <p:spPr bwMode="auto">
          <a:xfrm flipH="1">
            <a:off x="7043738" y="3387725"/>
            <a:ext cx="506412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0" name="AutoShape 146"/>
          <p:cNvSpPr>
            <a:spLocks noChangeArrowheads="1"/>
          </p:cNvSpPr>
          <p:nvPr/>
        </p:nvSpPr>
        <p:spPr bwMode="auto">
          <a:xfrm>
            <a:off x="642938" y="3944938"/>
            <a:ext cx="1508125" cy="711200"/>
          </a:xfrm>
          <a:prstGeom prst="rightArrow">
            <a:avLst>
              <a:gd name="adj1" fmla="val 50000"/>
              <a:gd name="adj2" fmla="val 53013"/>
            </a:avLst>
          </a:prstGeom>
          <a:solidFill>
            <a:srgbClr val="000C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1" name="AutoShape 147"/>
          <p:cNvSpPr>
            <a:spLocks noChangeArrowheads="1"/>
          </p:cNvSpPr>
          <p:nvPr/>
        </p:nvSpPr>
        <p:spPr bwMode="auto">
          <a:xfrm>
            <a:off x="7381875" y="2743200"/>
            <a:ext cx="1508125" cy="609600"/>
          </a:xfrm>
          <a:prstGeom prst="rightArrow">
            <a:avLst>
              <a:gd name="adj1" fmla="val 50000"/>
              <a:gd name="adj2" fmla="val 61849"/>
            </a:avLst>
          </a:prstGeom>
          <a:solidFill>
            <a:srgbClr val="000C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0" y="800100"/>
            <a:ext cx="3886200" cy="293370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0" name="TextBox 125"/>
          <p:cNvSpPr txBox="1">
            <a:spLocks noChangeArrowheads="1"/>
          </p:cNvSpPr>
          <p:nvPr/>
        </p:nvSpPr>
        <p:spPr bwMode="auto">
          <a:xfrm>
            <a:off x="3929063" y="914400"/>
            <a:ext cx="44354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General </a:t>
            </a:r>
            <a:r>
              <a:rPr lang="en-US" u="sng"/>
              <a:t>P</a:t>
            </a:r>
            <a:r>
              <a:rPr lang="en-US"/>
              <a:t>rocessing </a:t>
            </a:r>
            <a:r>
              <a:rPr lang="en-US" u="sng"/>
              <a:t>E</a:t>
            </a:r>
            <a:r>
              <a:rPr lang="en-US"/>
              <a:t>lement</a:t>
            </a:r>
          </a:p>
          <a:p>
            <a:pPr>
              <a:buFontTx/>
              <a:buChar char="•"/>
            </a:pPr>
            <a:r>
              <a:rPr lang="en-US"/>
              <a:t>  Iterative ODE solver (Euler/RK4)</a:t>
            </a:r>
          </a:p>
          <a:p>
            <a:r>
              <a:rPr lang="en-US" sz="1400"/>
              <a:t>     0.1 ms / 0.01 ms timestep</a:t>
            </a:r>
          </a:p>
          <a:p>
            <a:endParaRPr lang="en-US"/>
          </a:p>
        </p:txBody>
      </p:sp>
      <p:sp>
        <p:nvSpPr>
          <p:cNvPr id="18464" name="TextBox 127"/>
          <p:cNvSpPr txBox="1">
            <a:spLocks noChangeArrowheads="1"/>
          </p:cNvSpPr>
          <p:nvPr/>
        </p:nvSpPr>
        <p:spPr bwMode="auto">
          <a:xfrm>
            <a:off x="6062663" y="5402263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PE</a:t>
            </a:r>
          </a:p>
        </p:txBody>
      </p:sp>
      <p:sp>
        <p:nvSpPr>
          <p:cNvPr id="18465" name="TextBox 128"/>
          <p:cNvSpPr txBox="1">
            <a:spLocks noChangeArrowheads="1"/>
          </p:cNvSpPr>
          <p:nvPr/>
        </p:nvSpPr>
        <p:spPr bwMode="auto">
          <a:xfrm>
            <a:off x="5300663" y="5265738"/>
            <a:ext cx="457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PE</a:t>
            </a:r>
          </a:p>
        </p:txBody>
      </p:sp>
      <p:pic>
        <p:nvPicPr>
          <p:cNvPr id="20513" name="Picture 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876300"/>
            <a:ext cx="36004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1930400" y="1033463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PE</a:t>
            </a:r>
          </a:p>
        </p:txBody>
      </p:sp>
      <p:sp>
        <p:nvSpPr>
          <p:cNvPr id="20515" name="Text Box 129"/>
          <p:cNvSpPr txBox="1">
            <a:spLocks noChangeArrowheads="1"/>
          </p:cNvSpPr>
          <p:nvPr/>
        </p:nvSpPr>
        <p:spPr bwMode="auto">
          <a:xfrm>
            <a:off x="7410450" y="1095375"/>
            <a:ext cx="173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CFE"/>
                </a:solidFill>
              </a:rPr>
              <a:t>1 PE: 300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18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18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  <p:bldP spid="20485" grpId="0" animBg="1"/>
      <p:bldP spid="20486" grpId="0" animBg="1"/>
      <p:bldP spid="20487" grpId="0"/>
      <p:bldP spid="20488" grpId="0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3" grpId="0" animBg="1"/>
      <p:bldP spid="20504" grpId="0" animBg="1"/>
      <p:bldP spid="20505" grpId="0" animBg="1"/>
      <p:bldP spid="20506" grpId="0" animBg="1"/>
      <p:bldP spid="31890" grpId="0" animBg="1"/>
      <p:bldP spid="31891" grpId="0" animBg="1"/>
      <p:bldP spid="18464" grpId="0"/>
      <p:bldP spid="18464" grpId="1"/>
      <p:bldP spid="18465" grpId="0"/>
      <p:bldP spid="18465" grpId="1"/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E93EDA86-F20C-4146-8B9C-9CAFB59B470E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1506" name="AutoShape 5"/>
          <p:cNvSpPr>
            <a:spLocks noChangeAspect="1" noChangeArrowheads="1" noTextEdit="1"/>
          </p:cNvSpPr>
          <p:nvPr/>
        </p:nvSpPr>
        <p:spPr bwMode="auto">
          <a:xfrm>
            <a:off x="-200025" y="930275"/>
            <a:ext cx="75596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017588" y="2046288"/>
            <a:ext cx="47767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1017588" y="4357688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1017588" y="4108450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1017588" y="384492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1017588" y="359727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1017588" y="3332163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14"/>
          <p:cNvSpPr>
            <a:spLocks noChangeShapeType="1"/>
          </p:cNvSpPr>
          <p:nvPr/>
        </p:nvSpPr>
        <p:spPr bwMode="auto">
          <a:xfrm>
            <a:off x="1017588" y="307022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>
            <a:off x="1017588" y="2820988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6"/>
          <p:cNvSpPr>
            <a:spLocks noChangeShapeType="1"/>
          </p:cNvSpPr>
          <p:nvPr/>
        </p:nvSpPr>
        <p:spPr bwMode="auto">
          <a:xfrm>
            <a:off x="1017588" y="2557463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>
            <a:off x="1017588" y="2308225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>
            <a:off x="1017588" y="2046288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Rectangle 19"/>
          <p:cNvSpPr>
            <a:spLocks noChangeArrowheads="1"/>
          </p:cNvSpPr>
          <p:nvPr/>
        </p:nvSpPr>
        <p:spPr bwMode="auto">
          <a:xfrm>
            <a:off x="1017588" y="2046288"/>
            <a:ext cx="4776787" cy="25749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Rectangle 20"/>
          <p:cNvSpPr>
            <a:spLocks noChangeArrowheads="1"/>
          </p:cNvSpPr>
          <p:nvPr/>
        </p:nvSpPr>
        <p:spPr bwMode="auto">
          <a:xfrm>
            <a:off x="1098550" y="938213"/>
            <a:ext cx="106363" cy="368300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Rectangle 21"/>
          <p:cNvSpPr>
            <a:spLocks noChangeArrowheads="1"/>
          </p:cNvSpPr>
          <p:nvPr/>
        </p:nvSpPr>
        <p:spPr bwMode="auto">
          <a:xfrm>
            <a:off x="2047875" y="785813"/>
            <a:ext cx="106363" cy="383540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3011488" y="703263"/>
            <a:ext cx="107950" cy="391795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Rectangle 23"/>
          <p:cNvSpPr>
            <a:spLocks noChangeArrowheads="1"/>
          </p:cNvSpPr>
          <p:nvPr/>
        </p:nvSpPr>
        <p:spPr bwMode="auto">
          <a:xfrm>
            <a:off x="3960813" y="2392363"/>
            <a:ext cx="107950" cy="222885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4924425" y="1574800"/>
            <a:ext cx="106363" cy="3046413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24" name="Group 106"/>
          <p:cNvGrpSpPr>
            <a:grpSpLocks/>
          </p:cNvGrpSpPr>
          <p:nvPr/>
        </p:nvGrpSpPr>
        <p:grpSpPr bwMode="auto">
          <a:xfrm>
            <a:off x="1204913" y="3638550"/>
            <a:ext cx="3946525" cy="982663"/>
            <a:chOff x="1404649" y="3816548"/>
            <a:chExt cx="3947158" cy="982275"/>
          </a:xfrm>
        </p:grpSpPr>
        <p:sp>
          <p:nvSpPr>
            <p:cNvPr id="21621" name="Rectangle 25"/>
            <p:cNvSpPr>
              <a:spLocks noChangeArrowheads="1"/>
            </p:cNvSpPr>
            <p:nvPr/>
          </p:nvSpPr>
          <p:spPr bwMode="auto">
            <a:xfrm>
              <a:off x="1404649" y="3884504"/>
              <a:ext cx="120536" cy="914319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Rectangle 26"/>
            <p:cNvSpPr>
              <a:spLocks noChangeArrowheads="1"/>
            </p:cNvSpPr>
            <p:nvPr/>
          </p:nvSpPr>
          <p:spPr bwMode="auto">
            <a:xfrm>
              <a:off x="2354474" y="3842804"/>
              <a:ext cx="120536" cy="956019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Rectangle 27"/>
            <p:cNvSpPr>
              <a:spLocks noChangeArrowheads="1"/>
            </p:cNvSpPr>
            <p:nvPr/>
          </p:nvSpPr>
          <p:spPr bwMode="auto">
            <a:xfrm>
              <a:off x="3318764" y="3816548"/>
              <a:ext cx="120536" cy="982275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Rectangle 28"/>
            <p:cNvSpPr>
              <a:spLocks noChangeArrowheads="1"/>
            </p:cNvSpPr>
            <p:nvPr/>
          </p:nvSpPr>
          <p:spPr bwMode="auto">
            <a:xfrm>
              <a:off x="4268589" y="4244363"/>
              <a:ext cx="120536" cy="554460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Rectangle 29"/>
            <p:cNvSpPr>
              <a:spLocks noChangeArrowheads="1"/>
            </p:cNvSpPr>
            <p:nvPr/>
          </p:nvSpPr>
          <p:spPr bwMode="auto">
            <a:xfrm>
              <a:off x="5231271" y="4037405"/>
              <a:ext cx="120536" cy="761418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5" name="Group 107"/>
          <p:cNvGrpSpPr>
            <a:grpSpLocks/>
          </p:cNvGrpSpPr>
          <p:nvPr/>
        </p:nvGrpSpPr>
        <p:grpSpPr bwMode="auto">
          <a:xfrm>
            <a:off x="1325563" y="2239963"/>
            <a:ext cx="3933825" cy="2381250"/>
            <a:chOff x="1525185" y="2417269"/>
            <a:chExt cx="3934302" cy="2381554"/>
          </a:xfrm>
        </p:grpSpPr>
        <p:sp>
          <p:nvSpPr>
            <p:cNvPr id="21616" name="Rectangle 30"/>
            <p:cNvSpPr>
              <a:spLocks noChangeArrowheads="1"/>
            </p:cNvSpPr>
            <p:nvPr/>
          </p:nvSpPr>
          <p:spPr bwMode="auto">
            <a:xfrm>
              <a:off x="1525185" y="3524645"/>
              <a:ext cx="107679" cy="127417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Rectangle 31"/>
            <p:cNvSpPr>
              <a:spLocks noChangeArrowheads="1"/>
            </p:cNvSpPr>
            <p:nvPr/>
          </p:nvSpPr>
          <p:spPr bwMode="auto">
            <a:xfrm>
              <a:off x="2475010" y="3608046"/>
              <a:ext cx="107679" cy="119077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Rectangle 32"/>
            <p:cNvSpPr>
              <a:spLocks noChangeArrowheads="1"/>
            </p:cNvSpPr>
            <p:nvPr/>
          </p:nvSpPr>
          <p:spPr bwMode="auto">
            <a:xfrm>
              <a:off x="3439300" y="2417269"/>
              <a:ext cx="106072" cy="238155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Rectangle 33"/>
            <p:cNvSpPr>
              <a:spLocks noChangeArrowheads="1"/>
            </p:cNvSpPr>
            <p:nvPr/>
          </p:nvSpPr>
          <p:spPr bwMode="auto">
            <a:xfrm>
              <a:off x="4389125" y="3663646"/>
              <a:ext cx="106072" cy="113517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Rectangle 34"/>
            <p:cNvSpPr>
              <a:spLocks noChangeArrowheads="1"/>
            </p:cNvSpPr>
            <p:nvPr/>
          </p:nvSpPr>
          <p:spPr bwMode="auto">
            <a:xfrm>
              <a:off x="5351808" y="2930029"/>
              <a:ext cx="107679" cy="186879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6" name="Group 108"/>
          <p:cNvGrpSpPr>
            <a:grpSpLocks/>
          </p:cNvGrpSpPr>
          <p:nvPr/>
        </p:nvGrpSpPr>
        <p:grpSpPr bwMode="auto">
          <a:xfrm>
            <a:off x="1433513" y="3678238"/>
            <a:ext cx="3932237" cy="942975"/>
            <a:chOff x="1632864" y="3856704"/>
            <a:chExt cx="3932695" cy="942119"/>
          </a:xfrm>
        </p:grpSpPr>
        <p:sp>
          <p:nvSpPr>
            <p:cNvPr id="21611" name="Rectangle 35"/>
            <p:cNvSpPr>
              <a:spLocks noChangeArrowheads="1"/>
            </p:cNvSpPr>
            <p:nvPr/>
          </p:nvSpPr>
          <p:spPr bwMode="auto">
            <a:xfrm>
              <a:off x="1632864" y="4120806"/>
              <a:ext cx="106072" cy="6780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Rectangle 36"/>
            <p:cNvSpPr>
              <a:spLocks noChangeArrowheads="1"/>
            </p:cNvSpPr>
            <p:nvPr/>
          </p:nvSpPr>
          <p:spPr bwMode="auto">
            <a:xfrm>
              <a:off x="2582689" y="3856704"/>
              <a:ext cx="120536" cy="942119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Rectangle 37"/>
            <p:cNvSpPr>
              <a:spLocks noChangeArrowheads="1"/>
            </p:cNvSpPr>
            <p:nvPr/>
          </p:nvSpPr>
          <p:spPr bwMode="auto">
            <a:xfrm>
              <a:off x="3545372" y="4023505"/>
              <a:ext cx="107679" cy="77531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Rectangle 38"/>
            <p:cNvSpPr>
              <a:spLocks noChangeArrowheads="1"/>
            </p:cNvSpPr>
            <p:nvPr/>
          </p:nvSpPr>
          <p:spPr bwMode="auto">
            <a:xfrm>
              <a:off x="4495197" y="3967905"/>
              <a:ext cx="120536" cy="83091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Rectangle 39"/>
            <p:cNvSpPr>
              <a:spLocks noChangeArrowheads="1"/>
            </p:cNvSpPr>
            <p:nvPr/>
          </p:nvSpPr>
          <p:spPr bwMode="auto">
            <a:xfrm>
              <a:off x="5459487" y="4037405"/>
              <a:ext cx="106072" cy="76141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1538288" y="3873500"/>
            <a:ext cx="3935412" cy="747713"/>
            <a:chOff x="1738936" y="4051305"/>
            <a:chExt cx="3934302" cy="747518"/>
          </a:xfrm>
        </p:grpSpPr>
        <p:sp>
          <p:nvSpPr>
            <p:cNvPr id="21606" name="Rectangle 40"/>
            <p:cNvSpPr>
              <a:spLocks noChangeArrowheads="1"/>
            </p:cNvSpPr>
            <p:nvPr/>
          </p:nvSpPr>
          <p:spPr bwMode="auto">
            <a:xfrm>
              <a:off x="1738936" y="4438964"/>
              <a:ext cx="107679" cy="359859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Rectangle 41"/>
            <p:cNvSpPr>
              <a:spLocks noChangeArrowheads="1"/>
            </p:cNvSpPr>
            <p:nvPr/>
          </p:nvSpPr>
          <p:spPr bwMode="auto">
            <a:xfrm>
              <a:off x="2703225" y="4299963"/>
              <a:ext cx="106072" cy="498860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Rectangle 42"/>
            <p:cNvSpPr>
              <a:spLocks noChangeArrowheads="1"/>
            </p:cNvSpPr>
            <p:nvPr/>
          </p:nvSpPr>
          <p:spPr bwMode="auto">
            <a:xfrm>
              <a:off x="3653051" y="4051305"/>
              <a:ext cx="107679" cy="747517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Rectangle 43"/>
            <p:cNvSpPr>
              <a:spLocks noChangeArrowheads="1"/>
            </p:cNvSpPr>
            <p:nvPr/>
          </p:nvSpPr>
          <p:spPr bwMode="auto">
            <a:xfrm>
              <a:off x="4615733" y="4299963"/>
              <a:ext cx="107679" cy="498860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Rectangle 44"/>
            <p:cNvSpPr>
              <a:spLocks noChangeArrowheads="1"/>
            </p:cNvSpPr>
            <p:nvPr/>
          </p:nvSpPr>
          <p:spPr bwMode="auto">
            <a:xfrm>
              <a:off x="5565559" y="4286063"/>
              <a:ext cx="107679" cy="512760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0" name="Line 55"/>
          <p:cNvSpPr>
            <a:spLocks noChangeShapeType="1"/>
          </p:cNvSpPr>
          <p:nvPr/>
        </p:nvSpPr>
        <p:spPr bwMode="auto">
          <a:xfrm>
            <a:off x="1017588" y="2046288"/>
            <a:ext cx="0" cy="257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56"/>
          <p:cNvSpPr>
            <a:spLocks noChangeShapeType="1"/>
          </p:cNvSpPr>
          <p:nvPr/>
        </p:nvSpPr>
        <p:spPr bwMode="auto">
          <a:xfrm>
            <a:off x="1017588" y="46212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57"/>
          <p:cNvSpPr>
            <a:spLocks noChangeShapeType="1"/>
          </p:cNvSpPr>
          <p:nvPr/>
        </p:nvSpPr>
        <p:spPr bwMode="auto">
          <a:xfrm>
            <a:off x="1017588" y="43576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58"/>
          <p:cNvSpPr>
            <a:spLocks noChangeShapeType="1"/>
          </p:cNvSpPr>
          <p:nvPr/>
        </p:nvSpPr>
        <p:spPr bwMode="auto">
          <a:xfrm>
            <a:off x="1017588" y="410845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59"/>
          <p:cNvSpPr>
            <a:spLocks noChangeShapeType="1"/>
          </p:cNvSpPr>
          <p:nvPr/>
        </p:nvSpPr>
        <p:spPr bwMode="auto">
          <a:xfrm>
            <a:off x="1017588" y="38449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60"/>
          <p:cNvSpPr>
            <a:spLocks noChangeShapeType="1"/>
          </p:cNvSpPr>
          <p:nvPr/>
        </p:nvSpPr>
        <p:spPr bwMode="auto">
          <a:xfrm>
            <a:off x="1017588" y="359727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61"/>
          <p:cNvSpPr>
            <a:spLocks noChangeShapeType="1"/>
          </p:cNvSpPr>
          <p:nvPr/>
        </p:nvSpPr>
        <p:spPr bwMode="auto">
          <a:xfrm>
            <a:off x="1017588" y="333216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Line 62"/>
          <p:cNvSpPr>
            <a:spLocks noChangeShapeType="1"/>
          </p:cNvSpPr>
          <p:nvPr/>
        </p:nvSpPr>
        <p:spPr bwMode="auto">
          <a:xfrm>
            <a:off x="1017588" y="30702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Line 63"/>
          <p:cNvSpPr>
            <a:spLocks noChangeShapeType="1"/>
          </p:cNvSpPr>
          <p:nvPr/>
        </p:nvSpPr>
        <p:spPr bwMode="auto">
          <a:xfrm>
            <a:off x="1017588" y="28209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Line 64"/>
          <p:cNvSpPr>
            <a:spLocks noChangeShapeType="1"/>
          </p:cNvSpPr>
          <p:nvPr/>
        </p:nvSpPr>
        <p:spPr bwMode="auto">
          <a:xfrm>
            <a:off x="1017588" y="255746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65"/>
          <p:cNvSpPr>
            <a:spLocks noChangeShapeType="1"/>
          </p:cNvSpPr>
          <p:nvPr/>
        </p:nvSpPr>
        <p:spPr bwMode="auto">
          <a:xfrm>
            <a:off x="1017588" y="23082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Line 66"/>
          <p:cNvSpPr>
            <a:spLocks noChangeShapeType="1"/>
          </p:cNvSpPr>
          <p:nvPr/>
        </p:nvSpPr>
        <p:spPr bwMode="auto">
          <a:xfrm>
            <a:off x="1017588" y="20462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Line 67"/>
          <p:cNvSpPr>
            <a:spLocks noChangeShapeType="1"/>
          </p:cNvSpPr>
          <p:nvPr/>
        </p:nvSpPr>
        <p:spPr bwMode="auto">
          <a:xfrm>
            <a:off x="1017588" y="4621213"/>
            <a:ext cx="47767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3" name="Line 68"/>
          <p:cNvSpPr>
            <a:spLocks noChangeShapeType="1"/>
          </p:cNvSpPr>
          <p:nvPr/>
        </p:nvSpPr>
        <p:spPr bwMode="auto">
          <a:xfrm flipV="1">
            <a:off x="1017588" y="45656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4" name="Line 69"/>
          <p:cNvSpPr>
            <a:spLocks noChangeShapeType="1"/>
          </p:cNvSpPr>
          <p:nvPr/>
        </p:nvSpPr>
        <p:spPr bwMode="auto">
          <a:xfrm flipV="1">
            <a:off x="1968500" y="45656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5" name="Line 70"/>
          <p:cNvSpPr>
            <a:spLocks noChangeShapeType="1"/>
          </p:cNvSpPr>
          <p:nvPr/>
        </p:nvSpPr>
        <p:spPr bwMode="auto">
          <a:xfrm flipV="1">
            <a:off x="2930525" y="45656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Line 71"/>
          <p:cNvSpPr>
            <a:spLocks noChangeShapeType="1"/>
          </p:cNvSpPr>
          <p:nvPr/>
        </p:nvSpPr>
        <p:spPr bwMode="auto">
          <a:xfrm flipV="1">
            <a:off x="3879850" y="45656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7" name="Line 72"/>
          <p:cNvSpPr>
            <a:spLocks noChangeShapeType="1"/>
          </p:cNvSpPr>
          <p:nvPr/>
        </p:nvSpPr>
        <p:spPr bwMode="auto">
          <a:xfrm flipV="1">
            <a:off x="4845050" y="4565650"/>
            <a:ext cx="0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8" name="Rectangle 74"/>
          <p:cNvSpPr>
            <a:spLocks noChangeArrowheads="1"/>
          </p:cNvSpPr>
          <p:nvPr/>
        </p:nvSpPr>
        <p:spPr bwMode="auto">
          <a:xfrm>
            <a:off x="749300" y="45100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1549" name="Rectangle 75"/>
          <p:cNvSpPr>
            <a:spLocks noChangeArrowheads="1"/>
          </p:cNvSpPr>
          <p:nvPr/>
        </p:nvSpPr>
        <p:spPr bwMode="auto">
          <a:xfrm>
            <a:off x="563563" y="4246563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21550" name="Rectangle 76"/>
          <p:cNvSpPr>
            <a:spLocks noChangeArrowheads="1"/>
          </p:cNvSpPr>
          <p:nvPr/>
        </p:nvSpPr>
        <p:spPr bwMode="auto">
          <a:xfrm>
            <a:off x="563563" y="3998913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21551" name="Rectangle 77"/>
          <p:cNvSpPr>
            <a:spLocks noChangeArrowheads="1"/>
          </p:cNvSpPr>
          <p:nvPr/>
        </p:nvSpPr>
        <p:spPr bwMode="auto">
          <a:xfrm>
            <a:off x="563563" y="373380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21552" name="Rectangle 78"/>
          <p:cNvSpPr>
            <a:spLocks noChangeArrowheads="1"/>
          </p:cNvSpPr>
          <p:nvPr/>
        </p:nvSpPr>
        <p:spPr bwMode="auto">
          <a:xfrm>
            <a:off x="563563" y="348615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21553" name="Rectangle 79"/>
          <p:cNvSpPr>
            <a:spLocks noChangeArrowheads="1"/>
          </p:cNvSpPr>
          <p:nvPr/>
        </p:nvSpPr>
        <p:spPr bwMode="auto">
          <a:xfrm>
            <a:off x="563563" y="3222625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21554" name="Rectangle 80"/>
          <p:cNvSpPr>
            <a:spLocks noChangeArrowheads="1"/>
          </p:cNvSpPr>
          <p:nvPr/>
        </p:nvSpPr>
        <p:spPr bwMode="auto">
          <a:xfrm>
            <a:off x="563563" y="295910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21555" name="Rectangle 81"/>
          <p:cNvSpPr>
            <a:spLocks noChangeArrowheads="1"/>
          </p:cNvSpPr>
          <p:nvPr/>
        </p:nvSpPr>
        <p:spPr bwMode="auto">
          <a:xfrm>
            <a:off x="563563" y="2709863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21556" name="Rectangle 82"/>
          <p:cNvSpPr>
            <a:spLocks noChangeArrowheads="1"/>
          </p:cNvSpPr>
          <p:nvPr/>
        </p:nvSpPr>
        <p:spPr bwMode="auto">
          <a:xfrm>
            <a:off x="563563" y="2446338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21557" name="Rectangle 83"/>
          <p:cNvSpPr>
            <a:spLocks noChangeArrowheads="1"/>
          </p:cNvSpPr>
          <p:nvPr/>
        </p:nvSpPr>
        <p:spPr bwMode="auto">
          <a:xfrm>
            <a:off x="563563" y="219710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900</a:t>
            </a:r>
            <a:endParaRPr lang="en-US"/>
          </a:p>
        </p:txBody>
      </p:sp>
      <p:sp>
        <p:nvSpPr>
          <p:cNvPr id="21558" name="Rectangle 84"/>
          <p:cNvSpPr>
            <a:spLocks noChangeArrowheads="1"/>
          </p:cNvSpPr>
          <p:nvPr/>
        </p:nvSpPr>
        <p:spPr bwMode="auto">
          <a:xfrm>
            <a:off x="468313" y="1935163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21559" name="Rectangle 85"/>
          <p:cNvSpPr>
            <a:spLocks noChangeArrowheads="1"/>
          </p:cNvSpPr>
          <p:nvPr/>
        </p:nvSpPr>
        <p:spPr bwMode="auto">
          <a:xfrm rot="-2700000">
            <a:off x="936625" y="4940300"/>
            <a:ext cx="58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Weibel</a:t>
            </a:r>
            <a:endParaRPr lang="en-US"/>
          </a:p>
        </p:txBody>
      </p:sp>
      <p:sp>
        <p:nvSpPr>
          <p:cNvPr id="21560" name="Rectangle 86"/>
          <p:cNvSpPr>
            <a:spLocks noChangeArrowheads="1"/>
          </p:cNvSpPr>
          <p:nvPr/>
        </p:nvSpPr>
        <p:spPr bwMode="auto">
          <a:xfrm rot="-2700000">
            <a:off x="1865313" y="4941888"/>
            <a:ext cx="6270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Neuron</a:t>
            </a:r>
            <a:endParaRPr lang="en-US"/>
          </a:p>
        </p:txBody>
      </p:sp>
      <p:sp>
        <p:nvSpPr>
          <p:cNvPr id="21561" name="Rectangle 87"/>
          <p:cNvSpPr>
            <a:spLocks noChangeArrowheads="1"/>
          </p:cNvSpPr>
          <p:nvPr/>
        </p:nvSpPr>
        <p:spPr bwMode="auto">
          <a:xfrm rot="-2700000">
            <a:off x="2424113" y="5122863"/>
            <a:ext cx="110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Weibel + gas</a:t>
            </a:r>
            <a:endParaRPr lang="en-US"/>
          </a:p>
        </p:txBody>
      </p:sp>
      <p:sp>
        <p:nvSpPr>
          <p:cNvPr id="21562" name="Rectangle 88"/>
          <p:cNvSpPr>
            <a:spLocks noChangeArrowheads="1"/>
          </p:cNvSpPr>
          <p:nvPr/>
        </p:nvSpPr>
        <p:spPr bwMode="auto">
          <a:xfrm rot="-2700000">
            <a:off x="3290888" y="5153025"/>
            <a:ext cx="1220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Hemodynamic</a:t>
            </a:r>
            <a:endParaRPr lang="en-US"/>
          </a:p>
        </p:txBody>
      </p:sp>
      <p:sp>
        <p:nvSpPr>
          <p:cNvPr id="21563" name="Rectangle 89"/>
          <p:cNvSpPr>
            <a:spLocks noChangeArrowheads="1"/>
          </p:cNvSpPr>
          <p:nvPr/>
        </p:nvSpPr>
        <p:spPr bwMode="auto">
          <a:xfrm rot="-2700000">
            <a:off x="4237038" y="5148263"/>
            <a:ext cx="123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weibel + hemo</a:t>
            </a:r>
            <a:endParaRPr lang="en-US"/>
          </a:p>
        </p:txBody>
      </p:sp>
      <p:sp>
        <p:nvSpPr>
          <p:cNvPr id="21564" name="Rectangle 90"/>
          <p:cNvSpPr>
            <a:spLocks noChangeArrowheads="1"/>
          </p:cNvSpPr>
          <p:nvPr/>
        </p:nvSpPr>
        <p:spPr bwMode="auto">
          <a:xfrm rot="-5400000">
            <a:off x="-327818" y="3217069"/>
            <a:ext cx="14176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Performance (ms)</a:t>
            </a:r>
            <a:endParaRPr lang="en-US"/>
          </a:p>
        </p:txBody>
      </p:sp>
      <p:sp>
        <p:nvSpPr>
          <p:cNvPr id="21565" name="Rectangle 91"/>
          <p:cNvSpPr>
            <a:spLocks noChangeArrowheads="1"/>
          </p:cNvSpPr>
          <p:nvPr/>
        </p:nvSpPr>
        <p:spPr bwMode="auto">
          <a:xfrm>
            <a:off x="3127375" y="709613"/>
            <a:ext cx="1517650" cy="1439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6" name="Rectangle 92"/>
          <p:cNvSpPr>
            <a:spLocks noChangeArrowheads="1"/>
          </p:cNvSpPr>
          <p:nvPr/>
        </p:nvSpPr>
        <p:spPr bwMode="auto">
          <a:xfrm>
            <a:off x="3262313" y="793750"/>
            <a:ext cx="93662" cy="9525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7" name="Rectangle 93"/>
          <p:cNvSpPr>
            <a:spLocks noChangeArrowheads="1"/>
          </p:cNvSpPr>
          <p:nvPr/>
        </p:nvSpPr>
        <p:spPr bwMode="auto">
          <a:xfrm>
            <a:off x="3408363" y="723900"/>
            <a:ext cx="498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PC(1)</a:t>
            </a:r>
            <a:endParaRPr lang="en-US"/>
          </a:p>
        </p:txBody>
      </p:sp>
      <p:sp>
        <p:nvSpPr>
          <p:cNvPr id="21568" name="Rectangle 94"/>
          <p:cNvSpPr>
            <a:spLocks noChangeArrowheads="1"/>
          </p:cNvSpPr>
          <p:nvPr/>
        </p:nvSpPr>
        <p:spPr bwMode="auto">
          <a:xfrm>
            <a:off x="3262313" y="985838"/>
            <a:ext cx="93662" cy="98425"/>
          </a:xfrm>
          <a:prstGeom prst="rect">
            <a:avLst/>
          </a:prstGeom>
          <a:solidFill>
            <a:srgbClr val="9933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9" name="Rectangle 95"/>
          <p:cNvSpPr>
            <a:spLocks noChangeArrowheads="1"/>
          </p:cNvSpPr>
          <p:nvPr/>
        </p:nvSpPr>
        <p:spPr bwMode="auto">
          <a:xfrm>
            <a:off x="3408363" y="917575"/>
            <a:ext cx="498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PC(4)</a:t>
            </a:r>
            <a:endParaRPr lang="en-US"/>
          </a:p>
        </p:txBody>
      </p:sp>
      <p:sp>
        <p:nvSpPr>
          <p:cNvPr id="21570" name="Rectangle 96"/>
          <p:cNvSpPr>
            <a:spLocks noChangeArrowheads="1"/>
          </p:cNvSpPr>
          <p:nvPr/>
        </p:nvSpPr>
        <p:spPr bwMode="auto">
          <a:xfrm>
            <a:off x="3262313" y="1181100"/>
            <a:ext cx="93662" cy="952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1" name="Rectangle 97"/>
          <p:cNvSpPr>
            <a:spLocks noChangeArrowheads="1"/>
          </p:cNvSpPr>
          <p:nvPr/>
        </p:nvSpPr>
        <p:spPr bwMode="auto">
          <a:xfrm>
            <a:off x="3408363" y="111125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GPU</a:t>
            </a:r>
            <a:endParaRPr lang="en-US"/>
          </a:p>
        </p:txBody>
      </p:sp>
      <p:sp>
        <p:nvSpPr>
          <p:cNvPr id="21572" name="Rectangle 98"/>
          <p:cNvSpPr>
            <a:spLocks noChangeArrowheads="1"/>
          </p:cNvSpPr>
          <p:nvPr/>
        </p:nvSpPr>
        <p:spPr bwMode="auto">
          <a:xfrm>
            <a:off x="3262313" y="1387475"/>
            <a:ext cx="93662" cy="98425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3" name="Rectangle 99"/>
          <p:cNvSpPr>
            <a:spLocks noChangeArrowheads="1"/>
          </p:cNvSpPr>
          <p:nvPr/>
        </p:nvSpPr>
        <p:spPr bwMode="auto">
          <a:xfrm>
            <a:off x="3408363" y="1319213"/>
            <a:ext cx="371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HLS</a:t>
            </a:r>
            <a:endParaRPr lang="en-US"/>
          </a:p>
        </p:txBody>
      </p:sp>
      <p:grpSp>
        <p:nvGrpSpPr>
          <p:cNvPr id="20598" name="Group 118"/>
          <p:cNvGrpSpPr>
            <a:grpSpLocks/>
          </p:cNvGrpSpPr>
          <p:nvPr/>
        </p:nvGrpSpPr>
        <p:grpSpPr bwMode="auto">
          <a:xfrm>
            <a:off x="3262313" y="1512888"/>
            <a:ext cx="1227137" cy="228600"/>
            <a:chOff x="3591" y="1135"/>
            <a:chExt cx="773" cy="144"/>
          </a:xfrm>
        </p:grpSpPr>
        <p:sp>
          <p:nvSpPr>
            <p:cNvPr id="21594" name="Rectangle 100"/>
            <p:cNvSpPr>
              <a:spLocks noChangeArrowheads="1"/>
            </p:cNvSpPr>
            <p:nvPr/>
          </p:nvSpPr>
          <p:spPr bwMode="auto">
            <a:xfrm>
              <a:off x="3591" y="1179"/>
              <a:ext cx="59" cy="60"/>
            </a:xfrm>
            <a:prstGeom prst="rect">
              <a:avLst/>
            </a:prstGeom>
            <a:solidFill>
              <a:srgbClr val="6600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Rectangle 101"/>
            <p:cNvSpPr>
              <a:spLocks noChangeArrowheads="1"/>
            </p:cNvSpPr>
            <p:nvPr/>
          </p:nvSpPr>
          <p:spPr bwMode="auto">
            <a:xfrm>
              <a:off x="3683" y="1135"/>
              <a:ext cx="68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General PEs</a:t>
              </a:r>
              <a:endParaRPr lang="en-US"/>
            </a:p>
          </p:txBody>
        </p:sp>
      </p:grp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6073775" y="2571750"/>
            <a:ext cx="2724150" cy="1568450"/>
          </a:xfrm>
          <a:prstGeom prst="rect">
            <a:avLst/>
          </a:prstGeom>
          <a:solidFill>
            <a:srgbClr val="800000">
              <a:alpha val="12157"/>
            </a:srgbClr>
          </a:solidFill>
          <a:ln w="9525">
            <a:solidFill>
              <a:srgbClr val="8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Speedup vs real-time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PC(1):		0.8x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PC(4):		3.1x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GPU:		1.6x</a:t>
            </a:r>
          </a:p>
          <a:p>
            <a:r>
              <a:rPr lang="en-US" altLang="zh-CN" sz="1600">
                <a:latin typeface="Verdana" pitchFamily="34" charset="0"/>
                <a:ea typeface="SimSun"/>
                <a:cs typeface="SimSun"/>
              </a:rPr>
              <a:t>HLS:		3.2x</a:t>
            </a:r>
          </a:p>
          <a:p>
            <a:r>
              <a:rPr lang="en-US" altLang="zh-CN" sz="1600">
                <a:solidFill>
                  <a:srgbClr val="660066"/>
                </a:solidFill>
                <a:latin typeface="Verdana" pitchFamily="34" charset="0"/>
                <a:ea typeface="SimSun"/>
                <a:cs typeface="SimSun"/>
              </a:rPr>
              <a:t>General PE:	4.9x</a:t>
            </a:r>
          </a:p>
        </p:txBody>
      </p:sp>
      <p:sp>
        <p:nvSpPr>
          <p:cNvPr id="21580" name="Title 1"/>
          <p:cNvSpPr>
            <a:spLocks noGrp="1"/>
          </p:cNvSpPr>
          <p:nvPr>
            <p:ph type="title"/>
          </p:nvPr>
        </p:nvSpPr>
        <p:spPr>
          <a:xfrm>
            <a:off x="6064250" y="0"/>
            <a:ext cx="2917825" cy="868363"/>
          </a:xfrm>
          <a:solidFill>
            <a:schemeClr val="bg1">
              <a:alpha val="70979"/>
            </a:schemeClr>
          </a:solidFill>
        </p:spPr>
        <p:txBody>
          <a:bodyPr/>
          <a:lstStyle/>
          <a:p>
            <a:pPr eaLnBrk="1" hangingPunct="1"/>
            <a:r>
              <a:rPr lang="en-US" sz="3200" smtClean="0"/>
              <a:t>Earlier results</a:t>
            </a:r>
          </a:p>
        </p:txBody>
      </p:sp>
      <p:sp>
        <p:nvSpPr>
          <p:cNvPr id="21582" name="TextBox 2"/>
          <p:cNvSpPr txBox="1">
            <a:spLocks noChangeArrowheads="1"/>
          </p:cNvSpPr>
          <p:nvPr/>
        </p:nvSpPr>
        <p:spPr bwMode="auto">
          <a:xfrm>
            <a:off x="623888" y="8556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1430</a:t>
            </a:r>
          </a:p>
        </p:txBody>
      </p:sp>
      <p:sp>
        <p:nvSpPr>
          <p:cNvPr id="21583" name="TextBox 116"/>
          <p:cNvSpPr txBox="1">
            <a:spLocks noChangeArrowheads="1"/>
          </p:cNvSpPr>
          <p:nvPr/>
        </p:nvSpPr>
        <p:spPr bwMode="auto">
          <a:xfrm>
            <a:off x="1614488" y="7366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1490</a:t>
            </a:r>
          </a:p>
        </p:txBody>
      </p:sp>
      <p:sp>
        <p:nvSpPr>
          <p:cNvPr id="21584" name="TextBox 117"/>
          <p:cNvSpPr txBox="1">
            <a:spLocks noChangeArrowheads="1"/>
          </p:cNvSpPr>
          <p:nvPr/>
        </p:nvSpPr>
        <p:spPr bwMode="auto">
          <a:xfrm>
            <a:off x="2551113" y="64293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1522</a:t>
            </a:r>
          </a:p>
        </p:txBody>
      </p:sp>
      <p:sp>
        <p:nvSpPr>
          <p:cNvPr id="21585" name="TextBox 118"/>
          <p:cNvSpPr txBox="1">
            <a:spLocks noChangeArrowheads="1"/>
          </p:cNvSpPr>
          <p:nvPr/>
        </p:nvSpPr>
        <p:spPr bwMode="auto">
          <a:xfrm>
            <a:off x="4997450" y="137795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9900" y="6264275"/>
            <a:ext cx="2133600" cy="47625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571FA0D0-2BD8-4FE5-B731-893296B5688F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57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i="1" u="sng" smtClean="0">
                <a:ea typeface="SimSun"/>
                <a:cs typeface="SimSun"/>
              </a:rPr>
              <a:t>Current work</a:t>
            </a:r>
            <a:r>
              <a:rPr lang="en-US" altLang="zh-CN" sz="2400" i="1" u="sng" smtClean="0">
                <a:ea typeface="SimSun"/>
                <a:cs typeface="SimSun"/>
              </a:rPr>
              <a:t>  </a:t>
            </a:r>
            <a:r>
              <a:rPr lang="en-US" altLang="zh-CN" sz="2400" smtClean="0">
                <a:ea typeface="SimSun"/>
                <a:cs typeface="SimSun"/>
              </a:rPr>
              <a:t/>
            </a:r>
            <a:br>
              <a:rPr lang="en-US" altLang="zh-CN" sz="2400" smtClean="0">
                <a:ea typeface="SimSun"/>
                <a:cs typeface="SimSun"/>
              </a:rPr>
            </a:br>
            <a:r>
              <a:rPr lang="en-US" altLang="zh-CN" sz="3200" smtClean="0">
                <a:ea typeface="SimSun"/>
                <a:cs typeface="SimSun"/>
              </a:rPr>
              <a:t>Problem: More PEs </a:t>
            </a:r>
            <a:r>
              <a:rPr lang="en-US" altLang="zh-CN" sz="3200" smtClean="0">
                <a:ea typeface="SimSun"/>
                <a:cs typeface="SimSun"/>
                <a:sym typeface="Wingdings" pitchFamily="2" charset="2"/>
              </a:rPr>
              <a:t> Lower frequency</a:t>
            </a:r>
            <a:endParaRPr lang="en-US" altLang="zh-CN" sz="3200" smtClean="0">
              <a:ea typeface="SimSun"/>
              <a:cs typeface="SimSun"/>
            </a:endParaRPr>
          </a:p>
        </p:txBody>
      </p:sp>
      <p:grpSp>
        <p:nvGrpSpPr>
          <p:cNvPr id="57428" name="Group 139"/>
          <p:cNvGrpSpPr>
            <a:grpSpLocks/>
          </p:cNvGrpSpPr>
          <p:nvPr/>
        </p:nvGrpSpPr>
        <p:grpSpPr bwMode="auto">
          <a:xfrm>
            <a:off x="1912938" y="3970338"/>
            <a:ext cx="5033962" cy="2473325"/>
            <a:chOff x="1295" y="695"/>
            <a:chExt cx="3171" cy="1558"/>
          </a:xfrm>
        </p:grpSpPr>
        <p:grpSp>
          <p:nvGrpSpPr>
            <p:cNvPr id="57434" name="Group 57369"/>
            <p:cNvGrpSpPr>
              <a:grpSpLocks/>
            </p:cNvGrpSpPr>
            <p:nvPr/>
          </p:nvGrpSpPr>
          <p:grpSpPr bwMode="auto">
            <a:xfrm>
              <a:off x="1295" y="696"/>
              <a:ext cx="1437" cy="1379"/>
              <a:chOff x="461321" y="1078507"/>
              <a:chExt cx="2022518" cy="2045761"/>
            </a:xfrm>
          </p:grpSpPr>
          <p:sp>
            <p:nvSpPr>
              <p:cNvPr id="57464" name="Rectangle 2"/>
              <p:cNvSpPr>
                <a:spLocks noChangeArrowheads="1"/>
              </p:cNvSpPr>
              <p:nvPr/>
            </p:nvSpPr>
            <p:spPr bwMode="auto">
              <a:xfrm>
                <a:off x="600553" y="1104810"/>
                <a:ext cx="1777489" cy="2019458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65" name="Rectangle 11"/>
              <p:cNvSpPr>
                <a:spLocks noChangeArrowheads="1"/>
              </p:cNvSpPr>
              <p:nvPr/>
            </p:nvSpPr>
            <p:spPr bwMode="auto">
              <a:xfrm>
                <a:off x="461321" y="2905949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66" name="Rounded Rectangle 8"/>
              <p:cNvSpPr>
                <a:spLocks noChangeArrowheads="1"/>
              </p:cNvSpPr>
              <p:nvPr/>
            </p:nvSpPr>
            <p:spPr bwMode="auto">
              <a:xfrm>
                <a:off x="813064" y="1318705"/>
                <a:ext cx="1365749" cy="16713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67" name="TextBox 7"/>
              <p:cNvSpPr txBox="1">
                <a:spLocks noChangeArrowheads="1"/>
              </p:cNvSpPr>
              <p:nvPr/>
            </p:nvSpPr>
            <p:spPr bwMode="auto">
              <a:xfrm>
                <a:off x="1654387" y="1078507"/>
                <a:ext cx="684603" cy="370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b="1"/>
                  <a:t>FPGA</a:t>
                </a:r>
              </a:p>
            </p:txBody>
          </p:sp>
          <p:sp>
            <p:nvSpPr>
              <p:cNvPr id="57468" name="Rectangle 23"/>
              <p:cNvSpPr>
                <a:spLocks noChangeArrowheads="1"/>
              </p:cNvSpPr>
              <p:nvPr/>
            </p:nvSpPr>
            <p:spPr bwMode="auto">
              <a:xfrm>
                <a:off x="461321" y="2615347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69" name="Rectangle 23"/>
              <p:cNvSpPr>
                <a:spLocks noChangeArrowheads="1"/>
              </p:cNvSpPr>
              <p:nvPr/>
            </p:nvSpPr>
            <p:spPr bwMode="auto">
              <a:xfrm>
                <a:off x="461321" y="2324745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0" name="Rectangle 23"/>
              <p:cNvSpPr>
                <a:spLocks noChangeArrowheads="1"/>
              </p:cNvSpPr>
              <p:nvPr/>
            </p:nvSpPr>
            <p:spPr bwMode="auto">
              <a:xfrm>
                <a:off x="461321" y="2034144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1" name="Rectangle 23"/>
              <p:cNvSpPr>
                <a:spLocks noChangeArrowheads="1"/>
              </p:cNvSpPr>
              <p:nvPr/>
            </p:nvSpPr>
            <p:spPr bwMode="auto">
              <a:xfrm>
                <a:off x="461321" y="1743542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2" name="Rectangle 23"/>
              <p:cNvSpPr>
                <a:spLocks noChangeArrowheads="1"/>
              </p:cNvSpPr>
              <p:nvPr/>
            </p:nvSpPr>
            <p:spPr bwMode="auto">
              <a:xfrm>
                <a:off x="461321" y="1452941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3" name="Rectangle 23"/>
              <p:cNvSpPr>
                <a:spLocks noChangeArrowheads="1"/>
              </p:cNvSpPr>
              <p:nvPr/>
            </p:nvSpPr>
            <p:spPr bwMode="auto">
              <a:xfrm>
                <a:off x="461321" y="1162339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4" name="Rectangle 23"/>
              <p:cNvSpPr>
                <a:spLocks noChangeArrowheads="1"/>
              </p:cNvSpPr>
              <p:nvPr/>
            </p:nvSpPr>
            <p:spPr bwMode="auto">
              <a:xfrm>
                <a:off x="2238810" y="1162339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5" name="Rectangle 23"/>
              <p:cNvSpPr>
                <a:spLocks noChangeArrowheads="1"/>
              </p:cNvSpPr>
              <p:nvPr/>
            </p:nvSpPr>
            <p:spPr bwMode="auto">
              <a:xfrm>
                <a:off x="2238810" y="1452941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6" name="Rectangle 23"/>
              <p:cNvSpPr>
                <a:spLocks noChangeArrowheads="1"/>
              </p:cNvSpPr>
              <p:nvPr/>
            </p:nvSpPr>
            <p:spPr bwMode="auto">
              <a:xfrm>
                <a:off x="2238810" y="1743542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7" name="Rectangle 23"/>
              <p:cNvSpPr>
                <a:spLocks noChangeArrowheads="1"/>
              </p:cNvSpPr>
              <p:nvPr/>
            </p:nvSpPr>
            <p:spPr bwMode="auto">
              <a:xfrm>
                <a:off x="2238810" y="2034144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8" name="Rectangle 23"/>
              <p:cNvSpPr>
                <a:spLocks noChangeArrowheads="1"/>
              </p:cNvSpPr>
              <p:nvPr/>
            </p:nvSpPr>
            <p:spPr bwMode="auto">
              <a:xfrm>
                <a:off x="2238810" y="2324745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79" name="Rectangle 23"/>
              <p:cNvSpPr>
                <a:spLocks noChangeArrowheads="1"/>
              </p:cNvSpPr>
              <p:nvPr/>
            </p:nvSpPr>
            <p:spPr bwMode="auto">
              <a:xfrm>
                <a:off x="2238810" y="2615347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80" name="Rectangle 23"/>
              <p:cNvSpPr>
                <a:spLocks noChangeArrowheads="1"/>
              </p:cNvSpPr>
              <p:nvPr/>
            </p:nvSpPr>
            <p:spPr bwMode="auto">
              <a:xfrm>
                <a:off x="2238810" y="2905949"/>
                <a:ext cx="245029" cy="145302"/>
              </a:xfrm>
              <a:prstGeom prst="rect">
                <a:avLst/>
              </a:prstGeom>
              <a:solidFill>
                <a:srgbClr val="60606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7481" name="Rectangle 119"/>
              <p:cNvSpPr>
                <a:spLocks noChangeArrowheads="1"/>
              </p:cNvSpPr>
              <p:nvPr/>
            </p:nvSpPr>
            <p:spPr bwMode="auto">
              <a:xfrm>
                <a:off x="1007733" y="1525592"/>
                <a:ext cx="223798" cy="2124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57482" name="Rectangle 119"/>
              <p:cNvSpPr>
                <a:spLocks noChangeArrowheads="1"/>
              </p:cNvSpPr>
              <p:nvPr/>
            </p:nvSpPr>
            <p:spPr bwMode="auto">
              <a:xfrm>
                <a:off x="1191658" y="2721557"/>
                <a:ext cx="223798" cy="2124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57483" name="Rectangle 119"/>
              <p:cNvSpPr>
                <a:spLocks noChangeArrowheads="1"/>
              </p:cNvSpPr>
              <p:nvPr/>
            </p:nvSpPr>
            <p:spPr bwMode="auto">
              <a:xfrm>
                <a:off x="1415456" y="1549285"/>
                <a:ext cx="223798" cy="2124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sp>
            <p:nvSpPr>
              <p:cNvPr id="57484" name="Rectangle 119"/>
              <p:cNvSpPr>
                <a:spLocks noChangeArrowheads="1"/>
              </p:cNvSpPr>
              <p:nvPr/>
            </p:nvSpPr>
            <p:spPr bwMode="auto">
              <a:xfrm>
                <a:off x="1099695" y="1967026"/>
                <a:ext cx="223798" cy="2124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1200"/>
              </a:p>
            </p:txBody>
          </p:sp>
          <p:cxnSp>
            <p:nvCxnSpPr>
              <p:cNvPr id="2" name="Straight Arrow Connector 57348"/>
              <p:cNvCxnSpPr>
                <a:stCxn id="57481" idx="3"/>
                <a:endCxn id="57483" idx="1"/>
              </p:cNvCxnSpPr>
              <p:nvPr/>
            </p:nvCxnSpPr>
            <p:spPr>
              <a:xfrm>
                <a:off x="1120012" y="1738669"/>
                <a:ext cx="91484" cy="2284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Arrow Connector 57353"/>
              <p:cNvCxnSpPr>
                <a:stCxn id="57481" idx="3"/>
                <a:endCxn id="57483" idx="1"/>
              </p:cNvCxnSpPr>
              <p:nvPr/>
            </p:nvCxnSpPr>
            <p:spPr>
              <a:xfrm>
                <a:off x="1231201" y="1631856"/>
                <a:ext cx="184378" cy="237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57483" idx="2"/>
                <a:endCxn id="57482" idx="0"/>
              </p:cNvCxnSpPr>
              <p:nvPr/>
            </p:nvCxnSpPr>
            <p:spPr>
              <a:xfrm flipH="1">
                <a:off x="1302981" y="1762405"/>
                <a:ext cx="223786" cy="95983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435" name="TextBox 57367"/>
            <p:cNvSpPr txBox="1">
              <a:spLocks noChangeArrowheads="1"/>
            </p:cNvSpPr>
            <p:nvPr/>
          </p:nvSpPr>
          <p:spPr bwMode="auto">
            <a:xfrm>
              <a:off x="1391" y="2040"/>
              <a:ext cx="13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Inter-PE critical path</a:t>
              </a:r>
            </a:p>
          </p:txBody>
        </p:sp>
        <p:sp>
          <p:nvSpPr>
            <p:cNvPr id="57436" name="Rectangle 2"/>
            <p:cNvSpPr>
              <a:spLocks noChangeArrowheads="1"/>
            </p:cNvSpPr>
            <p:nvPr/>
          </p:nvSpPr>
          <p:spPr bwMode="auto">
            <a:xfrm>
              <a:off x="3000" y="712"/>
              <a:ext cx="1264" cy="1362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37" name="Rectangle 163"/>
            <p:cNvSpPr>
              <a:spLocks noChangeArrowheads="1"/>
            </p:cNvSpPr>
            <p:nvPr/>
          </p:nvSpPr>
          <p:spPr bwMode="auto">
            <a:xfrm>
              <a:off x="2901" y="1927"/>
              <a:ext cx="175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38" name="Rounded Rectangle 8"/>
            <p:cNvSpPr>
              <a:spLocks noChangeArrowheads="1"/>
            </p:cNvSpPr>
            <p:nvPr/>
          </p:nvSpPr>
          <p:spPr bwMode="auto">
            <a:xfrm>
              <a:off x="3151" y="857"/>
              <a:ext cx="972" cy="11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39" name="TextBox 7"/>
            <p:cNvSpPr txBox="1">
              <a:spLocks noChangeArrowheads="1"/>
            </p:cNvSpPr>
            <p:nvPr/>
          </p:nvSpPr>
          <p:spPr bwMode="auto">
            <a:xfrm>
              <a:off x="3750" y="695"/>
              <a:ext cx="48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b="1"/>
                <a:t>FPGA</a:t>
              </a:r>
            </a:p>
          </p:txBody>
        </p:sp>
        <p:sp>
          <p:nvSpPr>
            <p:cNvPr id="57440" name="Rectangle 23"/>
            <p:cNvSpPr>
              <a:spLocks noChangeArrowheads="1"/>
            </p:cNvSpPr>
            <p:nvPr/>
          </p:nvSpPr>
          <p:spPr bwMode="auto">
            <a:xfrm>
              <a:off x="2901" y="1731"/>
              <a:ext cx="175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1" name="Rectangle 23"/>
            <p:cNvSpPr>
              <a:spLocks noChangeArrowheads="1"/>
            </p:cNvSpPr>
            <p:nvPr/>
          </p:nvSpPr>
          <p:spPr bwMode="auto">
            <a:xfrm>
              <a:off x="2901" y="1535"/>
              <a:ext cx="175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2" name="Rectangle 23"/>
            <p:cNvSpPr>
              <a:spLocks noChangeArrowheads="1"/>
            </p:cNvSpPr>
            <p:nvPr/>
          </p:nvSpPr>
          <p:spPr bwMode="auto">
            <a:xfrm>
              <a:off x="2901" y="1339"/>
              <a:ext cx="175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3" name="Rectangle 23"/>
            <p:cNvSpPr>
              <a:spLocks noChangeArrowheads="1"/>
            </p:cNvSpPr>
            <p:nvPr/>
          </p:nvSpPr>
          <p:spPr bwMode="auto">
            <a:xfrm>
              <a:off x="2901" y="1143"/>
              <a:ext cx="175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4" name="Rectangle 23"/>
            <p:cNvSpPr>
              <a:spLocks noChangeArrowheads="1"/>
            </p:cNvSpPr>
            <p:nvPr/>
          </p:nvSpPr>
          <p:spPr bwMode="auto">
            <a:xfrm>
              <a:off x="2901" y="947"/>
              <a:ext cx="175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5" name="Rectangle 23"/>
            <p:cNvSpPr>
              <a:spLocks noChangeArrowheads="1"/>
            </p:cNvSpPr>
            <p:nvPr/>
          </p:nvSpPr>
          <p:spPr bwMode="auto">
            <a:xfrm>
              <a:off x="2901" y="751"/>
              <a:ext cx="175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6" name="Rectangle 23"/>
            <p:cNvSpPr>
              <a:spLocks noChangeArrowheads="1"/>
            </p:cNvSpPr>
            <p:nvPr/>
          </p:nvSpPr>
          <p:spPr bwMode="auto">
            <a:xfrm>
              <a:off x="4165" y="751"/>
              <a:ext cx="174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7" name="Rectangle 23"/>
            <p:cNvSpPr>
              <a:spLocks noChangeArrowheads="1"/>
            </p:cNvSpPr>
            <p:nvPr/>
          </p:nvSpPr>
          <p:spPr bwMode="auto">
            <a:xfrm>
              <a:off x="4165" y="947"/>
              <a:ext cx="174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8" name="Rectangle 174"/>
            <p:cNvSpPr>
              <a:spLocks noChangeArrowheads="1"/>
            </p:cNvSpPr>
            <p:nvPr/>
          </p:nvSpPr>
          <p:spPr bwMode="auto">
            <a:xfrm>
              <a:off x="4165" y="1143"/>
              <a:ext cx="174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49" name="Rectangle 23"/>
            <p:cNvSpPr>
              <a:spLocks noChangeArrowheads="1"/>
            </p:cNvSpPr>
            <p:nvPr/>
          </p:nvSpPr>
          <p:spPr bwMode="auto">
            <a:xfrm>
              <a:off x="4165" y="1339"/>
              <a:ext cx="174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50" name="Rectangle 23"/>
            <p:cNvSpPr>
              <a:spLocks noChangeArrowheads="1"/>
            </p:cNvSpPr>
            <p:nvPr/>
          </p:nvSpPr>
          <p:spPr bwMode="auto">
            <a:xfrm>
              <a:off x="4165" y="1535"/>
              <a:ext cx="174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51" name="Rectangle 23"/>
            <p:cNvSpPr>
              <a:spLocks noChangeArrowheads="1"/>
            </p:cNvSpPr>
            <p:nvPr/>
          </p:nvSpPr>
          <p:spPr bwMode="auto">
            <a:xfrm>
              <a:off x="4165" y="1731"/>
              <a:ext cx="174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52" name="Rectangle 23"/>
            <p:cNvSpPr>
              <a:spLocks noChangeArrowheads="1"/>
            </p:cNvSpPr>
            <p:nvPr/>
          </p:nvSpPr>
          <p:spPr bwMode="auto">
            <a:xfrm>
              <a:off x="4165" y="1927"/>
              <a:ext cx="174" cy="98"/>
            </a:xfrm>
            <a:prstGeom prst="rect">
              <a:avLst/>
            </a:prstGeom>
            <a:solidFill>
              <a:srgbClr val="60606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57453" name="Rectangle 119"/>
            <p:cNvSpPr>
              <a:spLocks noChangeArrowheads="1"/>
            </p:cNvSpPr>
            <p:nvPr/>
          </p:nvSpPr>
          <p:spPr bwMode="auto">
            <a:xfrm>
              <a:off x="3395" y="950"/>
              <a:ext cx="159" cy="1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sp>
          <p:nvSpPr>
            <p:cNvPr id="57454" name="Rectangle 119"/>
            <p:cNvSpPr>
              <a:spLocks noChangeArrowheads="1"/>
            </p:cNvSpPr>
            <p:nvPr/>
          </p:nvSpPr>
          <p:spPr bwMode="auto">
            <a:xfrm>
              <a:off x="3205" y="1241"/>
              <a:ext cx="159" cy="1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/>
            </a:p>
          </p:txBody>
        </p:sp>
        <p:cxnSp>
          <p:nvCxnSpPr>
            <p:cNvPr id="184" name="Straight Arrow Connector 183"/>
            <p:cNvCxnSpPr>
              <a:stCxn id="57453" idx="2"/>
              <a:endCxn id="137" idx="0"/>
            </p:cNvCxnSpPr>
            <p:nvPr/>
          </p:nvCxnSpPr>
          <p:spPr>
            <a:xfrm>
              <a:off x="3474" y="1093"/>
              <a:ext cx="290" cy="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37" idx="1"/>
              <a:endCxn id="57454" idx="3"/>
            </p:cNvCxnSpPr>
            <p:nvPr/>
          </p:nvCxnSpPr>
          <p:spPr>
            <a:xfrm flipH="1" flipV="1">
              <a:off x="3364" y="1313"/>
              <a:ext cx="110" cy="2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57454" idx="0"/>
              <a:endCxn id="57453" idx="1"/>
            </p:cNvCxnSpPr>
            <p:nvPr/>
          </p:nvCxnSpPr>
          <p:spPr>
            <a:xfrm flipV="1">
              <a:off x="3285" y="1022"/>
              <a:ext cx="110" cy="2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3474" y="1241"/>
              <a:ext cx="580" cy="673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Rectangle 119"/>
            <p:cNvSpPr>
              <a:spLocks noChangeArrowheads="1"/>
            </p:cNvSpPr>
            <p:nvPr/>
          </p:nvSpPr>
          <p:spPr bwMode="auto">
            <a:xfrm>
              <a:off x="3515" y="1277"/>
              <a:ext cx="135" cy="10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600" b="1" dirty="0">
                  <a:ea typeface="Arial" charset="0"/>
                </a:rPr>
                <a:t>DSP</a:t>
              </a:r>
            </a:p>
          </p:txBody>
        </p:sp>
        <p:sp>
          <p:nvSpPr>
            <p:cNvPr id="198" name="Rectangle 119"/>
            <p:cNvSpPr>
              <a:spLocks noChangeArrowheads="1"/>
            </p:cNvSpPr>
            <p:nvPr/>
          </p:nvSpPr>
          <p:spPr bwMode="auto">
            <a:xfrm>
              <a:off x="3852" y="1600"/>
              <a:ext cx="189" cy="14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600" b="1" dirty="0">
                  <a:ea typeface="Arial" charset="0"/>
                </a:rPr>
                <a:t>INST</a:t>
              </a:r>
            </a:p>
            <a:p>
              <a:pPr algn="ctr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600" b="1" dirty="0">
                  <a:ea typeface="Arial" charset="0"/>
                </a:rPr>
                <a:t> MEM</a:t>
              </a:r>
            </a:p>
          </p:txBody>
        </p:sp>
        <p:sp>
          <p:nvSpPr>
            <p:cNvPr id="199" name="Rectangle 119"/>
            <p:cNvSpPr>
              <a:spLocks noChangeArrowheads="1"/>
            </p:cNvSpPr>
            <p:nvPr/>
          </p:nvSpPr>
          <p:spPr bwMode="auto">
            <a:xfrm>
              <a:off x="3852" y="1756"/>
              <a:ext cx="189" cy="14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600" b="1" dirty="0">
                  <a:ea typeface="Arial" charset="0"/>
                </a:rPr>
                <a:t>DATA</a:t>
              </a:r>
            </a:p>
            <a:p>
              <a:pPr algn="ctr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600" b="1" dirty="0">
                  <a:ea typeface="Arial" charset="0"/>
                </a:rPr>
                <a:t> MEM</a:t>
              </a:r>
            </a:p>
          </p:txBody>
        </p:sp>
        <p:cxnSp>
          <p:nvCxnSpPr>
            <p:cNvPr id="160" name="Elbow Connector 159"/>
            <p:cNvCxnSpPr>
              <a:stCxn id="199" idx="1"/>
              <a:endCxn id="182" idx="2"/>
            </p:cNvCxnSpPr>
            <p:nvPr/>
          </p:nvCxnSpPr>
          <p:spPr>
            <a:xfrm rot="10800000">
              <a:off x="3582" y="1380"/>
              <a:ext cx="270" cy="447"/>
            </a:xfrm>
            <a:prstGeom prst="bentConnector2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463" name="TextBox 228"/>
            <p:cNvSpPr txBox="1">
              <a:spLocks noChangeArrowheads="1"/>
            </p:cNvSpPr>
            <p:nvPr/>
          </p:nvSpPr>
          <p:spPr bwMode="auto">
            <a:xfrm>
              <a:off x="2969" y="2039"/>
              <a:ext cx="14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Internal PE critical path</a:t>
              </a:r>
            </a:p>
          </p:txBody>
        </p:sp>
      </p:grpSp>
      <p:graphicFrame>
        <p:nvGraphicFramePr>
          <p:cNvPr id="57424" name="Object 80"/>
          <p:cNvGraphicFramePr>
            <a:graphicFrameLocks/>
          </p:cNvGraphicFramePr>
          <p:nvPr/>
        </p:nvGraphicFramePr>
        <p:xfrm>
          <a:off x="352425" y="1104900"/>
          <a:ext cx="3622675" cy="2281238"/>
        </p:xfrm>
        <a:graphic>
          <a:graphicData uri="http://schemas.openxmlformats.org/presentationml/2006/ole">
            <p:oleObj spid="_x0000_s57424" name="Worksheet" r:id="rId4" imgW="3952875" imgH="2247900" progId="Excel.Sheet.8">
              <p:embed/>
            </p:oleObj>
          </a:graphicData>
        </a:graphic>
      </p:graphicFrame>
      <p:sp>
        <p:nvSpPr>
          <p:cNvPr id="57429" name="Text Box 60"/>
          <p:cNvSpPr txBox="1">
            <a:spLocks noChangeArrowheads="1"/>
          </p:cNvSpPr>
          <p:nvPr/>
        </p:nvSpPr>
        <p:spPr bwMode="auto">
          <a:xfrm>
            <a:off x="1336675" y="3306763"/>
            <a:ext cx="661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/>
              <a:t>11-gen Weibel model, Virtex6 240T FPGA, </a:t>
            </a:r>
            <a:r>
              <a:rPr lang="en-US" b="1" i="1"/>
              <a:t>general PEs</a:t>
            </a:r>
          </a:p>
        </p:txBody>
      </p:sp>
      <p:graphicFrame>
        <p:nvGraphicFramePr>
          <p:cNvPr id="57425" name="Object 81"/>
          <p:cNvGraphicFramePr>
            <a:graphicFrameLocks noChangeAspect="1"/>
          </p:cNvGraphicFramePr>
          <p:nvPr/>
        </p:nvGraphicFramePr>
        <p:xfrm>
          <a:off x="4076700" y="1009650"/>
          <a:ext cx="3362325" cy="2466975"/>
        </p:xfrm>
        <a:graphic>
          <a:graphicData uri="http://schemas.openxmlformats.org/presentationml/2006/ole">
            <p:oleObj spid="_x0000_s57425" name="Chart" r:id="rId5" imgW="3362325" imgH="2276475" progId="MSGraph.Chart.8">
              <p:embed followColorScheme="full"/>
            </p:oleObj>
          </a:graphicData>
        </a:graphic>
      </p:graphicFrame>
      <p:sp>
        <p:nvSpPr>
          <p:cNvPr id="57430" name="Line 62"/>
          <p:cNvSpPr>
            <a:spLocks noChangeShapeType="1"/>
          </p:cNvSpPr>
          <p:nvPr/>
        </p:nvSpPr>
        <p:spPr bwMode="auto">
          <a:xfrm flipV="1">
            <a:off x="7096125" y="1628775"/>
            <a:ext cx="21907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31" name="Line 63"/>
          <p:cNvSpPr>
            <a:spLocks noChangeShapeType="1"/>
          </p:cNvSpPr>
          <p:nvPr/>
        </p:nvSpPr>
        <p:spPr bwMode="auto">
          <a:xfrm>
            <a:off x="7096125" y="2676525"/>
            <a:ext cx="20955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32" name="Text Box 64"/>
          <p:cNvSpPr txBox="1">
            <a:spLocks noChangeArrowheads="1"/>
          </p:cNvSpPr>
          <p:nvPr/>
        </p:nvSpPr>
        <p:spPr bwMode="auto">
          <a:xfrm>
            <a:off x="7353300" y="2517775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CFE"/>
                </a:solidFill>
              </a:rPr>
              <a:t>Real ODEs/sec</a:t>
            </a:r>
          </a:p>
          <a:p>
            <a:endParaRPr lang="en-US" sz="1600">
              <a:solidFill>
                <a:srgbClr val="000CFE"/>
              </a:solidFill>
            </a:endParaRPr>
          </a:p>
        </p:txBody>
      </p:sp>
      <p:sp>
        <p:nvSpPr>
          <p:cNvPr id="57433" name="Text Box 65"/>
          <p:cNvSpPr txBox="1">
            <a:spLocks noChangeArrowheads="1"/>
          </p:cNvSpPr>
          <p:nvPr/>
        </p:nvSpPr>
        <p:spPr bwMode="auto">
          <a:xfrm>
            <a:off x="7353300" y="1241425"/>
            <a:ext cx="1666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Lost ODEs/sec due to freq drop</a:t>
            </a:r>
          </a:p>
          <a:p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Earlier approach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04800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Frank Vahid, UCR   </a:t>
            </a:r>
            <a:fld id="{7428CCA9-D58E-4F5E-921F-92944E1E86E0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pic>
        <p:nvPicPr>
          <p:cNvPr id="59395" name="Picture 4" descr="512ode_32pe_10k_i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1155700"/>
            <a:ext cx="21272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4632325" y="1604963"/>
            <a:ext cx="1258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ea typeface="SimSun"/>
                <a:cs typeface="SimSun"/>
              </a:rPr>
              <a:t>10K iterations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99200" y="952500"/>
            <a:ext cx="2511425" cy="3171825"/>
            <a:chOff x="6299200" y="952500"/>
            <a:chExt cx="2235200" cy="2819400"/>
          </a:xfrm>
        </p:grpSpPr>
        <p:pic>
          <p:nvPicPr>
            <p:cNvPr id="2" name="Picture 5" descr="510ode_32pe_150k_it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2263" y="952500"/>
              <a:ext cx="1811337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6" name="AutoShape 6"/>
            <p:cNvSpPr>
              <a:spLocks noChangeArrowheads="1"/>
            </p:cNvSpPr>
            <p:nvPr/>
          </p:nvSpPr>
          <p:spPr bwMode="auto">
            <a:xfrm>
              <a:off x="6299200" y="2095500"/>
              <a:ext cx="357188" cy="228600"/>
            </a:xfrm>
            <a:prstGeom prst="rightArrow">
              <a:avLst>
                <a:gd name="adj1" fmla="val 50000"/>
                <a:gd name="adj2" fmla="val 897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  <a:ea typeface="SimSun"/>
                <a:cs typeface="SimSun"/>
              </a:endParaRPr>
            </a:p>
          </p:txBody>
        </p:sp>
        <p:sp>
          <p:nvSpPr>
            <p:cNvPr id="59407" name="Text Box 8"/>
            <p:cNvSpPr txBox="1">
              <a:spLocks noChangeArrowheads="1"/>
            </p:cNvSpPr>
            <p:nvPr/>
          </p:nvSpPr>
          <p:spPr bwMode="auto">
            <a:xfrm>
              <a:off x="7584935" y="1869722"/>
              <a:ext cx="949465" cy="46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>
                  <a:ea typeface="SimSun"/>
                  <a:cs typeface="SimSun"/>
                </a:rPr>
                <a:t>150K iterations</a:t>
              </a:r>
            </a:p>
          </p:txBody>
        </p:sp>
      </p:grpSp>
      <p:pic>
        <p:nvPicPr>
          <p:cNvPr id="59398" name="Picture 20" descr="nsf_prop_eq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2463" y="1104900"/>
            <a:ext cx="2159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673100" y="4864100"/>
            <a:ext cx="2568575" cy="915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Convert virtual PEs to physical circuits using FPGA place-route</a:t>
            </a:r>
          </a:p>
        </p:txBody>
      </p:sp>
      <p:sp>
        <p:nvSpPr>
          <p:cNvPr id="59400" name="TextBox 15"/>
          <p:cNvSpPr txBox="1">
            <a:spLocks noChangeArrowheads="1"/>
          </p:cNvSpPr>
          <p:nvPr/>
        </p:nvSpPr>
        <p:spPr bwMode="auto">
          <a:xfrm>
            <a:off x="152400" y="2286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405" name="TextBox 16"/>
          <p:cNvSpPr txBox="1">
            <a:spLocks noChangeArrowheads="1"/>
          </p:cNvSpPr>
          <p:nvPr/>
        </p:nvSpPr>
        <p:spPr bwMode="auto">
          <a:xfrm>
            <a:off x="228600" y="49911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2400" y="1028700"/>
            <a:ext cx="124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Phase</a:t>
            </a: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2113" y="4171950"/>
            <a:ext cx="2505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TextBox 4"/>
          <p:cNvSpPr txBox="1">
            <a:spLocks noChangeArrowheads="1"/>
          </p:cNvSpPr>
          <p:nvPr/>
        </p:nvSpPr>
        <p:spPr bwMode="auto">
          <a:xfrm>
            <a:off x="622300" y="2120900"/>
            <a:ext cx="2197100" cy="11906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Maps ODEs to </a:t>
            </a:r>
            <a:r>
              <a:rPr lang="en-US" b="1" i="1"/>
              <a:t>virtual</a:t>
            </a:r>
            <a:r>
              <a:rPr lang="en-US"/>
              <a:t> PEs using simulated annealing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  <p:bldP spid="5940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11367</TotalTime>
  <Words>942</Words>
  <Application>Microsoft Office PowerPoint</Application>
  <PresentationFormat>On-screen Show (4:3)</PresentationFormat>
  <Paragraphs>291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ＭＳ Ｐゴシック</vt:lpstr>
      <vt:lpstr>Tahoma</vt:lpstr>
      <vt:lpstr>Times New Roman</vt:lpstr>
      <vt:lpstr>Verdana</vt:lpstr>
      <vt:lpstr>SimSun</vt:lpstr>
      <vt:lpstr>Wingdings</vt:lpstr>
      <vt:lpstr>Default Design</vt:lpstr>
      <vt:lpstr>Worksheet</vt:lpstr>
      <vt:lpstr>Chart</vt:lpstr>
      <vt:lpstr>Embedding-Based Placement of Processing element Networks on FPGAs for Physical Model Simulation</vt:lpstr>
      <vt:lpstr>Slide 2</vt:lpstr>
      <vt:lpstr>Models of physical world that run in real-time </vt:lpstr>
      <vt:lpstr>Issue: Real-time achieved via inaccuracy </vt:lpstr>
      <vt:lpstr>Earlier results</vt:lpstr>
      <vt:lpstr>Network of synchronized PEs on FPGAs</vt:lpstr>
      <vt:lpstr>Earlier results</vt:lpstr>
      <vt:lpstr>Current work   Problem: More PEs  Lower frequency</vt:lpstr>
      <vt:lpstr>Earlier approach</vt:lpstr>
      <vt:lpstr>This work: Main idea</vt:lpstr>
      <vt:lpstr>Phase 2 – Map virtual PEs to physical PEs</vt:lpstr>
      <vt:lpstr>2D grid of physical PEs</vt:lpstr>
      <vt:lpstr>Compare/backup:  Simulated annealing </vt:lpstr>
      <vt:lpstr>Results</vt:lpstr>
      <vt:lpstr>Results</vt:lpstr>
      <vt:lpstr>Results/Conclusions</vt:lpstr>
      <vt:lpstr>Questions?</vt:lpstr>
    </vt:vector>
  </TitlesOfParts>
  <Company>UCR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 V</dc:creator>
  <cp:lastModifiedBy>FV</cp:lastModifiedBy>
  <cp:revision>439</cp:revision>
  <dcterms:created xsi:type="dcterms:W3CDTF">2013-02-08T19:48:58Z</dcterms:created>
  <dcterms:modified xsi:type="dcterms:W3CDTF">2013-02-13T07:56:12Z</dcterms:modified>
</cp:coreProperties>
</file>