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4" r:id="rId10"/>
    <p:sldId id="267" r:id="rId11"/>
    <p:sldId id="268" r:id="rId12"/>
    <p:sldId id="265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4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825204-7FCE-416E-B807-8E6D3D8897A3}" type="datetimeFigureOut">
              <a:rPr lang="en-US" smtClean="0"/>
              <a:t>10/21/2010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E9A1E0-2F41-4444-AD45-40B40DBBFF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569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EA5008-E008-47E4-A8BC-CCD382B68A29}" type="datetime1">
              <a:rPr lang="en-US" smtClean="0"/>
              <a:t>10/21/2010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54BDEE-B0E8-4C6A-B12D-F1A2D87D7F61}" type="datetime1">
              <a:rPr lang="en-US" smtClean="0"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96393E5-0C91-4AEF-BD45-4AE7792A8357}" type="datetime1">
              <a:rPr lang="en-US" smtClean="0"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AD845E-E0C5-4EA0-AA0D-51D66F49D662}" type="datetime1">
              <a:rPr lang="en-US" smtClean="0"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70647" y="6407944"/>
            <a:ext cx="3530353" cy="365125"/>
          </a:xfrm>
        </p:spPr>
        <p:txBody>
          <a:bodyPr/>
          <a:lstStyle>
            <a:extLst/>
          </a:lstStyle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E2BEC5E-9B17-4EDD-9383-211A85E4F220}" type="datetime1">
              <a:rPr lang="en-US" smtClean="0"/>
              <a:t>10/21/2010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AEEF27-8D6E-4726-BF6C-6D81CC5D06AC}" type="datetime1">
              <a:rPr lang="en-US" smtClean="0"/>
              <a:t>10/21/2010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E913BE3-9BD2-4E65-83D0-45B029FC5CFC}" type="datetime1">
              <a:rPr lang="en-US" smtClean="0"/>
              <a:t>10/21/2010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3E957A4-7FB4-4C9C-93A6-542F9D3E2AC8}" type="datetime1">
              <a:rPr lang="en-US" smtClean="0"/>
              <a:t>10/21/2010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B0296D-B6B4-4F87-9901-B8FB42745477}" type="datetime1">
              <a:rPr lang="en-US" smtClean="0"/>
              <a:t>10/21/2010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CDFF230-DED7-40BE-ADBF-80F4C9B3CC15}" type="datetime1">
              <a:rPr lang="en-US" smtClean="0"/>
              <a:t>10/21/2010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F65A41B-6FF5-42DB-94EF-9E91F2B93EFF}" type="datetime1">
              <a:rPr lang="en-US" smtClean="0"/>
              <a:t>10/21/2010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7FFF8D2-64AB-4559-AA31-49D51111ABF5}" type="datetime1">
              <a:rPr lang="en-US" smtClean="0"/>
              <a:t>10/21/2010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143000"/>
            <a:ext cx="7772400" cy="1828800"/>
          </a:xfrm>
        </p:spPr>
        <p:txBody>
          <a:bodyPr>
            <a:noAutofit/>
          </a:bodyPr>
          <a:lstStyle/>
          <a:p>
            <a:r>
              <a:rPr lang="en-US" sz="4800" b="1" dirty="0" err="1"/>
              <a:t>PatentsSearcher</a:t>
            </a:r>
            <a:r>
              <a:rPr lang="en-US" sz="4800" b="1" dirty="0"/>
              <a:t>: A Novel Portal to Search </a:t>
            </a:r>
            <a:r>
              <a:rPr lang="en-US" sz="4800" b="1" dirty="0" smtClean="0"/>
              <a:t>and Explore Patents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620000" cy="1752600"/>
          </a:xfrm>
        </p:spPr>
        <p:txBody>
          <a:bodyPr>
            <a:normAutofit/>
          </a:bodyPr>
          <a:lstStyle/>
          <a:p>
            <a:r>
              <a:rPr lang="en-US" sz="1800" i="1" dirty="0" err="1"/>
              <a:t>Vagelis</a:t>
            </a:r>
            <a:r>
              <a:rPr lang="en-US" sz="1800" i="1" dirty="0"/>
              <a:t> </a:t>
            </a:r>
            <a:r>
              <a:rPr lang="en-US" sz="1800" i="1" dirty="0" err="1" smtClean="0"/>
              <a:t>Hristidis</a:t>
            </a:r>
            <a:r>
              <a:rPr lang="en-US" sz="1800" dirty="0" smtClean="0"/>
              <a:t>, </a:t>
            </a:r>
            <a:r>
              <a:rPr lang="en-US" sz="1800" dirty="0"/>
              <a:t>Florida International </a:t>
            </a:r>
            <a:r>
              <a:rPr lang="en-US" sz="1800" dirty="0" smtClean="0"/>
              <a:t>University, Miami</a:t>
            </a:r>
          </a:p>
          <a:p>
            <a:r>
              <a:rPr lang="en-US" sz="1800" dirty="0"/>
              <a:t>Eduardo </a:t>
            </a:r>
            <a:r>
              <a:rPr lang="en-US" sz="1800" dirty="0" smtClean="0"/>
              <a:t>Ruiz, </a:t>
            </a:r>
            <a:r>
              <a:rPr lang="en-US" sz="1800" dirty="0"/>
              <a:t>Florida International </a:t>
            </a:r>
            <a:r>
              <a:rPr lang="en-US" sz="1800" dirty="0" smtClean="0"/>
              <a:t>University</a:t>
            </a:r>
            <a:r>
              <a:rPr lang="en-US" sz="1800" dirty="0"/>
              <a:t> , Miami</a:t>
            </a:r>
            <a:endParaRPr lang="en-US" sz="1800" dirty="0" smtClean="0"/>
          </a:p>
          <a:p>
            <a:r>
              <a:rPr lang="en-US" sz="1800" dirty="0"/>
              <a:t>Alejandro </a:t>
            </a:r>
            <a:r>
              <a:rPr lang="en-US" sz="1800" dirty="0" smtClean="0"/>
              <a:t>Hernández, </a:t>
            </a:r>
            <a:r>
              <a:rPr lang="en-US" sz="1800" dirty="0"/>
              <a:t>Florida International </a:t>
            </a:r>
            <a:r>
              <a:rPr lang="en-US" sz="1800" dirty="0" smtClean="0"/>
              <a:t>University</a:t>
            </a:r>
            <a:r>
              <a:rPr lang="en-US" sz="1800" dirty="0"/>
              <a:t> , Miami</a:t>
            </a:r>
            <a:endParaRPr lang="en-US" sz="1800" dirty="0" smtClean="0"/>
          </a:p>
          <a:p>
            <a:r>
              <a:rPr lang="en-US" sz="1800" dirty="0"/>
              <a:t>Fernando </a:t>
            </a:r>
            <a:r>
              <a:rPr lang="en-US" sz="1800" dirty="0" err="1" smtClean="0"/>
              <a:t>Farfán</a:t>
            </a:r>
            <a:r>
              <a:rPr lang="en-US" sz="1800" dirty="0" smtClean="0"/>
              <a:t>, </a:t>
            </a:r>
            <a:r>
              <a:rPr lang="en-US" sz="1800" dirty="0"/>
              <a:t>University of </a:t>
            </a:r>
            <a:r>
              <a:rPr lang="en-US" sz="1800" dirty="0" smtClean="0"/>
              <a:t>Michigan, Ann </a:t>
            </a:r>
            <a:r>
              <a:rPr lang="en-US" sz="1800" dirty="0"/>
              <a:t>Arbor</a:t>
            </a:r>
            <a:endParaRPr lang="en-US" sz="1800" dirty="0" smtClean="0"/>
          </a:p>
          <a:p>
            <a:r>
              <a:rPr lang="en-US" sz="1800" dirty="0" smtClean="0"/>
              <a:t>Ramakrishna </a:t>
            </a:r>
            <a:r>
              <a:rPr lang="en-US" sz="1800" dirty="0" err="1" smtClean="0"/>
              <a:t>Varadarajan</a:t>
            </a:r>
            <a:r>
              <a:rPr lang="en-US" sz="1800" dirty="0" smtClean="0"/>
              <a:t>, </a:t>
            </a:r>
            <a:r>
              <a:rPr lang="en-US" sz="1800" dirty="0"/>
              <a:t>University of </a:t>
            </a:r>
            <a:r>
              <a:rPr lang="en-US" sz="1800" dirty="0" smtClean="0"/>
              <a:t>Wisconsin, Madison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036452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3277204" cy="4525963"/>
          </a:xfrm>
        </p:spPr>
        <p:txBody>
          <a:bodyPr>
            <a:normAutofit/>
          </a:bodyPr>
          <a:lstStyle/>
          <a:p>
            <a:r>
              <a:rPr lang="en-US" sz="1800" dirty="0" smtClean="0"/>
              <a:t>Re-sort results </a:t>
            </a:r>
            <a:r>
              <a:rPr lang="en-US" sz="1800" dirty="0"/>
              <a:t>by </a:t>
            </a:r>
            <a:r>
              <a:rPr lang="en-US" sz="1800" dirty="0" smtClean="0"/>
              <a:t>Date, Title</a:t>
            </a:r>
            <a:r>
              <a:rPr lang="en-US" sz="1800" dirty="0"/>
              <a:t>, and so </a:t>
            </a:r>
            <a:r>
              <a:rPr lang="en-US" sz="1800" dirty="0" smtClean="0"/>
              <a:t>on</a:t>
            </a:r>
          </a:p>
          <a:p>
            <a:r>
              <a:rPr lang="en-US" sz="1800" dirty="0"/>
              <a:t>Filter results by class, assignee, and inventor</a:t>
            </a:r>
            <a:endParaRPr lang="en-US" sz="1800" dirty="0" smtClean="0"/>
          </a:p>
          <a:p>
            <a:r>
              <a:rPr lang="en-US" sz="1800" dirty="0" smtClean="0"/>
              <a:t>Export results to Excel, PDF, or concatenated PDF</a:t>
            </a:r>
          </a:p>
          <a:p>
            <a:r>
              <a:rPr lang="en-US" sz="1800" dirty="0" smtClean="0"/>
              <a:t>Preview first three pages of patent as tooltip (beta testing phase)</a:t>
            </a:r>
            <a:endParaRPr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Results Presentation and Navigation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404" y="1460370"/>
            <a:ext cx="5409595" cy="3568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9671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35814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A </a:t>
            </a:r>
            <a:r>
              <a:rPr lang="en-US" sz="2400" dirty="0" smtClean="0"/>
              <a:t>patent </a:t>
            </a:r>
            <a:r>
              <a:rPr lang="en-US" sz="2400" dirty="0"/>
              <a:t>added to the cart by clicking the </a:t>
            </a:r>
            <a:r>
              <a:rPr lang="en-US" sz="2400" dirty="0" smtClean="0"/>
              <a:t>shopping cart </a:t>
            </a:r>
            <a:r>
              <a:rPr lang="en-US" sz="2400" dirty="0"/>
              <a:t>icon next to it. </a:t>
            </a:r>
            <a:endParaRPr lang="en-US" sz="2400" dirty="0" smtClean="0"/>
          </a:p>
          <a:p>
            <a:r>
              <a:rPr lang="en-US" sz="2400" dirty="0" smtClean="0"/>
              <a:t>User </a:t>
            </a:r>
            <a:r>
              <a:rPr lang="en-US" sz="2400" dirty="0"/>
              <a:t>can then add some notes </a:t>
            </a:r>
            <a:r>
              <a:rPr lang="en-US" sz="2400" dirty="0" smtClean="0"/>
              <a:t>for each </a:t>
            </a:r>
            <a:r>
              <a:rPr lang="en-US" sz="2400" dirty="0"/>
              <a:t>item in </a:t>
            </a:r>
            <a:r>
              <a:rPr lang="en-US" sz="2400" dirty="0" smtClean="0"/>
              <a:t> cart</a:t>
            </a:r>
          </a:p>
          <a:p>
            <a:r>
              <a:rPr lang="en-US" sz="2400" dirty="0"/>
              <a:t>E</a:t>
            </a:r>
            <a:r>
              <a:rPr lang="en-US" sz="2400" dirty="0" smtClean="0"/>
              <a:t>xport </a:t>
            </a:r>
            <a:r>
              <a:rPr lang="en-US" sz="2400" dirty="0"/>
              <a:t>the information in the </a:t>
            </a:r>
            <a:r>
              <a:rPr lang="en-US" sz="2400" dirty="0" smtClean="0"/>
              <a:t>cart in </a:t>
            </a:r>
            <a:r>
              <a:rPr lang="en-US" sz="2400" dirty="0"/>
              <a:t>Excel or PDF format.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Patent Cart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447800"/>
            <a:ext cx="5067300" cy="425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36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NSF IIS-0811922</a:t>
            </a:r>
          </a:p>
          <a:p>
            <a:r>
              <a:rPr lang="en-US" dirty="0" smtClean="0"/>
              <a:t>Kauffman Foundation </a:t>
            </a:r>
            <a:r>
              <a:rPr lang="en-US" dirty="0"/>
              <a:t>for </a:t>
            </a:r>
            <a:r>
              <a:rPr lang="en-US" dirty="0" smtClean="0"/>
              <a:t>Entrepreneurship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24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243388"/>
            <a:ext cx="8229600" cy="17639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PatentsSearcher.com - Florida International University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Overall </a:t>
            </a:r>
            <a:r>
              <a:rPr lang="en-US" dirty="0" err="1" smtClean="0"/>
              <a:t>PatentsSearcher</a:t>
            </a:r>
            <a:r>
              <a:rPr lang="en-US" dirty="0" smtClean="0"/>
              <a:t> Architecture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590" y="1419225"/>
            <a:ext cx="6280986" cy="178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3600450"/>
            <a:ext cx="6600825" cy="188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708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Coverage: what patent and non-patent (e.g., legal </a:t>
            </a:r>
            <a:r>
              <a:rPr lang="en-US" dirty="0" smtClean="0"/>
              <a:t>state information</a:t>
            </a:r>
            <a:r>
              <a:rPr lang="en-US" dirty="0"/>
              <a:t>) databases are included, from what </a:t>
            </a:r>
            <a:r>
              <a:rPr lang="en-US" dirty="0" smtClean="0"/>
              <a:t>countries </a:t>
            </a:r>
            <a:r>
              <a:rPr lang="en-US" dirty="0"/>
              <a:t>or unions, and how up-to-date the data is.</a:t>
            </a:r>
          </a:p>
          <a:p>
            <a:r>
              <a:rPr lang="en-US" dirty="0" smtClean="0"/>
              <a:t>Discovery </a:t>
            </a:r>
            <a:r>
              <a:rPr lang="en-US" dirty="0"/>
              <a:t>and ranking: how well does the system </a:t>
            </a:r>
            <a:r>
              <a:rPr lang="en-US" dirty="0" smtClean="0"/>
              <a:t>locate </a:t>
            </a:r>
            <a:r>
              <a:rPr lang="en-US" dirty="0"/>
              <a:t>relevant patents or </a:t>
            </a:r>
            <a:r>
              <a:rPr lang="en-US" dirty="0" smtClean="0"/>
              <a:t>applications, and how </a:t>
            </a:r>
            <a:r>
              <a:rPr lang="en-US" dirty="0"/>
              <a:t>these are ranked.</a:t>
            </a:r>
          </a:p>
          <a:p>
            <a:r>
              <a:rPr lang="en-US" dirty="0" smtClean="0"/>
              <a:t>Other </a:t>
            </a:r>
            <a:r>
              <a:rPr lang="en-US" dirty="0"/>
              <a:t>features and analytics: For </a:t>
            </a:r>
            <a:r>
              <a:rPr lang="en-US" dirty="0" smtClean="0"/>
              <a:t>instance, </a:t>
            </a:r>
            <a:r>
              <a:rPr lang="en-US" dirty="0" err="1" smtClean="0"/>
              <a:t>Delphion</a:t>
            </a:r>
            <a:r>
              <a:rPr lang="en-US" dirty="0" smtClean="0"/>
              <a:t> provides </a:t>
            </a:r>
            <a:r>
              <a:rPr lang="en-US" dirty="0"/>
              <a:t>an interface to visually view the </a:t>
            </a:r>
            <a:r>
              <a:rPr lang="en-US" dirty="0" smtClean="0"/>
              <a:t>references among </a:t>
            </a:r>
            <a:r>
              <a:rPr lang="en-US" dirty="0"/>
              <a:t>the patents of a result, or cluster the patents.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 smtClean="0"/>
              <a:t>Key factors in </a:t>
            </a:r>
            <a:r>
              <a:rPr lang="en-US" b="0" dirty="0"/>
              <a:t>patents search system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PatentsSearcher.com - Florida International University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461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Date (USPTO)</a:t>
            </a:r>
          </a:p>
          <a:p>
            <a:r>
              <a:rPr lang="en-US" dirty="0" smtClean="0"/>
              <a:t>Traditional IR: </a:t>
            </a:r>
            <a:r>
              <a:rPr lang="en-US" dirty="0" err="1" smtClean="0"/>
              <a:t>tf-idf</a:t>
            </a:r>
            <a:endParaRPr lang="en-US" dirty="0" smtClean="0"/>
          </a:p>
          <a:p>
            <a:r>
              <a:rPr lang="en-US" dirty="0" smtClean="0"/>
              <a:t>Latent </a:t>
            </a:r>
            <a:r>
              <a:rPr lang="en-US" dirty="0"/>
              <a:t>Semantic </a:t>
            </a:r>
            <a:r>
              <a:rPr lang="en-US" dirty="0" smtClean="0"/>
              <a:t>Analysis</a:t>
            </a:r>
          </a:p>
          <a:p>
            <a:endParaRPr lang="en-US" dirty="0"/>
          </a:p>
          <a:p>
            <a:pPr marL="109728" lvl="1" indent="0">
              <a:spcBef>
                <a:spcPts val="400"/>
              </a:spcBef>
              <a:buSzPct val="68000"/>
              <a:buNone/>
            </a:pPr>
            <a:r>
              <a:rPr lang="en-US" sz="2400" u="sng" dirty="0" smtClean="0"/>
              <a:t>Limitation</a:t>
            </a:r>
            <a:r>
              <a:rPr lang="en-US" sz="2400" dirty="0" smtClean="0"/>
              <a:t>: </a:t>
            </a:r>
            <a:r>
              <a:rPr lang="en-US" sz="2400" dirty="0"/>
              <a:t>View patent </a:t>
            </a:r>
            <a:r>
              <a:rPr lang="en-US" sz="2400" dirty="0" smtClean="0"/>
              <a:t>as a generic document. Special properties of patents collection not fully exploited</a:t>
            </a:r>
            <a:endParaRPr lang="en-US" sz="24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Ranking in Existing Patents Search Systems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8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Organized </a:t>
            </a:r>
            <a:r>
              <a:rPr lang="en-US" dirty="0"/>
              <a:t>into classes and subclasses.</a:t>
            </a:r>
          </a:p>
          <a:p>
            <a:r>
              <a:rPr lang="en-US" dirty="0" smtClean="0"/>
              <a:t>Have </a:t>
            </a:r>
            <a:r>
              <a:rPr lang="en-US" dirty="0"/>
              <a:t>links to other patents and external </a:t>
            </a:r>
            <a:r>
              <a:rPr lang="en-US" dirty="0" smtClean="0"/>
              <a:t>publications</a:t>
            </a:r>
            <a:r>
              <a:rPr lang="en-US" dirty="0"/>
              <a:t>.</a:t>
            </a:r>
          </a:p>
          <a:p>
            <a:r>
              <a:rPr lang="en-US" dirty="0" smtClean="0"/>
              <a:t>Organized </a:t>
            </a:r>
            <a:r>
              <a:rPr lang="en-US" dirty="0"/>
              <a:t>into various sections (</a:t>
            </a:r>
            <a:r>
              <a:rPr lang="en-US" dirty="0" smtClean="0"/>
              <a:t>abstract</a:t>
            </a:r>
            <a:r>
              <a:rPr lang="en-US" dirty="0"/>
              <a:t>, claims, description and images).</a:t>
            </a:r>
          </a:p>
          <a:p>
            <a:r>
              <a:rPr lang="en-US" dirty="0" smtClean="0"/>
              <a:t>Use </a:t>
            </a:r>
            <a:r>
              <a:rPr lang="en-US" dirty="0"/>
              <a:t>specific legal wording in the claims </a:t>
            </a:r>
            <a:r>
              <a:rPr lang="en-US" dirty="0" smtClean="0"/>
              <a:t>section. Patent </a:t>
            </a:r>
            <a:r>
              <a:rPr lang="en-US" dirty="0"/>
              <a:t>claims have references to other </a:t>
            </a:r>
            <a:r>
              <a:rPr lang="en-US" dirty="0" smtClean="0"/>
              <a:t>claims, that </a:t>
            </a:r>
            <a:r>
              <a:rPr lang="en-US" dirty="0"/>
              <a:t>is, claims can be viewed as a graph.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Properties of Patents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330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300728"/>
            <a:ext cx="8229600" cy="133807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Discovery and Ranking in </a:t>
            </a:r>
            <a:r>
              <a:rPr lang="en-US" dirty="0" err="1" smtClean="0"/>
              <a:t>PatentsSearcher</a:t>
            </a:r>
            <a:r>
              <a:rPr lang="en-US" dirty="0" smtClean="0"/>
              <a:t> – Query Module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602" y="1447800"/>
            <a:ext cx="6658598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551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Inputs </a:t>
            </a:r>
            <a:r>
              <a:rPr lang="en-US" dirty="0"/>
              <a:t>list of </a:t>
            </a:r>
            <a:r>
              <a:rPr lang="en-US" dirty="0" smtClean="0"/>
              <a:t>keywords</a:t>
            </a:r>
          </a:p>
          <a:p>
            <a:r>
              <a:rPr lang="en-US" dirty="0" smtClean="0"/>
              <a:t>Outputs set of synonymous </a:t>
            </a:r>
            <a:r>
              <a:rPr lang="en-US" dirty="0"/>
              <a:t>or tightly relevant keywords or </a:t>
            </a:r>
            <a:r>
              <a:rPr lang="en-US" dirty="0" smtClean="0"/>
              <a:t>phrases</a:t>
            </a:r>
          </a:p>
          <a:p>
            <a:r>
              <a:rPr lang="en-US" dirty="0" smtClean="0"/>
              <a:t>E.g., query </a:t>
            </a:r>
            <a:r>
              <a:rPr lang="en-US" dirty="0"/>
              <a:t>{web ranking} is expanded as {(web, 1.0</a:t>
            </a:r>
            <a:r>
              <a:rPr lang="en-US" dirty="0" smtClean="0"/>
              <a:t>), (</a:t>
            </a:r>
            <a:r>
              <a:rPr lang="en-US" dirty="0"/>
              <a:t>ranking, 1.0), (documents, 0.3), (pages, 0.25), </a:t>
            </a:r>
            <a:r>
              <a:rPr lang="en-US" dirty="0" smtClean="0"/>
              <a:t>(search,0.22</a:t>
            </a:r>
            <a:r>
              <a:rPr lang="en-US" dirty="0"/>
              <a:t>)}.</a:t>
            </a:r>
          </a:p>
          <a:p>
            <a:r>
              <a:rPr lang="en-US" dirty="0"/>
              <a:t>For each relevant word, a weight is assigned denoting its </a:t>
            </a:r>
            <a:r>
              <a:rPr lang="en-US" dirty="0" smtClean="0"/>
              <a:t>semantic </a:t>
            </a:r>
            <a:r>
              <a:rPr lang="en-US" dirty="0"/>
              <a:t>distance to the source keyword, </a:t>
            </a:r>
            <a:r>
              <a:rPr lang="en-US" i="1" dirty="0"/>
              <a:t>for the specific query</a:t>
            </a:r>
            <a:r>
              <a:rPr lang="en-US" dirty="0" smtClean="0"/>
              <a:t>.</a:t>
            </a:r>
          </a:p>
          <a:p>
            <a:r>
              <a:rPr lang="en-US" dirty="0" smtClean="0"/>
              <a:t>Query Context is </a:t>
            </a:r>
            <a:r>
              <a:rPr lang="en-US" dirty="0"/>
              <a:t>defined using </a:t>
            </a:r>
            <a:endParaRPr lang="en-US" dirty="0" smtClean="0"/>
          </a:p>
          <a:p>
            <a:pPr lvl="1"/>
            <a:r>
              <a:rPr lang="en-US" dirty="0" smtClean="0"/>
              <a:t>Result patents</a:t>
            </a:r>
          </a:p>
          <a:p>
            <a:pPr lvl="1"/>
            <a:r>
              <a:rPr lang="en-US" dirty="0" smtClean="0"/>
              <a:t>relevant publications</a:t>
            </a:r>
          </a:p>
          <a:p>
            <a:pPr lvl="1"/>
            <a:r>
              <a:rPr lang="en-US" dirty="0" smtClean="0"/>
              <a:t>Web documents</a:t>
            </a:r>
          </a:p>
          <a:p>
            <a:r>
              <a:rPr lang="en-US" dirty="0" smtClean="0"/>
              <a:t>Use </a:t>
            </a:r>
            <a:r>
              <a:rPr lang="en-US" dirty="0"/>
              <a:t>adaptation </a:t>
            </a:r>
            <a:r>
              <a:rPr lang="en-US" dirty="0" smtClean="0"/>
              <a:t>of </a:t>
            </a:r>
            <a:r>
              <a:rPr lang="en-US" dirty="0" err="1"/>
              <a:t>Rocchio</a:t>
            </a:r>
            <a:r>
              <a:rPr lang="en-US" dirty="0"/>
              <a:t> work on pseudo-relevance </a:t>
            </a:r>
            <a:r>
              <a:rPr lang="en-US" dirty="0" smtClean="0"/>
              <a:t>feedback.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Query- and Domain-Specific Query </a:t>
            </a:r>
            <a:r>
              <a:rPr lang="en-US" dirty="0" smtClean="0"/>
              <a:t>Expansion Module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386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i="1" dirty="0"/>
              <a:t>Patents are organized into classes and subclasses</a:t>
            </a:r>
            <a:r>
              <a:rPr lang="en-US" dirty="0"/>
              <a:t>: </a:t>
            </a:r>
            <a:r>
              <a:rPr lang="en-US" dirty="0" smtClean="0"/>
              <a:t>Increased relevance </a:t>
            </a:r>
            <a:r>
              <a:rPr lang="en-US" dirty="0"/>
              <a:t>to patents of </a:t>
            </a:r>
            <a:r>
              <a:rPr lang="en-US" dirty="0" smtClean="0"/>
              <a:t>same </a:t>
            </a:r>
            <a:r>
              <a:rPr lang="en-US" dirty="0"/>
              <a:t>class. </a:t>
            </a:r>
            <a:r>
              <a:rPr lang="en-US" dirty="0" smtClean="0"/>
              <a:t>If </a:t>
            </a:r>
            <a:r>
              <a:rPr lang="en-US" dirty="0"/>
              <a:t>a </a:t>
            </a:r>
            <a:r>
              <a:rPr lang="en-US" dirty="0" smtClean="0"/>
              <a:t>class has </a:t>
            </a:r>
            <a:r>
              <a:rPr lang="en-US" dirty="0"/>
              <a:t>many </a:t>
            </a:r>
            <a:r>
              <a:rPr lang="en-US" dirty="0" smtClean="0"/>
              <a:t>results then it becomes important </a:t>
            </a:r>
            <a:r>
              <a:rPr lang="en-US" dirty="0"/>
              <a:t>for </a:t>
            </a:r>
            <a:r>
              <a:rPr lang="en-US" dirty="0" smtClean="0"/>
              <a:t>query </a:t>
            </a:r>
            <a:r>
              <a:rPr lang="en-US" dirty="0"/>
              <a:t>and </a:t>
            </a:r>
            <a:r>
              <a:rPr lang="en-US" dirty="0" smtClean="0"/>
              <a:t>its </a:t>
            </a:r>
            <a:r>
              <a:rPr lang="en-US" dirty="0"/>
              <a:t>patents may </a:t>
            </a:r>
            <a:r>
              <a:rPr lang="en-US" dirty="0" smtClean="0"/>
              <a:t>be more relevant.</a:t>
            </a:r>
            <a:endParaRPr lang="en-US" dirty="0"/>
          </a:p>
          <a:p>
            <a:r>
              <a:rPr lang="en-US" i="1" dirty="0" smtClean="0"/>
              <a:t>Patents </a:t>
            </a:r>
            <a:r>
              <a:rPr lang="en-US" i="1" dirty="0"/>
              <a:t>have links to external publication and to </a:t>
            </a:r>
            <a:r>
              <a:rPr lang="en-US" i="1" dirty="0" smtClean="0"/>
              <a:t>other patents</a:t>
            </a:r>
            <a:r>
              <a:rPr lang="en-US" dirty="0"/>
              <a:t>: </a:t>
            </a:r>
            <a:r>
              <a:rPr lang="en-US" dirty="0" smtClean="0"/>
              <a:t>A </a:t>
            </a:r>
            <a:r>
              <a:rPr lang="en-US" dirty="0"/>
              <a:t>patent with many </a:t>
            </a:r>
            <a:r>
              <a:rPr lang="en-US" dirty="0" smtClean="0"/>
              <a:t>query-specific citations is better </a:t>
            </a:r>
            <a:r>
              <a:rPr lang="en-US" dirty="0"/>
              <a:t>than a patent with few citations.</a:t>
            </a:r>
          </a:p>
          <a:p>
            <a:r>
              <a:rPr lang="en-US" i="1" dirty="0" smtClean="0"/>
              <a:t>Patents organized </a:t>
            </a:r>
            <a:r>
              <a:rPr lang="en-US" i="1" dirty="0"/>
              <a:t>into various sections (</a:t>
            </a:r>
            <a:r>
              <a:rPr lang="en-US" i="1" dirty="0" smtClean="0"/>
              <a:t>abstract, claims</a:t>
            </a:r>
            <a:r>
              <a:rPr lang="en-US" i="1" dirty="0"/>
              <a:t>, description and images)</a:t>
            </a:r>
            <a:r>
              <a:rPr lang="en-US" dirty="0"/>
              <a:t>: </a:t>
            </a:r>
            <a:r>
              <a:rPr lang="en-US" dirty="0" smtClean="0"/>
              <a:t>A word </a:t>
            </a:r>
            <a:r>
              <a:rPr lang="en-US" dirty="0"/>
              <a:t>in </a:t>
            </a:r>
            <a:r>
              <a:rPr lang="en-US" dirty="0" smtClean="0"/>
              <a:t>abstract better </a:t>
            </a:r>
            <a:r>
              <a:rPr lang="en-US" dirty="0"/>
              <a:t>than </a:t>
            </a:r>
            <a:r>
              <a:rPr lang="en-US" dirty="0" smtClean="0"/>
              <a:t>in description</a:t>
            </a:r>
            <a:endParaRPr lang="en-US" dirty="0"/>
          </a:p>
          <a:p>
            <a:r>
              <a:rPr lang="en-US" i="1" dirty="0" smtClean="0"/>
              <a:t>Patents </a:t>
            </a:r>
            <a:r>
              <a:rPr lang="en-US" i="1" dirty="0"/>
              <a:t>use specific legal wording in the claims </a:t>
            </a:r>
            <a:r>
              <a:rPr lang="en-US" i="1" dirty="0" smtClean="0"/>
              <a:t>section. Claims </a:t>
            </a:r>
            <a:r>
              <a:rPr lang="en-US" i="1" dirty="0"/>
              <a:t>can be viewed as a graph</a:t>
            </a:r>
            <a:r>
              <a:rPr lang="en-US" dirty="0"/>
              <a:t>: </a:t>
            </a:r>
            <a:r>
              <a:rPr lang="en-US" dirty="0" smtClean="0"/>
              <a:t>If </a:t>
            </a:r>
            <a:r>
              <a:rPr lang="en-US" dirty="0"/>
              <a:t>two </a:t>
            </a:r>
            <a:r>
              <a:rPr lang="en-US" dirty="0" smtClean="0"/>
              <a:t>query words </a:t>
            </a:r>
            <a:r>
              <a:rPr lang="en-US" dirty="0"/>
              <a:t>appear in two linked claims </a:t>
            </a:r>
            <a:r>
              <a:rPr lang="en-US" dirty="0" smtClean="0"/>
              <a:t>is </a:t>
            </a:r>
            <a:r>
              <a:rPr lang="en-US" dirty="0"/>
              <a:t>better than </a:t>
            </a:r>
            <a:r>
              <a:rPr lang="en-US" dirty="0" smtClean="0"/>
              <a:t>if they </a:t>
            </a:r>
            <a:r>
              <a:rPr lang="en-US" dirty="0"/>
              <a:t>appear on two disconnected claims.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Domain-specific Ranking Factors Module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49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Features of </a:t>
            </a:r>
            <a:r>
              <a:rPr lang="en-US" dirty="0" err="1" smtClean="0"/>
              <a:t>PatentsSearcher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78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4508309"/>
            <a:ext cx="8229600" cy="1663891"/>
          </a:xfrm>
        </p:spPr>
        <p:txBody>
          <a:bodyPr>
            <a:normAutofit/>
          </a:bodyPr>
          <a:lstStyle/>
          <a:p>
            <a:r>
              <a:rPr lang="en-US" sz="2000" dirty="0" smtClean="0"/>
              <a:t>In </a:t>
            </a:r>
            <a:r>
              <a:rPr lang="en-US" sz="2000" dirty="0"/>
              <a:t>addition to </a:t>
            </a:r>
            <a:r>
              <a:rPr lang="en-US" sz="2000" dirty="0" smtClean="0"/>
              <a:t>patents</a:t>
            </a:r>
            <a:r>
              <a:rPr lang="en-US" sz="2000" dirty="0"/>
              <a:t>, </a:t>
            </a:r>
            <a:r>
              <a:rPr lang="en-US" sz="2000" dirty="0" smtClean="0"/>
              <a:t>user </a:t>
            </a:r>
            <a:r>
              <a:rPr lang="en-US" sz="2000" dirty="0"/>
              <a:t>may search for the most relevant </a:t>
            </a:r>
            <a:r>
              <a:rPr lang="en-US" sz="2000" dirty="0" smtClean="0"/>
              <a:t>Classes, Assignees </a:t>
            </a:r>
            <a:r>
              <a:rPr lang="en-US" sz="2000" dirty="0"/>
              <a:t>or </a:t>
            </a:r>
            <a:r>
              <a:rPr lang="en-US" sz="2000" dirty="0" smtClean="0"/>
              <a:t>Inventors</a:t>
            </a:r>
          </a:p>
          <a:p>
            <a:r>
              <a:rPr lang="en-US" sz="2000" dirty="0" smtClean="0"/>
              <a:t>Capability </a:t>
            </a:r>
            <a:r>
              <a:rPr lang="en-US" sz="2000" dirty="0"/>
              <a:t>to view very recent, un-indexed patents or </a:t>
            </a:r>
            <a:r>
              <a:rPr lang="en-US" sz="2000" dirty="0" smtClean="0"/>
              <a:t>applications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PatentsSearcher.com - Florida International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Advanced Query Interface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143000"/>
            <a:ext cx="6324600" cy="34220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231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80</TotalTime>
  <Words>667</Words>
  <Application>Microsoft Office PowerPoint</Application>
  <PresentationFormat>On-screen Show (4:3)</PresentationFormat>
  <Paragraphs>78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PatentsSearcher: A Novel Portal to Search and Explore Patents</vt:lpstr>
      <vt:lpstr>Key factors in patents search system</vt:lpstr>
      <vt:lpstr>Ranking in Existing Patents Search Systems</vt:lpstr>
      <vt:lpstr>Special Properties of Patents</vt:lpstr>
      <vt:lpstr>Discovery and Ranking in PatentsSearcher – Query Module</vt:lpstr>
      <vt:lpstr>Query- and Domain-Specific Query Expansion Module</vt:lpstr>
      <vt:lpstr>Domain-specific Ranking Factors Module</vt:lpstr>
      <vt:lpstr>Other Features of PatentsSearcher</vt:lpstr>
      <vt:lpstr>Advanced Query Interface</vt:lpstr>
      <vt:lpstr>Results Presentation and Navigation</vt:lpstr>
      <vt:lpstr>Patent Cart</vt:lpstr>
      <vt:lpstr>Thank you!</vt:lpstr>
      <vt:lpstr>Overall PatentsSearcher Architecture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PatentsSearcher: A Novel Portal to Search and Explore Patents</dc:title>
  <dc:creator>vagelis</dc:creator>
  <cp:lastModifiedBy>vagelis</cp:lastModifiedBy>
  <cp:revision>11</cp:revision>
  <dcterms:created xsi:type="dcterms:W3CDTF">2006-08-16T00:00:00Z</dcterms:created>
  <dcterms:modified xsi:type="dcterms:W3CDTF">2010-10-22T00:34:35Z</dcterms:modified>
</cp:coreProperties>
</file>