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76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2" r:id="rId14"/>
    <p:sldId id="280" r:id="rId15"/>
    <p:sldId id="282" r:id="rId16"/>
    <p:sldId id="281" r:id="rId17"/>
    <p:sldId id="270" r:id="rId18"/>
    <p:sldId id="271" r:id="rId19"/>
    <p:sldId id="273" r:id="rId20"/>
    <p:sldId id="274" r:id="rId21"/>
    <p:sldId id="279" r:id="rId22"/>
    <p:sldId id="277" r:id="rId23"/>
    <p:sldId id="275" r:id="rId24"/>
    <p:sldId id="268" r:id="rId25"/>
    <p:sldId id="269" r:id="rId26"/>
    <p:sldId id="26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admin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9-04T10:34:02.960" idx="1">
    <p:pos x="3818" y="3372"/>
    <p:text>That is, how many
objects should be retrieved at every iteration, given the access cost
characteristics (access overhead, per object cost) of the source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9-04T11:00:54.128" idx="2">
    <p:pos x="4664" y="3038"/>
    <p:text>If the sampling is performed in a query-dependent
way, then the cost of sampling should be added to the query cost. If
the sampling is performed as a query-independent pre-processing
step, then we do not add its cost to a query. We follow the latter
in our experiments.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9CA87-F4AC-4BDD-8CE5-D4092BD49C5A}" type="datetimeFigureOut">
              <a:rPr lang="en-US" smtClean="0"/>
              <a:t>9/12/2010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7A6A9-95BF-4EA4-892E-A1A1D4DB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73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0FCF-5578-45D0-B462-69E393543442}" type="datetime1">
              <a:rPr lang="en-US" smtClean="0"/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8F051-1409-4D5E-B76E-959DD6F2F931}" type="datetime1">
              <a:rPr lang="en-US" smtClean="0"/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25FE-87CA-49DA-9D98-AC031182B55E}" type="datetime1">
              <a:rPr lang="en-US" smtClean="0"/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245A-9357-4A61-A081-E4BAF534378F}" type="datetime1">
              <a:rPr lang="en-US" smtClean="0"/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4CDE-91A9-4F14-9DD5-0C056B7EA169}" type="datetime1">
              <a:rPr lang="en-US" smtClean="0"/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D29D-E2B3-46DF-92F8-FC6CE9116870}" type="datetime1">
              <a:rPr lang="en-US" smtClean="0"/>
              <a:t>9/14/2010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C195-8C07-4DF3-9DE7-2E266239990A}" type="datetime1">
              <a:rPr lang="en-US" smtClean="0"/>
              <a:t>9/14/2010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6C180-4876-4AAE-BCC7-B6EA6502C96E}" type="datetime1">
              <a:rPr lang="en-US" smtClean="0"/>
              <a:t>9/14/2010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36BB6-3A45-47B8-AA0D-99F3C22D8699}" type="datetime1">
              <a:rPr lang="en-US" smtClean="0"/>
              <a:t>9/14/2010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463C-1E70-4863-82BB-A950CB28136E}" type="datetime1">
              <a:rPr lang="en-US" smtClean="0"/>
              <a:t>9/14/2010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5B1A-9BFB-4C94-96BF-2966EEB32116}" type="datetime1">
              <a:rPr lang="en-US" smtClean="0"/>
              <a:t>9/14/2010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702C3-68D7-46D6-990E-BA645622C90A}" type="datetime1">
              <a:rPr lang="en-US" smtClean="0"/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An Access Cost-Aware Approach for Object Retrieval over </a:t>
            </a:r>
            <a:r>
              <a:rPr lang="en-US" dirty="0" smtClean="0"/>
              <a:t>Multiple Sources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Benjamin </a:t>
            </a:r>
            <a:r>
              <a:rPr lang="en-US" dirty="0" smtClean="0"/>
              <a:t>Arai, UC Riverside</a:t>
            </a:r>
          </a:p>
          <a:p>
            <a:r>
              <a:rPr lang="en-US" dirty="0" err="1" smtClean="0"/>
              <a:t>Gautam</a:t>
            </a:r>
            <a:r>
              <a:rPr lang="en-US" dirty="0" smtClean="0"/>
              <a:t> Das, UT Arlington</a:t>
            </a:r>
          </a:p>
          <a:p>
            <a:r>
              <a:rPr lang="en-US" dirty="0" err="1" smtClean="0"/>
              <a:t>Dimitrios</a:t>
            </a:r>
            <a:r>
              <a:rPr lang="en-US" dirty="0" smtClean="0"/>
              <a:t> </a:t>
            </a:r>
            <a:r>
              <a:rPr lang="en-US" dirty="0" err="1" smtClean="0"/>
              <a:t>Gunopulos</a:t>
            </a:r>
            <a:r>
              <a:rPr lang="en-US" dirty="0" smtClean="0"/>
              <a:t>, U of Athens</a:t>
            </a:r>
          </a:p>
          <a:p>
            <a:r>
              <a:rPr lang="en-US" i="1" dirty="0" err="1" smtClean="0"/>
              <a:t>Vagelis</a:t>
            </a:r>
            <a:r>
              <a:rPr lang="en-US" i="1" dirty="0" smtClean="0"/>
              <a:t> </a:t>
            </a:r>
            <a:r>
              <a:rPr lang="en-US" i="1" dirty="0" err="1" smtClean="0"/>
              <a:t>Hristidis</a:t>
            </a:r>
            <a:r>
              <a:rPr lang="en-US" i="1" dirty="0" smtClean="0"/>
              <a:t>, Florida International U</a:t>
            </a:r>
          </a:p>
          <a:p>
            <a:r>
              <a:rPr lang="en-US" dirty="0" smtClean="0"/>
              <a:t> </a:t>
            </a:r>
            <a:r>
              <a:rPr lang="en-US" dirty="0"/>
              <a:t>Nick </a:t>
            </a:r>
            <a:r>
              <a:rPr lang="en-US" dirty="0" err="1" smtClean="0"/>
              <a:t>Koudas</a:t>
            </a:r>
            <a:r>
              <a:rPr lang="en-US" dirty="0" smtClean="0"/>
              <a:t>, U of Toronto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0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DP-SSQSP: Dynamic </a:t>
            </a:r>
            <a:r>
              <a:rPr lang="en-US" dirty="0"/>
              <a:t>Programming</a:t>
            </a:r>
            <a:br>
              <a:rPr lang="en-US" dirty="0"/>
            </a:br>
            <a:r>
              <a:rPr lang="en-US" dirty="0"/>
              <a:t>Algorithm for </a:t>
            </a:r>
            <a:r>
              <a:rPr lang="en-US" dirty="0" smtClean="0"/>
              <a:t>SSQSP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Computes optimal access strategy, i.e. how many objects to retrieve at each step.</a:t>
            </a:r>
          </a:p>
          <a:p>
            <a:r>
              <a:rPr lang="en-US" dirty="0" smtClean="0"/>
              <a:t>Optimality intuitively because it </a:t>
            </a:r>
            <a:r>
              <a:rPr lang="en-US" dirty="0"/>
              <a:t>takes into account the </a:t>
            </a:r>
            <a:r>
              <a:rPr lang="en-US" dirty="0" smtClean="0"/>
              <a:t>cost incurred when </a:t>
            </a:r>
            <a:r>
              <a:rPr lang="en-US" dirty="0"/>
              <a:t>next step does not complete the </a:t>
            </a:r>
            <a:r>
              <a:rPr lang="en-US" dirty="0" smtClean="0"/>
              <a:t>query (does </a:t>
            </a:r>
            <a:r>
              <a:rPr lang="en-US" dirty="0"/>
              <a:t>not retrieve all any-k objects</a:t>
            </a:r>
            <a:r>
              <a:rPr lang="en-US" dirty="0" smtClean="0"/>
              <a:t>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8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DP-SSQSP (cont’d) – key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C(n′, l): optimal expected cost of completing </a:t>
            </a:r>
            <a:r>
              <a:rPr lang="en-US" sz="2000" dirty="0" smtClean="0"/>
              <a:t>Q </a:t>
            </a:r>
            <a:r>
              <a:rPr lang="en-US" sz="2000" dirty="0"/>
              <a:t>given that n′ satisfying objects have been retrieved so far, and l objects will be retrieved in next step</a:t>
            </a:r>
          </a:p>
          <a:p>
            <a:r>
              <a:rPr lang="en-US" sz="2000" dirty="0"/>
              <a:t>C(n</a:t>
            </a:r>
            <a:r>
              <a:rPr lang="en-US" sz="2000" dirty="0" smtClean="0"/>
              <a:t>′): optimal </a:t>
            </a:r>
            <a:r>
              <a:rPr lang="en-US" sz="2000" dirty="0"/>
              <a:t>expected cost to complete Q given that </a:t>
            </a:r>
            <a:r>
              <a:rPr lang="en-US" sz="2000" dirty="0" smtClean="0"/>
              <a:t>n′ satisfying </a:t>
            </a:r>
            <a:r>
              <a:rPr lang="en-US" sz="2000" dirty="0"/>
              <a:t>objects have been retrieved so far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Note recursion!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P(s </a:t>
            </a:r>
            <a:r>
              <a:rPr lang="en-US" sz="2000" dirty="0"/>
              <a:t>sat in l </a:t>
            </a:r>
            <a:r>
              <a:rPr lang="en-US" sz="2000" dirty="0" err="1"/>
              <a:t>retr</a:t>
            </a:r>
            <a:r>
              <a:rPr lang="en-US" sz="2000" dirty="0" smtClean="0"/>
              <a:t>): </a:t>
            </a:r>
            <a:r>
              <a:rPr lang="en-US" sz="2000" dirty="0"/>
              <a:t>probability that exactly s </a:t>
            </a:r>
            <a:r>
              <a:rPr lang="en-US" sz="2000" dirty="0" smtClean="0"/>
              <a:t>satisfying objects contained </a:t>
            </a:r>
            <a:r>
              <a:rPr lang="en-US" sz="2000" dirty="0"/>
              <a:t>in l retrieved </a:t>
            </a:r>
            <a:r>
              <a:rPr lang="en-US" sz="2000" dirty="0" smtClean="0"/>
              <a:t>objects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448334"/>
            <a:ext cx="2667000" cy="437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394" y="3183883"/>
            <a:ext cx="4062006" cy="969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267200"/>
            <a:ext cx="36433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324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DP-SSQSP (cont’d) – handle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609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Dynamic </a:t>
            </a:r>
            <a:r>
              <a:rPr lang="en-US" sz="2400" dirty="0" smtClean="0"/>
              <a:t>Programming Table: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054316"/>
            <a:ext cx="4800600" cy="96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390" y="1524000"/>
            <a:ext cx="6901610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4267200"/>
            <a:ext cx="79248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Find the l </a:t>
            </a:r>
            <a:r>
              <a:rPr lang="en-US" sz="2400" dirty="0" smtClean="0">
                <a:sym typeface="Symbol"/>
              </a:rPr>
              <a:t>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/>
              <a:t> value for which the following equation produces the minimum C(n′).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Can use analytical (derivative) or numerical methods.</a:t>
            </a:r>
          </a:p>
        </p:txBody>
      </p:sp>
    </p:spTree>
    <p:extLst>
      <p:ext uri="{BB962C8B-B14F-4D97-AF65-F5344CB8AC3E}">
        <p14:creationId xmlns:p14="http://schemas.microsoft.com/office/powerpoint/2010/main" val="276821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DP-SSQSP (cont’d</a:t>
            </a:r>
            <a:r>
              <a:rPr lang="en-US" dirty="0" smtClean="0"/>
              <a:t>) – Lookup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performance, we </a:t>
            </a:r>
            <a:r>
              <a:rPr lang="en-US" dirty="0" err="1"/>
              <a:t>precompute</a:t>
            </a:r>
            <a:r>
              <a:rPr lang="en-US" dirty="0"/>
              <a:t> a table specifying optimal # retrieved objects given # remaining requested satisfying objects. </a:t>
            </a:r>
          </a:p>
          <a:p>
            <a:r>
              <a:rPr lang="en-US" dirty="0"/>
              <a:t>E.g., </a:t>
            </a:r>
            <a:r>
              <a:rPr lang="en-US" i="1" dirty="0"/>
              <a:t>Lookup table </a:t>
            </a:r>
            <a:r>
              <a:rPr lang="en-US" dirty="0"/>
              <a:t>for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>p = 0.01</a:t>
            </a:r>
            <a:r>
              <a:rPr lang="en-US" b="1" dirty="0"/>
              <a:t>, </a:t>
            </a:r>
            <a:r>
              <a:rPr lang="en-US" dirty="0"/>
              <a:t>k = 3</a:t>
            </a:r>
            <a:r>
              <a:rPr lang="en-US" b="1" dirty="0"/>
              <a:t>, </a:t>
            </a:r>
            <a:r>
              <a:rPr lang="en-US" dirty="0"/>
              <a:t>Cost(l) = 10+1 · 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700644"/>
              </p:ext>
            </p:extLst>
          </p:nvPr>
        </p:nvGraphicFramePr>
        <p:xfrm>
          <a:off x="3810000" y="4495800"/>
          <a:ext cx="1371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k-n’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l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83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Multiple Sources Variants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P-MSQSP: Probabilistic </a:t>
            </a:r>
            <a:r>
              <a:rPr lang="en-US" dirty="0"/>
              <a:t>Algorithm</a:t>
            </a:r>
            <a:br>
              <a:rPr lang="en-US" dirty="0"/>
            </a:br>
            <a:r>
              <a:rPr lang="en-US" dirty="0"/>
              <a:t>for </a:t>
            </a:r>
            <a:r>
              <a:rPr lang="en-US" dirty="0" smtClean="0"/>
              <a:t>MSQSP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/>
          <a:lstStyle/>
          <a:p>
            <a:r>
              <a:rPr lang="en-US" dirty="0"/>
              <a:t>At every step </a:t>
            </a:r>
            <a:r>
              <a:rPr lang="en-US" dirty="0" smtClean="0"/>
              <a:t>compute # l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/>
              <a:t>of objects to </a:t>
            </a:r>
            <a:r>
              <a:rPr lang="en-US" dirty="0" smtClean="0"/>
              <a:t>retrieve from </a:t>
            </a:r>
            <a:r>
              <a:rPr lang="en-US" dirty="0"/>
              <a:t>each </a:t>
            </a:r>
            <a:r>
              <a:rPr lang="en-US" dirty="0" smtClean="0"/>
              <a:t>source </a:t>
            </a:r>
            <a:r>
              <a:rPr lang="en-US" dirty="0"/>
              <a:t>to complete the query with </a:t>
            </a:r>
            <a:r>
              <a:rPr lang="en-US" dirty="0" smtClean="0"/>
              <a:t>probability x</a:t>
            </a:r>
            <a:r>
              <a:rPr lang="en-US" dirty="0"/>
              <a:t>%. </a:t>
            </a:r>
            <a:endParaRPr lang="en-US" dirty="0" smtClean="0"/>
          </a:p>
          <a:p>
            <a:r>
              <a:rPr lang="en-US" dirty="0" smtClean="0"/>
              <a:t>Pick source </a:t>
            </a:r>
            <a:r>
              <a:rPr lang="en-US" dirty="0"/>
              <a:t>S</a:t>
            </a:r>
            <a:r>
              <a:rPr lang="en-US" baseline="-25000" dirty="0"/>
              <a:t>i</a:t>
            </a:r>
            <a:r>
              <a:rPr lang="en-US" dirty="0"/>
              <a:t> with minimum access cost </a:t>
            </a:r>
            <a:r>
              <a:rPr lang="en-US" dirty="0" err="1" smtClean="0"/>
              <a:t>Cost</a:t>
            </a:r>
            <a:r>
              <a:rPr lang="en-US" baseline="-25000" dirty="0" err="1" smtClean="0"/>
              <a:t>i</a:t>
            </a:r>
            <a:r>
              <a:rPr lang="en-US" dirty="0" smtClean="0"/>
              <a:t>(l</a:t>
            </a:r>
            <a:r>
              <a:rPr lang="en-US" baseline="-25000" dirty="0" smtClean="0"/>
              <a:t>i</a:t>
            </a:r>
            <a:r>
              <a:rPr lang="en-US" dirty="0" smtClean="0"/>
              <a:t>) to </a:t>
            </a:r>
            <a:r>
              <a:rPr lang="en-US" dirty="0"/>
              <a:t>do the next retrieval of l</a:t>
            </a:r>
            <a:r>
              <a:rPr lang="en-US" baseline="-25000" dirty="0"/>
              <a:t>i</a:t>
            </a:r>
            <a:r>
              <a:rPr lang="en-US" dirty="0"/>
              <a:t> objects.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5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DP-MSQSP: Dynamic Programming</a:t>
            </a:r>
            <a:br>
              <a:rPr lang="en-US" dirty="0"/>
            </a:br>
            <a:r>
              <a:rPr lang="en-US" dirty="0"/>
              <a:t>Algorithm for </a:t>
            </a:r>
            <a:r>
              <a:rPr lang="en-US" dirty="0" smtClean="0"/>
              <a:t>MSQSP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0"/>
            <a:ext cx="5867400" cy="914399"/>
          </a:xfrm>
        </p:spPr>
        <p:txBody>
          <a:bodyPr>
            <a:noAutofit/>
          </a:bodyPr>
          <a:lstStyle/>
          <a:p>
            <a:r>
              <a:rPr lang="en-US" sz="2000" dirty="0" smtClean="0"/>
              <a:t>Lookup table: for each </a:t>
            </a:r>
            <a:r>
              <a:rPr lang="en-US" sz="2000" dirty="0"/>
              <a:t>n′ value, the lookup table stores the source id v, in addition </a:t>
            </a:r>
            <a:r>
              <a:rPr lang="en-US" sz="2000" dirty="0" smtClean="0"/>
              <a:t>to the </a:t>
            </a:r>
            <a:r>
              <a:rPr lang="en-US" sz="2000" dirty="0"/>
              <a:t>number l of objects to retrieve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677" y="1981200"/>
            <a:ext cx="6956323" cy="324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650" y="5191125"/>
            <a:ext cx="1694550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143000"/>
            <a:ext cx="7467600" cy="6793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Additional variable in dynamic programming: source id v</a:t>
            </a:r>
          </a:p>
          <a:p>
            <a:r>
              <a:rPr lang="en-US" sz="2000" dirty="0" smtClean="0"/>
              <a:t>Dynamic </a:t>
            </a:r>
            <a:r>
              <a:rPr lang="en-US" sz="2000" dirty="0" smtClean="0"/>
              <a:t>Programming table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662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rmAutofit/>
          </a:bodyPr>
          <a:lstStyle/>
          <a:p>
            <a:r>
              <a:rPr lang="en-US" dirty="0"/>
              <a:t>DP-MSQSP (cont’d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Find l to minimize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where </a:t>
            </a:r>
            <a:r>
              <a:rPr lang="en-US" sz="2800" dirty="0"/>
              <a:t>C(n′) is the expected cost of completing Q given that </a:t>
            </a:r>
            <a:r>
              <a:rPr lang="en-US" sz="2800" dirty="0" smtClean="0"/>
              <a:t>n′ satisfying </a:t>
            </a:r>
            <a:r>
              <a:rPr lang="en-US" sz="2800" dirty="0"/>
              <a:t>objects have been retrieved so far, and the next </a:t>
            </a:r>
            <a:r>
              <a:rPr lang="en-US" sz="2800" dirty="0" smtClean="0"/>
              <a:t>access will </a:t>
            </a:r>
            <a:r>
              <a:rPr lang="en-US" sz="2800" dirty="0"/>
              <a:t>be at source </a:t>
            </a:r>
            <a:r>
              <a:rPr lang="en-US" sz="2800" dirty="0" err="1"/>
              <a:t>S</a:t>
            </a:r>
            <a:r>
              <a:rPr lang="en-US" sz="2800" baseline="-25000" dirty="0" err="1"/>
              <a:t>v</a:t>
            </a:r>
            <a:r>
              <a:rPr lang="en-US" sz="2800" dirty="0"/>
              <a:t> and will retrieve l objects.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81200"/>
            <a:ext cx="5989967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107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 - Datasets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IMDB (Internet </a:t>
            </a:r>
            <a:r>
              <a:rPr lang="en-US" dirty="0"/>
              <a:t>Movie Database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236,627 </a:t>
            </a:r>
            <a:r>
              <a:rPr lang="en-US" dirty="0" smtClean="0"/>
              <a:t>titles</a:t>
            </a:r>
          </a:p>
          <a:p>
            <a:pPr lvl="1"/>
            <a:r>
              <a:rPr lang="en-US" dirty="0" smtClean="0"/>
              <a:t>Extracted </a:t>
            </a:r>
            <a:r>
              <a:rPr lang="en-US" dirty="0"/>
              <a:t>a list of keywords describing each </a:t>
            </a:r>
            <a:r>
              <a:rPr lang="en-US" dirty="0" smtClean="0"/>
              <a:t>movie</a:t>
            </a:r>
          </a:p>
          <a:p>
            <a:pPr lvl="1"/>
            <a:r>
              <a:rPr lang="en-US" dirty="0" smtClean="0"/>
              <a:t>25 queries, e.g., </a:t>
            </a:r>
            <a:r>
              <a:rPr lang="en-US" dirty="0"/>
              <a:t>“based-on-novel</a:t>
            </a:r>
            <a:r>
              <a:rPr lang="en-US" dirty="0" smtClean="0"/>
              <a:t>”, </a:t>
            </a:r>
            <a:r>
              <a:rPr lang="en-US" dirty="0"/>
              <a:t>“revenge</a:t>
            </a:r>
            <a:r>
              <a:rPr lang="en-US" dirty="0" smtClean="0"/>
              <a:t>”, with frequency </a:t>
            </a:r>
            <a:r>
              <a:rPr lang="en-US" dirty="0"/>
              <a:t>1% to 5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Retrieve movies in alphabetical order</a:t>
            </a:r>
          </a:p>
          <a:p>
            <a:r>
              <a:rPr lang="en-US" dirty="0" smtClean="0"/>
              <a:t>Westlaw legal cases </a:t>
            </a:r>
          </a:p>
          <a:p>
            <a:pPr lvl="1"/>
            <a:r>
              <a:rPr lang="en-US" dirty="0" smtClean="0"/>
              <a:t>60,000 </a:t>
            </a:r>
            <a:r>
              <a:rPr lang="en-US" dirty="0"/>
              <a:t>case </a:t>
            </a:r>
            <a:r>
              <a:rPr lang="en-US" dirty="0" smtClean="0"/>
              <a:t>filings for </a:t>
            </a:r>
            <a:r>
              <a:rPr lang="en-US" dirty="0"/>
              <a:t>the state of California over a two-month </a:t>
            </a:r>
            <a:r>
              <a:rPr lang="en-US" dirty="0" smtClean="0"/>
              <a:t>period</a:t>
            </a:r>
          </a:p>
          <a:p>
            <a:pPr lvl="1"/>
            <a:r>
              <a:rPr lang="en-US" dirty="0" smtClean="0"/>
              <a:t>25 queries, e.g., </a:t>
            </a:r>
            <a:r>
              <a:rPr lang="en-US" dirty="0"/>
              <a:t>“copyright</a:t>
            </a:r>
            <a:r>
              <a:rPr lang="en-US" dirty="0" smtClean="0"/>
              <a:t>”, </a:t>
            </a:r>
            <a:r>
              <a:rPr lang="en-US" dirty="0"/>
              <a:t>“trustee</a:t>
            </a:r>
            <a:r>
              <a:rPr lang="en-US" dirty="0" smtClean="0"/>
              <a:t>” with frequency </a:t>
            </a:r>
            <a:r>
              <a:rPr lang="en-US" dirty="0"/>
              <a:t>0.1% to 1.0</a:t>
            </a:r>
            <a:r>
              <a:rPr lang="en-US" dirty="0" smtClean="0"/>
              <a:t>%</a:t>
            </a:r>
          </a:p>
          <a:p>
            <a:pPr lvl="1"/>
            <a:r>
              <a:rPr lang="en-US" dirty="0"/>
              <a:t>retrieve objects </a:t>
            </a:r>
            <a:r>
              <a:rPr lang="en-US" dirty="0" smtClean="0"/>
              <a:t>in </a:t>
            </a:r>
            <a:r>
              <a:rPr lang="en-US" dirty="0"/>
              <a:t>random </a:t>
            </a:r>
            <a:r>
              <a:rPr lang="en-US" dirty="0" smtClean="0"/>
              <a:t>order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9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Single-Source Experiments </a:t>
            </a:r>
            <a:r>
              <a:rPr lang="en-US" dirty="0" smtClean="0"/>
              <a:t>– Baseline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BAR </a:t>
            </a:r>
            <a:r>
              <a:rPr lang="en-US" b="1" dirty="0"/>
              <a:t>(Base-</a:t>
            </a:r>
            <a:r>
              <a:rPr lang="en-US" b="1" dirty="0" err="1"/>
              <a:t>AdaptStep</a:t>
            </a:r>
            <a:r>
              <a:rPr lang="en-US" b="1" dirty="0"/>
              <a:t>-a/b): </a:t>
            </a:r>
            <a:r>
              <a:rPr lang="en-US" dirty="0"/>
              <a:t>retrieve a/b objects from </a:t>
            </a:r>
            <a:r>
              <a:rPr lang="en-US" dirty="0" smtClean="0"/>
              <a:t>source in </a:t>
            </a:r>
            <a:r>
              <a:rPr lang="en-US" dirty="0"/>
              <a:t>first round, </a:t>
            </a:r>
            <a:r>
              <a:rPr lang="en-US" dirty="0" smtClean="0"/>
              <a:t>doubling</a:t>
            </a:r>
            <a:r>
              <a:rPr lang="en-US" sz="1200" dirty="0" smtClean="0"/>
              <a:t>  </a:t>
            </a:r>
            <a:r>
              <a:rPr lang="en-US" dirty="0"/>
              <a:t>the sample size </a:t>
            </a:r>
            <a:r>
              <a:rPr lang="en-US" dirty="0" smtClean="0"/>
              <a:t>each round</a:t>
            </a:r>
          </a:p>
          <a:p>
            <a:r>
              <a:rPr lang="en-US" b="1" dirty="0" smtClean="0"/>
              <a:t>BAK(Base-</a:t>
            </a:r>
            <a:r>
              <a:rPr lang="en-US" b="1" dirty="0" err="1" smtClean="0"/>
              <a:t>AdaptStep</a:t>
            </a:r>
            <a:r>
              <a:rPr lang="en-US" b="1" dirty="0" smtClean="0"/>
              <a:t>-k): </a:t>
            </a:r>
            <a:r>
              <a:rPr lang="en-US" dirty="0"/>
              <a:t>retrieve k objects </a:t>
            </a:r>
            <a:r>
              <a:rPr lang="en-US" dirty="0" smtClean="0"/>
              <a:t>from source in first </a:t>
            </a:r>
            <a:r>
              <a:rPr lang="en-US" dirty="0"/>
              <a:t>round, doubling the retrieval size each </a:t>
            </a:r>
            <a:r>
              <a:rPr lang="en-US" dirty="0" smtClean="0"/>
              <a:t>round</a:t>
            </a:r>
          </a:p>
          <a:p>
            <a:r>
              <a:rPr lang="en-US" b="1" dirty="0"/>
              <a:t>BFR (Base-</a:t>
            </a:r>
            <a:r>
              <a:rPr lang="en-US" b="1" dirty="0" err="1"/>
              <a:t>FixedStep</a:t>
            </a:r>
            <a:r>
              <a:rPr lang="en-US" b="1" dirty="0"/>
              <a:t>-a/b): </a:t>
            </a:r>
            <a:r>
              <a:rPr lang="en-US" dirty="0"/>
              <a:t>retrieve a/b objects from </a:t>
            </a:r>
            <a:r>
              <a:rPr lang="en-US" dirty="0" smtClean="0"/>
              <a:t>the source </a:t>
            </a:r>
            <a:r>
              <a:rPr lang="en-US" dirty="0"/>
              <a:t>as a fixed-step </a:t>
            </a:r>
            <a:r>
              <a:rPr lang="en-US" dirty="0" smtClean="0"/>
              <a:t>process</a:t>
            </a:r>
          </a:p>
          <a:p>
            <a:r>
              <a:rPr lang="en-US" b="1" dirty="0" smtClean="0"/>
              <a:t>Optimal:</a:t>
            </a:r>
            <a:r>
              <a:rPr lang="en-US" dirty="0" smtClean="0"/>
              <a:t> Assume an oracle says how far the k-</a:t>
            </a:r>
            <a:r>
              <a:rPr lang="en-US" dirty="0" err="1" smtClean="0"/>
              <a:t>th</a:t>
            </a:r>
            <a:r>
              <a:rPr lang="en-US" dirty="0" smtClean="0"/>
              <a:t> satisfying result is.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2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 -Cost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10200"/>
            <a:ext cx="8229600" cy="71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                   k</a:t>
            </a:r>
            <a:r>
              <a:rPr lang="en-US" sz="2800" b="1" dirty="0" smtClean="0"/>
              <a:t>=25, IMDB                          </a:t>
            </a:r>
            <a:r>
              <a:rPr lang="en-US" sz="2800" dirty="0" smtClean="0"/>
              <a:t>k</a:t>
            </a:r>
            <a:r>
              <a:rPr lang="en-US" sz="2800" b="1" dirty="0" smtClean="0"/>
              <a:t>=100, </a:t>
            </a:r>
            <a:r>
              <a:rPr lang="en-US" sz="2800" b="1" dirty="0"/>
              <a:t>IMDB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52" y="2057400"/>
            <a:ext cx="4595648" cy="3331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200" y="2057400"/>
            <a:ext cx="45408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794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Motivating Example – Single-source Optimal Access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1722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PubMed Dataset – 17 million publications</a:t>
            </a:r>
          </a:p>
          <a:p>
            <a:r>
              <a:rPr lang="en-US" dirty="0" smtClean="0"/>
              <a:t>User searches papers </a:t>
            </a:r>
            <a:r>
              <a:rPr lang="en-US" dirty="0"/>
              <a:t>that </a:t>
            </a:r>
            <a:r>
              <a:rPr lang="en-US" dirty="0" smtClean="0"/>
              <a:t>mention “cancer</a:t>
            </a:r>
            <a:r>
              <a:rPr lang="en-US" dirty="0"/>
              <a:t>” and also cite a paper that contains the phrase “</a:t>
            </a:r>
            <a:r>
              <a:rPr lang="en-US" dirty="0" smtClean="0"/>
              <a:t>genetic propensity</a:t>
            </a:r>
            <a:r>
              <a:rPr lang="en-US" dirty="0"/>
              <a:t>” in its title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Not supported by advanced search interface.</a:t>
            </a:r>
          </a:p>
          <a:p>
            <a:r>
              <a:rPr lang="en-US" dirty="0" smtClean="0"/>
              <a:t>User looking for 5 </a:t>
            </a:r>
            <a:r>
              <a:rPr lang="en-US" dirty="0"/>
              <a:t>satisfying </a:t>
            </a:r>
            <a:r>
              <a:rPr lang="en-US" dirty="0" smtClean="0"/>
              <a:t>papers, </a:t>
            </a:r>
            <a:r>
              <a:rPr lang="en-US" dirty="0"/>
              <a:t>given that “cancer” returns more than two million </a:t>
            </a:r>
            <a:r>
              <a:rPr lang="en-US" dirty="0" smtClean="0"/>
              <a:t>papers.</a:t>
            </a:r>
          </a:p>
          <a:p>
            <a:r>
              <a:rPr lang="en-US" dirty="0" smtClean="0"/>
              <a:t>What </a:t>
            </a:r>
            <a:r>
              <a:rPr lang="en-US" dirty="0"/>
              <a:t>is </a:t>
            </a:r>
            <a:r>
              <a:rPr lang="en-US" dirty="0" smtClean="0"/>
              <a:t>best retrieval strategy?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2235" y="1600200"/>
            <a:ext cx="3135229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011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 – Relative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Relative error in cost= </a:t>
            </a:r>
            <a:r>
              <a:rPr lang="en-US" sz="2800" dirty="0"/>
              <a:t>(Cost − Optimal</a:t>
            </a:r>
            <a:r>
              <a:rPr lang="en-US" sz="2800" dirty="0" smtClean="0"/>
              <a:t>) / </a:t>
            </a:r>
            <a:r>
              <a:rPr lang="en-US" sz="2800" dirty="0"/>
              <a:t>Optimal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5037"/>
            <a:ext cx="4330700" cy="3207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61616"/>
            <a:ext cx="4267200" cy="3072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5456237"/>
            <a:ext cx="8229600" cy="71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smtClean="0"/>
              <a:t>                   k</a:t>
            </a:r>
            <a:r>
              <a:rPr lang="en-US" sz="2800" b="1" smtClean="0"/>
              <a:t>=25, IMDB                          </a:t>
            </a:r>
            <a:r>
              <a:rPr lang="en-US" sz="2800" smtClean="0"/>
              <a:t>k</a:t>
            </a:r>
            <a:r>
              <a:rPr lang="en-US" sz="2800" b="1" smtClean="0"/>
              <a:t>=100, IMDB</a:t>
            </a:r>
            <a:endParaRPr lang="en-US" sz="2800" smtClean="0"/>
          </a:p>
          <a:p>
            <a:pPr marL="0" indent="0">
              <a:buFont typeface="Arial" pitchFamily="34" charset="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680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Experiments – Compute Lookup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1"/>
            <a:ext cx="8229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Time (seconds) to generate dynamic programming </a:t>
            </a:r>
            <a:r>
              <a:rPr lang="en-US" sz="2800" dirty="0" smtClean="0"/>
              <a:t>tables for </a:t>
            </a:r>
            <a:r>
              <a:rPr lang="en-US" sz="2800" dirty="0"/>
              <a:t>single and multiple source data sets.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00200"/>
            <a:ext cx="7268592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014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GIOSS, CORI create </a:t>
            </a:r>
            <a:r>
              <a:rPr lang="en-US" i="1" dirty="0" smtClean="0"/>
              <a:t>collection </a:t>
            </a:r>
            <a:r>
              <a:rPr lang="en-US" i="1" dirty="0"/>
              <a:t>selection </a:t>
            </a:r>
            <a:r>
              <a:rPr lang="en-US" i="1" dirty="0" smtClean="0"/>
              <a:t>index. </a:t>
            </a:r>
            <a:r>
              <a:rPr lang="en-US" dirty="0"/>
              <a:t>Each source </a:t>
            </a:r>
            <a:r>
              <a:rPr lang="en-US" dirty="0" smtClean="0"/>
              <a:t>ranked </a:t>
            </a:r>
            <a:r>
              <a:rPr lang="en-US" dirty="0"/>
              <a:t>per query based on </a:t>
            </a:r>
            <a:r>
              <a:rPr lang="en-US" dirty="0" smtClean="0"/>
              <a:t>an </a:t>
            </a:r>
            <a:r>
              <a:rPr lang="en-US" dirty="0"/>
              <a:t>object </a:t>
            </a:r>
            <a:r>
              <a:rPr lang="en-US" dirty="0" smtClean="0"/>
              <a:t>ranking algorithm.</a:t>
            </a:r>
          </a:p>
          <a:p>
            <a:r>
              <a:rPr lang="en-US" dirty="0" err="1"/>
              <a:t>Mihaila</a:t>
            </a:r>
            <a:r>
              <a:rPr lang="en-US" dirty="0"/>
              <a:t> et al</a:t>
            </a:r>
            <a:r>
              <a:rPr lang="en-US" dirty="0" smtClean="0"/>
              <a:t>. 2001 </a:t>
            </a:r>
            <a:r>
              <a:rPr lang="en-US" dirty="0"/>
              <a:t>present a framework to discover and </a:t>
            </a:r>
            <a:r>
              <a:rPr lang="en-US" dirty="0" smtClean="0"/>
              <a:t>combine Internet </a:t>
            </a:r>
            <a:r>
              <a:rPr lang="en-US" dirty="0"/>
              <a:t>sources to answer complex </a:t>
            </a:r>
            <a:r>
              <a:rPr lang="en-US" dirty="0" smtClean="0"/>
              <a:t>queries. </a:t>
            </a:r>
          </a:p>
          <a:p>
            <a:r>
              <a:rPr lang="en-US" dirty="0" smtClean="0"/>
              <a:t>Do </a:t>
            </a:r>
            <a:r>
              <a:rPr lang="en-US" dirty="0"/>
              <a:t>not address </a:t>
            </a:r>
            <a:r>
              <a:rPr lang="en-US" dirty="0" smtClean="0"/>
              <a:t>problem </a:t>
            </a:r>
            <a:r>
              <a:rPr lang="en-US" dirty="0"/>
              <a:t>of determining the optimal number </a:t>
            </a:r>
            <a:r>
              <a:rPr lang="en-US" dirty="0" smtClean="0"/>
              <a:t>of objects </a:t>
            </a:r>
            <a:r>
              <a:rPr lang="en-US" dirty="0"/>
              <a:t>to retrieve from a selected source or subsequent accesses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Top-k and probabilistic top-k algorithms mostly focus on vertically partitioned sources. In our setting it is horizontally partitioned.</a:t>
            </a:r>
          </a:p>
          <a:p>
            <a:r>
              <a:rPr lang="en-US" dirty="0" err="1" smtClean="0"/>
              <a:t>Fuhr</a:t>
            </a:r>
            <a:r>
              <a:rPr lang="en-US" dirty="0" smtClean="0"/>
              <a:t> 1999 require precision-recall </a:t>
            </a:r>
            <a:r>
              <a:rPr lang="en-US" dirty="0"/>
              <a:t>graph </a:t>
            </a:r>
            <a:r>
              <a:rPr lang="en-US" dirty="0" smtClean="0"/>
              <a:t>of each </a:t>
            </a:r>
            <a:r>
              <a:rPr lang="en-US" dirty="0"/>
              <a:t>source </a:t>
            </a:r>
            <a:r>
              <a:rPr lang="en-US" dirty="0" smtClean="0"/>
              <a:t>to compute optimal number of retrieved tuples from each source.</a:t>
            </a:r>
          </a:p>
          <a:p>
            <a:r>
              <a:rPr lang="en-US" dirty="0" smtClean="0"/>
              <a:t>Probing, sampling sources to predict utility.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9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Presented cost-aware </a:t>
            </a:r>
            <a:r>
              <a:rPr lang="en-US" dirty="0"/>
              <a:t>approach to </a:t>
            </a:r>
            <a:r>
              <a:rPr lang="en-US" dirty="0" smtClean="0"/>
              <a:t>source and </a:t>
            </a:r>
            <a:r>
              <a:rPr lang="en-US" dirty="0"/>
              <a:t>object </a:t>
            </a:r>
            <a:r>
              <a:rPr lang="en-US" dirty="0" smtClean="0"/>
              <a:t>selection</a:t>
            </a:r>
          </a:p>
          <a:p>
            <a:r>
              <a:rPr lang="en-US" dirty="0" smtClean="0"/>
              <a:t>Dynamic programming </a:t>
            </a:r>
            <a:r>
              <a:rPr lang="en-US" dirty="0" smtClean="0"/>
              <a:t>algorithms</a:t>
            </a:r>
            <a:endParaRPr lang="en-US" dirty="0" smtClean="0"/>
          </a:p>
          <a:p>
            <a:r>
              <a:rPr lang="en-US" dirty="0" smtClean="0"/>
              <a:t>Exploit cost access characteristics of sources</a:t>
            </a:r>
          </a:p>
          <a:p>
            <a:r>
              <a:rPr lang="en-US" dirty="0" smtClean="0"/>
              <a:t>Single or multiple sources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4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ACKNOWLEDGMENTS</a:t>
            </a:r>
            <a:r>
              <a:rPr lang="en-US" dirty="0" smtClean="0"/>
              <a:t>:</a:t>
            </a:r>
          </a:p>
          <a:p>
            <a:r>
              <a:rPr lang="en-US" dirty="0" err="1"/>
              <a:t>Gautam</a:t>
            </a:r>
            <a:r>
              <a:rPr lang="en-US" dirty="0"/>
              <a:t> Das was supported by NSF grants 0916277, </a:t>
            </a:r>
            <a:r>
              <a:rPr lang="en-US" dirty="0" smtClean="0"/>
              <a:t>0845644 and </a:t>
            </a:r>
            <a:r>
              <a:rPr lang="en-US" dirty="0"/>
              <a:t>0812601, a grant from </a:t>
            </a:r>
            <a:r>
              <a:rPr lang="en-US" dirty="0" err="1"/>
              <a:t>Dept</a:t>
            </a:r>
            <a:r>
              <a:rPr lang="en-US" dirty="0"/>
              <a:t> of Education, and unrestricted </a:t>
            </a:r>
            <a:r>
              <a:rPr lang="en-US" dirty="0" smtClean="0"/>
              <a:t>gifts from </a:t>
            </a:r>
            <a:r>
              <a:rPr lang="en-US" dirty="0"/>
              <a:t>Microsoft Research and Nokia Research. </a:t>
            </a:r>
            <a:endParaRPr lang="en-US" dirty="0" smtClean="0"/>
          </a:p>
          <a:p>
            <a:r>
              <a:rPr lang="en-US" dirty="0" err="1" smtClean="0"/>
              <a:t>Dimitrios</a:t>
            </a:r>
            <a:r>
              <a:rPr lang="en-US" dirty="0" smtClean="0"/>
              <a:t> </a:t>
            </a:r>
            <a:r>
              <a:rPr lang="en-US" dirty="0" err="1" smtClean="0"/>
              <a:t>Gunopulos</a:t>
            </a:r>
            <a:r>
              <a:rPr lang="en-US" dirty="0" smtClean="0"/>
              <a:t> was </a:t>
            </a:r>
            <a:r>
              <a:rPr lang="en-US" dirty="0"/>
              <a:t>supported by NSF, and by the SemsorGrid4Env, </a:t>
            </a:r>
            <a:r>
              <a:rPr lang="en-US" dirty="0" smtClean="0"/>
              <a:t>Health-e-Child</a:t>
            </a:r>
            <a:r>
              <a:rPr lang="en-US" dirty="0"/>
              <a:t>, and MODAP projects funded by the European Commission.</a:t>
            </a:r>
          </a:p>
          <a:p>
            <a:r>
              <a:rPr lang="en-US" dirty="0" err="1"/>
              <a:t>Vagelis</a:t>
            </a:r>
            <a:r>
              <a:rPr lang="en-US" dirty="0"/>
              <a:t> </a:t>
            </a:r>
            <a:r>
              <a:rPr lang="en-US" dirty="0" err="1"/>
              <a:t>Hristidis</a:t>
            </a:r>
            <a:r>
              <a:rPr lang="en-US" dirty="0"/>
              <a:t> was supported by NSF grants IIS-0811922, </a:t>
            </a:r>
            <a:r>
              <a:rPr lang="en-US" dirty="0" smtClean="0"/>
              <a:t>IIS-0952347, and DHS grant 2009-ST-062-000016.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30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Variants where no distribution data is known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the problems SSNDD (Single-Source, No Distribution </a:t>
            </a:r>
            <a:r>
              <a:rPr lang="en-US" dirty="0" smtClean="0"/>
              <a:t>Data) and </a:t>
            </a:r>
            <a:r>
              <a:rPr lang="en-US" dirty="0"/>
              <a:t>MSNND (Multi-Source, No Distribution Data), where no </a:t>
            </a:r>
            <a:r>
              <a:rPr lang="en-US" dirty="0" smtClean="0"/>
              <a:t>information on </a:t>
            </a:r>
            <a:r>
              <a:rPr lang="en-US" dirty="0"/>
              <a:t>the distribution of query satisfying objects is </a:t>
            </a:r>
            <a:r>
              <a:rPr lang="en-US" dirty="0" smtClean="0"/>
              <a:t>available, we </a:t>
            </a:r>
            <a:r>
              <a:rPr lang="en-US" dirty="0"/>
              <a:t>modify our dynamic programming algorithms to “</a:t>
            </a:r>
            <a:r>
              <a:rPr lang="en-US" dirty="0" smtClean="0"/>
              <a:t>learn” the </a:t>
            </a:r>
            <a:r>
              <a:rPr lang="en-US" dirty="0"/>
              <a:t>distribution from the objects retrieved during query execution.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DP-SSQSP </a:t>
            </a:r>
            <a:r>
              <a:rPr lang="en-US" dirty="0" smtClean="0"/>
              <a:t>-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complete the Lookup table</a:t>
            </a:r>
          </a:p>
          <a:p>
            <a:r>
              <a:rPr lang="en-US" dirty="0" smtClean="0"/>
              <a:t>Space: O(</a:t>
            </a:r>
            <a:r>
              <a:rPr lang="en-US" i="1" dirty="0" smtClean="0"/>
              <a:t>k</a:t>
            </a:r>
            <a:r>
              <a:rPr lang="en-US" dirty="0" smtClean="0"/>
              <a:t>)</a:t>
            </a:r>
          </a:p>
          <a:p>
            <a:r>
              <a:rPr lang="en-US" dirty="0" smtClean="0"/>
              <a:t>Time: </a:t>
            </a:r>
            <a:r>
              <a:rPr lang="en-US" dirty="0"/>
              <a:t>O(</a:t>
            </a:r>
            <a:r>
              <a:rPr lang="en-US" dirty="0" err="1"/>
              <a:t>k·l</a:t>
            </a:r>
            <a:r>
              <a:rPr lang="en-US" baseline="-25000" dirty="0" err="1"/>
              <a:t>max</a:t>
            </a:r>
            <a:r>
              <a:rPr lang="en-US" dirty="0"/>
              <a:t> ·(k − n</a:t>
            </a:r>
            <a:r>
              <a:rPr lang="en-US" dirty="0" smtClean="0"/>
              <a:t>′))</a:t>
            </a:r>
            <a:br>
              <a:rPr lang="en-US" dirty="0" smtClean="0"/>
            </a:br>
            <a:r>
              <a:rPr lang="en-US" dirty="0" err="1" smtClean="0"/>
              <a:t>l</a:t>
            </a:r>
            <a:r>
              <a:rPr lang="en-US" baseline="-25000" dirty="0" err="1" smtClean="0"/>
              <a:t>max</a:t>
            </a:r>
            <a:r>
              <a:rPr lang="en-US" dirty="0" smtClean="0"/>
              <a:t>: number </a:t>
            </a:r>
            <a:r>
              <a:rPr lang="en-US" dirty="0"/>
              <a:t>of </a:t>
            </a:r>
            <a:r>
              <a:rPr lang="en-US" dirty="0" smtClean="0"/>
              <a:t>points </a:t>
            </a:r>
            <a:r>
              <a:rPr lang="en-US" dirty="0"/>
              <a:t>computed in order to find the </a:t>
            </a:r>
            <a:r>
              <a:rPr lang="en-US" dirty="0" smtClean="0"/>
              <a:t>minimum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8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Motivating Example – Multi-source Optimal Access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Commercial </a:t>
            </a:r>
            <a:r>
              <a:rPr lang="en-US" dirty="0"/>
              <a:t>legal research </a:t>
            </a:r>
            <a:r>
              <a:rPr lang="en-US" dirty="0" smtClean="0"/>
              <a:t>sources </a:t>
            </a:r>
            <a:r>
              <a:rPr lang="en-US" dirty="0"/>
              <a:t>(e.g., </a:t>
            </a:r>
            <a:r>
              <a:rPr lang="en-US" dirty="0" smtClean="0"/>
              <a:t>LexisNexis, Westlaw) </a:t>
            </a:r>
            <a:r>
              <a:rPr lang="en-US" dirty="0"/>
              <a:t>offer pay-per-search </a:t>
            </a:r>
            <a:r>
              <a:rPr lang="en-US" dirty="0" smtClean="0"/>
              <a:t>data services.</a:t>
            </a:r>
          </a:p>
          <a:p>
            <a:r>
              <a:rPr lang="en-US" dirty="0" smtClean="0"/>
              <a:t>Each </a:t>
            </a:r>
            <a:r>
              <a:rPr lang="en-US" dirty="0"/>
              <a:t>source has </a:t>
            </a:r>
            <a:r>
              <a:rPr lang="en-US" dirty="0" smtClean="0"/>
              <a:t>distinct access cost </a:t>
            </a:r>
            <a:r>
              <a:rPr lang="en-US" dirty="0"/>
              <a:t>(e.g., latency, per-object monetary </a:t>
            </a:r>
            <a:r>
              <a:rPr lang="en-US" dirty="0" smtClean="0"/>
              <a:t>cost)</a:t>
            </a:r>
          </a:p>
          <a:p>
            <a:r>
              <a:rPr lang="en-US" dirty="0" smtClean="0"/>
              <a:t>Their </a:t>
            </a:r>
            <a:r>
              <a:rPr lang="en-US" dirty="0"/>
              <a:t>public interfaces </a:t>
            </a:r>
            <a:r>
              <a:rPr lang="en-US" dirty="0" smtClean="0"/>
              <a:t>allow conditions like </a:t>
            </a:r>
            <a:r>
              <a:rPr lang="en-US" dirty="0"/>
              <a:t>filing date </a:t>
            </a:r>
            <a:r>
              <a:rPr lang="en-US" dirty="0" smtClean="0"/>
              <a:t>range, but not keyword.</a:t>
            </a:r>
          </a:p>
          <a:p>
            <a:r>
              <a:rPr lang="en-US" dirty="0" smtClean="0"/>
              <a:t>User looking for 5 cases including “</a:t>
            </a:r>
            <a:r>
              <a:rPr lang="en-US" dirty="0"/>
              <a:t>civil” and “riverside</a:t>
            </a:r>
            <a:r>
              <a:rPr lang="en-US" dirty="0" smtClean="0"/>
              <a:t>”.</a:t>
            </a:r>
          </a:p>
          <a:p>
            <a:r>
              <a:rPr lang="en-US" dirty="0"/>
              <a:t>What is best retrieval </a:t>
            </a:r>
            <a:r>
              <a:rPr lang="en-US" dirty="0" smtClean="0"/>
              <a:t>strategy?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2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Source selection: </a:t>
            </a:r>
            <a:r>
              <a:rPr lang="en-US" dirty="0"/>
              <a:t>which source(s) to retrieve objects </a:t>
            </a:r>
            <a:r>
              <a:rPr lang="en-US" dirty="0" smtClean="0"/>
              <a:t>from.</a:t>
            </a:r>
          </a:p>
          <a:p>
            <a:r>
              <a:rPr lang="en-US" i="1" dirty="0" smtClean="0"/>
              <a:t>Object </a:t>
            </a:r>
            <a:r>
              <a:rPr lang="en-US" i="1" dirty="0"/>
              <a:t>selection</a:t>
            </a:r>
            <a:r>
              <a:rPr lang="en-US" dirty="0"/>
              <a:t>. </a:t>
            </a:r>
            <a:r>
              <a:rPr lang="en-US" dirty="0" smtClean="0"/>
              <a:t>how </a:t>
            </a:r>
            <a:r>
              <a:rPr lang="en-US" dirty="0"/>
              <a:t>many objects to retrieve from each selected source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Cost </a:t>
            </a:r>
            <a:r>
              <a:rPr lang="en-US" dirty="0"/>
              <a:t>may </a:t>
            </a:r>
            <a:r>
              <a:rPr lang="en-US" dirty="0" smtClean="0"/>
              <a:t>be in </a:t>
            </a:r>
            <a:r>
              <a:rPr lang="en-US" dirty="0"/>
              <a:t>the form of money, </a:t>
            </a:r>
            <a:r>
              <a:rPr lang="en-US" dirty="0" smtClean="0"/>
              <a:t>bandwidth, etc.</a:t>
            </a:r>
          </a:p>
          <a:p>
            <a:r>
              <a:rPr lang="en-US" dirty="0" smtClean="0"/>
              <a:t>Looking for </a:t>
            </a:r>
            <a:r>
              <a:rPr lang="en-US" i="1" dirty="0" smtClean="0"/>
              <a:t>any-k</a:t>
            </a:r>
            <a:r>
              <a:rPr lang="en-US" dirty="0" smtClean="0"/>
              <a:t> satisfying objects; don’t care about ranking.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0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 Access Cost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4191000" cy="2743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Cost Function for </a:t>
            </a:r>
            <a:r>
              <a:rPr lang="en-US" dirty="0" smtClean="0"/>
              <a:t>PubMed:</a:t>
            </a:r>
          </a:p>
          <a:p>
            <a:r>
              <a:rPr lang="en-US" dirty="0" smtClean="0"/>
              <a:t>Average </a:t>
            </a:r>
            <a:r>
              <a:rPr lang="en-US" dirty="0"/>
              <a:t>cost (seconds) to retrieve 1 to </a:t>
            </a:r>
            <a:r>
              <a:rPr lang="en-US" dirty="0" smtClean="0"/>
              <a:t>1000 publication </a:t>
            </a:r>
            <a:r>
              <a:rPr lang="en-US" dirty="0"/>
              <a:t>ids from the PubMed online database </a:t>
            </a:r>
            <a:r>
              <a:rPr lang="en-US" dirty="0" smtClean="0"/>
              <a:t>for query </a:t>
            </a:r>
            <a:r>
              <a:rPr lang="en-US" dirty="0"/>
              <a:t>“cancer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Use PubMed </a:t>
            </a:r>
            <a:r>
              <a:rPr lang="en-US" dirty="0" err="1" smtClean="0"/>
              <a:t>ESearch</a:t>
            </a:r>
            <a:r>
              <a:rPr lang="en-US" dirty="0" smtClean="0"/>
              <a:t> </a:t>
            </a:r>
            <a:r>
              <a:rPr lang="en-US" dirty="0"/>
              <a:t>online access </a:t>
            </a:r>
            <a:r>
              <a:rPr lang="en-US" dirty="0" smtClean="0"/>
              <a:t>system.</a:t>
            </a:r>
          </a:p>
          <a:p>
            <a:r>
              <a:rPr lang="en-US" dirty="0" smtClean="0"/>
              <a:t>a </a:t>
            </a:r>
            <a:r>
              <a:rPr lang="en-US" dirty="0"/>
              <a:t>= 0.2752 </a:t>
            </a:r>
            <a:r>
              <a:rPr lang="en-US" dirty="0" smtClean="0"/>
              <a:t>sec, </a:t>
            </a:r>
            <a:r>
              <a:rPr lang="en-US" dirty="0"/>
              <a:t>b = 0.0003 </a:t>
            </a:r>
            <a:r>
              <a:rPr lang="en-US" dirty="0" smtClean="0"/>
              <a:t>sec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830" y="3352800"/>
            <a:ext cx="4225873" cy="2976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219200"/>
            <a:ext cx="83820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We assume each source has a cost function, monotonic on # items l retrieved.</a:t>
            </a:r>
          </a:p>
          <a:p>
            <a:r>
              <a:rPr lang="en-US" dirty="0" smtClean="0"/>
              <a:t>Well accepted cost model: </a:t>
            </a:r>
          </a:p>
          <a:p>
            <a:pPr lvl="1"/>
            <a:r>
              <a:rPr lang="en-US" dirty="0" smtClean="0"/>
              <a:t>fixed per-access overhead a</a:t>
            </a:r>
          </a:p>
          <a:p>
            <a:pPr lvl="1"/>
            <a:r>
              <a:rPr lang="en-US" dirty="0" smtClean="0"/>
              <a:t>Per-item cost b</a:t>
            </a:r>
          </a:p>
          <a:p>
            <a:pPr lvl="1"/>
            <a:r>
              <a:rPr lang="it-IT" dirty="0"/>
              <a:t>Cost</a:t>
            </a:r>
            <a:r>
              <a:rPr lang="it-IT" baseline="-25000" dirty="0"/>
              <a:t>i</a:t>
            </a:r>
            <a:r>
              <a:rPr lang="it-IT" dirty="0"/>
              <a:t>(l) = a</a:t>
            </a:r>
            <a:r>
              <a:rPr lang="it-IT" baseline="-25000" dirty="0"/>
              <a:t>i</a:t>
            </a:r>
            <a:r>
              <a:rPr lang="it-IT" dirty="0"/>
              <a:t> + b</a:t>
            </a:r>
            <a:r>
              <a:rPr lang="it-IT" baseline="-25000" dirty="0"/>
              <a:t>i</a:t>
            </a:r>
            <a:r>
              <a:rPr lang="it-IT" dirty="0"/>
              <a:t> · </a:t>
            </a:r>
            <a:r>
              <a:rPr lang="it-IT" dirty="0" smtClean="0"/>
              <a:t>l</a:t>
            </a:r>
          </a:p>
          <a:p>
            <a:r>
              <a:rPr lang="it-IT" dirty="0" smtClean="0"/>
              <a:t>Other cost models also supported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04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Cost of </a:t>
            </a:r>
            <a:r>
              <a:rPr lang="en-US" dirty="0"/>
              <a:t>retrieving l objects from </a:t>
            </a:r>
            <a:r>
              <a:rPr lang="en-US" dirty="0" smtClean="0"/>
              <a:t>source S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err="1"/>
              <a:t>Cost</a:t>
            </a:r>
            <a:r>
              <a:rPr lang="en-US" baseline="-25000" dirty="0" err="1"/>
              <a:t>i</a:t>
            </a:r>
            <a:r>
              <a:rPr lang="en-US" dirty="0"/>
              <a:t>(l</a:t>
            </a:r>
            <a:r>
              <a:rPr lang="en-US" dirty="0" smtClean="0"/>
              <a:t>), </a:t>
            </a:r>
            <a:r>
              <a:rPr lang="en-US" dirty="0"/>
              <a:t>monotone (increasing) on 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E.g., </a:t>
            </a:r>
            <a:r>
              <a:rPr lang="it-IT" dirty="0"/>
              <a:t>Costi(l) = a</a:t>
            </a:r>
            <a:r>
              <a:rPr lang="it-IT" baseline="-25000" dirty="0"/>
              <a:t>i</a:t>
            </a:r>
            <a:r>
              <a:rPr lang="it-IT" dirty="0"/>
              <a:t> + b</a:t>
            </a:r>
            <a:r>
              <a:rPr lang="it-IT" baseline="-25000" dirty="0"/>
              <a:t>i</a:t>
            </a:r>
            <a:r>
              <a:rPr lang="it-IT" dirty="0"/>
              <a:t> · </a:t>
            </a:r>
            <a:r>
              <a:rPr lang="it-IT" dirty="0" smtClean="0"/>
              <a:t>l,    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: </a:t>
            </a:r>
            <a:r>
              <a:rPr lang="en-US" dirty="0"/>
              <a:t>access overhead </a:t>
            </a:r>
            <a:r>
              <a:rPr lang="en-US" dirty="0" smtClean="0"/>
              <a:t>cost, </a:t>
            </a:r>
            <a:r>
              <a:rPr lang="en-US" dirty="0" smtClean="0"/>
              <a:t>     b</a:t>
            </a:r>
            <a:r>
              <a:rPr lang="en-US" baseline="-25000" dirty="0" smtClean="0"/>
              <a:t>i</a:t>
            </a:r>
            <a:r>
              <a:rPr lang="en-US" dirty="0" smtClean="0"/>
              <a:t>: per-object access cost.</a:t>
            </a:r>
          </a:p>
          <a:p>
            <a:r>
              <a:rPr lang="en-US" dirty="0" err="1" smtClean="0"/>
              <a:t>GetNext</a:t>
            </a:r>
            <a:r>
              <a:rPr lang="en-US" baseline="-25000" dirty="0" err="1" smtClean="0"/>
              <a:t>i</a:t>
            </a:r>
            <a:r>
              <a:rPr lang="en-US" dirty="0" smtClean="0"/>
              <a:t>(l): request  </a:t>
            </a:r>
            <a:r>
              <a:rPr lang="en-US" dirty="0"/>
              <a:t>l </a:t>
            </a:r>
            <a:r>
              <a:rPr lang="en-US" dirty="0" smtClean="0"/>
              <a:t>new objects from source S</a:t>
            </a:r>
            <a:r>
              <a:rPr lang="en-US" baseline="-25000" dirty="0" smtClean="0"/>
              <a:t>i</a:t>
            </a:r>
          </a:p>
          <a:p>
            <a:r>
              <a:rPr lang="en-US" i="1" dirty="0" smtClean="0"/>
              <a:t>Query </a:t>
            </a:r>
            <a:r>
              <a:rPr lang="en-US" i="1" dirty="0"/>
              <a:t>satisfying probability </a:t>
            </a:r>
            <a:r>
              <a:rPr lang="en-US" dirty="0"/>
              <a:t>p</a:t>
            </a:r>
            <a:r>
              <a:rPr lang="en-US" baseline="-25000" dirty="0"/>
              <a:t>i</a:t>
            </a:r>
            <a:r>
              <a:rPr lang="en-US" dirty="0"/>
              <a:t>(Q</a:t>
            </a:r>
            <a:r>
              <a:rPr lang="en-US" dirty="0" smtClean="0"/>
              <a:t>) of an object from S</a:t>
            </a:r>
            <a:r>
              <a:rPr lang="en-US" baseline="-25000" dirty="0" smtClean="0"/>
              <a:t>i</a:t>
            </a:r>
            <a:r>
              <a:rPr lang="en-US" dirty="0" smtClean="0"/>
              <a:t>. Statistics about objects stored in a source. Leverage </a:t>
            </a:r>
            <a:r>
              <a:rPr lang="en-US" dirty="0"/>
              <a:t>existing </a:t>
            </a:r>
            <a:r>
              <a:rPr lang="en-US" dirty="0" smtClean="0"/>
              <a:t>techniques to sample query-independently during pre-processing.</a:t>
            </a:r>
          </a:p>
          <a:p>
            <a:pPr lvl="1"/>
            <a:r>
              <a:rPr lang="en-US" dirty="0"/>
              <a:t>p</a:t>
            </a:r>
            <a:r>
              <a:rPr lang="en-US" baseline="-25000" dirty="0"/>
              <a:t>i</a:t>
            </a:r>
            <a:r>
              <a:rPr lang="en-US" dirty="0"/>
              <a:t>(Q) </a:t>
            </a:r>
            <a:r>
              <a:rPr lang="en-US" dirty="0" smtClean="0"/>
              <a:t>unavailable </a:t>
            </a:r>
            <a:r>
              <a:rPr lang="en-US" dirty="0"/>
              <a:t>in some problem variants.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2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20000"/>
          </a:bodyPr>
          <a:lstStyle/>
          <a:p>
            <a:r>
              <a:rPr lang="en-US" u="sng" dirty="0"/>
              <a:t>Single Source, </a:t>
            </a:r>
            <a:r>
              <a:rPr lang="en-US" i="1" u="sng" dirty="0" smtClean="0"/>
              <a:t>Query Satisfaction Probability (SSQSP)</a:t>
            </a:r>
            <a:r>
              <a:rPr lang="en-US" i="1" dirty="0" smtClean="0"/>
              <a:t>: </a:t>
            </a:r>
            <a:r>
              <a:rPr lang="en-US" i="1" dirty="0"/>
              <a:t>Given </a:t>
            </a:r>
            <a:r>
              <a:rPr lang="en-US" i="1" dirty="0" smtClean="0"/>
              <a:t>any-k query </a:t>
            </a:r>
            <a:r>
              <a:rPr lang="en-US" dirty="0" smtClean="0"/>
              <a:t>Q</a:t>
            </a:r>
            <a:r>
              <a:rPr lang="en-US" i="1" dirty="0"/>
              <a:t>, data source </a:t>
            </a:r>
            <a:r>
              <a:rPr lang="en-US" dirty="0"/>
              <a:t>S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n-US" i="1" dirty="0"/>
              <a:t>with access </a:t>
            </a:r>
            <a:r>
              <a:rPr lang="en-US" i="1" dirty="0" smtClean="0"/>
              <a:t>cost </a:t>
            </a:r>
            <a:r>
              <a:rPr lang="en-US" dirty="0" err="1" smtClean="0"/>
              <a:t>Cost</a:t>
            </a:r>
            <a:r>
              <a:rPr lang="en-US" baseline="-25000" dirty="0" err="1" smtClean="0"/>
              <a:t>i</a:t>
            </a:r>
            <a:r>
              <a:rPr lang="en-US" dirty="0" smtClean="0"/>
              <a:t>(l</a:t>
            </a:r>
            <a:r>
              <a:rPr lang="en-US" dirty="0"/>
              <a:t>)</a:t>
            </a:r>
            <a:r>
              <a:rPr lang="en-US" i="1" dirty="0"/>
              <a:t>, and query satisfaction probability </a:t>
            </a:r>
            <a:r>
              <a:rPr lang="en-US" dirty="0"/>
              <a:t>p</a:t>
            </a:r>
            <a:r>
              <a:rPr lang="en-US" baseline="-25000" dirty="0"/>
              <a:t>i</a:t>
            </a:r>
            <a:r>
              <a:rPr lang="en-US" dirty="0"/>
              <a:t>(Q)</a:t>
            </a:r>
            <a:r>
              <a:rPr lang="en-US" i="1" dirty="0"/>
              <a:t>, find best </a:t>
            </a:r>
            <a:r>
              <a:rPr lang="en-US" i="1" dirty="0" smtClean="0"/>
              <a:t>access strategy</a:t>
            </a:r>
            <a:r>
              <a:rPr lang="en-US" i="1" dirty="0"/>
              <a:t>.</a:t>
            </a:r>
            <a:endParaRPr lang="en-US" dirty="0" smtClean="0"/>
          </a:p>
          <a:p>
            <a:r>
              <a:rPr lang="en-US" i="1" u="sng" dirty="0" smtClean="0"/>
              <a:t>Single </a:t>
            </a:r>
            <a:r>
              <a:rPr lang="en-US" i="1" u="sng" dirty="0"/>
              <a:t>Source, No Distribution </a:t>
            </a:r>
            <a:r>
              <a:rPr lang="en-US" i="1" u="sng" dirty="0" smtClean="0"/>
              <a:t>Data (SSNDD)</a:t>
            </a:r>
            <a:r>
              <a:rPr lang="en-US" dirty="0" smtClean="0"/>
              <a:t>: </a:t>
            </a:r>
            <a:r>
              <a:rPr lang="en-US" i="1" dirty="0"/>
              <a:t>Given </a:t>
            </a:r>
            <a:r>
              <a:rPr lang="en-US" dirty="0" smtClean="0"/>
              <a:t>Q</a:t>
            </a:r>
            <a:r>
              <a:rPr lang="en-US" i="1" dirty="0"/>
              <a:t>, </a:t>
            </a:r>
            <a:r>
              <a:rPr lang="en-US" i="1" dirty="0" smtClean="0"/>
              <a:t> </a:t>
            </a:r>
            <a:r>
              <a:rPr lang="en-US" dirty="0" err="1" smtClean="0"/>
              <a:t>Cost</a:t>
            </a:r>
            <a:r>
              <a:rPr lang="en-US" baseline="-25000" dirty="0" err="1" smtClean="0"/>
              <a:t>i</a:t>
            </a:r>
            <a:r>
              <a:rPr lang="en-US" dirty="0" smtClean="0"/>
              <a:t>(l</a:t>
            </a:r>
            <a:r>
              <a:rPr lang="en-US" dirty="0"/>
              <a:t>)</a:t>
            </a:r>
            <a:r>
              <a:rPr lang="en-US" i="1" dirty="0"/>
              <a:t>, and no query </a:t>
            </a:r>
            <a:r>
              <a:rPr lang="en-US" i="1" dirty="0" smtClean="0"/>
              <a:t>satisfaction information</a:t>
            </a:r>
            <a:r>
              <a:rPr lang="en-US" i="1" dirty="0"/>
              <a:t>, find best access strategy.</a:t>
            </a:r>
          </a:p>
          <a:p>
            <a:r>
              <a:rPr lang="en-US" i="1" u="sng" dirty="0" smtClean="0"/>
              <a:t>Multi </a:t>
            </a:r>
            <a:r>
              <a:rPr lang="en-US" i="1" u="sng" dirty="0"/>
              <a:t>Source, </a:t>
            </a:r>
            <a:r>
              <a:rPr lang="en-US" i="1" u="sng" dirty="0" smtClean="0"/>
              <a:t>Query Satisfaction Probability (MSQSP)</a:t>
            </a:r>
            <a:r>
              <a:rPr lang="en-US" i="1" dirty="0" smtClean="0"/>
              <a:t>: </a:t>
            </a:r>
            <a:r>
              <a:rPr lang="en-US" i="1" dirty="0"/>
              <a:t>Given </a:t>
            </a:r>
            <a:r>
              <a:rPr lang="en-US" dirty="0" smtClean="0"/>
              <a:t>Q</a:t>
            </a:r>
            <a:r>
              <a:rPr lang="en-US" i="1" dirty="0"/>
              <a:t>,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/>
              <a:t>, . . . , </a:t>
            </a:r>
            <a:r>
              <a:rPr lang="en-US" dirty="0" err="1"/>
              <a:t>S</a:t>
            </a:r>
            <a:r>
              <a:rPr lang="en-US" baseline="-25000" dirty="0" err="1"/>
              <a:t>q</a:t>
            </a:r>
            <a:r>
              <a:rPr lang="en-US" dirty="0"/>
              <a:t> </a:t>
            </a:r>
            <a:r>
              <a:rPr lang="en-US" i="1" dirty="0"/>
              <a:t>with </a:t>
            </a:r>
            <a:r>
              <a:rPr lang="en-US" dirty="0" err="1" smtClean="0"/>
              <a:t>Cost</a:t>
            </a:r>
            <a:r>
              <a:rPr lang="en-US" baseline="-25000" dirty="0" err="1" smtClean="0"/>
              <a:t>i</a:t>
            </a:r>
            <a:r>
              <a:rPr lang="en-US" dirty="0" smtClean="0"/>
              <a:t>(l)</a:t>
            </a:r>
            <a:r>
              <a:rPr lang="en-US" i="1" dirty="0" smtClean="0"/>
              <a:t>, </a:t>
            </a:r>
            <a:r>
              <a:rPr lang="en-US" dirty="0" smtClean="0"/>
              <a:t>p</a:t>
            </a:r>
            <a:r>
              <a:rPr lang="en-US" baseline="-25000" dirty="0" smtClean="0"/>
              <a:t>i</a:t>
            </a:r>
            <a:r>
              <a:rPr lang="en-US" dirty="0" smtClean="0"/>
              <a:t>(Q</a:t>
            </a:r>
            <a:r>
              <a:rPr lang="en-US" dirty="0"/>
              <a:t>)</a:t>
            </a:r>
            <a:r>
              <a:rPr lang="en-US" i="1" dirty="0"/>
              <a:t>, find best access strategy.</a:t>
            </a:r>
          </a:p>
          <a:p>
            <a:r>
              <a:rPr lang="en-US" i="1" u="sng" dirty="0" smtClean="0"/>
              <a:t>Multi </a:t>
            </a:r>
            <a:r>
              <a:rPr lang="en-US" i="1" u="sng" dirty="0"/>
              <a:t>Source, No Distribution Data </a:t>
            </a:r>
            <a:r>
              <a:rPr lang="en-US" i="1" u="sng" dirty="0" smtClean="0"/>
              <a:t>(</a:t>
            </a:r>
            <a:r>
              <a:rPr lang="en-US" i="1" u="sng" dirty="0"/>
              <a:t>MSNDD</a:t>
            </a:r>
            <a:r>
              <a:rPr lang="en-US" i="1" u="sng" dirty="0" smtClean="0"/>
              <a:t>)</a:t>
            </a:r>
            <a:r>
              <a:rPr lang="en-US" i="1" dirty="0" smtClean="0"/>
              <a:t>:</a:t>
            </a:r>
            <a:r>
              <a:rPr lang="en-US" dirty="0" smtClean="0"/>
              <a:t> </a:t>
            </a:r>
            <a:r>
              <a:rPr lang="en-US" i="1" dirty="0" smtClean="0"/>
              <a:t>Given </a:t>
            </a:r>
            <a:r>
              <a:rPr lang="en-US" dirty="0" smtClean="0"/>
              <a:t>Q</a:t>
            </a:r>
            <a:r>
              <a:rPr lang="en-US" i="1" dirty="0"/>
              <a:t>,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/>
              <a:t>, . . . , </a:t>
            </a:r>
            <a:r>
              <a:rPr lang="en-US" dirty="0" err="1"/>
              <a:t>S</a:t>
            </a:r>
            <a:r>
              <a:rPr lang="en-US" baseline="-25000" dirty="0" err="1"/>
              <a:t>q</a:t>
            </a:r>
            <a:r>
              <a:rPr lang="en-US" dirty="0"/>
              <a:t> </a:t>
            </a:r>
            <a:r>
              <a:rPr lang="en-US" i="1" dirty="0"/>
              <a:t>with </a:t>
            </a:r>
            <a:r>
              <a:rPr lang="en-US" dirty="0" err="1" smtClean="0"/>
              <a:t>Cost</a:t>
            </a:r>
            <a:r>
              <a:rPr lang="en-US" baseline="-25000" dirty="0" err="1" smtClean="0"/>
              <a:t>i</a:t>
            </a:r>
            <a:r>
              <a:rPr lang="en-US" dirty="0" smtClean="0"/>
              <a:t>(l</a:t>
            </a:r>
            <a:r>
              <a:rPr lang="en-US" dirty="0"/>
              <a:t>)</a:t>
            </a:r>
            <a:r>
              <a:rPr lang="en-US" i="1" dirty="0"/>
              <a:t>, and </a:t>
            </a:r>
            <a:r>
              <a:rPr lang="en-US" i="1" dirty="0" smtClean="0"/>
              <a:t>no query </a:t>
            </a:r>
            <a:r>
              <a:rPr lang="en-US" i="1" dirty="0"/>
              <a:t>satisfaction information, find best access strategy.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1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3 Sources, Any-10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953000"/>
          </a:xfrm>
        </p:spPr>
        <p:txBody>
          <a:bodyPr>
            <a:noAutofit/>
          </a:bodyPr>
          <a:lstStyle/>
          <a:p>
            <a:r>
              <a:rPr lang="en-US" sz="2400" dirty="0"/>
              <a:t>Sample source overheads, per-object costs and </a:t>
            </a:r>
            <a:r>
              <a:rPr lang="en-US" sz="2400" dirty="0" smtClean="0"/>
              <a:t>probabilities for </a:t>
            </a:r>
            <a:r>
              <a:rPr lang="en-US" sz="2400" dirty="0"/>
              <a:t>sources </a:t>
            </a:r>
            <a:r>
              <a:rPr lang="en-US" sz="2400" dirty="0" smtClean="0"/>
              <a:t>S1</a:t>
            </a:r>
            <a:r>
              <a:rPr lang="en-US" sz="2400" dirty="0"/>
              <a:t>, </a:t>
            </a:r>
            <a:r>
              <a:rPr lang="en-US" sz="2400" dirty="0" smtClean="0"/>
              <a:t>S2</a:t>
            </a:r>
            <a:r>
              <a:rPr lang="en-US" sz="2400" dirty="0"/>
              <a:t>, and </a:t>
            </a:r>
            <a:r>
              <a:rPr lang="en-US" sz="2400" dirty="0" smtClean="0"/>
              <a:t>S3.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Iteration:</a:t>
            </a:r>
          </a:p>
          <a:p>
            <a:pPr lvl="1"/>
            <a:r>
              <a:rPr lang="en-US" sz="1800" dirty="0" smtClean="0"/>
              <a:t>Expected # retrieved objects for any-10 satisfying for S1,S3: 1000</a:t>
            </a:r>
            <a:endParaRPr lang="en-US" sz="1800" dirty="0" smtClean="0"/>
          </a:p>
          <a:p>
            <a:pPr lvl="1"/>
            <a:r>
              <a:rPr lang="en-US" sz="1800" dirty="0" smtClean="0">
                <a:solidFill>
                  <a:schemeClr val="accent3"/>
                </a:solidFill>
              </a:rPr>
              <a:t>Cost</a:t>
            </a:r>
            <a:r>
              <a:rPr lang="en-US" sz="1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1800" dirty="0" smtClean="0">
                <a:solidFill>
                  <a:schemeClr val="accent3"/>
                </a:solidFill>
              </a:rPr>
              <a:t>(1000</a:t>
            </a:r>
            <a:r>
              <a:rPr lang="en-US" sz="1800" dirty="0" smtClean="0">
                <a:solidFill>
                  <a:schemeClr val="accent3"/>
                </a:solidFill>
              </a:rPr>
              <a:t>) </a:t>
            </a:r>
            <a:r>
              <a:rPr lang="en-US" sz="1800" dirty="0">
                <a:solidFill>
                  <a:schemeClr val="accent3"/>
                </a:solidFill>
              </a:rPr>
              <a:t>= 300 + 1 × </a:t>
            </a:r>
            <a:r>
              <a:rPr lang="en-US" sz="1800" dirty="0" smtClean="0">
                <a:solidFill>
                  <a:schemeClr val="accent3"/>
                </a:solidFill>
              </a:rPr>
              <a:t>1000 </a:t>
            </a:r>
            <a:r>
              <a:rPr lang="en-US" sz="1800" dirty="0">
                <a:solidFill>
                  <a:schemeClr val="accent3"/>
                </a:solidFill>
              </a:rPr>
              <a:t>= </a:t>
            </a:r>
            <a:r>
              <a:rPr lang="en-US" sz="1800" dirty="0" smtClean="0">
                <a:solidFill>
                  <a:schemeClr val="accent3"/>
                </a:solidFill>
              </a:rPr>
              <a:t>1300</a:t>
            </a:r>
          </a:p>
          <a:p>
            <a:pPr lvl="1"/>
            <a:r>
              <a:rPr lang="en-US" sz="1800" dirty="0" smtClean="0"/>
              <a:t>Cost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(1000) </a:t>
            </a:r>
            <a:r>
              <a:rPr lang="en-US" sz="1800" dirty="0"/>
              <a:t>= </a:t>
            </a:r>
            <a:r>
              <a:rPr lang="en-US" sz="1800" dirty="0" smtClean="0"/>
              <a:t>100+2×1000 </a:t>
            </a:r>
            <a:r>
              <a:rPr lang="en-US" sz="1800" dirty="0"/>
              <a:t>= </a:t>
            </a:r>
            <a:r>
              <a:rPr lang="en-US" sz="1800" dirty="0" smtClean="0"/>
              <a:t>2100</a:t>
            </a:r>
          </a:p>
          <a:p>
            <a:r>
              <a:rPr lang="en-US" sz="2400" dirty="0" smtClean="0"/>
              <a:t>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iteration (assume we retrieved 9 satisfying objects in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)</a:t>
            </a:r>
          </a:p>
          <a:p>
            <a:pPr lvl="1"/>
            <a:r>
              <a:rPr lang="en-US" sz="1800" dirty="0"/>
              <a:t>Expected # retrieved objects for </a:t>
            </a:r>
            <a:r>
              <a:rPr lang="en-US" sz="1800" dirty="0" smtClean="0"/>
              <a:t>any-1 satisfying </a:t>
            </a:r>
            <a:r>
              <a:rPr lang="en-US" sz="1800" dirty="0"/>
              <a:t>for S1,S3: </a:t>
            </a:r>
            <a:r>
              <a:rPr lang="en-US" sz="1800" dirty="0" smtClean="0"/>
              <a:t>100</a:t>
            </a:r>
            <a:endParaRPr lang="en-US" sz="1800" dirty="0"/>
          </a:p>
          <a:p>
            <a:pPr lvl="1"/>
            <a:r>
              <a:rPr lang="en-US" sz="1800" dirty="0" smtClean="0"/>
              <a:t>Cost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(100</a:t>
            </a:r>
            <a:r>
              <a:rPr lang="en-US" sz="1800" dirty="0" smtClean="0"/>
              <a:t>) </a:t>
            </a:r>
            <a:r>
              <a:rPr lang="en-US" sz="1800" dirty="0"/>
              <a:t>= 300 + 1 × </a:t>
            </a:r>
            <a:r>
              <a:rPr lang="en-US" sz="1800" dirty="0" smtClean="0"/>
              <a:t>100 = 400</a:t>
            </a:r>
          </a:p>
          <a:p>
            <a:pPr lvl="1"/>
            <a:r>
              <a:rPr lang="en-US" sz="1800" dirty="0" smtClean="0">
                <a:solidFill>
                  <a:schemeClr val="accent3"/>
                </a:solidFill>
              </a:rPr>
              <a:t>Cost3(100) </a:t>
            </a:r>
            <a:r>
              <a:rPr lang="en-US" sz="1800" dirty="0">
                <a:solidFill>
                  <a:schemeClr val="accent3"/>
                </a:solidFill>
              </a:rPr>
              <a:t>= 100 + 2 × </a:t>
            </a:r>
            <a:r>
              <a:rPr lang="en-US" sz="1800" dirty="0" smtClean="0">
                <a:solidFill>
                  <a:schemeClr val="accent3"/>
                </a:solidFill>
              </a:rPr>
              <a:t>100 </a:t>
            </a:r>
            <a:r>
              <a:rPr lang="en-US" sz="1800" dirty="0">
                <a:solidFill>
                  <a:schemeClr val="accent3"/>
                </a:solidFill>
              </a:rPr>
              <a:t>= 300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202617"/>
              </p:ext>
            </p:extLst>
          </p:nvPr>
        </p:nvGraphicFramePr>
        <p:xfrm>
          <a:off x="2971800" y="2161073"/>
          <a:ext cx="5181600" cy="1572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645459"/>
                <a:gridCol w="517712"/>
                <a:gridCol w="665629"/>
              </a:tblGrid>
              <a:tr h="259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</a:tr>
              <a:tr h="454623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Access Overhead (a)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270609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Per-object Overhead (b)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86584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Query Satisfaction Probability (p)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307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P-SSQSP: Probabilistic </a:t>
            </a:r>
            <a:r>
              <a:rPr lang="en-US" dirty="0"/>
              <a:t>Algorithm for </a:t>
            </a:r>
            <a:r>
              <a:rPr lang="en-US" dirty="0" smtClean="0"/>
              <a:t>SSQSP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Estimate # objects to </a:t>
            </a:r>
            <a:r>
              <a:rPr lang="en-US" sz="2400" dirty="0"/>
              <a:t>be retrieved </a:t>
            </a:r>
            <a:r>
              <a:rPr lang="en-US" sz="2400" dirty="0" smtClean="0"/>
              <a:t>to </a:t>
            </a:r>
            <a:r>
              <a:rPr lang="en-US" sz="2400" dirty="0"/>
              <a:t>complete </a:t>
            </a:r>
            <a:r>
              <a:rPr lang="en-US" sz="2400" dirty="0" smtClean="0"/>
              <a:t>query with given </a:t>
            </a:r>
            <a:r>
              <a:rPr lang="en-US" sz="2400" dirty="0"/>
              <a:t>probability (e.g., </a:t>
            </a:r>
            <a:r>
              <a:rPr lang="en-US" sz="2400" dirty="0" smtClean="0"/>
              <a:t>95%)</a:t>
            </a:r>
          </a:p>
          <a:p>
            <a:r>
              <a:rPr lang="en-US" sz="2400" dirty="0" smtClean="0"/>
              <a:t>Probability </a:t>
            </a:r>
            <a:r>
              <a:rPr lang="en-US" sz="2400" dirty="0"/>
              <a:t>that exactly s satisfying objects </a:t>
            </a:r>
            <a:r>
              <a:rPr lang="en-US" sz="2400" dirty="0" smtClean="0"/>
              <a:t>contained in next </a:t>
            </a:r>
            <a:r>
              <a:rPr lang="en-US" sz="2400" dirty="0"/>
              <a:t>l objects </a:t>
            </a:r>
            <a:r>
              <a:rPr lang="en-US" sz="2400" dirty="0" smtClean="0"/>
              <a:t>computed </a:t>
            </a:r>
            <a:r>
              <a:rPr lang="en-US" sz="2400" dirty="0"/>
              <a:t>using </a:t>
            </a:r>
            <a:r>
              <a:rPr lang="en-US" sz="2400" dirty="0" smtClean="0"/>
              <a:t>binomial distribution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r>
              <a:rPr lang="en-US" sz="2400" dirty="0" smtClean="0"/>
              <a:t>Probability </a:t>
            </a:r>
            <a:r>
              <a:rPr lang="en-US" sz="2400" dirty="0"/>
              <a:t>that Q </a:t>
            </a:r>
            <a:r>
              <a:rPr lang="en-US" sz="2400" dirty="0" smtClean="0"/>
              <a:t>satisfied </a:t>
            </a:r>
            <a:r>
              <a:rPr lang="en-US" sz="2400" dirty="0"/>
              <a:t>by retrieving l </a:t>
            </a:r>
            <a:r>
              <a:rPr lang="en-US" sz="2400" dirty="0" smtClean="0"/>
              <a:t>objects </a:t>
            </a:r>
            <a:r>
              <a:rPr lang="en-US" sz="2400" dirty="0"/>
              <a:t>given by </a:t>
            </a:r>
            <a:r>
              <a:rPr lang="en-US" sz="2400" i="1" dirty="0" smtClean="0"/>
              <a:t>cumulative </a:t>
            </a:r>
            <a:r>
              <a:rPr lang="en-US" sz="2400" i="1" dirty="0"/>
              <a:t>binomial </a:t>
            </a:r>
            <a:r>
              <a:rPr lang="en-US" sz="2400" i="1" dirty="0" smtClean="0"/>
              <a:t>distribution</a:t>
            </a:r>
          </a:p>
          <a:p>
            <a:endParaRPr lang="en-US" sz="2400" i="1" dirty="0"/>
          </a:p>
          <a:p>
            <a:endParaRPr lang="en-US" sz="2400" i="1" dirty="0" smtClean="0"/>
          </a:p>
          <a:p>
            <a:r>
              <a:rPr lang="en-US" sz="2400" dirty="0" smtClean="0"/>
              <a:t>Pick minimum </a:t>
            </a:r>
            <a:r>
              <a:rPr lang="en-US" sz="2400" dirty="0"/>
              <a:t>l such that P(Q completed) </a:t>
            </a:r>
            <a:r>
              <a:rPr lang="en-US" sz="2400" dirty="0" smtClean="0"/>
              <a:t>&gt;  </a:t>
            </a:r>
            <a:r>
              <a:rPr lang="en-US" sz="2400" dirty="0"/>
              <a:t>x</a:t>
            </a:r>
            <a:r>
              <a:rPr lang="en-US" sz="2400" dirty="0" smtClean="0"/>
              <a:t>%.</a:t>
            </a:r>
          </a:p>
          <a:p>
            <a:r>
              <a:rPr lang="en-US" sz="2400" u="sng" dirty="0" smtClean="0"/>
              <a:t>Drawback</a:t>
            </a:r>
            <a:r>
              <a:rPr lang="en-US" sz="2400" dirty="0" smtClean="0"/>
              <a:t>: how can x be estimated?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Access Cost-Aware Object Retrieval  VLDB'10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572000"/>
            <a:ext cx="5250426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048001"/>
            <a:ext cx="1815351" cy="914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380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7054</TotalTime>
  <Words>1696</Words>
  <Application>Microsoft Office PowerPoint</Application>
  <PresentationFormat>On-screen Show (4:3)</PresentationFormat>
  <Paragraphs>221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An Access Cost-Aware Approach for Object Retrieval over Multiple Sources</vt:lpstr>
      <vt:lpstr>Motivating Example – Single-source Optimal Access Strategy</vt:lpstr>
      <vt:lpstr>Motivating Example – Multi-source Optimal Access Strategy</vt:lpstr>
      <vt:lpstr>Challenges</vt:lpstr>
      <vt:lpstr>Source Access Cost Model</vt:lpstr>
      <vt:lpstr>Assumptions</vt:lpstr>
      <vt:lpstr>Problem Variants</vt:lpstr>
      <vt:lpstr>Example – 3 Sources, Any-10 Query</vt:lpstr>
      <vt:lpstr>P-SSQSP: Probabilistic Algorithm for SSQSP</vt:lpstr>
      <vt:lpstr>DP-SSQSP: Dynamic Programming Algorithm for SSQSP</vt:lpstr>
      <vt:lpstr>DP-SSQSP (cont’d) – key formulas</vt:lpstr>
      <vt:lpstr>DP-SSQSP (cont’d) – handle recursion</vt:lpstr>
      <vt:lpstr>DP-SSQSP (cont’d) – Lookup table</vt:lpstr>
      <vt:lpstr>Multiple Sources Variants  P-MSQSP: Probabilistic Algorithm for MSQSP</vt:lpstr>
      <vt:lpstr>DP-MSQSP: Dynamic Programming Algorithm for MSQSP</vt:lpstr>
      <vt:lpstr>DP-MSQSP (cont’d)</vt:lpstr>
      <vt:lpstr>Experiments - Datasets</vt:lpstr>
      <vt:lpstr>Single-Source Experiments – Baseline algorithms</vt:lpstr>
      <vt:lpstr>Experiments -Cost</vt:lpstr>
      <vt:lpstr>Experiments – Relative Error</vt:lpstr>
      <vt:lpstr>Experiments – Compute Lookup tables</vt:lpstr>
      <vt:lpstr>Related work</vt:lpstr>
      <vt:lpstr>Conclusions</vt:lpstr>
      <vt:lpstr>Thank you!</vt:lpstr>
      <vt:lpstr>Variants where no distribution data is known</vt:lpstr>
      <vt:lpstr>DP-SSQSP - complexity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Access Cost-Aware Approach for Object Retrieval over Multiple Sources</dc:title>
  <dc:creator>uadmin</dc:creator>
  <cp:lastModifiedBy>uadmin</cp:lastModifiedBy>
  <cp:revision>50</cp:revision>
  <dcterms:created xsi:type="dcterms:W3CDTF">2006-08-16T00:00:00Z</dcterms:created>
  <dcterms:modified xsi:type="dcterms:W3CDTF">2010-09-15T18:00:46Z</dcterms:modified>
</cp:coreProperties>
</file>