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1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7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5" r:id="rId19"/>
    <p:sldId id="274" r:id="rId20"/>
    <p:sldId id="273" r:id="rId21"/>
    <p:sldId id="270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81690" autoAdjust="0"/>
  </p:normalViewPr>
  <p:slideViewPr>
    <p:cSldViewPr>
      <p:cViewPr>
        <p:scale>
          <a:sx n="60" d="100"/>
          <a:sy n="60" d="100"/>
        </p:scale>
        <p:origin x="-28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74A0-1E5E-4A88-822C-5F45620DCF2B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D5EEF-60F3-43F6-AB96-A81E3F033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5EEF-60F3-43F6-AB96-A81E3F033EC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E9AB-CB41-4383-A8F0-C9817A4CCDA4}" type="datetime1">
              <a:rPr lang="en-US" smtClean="0"/>
              <a:t>6/2/2009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D44A-34AD-4620-9282-6E64B1D80F57}" type="datetime1">
              <a:rPr lang="en-US" smtClean="0"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A568-A959-44B5-9722-07ACACDDC581}" type="datetime1">
              <a:rPr lang="en-US" smtClean="0"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FCB2-8A4C-4D6A-A745-318F5445C60C}" type="datetime1">
              <a:rPr lang="en-US" smtClean="0"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B60D-1B96-432F-A6F5-9A12D1BD7A2E}" type="datetime1">
              <a:rPr lang="en-US" smtClean="0"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D86E-B75C-4A5E-8AB9-C6819928279A}" type="datetime1">
              <a:rPr lang="en-US" smtClean="0"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13E3-B071-4A37-B733-542FC183C3C0}" type="datetime1">
              <a:rPr lang="en-US" smtClean="0"/>
              <a:t>6/2/2009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C114-F547-48FF-BCA1-D1BECC469404}" type="datetime1">
              <a:rPr lang="en-US" smtClean="0"/>
              <a:t>6/2/2009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797-7967-426E-B541-3AEBBCA7CCF0}" type="datetime1">
              <a:rPr lang="en-US" smtClean="0"/>
              <a:t>6/2/2009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7BCB-E7F4-4E71-804D-1CB8544F6CDF}" type="datetime1">
              <a:rPr lang="en-US" smtClean="0"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8B45-BD02-4308-865C-D39589FF848F}" type="datetime1">
              <a:rPr lang="en-US" smtClean="0"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BF8926-018B-468C-996B-A6FE1630A358}" type="datetime1">
              <a:rPr lang="en-US" smtClean="0"/>
              <a:t>6/2/2009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Florida International University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92FFF5-C135-463C-9507-58701795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Document3.docx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Document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Microsoft_Office_Word_Document6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Document2.docx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fontScale="70000" lnSpcReduction="20000"/>
          </a:bodyPr>
          <a:lstStyle/>
          <a:p>
            <a:pPr hangingPunct="0"/>
            <a:r>
              <a:rPr lang="en-US" dirty="0"/>
              <a:t>Ariel Cary, </a:t>
            </a:r>
            <a:r>
              <a:rPr lang="en-US" dirty="0" err="1"/>
              <a:t>Zhengguo</a:t>
            </a:r>
            <a:r>
              <a:rPr lang="en-US" dirty="0"/>
              <a:t> Sun, </a:t>
            </a:r>
            <a:r>
              <a:rPr lang="en-US" i="1" dirty="0" err="1"/>
              <a:t>Vagelis</a:t>
            </a:r>
            <a:r>
              <a:rPr lang="en-US" i="1" dirty="0"/>
              <a:t> </a:t>
            </a:r>
            <a:r>
              <a:rPr lang="en-US" i="1" dirty="0" err="1"/>
              <a:t>Hristidis</a:t>
            </a:r>
            <a:r>
              <a:rPr lang="en-US" dirty="0"/>
              <a:t>, Naphtali </a:t>
            </a:r>
            <a:r>
              <a:rPr lang="en-US" dirty="0" err="1"/>
              <a:t>Rishe</a:t>
            </a:r>
            <a:endParaRPr lang="en-US" dirty="0"/>
          </a:p>
          <a:p>
            <a:pPr hangingPunct="0"/>
            <a:r>
              <a:rPr lang="en-US" dirty="0"/>
              <a:t>Florida International University</a:t>
            </a:r>
          </a:p>
          <a:p>
            <a:pPr hangingPunct="0"/>
            <a:r>
              <a:rPr lang="en-US" dirty="0"/>
              <a:t>School of Computing and Information Sciences</a:t>
            </a:r>
          </a:p>
          <a:p>
            <a:pPr hangingPunct="0"/>
            <a:r>
              <a:rPr lang="en-US" dirty="0"/>
              <a:t>11200 SW 8</a:t>
            </a:r>
            <a:r>
              <a:rPr lang="en-US" baseline="30000" dirty="0"/>
              <a:t>th</a:t>
            </a:r>
            <a:r>
              <a:rPr lang="en-US" dirty="0"/>
              <a:t> St, Miami, FL 33199</a:t>
            </a:r>
          </a:p>
          <a:p>
            <a:pPr hangingPunct="0"/>
            <a:r>
              <a:rPr lang="en-US" dirty="0"/>
              <a:t>{acary001,sunz,vagelis,rishen}@</a:t>
            </a:r>
            <a:r>
              <a:rPr lang="en-US" dirty="0" err="1" smtClean="0"/>
              <a:t>cis.fiu.edu</a:t>
            </a:r>
            <a:endParaRPr lang="en-US" dirty="0" smtClean="0"/>
          </a:p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Sponsored by: NSF </a:t>
            </a:r>
            <a:r>
              <a:rPr lang="en-US" dirty="0" smtClean="0"/>
              <a:t>Cluster </a:t>
            </a:r>
            <a:r>
              <a:rPr lang="en-US" dirty="0" smtClean="0"/>
              <a:t>Exploratory (</a:t>
            </a:r>
            <a:r>
              <a:rPr lang="en-US" dirty="0" err="1" smtClean="0"/>
              <a:t>CluE</a:t>
            </a:r>
            <a:r>
              <a:rPr lang="en-US" dirty="0" smtClean="0"/>
              <a:t>)</a:t>
            </a:r>
          </a:p>
          <a:p>
            <a:pPr hangingPunct="0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Experiences on Processing Spatial Data with </a:t>
            </a:r>
            <a:r>
              <a:rPr lang="en-US" dirty="0" err="1"/>
              <a:t>MapReduce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10200"/>
            <a:ext cx="685799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2209800" cy="112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3 - R-Tree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sequential </a:t>
            </a:r>
            <a:r>
              <a:rPr lang="en-US" dirty="0" smtClean="0"/>
              <a:t>process</a:t>
            </a:r>
          </a:p>
          <a:p>
            <a:endParaRPr lang="en-US" dirty="0"/>
          </a:p>
        </p:txBody>
      </p:sp>
      <p:pic>
        <p:nvPicPr>
          <p:cNvPr id="4" name="Picture 3" descr="phase3-ppt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438400"/>
            <a:ext cx="7924115" cy="26475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Processing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Aerial Image Quality Computation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d</a:t>
            </a:r>
            <a:r>
              <a:rPr lang="en-US" dirty="0"/>
              <a:t> be a </a:t>
            </a:r>
            <a:r>
              <a:rPr lang="en-US" dirty="0" err="1" smtClean="0"/>
              <a:t>orthorectified</a:t>
            </a:r>
            <a:r>
              <a:rPr lang="en-US" dirty="0" smtClean="0"/>
              <a:t> aerial </a:t>
            </a:r>
            <a:r>
              <a:rPr lang="en-US" dirty="0" smtClean="0"/>
              <a:t>photography (</a:t>
            </a:r>
            <a:r>
              <a:rPr lang="en-US" dirty="0" smtClean="0"/>
              <a:t>DOQQ) </a:t>
            </a:r>
            <a:r>
              <a:rPr lang="en-US" dirty="0"/>
              <a:t>file and </a:t>
            </a:r>
            <a:r>
              <a:rPr lang="en-US" i="1" dirty="0"/>
              <a:t>t</a:t>
            </a:r>
            <a:r>
              <a:rPr lang="en-US" dirty="0"/>
              <a:t> be a tile inside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d.name</a:t>
            </a:r>
            <a:r>
              <a:rPr lang="en-US" dirty="0"/>
              <a:t> is </a:t>
            </a:r>
            <a:r>
              <a:rPr lang="en-US" i="1" dirty="0" err="1"/>
              <a:t>d</a:t>
            </a:r>
            <a:r>
              <a:rPr lang="en-US" dirty="0" err="1"/>
              <a:t>’s</a:t>
            </a:r>
            <a:r>
              <a:rPr lang="en-US" dirty="0"/>
              <a:t> file name and </a:t>
            </a:r>
            <a:r>
              <a:rPr lang="en-US" i="1" dirty="0" err="1"/>
              <a:t>t.q</a:t>
            </a:r>
            <a:r>
              <a:rPr lang="en-US" dirty="0"/>
              <a:t> is the quality information of tile </a:t>
            </a:r>
            <a:r>
              <a:rPr lang="en-US" i="1" dirty="0"/>
              <a:t>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goal is to compute a quality bitmap for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A customized </a:t>
            </a:r>
            <a:r>
              <a:rPr lang="en-US" i="1" dirty="0" err="1" smtClean="0"/>
              <a:t>InputFormatter</a:t>
            </a:r>
            <a:r>
              <a:rPr lang="en-US" dirty="0" smtClean="0"/>
              <a:t> partitions each </a:t>
            </a:r>
            <a:r>
              <a:rPr lang="en-US" dirty="0"/>
              <a:t>DOQQ </a:t>
            </a:r>
            <a:r>
              <a:rPr lang="en-US" dirty="0" smtClean="0"/>
              <a:t>file </a:t>
            </a:r>
            <a:r>
              <a:rPr lang="en-US" i="1" dirty="0" smtClean="0"/>
              <a:t>d</a:t>
            </a:r>
            <a:r>
              <a:rPr lang="en-US" dirty="0" smtClean="0"/>
              <a:t> into </a:t>
            </a:r>
            <a:r>
              <a:rPr lang="en-US" dirty="0"/>
              <a:t>several </a:t>
            </a:r>
            <a:r>
              <a:rPr lang="en-US" dirty="0" smtClean="0"/>
              <a:t>splits containing multiple tiles.</a:t>
            </a:r>
          </a:p>
          <a:p>
            <a:pPr lvl="1"/>
            <a:r>
              <a:rPr lang="en-US" dirty="0"/>
              <a:t>The </a:t>
            </a:r>
            <a:r>
              <a:rPr lang="en-US" dirty="0" err="1" smtClean="0"/>
              <a:t>Mappers</a:t>
            </a:r>
            <a:r>
              <a:rPr lang="en-US" dirty="0" smtClean="0"/>
              <a:t> compute the quality bitmap for each tile inside a split. 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Reducers merge </a:t>
            </a:r>
            <a:r>
              <a:rPr lang="en-US" dirty="0"/>
              <a:t>all the </a:t>
            </a:r>
            <a:r>
              <a:rPr lang="en-US" dirty="0" smtClean="0"/>
              <a:t>bitmaps </a:t>
            </a:r>
            <a:r>
              <a:rPr lang="en-US" dirty="0"/>
              <a:t>that belongs to a file </a:t>
            </a:r>
            <a:r>
              <a:rPr lang="en-US" i="1" dirty="0"/>
              <a:t>d</a:t>
            </a:r>
            <a:r>
              <a:rPr lang="en-US" dirty="0"/>
              <a:t> and </a:t>
            </a:r>
            <a:r>
              <a:rPr lang="en-US" dirty="0" smtClean="0"/>
              <a:t>write </a:t>
            </a:r>
            <a:r>
              <a:rPr lang="en-US" dirty="0"/>
              <a:t>them to an output </a:t>
            </a:r>
            <a:r>
              <a:rPr lang="en-US" dirty="0" smtClean="0"/>
              <a:t>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Processing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Algorithm</a:t>
            </a:r>
          </a:p>
          <a:p>
            <a:endParaRPr lang="en-US" dirty="0"/>
          </a:p>
        </p:txBody>
      </p:sp>
      <p:pic>
        <p:nvPicPr>
          <p:cNvPr id="4" name="Picture 3" descr="mr_mike.v2.ep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2743200"/>
            <a:ext cx="7696200" cy="2057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6538" y="2128838"/>
            <a:ext cx="8639175" cy="3814762"/>
            <a:chOff x="236538" y="2433638"/>
            <a:chExt cx="8639175" cy="3814762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36538" y="2433638"/>
            <a:ext cx="8639175" cy="1749425"/>
          </p:xfrm>
          <a:graphic>
            <a:graphicData uri="http://schemas.openxmlformats.org/presentationml/2006/ole">
              <p:oleObj spid="_x0000_s3074" name="Document" r:id="rId5" imgW="4844608" imgH="981377" progId="Word.Document.12">
                <p:embed/>
              </p:oleObj>
            </a:graphicData>
          </a:graphic>
        </p:graphicFrame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4419600"/>
              <a:ext cx="8229600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742950" lvl="1" indent="-285750">
                <a:spcBef>
                  <a:spcPct val="20000"/>
                </a:spcBef>
                <a:defRPr/>
              </a:pPr>
              <a:r>
                <a:rPr lang="en-US" sz="2800" dirty="0" smtClean="0"/>
                <a:t>Where: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d</a:t>
              </a:r>
              <a:r>
                <a:rPr lang="en-US" sz="2800" dirty="0" smtClean="0"/>
                <a:t> is a DOQQ file.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t is a tile in d</a:t>
              </a:r>
              <a:r>
                <a:rPr lang="en-US" sz="2800" dirty="0" smtClean="0"/>
                <a:t>.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t.q</a:t>
              </a:r>
              <a:r>
                <a:rPr lang="en-US" sz="2800" dirty="0" smtClean="0"/>
                <a:t> is the quality bitmap of </a:t>
              </a:r>
              <a:r>
                <a:rPr lang="en-US" sz="2800" i="1" dirty="0" smtClean="0"/>
                <a:t>t</a:t>
              </a:r>
              <a:r>
                <a:rPr lang="en-US" sz="2800" dirty="0" smtClean="0"/>
                <a:t>.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Experimental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Data Set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/>
              <a:t>The cluster </a:t>
            </a:r>
            <a:r>
              <a:rPr lang="en-US" dirty="0" smtClean="0"/>
              <a:t>was </a:t>
            </a:r>
            <a:r>
              <a:rPr lang="en-US" dirty="0"/>
              <a:t>provided by the Google and IBM </a:t>
            </a:r>
            <a:r>
              <a:rPr lang="en-US" i="1" dirty="0"/>
              <a:t>Academic Cluster Computing </a:t>
            </a:r>
            <a:r>
              <a:rPr lang="en-US" i="1" dirty="0" smtClean="0"/>
              <a:t>Initiative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cluster contains around 480 </a:t>
            </a:r>
            <a:r>
              <a:rPr lang="en-US" dirty="0" smtClean="0"/>
              <a:t>computers running </a:t>
            </a:r>
            <a:r>
              <a:rPr lang="en-US" dirty="0" err="1" smtClean="0"/>
              <a:t>Hadoop</a:t>
            </a:r>
            <a:r>
              <a:rPr lang="en-US" dirty="0"/>
              <a:t> </a:t>
            </a:r>
            <a:r>
              <a:rPr lang="en-US" dirty="0" smtClean="0"/>
              <a:t>- open </a:t>
            </a:r>
            <a:r>
              <a:rPr lang="en-US" dirty="0"/>
              <a:t>source </a:t>
            </a:r>
            <a:r>
              <a:rPr lang="en-US" dirty="0" err="1" smtClean="0"/>
              <a:t>MapReduce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143000" y="1600200"/>
          <a:ext cx="7802562" cy="2498725"/>
        </p:xfrm>
        <a:graphic>
          <a:graphicData uri="http://schemas.openxmlformats.org/presentationml/2006/ole">
            <p:oleObj spid="_x0000_s4099" name="Document" r:id="rId4" imgW="6251738" imgH="1905146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R-Tree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r>
              <a:rPr lang="en-US" dirty="0" smtClean="0"/>
              <a:t>R-Tree Construction Performance Metrics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450975" y="2128838"/>
          <a:ext cx="6116638" cy="3751262"/>
        </p:xfrm>
        <a:graphic>
          <a:graphicData uri="http://schemas.openxmlformats.org/presentationml/2006/ole">
            <p:oleObj spid="_x0000_s35842" name="Document" r:id="rId4" imgW="4411102" imgH="2704375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R-Tree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MapReduce R-Trees </a:t>
            </a:r>
            <a:r>
              <a:rPr lang="en-US" dirty="0" smtClean="0"/>
              <a:t>vs. Single Process (SP)</a:t>
            </a:r>
            <a:endParaRPr lang="en-US" dirty="0"/>
          </a:p>
        </p:txBody>
      </p:sp>
      <p:pic>
        <p:nvPicPr>
          <p:cNvPr id="5" name="Picture 4" descr="fl_mr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362200"/>
            <a:ext cx="4452686" cy="3119657"/>
          </a:xfrm>
          <a:prstGeom prst="rect">
            <a:avLst/>
          </a:prstGeom>
        </p:spPr>
      </p:pic>
      <p:pic>
        <p:nvPicPr>
          <p:cNvPr id="7" name="Picture 6" descr="fl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62200"/>
            <a:ext cx="4452686" cy="3119657"/>
          </a:xfrm>
          <a:prstGeom prst="rect">
            <a:avLst/>
          </a:prstGeom>
        </p:spPr>
      </p:pic>
      <p:pic>
        <p:nvPicPr>
          <p:cNvPr id="8" name="Picture 7" descr="fl_mr8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362200"/>
            <a:ext cx="4432072" cy="309654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52600" y="2133600"/>
          <a:ext cx="5486399" cy="4092160"/>
        </p:xfrm>
        <a:graphic>
          <a:graphicData uri="http://schemas.openxmlformats.org/drawingml/2006/table">
            <a:tbl>
              <a:tblPr/>
              <a:tblGrid>
                <a:gridCol w="976007"/>
                <a:gridCol w="584532"/>
                <a:gridCol w="1034380"/>
                <a:gridCol w="889686"/>
                <a:gridCol w="1112108"/>
                <a:gridCol w="889686"/>
              </a:tblGrid>
              <a:tr h="28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Times"/>
                        <a:ea typeface="Times New Roman"/>
                      </a:endParaRPr>
                    </a:p>
                  </a:txBody>
                  <a:tcPr marL="59280" marR="592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Times"/>
                        <a:ea typeface="Times New Roman"/>
                      </a:endParaRPr>
                    </a:p>
                  </a:txBody>
                  <a:tcPr marL="59280" marR="592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Objects per Reducer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Consolidated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 R-Tree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312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Data set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R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Average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Stdev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Nodes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Height</a:t>
                      </a:r>
                      <a:endParaRPr lang="en-US" sz="14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FLD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5,690,419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12,183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172,776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2,845,210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6,347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172,624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1,422,605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2,235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173,141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67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711,379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2,533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162,518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67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355,651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2,379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173,273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67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177,826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1,816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173,445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"/>
                        <a:ea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SP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11,382,185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172,681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YPD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9,257,188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22,137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568,854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4,628,594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9,413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568,716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2,314,297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7,634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568,232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1,157,149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6,043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567,550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67"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578,574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2,982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566,199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Times"/>
                        <a:ea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SP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37,034,126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587,353</a:t>
                      </a:r>
                      <a:endParaRPr lang="en-US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auto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9280" marR="592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Results: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Tile Quality Computation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219200" y="2209800"/>
          <a:ext cx="6659437" cy="3657600"/>
        </p:xfrm>
        <a:graphic>
          <a:graphicData uri="http://schemas.openxmlformats.org/presentationml/2006/ole">
            <p:oleObj spid="_x0000_s37890" name="Document" r:id="rId4" imgW="4465075" imgH="2452264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Related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Previous works on R-Tree parallel construction faced intrinsic distributed computing problems: load balancing, process scheduling, fault tolerance, etc.</a:t>
            </a:r>
          </a:p>
          <a:p>
            <a:r>
              <a:rPr lang="en-US" dirty="0" smtClean="0"/>
              <a:t>Schnitzer and Leutenegger [16] proposed a Master-Client R-Tree, where the data set is first partitioned using Hilbert packing sort algorithm, then the partitions are declustered into a number of processors, where individual trees are built. At the end, a master process combines the individual trees into the final R-Tree.</a:t>
            </a:r>
          </a:p>
          <a:p>
            <a:r>
              <a:rPr lang="en-US" dirty="0" smtClean="0"/>
              <a:t>Papadopoulos and Manolopoulos [17] proposed a methodology for sampling-based space partitionining, load balancing, and partition assignment into a set of processors in parallely building R-Trees.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Solving Spatial </a:t>
            </a:r>
            <a:r>
              <a:rPr lang="en-US" dirty="0"/>
              <a:t>P</a:t>
            </a:r>
            <a:r>
              <a:rPr lang="en-US" dirty="0" smtClean="0"/>
              <a:t>roblems in MapReduce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R-Tree Index Construction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Aerial Image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Experimental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Related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used the </a:t>
            </a:r>
            <a:r>
              <a:rPr lang="en-US" dirty="0" err="1" smtClean="0"/>
              <a:t>MapReduce</a:t>
            </a:r>
            <a:r>
              <a:rPr lang="en-US" dirty="0" smtClean="0"/>
              <a:t> model to solve two spatial problems on a </a:t>
            </a:r>
            <a:r>
              <a:rPr lang="en-US" dirty="0" err="1" smtClean="0"/>
              <a:t>Google&amp;IBM</a:t>
            </a:r>
            <a:r>
              <a:rPr lang="en-US" dirty="0" smtClean="0"/>
              <a:t> cluster: </a:t>
            </a:r>
          </a:p>
          <a:p>
            <a:pPr lvl="1"/>
            <a:r>
              <a:rPr lang="en-US" dirty="0" smtClean="0"/>
              <a:t>(a) Bulk-construction of R-Trees and </a:t>
            </a:r>
          </a:p>
          <a:p>
            <a:pPr lvl="1"/>
            <a:r>
              <a:rPr lang="en-US" dirty="0" smtClean="0"/>
              <a:t>(b) Aerial image quality computation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can dramatically improve task completion times. Our experiments show close to linear scalability. </a:t>
            </a:r>
          </a:p>
          <a:p>
            <a:r>
              <a:rPr lang="en-US" dirty="0" smtClean="0"/>
              <a:t>Our experience in this work shows MapReduce has the potential to be applicable to more complex spatial problems.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[1]	Antonin Guttman: R-Trees: A Dynamic Index Structure for Spatial Searching. SIGMOD 1984:47-57.</a:t>
            </a:r>
          </a:p>
          <a:p>
            <a:pPr>
              <a:buNone/>
            </a:pPr>
            <a:r>
              <a:rPr lang="en-US" dirty="0" smtClean="0"/>
              <a:t>[2]	NSF Cluster Exploratory Program: http://www.nsf.gov/pubs/2008/nsf08560/nsf08560.htm</a:t>
            </a:r>
          </a:p>
          <a:p>
            <a:pPr>
              <a:buNone/>
            </a:pPr>
            <a:r>
              <a:rPr lang="en-US" dirty="0" smtClean="0"/>
              <a:t>[3]	Google&amp;IBM Academic Cluster Computing Initiative:</a:t>
            </a:r>
          </a:p>
          <a:p>
            <a:pPr>
              <a:buNone/>
            </a:pPr>
            <a:r>
              <a:rPr lang="en-US" dirty="0" smtClean="0"/>
              <a:t>http://www.google.com/intl/en/press/pressrel/20071008_ibm_univ.html</a:t>
            </a:r>
          </a:p>
          <a:p>
            <a:pPr>
              <a:buNone/>
            </a:pPr>
            <a:r>
              <a:rPr lang="en-US" dirty="0" smtClean="0"/>
              <a:t>[4]	Apache Hadoop project: http://hadoop.apache.org</a:t>
            </a:r>
          </a:p>
          <a:p>
            <a:pPr>
              <a:buNone/>
            </a:pPr>
            <a:r>
              <a:rPr lang="en-US" dirty="0" smtClean="0"/>
              <a:t>[6]	Jeffrey Dean, Sanjay Ghemawat: MapReduce: Simplified data processing on large clusters. In Proceedings of the 6th Conference on Symposium on Opearting Systems Design &amp; Implementation, USENIX Association, Volume 6, pp. 10-10, December 2004.</a:t>
            </a:r>
          </a:p>
          <a:p>
            <a:pPr>
              <a:buNone/>
            </a:pPr>
            <a:r>
              <a:rPr lang="en-US" dirty="0" smtClean="0"/>
              <a:t>[12]	High Performance Database Research Center (HPDRC), Research Division of the Florida International University, School of Computing and Information Sciences, University Park, Telephone: (305) 348-1706, FIU ECS-243, Miami, FL 33199.</a:t>
            </a:r>
          </a:p>
          <a:p>
            <a:pPr>
              <a:buNone/>
            </a:pPr>
            <a:r>
              <a:rPr lang="en-US" dirty="0" smtClean="0"/>
              <a:t>[16]	Schnitzer B., Leutenegger S.T.: Master-client R-trees: a new parallel R-tree architecture, In Proceedings of the 11th International Conference on Scientific and Statistical Database Management, pp. 68-77, August 1999.</a:t>
            </a:r>
          </a:p>
          <a:p>
            <a:pPr>
              <a:buNone/>
            </a:pPr>
            <a:r>
              <a:rPr lang="en-US" dirty="0" smtClean="0"/>
              <a:t>[17]	Apostolos Papadopoulos, Yannis Manolopoulos: Parallel bulk-loading of spatial data, Parallel Computing, Volume 29, Issue 10, pp. 1419 - 1444, October 2003.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databases mainly store: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aster data (satellite/aerial digital images), and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ector data (points, lines, polygons). </a:t>
            </a:r>
          </a:p>
          <a:p>
            <a:pPr hangingPunct="0"/>
            <a:r>
              <a:rPr lang="en-US" dirty="0" smtClean="0"/>
              <a:t>Traditional </a:t>
            </a:r>
            <a:r>
              <a:rPr lang="en-US" dirty="0"/>
              <a:t>sequential computing models may take excessive time to </a:t>
            </a:r>
            <a:r>
              <a:rPr lang="en-US" dirty="0" smtClean="0"/>
              <a:t>process large and complex spatial repositories. </a:t>
            </a:r>
          </a:p>
          <a:p>
            <a:pPr hangingPunct="0"/>
            <a:r>
              <a:rPr lang="en-US" dirty="0" smtClean="0"/>
              <a:t>Emerging </a:t>
            </a:r>
            <a:r>
              <a:rPr lang="en-US" dirty="0"/>
              <a:t>parallel computing models, such as </a:t>
            </a:r>
            <a:r>
              <a:rPr lang="en-US" dirty="0" err="1"/>
              <a:t>MapReduce</a:t>
            </a:r>
            <a:r>
              <a:rPr lang="en-US" dirty="0"/>
              <a:t>, provide a potential for scaling data processing in spatial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is an emerging massively parallel computing model (Google) composed of two functions:</a:t>
            </a:r>
          </a:p>
          <a:p>
            <a:pPr lvl="1"/>
            <a:r>
              <a:rPr lang="en-US" dirty="0" smtClean="0"/>
              <a:t>Map: </a:t>
            </a:r>
            <a:r>
              <a:rPr lang="en-US" dirty="0"/>
              <a:t>takes a key/value pair, executes some computation, and emits a set of intermediate key/value pairs as output. </a:t>
            </a:r>
            <a:endParaRPr lang="en-US" dirty="0" smtClean="0"/>
          </a:p>
          <a:p>
            <a:pPr lvl="1"/>
            <a:r>
              <a:rPr lang="en-US" dirty="0" smtClean="0"/>
              <a:t>Reduce: </a:t>
            </a:r>
            <a:r>
              <a:rPr lang="en-US" dirty="0"/>
              <a:t>merges </a:t>
            </a:r>
            <a:r>
              <a:rPr lang="en-US" dirty="0" smtClean="0"/>
              <a:t>its </a:t>
            </a:r>
            <a:r>
              <a:rPr lang="en-US" dirty="0"/>
              <a:t>intermediate </a:t>
            </a:r>
            <a:r>
              <a:rPr lang="en-US" dirty="0" smtClean="0"/>
              <a:t>values, </a:t>
            </a:r>
            <a:r>
              <a:rPr lang="en-US" dirty="0"/>
              <a:t>executes some computation on them, and emits the final output.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this work, we present our experiences in applying the </a:t>
            </a:r>
            <a:r>
              <a:rPr lang="en-US" dirty="0" err="1" smtClean="0"/>
              <a:t>MapReduce</a:t>
            </a:r>
            <a:r>
              <a:rPr lang="en-US" dirty="0" smtClean="0"/>
              <a:t> model to: </a:t>
            </a:r>
          </a:p>
          <a:p>
            <a:pPr lvl="1"/>
            <a:r>
              <a:rPr lang="en-US" dirty="0" smtClean="0"/>
              <a:t>Bulk-construct  R-Trees (vector) and </a:t>
            </a:r>
          </a:p>
          <a:p>
            <a:pPr lvl="1"/>
            <a:r>
              <a:rPr lang="en-US" dirty="0" smtClean="0"/>
              <a:t>Compute aerial image quality (raster)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505200" cy="4572000"/>
          </a:xfrm>
        </p:spPr>
        <p:txBody>
          <a:bodyPr/>
          <a:lstStyle/>
          <a:p>
            <a:r>
              <a:rPr lang="en-US" dirty="0" smtClean="0"/>
              <a:t>Apache's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Linux operating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XEN hypervisor</a:t>
            </a:r>
            <a:endParaRPr lang="en-US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smtClean="0"/>
              <a:t>Distributed File System (HDFS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SOCKS proxy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480 computers (nodes</a:t>
            </a:r>
            <a:r>
              <a:rPr lang="en-US" dirty="0" smtClean="0"/>
              <a:t>), each half </a:t>
            </a:r>
            <a:r>
              <a:rPr lang="en-US" dirty="0" smtClean="0"/>
              <a:t>terabytes storage</a:t>
            </a:r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191000" y="1676400"/>
          <a:ext cx="4536722" cy="4152254"/>
        </p:xfrm>
        <a:graphic>
          <a:graphicData uri="http://schemas.openxmlformats.org/presentationml/2006/ole">
            <p:oleObj spid="_x0000_s46081" name="Visio" r:id="rId3" imgW="5944817" imgH="5515504" progId="Visio.Drawing.11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971550" lvl="1" indent="-514350" algn="l">
              <a:buFont typeface="Arial" pitchFamily="34" charset="0"/>
              <a:buChar char="•"/>
            </a:pPr>
            <a:r>
              <a:rPr lang="en-US" dirty="0" smtClean="0"/>
              <a:t>R-Tree Index Construction</a:t>
            </a:r>
          </a:p>
          <a:p>
            <a:pPr marL="971550" lvl="1" indent="-514350" algn="l">
              <a:buFont typeface="Arial" pitchFamily="34" charset="0"/>
              <a:buChar char="•"/>
            </a:pPr>
            <a:r>
              <a:rPr lang="en-US" dirty="0" smtClean="0"/>
              <a:t>Aerial Image Processing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2. Solving Spatial Problems in MapReduce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MapReduce (MR) R-Tree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R-Tree Bulk-Construction</a:t>
            </a:r>
          </a:p>
          <a:p>
            <a:pPr lvl="1"/>
            <a:r>
              <a:rPr lang="en-US" dirty="0" smtClean="0"/>
              <a:t>Every object </a:t>
            </a:r>
            <a:r>
              <a:rPr lang="en-US" i="1" dirty="0"/>
              <a:t>o</a:t>
            </a:r>
            <a:r>
              <a:rPr lang="en-US" dirty="0"/>
              <a:t> </a:t>
            </a:r>
            <a:r>
              <a:rPr lang="en-US" dirty="0" smtClean="0"/>
              <a:t>in database </a:t>
            </a:r>
            <a:r>
              <a:rPr lang="en-US" i="1" dirty="0" smtClean="0"/>
              <a:t>D</a:t>
            </a:r>
            <a:r>
              <a:rPr lang="en-US" dirty="0" smtClean="0"/>
              <a:t> has </a:t>
            </a:r>
            <a:r>
              <a:rPr lang="en-US" dirty="0"/>
              <a:t>two </a:t>
            </a:r>
            <a:r>
              <a:rPr lang="en-US" dirty="0" smtClean="0"/>
              <a:t>attributes:</a:t>
            </a:r>
          </a:p>
          <a:p>
            <a:pPr lvl="2"/>
            <a:r>
              <a:rPr lang="en-US" i="1" dirty="0" smtClean="0"/>
              <a:t>o.id - </a:t>
            </a:r>
            <a:r>
              <a:rPr lang="en-US" dirty="0" smtClean="0"/>
              <a:t>the object’s unique identifier.</a:t>
            </a:r>
          </a:p>
          <a:p>
            <a:pPr lvl="2"/>
            <a:r>
              <a:rPr lang="en-US" i="1" dirty="0" err="1" smtClean="0"/>
              <a:t>o.P</a:t>
            </a:r>
            <a:r>
              <a:rPr lang="en-US" dirty="0" smtClean="0"/>
              <a:t> - the </a:t>
            </a:r>
            <a:r>
              <a:rPr lang="en-US" dirty="0"/>
              <a:t>object’s location in some spatial </a:t>
            </a:r>
            <a:r>
              <a:rPr lang="en-US" dirty="0" smtClean="0"/>
              <a:t>domain.</a:t>
            </a:r>
          </a:p>
          <a:p>
            <a:pPr lvl="1"/>
            <a:r>
              <a:rPr lang="en-US" dirty="0" smtClean="0"/>
              <a:t>The goal is to build an R-Tree index on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Algorithm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Database partitioning function computation (</a:t>
            </a:r>
            <a:r>
              <a:rPr lang="en-US" b="1" dirty="0" smtClean="0"/>
              <a:t>MR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small R-Tree is created for each partition (</a:t>
            </a:r>
            <a:r>
              <a:rPr lang="en-US" b="1" dirty="0" smtClean="0"/>
              <a:t>MR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small R-Trees are merged into the final R-Tree.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1 – </a:t>
            </a:r>
            <a:r>
              <a:rPr lang="en-US" smtClean="0"/>
              <a:t>Partitioning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compute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assign objects of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one of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partitions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s.t.: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(ideally) equally-sized partitions are generated (minimal variance is acceptable).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Objects close in the spatial domain 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placed within the same partition.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Proposed solution: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Use </a:t>
            </a:r>
            <a:r>
              <a:rPr lang="en-US" sz="2800" i="1" dirty="0" smtClean="0"/>
              <a:t>Z-order</a:t>
            </a:r>
            <a:r>
              <a:rPr lang="en-US" sz="2800" dirty="0" smtClean="0"/>
              <a:t> space-filling curve to map spatial coordinate </a:t>
            </a:r>
            <a:r>
              <a:rPr lang="en-US" sz="2800" i="1" dirty="0" smtClean="0"/>
              <a:t>samples</a:t>
            </a:r>
            <a:r>
              <a:rPr lang="en-US" sz="2800" dirty="0" smtClean="0"/>
              <a:t> (3%) into an sorted </a:t>
            </a:r>
            <a:r>
              <a:rPr lang="en-US" sz="2800" i="1" dirty="0" smtClean="0"/>
              <a:t>sequence</a:t>
            </a:r>
            <a:r>
              <a:rPr lang="en-US" sz="2800" dirty="0" smtClean="0"/>
              <a:t>.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Collect splitting points that partition the </a:t>
            </a:r>
            <a:r>
              <a:rPr lang="en-US" sz="2800" i="1" dirty="0" smtClean="0"/>
              <a:t>sequence </a:t>
            </a:r>
            <a:r>
              <a:rPr lang="en-US" sz="2800" dirty="0" smtClean="0"/>
              <a:t>in </a:t>
            </a:r>
            <a:r>
              <a:rPr lang="en-US" sz="2800" i="1" dirty="0" smtClean="0"/>
              <a:t>R</a:t>
            </a:r>
            <a:r>
              <a:rPr lang="en-US" sz="2800" dirty="0" smtClean="0"/>
              <a:t> ranges.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phase1-pp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590800"/>
            <a:ext cx="8229600" cy="19693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0504" y="2222500"/>
            <a:ext cx="8794896" cy="3873500"/>
            <a:chOff x="196704" y="2374900"/>
            <a:chExt cx="8794896" cy="3873500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96704" y="2374900"/>
            <a:ext cx="8794896" cy="1892300"/>
          </p:xfrm>
          <a:graphic>
            <a:graphicData uri="http://schemas.openxmlformats.org/presentationml/2006/ole">
              <p:oleObj spid="_x0000_s1027" name="Document" r:id="rId5" imgW="4539748" imgH="978239" progId="Word.Document.12">
                <p:embed/>
              </p:oleObj>
            </a:graphicData>
          </a:graphic>
        </p:graphicFrame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33400" y="4191000"/>
              <a:ext cx="8229600" cy="2057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marL="742950" lvl="1" indent="-285750">
                <a:spcBef>
                  <a:spcPct val="20000"/>
                </a:spcBef>
                <a:defRPr/>
              </a:pPr>
              <a:r>
                <a:rPr lang="en-US" sz="2800" dirty="0" smtClean="0"/>
                <a:t>Where: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o</a:t>
              </a:r>
              <a:r>
                <a:rPr lang="en-US" sz="2800" dirty="0" smtClean="0"/>
                <a:t> is an spatial object in the database.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C</a:t>
              </a:r>
              <a:r>
                <a:rPr lang="en-US" sz="2800" dirty="0" smtClean="0"/>
                <a:t> which is a constant that helps in sending Mappers' outputs to a single Reducer.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U</a:t>
              </a:r>
              <a:r>
                <a:rPr lang="en-US" sz="2800" dirty="0" smtClean="0"/>
                <a:t> is a space-filling curve, e.g. Z-order value.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S'</a:t>
              </a:r>
              <a:r>
                <a:rPr lang="en-US" sz="2800" dirty="0" smtClean="0"/>
                <a:t> is an array containing R-1 splitting points.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Florida International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2 - R-Tree Construction in 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2390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Mappers</a:t>
            </a:r>
            <a:r>
              <a:rPr lang="en-US" dirty="0" smtClean="0"/>
              <a:t> compute </a:t>
            </a:r>
            <a:r>
              <a:rPr lang="en-US" i="1" dirty="0" smtClean="0"/>
              <a:t>f()</a:t>
            </a:r>
            <a:r>
              <a:rPr lang="en-US" dirty="0" smtClean="0"/>
              <a:t> values for objects.</a:t>
            </a:r>
          </a:p>
          <a:p>
            <a:r>
              <a:rPr lang="en-US" dirty="0" smtClean="0"/>
              <a:t>Reducers compute an R-Tree for each group of objects with identical </a:t>
            </a:r>
            <a:r>
              <a:rPr lang="en-US" i="1" dirty="0" smtClean="0"/>
              <a:t>f()</a:t>
            </a:r>
            <a:r>
              <a:rPr lang="en-US" dirty="0" smtClean="0"/>
              <a:t> value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hase2-pp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590800"/>
            <a:ext cx="8198545" cy="2514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163" y="2065338"/>
            <a:ext cx="8718550" cy="3725862"/>
            <a:chOff x="157163" y="2522538"/>
            <a:chExt cx="8718550" cy="3725862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57163" y="2522538"/>
            <a:ext cx="8718550" cy="1749425"/>
          </p:xfrm>
          <a:graphic>
            <a:graphicData uri="http://schemas.openxmlformats.org/presentationml/2006/ole">
              <p:oleObj spid="_x0000_s2052" name="Document" r:id="rId5" imgW="4844608" imgH="978136" progId="Word.Document.12">
                <p:embed/>
              </p:oleObj>
            </a:graphicData>
          </a:graphic>
        </p:graphicFrame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4419600"/>
              <a:ext cx="8229600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742950" lvl="1" indent="-285750">
                <a:spcBef>
                  <a:spcPct val="20000"/>
                </a:spcBef>
                <a:defRPr/>
              </a:pPr>
              <a:r>
                <a:rPr lang="en-US" sz="2800" dirty="0" smtClean="0"/>
                <a:t>Where: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o</a:t>
              </a:r>
              <a:r>
                <a:rPr lang="en-US" sz="2800" dirty="0" smtClean="0"/>
                <a:t> is an spatial object in the database.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f</a:t>
              </a:r>
              <a:r>
                <a:rPr lang="en-US" sz="2800" dirty="0" smtClean="0"/>
                <a:t> is the partitioning function computed in phase 1.</a:t>
              </a:r>
            </a:p>
            <a:p>
              <a:pPr marL="1200150" lvl="2" indent="-28575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i="1" dirty="0" smtClean="0"/>
                <a:t>Tree.root</a:t>
              </a:r>
              <a:r>
                <a:rPr lang="en-US" sz="2800" dirty="0" smtClean="0"/>
                <a:t> is the R-Tree root node.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FFF5-C135-463C-9507-58701795B86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Florida International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1082</Words>
  <Application>Microsoft Office PowerPoint</Application>
  <PresentationFormat>On-screen Show (4:3)</PresentationFormat>
  <Paragraphs>261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Equity</vt:lpstr>
      <vt:lpstr>Microsoft Office Word Document</vt:lpstr>
      <vt:lpstr>Document</vt:lpstr>
      <vt:lpstr>Microsoft Office Visio Drawing</vt:lpstr>
      <vt:lpstr>Experiences on Processing Spatial Data with MapReduce</vt:lpstr>
      <vt:lpstr>Agenda</vt:lpstr>
      <vt:lpstr>Introduction</vt:lpstr>
      <vt:lpstr>Introduction (cont.)</vt:lpstr>
      <vt:lpstr>Introduction (cont.)</vt:lpstr>
      <vt:lpstr>2. Solving Spatial Problems in MapReduce</vt:lpstr>
      <vt:lpstr>MapReduce (MR) R-Tree Construction</vt:lpstr>
      <vt:lpstr>Phase 1 – Partitioning Function</vt:lpstr>
      <vt:lpstr>Phase 2 - R-Tree Construction in MR</vt:lpstr>
      <vt:lpstr>Phase 3 - R-Tree Consolidation</vt:lpstr>
      <vt:lpstr>Image Processing in MapReduce</vt:lpstr>
      <vt:lpstr>Image Processing in MapReduce</vt:lpstr>
      <vt:lpstr>3. Experimental Results</vt:lpstr>
      <vt:lpstr>Experimental Results: Setting</vt:lpstr>
      <vt:lpstr>Experimental Results: R-Tree</vt:lpstr>
      <vt:lpstr>Experimental Results: R-Tree</vt:lpstr>
      <vt:lpstr>Experimental Results: Imagery</vt:lpstr>
      <vt:lpstr>4. Related Work</vt:lpstr>
      <vt:lpstr>Related Work</vt:lpstr>
      <vt:lpstr>5. Conclusion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2009-05-25T17:50:29Z</dcterms:created>
  <dcterms:modified xsi:type="dcterms:W3CDTF">2009-06-03T15:45:04Z</dcterms:modified>
</cp:coreProperties>
</file>