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omments/comment3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2"/>
  </p:notesMasterIdLst>
  <p:sldIdLst>
    <p:sldId id="257" r:id="rId2"/>
    <p:sldId id="258" r:id="rId3"/>
    <p:sldId id="259" r:id="rId4"/>
    <p:sldId id="261" r:id="rId5"/>
    <p:sldId id="262" r:id="rId6"/>
    <p:sldId id="308" r:id="rId7"/>
    <p:sldId id="263" r:id="rId8"/>
    <p:sldId id="270" r:id="rId9"/>
    <p:sldId id="271" r:id="rId10"/>
    <p:sldId id="272" r:id="rId11"/>
    <p:sldId id="268" r:id="rId12"/>
    <p:sldId id="309" r:id="rId13"/>
    <p:sldId id="264" r:id="rId14"/>
    <p:sldId id="281" r:id="rId15"/>
    <p:sldId id="285" r:id="rId16"/>
    <p:sldId id="283" r:id="rId17"/>
    <p:sldId id="284" r:id="rId18"/>
    <p:sldId id="310" r:id="rId19"/>
    <p:sldId id="286" r:id="rId20"/>
    <p:sldId id="300" r:id="rId21"/>
    <p:sldId id="287" r:id="rId22"/>
    <p:sldId id="288" r:id="rId23"/>
    <p:sldId id="289" r:id="rId24"/>
    <p:sldId id="290" r:id="rId25"/>
    <p:sldId id="303" r:id="rId26"/>
    <p:sldId id="304" r:id="rId27"/>
    <p:sldId id="305" r:id="rId28"/>
    <p:sldId id="306" r:id="rId29"/>
    <p:sldId id="307" r:id="rId30"/>
    <p:sldId id="277" r:id="rId31"/>
    <p:sldId id="291" r:id="rId32"/>
    <p:sldId id="311" r:id="rId33"/>
    <p:sldId id="266" r:id="rId34"/>
    <p:sldId id="280" r:id="rId35"/>
    <p:sldId id="302" r:id="rId36"/>
    <p:sldId id="312" r:id="rId37"/>
    <p:sldId id="301" r:id="rId38"/>
    <p:sldId id="267" r:id="rId39"/>
    <p:sldId id="292" r:id="rId40"/>
    <p:sldId id="299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gelis" initials="vh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5" autoAdjust="0"/>
    <p:restoredTop sz="85271" autoAdjust="0"/>
  </p:normalViewPr>
  <p:slideViewPr>
    <p:cSldViewPr>
      <p:cViewPr>
        <p:scale>
          <a:sx n="75" d="100"/>
          <a:sy n="75" d="100"/>
        </p:scale>
        <p:origin x="-318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4-08-25T13:52:26.324" idx="2">
    <p:pos x="2988" y="2703"/>
    <p:text>All results have same query specified attrs since we focus on conjunctive queries as I explain later.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4-08-25T13:53:28.995" idx="3">
    <p:pos x="157" y="194"/>
    <p:text>So since all result tuples have identical qury-specified attr values...
as introduced in MS CIDR03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4-08-25T13:54:50.372" idx="4">
    <p:pos x="1797" y="2476"/>
    <p:text>In particular, I will show that the global and conditional parts of the ranking naturally appear by adapting PIR ranking techniques to our problem.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DEF98E-45EF-4207-AB8C-5E94E8539FE0}" type="doc">
      <dgm:prSet loTypeId="urn:microsoft.com/office/officeart/2005/8/layout/hierarchy3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51B8CD9-A710-4B26-8E80-3D194482C872}">
      <dgm:prSet phldrT="[Text]"/>
      <dgm:spPr/>
      <dgm:t>
        <a:bodyPr/>
        <a:lstStyle/>
        <a:p>
          <a:r>
            <a:rPr lang="en-US" dirty="0" smtClean="0"/>
            <a:t>Observation</a:t>
          </a:r>
          <a:endParaRPr lang="en-US" dirty="0"/>
        </a:p>
      </dgm:t>
    </dgm:pt>
    <dgm:pt modelId="{BAFB4804-8586-4BA0-82C4-ABB6FA3B8E81}" type="parTrans" cxnId="{4E9D9438-1C4A-4ABE-8123-73D2BFA4628C}">
      <dgm:prSet/>
      <dgm:spPr/>
      <dgm:t>
        <a:bodyPr/>
        <a:lstStyle/>
        <a:p>
          <a:endParaRPr lang="en-US"/>
        </a:p>
      </dgm:t>
    </dgm:pt>
    <dgm:pt modelId="{897AC740-6304-4368-A1D6-F73653BFBEA6}" type="sibTrans" cxnId="{4E9D9438-1C4A-4ABE-8123-73D2BFA4628C}">
      <dgm:prSet/>
      <dgm:spPr/>
      <dgm:t>
        <a:bodyPr/>
        <a:lstStyle/>
        <a:p>
          <a:endParaRPr lang="en-US"/>
        </a:p>
      </dgm:t>
    </dgm:pt>
    <dgm:pt modelId="{487A6490-CDD8-4D4F-985C-442FAF29AFF6}">
      <dgm:prSet phldrT="[Text]"/>
      <dgm:spPr/>
      <dgm:t>
        <a:bodyPr/>
        <a:lstStyle/>
        <a:p>
          <a:pPr algn="l"/>
          <a:r>
            <a:rPr lang="en-US" dirty="0" smtClean="0"/>
            <a:t>code</a:t>
          </a:r>
          <a:endParaRPr lang="en-US" dirty="0"/>
        </a:p>
      </dgm:t>
    </dgm:pt>
    <dgm:pt modelId="{15553D17-E8CB-4B47-A7C5-CC3E2FE21C2A}" type="parTrans" cxnId="{4B8115B8-166E-4436-8EFA-E3B4BB7076C8}">
      <dgm:prSet/>
      <dgm:spPr/>
      <dgm:t>
        <a:bodyPr/>
        <a:lstStyle/>
        <a:p>
          <a:endParaRPr lang="en-US"/>
        </a:p>
      </dgm:t>
    </dgm:pt>
    <dgm:pt modelId="{7B8DEACF-C5C1-4AB5-81DA-F607D752B7B7}" type="sibTrans" cxnId="{4B8115B8-166E-4436-8EFA-E3B4BB7076C8}">
      <dgm:prSet/>
      <dgm:spPr/>
      <dgm:t>
        <a:bodyPr/>
        <a:lstStyle/>
        <a:p>
          <a:endParaRPr lang="en-US"/>
        </a:p>
      </dgm:t>
    </dgm:pt>
    <dgm:pt modelId="{4C23708E-16FD-4630-89DB-7ABCE72ACA72}">
      <dgm:prSet phldrT="[Text]"/>
      <dgm:spPr/>
      <dgm:t>
        <a:bodyPr/>
        <a:lstStyle/>
        <a:p>
          <a:pPr algn="l"/>
          <a:r>
            <a:rPr lang="en-US" dirty="0" smtClean="0"/>
            <a:t>value</a:t>
          </a:r>
          <a:br>
            <a:rPr lang="en-US" dirty="0" smtClean="0"/>
          </a:br>
          <a:r>
            <a:rPr lang="en-US" dirty="0" smtClean="0"/>
            <a:t>   </a:t>
          </a:r>
          <a:r>
            <a:rPr lang="en-US" b="1" i="1" dirty="0" smtClean="0"/>
            <a:t>Bronchitis</a:t>
          </a:r>
          <a:endParaRPr lang="en-US" dirty="0"/>
        </a:p>
      </dgm:t>
    </dgm:pt>
    <dgm:pt modelId="{44AFBD39-5252-4F11-B68E-0E27739AEAF0}" type="parTrans" cxnId="{0EB3A89D-1A12-45F5-AB86-821E0460FED8}">
      <dgm:prSet/>
      <dgm:spPr/>
      <dgm:t>
        <a:bodyPr/>
        <a:lstStyle/>
        <a:p>
          <a:endParaRPr lang="en-US"/>
        </a:p>
      </dgm:t>
    </dgm:pt>
    <dgm:pt modelId="{FFF82E9B-5757-4DD7-BADA-AB038C3B4BC3}" type="sibTrans" cxnId="{0EB3A89D-1A12-45F5-AB86-821E0460FED8}">
      <dgm:prSet/>
      <dgm:spPr/>
      <dgm:t>
        <a:bodyPr/>
        <a:lstStyle/>
        <a:p>
          <a:endParaRPr lang="en-US"/>
        </a:p>
      </dgm:t>
    </dgm:pt>
    <dgm:pt modelId="{EAF9530F-F50B-4CEC-B27B-3541294E36BE}">
      <dgm:prSet phldrT="[Text]"/>
      <dgm:spPr/>
      <dgm:t>
        <a:bodyPr/>
        <a:lstStyle/>
        <a:p>
          <a:pPr algn="l"/>
          <a:r>
            <a:rPr lang="en-US" dirty="0" smtClean="0"/>
            <a:t>value</a:t>
          </a:r>
          <a:br>
            <a:rPr lang="en-US" dirty="0" smtClean="0"/>
          </a:br>
          <a:r>
            <a:rPr lang="en-US" dirty="0" smtClean="0"/>
            <a:t>    </a:t>
          </a:r>
          <a:r>
            <a:rPr lang="en-US" b="1" i="1" dirty="0" err="1" smtClean="0"/>
            <a:t>Albuterol</a:t>
          </a:r>
          <a:endParaRPr lang="en-US" dirty="0"/>
        </a:p>
      </dgm:t>
    </dgm:pt>
    <dgm:pt modelId="{866D2713-7998-4617-8194-05A69073C36E}" type="parTrans" cxnId="{1951CB5E-C2DB-45CF-8423-EE492F92A683}">
      <dgm:prSet/>
      <dgm:spPr/>
      <dgm:t>
        <a:bodyPr/>
        <a:lstStyle/>
        <a:p>
          <a:endParaRPr lang="en-US"/>
        </a:p>
      </dgm:t>
    </dgm:pt>
    <dgm:pt modelId="{31B37544-FC0B-40CC-84FE-91578B2D0EEF}" type="sibTrans" cxnId="{1951CB5E-C2DB-45CF-8423-EE492F92A683}">
      <dgm:prSet/>
      <dgm:spPr/>
      <dgm:t>
        <a:bodyPr/>
        <a:lstStyle/>
        <a:p>
          <a:endParaRPr lang="en-US"/>
        </a:p>
      </dgm:t>
    </dgm:pt>
    <dgm:pt modelId="{957AF014-774D-478F-9BC3-5CDCE145A28E}" type="pres">
      <dgm:prSet presAssocID="{2ADEF98E-45EF-4207-AB8C-5E94E8539FE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5BADE57-1CD2-4B23-BFFA-78F1051ED17F}" type="pres">
      <dgm:prSet presAssocID="{F51B8CD9-A710-4B26-8E80-3D194482C872}" presName="root" presStyleCnt="0"/>
      <dgm:spPr/>
      <dgm:t>
        <a:bodyPr/>
        <a:lstStyle/>
        <a:p>
          <a:endParaRPr lang="en-US"/>
        </a:p>
      </dgm:t>
    </dgm:pt>
    <dgm:pt modelId="{CDD11D60-C430-430D-800C-0B0ECE69E843}" type="pres">
      <dgm:prSet presAssocID="{F51B8CD9-A710-4B26-8E80-3D194482C872}" presName="rootComposite" presStyleCnt="0"/>
      <dgm:spPr/>
      <dgm:t>
        <a:bodyPr/>
        <a:lstStyle/>
        <a:p>
          <a:endParaRPr lang="en-US"/>
        </a:p>
      </dgm:t>
    </dgm:pt>
    <dgm:pt modelId="{684F8507-6A60-4A3B-88E6-4A245A983E7D}" type="pres">
      <dgm:prSet presAssocID="{F51B8CD9-A710-4B26-8E80-3D194482C872}" presName="rootText" presStyleLbl="node1" presStyleIdx="0" presStyleCnt="1" custScaleX="147771" custScaleY="62974" custLinFactNeighborX="-21043"/>
      <dgm:spPr/>
      <dgm:t>
        <a:bodyPr/>
        <a:lstStyle/>
        <a:p>
          <a:endParaRPr lang="en-US"/>
        </a:p>
      </dgm:t>
    </dgm:pt>
    <dgm:pt modelId="{4434F749-59A7-4A90-8F8C-51D2F83977E9}" type="pres">
      <dgm:prSet presAssocID="{F51B8CD9-A710-4B26-8E80-3D194482C872}" presName="rootConnector" presStyleLbl="node1" presStyleIdx="0" presStyleCnt="1"/>
      <dgm:spPr/>
      <dgm:t>
        <a:bodyPr/>
        <a:lstStyle/>
        <a:p>
          <a:endParaRPr lang="en-US"/>
        </a:p>
      </dgm:t>
    </dgm:pt>
    <dgm:pt modelId="{FB3B714A-1AE2-4EC7-A50E-2D7BA25B4D93}" type="pres">
      <dgm:prSet presAssocID="{F51B8CD9-A710-4B26-8E80-3D194482C872}" presName="childShape" presStyleCnt="0"/>
      <dgm:spPr/>
      <dgm:t>
        <a:bodyPr/>
        <a:lstStyle/>
        <a:p>
          <a:endParaRPr lang="en-US"/>
        </a:p>
      </dgm:t>
    </dgm:pt>
    <dgm:pt modelId="{98DEEDD4-2E41-4961-8562-0F473B6665E9}" type="pres">
      <dgm:prSet presAssocID="{15553D17-E8CB-4B47-A7C5-CC3E2FE21C2A}" presName="Name13" presStyleLbl="parChTrans1D2" presStyleIdx="0" presStyleCnt="3"/>
      <dgm:spPr/>
      <dgm:t>
        <a:bodyPr/>
        <a:lstStyle/>
        <a:p>
          <a:endParaRPr lang="en-US"/>
        </a:p>
      </dgm:t>
    </dgm:pt>
    <dgm:pt modelId="{DE39143A-D3EE-46BE-B181-67B56AF707A3}" type="pres">
      <dgm:prSet presAssocID="{487A6490-CDD8-4D4F-985C-442FAF29AFF6}" presName="childText" presStyleLbl="bgAcc1" presStyleIdx="0" presStyleCnt="3" custScaleX="168007" custScaleY="582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FE158A-ECBE-49E3-A79E-6536E5E9D6EF}" type="pres">
      <dgm:prSet presAssocID="{44AFBD39-5252-4F11-B68E-0E27739AEAF0}" presName="Name13" presStyleLbl="parChTrans1D2" presStyleIdx="1" presStyleCnt="3"/>
      <dgm:spPr/>
      <dgm:t>
        <a:bodyPr/>
        <a:lstStyle/>
        <a:p>
          <a:endParaRPr lang="en-US"/>
        </a:p>
      </dgm:t>
    </dgm:pt>
    <dgm:pt modelId="{3BECA518-35B5-4922-BB7D-E9234B524EC9}" type="pres">
      <dgm:prSet presAssocID="{4C23708E-16FD-4630-89DB-7ABCE72ACA72}" presName="childText" presStyleLbl="bgAcc1" presStyleIdx="1" presStyleCnt="3" custScaleX="1680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675523-3993-43EC-9AD7-331EB162C589}" type="pres">
      <dgm:prSet presAssocID="{866D2713-7998-4617-8194-05A69073C36E}" presName="Name13" presStyleLbl="parChTrans1D2" presStyleIdx="2" presStyleCnt="3"/>
      <dgm:spPr/>
      <dgm:t>
        <a:bodyPr/>
        <a:lstStyle/>
        <a:p>
          <a:endParaRPr lang="en-US"/>
        </a:p>
      </dgm:t>
    </dgm:pt>
    <dgm:pt modelId="{98726217-98A0-4562-B725-67046BBC169E}" type="pres">
      <dgm:prSet presAssocID="{EAF9530F-F50B-4CEC-B27B-3541294E36BE}" presName="childText" presStyleLbl="bgAcc1" presStyleIdx="2" presStyleCnt="3" custScaleX="1680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A546E6-615B-4A0A-BB42-3F3B0E29934C}" type="presOf" srcId="{F51B8CD9-A710-4B26-8E80-3D194482C872}" destId="{4434F749-59A7-4A90-8F8C-51D2F83977E9}" srcOrd="1" destOrd="0" presId="urn:microsoft.com/office/officeart/2005/8/layout/hierarchy3"/>
    <dgm:cxn modelId="{8AF00793-9067-4040-86A4-6BD4D7998A48}" type="presOf" srcId="{487A6490-CDD8-4D4F-985C-442FAF29AFF6}" destId="{DE39143A-D3EE-46BE-B181-67B56AF707A3}" srcOrd="0" destOrd="0" presId="urn:microsoft.com/office/officeart/2005/8/layout/hierarchy3"/>
    <dgm:cxn modelId="{0EB3A89D-1A12-45F5-AB86-821E0460FED8}" srcId="{F51B8CD9-A710-4B26-8E80-3D194482C872}" destId="{4C23708E-16FD-4630-89DB-7ABCE72ACA72}" srcOrd="1" destOrd="0" parTransId="{44AFBD39-5252-4F11-B68E-0E27739AEAF0}" sibTransId="{FFF82E9B-5757-4DD7-BADA-AB038C3B4BC3}"/>
    <dgm:cxn modelId="{4B8115B8-166E-4436-8EFA-E3B4BB7076C8}" srcId="{F51B8CD9-A710-4B26-8E80-3D194482C872}" destId="{487A6490-CDD8-4D4F-985C-442FAF29AFF6}" srcOrd="0" destOrd="0" parTransId="{15553D17-E8CB-4B47-A7C5-CC3E2FE21C2A}" sibTransId="{7B8DEACF-C5C1-4AB5-81DA-F607D752B7B7}"/>
    <dgm:cxn modelId="{C035FFA0-6363-4112-B244-D9B4882EB259}" type="presOf" srcId="{4C23708E-16FD-4630-89DB-7ABCE72ACA72}" destId="{3BECA518-35B5-4922-BB7D-E9234B524EC9}" srcOrd="0" destOrd="0" presId="urn:microsoft.com/office/officeart/2005/8/layout/hierarchy3"/>
    <dgm:cxn modelId="{7412F647-2297-49A3-BFCE-20BE0EDCF020}" type="presOf" srcId="{44AFBD39-5252-4F11-B68E-0E27739AEAF0}" destId="{FCFE158A-ECBE-49E3-A79E-6536E5E9D6EF}" srcOrd="0" destOrd="0" presId="urn:microsoft.com/office/officeart/2005/8/layout/hierarchy3"/>
    <dgm:cxn modelId="{C7C3747E-F203-44C9-9682-07314B53A323}" type="presOf" srcId="{2ADEF98E-45EF-4207-AB8C-5E94E8539FE0}" destId="{957AF014-774D-478F-9BC3-5CDCE145A28E}" srcOrd="0" destOrd="0" presId="urn:microsoft.com/office/officeart/2005/8/layout/hierarchy3"/>
    <dgm:cxn modelId="{1951CB5E-C2DB-45CF-8423-EE492F92A683}" srcId="{F51B8CD9-A710-4B26-8E80-3D194482C872}" destId="{EAF9530F-F50B-4CEC-B27B-3541294E36BE}" srcOrd="2" destOrd="0" parTransId="{866D2713-7998-4617-8194-05A69073C36E}" sibTransId="{31B37544-FC0B-40CC-84FE-91578B2D0EEF}"/>
    <dgm:cxn modelId="{751D5A8E-20F4-48F7-B389-54E2985AD55F}" type="presOf" srcId="{866D2713-7998-4617-8194-05A69073C36E}" destId="{3F675523-3993-43EC-9AD7-331EB162C589}" srcOrd="0" destOrd="0" presId="urn:microsoft.com/office/officeart/2005/8/layout/hierarchy3"/>
    <dgm:cxn modelId="{4E9D9438-1C4A-4ABE-8123-73D2BFA4628C}" srcId="{2ADEF98E-45EF-4207-AB8C-5E94E8539FE0}" destId="{F51B8CD9-A710-4B26-8E80-3D194482C872}" srcOrd="0" destOrd="0" parTransId="{BAFB4804-8586-4BA0-82C4-ABB6FA3B8E81}" sibTransId="{897AC740-6304-4368-A1D6-F73653BFBEA6}"/>
    <dgm:cxn modelId="{1CA1763C-8419-4CE9-826A-B19D5DC8198B}" type="presOf" srcId="{15553D17-E8CB-4B47-A7C5-CC3E2FE21C2A}" destId="{98DEEDD4-2E41-4961-8562-0F473B6665E9}" srcOrd="0" destOrd="0" presId="urn:microsoft.com/office/officeart/2005/8/layout/hierarchy3"/>
    <dgm:cxn modelId="{FEBE62AF-52CB-4B00-B791-9FF8A234C7A9}" type="presOf" srcId="{EAF9530F-F50B-4CEC-B27B-3541294E36BE}" destId="{98726217-98A0-4562-B725-67046BBC169E}" srcOrd="0" destOrd="0" presId="urn:microsoft.com/office/officeart/2005/8/layout/hierarchy3"/>
    <dgm:cxn modelId="{6CAB62AB-E27D-4762-9177-7CDF4647317B}" type="presOf" srcId="{F51B8CD9-A710-4B26-8E80-3D194482C872}" destId="{684F8507-6A60-4A3B-88E6-4A245A983E7D}" srcOrd="0" destOrd="0" presId="urn:microsoft.com/office/officeart/2005/8/layout/hierarchy3"/>
    <dgm:cxn modelId="{BBB3E7EC-5186-4409-9294-A2890444B358}" type="presParOf" srcId="{957AF014-774D-478F-9BC3-5CDCE145A28E}" destId="{45BADE57-1CD2-4B23-BFFA-78F1051ED17F}" srcOrd="0" destOrd="0" presId="urn:microsoft.com/office/officeart/2005/8/layout/hierarchy3"/>
    <dgm:cxn modelId="{3A6AE05D-92BA-4A98-99BF-9DB3DDEF59BE}" type="presParOf" srcId="{45BADE57-1CD2-4B23-BFFA-78F1051ED17F}" destId="{CDD11D60-C430-430D-800C-0B0ECE69E843}" srcOrd="0" destOrd="0" presId="urn:microsoft.com/office/officeart/2005/8/layout/hierarchy3"/>
    <dgm:cxn modelId="{6FC01A3C-A7EB-4827-A2E1-6131B37224CE}" type="presParOf" srcId="{CDD11D60-C430-430D-800C-0B0ECE69E843}" destId="{684F8507-6A60-4A3B-88E6-4A245A983E7D}" srcOrd="0" destOrd="0" presId="urn:microsoft.com/office/officeart/2005/8/layout/hierarchy3"/>
    <dgm:cxn modelId="{6D9C0796-BD84-42FB-BE7B-029BE2FEA653}" type="presParOf" srcId="{CDD11D60-C430-430D-800C-0B0ECE69E843}" destId="{4434F749-59A7-4A90-8F8C-51D2F83977E9}" srcOrd="1" destOrd="0" presId="urn:microsoft.com/office/officeart/2005/8/layout/hierarchy3"/>
    <dgm:cxn modelId="{E206ADE4-4410-413E-858D-40E6EC0C88D3}" type="presParOf" srcId="{45BADE57-1CD2-4B23-BFFA-78F1051ED17F}" destId="{FB3B714A-1AE2-4EC7-A50E-2D7BA25B4D93}" srcOrd="1" destOrd="0" presId="urn:microsoft.com/office/officeart/2005/8/layout/hierarchy3"/>
    <dgm:cxn modelId="{2451FEF4-E550-459C-BD09-4FDDCCE99739}" type="presParOf" srcId="{FB3B714A-1AE2-4EC7-A50E-2D7BA25B4D93}" destId="{98DEEDD4-2E41-4961-8562-0F473B6665E9}" srcOrd="0" destOrd="0" presId="urn:microsoft.com/office/officeart/2005/8/layout/hierarchy3"/>
    <dgm:cxn modelId="{5C0E6977-91F0-4B8B-8A9F-3D7B4661922A}" type="presParOf" srcId="{FB3B714A-1AE2-4EC7-A50E-2D7BA25B4D93}" destId="{DE39143A-D3EE-46BE-B181-67B56AF707A3}" srcOrd="1" destOrd="0" presId="urn:microsoft.com/office/officeart/2005/8/layout/hierarchy3"/>
    <dgm:cxn modelId="{D4F47263-383B-4396-8921-F1D6A93E2016}" type="presParOf" srcId="{FB3B714A-1AE2-4EC7-A50E-2D7BA25B4D93}" destId="{FCFE158A-ECBE-49E3-A79E-6536E5E9D6EF}" srcOrd="2" destOrd="0" presId="urn:microsoft.com/office/officeart/2005/8/layout/hierarchy3"/>
    <dgm:cxn modelId="{2895D808-5E72-4323-802A-189CFA8227F5}" type="presParOf" srcId="{FB3B714A-1AE2-4EC7-A50E-2D7BA25B4D93}" destId="{3BECA518-35B5-4922-BB7D-E9234B524EC9}" srcOrd="3" destOrd="0" presId="urn:microsoft.com/office/officeart/2005/8/layout/hierarchy3"/>
    <dgm:cxn modelId="{94A50A94-45A5-41ED-B8AD-388551CE89B3}" type="presParOf" srcId="{FB3B714A-1AE2-4EC7-A50E-2D7BA25B4D93}" destId="{3F675523-3993-43EC-9AD7-331EB162C589}" srcOrd="4" destOrd="0" presId="urn:microsoft.com/office/officeart/2005/8/layout/hierarchy3"/>
    <dgm:cxn modelId="{ABB19885-C6F5-4081-989E-E211C109F301}" type="presParOf" srcId="{FB3B714A-1AE2-4EC7-A50E-2D7BA25B4D93}" destId="{98726217-98A0-4562-B725-67046BBC169E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4F8507-6A60-4A3B-88E6-4A245A983E7D}">
      <dsp:nvSpPr>
        <dsp:cNvPr id="0" name=""/>
        <dsp:cNvSpPr/>
      </dsp:nvSpPr>
      <dsp:spPr>
        <a:xfrm>
          <a:off x="383073" y="1407"/>
          <a:ext cx="1680098" cy="3579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Observation</a:t>
          </a:r>
          <a:endParaRPr lang="en-US" sz="2100" kern="1200" dirty="0"/>
        </a:p>
      </dsp:txBody>
      <dsp:txXfrm>
        <a:off x="383073" y="1407"/>
        <a:ext cx="1680098" cy="357994"/>
      </dsp:txXfrm>
    </dsp:sp>
    <dsp:sp modelId="{98DEEDD4-2E41-4961-8562-0F473B6665E9}">
      <dsp:nvSpPr>
        <dsp:cNvPr id="0" name=""/>
        <dsp:cNvSpPr/>
      </dsp:nvSpPr>
      <dsp:spPr>
        <a:xfrm>
          <a:off x="551083" y="359402"/>
          <a:ext cx="407260" cy="307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576"/>
              </a:lnTo>
              <a:lnTo>
                <a:pt x="407260" y="3075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39143A-D3EE-46BE-B181-67B56AF707A3}">
      <dsp:nvSpPr>
        <dsp:cNvPr id="0" name=""/>
        <dsp:cNvSpPr/>
      </dsp:nvSpPr>
      <dsp:spPr>
        <a:xfrm>
          <a:off x="958343" y="501523"/>
          <a:ext cx="1528139" cy="33091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code</a:t>
          </a:r>
          <a:endParaRPr lang="en-US" sz="1800" kern="1200" dirty="0"/>
        </a:p>
      </dsp:txBody>
      <dsp:txXfrm>
        <a:off x="958343" y="501523"/>
        <a:ext cx="1528139" cy="330912"/>
      </dsp:txXfrm>
    </dsp:sp>
    <dsp:sp modelId="{FCFE158A-ECBE-49E3-A79E-6536E5E9D6EF}">
      <dsp:nvSpPr>
        <dsp:cNvPr id="0" name=""/>
        <dsp:cNvSpPr/>
      </dsp:nvSpPr>
      <dsp:spPr>
        <a:xfrm>
          <a:off x="551083" y="359402"/>
          <a:ext cx="407260" cy="899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9393"/>
              </a:lnTo>
              <a:lnTo>
                <a:pt x="407260" y="8993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ECA518-35B5-4922-BB7D-E9234B524EC9}">
      <dsp:nvSpPr>
        <dsp:cNvPr id="0" name=""/>
        <dsp:cNvSpPr/>
      </dsp:nvSpPr>
      <dsp:spPr>
        <a:xfrm>
          <a:off x="958343" y="974555"/>
          <a:ext cx="1528139" cy="56848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value</a:t>
          </a:r>
          <a:br>
            <a:rPr lang="en-US" sz="1800" kern="1200" dirty="0" smtClean="0"/>
          </a:br>
          <a:r>
            <a:rPr lang="en-US" sz="1800" kern="1200" dirty="0" smtClean="0"/>
            <a:t>   </a:t>
          </a:r>
          <a:r>
            <a:rPr lang="en-US" sz="1800" b="1" i="1" kern="1200" dirty="0" smtClean="0"/>
            <a:t>Bronchitis</a:t>
          </a:r>
          <a:endParaRPr lang="en-US" sz="1800" kern="1200" dirty="0"/>
        </a:p>
      </dsp:txBody>
      <dsp:txXfrm>
        <a:off x="958343" y="974555"/>
        <a:ext cx="1528139" cy="568480"/>
      </dsp:txXfrm>
    </dsp:sp>
    <dsp:sp modelId="{3F675523-3993-43EC-9AD7-331EB162C589}">
      <dsp:nvSpPr>
        <dsp:cNvPr id="0" name=""/>
        <dsp:cNvSpPr/>
      </dsp:nvSpPr>
      <dsp:spPr>
        <a:xfrm>
          <a:off x="551083" y="359402"/>
          <a:ext cx="407260" cy="1609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9993"/>
              </a:lnTo>
              <a:lnTo>
                <a:pt x="407260" y="16099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726217-98A0-4562-B725-67046BBC169E}">
      <dsp:nvSpPr>
        <dsp:cNvPr id="0" name=""/>
        <dsp:cNvSpPr/>
      </dsp:nvSpPr>
      <dsp:spPr>
        <a:xfrm>
          <a:off x="958343" y="1685156"/>
          <a:ext cx="1528139" cy="56848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value</a:t>
          </a:r>
          <a:br>
            <a:rPr lang="en-US" sz="1800" kern="1200" dirty="0" smtClean="0"/>
          </a:br>
          <a:r>
            <a:rPr lang="en-US" sz="1800" kern="1200" dirty="0" smtClean="0"/>
            <a:t>    </a:t>
          </a:r>
          <a:r>
            <a:rPr lang="en-US" sz="1800" b="1" i="1" kern="1200" dirty="0" err="1" smtClean="0"/>
            <a:t>Albuterol</a:t>
          </a:r>
          <a:endParaRPr lang="en-US" sz="1800" kern="1200" dirty="0"/>
        </a:p>
      </dsp:txBody>
      <dsp:txXfrm>
        <a:off x="958343" y="1685156"/>
        <a:ext cx="1528139" cy="568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DBF369-749F-41EE-9670-60E37029A18C}" type="datetimeFigureOut">
              <a:rPr lang="en-US"/>
              <a:pPr>
                <a:defRPr/>
              </a:pPr>
              <a:t>6/24/2010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D1A1892-56EF-4A79-98D5-CEA5B951A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27379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6009A8-D551-4A5C-AE82-A063DC705B5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BF6434-AC97-4FC6-83F8-448068B531A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988A11-036C-457C-9FFB-8DD023DBDBB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0BFDD1-9AC4-495C-9EA2-894AA9BCCA0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A97DE2-CBA1-4728-A7D5-419A3788882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116027-4189-44B6-8607-FDC54E8BBCB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1A1892-56EF-4A79-98D5-CEA5B951A26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1A1892-56EF-4A79-98D5-CEA5B951A26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1A1892-56EF-4A79-98D5-CEA5B951A26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0BFDD1-9AC4-495C-9EA2-894AA9BCCA0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5C05C3-78C0-483F-AC2B-53204C08AC5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3C8AE6-D7B3-48FB-8361-232E10A9AE3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29841C-A0DB-4DFC-8D36-F9813BC17A4C}" type="slidenum">
              <a:rPr lang="en-US"/>
              <a:pPr/>
              <a:t>20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1A1892-56EF-4A79-98D5-CEA5B951A26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1A1892-56EF-4A79-98D5-CEA5B951A26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1A1892-56EF-4A79-98D5-CEA5B951A26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1A1892-56EF-4A79-98D5-CEA5B951A26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1A1892-56EF-4A79-98D5-CEA5B951A26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1A1892-56EF-4A79-98D5-CEA5B951A26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1A1892-56EF-4A79-98D5-CEA5B951A26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1A1892-56EF-4A79-98D5-CEA5B951A26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1A1892-56EF-4A79-98D5-CEA5B951A26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ED05E8-BBD2-4CA2-A00E-23B0C5FC992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EFF56E-D86C-49A6-9314-7F2AAC089F0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612A8E-6E1B-4068-B81B-57E50D793F50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0BFDD1-9AC4-495C-9EA2-894AA9BCCA0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B1050E-B521-4B8F-B975-73B5F96C556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9E18CD-1544-4C34-AB36-71293F43B0A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Ramakrishna R. Varadarajan, FIUFIU</a:t>
            </a:r>
          </a:p>
        </p:txBody>
      </p:sp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4" name="Footer Placeholder 3"/>
          <p:cNvSpPr txBox="1">
            <a:spLocks noGrp="1"/>
          </p:cNvSpPr>
          <p:nvPr/>
        </p:nvSpPr>
        <p:spPr bwMode="auto">
          <a:xfrm>
            <a:off x="0" y="8687425"/>
            <a:ext cx="2971593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4" tIns="45695" rIns="91394" bIns="45695" anchor="b"/>
          <a:lstStyle/>
          <a:p>
            <a:pPr defTabSz="914274"/>
            <a:r>
              <a:rPr lang="en-US" altLang="en-US" sz="1200" dirty="0">
                <a:latin typeface="P22 Typewriter" pitchFamily="2" charset="0"/>
              </a:rPr>
              <a:t>FIU</a:t>
            </a: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44DA7A-71D8-439B-9618-6E83116A63E1}" type="slidenum">
              <a:rPr lang="en-US" altLang="en-US" smtClean="0"/>
              <a:pPr/>
              <a:t>35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0BFDD1-9AC4-495C-9EA2-894AA9BCCA0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1A1892-56EF-4A79-98D5-CEA5B951A26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D3354F-95B7-47D8-A31C-BFC46B1294C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1A1892-56EF-4A79-98D5-CEA5B951A26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6A36F3-7F03-49D7-9BE2-BCE01CFE033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DA752F-33A0-4A9F-BEAA-FEE9C22F839C}" type="slidenum">
              <a:rPr lang="en-US"/>
              <a:pPr/>
              <a:t>40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0BFDD1-9AC4-495C-9EA2-894AA9BCCA0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0BFDD1-9AC4-495C-9EA2-894AA9BCCA0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32E7B4-3BBF-4EF5-A40B-CAAC818FB0A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110F35-6ADC-415C-A7E8-71CFE8A8770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07840F-C7F0-4442-82C6-534875C789D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172200"/>
            <a:ext cx="2133600" cy="4762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270ADD-FF70-4ACB-BE90-E62C305640A4}" type="datetime1">
              <a:rPr lang="en-US"/>
              <a:pPr>
                <a:defRPr/>
              </a:pPr>
              <a:t>6/24/2010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2514600" y="6172200"/>
            <a:ext cx="5105400" cy="4762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Vagelis Hristidis - FIU - Information Discovery on Vertical Domains 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768037-0073-4D40-9DAA-74F395D6C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E1B88-8120-4CB9-A662-CC37945D9801}" type="datetime1">
              <a:rPr lang="en-US"/>
              <a:pPr>
                <a:defRPr/>
              </a:pPr>
              <a:t>6/24/2010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Vagelis Hristidis - FIU - Information Discovery on Vertical Domains </a:t>
            </a: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6FF67-D55E-416B-8830-CF6BFEA49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4829E-D3D1-42B5-B54A-42028B624A3B}" type="datetime1">
              <a:rPr lang="en-US"/>
              <a:pPr>
                <a:defRPr/>
              </a:pPr>
              <a:t>6/24/2010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Vagelis Hristidis - FIU - Information Discovery on Vertical Domains </a:t>
            </a: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90C82-E818-4D34-8041-543F9A033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48006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133600" cy="4762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3F117D-BC61-4E00-8229-ED44963B5F0F}" type="datetime1">
              <a:rPr lang="en-US"/>
              <a:pPr>
                <a:defRPr/>
              </a:pPr>
              <a:t>6/24/2010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248400"/>
            <a:ext cx="5257800" cy="4762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Vagelis Hristidis - FIU - Information Discovery on Vertical Domains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B2A8F1-0CD1-40D6-BB47-01FED6E5B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F2EBD1-3FC0-4562-A91A-BD612C3D3D21}" type="datetime1">
              <a:rPr lang="en-US"/>
              <a:pPr>
                <a:defRPr/>
              </a:pPr>
              <a:t>6/24/2010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Vagelis Hristidis - FIU - Information Discovery on Vertical Domains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95D081-A3BE-48E8-B7A8-9D37CB2FD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A0B7D-6C1E-489F-922E-33EF8256F95F}" type="datetime1">
              <a:rPr lang="en-US"/>
              <a:pPr>
                <a:defRPr/>
              </a:pPr>
              <a:t>6/24/2010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Vagelis Hristidis - FIU - Information Discovery on Vertical Domains </a:t>
            </a: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B8F7-2131-4B5E-A5DE-CD7F13C0C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EE11A5-BE28-4542-8E22-6DAD30CEEBB3}" type="datetime1">
              <a:rPr lang="en-US"/>
              <a:pPr>
                <a:defRPr/>
              </a:pPr>
              <a:t>6/24/2010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Vagelis Hristidis - FIU - Information Discovery on Vertical Domains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47D74F-D194-40C6-9ABB-71C577347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3948D-2BCA-4253-94E0-F5D02D1C6306}" type="datetime1">
              <a:rPr lang="en-US"/>
              <a:pPr>
                <a:defRPr/>
              </a:pPr>
              <a:t>6/24/2010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Vagelis Hristidis - FIU - Information Discovery on Vertical Domains </a:t>
            </a: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E3EB7-1448-420B-A141-E62377C3C4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0F5253-82EC-4559-B2D4-28A38168459C}" type="datetime1">
              <a:rPr lang="en-US"/>
              <a:pPr>
                <a:defRPr/>
              </a:pPr>
              <a:t>6/24/2010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Vagelis Hristidis - FIU - Information Discovery on Vertical Domains 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B83571-D5C3-456B-A459-69A514DD82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7FE9E0-26AA-47D6-A304-5A28854E921E}" type="datetime1">
              <a:rPr lang="en-US"/>
              <a:pPr>
                <a:defRPr/>
              </a:pPr>
              <a:t>6/24/2010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Vagelis Hristidis - FIU - Information Discovery on Vertical Domains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AC2C66-DCDD-4A71-AD99-909997FCC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65A8D2-47DD-43CB-A742-6FA84FBDFE24}" type="datetime1">
              <a:rPr lang="en-US"/>
              <a:pPr>
                <a:defRPr/>
              </a:pPr>
              <a:t>6/24/2010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Vagelis Hristidis - FIU - Information Discovery on Vertical Domains 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4CCC32-7576-411E-AD6A-3FA2543BD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81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6C511D1-277F-4593-BC5F-4DF620E15570}" type="datetime1">
              <a:rPr lang="en-US"/>
              <a:pPr>
                <a:defRPr/>
              </a:pPr>
              <a:t>6/24/2010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Vagelis Hristidis - FIU - Information Discovery on Vertical Domains 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F4F176D-EC69-4F5A-A4F3-CD58F510A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87" r:id="rId4"/>
    <p:sldLayoutId id="2147483794" r:id="rId5"/>
    <p:sldLayoutId id="2147483788" r:id="rId6"/>
    <p:sldLayoutId id="2147483795" r:id="rId7"/>
    <p:sldLayoutId id="2147483796" r:id="rId8"/>
    <p:sldLayoutId id="2147483797" r:id="rId9"/>
    <p:sldLayoutId id="2147483789" r:id="rId10"/>
    <p:sldLayoutId id="214748379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7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hyperlink" Target="patentssearcher.com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.cis.fiu.edu/~vagelis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7162800" cy="1905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Information Discovery on Vertical Domains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3352800"/>
            <a:ext cx="6324600" cy="1752600"/>
          </a:xfrm>
        </p:spPr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err="1" smtClean="0"/>
              <a:t>Vagelis</a:t>
            </a:r>
            <a:r>
              <a:rPr lang="en-US" dirty="0" smtClean="0"/>
              <a:t> </a:t>
            </a:r>
            <a:r>
              <a:rPr lang="en-US" dirty="0" err="1" smtClean="0"/>
              <a:t>Hristidis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Assistant Professor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School of Computing and Information Sciences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Florida International University (FIU), Miami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43AB2-34C5-445A-AFFC-AEFD6C5F5602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Products Marketplace (cont’d)</a:t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dirty="0" smtClean="0"/>
              <a:t>Key </a:t>
            </a:r>
            <a:r>
              <a:rPr lang="en-US" dirty="0"/>
              <a:t>Problems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Given a Query </a:t>
            </a:r>
            <a:r>
              <a:rPr lang="en-US" i="1" smtClean="0"/>
              <a:t>Q</a:t>
            </a:r>
            <a:r>
              <a:rPr lang="en-US" smtClean="0"/>
              <a:t>, How to Combine the Global and Conditional Scores into a Ranking Function.</a:t>
            </a:r>
            <a:br>
              <a:rPr lang="en-US" smtClean="0"/>
            </a:br>
            <a:r>
              <a:rPr lang="en-US" smtClean="0">
                <a:solidFill>
                  <a:schemeClr val="folHlink"/>
                </a:solidFill>
              </a:rPr>
              <a:t>Use Probabilistic Information Retrieval (PIR).</a:t>
            </a:r>
          </a:p>
          <a:p>
            <a:r>
              <a:rPr lang="en-US" smtClean="0"/>
              <a:t>How to Calculate the Global and Conditional Scores.</a:t>
            </a:r>
            <a:br>
              <a:rPr lang="en-US" smtClean="0"/>
            </a:br>
            <a:r>
              <a:rPr lang="en-US" smtClean="0">
                <a:solidFill>
                  <a:schemeClr val="folHlink"/>
                </a:solidFill>
              </a:rPr>
              <a:t>Use Query Workload and Data.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Vagelis</a:t>
            </a:r>
            <a:r>
              <a:rPr lang="en-US" dirty="0"/>
              <a:t> </a:t>
            </a:r>
            <a:r>
              <a:rPr lang="en-US" dirty="0" err="1"/>
              <a:t>Hristidis</a:t>
            </a:r>
            <a:r>
              <a:rPr lang="en-US" dirty="0"/>
              <a:t> - FIU - Information Discovery on Vertical Domains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Products Marketplace (cont’d)</a:t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Other Projects</a:t>
            </a: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Select the best attributes to output – attribute ordering problem [SIGMOD’06]</a:t>
            </a:r>
          </a:p>
          <a:p>
            <a:pPr lvl="1" eaLnBrk="1" hangingPunct="1"/>
            <a:r>
              <a:rPr lang="en-US" sz="2400" dirty="0" smtClean="0"/>
              <a:t>E.g., Color is important for sports cars but not much for family cars</a:t>
            </a:r>
          </a:p>
          <a:p>
            <a:pPr eaLnBrk="1" hangingPunct="1"/>
            <a:r>
              <a:rPr lang="en-US" sz="2800" dirty="0" smtClean="0"/>
              <a:t>Product Advertising: Select best attributes to display for a product to maximize its visibility among its competitors [ICDE’08, TKDE’09]</a:t>
            </a:r>
          </a:p>
          <a:p>
            <a:pPr lvl="1" eaLnBrk="1" hangingPunct="1"/>
            <a:r>
              <a:rPr lang="en-US" sz="2400" dirty="0" smtClean="0"/>
              <a:t>Use past query workload</a:t>
            </a:r>
          </a:p>
          <a:p>
            <a:pPr lvl="1" eaLnBrk="1" hangingPunct="1"/>
            <a:r>
              <a:rPr lang="en-US" sz="2400" dirty="0" smtClean="0"/>
              <a:t>Maximize number of past queries for which the product is returned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Vagelis Hristidis - FIU - Information Discovery on Vertical Domains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C1C18C-14F2-4D55-8585-F2FD1EF77FD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Specific Domains Studied (or being studied)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Products marketplace</a:t>
            </a:r>
          </a:p>
          <a:p>
            <a:pPr eaLnBrk="1" hangingPunct="1"/>
            <a:r>
              <a:rPr lang="en-US" dirty="0" smtClean="0"/>
              <a:t>Biological databases</a:t>
            </a:r>
          </a:p>
          <a:p>
            <a:pPr eaLnBrk="1" hangingPunct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Clinical databases</a:t>
            </a:r>
          </a:p>
          <a:p>
            <a:pPr eaLnBrk="1" hangingPunct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Bibliographic</a:t>
            </a:r>
          </a:p>
          <a:p>
            <a:pPr eaLnBrk="1" hangingPunct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Patents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Vagelis Hristidis - FIU - Information Discovery on Vertical Domains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1C1C23-E0F6-4615-8EAC-50841ED422FF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Biological Databases </a:t>
            </a:r>
            <a:r>
              <a:rPr lang="en-US" sz="3600" dirty="0" smtClean="0">
                <a:solidFill>
                  <a:schemeClr val="tx2">
                    <a:satMod val="130000"/>
                  </a:schemeClr>
                </a:solidFill>
              </a:rPr>
              <a:t>[EDBT’09]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4343400" cy="4724399"/>
          </a:xfrm>
        </p:spPr>
        <p:txBody>
          <a:bodyPr>
            <a:normAutofit fontScale="6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 smtClean="0"/>
              <a:t>With University of Maryland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 smtClean="0"/>
              <a:t>Intuitive but powerful query language, based on soft (ranking) and hard (pruning) filters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 smtClean="0"/>
              <a:t>Goal is to improve the user experience of users of PubMed</a:t>
            </a:r>
          </a:p>
          <a:p>
            <a:pPr eaLnBrk="1" hangingPunct="1"/>
            <a:r>
              <a:rPr lang="en-US" sz="3600" dirty="0" smtClean="0"/>
              <a:t>Exploit associations between entities (genes, proteins, publications)</a:t>
            </a:r>
          </a:p>
          <a:p>
            <a:pPr eaLnBrk="1" hangingPunct="1"/>
            <a:r>
              <a:rPr lang="en-US" sz="3600" dirty="0" smtClean="0"/>
              <a:t>Example of Query: Find the most important publications on “cancer” that are related to the “TNF” gene through a protein.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Vagelis</a:t>
            </a:r>
            <a:r>
              <a:rPr lang="en-US" dirty="0"/>
              <a:t> </a:t>
            </a:r>
            <a:r>
              <a:rPr lang="en-US" dirty="0" err="1"/>
              <a:t>Hristidis</a:t>
            </a:r>
            <a:r>
              <a:rPr lang="en-US" dirty="0"/>
              <a:t> - FIU - Information Discovery on Vertical Domains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3775" y="6381750"/>
            <a:ext cx="457200" cy="476250"/>
          </a:xfrm>
        </p:spPr>
        <p:txBody>
          <a:bodyPr/>
          <a:lstStyle/>
          <a:p>
            <a:pPr>
              <a:defRPr/>
            </a:pPr>
            <a:fld id="{6EC634D1-1945-42CF-8489-5BEE1B48CD15}" type="slidenum">
              <a:rPr lang="en-US"/>
              <a:pPr>
                <a:defRPr/>
              </a:pPr>
              <a:t>13</a:t>
            </a:fld>
            <a:endParaRPr lang="en-US"/>
          </a:p>
        </p:txBody>
      </p:sp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600200"/>
            <a:ext cx="380027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Results Navigation in PubMed with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BioNav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[ICDE’09, TKDE’10]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620000" cy="4262438"/>
          </a:xfrm>
        </p:spPr>
        <p:txBody>
          <a:bodyPr>
            <a:spAutoFit/>
          </a:bodyPr>
          <a:lstStyle/>
          <a:p>
            <a:pPr eaLnBrk="1" hangingPunct="1"/>
            <a:r>
              <a:rPr lang="en-US" dirty="0" smtClean="0"/>
              <a:t>With SUNY Buffalo.</a:t>
            </a:r>
          </a:p>
          <a:p>
            <a:pPr eaLnBrk="1" hangingPunct="1"/>
            <a:r>
              <a:rPr lang="en-US" dirty="0" smtClean="0"/>
              <a:t>Most publications in PubMed annotated with Medical Subject Headings (</a:t>
            </a:r>
            <a:r>
              <a:rPr lang="en-US" dirty="0" err="1" smtClean="0"/>
              <a:t>MeSH</a:t>
            </a:r>
            <a:r>
              <a:rPr lang="en-US" dirty="0" smtClean="0"/>
              <a:t>) terms.</a:t>
            </a:r>
          </a:p>
          <a:p>
            <a:pPr eaLnBrk="1" hangingPunct="1"/>
            <a:r>
              <a:rPr lang="en-US" dirty="0" smtClean="0"/>
              <a:t>Present results in </a:t>
            </a:r>
            <a:r>
              <a:rPr lang="en-US" dirty="0" err="1" smtClean="0"/>
              <a:t>MeSH</a:t>
            </a:r>
            <a:r>
              <a:rPr lang="en-US" dirty="0" smtClean="0"/>
              <a:t> tree.</a:t>
            </a:r>
          </a:p>
          <a:p>
            <a:pPr eaLnBrk="1" hangingPunct="1"/>
            <a:r>
              <a:rPr lang="en-US" dirty="0" smtClean="0"/>
              <a:t>Propose navigation model and smart expansion techniques that may skip tree levels.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Vagelis</a:t>
            </a:r>
            <a:r>
              <a:rPr lang="en-US" dirty="0"/>
              <a:t> </a:t>
            </a:r>
            <a:r>
              <a:rPr lang="en-US" dirty="0" err="1"/>
              <a:t>Hristidis</a:t>
            </a:r>
            <a:r>
              <a:rPr lang="en-US" dirty="0"/>
              <a:t> - FIU - Information Discovery on Vertical Domains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3775" y="6381750"/>
            <a:ext cx="457200" cy="476250"/>
          </a:xfrm>
        </p:spPr>
        <p:txBody>
          <a:bodyPr/>
          <a:lstStyle/>
          <a:p>
            <a:pPr>
              <a:defRPr/>
            </a:pPr>
            <a:fld id="{B42508FF-50E2-43C8-B1D5-28E52F13E6F2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BioNav</a:t>
            </a:r>
            <a:r>
              <a:rPr lang="en-US" dirty="0" smtClean="0"/>
              <a:t>: Exploring PubMed Results</a:t>
            </a:r>
            <a:endParaRPr lang="en-US" dirty="0"/>
          </a:p>
        </p:txBody>
      </p:sp>
      <p:grpSp>
        <p:nvGrpSpPr>
          <p:cNvPr id="3" name="Group 131"/>
          <p:cNvGrpSpPr/>
          <p:nvPr/>
        </p:nvGrpSpPr>
        <p:grpSpPr>
          <a:xfrm>
            <a:off x="152400" y="1143000"/>
            <a:ext cx="8155767" cy="5260390"/>
            <a:chOff x="18592800" y="6634977"/>
            <a:chExt cx="10942209" cy="8940124"/>
          </a:xfrm>
        </p:grpSpPr>
        <p:sp>
          <p:nvSpPr>
            <p:cNvPr id="133" name="TextBox 132"/>
            <p:cNvSpPr txBox="1"/>
            <p:nvPr/>
          </p:nvSpPr>
          <p:spPr>
            <a:xfrm>
              <a:off x="24408730" y="14396168"/>
              <a:ext cx="5126279" cy="1178933"/>
            </a:xfrm>
            <a:prstGeom prst="rect">
              <a:avLst/>
            </a:prstGeom>
            <a:noFill/>
          </p:spPr>
          <p:txBody>
            <a:bodyPr wrap="square" lIns="77380" tIns="38689" rIns="77380" bIns="38689" rtlCol="0">
              <a:spAutoFit/>
            </a:bodyPr>
            <a:lstStyle/>
            <a:p>
              <a:pPr algn="ctr"/>
              <a:r>
                <a:rPr lang="en-US" sz="20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Static Navigation Tree</a:t>
              </a:r>
            </a:p>
            <a:p>
              <a:pPr algn="ctr"/>
              <a:r>
                <a:rPr lang="en-US" sz="20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for query “prothymosin”</a:t>
              </a:r>
            </a:p>
          </p:txBody>
        </p:sp>
        <p:cxnSp>
          <p:nvCxnSpPr>
            <p:cNvPr id="135" name="Straight Connector 12"/>
            <p:cNvCxnSpPr>
              <a:stCxn id="136" idx="2"/>
              <a:endCxn id="137" idx="1"/>
            </p:cNvCxnSpPr>
            <p:nvPr/>
          </p:nvCxnSpPr>
          <p:spPr>
            <a:xfrm rot="16200000" flipH="1">
              <a:off x="25126884" y="7080757"/>
              <a:ext cx="198123" cy="99059"/>
            </a:xfrm>
            <a:prstGeom prst="bentConnector2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Rounded Rectangle 135"/>
            <p:cNvSpPr/>
            <p:nvPr/>
          </p:nvSpPr>
          <p:spPr>
            <a:xfrm>
              <a:off x="24978298" y="6634977"/>
              <a:ext cx="396236" cy="3962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18851" tIns="59426" rIns="118851" bIns="59426" rtlCol="0" anchor="ctr"/>
            <a:lstStyle/>
            <a:p>
              <a:r>
                <a:rPr lang="en-US" sz="2300" b="1" dirty="0" smtClean="0">
                  <a:solidFill>
                    <a:srgbClr val="0070C0"/>
                  </a:solidFill>
                </a:rPr>
                <a:t>MESH</a:t>
              </a:r>
              <a:r>
                <a:rPr lang="en-US" sz="2300" dirty="0" smtClean="0">
                  <a:solidFill>
                    <a:srgbClr val="0070C0"/>
                  </a:solidFill>
                </a:rPr>
                <a:t> (313)</a:t>
              </a:r>
              <a:endParaRPr lang="en-US" sz="2300" dirty="0">
                <a:solidFill>
                  <a:srgbClr val="0070C0"/>
                </a:solidFill>
              </a:endParaRPr>
            </a:p>
          </p:txBody>
        </p:sp>
        <p:sp>
          <p:nvSpPr>
            <p:cNvPr id="137" name="Rounded Rectangle 136"/>
            <p:cNvSpPr/>
            <p:nvPr/>
          </p:nvSpPr>
          <p:spPr>
            <a:xfrm>
              <a:off x="25275475" y="7031223"/>
              <a:ext cx="396236" cy="3962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59426" tIns="59426" rIns="118851" bIns="59426" rtlCol="0" anchor="ctr"/>
            <a:lstStyle/>
            <a:p>
              <a:r>
                <a:rPr lang="en-US" sz="2300" dirty="0" smtClean="0">
                  <a:solidFill>
                    <a:schemeClr val="tx1"/>
                  </a:solidFill>
                </a:rPr>
                <a:t>Amino Acids, Peptides, and Proteins (310)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cxnSp>
          <p:nvCxnSpPr>
            <p:cNvPr id="138" name="Straight Connector 12"/>
            <p:cNvCxnSpPr>
              <a:stCxn id="137" idx="2"/>
              <a:endCxn id="139" idx="1"/>
            </p:cNvCxnSpPr>
            <p:nvPr/>
          </p:nvCxnSpPr>
          <p:spPr>
            <a:xfrm rot="16200000" flipH="1">
              <a:off x="25424062" y="7477003"/>
              <a:ext cx="198123" cy="99059"/>
            </a:xfrm>
            <a:prstGeom prst="bentConnector2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Rounded Rectangle 138">
              <a:hlinkClick r:id="" action="ppaction://hlinkshowjump?jump=firstslide"/>
            </p:cNvPr>
            <p:cNvSpPr/>
            <p:nvPr/>
          </p:nvSpPr>
          <p:spPr>
            <a:xfrm>
              <a:off x="25572652" y="7427470"/>
              <a:ext cx="396236" cy="3962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59426" tIns="59426" rIns="118851" bIns="59426" rtlCol="0" anchor="ctr"/>
            <a:lstStyle/>
            <a:p>
              <a:r>
                <a:rPr lang="en-US" sz="2300" dirty="0" smtClean="0"/>
                <a:t>Proteins (307)</a:t>
              </a:r>
              <a:endParaRPr lang="en-US" sz="2300" dirty="0"/>
            </a:p>
          </p:txBody>
        </p:sp>
        <p:cxnSp>
          <p:nvCxnSpPr>
            <p:cNvPr id="140" name="Straight Connector 12"/>
            <p:cNvCxnSpPr>
              <a:stCxn id="139" idx="2"/>
              <a:endCxn id="141" idx="1"/>
            </p:cNvCxnSpPr>
            <p:nvPr/>
          </p:nvCxnSpPr>
          <p:spPr>
            <a:xfrm rot="16200000" flipH="1">
              <a:off x="25721238" y="7873250"/>
              <a:ext cx="198123" cy="99059"/>
            </a:xfrm>
            <a:prstGeom prst="bentConnector2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Rounded Rectangle 140"/>
            <p:cNvSpPr/>
            <p:nvPr/>
          </p:nvSpPr>
          <p:spPr>
            <a:xfrm>
              <a:off x="25869828" y="7823716"/>
              <a:ext cx="396236" cy="3962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59426" tIns="59426" rIns="118851" bIns="59426" rtlCol="0" anchor="ctr"/>
            <a:lstStyle/>
            <a:p>
              <a:r>
                <a:rPr lang="en-US" sz="2300" dirty="0" smtClean="0"/>
                <a:t>Nucleoproteins (40)</a:t>
              </a:r>
              <a:endParaRPr lang="en-US" sz="2300" dirty="0"/>
            </a:p>
          </p:txBody>
        </p:sp>
        <p:cxnSp>
          <p:nvCxnSpPr>
            <p:cNvPr id="142" name="Straight Connector 12"/>
            <p:cNvCxnSpPr>
              <a:stCxn id="141" idx="2"/>
              <a:endCxn id="173" idx="1"/>
            </p:cNvCxnSpPr>
            <p:nvPr/>
          </p:nvCxnSpPr>
          <p:spPr>
            <a:xfrm rot="16200000" flipH="1">
              <a:off x="26086908" y="8201001"/>
              <a:ext cx="167176" cy="205101"/>
            </a:xfrm>
            <a:prstGeom prst="bentConnector2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2"/>
            <p:cNvCxnSpPr>
              <a:stCxn id="136" idx="2"/>
              <a:endCxn id="144" idx="1"/>
            </p:cNvCxnSpPr>
            <p:nvPr/>
          </p:nvCxnSpPr>
          <p:spPr>
            <a:xfrm rot="16200000" flipH="1">
              <a:off x="23719385" y="8488256"/>
              <a:ext cx="3013127" cy="99059"/>
            </a:xfrm>
            <a:prstGeom prst="bentConnector2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Rounded Rectangle 143"/>
            <p:cNvSpPr/>
            <p:nvPr/>
          </p:nvSpPr>
          <p:spPr>
            <a:xfrm>
              <a:off x="25275475" y="9846226"/>
              <a:ext cx="396236" cy="3962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59426" tIns="59426" rIns="118851" bIns="59426" rtlCol="0" anchor="ctr"/>
            <a:lstStyle/>
            <a:p>
              <a:r>
                <a:rPr lang="en-US" sz="2300" dirty="0" smtClean="0"/>
                <a:t>Biological Phenomena, …</a:t>
              </a:r>
              <a:r>
                <a:rPr lang="en-US" sz="2300" dirty="0" smtClean="0">
                  <a:solidFill>
                    <a:schemeClr val="tx1"/>
                  </a:solidFill>
                </a:rPr>
                <a:t> (217)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cxnSp>
          <p:nvCxnSpPr>
            <p:cNvPr id="145" name="Straight Connector 12"/>
            <p:cNvCxnSpPr>
              <a:stCxn id="144" idx="2"/>
              <a:endCxn id="146" idx="1"/>
            </p:cNvCxnSpPr>
            <p:nvPr/>
          </p:nvCxnSpPr>
          <p:spPr>
            <a:xfrm rot="16200000" flipH="1">
              <a:off x="25424062" y="10292006"/>
              <a:ext cx="198123" cy="99060"/>
            </a:xfrm>
            <a:prstGeom prst="bentConnector2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Rounded Rectangle 145">
              <a:hlinkClick r:id="" action="ppaction://hlinkshowjump?jump=firstslide"/>
            </p:cNvPr>
            <p:cNvSpPr/>
            <p:nvPr/>
          </p:nvSpPr>
          <p:spPr>
            <a:xfrm>
              <a:off x="25572653" y="10242473"/>
              <a:ext cx="396236" cy="3962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59426" tIns="59426" rIns="118851" bIns="59426" rtlCol="0" anchor="ctr"/>
            <a:lstStyle/>
            <a:p>
              <a:r>
                <a:rPr lang="en-US" sz="2300" dirty="0" smtClean="0"/>
                <a:t>Cell Physiology (161)</a:t>
              </a:r>
              <a:endParaRPr lang="en-US" sz="2300" dirty="0"/>
            </a:p>
          </p:txBody>
        </p:sp>
        <p:cxnSp>
          <p:nvCxnSpPr>
            <p:cNvPr id="147" name="Straight Connector 12"/>
            <p:cNvCxnSpPr>
              <a:stCxn id="146" idx="2"/>
              <a:endCxn id="148" idx="1"/>
            </p:cNvCxnSpPr>
            <p:nvPr/>
          </p:nvCxnSpPr>
          <p:spPr>
            <a:xfrm rot="16200000" flipH="1">
              <a:off x="25769496" y="10639994"/>
              <a:ext cx="198125" cy="195574"/>
            </a:xfrm>
            <a:prstGeom prst="bentConnector2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Rounded Rectangle 147"/>
            <p:cNvSpPr/>
            <p:nvPr/>
          </p:nvSpPr>
          <p:spPr>
            <a:xfrm>
              <a:off x="25966345" y="10638720"/>
              <a:ext cx="396236" cy="39624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59426" tIns="59426" rIns="118851" bIns="59426" rtlCol="0" anchor="ctr"/>
            <a:lstStyle/>
            <a:p>
              <a:r>
                <a:rPr lang="en-US" sz="2300" dirty="0" smtClean="0"/>
                <a:t>Cell Growth Processes (99)</a:t>
              </a:r>
              <a:endParaRPr lang="en-US" sz="2300" dirty="0"/>
            </a:p>
          </p:txBody>
        </p:sp>
        <p:cxnSp>
          <p:nvCxnSpPr>
            <p:cNvPr id="150" name="Straight Connector 12"/>
            <p:cNvCxnSpPr>
              <a:stCxn id="136" idx="2"/>
              <a:endCxn id="151" idx="1"/>
            </p:cNvCxnSpPr>
            <p:nvPr/>
          </p:nvCxnSpPr>
          <p:spPr>
            <a:xfrm rot="16200000" flipH="1">
              <a:off x="22728768" y="9478874"/>
              <a:ext cx="4994360" cy="99060"/>
            </a:xfrm>
            <a:prstGeom prst="bentConnector2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Rounded Rectangle 150"/>
            <p:cNvSpPr/>
            <p:nvPr/>
          </p:nvSpPr>
          <p:spPr>
            <a:xfrm>
              <a:off x="25275476" y="11827460"/>
              <a:ext cx="396236" cy="3962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59426" tIns="59426" rIns="118851" bIns="59426" rtlCol="0" anchor="ctr"/>
            <a:lstStyle/>
            <a:p>
              <a:r>
                <a:rPr lang="en-US" sz="2300" dirty="0" smtClean="0"/>
                <a:t>Genetic Processes</a:t>
              </a:r>
              <a:r>
                <a:rPr lang="en-US" sz="2300" dirty="0" smtClean="0">
                  <a:solidFill>
                    <a:schemeClr val="tx1"/>
                  </a:solidFill>
                </a:rPr>
                <a:t> (193)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cxnSp>
          <p:nvCxnSpPr>
            <p:cNvPr id="152" name="Straight Connector 12"/>
            <p:cNvCxnSpPr>
              <a:stCxn id="151" idx="2"/>
              <a:endCxn id="153" idx="1"/>
            </p:cNvCxnSpPr>
            <p:nvPr/>
          </p:nvCxnSpPr>
          <p:spPr>
            <a:xfrm rot="16200000" flipH="1">
              <a:off x="25424062" y="12273238"/>
              <a:ext cx="198123" cy="99059"/>
            </a:xfrm>
            <a:prstGeom prst="bentConnector2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Rounded Rectangle 152">
              <a:hlinkClick r:id="" action="ppaction://hlinkshowjump?jump=firstslide"/>
            </p:cNvPr>
            <p:cNvSpPr/>
            <p:nvPr/>
          </p:nvSpPr>
          <p:spPr>
            <a:xfrm>
              <a:off x="25572653" y="12223706"/>
              <a:ext cx="396236" cy="3962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59426" tIns="59426" rIns="118851" bIns="59426" rtlCol="0" anchor="ctr"/>
            <a:lstStyle/>
            <a:p>
              <a:r>
                <a:rPr lang="en-US" sz="2300" dirty="0" smtClean="0"/>
                <a:t>Gene Expression (92)</a:t>
              </a:r>
              <a:endParaRPr lang="en-US" sz="2300" dirty="0"/>
            </a:p>
          </p:txBody>
        </p:sp>
        <p:cxnSp>
          <p:nvCxnSpPr>
            <p:cNvPr id="154" name="Straight Connector 12"/>
            <p:cNvCxnSpPr>
              <a:stCxn id="153" idx="2"/>
              <a:endCxn id="155" idx="1"/>
            </p:cNvCxnSpPr>
            <p:nvPr/>
          </p:nvCxnSpPr>
          <p:spPr>
            <a:xfrm rot="16200000" flipH="1">
              <a:off x="25769496" y="12621227"/>
              <a:ext cx="198125" cy="195574"/>
            </a:xfrm>
            <a:prstGeom prst="bentConnector2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Rounded Rectangle 154"/>
            <p:cNvSpPr/>
            <p:nvPr/>
          </p:nvSpPr>
          <p:spPr>
            <a:xfrm>
              <a:off x="25966345" y="12619953"/>
              <a:ext cx="396236" cy="39624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59426" tIns="59426" rIns="118851" bIns="59426" rtlCol="0" anchor="ctr"/>
            <a:lstStyle/>
            <a:p>
              <a:r>
                <a:rPr lang="en-US" sz="2300" dirty="0" smtClean="0"/>
                <a:t>Transcription, Genetic (25)</a:t>
              </a:r>
              <a:endParaRPr lang="en-US" sz="2300" dirty="0"/>
            </a:p>
          </p:txBody>
        </p:sp>
        <p:cxnSp>
          <p:nvCxnSpPr>
            <p:cNvPr id="156" name="Straight Connector 12"/>
            <p:cNvCxnSpPr>
              <a:stCxn id="136" idx="2"/>
              <a:endCxn id="157" idx="0"/>
            </p:cNvCxnSpPr>
            <p:nvPr/>
          </p:nvCxnSpPr>
          <p:spPr>
            <a:xfrm rot="5400000">
              <a:off x="21788200" y="10419442"/>
              <a:ext cx="6776437" cy="206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Rounded Rectangle 156"/>
            <p:cNvSpPr/>
            <p:nvPr/>
          </p:nvSpPr>
          <p:spPr>
            <a:xfrm>
              <a:off x="24978298" y="13807660"/>
              <a:ext cx="396236" cy="3962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59426" tIns="59426" rIns="118851" bIns="59426" rtlCol="0" anchor="ctr"/>
            <a:lstStyle/>
            <a:p>
              <a:r>
                <a:rPr lang="en-US" sz="23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95 more nodes</a:t>
              </a:r>
              <a:endPara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158" name="Straight Connector 12"/>
            <p:cNvCxnSpPr>
              <a:stCxn id="137" idx="2"/>
              <a:endCxn id="159" idx="0"/>
            </p:cNvCxnSpPr>
            <p:nvPr/>
          </p:nvCxnSpPr>
          <p:spPr>
            <a:xfrm rot="5400000">
              <a:off x="24462857" y="8438208"/>
              <a:ext cx="2021478" cy="206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Rounded Rectangle 158"/>
            <p:cNvSpPr/>
            <p:nvPr/>
          </p:nvSpPr>
          <p:spPr>
            <a:xfrm>
              <a:off x="25275475" y="9448948"/>
              <a:ext cx="396236" cy="3962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59426" tIns="59426" rIns="118851" bIns="59426" rtlCol="0" anchor="ctr"/>
            <a:lstStyle/>
            <a:p>
              <a:r>
                <a:rPr lang="en-US" sz="23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 more nodes</a:t>
              </a:r>
              <a:endPara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160" name="Straight Connector 12"/>
            <p:cNvCxnSpPr>
              <a:stCxn id="139" idx="2"/>
              <a:endCxn id="161" idx="0"/>
            </p:cNvCxnSpPr>
            <p:nvPr/>
          </p:nvCxnSpPr>
          <p:spPr>
            <a:xfrm rot="5400000">
              <a:off x="25156280" y="8438208"/>
              <a:ext cx="1228985" cy="206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Rounded Rectangle 160"/>
            <p:cNvSpPr/>
            <p:nvPr/>
          </p:nvSpPr>
          <p:spPr>
            <a:xfrm>
              <a:off x="25572652" y="9052701"/>
              <a:ext cx="396236" cy="3962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59426" tIns="59426" rIns="118851" bIns="59426" rtlCol="0" anchor="ctr"/>
            <a:lstStyle/>
            <a:p>
              <a:r>
                <a:rPr lang="en-US" sz="23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45 more nodes</a:t>
              </a:r>
              <a:endPara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162" name="Straight Connector 12"/>
            <p:cNvCxnSpPr>
              <a:stCxn id="141" idx="2"/>
              <a:endCxn id="163" idx="0"/>
            </p:cNvCxnSpPr>
            <p:nvPr/>
          </p:nvCxnSpPr>
          <p:spPr>
            <a:xfrm rot="5400000">
              <a:off x="25849704" y="8438208"/>
              <a:ext cx="436491" cy="206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Rounded Rectangle 162"/>
            <p:cNvSpPr/>
            <p:nvPr/>
          </p:nvSpPr>
          <p:spPr>
            <a:xfrm>
              <a:off x="25869828" y="8656454"/>
              <a:ext cx="396236" cy="3962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59426" tIns="59426" rIns="118851" bIns="59426" rtlCol="0" anchor="ctr"/>
            <a:lstStyle/>
            <a:p>
              <a:r>
                <a:rPr lang="en-US" sz="23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4 more nodes</a:t>
              </a:r>
              <a:endPara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164" name="Straight Connector 12"/>
            <p:cNvCxnSpPr>
              <a:stCxn id="144" idx="2"/>
              <a:endCxn id="165" idx="0"/>
            </p:cNvCxnSpPr>
            <p:nvPr/>
          </p:nvCxnSpPr>
          <p:spPr>
            <a:xfrm rot="5400000">
              <a:off x="24879739" y="10836327"/>
              <a:ext cx="1187708" cy="206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Rounded Rectangle 164"/>
            <p:cNvSpPr/>
            <p:nvPr/>
          </p:nvSpPr>
          <p:spPr>
            <a:xfrm>
              <a:off x="25275475" y="11430181"/>
              <a:ext cx="396236" cy="3962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59426" tIns="59426" rIns="118851" bIns="59426" rtlCol="0" anchor="ctr"/>
            <a:lstStyle/>
            <a:p>
              <a:r>
                <a:rPr lang="en-US" sz="23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 more nodes</a:t>
              </a:r>
              <a:endPara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166" name="Straight Connector 12"/>
            <p:cNvCxnSpPr>
              <a:stCxn id="146" idx="2"/>
              <a:endCxn id="167" idx="0"/>
            </p:cNvCxnSpPr>
            <p:nvPr/>
          </p:nvCxnSpPr>
          <p:spPr>
            <a:xfrm rot="5400000">
              <a:off x="25573164" y="10836329"/>
              <a:ext cx="395214" cy="1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Rounded Rectangle 166"/>
            <p:cNvSpPr/>
            <p:nvPr/>
          </p:nvSpPr>
          <p:spPr>
            <a:xfrm>
              <a:off x="25572652" y="11033934"/>
              <a:ext cx="396236" cy="3962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59426" tIns="59426" rIns="118851" bIns="59426" rtlCol="0" anchor="ctr"/>
            <a:lstStyle/>
            <a:p>
              <a:r>
                <a:rPr lang="en-US" sz="23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15 more nodes</a:t>
              </a:r>
              <a:endPara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168" name="Straight Connector 12"/>
            <p:cNvCxnSpPr>
              <a:stCxn id="151" idx="2"/>
              <a:endCxn id="169" idx="0"/>
            </p:cNvCxnSpPr>
            <p:nvPr/>
          </p:nvCxnSpPr>
          <p:spPr>
            <a:xfrm rot="5400000">
              <a:off x="24879740" y="12817562"/>
              <a:ext cx="1187708" cy="1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Rounded Rectangle 168"/>
            <p:cNvSpPr/>
            <p:nvPr/>
          </p:nvSpPr>
          <p:spPr>
            <a:xfrm>
              <a:off x="25275475" y="13411414"/>
              <a:ext cx="396236" cy="3962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59426" tIns="59426" rIns="118851" bIns="59426" rtlCol="0" anchor="ctr"/>
            <a:lstStyle/>
            <a:p>
              <a:r>
                <a:rPr lang="en-US" sz="23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10 more nodes</a:t>
              </a:r>
              <a:endPara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170" name="Straight Connector 12"/>
            <p:cNvCxnSpPr>
              <a:stCxn id="153" idx="2"/>
              <a:endCxn id="171" idx="0"/>
            </p:cNvCxnSpPr>
            <p:nvPr/>
          </p:nvCxnSpPr>
          <p:spPr>
            <a:xfrm rot="5400000">
              <a:off x="25573164" y="12817562"/>
              <a:ext cx="395214" cy="1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Rounded Rectangle 170"/>
            <p:cNvSpPr/>
            <p:nvPr/>
          </p:nvSpPr>
          <p:spPr>
            <a:xfrm>
              <a:off x="25572652" y="13015167"/>
              <a:ext cx="396236" cy="3962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59426" tIns="59426" rIns="118851" bIns="59426" rtlCol="0" anchor="ctr"/>
            <a:lstStyle/>
            <a:p>
              <a:r>
                <a:rPr lang="en-US" sz="23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 more node</a:t>
              </a:r>
              <a:endPara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73" name="Rounded Rectangle 172"/>
            <p:cNvSpPr/>
            <p:nvPr/>
          </p:nvSpPr>
          <p:spPr>
            <a:xfrm>
              <a:off x="26273047" y="8189016"/>
              <a:ext cx="396236" cy="39624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59426" tIns="59426" rIns="118851" bIns="59426" rtlCol="0" anchor="ctr"/>
            <a:lstStyle/>
            <a:p>
              <a:r>
                <a:rPr lang="en-US" sz="2300" dirty="0" err="1" smtClean="0"/>
                <a:t>Histones</a:t>
              </a:r>
              <a:r>
                <a:rPr lang="en-US" sz="2300" dirty="0" smtClean="0"/>
                <a:t> (15)</a:t>
              </a:r>
              <a:endParaRPr lang="en-US" sz="2300" dirty="0"/>
            </a:p>
          </p:txBody>
        </p:sp>
        <p:sp>
          <p:nvSpPr>
            <p:cNvPr id="174" name="Rectangular Callout 173"/>
            <p:cNvSpPr/>
            <p:nvPr/>
          </p:nvSpPr>
          <p:spPr bwMode="auto">
            <a:xfrm>
              <a:off x="18592800" y="6934201"/>
              <a:ext cx="5151063" cy="5916931"/>
            </a:xfrm>
            <a:prstGeom prst="wedgeRectCallout">
              <a:avLst>
                <a:gd name="adj1" fmla="val 68708"/>
                <a:gd name="adj2" fmla="val -21921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18872" tIns="59436" rIns="118872" bIns="59436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780"/>
                </a:spcAft>
                <a:buFont typeface="Verdana" pitchFamily="34" charset="0"/>
                <a:buChar char="-"/>
              </a:pPr>
              <a:r>
                <a:rPr lang="en-US" sz="20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Query Keyword: </a:t>
              </a:r>
              <a:r>
                <a:rPr lang="en-US" sz="20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prothymosin</a:t>
              </a:r>
            </a:p>
            <a:p>
              <a:pPr>
                <a:spcAft>
                  <a:spcPts val="780"/>
                </a:spcAft>
                <a:buFont typeface="Verdana" pitchFamily="34" charset="0"/>
                <a:buChar char="-"/>
              </a:pPr>
              <a:r>
                <a:rPr lang="en-US" sz="20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en-US" sz="20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Number of results: </a:t>
              </a:r>
              <a:r>
                <a:rPr lang="en-US" sz="20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313</a:t>
              </a:r>
            </a:p>
            <a:p>
              <a:pPr>
                <a:spcAft>
                  <a:spcPts val="780"/>
                </a:spcAft>
                <a:buFont typeface="Verdana" pitchFamily="34" charset="0"/>
                <a:buChar char="-"/>
              </a:pPr>
              <a:r>
                <a:rPr lang="en-US" sz="20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en-US" sz="20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Navigation Tree stats: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sz="20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# of nodes: </a:t>
              </a:r>
              <a:r>
                <a:rPr lang="en-US" sz="20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3941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sz="20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depth: </a:t>
              </a:r>
              <a:r>
                <a:rPr lang="en-US" sz="20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10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sz="20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total citations: </a:t>
              </a:r>
              <a:r>
                <a:rPr lang="en-US" sz="20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30897</a:t>
              </a:r>
            </a:p>
            <a:p>
              <a:endPara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r>
                <a:rPr lang="en-US" sz="20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Big </a:t>
              </a:r>
              <a:r>
                <a:rPr lang="en-US" sz="20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tree with many </a:t>
              </a:r>
              <a:r>
                <a:rPr lang="en-US" sz="20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duplicates</a:t>
              </a:r>
              <a:r>
                <a:rPr lang="en-US" sz="20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!</a:t>
              </a:r>
            </a:p>
          </p:txBody>
        </p:sp>
      </p:grpSp>
      <p:sp>
        <p:nvSpPr>
          <p:cNvPr id="175" name="Slide Number Placeholder 174"/>
          <p:cNvSpPr>
            <a:spLocks noGrp="1"/>
          </p:cNvSpPr>
          <p:nvPr>
            <p:ph type="sldNum" sz="quarter" idx="12"/>
          </p:nvPr>
        </p:nvSpPr>
        <p:spPr>
          <a:xfrm>
            <a:off x="7849081" y="6305550"/>
            <a:ext cx="913919" cy="47625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76" name="Footer Placeholder 175"/>
          <p:cNvSpPr>
            <a:spLocks noGrp="1"/>
          </p:cNvSpPr>
          <p:nvPr>
            <p:ph type="ftr" sz="quarter" idx="11"/>
          </p:nvPr>
        </p:nvSpPr>
        <p:spPr>
          <a:xfrm>
            <a:off x="2514600" y="6305550"/>
            <a:ext cx="5788152" cy="476250"/>
          </a:xfrm>
        </p:spPr>
        <p:txBody>
          <a:bodyPr/>
          <a:lstStyle/>
          <a:p>
            <a:r>
              <a:rPr lang="en-US" smtClean="0"/>
              <a:t>Vagelis Hristidis, Searching and Exploring Biomedical Data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524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BioNav</a:t>
            </a:r>
            <a:r>
              <a:rPr lang="en-US" dirty="0" smtClean="0"/>
              <a:t>: Exploring PubMed Results</a:t>
            </a:r>
            <a:endParaRPr lang="en-US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1823" y="1143000"/>
            <a:ext cx="6406777" cy="408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24000" y="5181600"/>
            <a:ext cx="594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Reveal to the user a selected set of </a:t>
            </a:r>
            <a:r>
              <a:rPr lang="en-US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descendent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concepts 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that:</a:t>
            </a:r>
          </a:p>
          <a:p>
            <a:pPr marL="342900" indent="-342900">
              <a:spcAft>
                <a:spcPts val="300"/>
              </a:spcAft>
              <a:buAutoNum type="alphaLcParenBoth"/>
            </a:pP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Collectively contain all results</a:t>
            </a:r>
          </a:p>
          <a:p>
            <a:pPr marL="342900" indent="-342900">
              <a:spcAft>
                <a:spcPts val="300"/>
              </a:spcAft>
              <a:buAutoNum type="alphaLcParenBoth"/>
            </a:pP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Minimize the expected user navigation cost</a:t>
            </a:r>
          </a:p>
          <a:p>
            <a:pPr>
              <a:spcAft>
                <a:spcPts val="300"/>
              </a:spcAft>
            </a:pP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Not all children of the root are necessarily revealed as in </a:t>
            </a:r>
            <a:r>
              <a:rPr lang="en-US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static navigation.</a:t>
            </a:r>
          </a:p>
          <a:p>
            <a:pPr>
              <a:spcAft>
                <a:spcPts val="300"/>
              </a:spcAft>
            </a:pP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971800" y="6477000"/>
            <a:ext cx="5029200" cy="304800"/>
          </a:xfrm>
        </p:spPr>
        <p:txBody>
          <a:bodyPr/>
          <a:lstStyle/>
          <a:p>
            <a:r>
              <a:rPr lang="en-US" dirty="0" smtClean="0"/>
              <a:t>Vagelis Hristidis, Searching and Exploring Biomedical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BioNav</a:t>
            </a:r>
            <a:r>
              <a:rPr lang="en-US" dirty="0" smtClean="0"/>
              <a:t> Evaluation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219200"/>
            <a:ext cx="6324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Vagelis Hristidis, Searching and Exploring Biomedical Data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Specific Domains Studied (or being studied)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Products marketplace</a:t>
            </a:r>
          </a:p>
          <a:p>
            <a:pPr eaLnBrk="1" hangingPunct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Biological databases</a:t>
            </a:r>
          </a:p>
          <a:p>
            <a:pPr eaLnBrk="1" hangingPunct="1"/>
            <a:r>
              <a:rPr lang="en-US" dirty="0" smtClean="0"/>
              <a:t>Clinical databases</a:t>
            </a:r>
          </a:p>
          <a:p>
            <a:pPr eaLnBrk="1" hangingPunct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Bibliographic</a:t>
            </a:r>
          </a:p>
          <a:p>
            <a:pPr eaLnBrk="1" hangingPunct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Patents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Vagelis Hristidis - FIU - Information Discovery on Vertical Domains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1C1C23-E0F6-4615-8EAC-50841ED422FF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435100" y="76200"/>
            <a:ext cx="73279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err="1" smtClean="0">
                <a:solidFill>
                  <a:schemeClr val="tx2">
                    <a:satMod val="130000"/>
                  </a:schemeClr>
                </a:solidFill>
              </a:rPr>
              <a:t>XOntoRank</a:t>
            </a:r>
            <a:r>
              <a:rPr lang="en-US" sz="3200" dirty="0" smtClean="0">
                <a:solidFill>
                  <a:schemeClr val="tx2">
                    <a:satMod val="130000"/>
                  </a:schemeClr>
                </a:solidFill>
              </a:rPr>
              <a:t>: Use Ontologies to Search Electronic Medical Records </a:t>
            </a:r>
            <a:r>
              <a:rPr lang="en-US" sz="3200" dirty="0" smtClean="0"/>
              <a:t>[ICDE’09]</a:t>
            </a:r>
            <a:endParaRPr lang="en-US" sz="3200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8153400" cy="1600200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US" dirty="0" smtClean="0"/>
              <a:t>With Miami Children’s Hospital, Indiana University School of Medicine, IBM </a:t>
            </a:r>
            <a:r>
              <a:rPr lang="en-US" dirty="0" err="1" smtClean="0"/>
              <a:t>Almaden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smtClean="0"/>
              <a:t>Latest EMR format: HL7 CDA – XML-based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Algorithm to enhance keyword search using ontological knowledge (e.g., SNOMED)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EBBF5A-E658-4837-8751-229ABF8B5127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Vagelis Hristidis, Searching and Exploring Biomedical Data</a:t>
            </a:r>
            <a:endParaRPr lang="en-US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282193"/>
            <a:ext cx="3810000" cy="2271007"/>
          </a:xfrm>
          <a:prstGeom prst="rect">
            <a:avLst/>
          </a:prstGeom>
          <a:noFill/>
        </p:spPr>
      </p:pic>
      <p:graphicFrame>
        <p:nvGraphicFramePr>
          <p:cNvPr id="69635" name="Object 6"/>
          <p:cNvGraphicFramePr>
            <a:graphicFrameLocks noChangeAspect="1"/>
          </p:cNvGraphicFramePr>
          <p:nvPr/>
        </p:nvGraphicFramePr>
        <p:xfrm>
          <a:off x="3856038" y="2819400"/>
          <a:ext cx="5287962" cy="2971800"/>
        </p:xfrm>
        <a:graphic>
          <a:graphicData uri="http://schemas.openxmlformats.org/presentationml/2006/ole">
            <p:oleObj spid="_x0000_s69639" name="Visio" r:id="rId5" imgW="6258650" imgH="3320645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Need for Information Discovery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Amount of available data increases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Needle in the haystack problem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Some applications: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Web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Desktop search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Data Warehousing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Bibliographic database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Homes, cars search, e.g., realtor.com, autotrader.com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Scientific domains, e.g., 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genes, proteins, publications in biology, 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elements and interactions of components in chemistry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Patient hospitalizations, physician info, procedure outcomes in hospitals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0800" y="6477000"/>
            <a:ext cx="4953000" cy="365125"/>
          </a:xfrm>
        </p:spPr>
        <p:txBody>
          <a:bodyPr/>
          <a:lstStyle/>
          <a:p>
            <a:pPr>
              <a:defRPr/>
            </a:pPr>
            <a:r>
              <a:rPr lang="en-US"/>
              <a:t>Vagelis Hristidis - FIU - Information Discovery on Vertical Domains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84B52-915E-484E-9EA2-79E178020194}" type="slidenum">
              <a:rPr lang="en-US"/>
              <a:pPr>
                <a:defRPr/>
              </a:pPr>
              <a:t>2</a:t>
            </a:fld>
            <a:endParaRPr lang="en-US"/>
          </a:p>
        </p:txBody>
      </p:sp>
      <p:pic>
        <p:nvPicPr>
          <p:cNvPr id="12294" name="Picture 7" descr="http://www1.istockphoto.com/file_thumbview_approve/3147660/2/istockphoto_3147660_needle_on_a_hayst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209800"/>
            <a:ext cx="28194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E8D139-B231-4392-AABB-8C8911086C4B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CDA FRAGMENT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8229600" cy="4905375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Vagelis Hristidis, Searching and Exploring Biomedical Data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XOntoRank</a:t>
            </a:r>
            <a:r>
              <a:rPr lang="en-US" dirty="0" smtClean="0"/>
              <a:t>: Example 1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q = {“bronchitis”, “</a:t>
            </a:r>
            <a:r>
              <a:rPr lang="en-US" dirty="0" err="1" smtClean="0"/>
              <a:t>albuterol</a:t>
            </a:r>
            <a:r>
              <a:rPr lang="en-US" dirty="0" smtClean="0"/>
              <a:t>”}</a:t>
            </a:r>
          </a:p>
          <a:p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1" y="2265364"/>
            <a:ext cx="4013199" cy="388435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3" name="Group 13"/>
          <p:cNvGrpSpPr/>
          <p:nvPr/>
        </p:nvGrpSpPr>
        <p:grpSpPr>
          <a:xfrm>
            <a:off x="5486399" y="3307555"/>
            <a:ext cx="3886201" cy="2331245"/>
            <a:chOff x="5105400" y="2590800"/>
            <a:chExt cx="4286462" cy="2571353"/>
          </a:xfrm>
        </p:grpSpPr>
        <p:sp>
          <p:nvSpPr>
            <p:cNvPr id="12" name="TextBox 11"/>
            <p:cNvSpPr txBox="1"/>
            <p:nvPr/>
          </p:nvSpPr>
          <p:spPr>
            <a:xfrm>
              <a:off x="5105400" y="2590800"/>
              <a:ext cx="12346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+mj-lt"/>
                </a:rPr>
                <a:t>result =</a:t>
              </a:r>
              <a:endParaRPr lang="en-US" sz="2400" dirty="0">
                <a:solidFill>
                  <a:schemeClr val="tx2"/>
                </a:solidFill>
                <a:latin typeface="+mj-lt"/>
              </a:endParaRPr>
            </a:p>
          </p:txBody>
        </p:sp>
        <p:graphicFrame>
          <p:nvGraphicFramePr>
            <p:cNvPr id="13" name="Diagram 12"/>
            <p:cNvGraphicFramePr/>
            <p:nvPr/>
          </p:nvGraphicFramePr>
          <p:xfrm>
            <a:off x="5962862" y="2674848"/>
            <a:ext cx="3429000" cy="248730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9FE31-B82E-334C-8B46-8388F4EF89A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121" name="Picture 1" descr="C:\Documents and Settings\Fernando\Desktop\doc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6900" y="3023764"/>
            <a:ext cx="4813299" cy="1766680"/>
          </a:xfrm>
          <a:prstGeom prst="rect">
            <a:avLst/>
          </a:prstGeom>
          <a:noFill/>
          <a:ln w="28575" cap="rnd">
            <a:solidFill>
              <a:schemeClr val="accent5"/>
            </a:solidFill>
          </a:ln>
        </p:spPr>
      </p:pic>
      <p:cxnSp>
        <p:nvCxnSpPr>
          <p:cNvPr id="7" name="Straight Connector 6"/>
          <p:cNvCxnSpPr/>
          <p:nvPr/>
        </p:nvCxnSpPr>
        <p:spPr>
          <a:xfrm>
            <a:off x="2008189" y="4038600"/>
            <a:ext cx="887963" cy="1588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032000" y="4572000"/>
            <a:ext cx="864152" cy="1588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Vagelis Hristidis, Searching and Exploring Biomedical Data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-76200"/>
            <a:ext cx="7499350" cy="1143000"/>
          </a:xfrm>
        </p:spPr>
        <p:txBody>
          <a:bodyPr/>
          <a:lstStyle/>
          <a:p>
            <a:r>
              <a:rPr lang="en-US" dirty="0" err="1" smtClean="0"/>
              <a:t>XOntoRank</a:t>
            </a:r>
            <a:r>
              <a:rPr lang="en-US" dirty="0" smtClean="0"/>
              <a:t>: 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q = {“asthma”, “</a:t>
            </a:r>
            <a:r>
              <a:rPr lang="en-US" dirty="0" err="1" smtClean="0"/>
              <a:t>albuterol</a:t>
            </a:r>
            <a:r>
              <a:rPr lang="en-US" dirty="0" smtClean="0"/>
              <a:t>”}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90441" y="3272135"/>
            <a:ext cx="1669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+mj-lt"/>
              </a:rPr>
              <a:t>result = ???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9FE31-B82E-334C-8B46-8388F4EF89A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1" y="2265364"/>
            <a:ext cx="4013199" cy="388435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" name="Picture 1" descr="C:\Documents and Settings\Fernando\Desktop\doc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900" y="3023764"/>
            <a:ext cx="4813299" cy="1766680"/>
          </a:xfrm>
          <a:prstGeom prst="rect">
            <a:avLst/>
          </a:prstGeom>
          <a:noFill/>
          <a:ln w="25400" cap="rnd">
            <a:solidFill>
              <a:schemeClr val="accent5"/>
            </a:solidFill>
          </a:ln>
        </p:spPr>
      </p:pic>
      <p:cxnSp>
        <p:nvCxnSpPr>
          <p:cNvPr id="24" name="Straight Connector 23"/>
          <p:cNvCxnSpPr/>
          <p:nvPr/>
        </p:nvCxnSpPr>
        <p:spPr>
          <a:xfrm>
            <a:off x="2008189" y="4038600"/>
            <a:ext cx="887963" cy="1588"/>
          </a:xfrm>
          <a:prstGeom prst="line">
            <a:avLst/>
          </a:prstGeom>
          <a:ln w="25400">
            <a:solidFill>
              <a:schemeClr val="accent5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032000" y="4572000"/>
            <a:ext cx="864152" cy="1588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647700"/>
            <a:ext cx="33337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Vagelis Hristidis, Searching and Exploring Biomedical Data</a:t>
            </a:r>
            <a:endParaRPr lang="en-US"/>
          </a:p>
        </p:txBody>
      </p:sp>
      <p:pic>
        <p:nvPicPr>
          <p:cNvPr id="13" name="Picture 4" descr="SnomedAsthma"/>
          <p:cNvPicPr>
            <a:picLocks noChangeAspect="1" noChangeArrowheads="1"/>
          </p:cNvPicPr>
          <p:nvPr/>
        </p:nvPicPr>
        <p:blipFill>
          <a:blip r:embed="rId6" cstate="print"/>
          <a:srcRect t="-2577"/>
          <a:stretch>
            <a:fillRect/>
          </a:stretch>
        </p:blipFill>
        <p:spPr bwMode="auto">
          <a:xfrm>
            <a:off x="3429000" y="1761641"/>
            <a:ext cx="5562600" cy="487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XOntoRank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95400"/>
            <a:ext cx="7499350" cy="4800600"/>
          </a:xfrm>
        </p:spPr>
        <p:txBody>
          <a:bodyPr/>
          <a:lstStyle/>
          <a:p>
            <a:r>
              <a:rPr lang="en-US" sz="2800" dirty="0" smtClean="0"/>
              <a:t>A CDA node may be associated to a query keyword </a:t>
            </a:r>
            <a:r>
              <a:rPr lang="en-US" sz="2800" i="1" dirty="0" smtClean="0"/>
              <a:t>w </a:t>
            </a:r>
            <a:r>
              <a:rPr lang="en-US" sz="2800" dirty="0" smtClean="0"/>
              <a:t>through ontology.</a:t>
            </a:r>
          </a:p>
          <a:p>
            <a:r>
              <a:rPr lang="en-US" sz="2800" dirty="0" err="1" smtClean="0"/>
              <a:t>XOntoRank</a:t>
            </a:r>
            <a:r>
              <a:rPr lang="en-US" sz="2800" dirty="0" smtClean="0"/>
              <a:t> first assigns scores to ontological concepts</a:t>
            </a:r>
          </a:p>
          <a:p>
            <a:pPr lvl="1"/>
            <a:r>
              <a:rPr lang="en-US" sz="2400" dirty="0" smtClean="0"/>
              <a:t>OntoScore </a:t>
            </a:r>
            <a:r>
              <a:rPr lang="en-US" sz="2400" i="1" dirty="0" smtClean="0"/>
              <a:t>OS()</a:t>
            </a:r>
            <a:r>
              <a:rPr lang="en-US" sz="2400" dirty="0" smtClean="0"/>
              <a:t>: Semantic relevance of a concept </a:t>
            </a:r>
            <a:r>
              <a:rPr lang="en-US" sz="2400" i="1" dirty="0" smtClean="0"/>
              <a:t>c</a:t>
            </a:r>
            <a:r>
              <a:rPr lang="en-US" sz="2400" dirty="0" smtClean="0"/>
              <a:t> in the ontology to a query keyword </a:t>
            </a:r>
            <a:r>
              <a:rPr lang="en-US" sz="2400" i="1" dirty="0" smtClean="0"/>
              <a:t>w</a:t>
            </a:r>
            <a:r>
              <a:rPr lang="en-US" sz="2400" dirty="0" smtClean="0"/>
              <a:t>.</a:t>
            </a:r>
          </a:p>
          <a:p>
            <a:r>
              <a:rPr lang="en-US" sz="2800" dirty="0" smtClean="0"/>
              <a:t>Then, given these scores, assign Node Scores </a:t>
            </a:r>
            <a:r>
              <a:rPr lang="en-US" sz="2800" i="1" dirty="0" smtClean="0"/>
              <a:t>NS() </a:t>
            </a:r>
            <a:r>
              <a:rPr lang="en-US" sz="2800" dirty="0" smtClean="0"/>
              <a:t>to document nodes</a:t>
            </a:r>
          </a:p>
          <a:p>
            <a:endParaRPr lang="en-US" sz="2800" dirty="0" smtClean="0"/>
          </a:p>
          <a:p>
            <a:r>
              <a:rPr lang="en-US" sz="2800" dirty="0" smtClean="0"/>
              <a:t>Other aggregation functions are possible.</a:t>
            </a:r>
          </a:p>
          <a:p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4800600"/>
            <a:ext cx="5686426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9FE31-B82E-334C-8B46-8388F4EF89A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Vagelis Hristidis, Searching and Exploring Biomedical Data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Computing </a:t>
            </a:r>
            <a:r>
              <a:rPr lang="en-US" i="1" dirty="0" smtClean="0"/>
              <a:t>OntoScore</a:t>
            </a:r>
            <a:r>
              <a:rPr lang="en-US" dirty="0" smtClean="0"/>
              <a:t> of Concept Given Query Keyword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ways to view the ontology graph:</a:t>
            </a:r>
          </a:p>
          <a:p>
            <a:pPr lvl="1"/>
            <a:r>
              <a:rPr lang="en-US" dirty="0" smtClean="0"/>
              <a:t>As an unlabeled, undirected graph.</a:t>
            </a:r>
          </a:p>
          <a:p>
            <a:pPr lvl="1"/>
            <a:r>
              <a:rPr lang="en-US" dirty="0" smtClean="0"/>
              <a:t>As a taxonomy.</a:t>
            </a:r>
          </a:p>
          <a:p>
            <a:pPr lvl="1"/>
            <a:r>
              <a:rPr lang="en-US" dirty="0" smtClean="0"/>
              <a:t>As a complete set of relationships.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9FE31-B82E-334C-8B46-8388F4EF89A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Vagelis Hristidis, Searching and Exploring Biomedical Data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Authority Flow Ranking in EMRs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5181600"/>
            <a:ext cx="7499350" cy="914400"/>
          </a:xfrm>
        </p:spPr>
        <p:txBody>
          <a:bodyPr/>
          <a:lstStyle/>
          <a:p>
            <a:pPr>
              <a:buNone/>
            </a:pPr>
            <a:r>
              <a:rPr lang="en-GB" sz="2400" dirty="0" smtClean="0"/>
              <a:t>A subset of the electronic health record dataset.</a:t>
            </a:r>
          </a:p>
          <a:p>
            <a:pPr>
              <a:buNone/>
            </a:pPr>
            <a:r>
              <a:rPr lang="en-GB" sz="2400" dirty="0" smtClean="0"/>
              <a:t>Work under submission.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5537" name="Object 1"/>
          <p:cNvGraphicFramePr>
            <a:graphicFrameLocks noChangeAspect="1"/>
          </p:cNvGraphicFramePr>
          <p:nvPr/>
        </p:nvGraphicFramePr>
        <p:xfrm>
          <a:off x="1477566" y="2057400"/>
          <a:ext cx="6980634" cy="2971800"/>
        </p:xfrm>
        <a:graphic>
          <a:graphicData uri="http://schemas.openxmlformats.org/presentationml/2006/ole">
            <p:oleObj spid="_x0000_s125958" name="Visio" r:id="rId4" imgW="3606620" imgH="1394028" progId="Visio.Drawing.11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0" y="12192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Query:  “pericardial effusion”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0" y="2286000"/>
            <a:ext cx="2286000" cy="990600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Vagelis Hristidis, Searching and Exploring Biomedical Data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ObjectRank</a:t>
            </a:r>
            <a:r>
              <a:rPr lang="en-US" dirty="0" smtClean="0"/>
              <a:t> on EMRs: Authority Flow Ranking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5105400"/>
            <a:ext cx="6343650" cy="685800"/>
          </a:xfrm>
        </p:spPr>
        <p:txBody>
          <a:bodyPr/>
          <a:lstStyle/>
          <a:p>
            <a:pPr>
              <a:buNone/>
            </a:pPr>
            <a:r>
              <a:rPr lang="en-GB" sz="2400" dirty="0" smtClean="0"/>
              <a:t>Schema of the EMR dataset</a:t>
            </a:r>
            <a:endParaRPr lang="en-US" sz="2400" dirty="0"/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1681" name="Object 1"/>
          <p:cNvGraphicFramePr>
            <a:graphicFrameLocks noChangeAspect="1"/>
          </p:cNvGraphicFramePr>
          <p:nvPr/>
        </p:nvGraphicFramePr>
        <p:xfrm>
          <a:off x="1828800" y="1600200"/>
          <a:ext cx="5279173" cy="2895600"/>
        </p:xfrm>
        <a:graphic>
          <a:graphicData uri="http://schemas.openxmlformats.org/presentationml/2006/ole">
            <p:oleObj spid="_x0000_s126982" name="Visio" r:id="rId4" imgW="2846508" imgH="1574530" progId="Visio.Drawing.11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Vagelis Hristidis, Searching and Exploring Biomedical Data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Study</a:t>
            </a:r>
            <a:endParaRPr lang="en-US" dirty="0"/>
          </a:p>
        </p:txBody>
      </p:sp>
      <p:pic>
        <p:nvPicPr>
          <p:cNvPr id="72706" name="Picture 1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219200"/>
            <a:ext cx="7177709" cy="3733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Vagelis Hristidis, Searching and Exploring Biomedical Data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Explaining Subgraph</a:t>
            </a:r>
            <a:endParaRPr lang="en-US" dirty="0"/>
          </a:p>
        </p:txBody>
      </p:sp>
      <p:pic>
        <p:nvPicPr>
          <p:cNvPr id="19457" name="Picture 1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599" y="1295400"/>
            <a:ext cx="7730429" cy="464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Vagelis Hristidis, Searching and Exploring Biomedical Data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Study Results</a:t>
            </a:r>
            <a:endParaRPr lang="en-US" dirty="0"/>
          </a:p>
        </p:txBody>
      </p:sp>
      <p:pic>
        <p:nvPicPr>
          <p:cNvPr id="73730" name="Picture 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752600"/>
            <a:ext cx="3738387" cy="2593734"/>
          </a:xfrm>
          <a:prstGeom prst="rect">
            <a:avLst/>
          </a:prstGeom>
          <a:noFill/>
        </p:spPr>
      </p:pic>
      <p:pic>
        <p:nvPicPr>
          <p:cNvPr id="73729" name="Picture 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1771267"/>
            <a:ext cx="3609975" cy="2607875"/>
          </a:xfrm>
          <a:prstGeom prst="rect">
            <a:avLst/>
          </a:prstGeom>
          <a:noFill/>
        </p:spPr>
      </p:pic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1295400" y="4521614"/>
            <a:ext cx="7391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Mean Sensitivity			Mean Specificity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5141142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BM25: Traditional Information Retrieval Ranking Function</a:t>
            </a:r>
          </a:p>
          <a:p>
            <a:r>
              <a:rPr lang="en-US" dirty="0" smtClean="0"/>
              <a:t>CO: Clinical ObjectRank (Authority Flow)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Vagelis Hristidis, Searching and Exploring Biomedical Data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435100" y="76200"/>
            <a:ext cx="749935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Strengths and Limitations of Current Approaches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Vagelis Hristidis - FIU - Information Discovery on Vertical Domains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B4DA31-9E65-4EB2-8427-EAE55911C931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1295400"/>
            <a:ext cx="2286000" cy="162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6637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990600" y="1219200"/>
            <a:ext cx="5410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2800" kern="0" dirty="0">
                <a:latin typeface="+mn-lt"/>
                <a:cs typeface="+mn-cs"/>
              </a:rPr>
              <a:t>Web Search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5000"/>
              <a:defRPr/>
            </a:pPr>
            <a:r>
              <a:rPr lang="en-US" sz="2400" kern="0" dirty="0" smtClean="0">
                <a:latin typeface="+mn-lt"/>
                <a:cs typeface="+mn-cs"/>
              </a:rPr>
              <a:t>+ Scalability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5000"/>
              <a:defRPr/>
            </a:pPr>
            <a:r>
              <a:rPr lang="en-US" sz="2400" kern="0" dirty="0" smtClean="0">
                <a:latin typeface="+mn-lt"/>
                <a:cs typeface="+mn-cs"/>
              </a:rPr>
              <a:t>+ Handle free text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5000"/>
              <a:defRPr/>
            </a:pPr>
            <a:r>
              <a:rPr lang="en-US" sz="2400" kern="0" dirty="0" smtClean="0">
                <a:latin typeface="+mn-lt"/>
                <a:cs typeface="+mn-cs"/>
              </a:rPr>
              <a:t>+ Exploit </a:t>
            </a:r>
            <a:r>
              <a:rPr lang="en-US" sz="2400" kern="0" dirty="0">
                <a:latin typeface="+mn-lt"/>
                <a:cs typeface="+mn-cs"/>
              </a:rPr>
              <a:t>content and link structure to achieve </a:t>
            </a:r>
            <a:r>
              <a:rPr lang="en-US" sz="2400" kern="0" dirty="0" smtClean="0">
                <a:latin typeface="+mn-lt"/>
                <a:cs typeface="+mn-cs"/>
              </a:rPr>
              <a:t>ranking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5000"/>
              <a:defRPr/>
            </a:pPr>
            <a:r>
              <a:rPr lang="en-US" sz="2400" kern="0" dirty="0" smtClean="0">
                <a:latin typeface="+mn-lt"/>
                <a:cs typeface="+mn-cs"/>
              </a:rPr>
              <a:t>+ Simple keyword queries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5000"/>
              <a:defRPr/>
            </a:pPr>
            <a:r>
              <a:rPr lang="en-US" sz="2400" kern="0" dirty="0" smtClean="0">
                <a:latin typeface="+mn-lt"/>
                <a:cs typeface="+mn-cs"/>
              </a:rPr>
              <a:t>- Limited query expressive power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5000"/>
              <a:defRPr/>
            </a:pPr>
            <a:r>
              <a:rPr lang="en-US" sz="2400" kern="0" dirty="0" smtClean="0">
                <a:latin typeface="+mn-lt"/>
                <a:cs typeface="+mn-cs"/>
              </a:rPr>
              <a:t>- Generic</a:t>
            </a:r>
            <a:r>
              <a:rPr lang="en-US" sz="2400" kern="0" dirty="0">
                <a:latin typeface="+mn-lt"/>
                <a:cs typeface="+mn-cs"/>
              </a:rPr>
              <a:t>, domain-independent ranking </a:t>
            </a:r>
            <a:r>
              <a:rPr lang="en-US" sz="2400" kern="0" dirty="0" smtClean="0">
                <a:latin typeface="+mn-lt"/>
                <a:cs typeface="+mn-cs"/>
              </a:rPr>
              <a:t>algorithms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5000"/>
              <a:defRPr/>
            </a:pPr>
            <a:r>
              <a:rPr lang="en-US" sz="2400" kern="0" dirty="0" smtClean="0">
                <a:latin typeface="+mn-lt"/>
                <a:cs typeface="+mn-cs"/>
              </a:rPr>
              <a:t>- Return pages, not answers</a:t>
            </a:r>
            <a:endParaRPr lang="en-US" sz="2400" kern="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2800" kern="0" dirty="0">
                <a:latin typeface="+mn-lt"/>
                <a:cs typeface="+mn-cs"/>
              </a:rPr>
              <a:t>Database </a:t>
            </a:r>
            <a:r>
              <a:rPr lang="en-US" sz="2800" kern="0" dirty="0" smtClean="0">
                <a:latin typeface="+mn-lt"/>
                <a:cs typeface="+mn-cs"/>
              </a:rPr>
              <a:t>Querying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5000"/>
              <a:defRPr/>
            </a:pPr>
            <a:r>
              <a:rPr lang="en-US" sz="2400" kern="0" dirty="0"/>
              <a:t>+ Efficient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5000"/>
              <a:defRPr/>
            </a:pPr>
            <a:r>
              <a:rPr lang="en-US" sz="2400" kern="0" dirty="0"/>
              <a:t>+ Handle structured data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5000"/>
              <a:defRPr/>
            </a:pPr>
            <a:r>
              <a:rPr lang="en-US" sz="2400" kern="0" dirty="0"/>
              <a:t>+ Well-defined theory and answers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5000"/>
              <a:defRPr/>
            </a:pPr>
            <a:r>
              <a:rPr lang="en-US" sz="2400" kern="0" dirty="0"/>
              <a:t>- Must learn query language, e.g. SQL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5000"/>
              <a:defRPr/>
            </a:pPr>
            <a:r>
              <a:rPr lang="en-US" sz="2400" kern="0" dirty="0" smtClean="0"/>
              <a:t>- No </a:t>
            </a:r>
            <a:r>
              <a:rPr lang="en-US" sz="2400" kern="0" dirty="0"/>
              <a:t>automatic ranking of results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2800" kern="0" dirty="0" smtClean="0">
                <a:latin typeface="+mn-lt"/>
                <a:cs typeface="+mn-cs"/>
              </a:rPr>
              <a:t>Keyword Search in Databases</a:t>
            </a:r>
            <a:endParaRPr lang="en-US" sz="2800" kern="0" dirty="0">
              <a:latin typeface="+mn-lt"/>
              <a:cs typeface="+mn-cs"/>
            </a:endParaRP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5000"/>
              <a:defRPr/>
            </a:pPr>
            <a:r>
              <a:rPr lang="en-US" sz="2400" kern="0" dirty="0" smtClean="0"/>
              <a:t>     + Simple keyword queries </a:t>
            </a: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5000"/>
              <a:defRPr/>
            </a:pPr>
            <a:r>
              <a:rPr lang="en-US" sz="2400" kern="0" dirty="0" smtClean="0"/>
              <a:t>	+ exploit links (e.g., primary-foreign keys) </a:t>
            </a: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5000"/>
              <a:defRPr/>
            </a:pPr>
            <a:r>
              <a:rPr lang="en-US" sz="2400" kern="0" dirty="0" smtClean="0"/>
              <a:t>	- Generic ranking – typically size of result </a:t>
            </a: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5000"/>
              <a:defRPr/>
            </a:pPr>
            <a:r>
              <a:rPr lang="en-US" sz="2400" kern="0" dirty="0" smtClean="0"/>
              <a:t>	- No domain semantics</a:t>
            </a: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5000"/>
              <a:defRPr/>
            </a:pPr>
            <a:endParaRPr lang="en-US" sz="2400" kern="0" dirty="0"/>
          </a:p>
        </p:txBody>
      </p:sp>
      <p:pic>
        <p:nvPicPr>
          <p:cNvPr id="13319" name="Picture 8" descr="http://images.betanews.com/screenshots/1143321721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429000"/>
            <a:ext cx="264005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21"/>
          <p:cNvGrpSpPr/>
          <p:nvPr/>
        </p:nvGrpSpPr>
        <p:grpSpPr>
          <a:xfrm>
            <a:off x="5334000" y="5297487"/>
            <a:ext cx="3810000" cy="1103313"/>
            <a:chOff x="747713" y="2666998"/>
            <a:chExt cx="7024687" cy="1484312"/>
          </a:xfrm>
        </p:grpSpPr>
        <p:graphicFrame>
          <p:nvGraphicFramePr>
            <p:cNvPr id="9" name="Object 4"/>
            <p:cNvGraphicFramePr>
              <a:graphicFrameLocks noGrp="1" noChangeAspect="1"/>
            </p:cNvGraphicFramePr>
            <p:nvPr>
              <p:ph sz="half" idx="4294967295"/>
            </p:nvPr>
          </p:nvGraphicFramePr>
          <p:xfrm>
            <a:off x="747713" y="2666998"/>
            <a:ext cx="7024687" cy="1484312"/>
          </p:xfrm>
          <a:graphic>
            <a:graphicData uri="http://schemas.openxmlformats.org/presentationml/2006/ole">
              <p:oleObj spid="_x0000_s13324" name="Visio" r:id="rId6" imgW="5635258" imgH="1189912" progId="Visio.Drawing.11">
                <p:embed/>
              </p:oleObj>
            </a:graphicData>
          </a:graphic>
        </p:graphicFrame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V="1">
              <a:off x="1828800" y="2895600"/>
              <a:ext cx="685800" cy="3048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4038600" y="2819400"/>
              <a:ext cx="609600" cy="381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 flipV="1">
              <a:off x="5715000" y="2895600"/>
              <a:ext cx="533400" cy="3048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V="1">
              <a:off x="4038600" y="3505200"/>
              <a:ext cx="609600" cy="30480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1828800" y="3429000"/>
              <a:ext cx="685800" cy="30480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5715000" y="3505200"/>
              <a:ext cx="533400" cy="45720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1828800" y="3505200"/>
              <a:ext cx="685800" cy="30480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V="1">
              <a:off x="4038600" y="3581400"/>
              <a:ext cx="609600" cy="30480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5715000" y="2819400"/>
              <a:ext cx="533400" cy="30480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V="1">
              <a:off x="1828800" y="2819400"/>
              <a:ext cx="685800" cy="304800"/>
            </a:xfrm>
            <a:prstGeom prst="line">
              <a:avLst/>
            </a:prstGeom>
            <a:noFill/>
            <a:ln w="28575">
              <a:solidFill>
                <a:srgbClr val="D6009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4038600" y="2743200"/>
              <a:ext cx="609600" cy="381000"/>
            </a:xfrm>
            <a:prstGeom prst="line">
              <a:avLst/>
            </a:prstGeom>
            <a:noFill/>
            <a:ln w="28575">
              <a:solidFill>
                <a:srgbClr val="D6009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5715000" y="3581400"/>
              <a:ext cx="533400" cy="457200"/>
            </a:xfrm>
            <a:prstGeom prst="line">
              <a:avLst/>
            </a:prstGeom>
            <a:noFill/>
            <a:ln w="28575">
              <a:solidFill>
                <a:srgbClr val="D6009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533400"/>
            <a:ext cx="74993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Other challenges of Searching EMRs </a:t>
            </a:r>
            <a:r>
              <a:rPr lang="en-US" sz="3600" dirty="0" smtClean="0"/>
              <a:t>[NSF Symposium on Next Generation of Data Mining ’07]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435100" y="1828800"/>
            <a:ext cx="6794500" cy="4419600"/>
          </a:xfrm>
        </p:spPr>
        <p:txBody>
          <a:bodyPr/>
          <a:lstStyle/>
          <a:p>
            <a:r>
              <a:rPr lang="en-US" dirty="0" smtClean="0"/>
              <a:t>Entity and Association Semantics</a:t>
            </a:r>
          </a:p>
          <a:p>
            <a:r>
              <a:rPr lang="en-US" dirty="0" smtClean="0"/>
              <a:t>Negative Statements</a:t>
            </a:r>
          </a:p>
          <a:p>
            <a:r>
              <a:rPr lang="en-US" dirty="0" smtClean="0"/>
              <a:t>Personalization</a:t>
            </a:r>
          </a:p>
          <a:p>
            <a:r>
              <a:rPr lang="en-US" dirty="0" smtClean="0"/>
              <a:t>Treatment of Time and Location Attributes</a:t>
            </a:r>
          </a:p>
          <a:p>
            <a:r>
              <a:rPr lang="en-US" dirty="0" smtClean="0"/>
              <a:t>Free Text Embedded in CDA Document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Vagelis Hristidis - FIU - Information Discovery on Vertical Domains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E9CE95-44A8-43DD-AE37-BD3BFC8CAAE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Syntax vs. Semantics in Schema </a:t>
            </a:r>
            <a:r>
              <a:rPr lang="en-US" sz="40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C458EB-6682-49F9-AC44-F0EC4E3605F7}" type="slidenum">
              <a:rPr lang="en-US"/>
              <a:pPr>
                <a:defRPr/>
              </a:pPr>
              <a:t>31</a:t>
            </a:fld>
            <a:endParaRPr lang="en-US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 b="13008"/>
          <a:stretch>
            <a:fillRect/>
          </a:stretch>
        </p:blipFill>
        <p:spPr bwMode="auto">
          <a:xfrm>
            <a:off x="2057400" y="1752600"/>
            <a:ext cx="5410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1676400" y="1066800"/>
            <a:ext cx="617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Example – query “Asthma Theophylline”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7800" y="5562600"/>
            <a:ext cx="6934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details at</a:t>
            </a:r>
            <a:r>
              <a:rPr lang="en-US" sz="1600" dirty="0" smtClean="0"/>
              <a:t> [Hristidis et al. NSF Symposium on Next Generation of Data Mining ’07]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Vagelis Hristidis, Searching and Exploring Biomedical Data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Specific Domains Studied (or being studied)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Products marketplace</a:t>
            </a:r>
          </a:p>
          <a:p>
            <a:pPr eaLnBrk="1" hangingPunct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Biological databases</a:t>
            </a:r>
          </a:p>
          <a:p>
            <a:pPr eaLnBrk="1" hangingPunct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Clinical databases</a:t>
            </a:r>
          </a:p>
          <a:p>
            <a:pPr eaLnBrk="1" hangingPunct="1"/>
            <a:r>
              <a:rPr lang="en-US" dirty="0" smtClean="0"/>
              <a:t>Bibliographic</a:t>
            </a:r>
          </a:p>
          <a:p>
            <a:pPr eaLnBrk="1" hangingPunct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Patents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Vagelis Hristidis - FIU - Information Discovery on Vertical Domains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1C1C23-E0F6-4615-8EAC-50841ED422FF}" type="slidenum">
              <a:rPr lang="en-US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Bibliographic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543800" cy="1752600"/>
          </a:xfrm>
        </p:spPr>
        <p:txBody>
          <a:bodyPr>
            <a:normAutofit fontScale="70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Work started while at UCSD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Exploit citations link structure to create query specific ranking  [VLDB’04, TODS’08]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Demo available for Database literature at http://dbir.cs.fiu.edu/BibObjectRank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Vagelis Hristidis - FIU - Information Discovery on Vertical Domains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14D8A5-2520-42B0-80F9-C972931E52D6}" type="slidenum">
              <a:rPr lang="en-US"/>
              <a:pPr>
                <a:defRPr/>
              </a:pPr>
              <a:t>33</a:t>
            </a:fld>
            <a:endParaRPr lang="en-US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4724400" y="3276600"/>
          <a:ext cx="3571875" cy="3200400"/>
        </p:xfrm>
        <a:graphic>
          <a:graphicData uri="http://schemas.openxmlformats.org/presentationml/2006/ole">
            <p:oleObj spid="_x0000_s2058" name="Bitmap Image" r:id="rId4" imgW="5571429" imgH="5733333" progId="PBrush">
              <p:embed/>
            </p:oleObj>
          </a:graphicData>
        </a:graphic>
      </p:graphicFrame>
      <p:graphicFrame>
        <p:nvGraphicFramePr>
          <p:cNvPr id="2051" name="Object 4"/>
          <p:cNvGraphicFramePr>
            <a:graphicFrameLocks noChangeAspect="1"/>
          </p:cNvGraphicFramePr>
          <p:nvPr/>
        </p:nvGraphicFramePr>
        <p:xfrm>
          <a:off x="838200" y="3200400"/>
          <a:ext cx="3429000" cy="3213100"/>
        </p:xfrm>
        <a:graphic>
          <a:graphicData uri="http://schemas.openxmlformats.org/presentationml/2006/ole">
            <p:oleObj spid="_x0000_s2059" name="Bitmap Image" r:id="rId5" imgW="5630061" imgH="5582429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Bibliographic Databases (cont’d)</a:t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Query Reformulation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143000" y="1905000"/>
            <a:ext cx="7543800" cy="3657600"/>
          </a:xfrm>
        </p:spPr>
        <p:txBody>
          <a:bodyPr/>
          <a:lstStyle/>
          <a:p>
            <a:pPr eaLnBrk="1" hangingPunct="1"/>
            <a:r>
              <a:rPr lang="en-US" smtClean="0"/>
              <a:t>Work with U of Maryland [ICDE’08]</a:t>
            </a:r>
          </a:p>
          <a:p>
            <a:pPr eaLnBrk="1" hangingPunct="1"/>
            <a:r>
              <a:rPr lang="en-US" smtClean="0"/>
              <a:t>Based on user selected results</a:t>
            </a:r>
          </a:p>
          <a:p>
            <a:pPr lvl="1" indent="-282575" eaLnBrk="1" hangingPunct="1">
              <a:buFont typeface="Wingdings 2" pitchFamily="18" charset="2"/>
              <a:buChar char=""/>
            </a:pPr>
            <a:r>
              <a:rPr lang="en-US" smtClean="0"/>
              <a:t>Perform query expansion – add/change weight of query keywords</a:t>
            </a:r>
          </a:p>
          <a:p>
            <a:pPr lvl="1" indent="-282575" eaLnBrk="1" hangingPunct="1">
              <a:buFont typeface="Wingdings 2" pitchFamily="18" charset="2"/>
              <a:buChar char=""/>
            </a:pPr>
            <a:r>
              <a:rPr lang="en-US" smtClean="0"/>
              <a:t>Adjust authority flow weights</a:t>
            </a:r>
          </a:p>
          <a:p>
            <a:pPr eaLnBrk="1" hangingPunct="1"/>
            <a:r>
              <a:rPr lang="en-US" smtClean="0"/>
              <a:t>Currently working on applying these ideas to queries on PubMed.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Vagelis Hristidis - FIU - Information Discovery on Vertical Domains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84E7E-F2C1-4119-BC8A-85C42008034E}" type="slidenum">
              <a:rPr lang="en-US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219200" y="409575"/>
            <a:ext cx="7315200" cy="8858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Explaining Query Results – Explaining </a:t>
            </a:r>
            <a:r>
              <a:rPr lang="en-US" dirty="0" err="1" smtClean="0"/>
              <a:t>Subgraph</a:t>
            </a:r>
            <a:endParaRPr lang="en-US" dirty="0" smtClean="0"/>
          </a:p>
        </p:txBody>
      </p:sp>
      <p:sp>
        <p:nvSpPr>
          <p:cNvPr id="13321" name="Rectangle 3"/>
          <p:cNvSpPr>
            <a:spLocks noChangeArrowheads="1"/>
          </p:cNvSpPr>
          <p:nvPr/>
        </p:nvSpPr>
        <p:spPr bwMode="gray">
          <a:xfrm>
            <a:off x="381000" y="3124200"/>
            <a:ext cx="853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561975" lvl="1" indent="-222250" algn="l">
              <a:lnSpc>
                <a:spcPct val="95000"/>
              </a:lnSpc>
              <a:spcBef>
                <a:spcPct val="15000"/>
              </a:spcBef>
              <a:buClr>
                <a:schemeClr val="tx2"/>
              </a:buClr>
              <a:buFont typeface="Wingdings" pitchFamily="2" charset="2"/>
              <a:buChar char="ü"/>
            </a:pPr>
            <a:endParaRPr lang="en-US" sz="2000">
              <a:latin typeface="Georgia" pitchFamily="18" charset="0"/>
            </a:endParaRPr>
          </a:p>
        </p:txBody>
      </p:sp>
      <p:sp>
        <p:nvSpPr>
          <p:cNvPr id="13322" name="Rectangle 3"/>
          <p:cNvSpPr>
            <a:spLocks noChangeArrowheads="1"/>
          </p:cNvSpPr>
          <p:nvPr/>
        </p:nvSpPr>
        <p:spPr bwMode="gray">
          <a:xfrm>
            <a:off x="1219200" y="1447800"/>
            <a:ext cx="7924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457200" indent="-457200" algn="l"/>
            <a:r>
              <a:rPr lang="en-US" dirty="0">
                <a:latin typeface="Georgia" pitchFamily="18" charset="0"/>
              </a:rPr>
              <a:t>Target </a:t>
            </a:r>
            <a:r>
              <a:rPr lang="en-US" dirty="0" smtClean="0">
                <a:latin typeface="Georgia" pitchFamily="18" charset="0"/>
              </a:rPr>
              <a:t>Object: </a:t>
            </a:r>
            <a:r>
              <a:rPr lang="en-US" dirty="0">
                <a:latin typeface="Georgia" pitchFamily="18" charset="0"/>
              </a:rPr>
              <a:t>“</a:t>
            </a:r>
            <a:r>
              <a:rPr lang="en-US" i="1" dirty="0">
                <a:latin typeface="Georgia" pitchFamily="18" charset="0"/>
              </a:rPr>
              <a:t>Modeling Multidimensional databases</a:t>
            </a:r>
            <a:r>
              <a:rPr lang="en-US" dirty="0">
                <a:latin typeface="Georgia" pitchFamily="18" charset="0"/>
              </a:rPr>
              <a:t>” paper.</a:t>
            </a:r>
          </a:p>
          <a:p>
            <a:pPr marL="457200" indent="-457200"/>
            <a:r>
              <a:rPr lang="en-US" b="1" i="1" dirty="0">
                <a:latin typeface="Georgia" pitchFamily="18" charset="0"/>
              </a:rPr>
              <a:t>Explaining </a:t>
            </a:r>
            <a:r>
              <a:rPr lang="en-US" b="1" i="1" dirty="0" err="1">
                <a:latin typeface="Georgia" pitchFamily="18" charset="0"/>
              </a:rPr>
              <a:t>Subgraph</a:t>
            </a:r>
            <a:r>
              <a:rPr lang="en-US" b="1" i="1" dirty="0">
                <a:latin typeface="Georgia" pitchFamily="18" charset="0"/>
              </a:rPr>
              <a:t> Creation</a:t>
            </a:r>
          </a:p>
          <a:p>
            <a:pPr marL="457200" indent="-457200" algn="l">
              <a:buFontTx/>
              <a:buAutoNum type="arabicPeriod"/>
            </a:pPr>
            <a:r>
              <a:rPr lang="en-US" dirty="0" smtClean="0">
                <a:latin typeface="Georgia" pitchFamily="18" charset="0"/>
              </a:rPr>
              <a:t>BFS </a:t>
            </a:r>
            <a:r>
              <a:rPr lang="en-US" dirty="0">
                <a:latin typeface="Georgia" pitchFamily="18" charset="0"/>
              </a:rPr>
              <a:t>in reverse direction from </a:t>
            </a:r>
            <a:r>
              <a:rPr lang="en-US" dirty="0" smtClean="0">
                <a:latin typeface="Georgia" pitchFamily="18" charset="0"/>
              </a:rPr>
              <a:t>target </a:t>
            </a:r>
            <a:r>
              <a:rPr lang="en-US" dirty="0">
                <a:latin typeface="Georgia" pitchFamily="18" charset="0"/>
              </a:rPr>
              <a:t>object.</a:t>
            </a:r>
          </a:p>
          <a:p>
            <a:pPr marL="457200" indent="-457200" algn="l">
              <a:buFontTx/>
              <a:buAutoNum type="arabicPeriod"/>
            </a:pPr>
            <a:r>
              <a:rPr lang="en-US" dirty="0" smtClean="0">
                <a:latin typeface="Georgia" pitchFamily="18" charset="0"/>
              </a:rPr>
              <a:t>BFS </a:t>
            </a:r>
            <a:r>
              <a:rPr lang="en-US" dirty="0">
                <a:latin typeface="Georgia" pitchFamily="18" charset="0"/>
              </a:rPr>
              <a:t>in forward direction from base set objects (authority sources).</a:t>
            </a:r>
          </a:p>
          <a:p>
            <a:pPr marL="457200" indent="-457200" algn="l">
              <a:buFontTx/>
              <a:buAutoNum type="arabicPeriod"/>
            </a:pPr>
            <a:r>
              <a:rPr lang="en-US" dirty="0" err="1" smtClean="0">
                <a:latin typeface="Georgia" pitchFamily="18" charset="0"/>
              </a:rPr>
              <a:t>Subgraph</a:t>
            </a:r>
            <a:r>
              <a:rPr lang="en-US" dirty="0" smtClean="0">
                <a:latin typeface="Georgia" pitchFamily="18" charset="0"/>
              </a:rPr>
              <a:t> contains all nodes/edges traversed in forward direction.</a:t>
            </a:r>
          </a:p>
          <a:p>
            <a:pPr marL="457200" indent="-457200">
              <a:buFontTx/>
              <a:buAutoNum type="arabicPeriod"/>
            </a:pPr>
            <a:r>
              <a:rPr lang="en-US" dirty="0" smtClean="0">
                <a:latin typeface="Georgia" pitchFamily="18" charset="0"/>
              </a:rPr>
              <a:t>Compute explaining authority flow along each edge by eliminating the authority leaving the </a:t>
            </a:r>
            <a:r>
              <a:rPr lang="en-US" dirty="0" err="1" smtClean="0">
                <a:latin typeface="Georgia" pitchFamily="18" charset="0"/>
              </a:rPr>
              <a:t>subgraph</a:t>
            </a:r>
            <a:r>
              <a:rPr lang="en-US" dirty="0" smtClean="0">
                <a:latin typeface="Georgia" pitchFamily="18" charset="0"/>
              </a:rPr>
              <a:t> (iterative procedure). </a:t>
            </a:r>
          </a:p>
          <a:p>
            <a:pPr marL="457200" indent="-457200">
              <a:buFontTx/>
              <a:buAutoNum type="arabicPeriod"/>
            </a:pPr>
            <a:r>
              <a:rPr lang="en-US" dirty="0" smtClean="0">
                <a:latin typeface="Georgia" pitchFamily="18" charset="0"/>
              </a:rPr>
              <a:t>Structure-based reformulation: High-flow edges in explaining </a:t>
            </a:r>
            <a:r>
              <a:rPr lang="en-US" dirty="0" err="1" smtClean="0">
                <a:latin typeface="Georgia" pitchFamily="18" charset="0"/>
              </a:rPr>
              <a:t>subgraph</a:t>
            </a:r>
            <a:r>
              <a:rPr lang="en-US" dirty="0" smtClean="0">
                <a:latin typeface="Georgia" pitchFamily="18" charset="0"/>
              </a:rPr>
              <a:t> receive weight boost.</a:t>
            </a:r>
            <a:endParaRPr lang="en-US" dirty="0">
              <a:latin typeface="Georgia" pitchFamily="18" charset="0"/>
            </a:endParaRPr>
          </a:p>
          <a:p>
            <a:pPr marL="457200" indent="-457200" algn="l">
              <a:buFontTx/>
              <a:buChar char="•"/>
            </a:pPr>
            <a:endParaRPr lang="en-US" sz="1600" dirty="0">
              <a:latin typeface="Georgia" pitchFamily="18" charset="0"/>
            </a:endParaRPr>
          </a:p>
          <a:p>
            <a:pPr marL="457200" indent="-457200" algn="l">
              <a:buFontTx/>
              <a:buChar char="•"/>
            </a:pPr>
            <a:endParaRPr lang="en-US" dirty="0">
              <a:latin typeface="Georgia" pitchFamily="18" charset="0"/>
            </a:endParaRPr>
          </a:p>
        </p:txBody>
      </p:sp>
      <p:graphicFrame>
        <p:nvGraphicFramePr>
          <p:cNvPr id="13324" name="Object 12"/>
          <p:cNvGraphicFramePr>
            <a:graphicFrameLocks noChangeAspect="1"/>
          </p:cNvGraphicFramePr>
          <p:nvPr/>
        </p:nvGraphicFramePr>
        <p:xfrm>
          <a:off x="1066800" y="4038600"/>
          <a:ext cx="7924800" cy="2667000"/>
        </p:xfrm>
        <a:graphic>
          <a:graphicData uri="http://schemas.openxmlformats.org/presentationml/2006/ole">
            <p:oleObj spid="_x0000_s124934" name="Visio" r:id="rId4" imgW="4546568" imgH="1346168" progId="Visio.Drawing.11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Specific Domains Studied (or being studied)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Products marketplace</a:t>
            </a:r>
          </a:p>
          <a:p>
            <a:pPr eaLnBrk="1" hangingPunct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Biological databases</a:t>
            </a:r>
          </a:p>
          <a:p>
            <a:pPr eaLnBrk="1" hangingPunct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Clinical databases</a:t>
            </a:r>
          </a:p>
          <a:p>
            <a:pPr eaLnBrk="1" hangingPunct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Bibliographic</a:t>
            </a:r>
          </a:p>
          <a:p>
            <a:pPr eaLnBrk="1" hangingPunct="1"/>
            <a:r>
              <a:rPr lang="en-US" dirty="0" smtClean="0"/>
              <a:t>Patents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Vagelis Hristidis - FIU - Information Discovery on Vertical Domains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1C1C23-E0F6-4615-8EAC-50841ED422FF}" type="slidenum">
              <a:rPr lang="en-US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Patents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3657600" cy="5105400"/>
          </a:xfrm>
        </p:spPr>
        <p:txBody>
          <a:bodyPr/>
          <a:lstStyle/>
          <a:p>
            <a:pPr lvl="0">
              <a:buNone/>
            </a:pPr>
            <a:r>
              <a:rPr lang="en-US" sz="2000" dirty="0" smtClean="0"/>
              <a:t>Special characteristics of patents:</a:t>
            </a:r>
          </a:p>
          <a:p>
            <a:r>
              <a:rPr lang="en-US" sz="1900" dirty="0" smtClean="0"/>
              <a:t>Patents are organized into classes and subclasses.</a:t>
            </a:r>
          </a:p>
          <a:p>
            <a:r>
              <a:rPr lang="en-US" sz="1900" dirty="0" smtClean="0"/>
              <a:t>Patents have links to external publications and to other patents.</a:t>
            </a:r>
          </a:p>
          <a:p>
            <a:r>
              <a:rPr lang="en-US" sz="1900" dirty="0" smtClean="0"/>
              <a:t>Patents are organized to various sections (abstract, claims, description and images).</a:t>
            </a:r>
          </a:p>
          <a:p>
            <a:r>
              <a:rPr lang="en-US" sz="1900" dirty="0" smtClean="0"/>
              <a:t>Patents use specific legal wording in the claims section. Further, claims have references to other claims, that is, claims can be viewed as a graph.</a:t>
            </a:r>
          </a:p>
          <a:p>
            <a:endParaRPr lang="en-US" sz="19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Vagelis </a:t>
            </a:r>
            <a:r>
              <a:rPr lang="en-US" dirty="0" err="1" smtClean="0"/>
              <a:t>Hristidis</a:t>
            </a:r>
            <a:r>
              <a:rPr lang="en-US" dirty="0" smtClean="0"/>
              <a:t> - FIU - Information Discovery on Vertical Domains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B2A8F1-0CD1-40D6-BB47-01FED6E5B06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4286" y="1981200"/>
            <a:ext cx="4709714" cy="3829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24400" y="58674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Demo at </a:t>
            </a:r>
            <a:r>
              <a:rPr lang="en-US" dirty="0" smtClean="0">
                <a:hlinkClick r:id="rId4" action="ppaction://hlinkfile"/>
              </a:rPr>
              <a:t>PatentsSearcher.com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130000"/>
                  </a:schemeClr>
                </a:solidFill>
              </a:rPr>
              <a:t>End - Thank You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 more information, please go to:</a:t>
            </a:r>
            <a:br>
              <a:rPr lang="en-US" dirty="0" smtClean="0"/>
            </a:br>
            <a:r>
              <a:rPr lang="en-US" i="1" dirty="0" smtClean="0">
                <a:hlinkClick r:id="rId3"/>
              </a:rPr>
              <a:t>http://ww.cis.fiu.edu/~vagelis</a:t>
            </a:r>
            <a:endParaRPr lang="en-US" i="1" dirty="0" smtClean="0"/>
          </a:p>
          <a:p>
            <a:pPr eaLnBrk="1" hangingPunct="1"/>
            <a:r>
              <a:rPr lang="en-US" dirty="0" smtClean="0"/>
              <a:t>Supported by </a:t>
            </a:r>
          </a:p>
          <a:p>
            <a:pPr lvl="1" eaLnBrk="1" hangingPunct="1"/>
            <a:r>
              <a:rPr lang="en-US" dirty="0" smtClean="0"/>
              <a:t>NSF CAREER, 2010-2015</a:t>
            </a:r>
          </a:p>
          <a:p>
            <a:pPr lvl="1" eaLnBrk="1" hangingPunct="1"/>
            <a:r>
              <a:rPr lang="en-US" dirty="0" smtClean="0"/>
              <a:t>NSF grant IIS- 0811922: III-CXT-Small: Information Discovery on Domain Data Graphs, 2008-2011</a:t>
            </a:r>
          </a:p>
          <a:p>
            <a:pPr lvl="1" eaLnBrk="1" hangingPunct="1"/>
            <a:r>
              <a:rPr lang="en-US" dirty="0" smtClean="0"/>
              <a:t>DHS grant 2009-ST-062-000016: Information Delivery and Knowledge Discovery for Hurricane Disaster Management, 2009-2011</a:t>
            </a:r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</a:t>
            </a:r>
            <a:endParaRPr lang="en-US" i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Vagelis Hristidis - FIU - Information Discovery on Vertical Domains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27A8D3-B523-4D29-BB47-88EF574E6BF9}" type="slidenum">
              <a:rPr lang="en-US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Vagelis Hristidis - FIU - Information Discovery on Vertical Domains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B2A8F1-0CD1-40D6-BB47-01FED6E5B06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130000"/>
                  </a:schemeClr>
                </a:solidFill>
              </a:rPr>
              <a:t>Research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Allow effective and efficient information discovery on vertical domains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Strategy: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Exploit associations between entities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Model domain semantics, e.g., patient entity is critical for medical practitioner, but not for biologist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Model users of a domain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Use knowledge of domain </a:t>
            </a:r>
            <a:r>
              <a:rPr lang="en-US" dirty="0" err="1" smtClean="0"/>
              <a:t>experts,and</a:t>
            </a:r>
            <a:r>
              <a:rPr lang="en-US" dirty="0" smtClean="0"/>
              <a:t> existing knowledge structures (e.g., domain ontologies)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Exploit user feedback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Go beyond plain keyword search. Explore best search interface for each domain, e.g., faceted search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Vagelis Hristidis - FIU - Information Discovery on Vertical Domains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23CE73-CA30-4F89-8670-3E191C605E93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7C1348-7FD6-4585-9EB0-D8AF43999ED5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CDA Document – Tree View</a:t>
            </a:r>
          </a:p>
        </p:txBody>
      </p:sp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0"/>
            <a:ext cx="87630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Vagelis Hristidis, Searching and Exploring Biomedical Data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Specific Domains Studied (or being studied)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Products marketplace</a:t>
            </a:r>
          </a:p>
          <a:p>
            <a:pPr eaLnBrk="1" hangingPunct="1"/>
            <a:r>
              <a:rPr lang="en-US" dirty="0" smtClean="0"/>
              <a:t>Biological databases</a:t>
            </a:r>
          </a:p>
          <a:p>
            <a:pPr eaLnBrk="1" hangingPunct="1"/>
            <a:r>
              <a:rPr lang="en-US" dirty="0" smtClean="0"/>
              <a:t>Clinical databases</a:t>
            </a:r>
          </a:p>
          <a:p>
            <a:pPr eaLnBrk="1" hangingPunct="1"/>
            <a:r>
              <a:rPr lang="en-US" dirty="0" smtClean="0"/>
              <a:t>Bibliographic</a:t>
            </a:r>
          </a:p>
          <a:p>
            <a:pPr eaLnBrk="1" hangingPunct="1"/>
            <a:r>
              <a:rPr lang="en-US" dirty="0" smtClean="0"/>
              <a:t>Patents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Vagelis Hristidis - FIU - Information Discovery on Vertical Domains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1C1C23-E0F6-4615-8EAC-50841ED422FF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Specific Domains Studied (or being studied)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Products marketplace</a:t>
            </a:r>
          </a:p>
          <a:p>
            <a:pPr eaLnBrk="1" hangingPunct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Biological databases</a:t>
            </a:r>
          </a:p>
          <a:p>
            <a:pPr eaLnBrk="1" hangingPunct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Clinical databases</a:t>
            </a:r>
          </a:p>
          <a:p>
            <a:pPr eaLnBrk="1" hangingPunct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Bibliographic</a:t>
            </a:r>
          </a:p>
          <a:p>
            <a:pPr eaLnBrk="1" hangingPunct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Patents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Vagelis Hristidis - FIU - Information Discovery on Vertical Domains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1C1C23-E0F6-4615-8EAC-50841ED422FF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Products Marketplace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4648200" cy="4953000"/>
          </a:xfrm>
        </p:spPr>
        <p:txBody>
          <a:bodyPr/>
          <a:lstStyle/>
          <a:p>
            <a:pPr eaLnBrk="1" hangingPunct="1"/>
            <a:r>
              <a:rPr lang="en-US" sz="2400" smtClean="0"/>
              <a:t>Project started while visiting Microsoft Research at Redmond, in Summer 2003</a:t>
            </a:r>
          </a:p>
          <a:p>
            <a:r>
              <a:rPr lang="en-US" sz="2400" smtClean="0"/>
              <a:t>SQL Returns Unordered Sets of Results</a:t>
            </a:r>
          </a:p>
          <a:p>
            <a:r>
              <a:rPr lang="en-US" sz="2400" smtClean="0"/>
              <a:t>Overwhelms Users of Information Discovery Applications</a:t>
            </a:r>
          </a:p>
          <a:p>
            <a:r>
              <a:rPr lang="en-US" sz="2400" smtClean="0"/>
              <a:t>How Can Ranking be Introduced, Given that ALL Results Satisfy Query?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Vagelis</a:t>
            </a:r>
            <a:r>
              <a:rPr lang="en-US" dirty="0"/>
              <a:t> </a:t>
            </a:r>
            <a:r>
              <a:rPr lang="en-US" dirty="0" err="1"/>
              <a:t>Hristidis</a:t>
            </a:r>
            <a:r>
              <a:rPr lang="en-US" dirty="0"/>
              <a:t> - FIU - Information Discovery on Vertical Domains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CA877B-8E08-40B4-AA78-371924788F0F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17414" name="Picture 2" descr="autotraderqueryp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362200"/>
            <a:ext cx="3505200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86F43A-78BA-4B20-BCC1-B95474F244B1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Products Marketplace (cont’d)</a:t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dirty="0" smtClean="0"/>
              <a:t>Example </a:t>
            </a:r>
            <a:r>
              <a:rPr lang="en-US" dirty="0"/>
              <a:t>– Realtor </a:t>
            </a:r>
            <a:r>
              <a:rPr lang="en-US" dirty="0" smtClean="0"/>
              <a:t>Database</a:t>
            </a:r>
            <a:endParaRPr lang="en-US" dirty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5100" y="2133600"/>
            <a:ext cx="749935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House Attributes: </a:t>
            </a:r>
            <a:r>
              <a:rPr lang="en-US" sz="2800" i="1" smtClean="0"/>
              <a:t>Price, City, Bedrooms, Bathrooms, SchoolDistrict, Waterfront, BoatDock, Year</a:t>
            </a:r>
            <a:endParaRPr lang="en-US" sz="2800" smtClean="0"/>
          </a:p>
          <a:p>
            <a:pPr>
              <a:lnSpc>
                <a:spcPct val="90000"/>
              </a:lnSpc>
            </a:pPr>
            <a:r>
              <a:rPr lang="en-US" sz="2800" smtClean="0"/>
              <a:t>Query: </a:t>
            </a:r>
            <a:r>
              <a:rPr lang="en-US" sz="2800" i="1" smtClean="0"/>
              <a:t>City</a:t>
            </a:r>
            <a:r>
              <a:rPr lang="en-US" sz="2800" smtClean="0"/>
              <a:t> =`Seattle’ AND </a:t>
            </a:r>
            <a:r>
              <a:rPr lang="en-US" sz="2800" i="1" smtClean="0"/>
              <a:t>Waterfront</a:t>
            </a:r>
            <a:r>
              <a:rPr lang="en-US" sz="2800" smtClean="0"/>
              <a:t> = TRUE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Too Many Results!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Intuitively, Houses with lower </a:t>
            </a:r>
            <a:r>
              <a:rPr lang="en-US" sz="2800" i="1" smtClean="0"/>
              <a:t>Price</a:t>
            </a:r>
            <a:r>
              <a:rPr lang="en-US" sz="2800" smtClean="0"/>
              <a:t>, more </a:t>
            </a:r>
            <a:r>
              <a:rPr lang="en-US" sz="2800" i="1" smtClean="0"/>
              <a:t>Bedrooms</a:t>
            </a:r>
            <a:r>
              <a:rPr lang="en-US" sz="2800" smtClean="0"/>
              <a:t>, or </a:t>
            </a:r>
            <a:r>
              <a:rPr lang="en-US" sz="2800" i="1" smtClean="0"/>
              <a:t>BoatDock</a:t>
            </a:r>
            <a:r>
              <a:rPr lang="en-US" sz="2800" smtClean="0"/>
              <a:t> are generally preferable</a:t>
            </a:r>
            <a:endParaRPr lang="en-US" sz="2800" i="1" smtClean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Vagelis</a:t>
            </a:r>
            <a:r>
              <a:rPr lang="en-US" dirty="0"/>
              <a:t> </a:t>
            </a:r>
            <a:r>
              <a:rPr lang="en-US" dirty="0" err="1"/>
              <a:t>Hristidis</a:t>
            </a:r>
            <a:r>
              <a:rPr lang="en-US" dirty="0"/>
              <a:t> - FIU - Information Discovery on Vertical Domains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7F0F82-D5CC-498E-867F-5D6D9108F5B0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100" y="685800"/>
            <a:ext cx="74993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Products Marketplace (cont’d)</a:t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dirty="0" smtClean="0"/>
              <a:t>Rank </a:t>
            </a:r>
            <a:r>
              <a:rPr lang="en-US" dirty="0"/>
              <a:t>According to Unspecified </a:t>
            </a:r>
            <a:r>
              <a:rPr lang="en-US" dirty="0" smtClean="0"/>
              <a:t>Attributes </a:t>
            </a:r>
            <a:r>
              <a:rPr lang="en-US" sz="4000" dirty="0" smtClean="0"/>
              <a:t>[VLDB’04,TODS’06]</a:t>
            </a:r>
            <a:endParaRPr lang="en-US" i="1" dirty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209800"/>
            <a:ext cx="7499350" cy="3886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smtClean="0"/>
              <a:t>Score of a Result Tuple </a:t>
            </a:r>
            <a:r>
              <a:rPr lang="en-US" sz="2800" i="1" smtClean="0"/>
              <a:t>t</a:t>
            </a:r>
            <a:r>
              <a:rPr lang="en-US" sz="2800" smtClean="0"/>
              <a:t> depends on</a:t>
            </a:r>
          </a:p>
          <a:p>
            <a:r>
              <a:rPr lang="en-US" sz="2800" i="1" smtClean="0"/>
              <a:t>Global Score</a:t>
            </a:r>
            <a:r>
              <a:rPr lang="en-US" sz="2800" smtClean="0"/>
              <a:t>: Global Importance of Unspecified Attribute Values</a:t>
            </a:r>
          </a:p>
          <a:p>
            <a:pPr lvl="1"/>
            <a:r>
              <a:rPr lang="en-US" sz="2400" smtClean="0"/>
              <a:t>E.g., Newer Houses are generally preferred</a:t>
            </a:r>
          </a:p>
          <a:p>
            <a:r>
              <a:rPr lang="en-US" sz="2800" i="1" smtClean="0"/>
              <a:t>Conditional Score</a:t>
            </a:r>
            <a:r>
              <a:rPr lang="en-US" sz="2800" smtClean="0"/>
              <a:t>: Correlations between Specified and Unspecified Attribute Values</a:t>
            </a:r>
          </a:p>
          <a:p>
            <a:pPr lvl="1"/>
            <a:r>
              <a:rPr lang="en-US" sz="2400" smtClean="0"/>
              <a:t>E.g., Waterfront </a:t>
            </a:r>
            <a:r>
              <a:rPr lang="en-US" sz="2400" smtClean="0">
                <a:sym typeface="Symbol" pitchFamily="18" charset="2"/>
              </a:rPr>
              <a:t> BoatDock</a:t>
            </a:r>
            <a:br>
              <a:rPr lang="en-US" sz="2400" smtClean="0">
                <a:sym typeface="Symbol" pitchFamily="18" charset="2"/>
              </a:rPr>
            </a:br>
            <a:r>
              <a:rPr lang="en-US" sz="2400" smtClean="0">
                <a:sym typeface="Symbol" pitchFamily="18" charset="2"/>
              </a:rPr>
              <a:t>	     Many Bedrooms</a:t>
            </a:r>
            <a:r>
              <a:rPr lang="en-US" sz="2400" smtClean="0"/>
              <a:t> </a:t>
            </a:r>
            <a:r>
              <a:rPr lang="en-US" sz="2400" smtClean="0">
                <a:sym typeface="Symbol" pitchFamily="18" charset="2"/>
              </a:rPr>
              <a:t> Good School District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Vagelis</a:t>
            </a:r>
            <a:r>
              <a:rPr lang="en-US" dirty="0"/>
              <a:t> </a:t>
            </a:r>
            <a:r>
              <a:rPr lang="en-US" dirty="0" err="1"/>
              <a:t>Hristidis</a:t>
            </a:r>
            <a:r>
              <a:rPr lang="en-US" dirty="0"/>
              <a:t> - FIU - Information Discovery on Vertical Domains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782</TotalTime>
  <Words>1844</Words>
  <Application>Microsoft Office PowerPoint</Application>
  <PresentationFormat>On-screen Show (4:3)</PresentationFormat>
  <Paragraphs>357</Paragraphs>
  <Slides>40</Slides>
  <Notes>40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Solstice</vt:lpstr>
      <vt:lpstr>Visio</vt:lpstr>
      <vt:lpstr>Bitmap Image</vt:lpstr>
      <vt:lpstr>Information Discovery on Vertical Domains </vt:lpstr>
      <vt:lpstr>Need for Information Discovery</vt:lpstr>
      <vt:lpstr>Strengths and Limitations of Current Approaches </vt:lpstr>
      <vt:lpstr>Research Objective</vt:lpstr>
      <vt:lpstr>Specific Domains Studied (or being studied)</vt:lpstr>
      <vt:lpstr>Specific Domains Studied (or being studied)</vt:lpstr>
      <vt:lpstr>Products Marketplace</vt:lpstr>
      <vt:lpstr>Products Marketplace (cont’d) Example – Realtor Database</vt:lpstr>
      <vt:lpstr>Products Marketplace (cont’d) Rank According to Unspecified Attributes [VLDB’04,TODS’06]</vt:lpstr>
      <vt:lpstr>Products Marketplace (cont’d) Key Problems</vt:lpstr>
      <vt:lpstr>Products Marketplace (cont’d) Other Projects</vt:lpstr>
      <vt:lpstr>Specific Domains Studied (or being studied)</vt:lpstr>
      <vt:lpstr>Biological Databases [EDBT’09]</vt:lpstr>
      <vt:lpstr>Results Navigation in PubMed with BioNav [ICDE’09, TKDE’10]</vt:lpstr>
      <vt:lpstr>BioNav: Exploring PubMed Results</vt:lpstr>
      <vt:lpstr>BioNav: Exploring PubMed Results</vt:lpstr>
      <vt:lpstr>BioNav Evaluation</vt:lpstr>
      <vt:lpstr>Specific Domains Studied (or being studied)</vt:lpstr>
      <vt:lpstr>XOntoRank: Use Ontologies to Search Electronic Medical Records [ICDE’09]</vt:lpstr>
      <vt:lpstr>SAMPLE CDA FRAGMENT</vt:lpstr>
      <vt:lpstr>XOntoRank: Example 1</vt:lpstr>
      <vt:lpstr>XOntoRank: Example 2</vt:lpstr>
      <vt:lpstr>XOntoRank</vt:lpstr>
      <vt:lpstr>Computing OntoScore of Concept Given Query Keyword</vt:lpstr>
      <vt:lpstr>Authority Flow Ranking in EMRs</vt:lpstr>
      <vt:lpstr>ObjectRank on EMRs: Authority Flow Ranking</vt:lpstr>
      <vt:lpstr>User Study</vt:lpstr>
      <vt:lpstr>Explaining Subgraph</vt:lpstr>
      <vt:lpstr>User Study Results</vt:lpstr>
      <vt:lpstr>Other challenges of Searching EMRs [NSF Symposium on Next Generation of Data Mining ’07] </vt:lpstr>
      <vt:lpstr>Syntax vs. Semantics in Schema  </vt:lpstr>
      <vt:lpstr>Specific Domains Studied (or being studied)</vt:lpstr>
      <vt:lpstr>Bibliographic Databases</vt:lpstr>
      <vt:lpstr>Bibliographic Databases (cont’d) Query Reformulation</vt:lpstr>
      <vt:lpstr>Explaining Query Results – Explaining Subgraph</vt:lpstr>
      <vt:lpstr>Specific Domains Studied (or being studied)</vt:lpstr>
      <vt:lpstr>Search Patents</vt:lpstr>
      <vt:lpstr>End - Thank You</vt:lpstr>
      <vt:lpstr>Extra Slides</vt:lpstr>
      <vt:lpstr>CDA Document – Tree View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Discovery on Vertical Domains</dc:title>
  <dc:creator>vagelis</dc:creator>
  <cp:lastModifiedBy>vagelis</cp:lastModifiedBy>
  <cp:revision>40</cp:revision>
  <dcterms:created xsi:type="dcterms:W3CDTF">2007-12-05T19:30:13Z</dcterms:created>
  <dcterms:modified xsi:type="dcterms:W3CDTF">2010-06-24T21:20:48Z</dcterms:modified>
</cp:coreProperties>
</file>