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62" r:id="rId7"/>
    <p:sldId id="273" r:id="rId8"/>
    <p:sldId id="261" r:id="rId9"/>
    <p:sldId id="265" r:id="rId10"/>
    <p:sldId id="263" r:id="rId11"/>
    <p:sldId id="266" r:id="rId12"/>
    <p:sldId id="274" r:id="rId13"/>
    <p:sldId id="267"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96" y="-2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42C411-0F6F-4541-B233-69C7834DBC8A}" type="doc">
      <dgm:prSet loTypeId="urn:microsoft.com/office/officeart/2005/8/layout/vList2" loCatId="list" qsTypeId="urn:microsoft.com/office/officeart/2005/8/quickstyle/simple1" qsCatId="simple" csTypeId="urn:microsoft.com/office/officeart/2005/8/colors/accent1_3" csCatId="accent1" phldr="1"/>
      <dgm:spPr/>
      <dgm:t>
        <a:bodyPr/>
        <a:lstStyle/>
        <a:p>
          <a:endParaRPr lang="en-US"/>
        </a:p>
      </dgm:t>
    </dgm:pt>
    <dgm:pt modelId="{92101100-A781-4E4A-8CF3-DF917F147607}">
      <dgm:prSet/>
      <dgm:spPr/>
      <dgm:t>
        <a:bodyPr/>
        <a:lstStyle/>
        <a:p>
          <a:pPr rtl="0"/>
          <a:r>
            <a:rPr lang="en-US" dirty="0" smtClean="0"/>
            <a:t>Q1: Storm Name = ‘Gustav’ AND Warnings like ‘hurricane’</a:t>
          </a:r>
          <a:endParaRPr lang="en-US" dirty="0"/>
        </a:p>
      </dgm:t>
    </dgm:pt>
    <dgm:pt modelId="{882C42D4-166C-43F3-96B3-A202333D3504}" type="parTrans" cxnId="{02F312E7-EDB7-4FC6-9F54-682174A7B0E2}">
      <dgm:prSet/>
      <dgm:spPr/>
      <dgm:t>
        <a:bodyPr/>
        <a:lstStyle/>
        <a:p>
          <a:endParaRPr lang="en-US"/>
        </a:p>
      </dgm:t>
    </dgm:pt>
    <dgm:pt modelId="{68F38517-AFBF-4371-8740-6CB92972DC35}" type="sibTrans" cxnId="{02F312E7-EDB7-4FC6-9F54-682174A7B0E2}">
      <dgm:prSet/>
      <dgm:spPr/>
      <dgm:t>
        <a:bodyPr/>
        <a:lstStyle/>
        <a:p>
          <a:endParaRPr lang="en-US"/>
        </a:p>
      </dgm:t>
    </dgm:pt>
    <dgm:pt modelId="{B353ED02-90A2-4A6B-9226-67CB73163924}">
      <dgm:prSet/>
      <dgm:spPr/>
      <dgm:t>
        <a:bodyPr/>
        <a:lstStyle/>
        <a:p>
          <a:pPr rtl="0"/>
          <a:r>
            <a:rPr lang="en-US" dirty="0" smtClean="0"/>
            <a:t>Q2: Storm Name = ‘Gustav’ AND Storm Category &gt; 2</a:t>
          </a:r>
          <a:endParaRPr lang="en-US" dirty="0"/>
        </a:p>
      </dgm:t>
    </dgm:pt>
    <dgm:pt modelId="{BAF9B774-8686-4EBC-8334-9F6C45227B3B}" type="parTrans" cxnId="{1FFA2A5E-5AA7-4D0B-BE04-D6F8D7CDEB94}">
      <dgm:prSet/>
      <dgm:spPr/>
      <dgm:t>
        <a:bodyPr/>
        <a:lstStyle/>
        <a:p>
          <a:endParaRPr lang="en-US"/>
        </a:p>
      </dgm:t>
    </dgm:pt>
    <dgm:pt modelId="{DE33D98B-5A3A-40E4-85BC-CA389421DCE2}" type="sibTrans" cxnId="{1FFA2A5E-5AA7-4D0B-BE04-D6F8D7CDEB94}">
      <dgm:prSet/>
      <dgm:spPr/>
      <dgm:t>
        <a:bodyPr/>
        <a:lstStyle/>
        <a:p>
          <a:endParaRPr lang="en-US"/>
        </a:p>
      </dgm:t>
    </dgm:pt>
    <dgm:pt modelId="{C0FE2FAD-5311-4C17-ADA1-6CFA0FC83422}">
      <dgm:prSet/>
      <dgm:spPr/>
      <dgm:t>
        <a:bodyPr/>
        <a:lstStyle/>
        <a:p>
          <a:pPr rtl="0"/>
          <a:r>
            <a:rPr lang="en-US" dirty="0" smtClean="0"/>
            <a:t>Q3: Document Type = ‘advisory’ AND Location = ‘Louisiana’</a:t>
          </a:r>
          <a:br>
            <a:rPr lang="en-US" dirty="0" smtClean="0"/>
          </a:br>
          <a:r>
            <a:rPr lang="en-US" dirty="0" smtClean="0"/>
            <a:t>     AND Date FROM 08/31/2008 TO 09/30/2008</a:t>
          </a:r>
          <a:endParaRPr lang="en-US" dirty="0"/>
        </a:p>
      </dgm:t>
    </dgm:pt>
    <dgm:pt modelId="{5F9EDA78-A4D6-4569-B411-E6FD1D69E409}" type="parTrans" cxnId="{4982DB3A-1F87-4618-80FF-785F266AB982}">
      <dgm:prSet/>
      <dgm:spPr/>
      <dgm:t>
        <a:bodyPr/>
        <a:lstStyle/>
        <a:p>
          <a:endParaRPr lang="en-US"/>
        </a:p>
      </dgm:t>
    </dgm:pt>
    <dgm:pt modelId="{55EEAF28-A6F0-4776-92CC-F9E0D6C31695}" type="sibTrans" cxnId="{4982DB3A-1F87-4618-80FF-785F266AB982}">
      <dgm:prSet/>
      <dgm:spPr/>
      <dgm:t>
        <a:bodyPr/>
        <a:lstStyle/>
        <a:p>
          <a:endParaRPr lang="en-US"/>
        </a:p>
      </dgm:t>
    </dgm:pt>
    <dgm:pt modelId="{777AC398-74E9-4FE8-9885-9C627089EEAA}" type="pres">
      <dgm:prSet presAssocID="{6E42C411-0F6F-4541-B233-69C7834DBC8A}" presName="linear" presStyleCnt="0">
        <dgm:presLayoutVars>
          <dgm:animLvl val="lvl"/>
          <dgm:resizeHandles val="exact"/>
        </dgm:presLayoutVars>
      </dgm:prSet>
      <dgm:spPr/>
      <dgm:t>
        <a:bodyPr/>
        <a:lstStyle/>
        <a:p>
          <a:endParaRPr lang="en-US"/>
        </a:p>
      </dgm:t>
    </dgm:pt>
    <dgm:pt modelId="{32826264-C095-442D-9267-BA02A38A3761}" type="pres">
      <dgm:prSet presAssocID="{92101100-A781-4E4A-8CF3-DF917F147607}" presName="parentText" presStyleLbl="node1" presStyleIdx="0" presStyleCnt="3">
        <dgm:presLayoutVars>
          <dgm:chMax val="0"/>
          <dgm:bulletEnabled val="1"/>
        </dgm:presLayoutVars>
      </dgm:prSet>
      <dgm:spPr/>
      <dgm:t>
        <a:bodyPr/>
        <a:lstStyle/>
        <a:p>
          <a:endParaRPr lang="en-US"/>
        </a:p>
      </dgm:t>
    </dgm:pt>
    <dgm:pt modelId="{1B4F4F18-5AD1-4DF2-BB46-500F57FDF605}" type="pres">
      <dgm:prSet presAssocID="{68F38517-AFBF-4371-8740-6CB92972DC35}" presName="spacer" presStyleCnt="0"/>
      <dgm:spPr/>
    </dgm:pt>
    <dgm:pt modelId="{11CEDC96-8EE4-42CE-B38D-4682029281C0}" type="pres">
      <dgm:prSet presAssocID="{B353ED02-90A2-4A6B-9226-67CB73163924}" presName="parentText" presStyleLbl="node1" presStyleIdx="1" presStyleCnt="3">
        <dgm:presLayoutVars>
          <dgm:chMax val="0"/>
          <dgm:bulletEnabled val="1"/>
        </dgm:presLayoutVars>
      </dgm:prSet>
      <dgm:spPr/>
      <dgm:t>
        <a:bodyPr/>
        <a:lstStyle/>
        <a:p>
          <a:endParaRPr lang="en-US"/>
        </a:p>
      </dgm:t>
    </dgm:pt>
    <dgm:pt modelId="{2D576AE0-C611-4AF0-A4C3-02A833860161}" type="pres">
      <dgm:prSet presAssocID="{DE33D98B-5A3A-40E4-85BC-CA389421DCE2}" presName="spacer" presStyleCnt="0"/>
      <dgm:spPr/>
    </dgm:pt>
    <dgm:pt modelId="{47B7F85A-D9EF-49DF-A54D-8CEC1DF1EF49}" type="pres">
      <dgm:prSet presAssocID="{C0FE2FAD-5311-4C17-ADA1-6CFA0FC83422}" presName="parentText" presStyleLbl="node1" presStyleIdx="2" presStyleCnt="3">
        <dgm:presLayoutVars>
          <dgm:chMax val="0"/>
          <dgm:bulletEnabled val="1"/>
        </dgm:presLayoutVars>
      </dgm:prSet>
      <dgm:spPr/>
      <dgm:t>
        <a:bodyPr/>
        <a:lstStyle/>
        <a:p>
          <a:endParaRPr lang="en-US"/>
        </a:p>
      </dgm:t>
    </dgm:pt>
  </dgm:ptLst>
  <dgm:cxnLst>
    <dgm:cxn modelId="{3A800FC3-DC2E-4103-9CFC-1D8FF902B6A9}" type="presOf" srcId="{92101100-A781-4E4A-8CF3-DF917F147607}" destId="{32826264-C095-442D-9267-BA02A38A3761}" srcOrd="0" destOrd="0" presId="urn:microsoft.com/office/officeart/2005/8/layout/vList2"/>
    <dgm:cxn modelId="{4982DB3A-1F87-4618-80FF-785F266AB982}" srcId="{6E42C411-0F6F-4541-B233-69C7834DBC8A}" destId="{C0FE2FAD-5311-4C17-ADA1-6CFA0FC83422}" srcOrd="2" destOrd="0" parTransId="{5F9EDA78-A4D6-4569-B411-E6FD1D69E409}" sibTransId="{55EEAF28-A6F0-4776-92CC-F9E0D6C31695}"/>
    <dgm:cxn modelId="{755601C5-60B5-442A-9D7E-C679C69F78F0}" type="presOf" srcId="{B353ED02-90A2-4A6B-9226-67CB73163924}" destId="{11CEDC96-8EE4-42CE-B38D-4682029281C0}" srcOrd="0" destOrd="0" presId="urn:microsoft.com/office/officeart/2005/8/layout/vList2"/>
    <dgm:cxn modelId="{1FFA2A5E-5AA7-4D0B-BE04-D6F8D7CDEB94}" srcId="{6E42C411-0F6F-4541-B233-69C7834DBC8A}" destId="{B353ED02-90A2-4A6B-9226-67CB73163924}" srcOrd="1" destOrd="0" parTransId="{BAF9B774-8686-4EBC-8334-9F6C45227B3B}" sibTransId="{DE33D98B-5A3A-40E4-85BC-CA389421DCE2}"/>
    <dgm:cxn modelId="{0C6CF92D-5B85-4E0B-BB4F-0B314DD33034}" type="presOf" srcId="{6E42C411-0F6F-4541-B233-69C7834DBC8A}" destId="{777AC398-74E9-4FE8-9885-9C627089EEAA}" srcOrd="0" destOrd="0" presId="urn:microsoft.com/office/officeart/2005/8/layout/vList2"/>
    <dgm:cxn modelId="{02F312E7-EDB7-4FC6-9F54-682174A7B0E2}" srcId="{6E42C411-0F6F-4541-B233-69C7834DBC8A}" destId="{92101100-A781-4E4A-8CF3-DF917F147607}" srcOrd="0" destOrd="0" parTransId="{882C42D4-166C-43F3-96B3-A202333D3504}" sibTransId="{68F38517-AFBF-4371-8740-6CB92972DC35}"/>
    <dgm:cxn modelId="{509E1872-D171-4A79-8015-A4FE65D3CB37}" type="presOf" srcId="{C0FE2FAD-5311-4C17-ADA1-6CFA0FC83422}" destId="{47B7F85A-D9EF-49DF-A54D-8CEC1DF1EF49}" srcOrd="0" destOrd="0" presId="urn:microsoft.com/office/officeart/2005/8/layout/vList2"/>
    <dgm:cxn modelId="{212D6CEB-C1CA-4CBF-B648-EF6740BA6A84}" type="presParOf" srcId="{777AC398-74E9-4FE8-9885-9C627089EEAA}" destId="{32826264-C095-442D-9267-BA02A38A3761}" srcOrd="0" destOrd="0" presId="urn:microsoft.com/office/officeart/2005/8/layout/vList2"/>
    <dgm:cxn modelId="{B5D39288-39FE-49E3-AE3F-5808B6023C9F}" type="presParOf" srcId="{777AC398-74E9-4FE8-9885-9C627089EEAA}" destId="{1B4F4F18-5AD1-4DF2-BB46-500F57FDF605}" srcOrd="1" destOrd="0" presId="urn:microsoft.com/office/officeart/2005/8/layout/vList2"/>
    <dgm:cxn modelId="{240BCAE1-A4DC-4096-9205-78F1CDEBF906}" type="presParOf" srcId="{777AC398-74E9-4FE8-9885-9C627089EEAA}" destId="{11CEDC96-8EE4-42CE-B38D-4682029281C0}" srcOrd="2" destOrd="0" presId="urn:microsoft.com/office/officeart/2005/8/layout/vList2"/>
    <dgm:cxn modelId="{2A87C716-903E-45E8-801C-1CEABE803908}" type="presParOf" srcId="{777AC398-74E9-4FE8-9885-9C627089EEAA}" destId="{2D576AE0-C611-4AF0-A4C3-02A833860161}" srcOrd="3" destOrd="0" presId="urn:microsoft.com/office/officeart/2005/8/layout/vList2"/>
    <dgm:cxn modelId="{A5051D90-2F56-4AD3-A747-5B1D454ADDF0}" type="presParOf" srcId="{777AC398-74E9-4FE8-9885-9C627089EEAA}" destId="{47B7F85A-D9EF-49DF-A54D-8CEC1DF1EF49}" srcOrd="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543AB6-4C81-4DA2-8BB8-C7DCD34AC8E8}"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DC188A02-CF76-4AE8-B2A4-20CA5B8C8802}">
      <dgm:prSet phldrT="[Text]"/>
      <dgm:spPr/>
      <dgm:t>
        <a:bodyPr/>
        <a:lstStyle/>
        <a:p>
          <a:r>
            <a:rPr lang="en-US" dirty="0" smtClean="0"/>
            <a:t>Score(A)</a:t>
          </a:r>
          <a:endParaRPr lang="en-US" dirty="0"/>
        </a:p>
      </dgm:t>
    </dgm:pt>
    <dgm:pt modelId="{8B6613A6-A8F0-42F0-B6CA-4CA1F57C5300}" type="parTrans" cxnId="{2823AE2E-868C-4BDB-BB4F-259D919089A2}">
      <dgm:prSet/>
      <dgm:spPr/>
      <dgm:t>
        <a:bodyPr/>
        <a:lstStyle/>
        <a:p>
          <a:endParaRPr lang="en-US"/>
        </a:p>
      </dgm:t>
    </dgm:pt>
    <dgm:pt modelId="{A9475668-5615-49C1-843F-3FAD18C71EAF}" type="sibTrans" cxnId="{2823AE2E-868C-4BDB-BB4F-259D919089A2}">
      <dgm:prSet/>
      <dgm:spPr/>
      <dgm:t>
        <a:bodyPr/>
        <a:lstStyle/>
        <a:p>
          <a:endParaRPr lang="en-US"/>
        </a:p>
      </dgm:t>
    </dgm:pt>
    <dgm:pt modelId="{D5EB8CEA-E180-4B20-848C-D335122BA4C7}">
      <dgm:prSet phldrT="[Text]"/>
      <dgm:spPr/>
      <dgm:t>
        <a:bodyPr/>
        <a:lstStyle/>
        <a:p>
          <a:r>
            <a:rPr lang="en-US" dirty="0" smtClean="0"/>
            <a:t>I(A,W,G)</a:t>
          </a:r>
          <a:endParaRPr lang="en-US" dirty="0"/>
        </a:p>
      </dgm:t>
    </dgm:pt>
    <dgm:pt modelId="{781E8283-1CB8-4B8D-A36E-B28419F2756C}" type="parTrans" cxnId="{1F0203E7-E4CF-44FE-AAC5-8B5D86A76487}">
      <dgm:prSet/>
      <dgm:spPr/>
      <dgm:t>
        <a:bodyPr/>
        <a:lstStyle/>
        <a:p>
          <a:endParaRPr lang="en-US"/>
        </a:p>
      </dgm:t>
    </dgm:pt>
    <dgm:pt modelId="{58005CA7-5664-4FE8-B460-F645789B7024}" type="sibTrans" cxnId="{1F0203E7-E4CF-44FE-AAC5-8B5D86A76487}">
      <dgm:prSet/>
      <dgm:spPr/>
      <dgm:t>
        <a:bodyPr/>
        <a:lstStyle/>
        <a:p>
          <a:endParaRPr lang="en-US"/>
        </a:p>
      </dgm:t>
    </dgm:pt>
    <dgm:pt modelId="{17D237E1-5ABD-49E1-94DE-E97E7054896F}">
      <dgm:prSet phldrT="[Text]"/>
      <dgm:spPr/>
      <dgm:t>
        <a:bodyPr/>
        <a:lstStyle/>
        <a:p>
          <a:r>
            <a:rPr lang="en-US" dirty="0" smtClean="0"/>
            <a:t>C(</a:t>
          </a:r>
          <a:r>
            <a:rPr lang="en-US" dirty="0" err="1" smtClean="0"/>
            <a:t>A,W,d</a:t>
          </a:r>
          <a:r>
            <a:rPr lang="en-US" dirty="0" smtClean="0"/>
            <a:t>)</a:t>
          </a:r>
          <a:endParaRPr lang="en-US" dirty="0"/>
        </a:p>
      </dgm:t>
    </dgm:pt>
    <dgm:pt modelId="{7E80F4E9-FC5F-473D-A298-CE742A3A4DFB}" type="parTrans" cxnId="{2CD26C83-AA1E-440C-9902-AE0319BB744F}">
      <dgm:prSet/>
      <dgm:spPr/>
      <dgm:t>
        <a:bodyPr/>
        <a:lstStyle/>
        <a:p>
          <a:endParaRPr lang="en-US"/>
        </a:p>
      </dgm:t>
    </dgm:pt>
    <dgm:pt modelId="{969EE38D-FBA5-450F-8A85-B38C07324800}" type="sibTrans" cxnId="{2CD26C83-AA1E-440C-9902-AE0319BB744F}">
      <dgm:prSet/>
      <dgm:spPr/>
      <dgm:t>
        <a:bodyPr/>
        <a:lstStyle/>
        <a:p>
          <a:endParaRPr lang="en-US"/>
        </a:p>
      </dgm:t>
    </dgm:pt>
    <dgm:pt modelId="{27456435-0BE3-4171-BE60-F6AEEF59388C}" type="pres">
      <dgm:prSet presAssocID="{79543AB6-4C81-4DA2-8BB8-C7DCD34AC8E8}" presName="cycle" presStyleCnt="0">
        <dgm:presLayoutVars>
          <dgm:chMax val="1"/>
          <dgm:dir/>
          <dgm:animLvl val="ctr"/>
          <dgm:resizeHandles val="exact"/>
        </dgm:presLayoutVars>
      </dgm:prSet>
      <dgm:spPr/>
      <dgm:t>
        <a:bodyPr/>
        <a:lstStyle/>
        <a:p>
          <a:endParaRPr lang="en-US"/>
        </a:p>
      </dgm:t>
    </dgm:pt>
    <dgm:pt modelId="{D492D6E7-B792-4E4A-BC2B-EA18BD198029}" type="pres">
      <dgm:prSet presAssocID="{DC188A02-CF76-4AE8-B2A4-20CA5B8C8802}" presName="centerShape" presStyleLbl="node0" presStyleIdx="0" presStyleCnt="1"/>
      <dgm:spPr/>
      <dgm:t>
        <a:bodyPr/>
        <a:lstStyle/>
        <a:p>
          <a:endParaRPr lang="en-US"/>
        </a:p>
      </dgm:t>
    </dgm:pt>
    <dgm:pt modelId="{B43CF482-B547-4117-8495-757A833FF886}" type="pres">
      <dgm:prSet presAssocID="{781E8283-1CB8-4B8D-A36E-B28419F2756C}" presName="parTrans" presStyleLbl="bgSibTrans2D1" presStyleIdx="0" presStyleCnt="2"/>
      <dgm:spPr/>
      <dgm:t>
        <a:bodyPr/>
        <a:lstStyle/>
        <a:p>
          <a:endParaRPr lang="en-US"/>
        </a:p>
      </dgm:t>
    </dgm:pt>
    <dgm:pt modelId="{1CD1F77D-2163-4BA2-BA02-B34CB35DAEC9}" type="pres">
      <dgm:prSet presAssocID="{D5EB8CEA-E180-4B20-848C-D335122BA4C7}" presName="node" presStyleLbl="node1" presStyleIdx="0" presStyleCnt="2">
        <dgm:presLayoutVars>
          <dgm:bulletEnabled val="1"/>
        </dgm:presLayoutVars>
      </dgm:prSet>
      <dgm:spPr/>
      <dgm:t>
        <a:bodyPr/>
        <a:lstStyle/>
        <a:p>
          <a:endParaRPr lang="en-US"/>
        </a:p>
      </dgm:t>
    </dgm:pt>
    <dgm:pt modelId="{E4615BC2-9825-4D7D-BE32-60C8E43142CC}" type="pres">
      <dgm:prSet presAssocID="{7E80F4E9-FC5F-473D-A298-CE742A3A4DFB}" presName="parTrans" presStyleLbl="bgSibTrans2D1" presStyleIdx="1" presStyleCnt="2"/>
      <dgm:spPr/>
      <dgm:t>
        <a:bodyPr/>
        <a:lstStyle/>
        <a:p>
          <a:endParaRPr lang="en-US"/>
        </a:p>
      </dgm:t>
    </dgm:pt>
    <dgm:pt modelId="{0188D3E0-0E0F-4CA8-9B6C-DBEE3E01B7DB}" type="pres">
      <dgm:prSet presAssocID="{17D237E1-5ABD-49E1-94DE-E97E7054896F}" presName="node" presStyleLbl="node1" presStyleIdx="1" presStyleCnt="2">
        <dgm:presLayoutVars>
          <dgm:bulletEnabled val="1"/>
        </dgm:presLayoutVars>
      </dgm:prSet>
      <dgm:spPr/>
      <dgm:t>
        <a:bodyPr/>
        <a:lstStyle/>
        <a:p>
          <a:endParaRPr lang="en-US"/>
        </a:p>
      </dgm:t>
    </dgm:pt>
  </dgm:ptLst>
  <dgm:cxnLst>
    <dgm:cxn modelId="{C52FCAFD-DB9A-416F-8018-8C7F8C0F90C4}" type="presOf" srcId="{79543AB6-4C81-4DA2-8BB8-C7DCD34AC8E8}" destId="{27456435-0BE3-4171-BE60-F6AEEF59388C}" srcOrd="0" destOrd="0" presId="urn:microsoft.com/office/officeart/2005/8/layout/radial4"/>
    <dgm:cxn modelId="{14811E1E-D14D-43AE-8C59-CAFB569474A8}" type="presOf" srcId="{D5EB8CEA-E180-4B20-848C-D335122BA4C7}" destId="{1CD1F77D-2163-4BA2-BA02-B34CB35DAEC9}" srcOrd="0" destOrd="0" presId="urn:microsoft.com/office/officeart/2005/8/layout/radial4"/>
    <dgm:cxn modelId="{7A1CE0E3-92C3-40E0-B87F-96A1861455C4}" type="presOf" srcId="{7E80F4E9-FC5F-473D-A298-CE742A3A4DFB}" destId="{E4615BC2-9825-4D7D-BE32-60C8E43142CC}" srcOrd="0" destOrd="0" presId="urn:microsoft.com/office/officeart/2005/8/layout/radial4"/>
    <dgm:cxn modelId="{23035D5A-511B-4998-A5B1-12811FB5B907}" type="presOf" srcId="{781E8283-1CB8-4B8D-A36E-B28419F2756C}" destId="{B43CF482-B547-4117-8495-757A833FF886}" srcOrd="0" destOrd="0" presId="urn:microsoft.com/office/officeart/2005/8/layout/radial4"/>
    <dgm:cxn modelId="{2823AE2E-868C-4BDB-BB4F-259D919089A2}" srcId="{79543AB6-4C81-4DA2-8BB8-C7DCD34AC8E8}" destId="{DC188A02-CF76-4AE8-B2A4-20CA5B8C8802}" srcOrd="0" destOrd="0" parTransId="{8B6613A6-A8F0-42F0-B6CA-4CA1F57C5300}" sibTransId="{A9475668-5615-49C1-843F-3FAD18C71EAF}"/>
    <dgm:cxn modelId="{2CD26C83-AA1E-440C-9902-AE0319BB744F}" srcId="{DC188A02-CF76-4AE8-B2A4-20CA5B8C8802}" destId="{17D237E1-5ABD-49E1-94DE-E97E7054896F}" srcOrd="1" destOrd="0" parTransId="{7E80F4E9-FC5F-473D-A298-CE742A3A4DFB}" sibTransId="{969EE38D-FBA5-450F-8A85-B38C07324800}"/>
    <dgm:cxn modelId="{1F0203E7-E4CF-44FE-AAC5-8B5D86A76487}" srcId="{DC188A02-CF76-4AE8-B2A4-20CA5B8C8802}" destId="{D5EB8CEA-E180-4B20-848C-D335122BA4C7}" srcOrd="0" destOrd="0" parTransId="{781E8283-1CB8-4B8D-A36E-B28419F2756C}" sibTransId="{58005CA7-5664-4FE8-B460-F645789B7024}"/>
    <dgm:cxn modelId="{5AB95A70-89FC-4B0B-8102-8FD018FAD89A}" type="presOf" srcId="{17D237E1-5ABD-49E1-94DE-E97E7054896F}" destId="{0188D3E0-0E0F-4CA8-9B6C-DBEE3E01B7DB}" srcOrd="0" destOrd="0" presId="urn:microsoft.com/office/officeart/2005/8/layout/radial4"/>
    <dgm:cxn modelId="{18536BEB-3481-49F1-88F9-AC533D85130D}" type="presOf" srcId="{DC188A02-CF76-4AE8-B2A4-20CA5B8C8802}" destId="{D492D6E7-B792-4E4A-BC2B-EA18BD198029}" srcOrd="0" destOrd="0" presId="urn:microsoft.com/office/officeart/2005/8/layout/radial4"/>
    <dgm:cxn modelId="{6F5290FD-3CA6-48F2-ABD0-E75A8D9D0495}" type="presParOf" srcId="{27456435-0BE3-4171-BE60-F6AEEF59388C}" destId="{D492D6E7-B792-4E4A-BC2B-EA18BD198029}" srcOrd="0" destOrd="0" presId="urn:microsoft.com/office/officeart/2005/8/layout/radial4"/>
    <dgm:cxn modelId="{A2FE70DE-72A3-4BD9-8DBB-45D21F2A9530}" type="presParOf" srcId="{27456435-0BE3-4171-BE60-F6AEEF59388C}" destId="{B43CF482-B547-4117-8495-757A833FF886}" srcOrd="1" destOrd="0" presId="urn:microsoft.com/office/officeart/2005/8/layout/radial4"/>
    <dgm:cxn modelId="{66B581E5-64EB-4BC3-B1BC-1BC0ACF749A3}" type="presParOf" srcId="{27456435-0BE3-4171-BE60-F6AEEF59388C}" destId="{1CD1F77D-2163-4BA2-BA02-B34CB35DAEC9}" srcOrd="2" destOrd="0" presId="urn:microsoft.com/office/officeart/2005/8/layout/radial4"/>
    <dgm:cxn modelId="{783B7868-08B6-4932-B3B2-5DBEA4844CB8}" type="presParOf" srcId="{27456435-0BE3-4171-BE60-F6AEEF59388C}" destId="{E4615BC2-9825-4D7D-BE32-60C8E43142CC}" srcOrd="3" destOrd="0" presId="urn:microsoft.com/office/officeart/2005/8/layout/radial4"/>
    <dgm:cxn modelId="{10095F68-5425-487B-9541-182BF638B65B}" type="presParOf" srcId="{27456435-0BE3-4171-BE60-F6AEEF59388C}" destId="{0188D3E0-0E0F-4CA8-9B6C-DBEE3E01B7DB}" srcOrd="4"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9543AB6-4C81-4DA2-8BB8-C7DCD34AC8E8}"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DC188A02-CF76-4AE8-B2A4-20CA5B8C8802}">
      <dgm:prSet phldrT="[Text]"/>
      <dgm:spPr/>
      <dgm:t>
        <a:bodyPr/>
        <a:lstStyle/>
        <a:p>
          <a:r>
            <a:rPr lang="en-US" dirty="0" smtClean="0"/>
            <a:t>Score(A)</a:t>
          </a:r>
          <a:endParaRPr lang="en-US" dirty="0"/>
        </a:p>
      </dgm:t>
    </dgm:pt>
    <dgm:pt modelId="{8B6613A6-A8F0-42F0-B6CA-4CA1F57C5300}" type="parTrans" cxnId="{2823AE2E-868C-4BDB-BB4F-259D919089A2}">
      <dgm:prSet/>
      <dgm:spPr/>
      <dgm:t>
        <a:bodyPr/>
        <a:lstStyle/>
        <a:p>
          <a:endParaRPr lang="en-US"/>
        </a:p>
      </dgm:t>
    </dgm:pt>
    <dgm:pt modelId="{A9475668-5615-49C1-843F-3FAD18C71EAF}" type="sibTrans" cxnId="{2823AE2E-868C-4BDB-BB4F-259D919089A2}">
      <dgm:prSet/>
      <dgm:spPr/>
      <dgm:t>
        <a:bodyPr/>
        <a:lstStyle/>
        <a:p>
          <a:endParaRPr lang="en-US"/>
        </a:p>
      </dgm:t>
    </dgm:pt>
    <dgm:pt modelId="{D5EB8CEA-E180-4B20-848C-D335122BA4C7}">
      <dgm:prSet phldrT="[Text]"/>
      <dgm:spPr/>
      <dgm:t>
        <a:bodyPr/>
        <a:lstStyle/>
        <a:p>
          <a:r>
            <a:rPr lang="en-US" dirty="0" smtClean="0"/>
            <a:t>U(A)</a:t>
          </a:r>
          <a:endParaRPr lang="en-US" dirty="0"/>
        </a:p>
      </dgm:t>
    </dgm:pt>
    <dgm:pt modelId="{781E8283-1CB8-4B8D-A36E-B28419F2756C}" type="parTrans" cxnId="{1F0203E7-E4CF-44FE-AAC5-8B5D86A76487}">
      <dgm:prSet/>
      <dgm:spPr/>
      <dgm:t>
        <a:bodyPr/>
        <a:lstStyle/>
        <a:p>
          <a:endParaRPr lang="en-US"/>
        </a:p>
      </dgm:t>
    </dgm:pt>
    <dgm:pt modelId="{58005CA7-5664-4FE8-B460-F645789B7024}" type="sibTrans" cxnId="{1F0203E7-E4CF-44FE-AAC5-8B5D86A76487}">
      <dgm:prSet/>
      <dgm:spPr/>
      <dgm:t>
        <a:bodyPr/>
        <a:lstStyle/>
        <a:p>
          <a:endParaRPr lang="en-US"/>
        </a:p>
      </dgm:t>
    </dgm:pt>
    <dgm:pt modelId="{17D237E1-5ABD-49E1-94DE-E97E7054896F}">
      <dgm:prSet phldrT="[Text]"/>
      <dgm:spPr/>
      <dgm:t>
        <a:bodyPr/>
        <a:lstStyle/>
        <a:p>
          <a:r>
            <a:rPr lang="en-US" dirty="0" err="1" smtClean="0"/>
            <a:t>Corr</a:t>
          </a:r>
          <a:r>
            <a:rPr lang="en-US" dirty="0" smtClean="0"/>
            <a:t>(A,F)</a:t>
          </a:r>
          <a:endParaRPr lang="en-US" dirty="0"/>
        </a:p>
      </dgm:t>
    </dgm:pt>
    <dgm:pt modelId="{7E80F4E9-FC5F-473D-A298-CE742A3A4DFB}" type="parTrans" cxnId="{2CD26C83-AA1E-440C-9902-AE0319BB744F}">
      <dgm:prSet/>
      <dgm:spPr/>
      <dgm:t>
        <a:bodyPr/>
        <a:lstStyle/>
        <a:p>
          <a:endParaRPr lang="en-US"/>
        </a:p>
      </dgm:t>
    </dgm:pt>
    <dgm:pt modelId="{969EE38D-FBA5-450F-8A85-B38C07324800}" type="sibTrans" cxnId="{2CD26C83-AA1E-440C-9902-AE0319BB744F}">
      <dgm:prSet/>
      <dgm:spPr/>
      <dgm:t>
        <a:bodyPr/>
        <a:lstStyle/>
        <a:p>
          <a:endParaRPr lang="en-US"/>
        </a:p>
      </dgm:t>
    </dgm:pt>
    <dgm:pt modelId="{27456435-0BE3-4171-BE60-F6AEEF59388C}" type="pres">
      <dgm:prSet presAssocID="{79543AB6-4C81-4DA2-8BB8-C7DCD34AC8E8}" presName="cycle" presStyleCnt="0">
        <dgm:presLayoutVars>
          <dgm:chMax val="1"/>
          <dgm:dir/>
          <dgm:animLvl val="ctr"/>
          <dgm:resizeHandles val="exact"/>
        </dgm:presLayoutVars>
      </dgm:prSet>
      <dgm:spPr/>
      <dgm:t>
        <a:bodyPr/>
        <a:lstStyle/>
        <a:p>
          <a:endParaRPr lang="en-US"/>
        </a:p>
      </dgm:t>
    </dgm:pt>
    <dgm:pt modelId="{D492D6E7-B792-4E4A-BC2B-EA18BD198029}" type="pres">
      <dgm:prSet presAssocID="{DC188A02-CF76-4AE8-B2A4-20CA5B8C8802}" presName="centerShape" presStyleLbl="node0" presStyleIdx="0" presStyleCnt="1"/>
      <dgm:spPr/>
      <dgm:t>
        <a:bodyPr/>
        <a:lstStyle/>
        <a:p>
          <a:endParaRPr lang="en-US"/>
        </a:p>
      </dgm:t>
    </dgm:pt>
    <dgm:pt modelId="{B43CF482-B547-4117-8495-757A833FF886}" type="pres">
      <dgm:prSet presAssocID="{781E8283-1CB8-4B8D-A36E-B28419F2756C}" presName="parTrans" presStyleLbl="bgSibTrans2D1" presStyleIdx="0" presStyleCnt="2"/>
      <dgm:spPr/>
      <dgm:t>
        <a:bodyPr/>
        <a:lstStyle/>
        <a:p>
          <a:endParaRPr lang="en-US"/>
        </a:p>
      </dgm:t>
    </dgm:pt>
    <dgm:pt modelId="{1CD1F77D-2163-4BA2-BA02-B34CB35DAEC9}" type="pres">
      <dgm:prSet presAssocID="{D5EB8CEA-E180-4B20-848C-D335122BA4C7}" presName="node" presStyleLbl="node1" presStyleIdx="0" presStyleCnt="2">
        <dgm:presLayoutVars>
          <dgm:bulletEnabled val="1"/>
        </dgm:presLayoutVars>
      </dgm:prSet>
      <dgm:spPr/>
      <dgm:t>
        <a:bodyPr/>
        <a:lstStyle/>
        <a:p>
          <a:endParaRPr lang="en-US"/>
        </a:p>
      </dgm:t>
    </dgm:pt>
    <dgm:pt modelId="{E4615BC2-9825-4D7D-BE32-60C8E43142CC}" type="pres">
      <dgm:prSet presAssocID="{7E80F4E9-FC5F-473D-A298-CE742A3A4DFB}" presName="parTrans" presStyleLbl="bgSibTrans2D1" presStyleIdx="1" presStyleCnt="2"/>
      <dgm:spPr/>
      <dgm:t>
        <a:bodyPr/>
        <a:lstStyle/>
        <a:p>
          <a:endParaRPr lang="en-US"/>
        </a:p>
      </dgm:t>
    </dgm:pt>
    <dgm:pt modelId="{0188D3E0-0E0F-4CA8-9B6C-DBEE3E01B7DB}" type="pres">
      <dgm:prSet presAssocID="{17D237E1-5ABD-49E1-94DE-E97E7054896F}" presName="node" presStyleLbl="node1" presStyleIdx="1" presStyleCnt="2">
        <dgm:presLayoutVars>
          <dgm:bulletEnabled val="1"/>
        </dgm:presLayoutVars>
      </dgm:prSet>
      <dgm:spPr/>
      <dgm:t>
        <a:bodyPr/>
        <a:lstStyle/>
        <a:p>
          <a:endParaRPr lang="en-US"/>
        </a:p>
      </dgm:t>
    </dgm:pt>
  </dgm:ptLst>
  <dgm:cxnLst>
    <dgm:cxn modelId="{8C22461D-A722-417A-A35E-39AAAB8C4035}" type="presOf" srcId="{DC188A02-CF76-4AE8-B2A4-20CA5B8C8802}" destId="{D492D6E7-B792-4E4A-BC2B-EA18BD198029}" srcOrd="0" destOrd="0" presId="urn:microsoft.com/office/officeart/2005/8/layout/radial4"/>
    <dgm:cxn modelId="{DFBE199B-21C6-49F5-BB41-E9E144077A3E}" type="presOf" srcId="{7E80F4E9-FC5F-473D-A298-CE742A3A4DFB}" destId="{E4615BC2-9825-4D7D-BE32-60C8E43142CC}" srcOrd="0" destOrd="0" presId="urn:microsoft.com/office/officeart/2005/8/layout/radial4"/>
    <dgm:cxn modelId="{96311DD6-B702-4E89-9FA0-DFDCCC47E2A6}" type="presOf" srcId="{17D237E1-5ABD-49E1-94DE-E97E7054896F}" destId="{0188D3E0-0E0F-4CA8-9B6C-DBEE3E01B7DB}" srcOrd="0" destOrd="0" presId="urn:microsoft.com/office/officeart/2005/8/layout/radial4"/>
    <dgm:cxn modelId="{2823AE2E-868C-4BDB-BB4F-259D919089A2}" srcId="{79543AB6-4C81-4DA2-8BB8-C7DCD34AC8E8}" destId="{DC188A02-CF76-4AE8-B2A4-20CA5B8C8802}" srcOrd="0" destOrd="0" parTransId="{8B6613A6-A8F0-42F0-B6CA-4CA1F57C5300}" sibTransId="{A9475668-5615-49C1-843F-3FAD18C71EAF}"/>
    <dgm:cxn modelId="{AE5E40A2-9C5C-44EB-AD06-1CE4EBB082D9}" type="presOf" srcId="{79543AB6-4C81-4DA2-8BB8-C7DCD34AC8E8}" destId="{27456435-0BE3-4171-BE60-F6AEEF59388C}" srcOrd="0" destOrd="0" presId="urn:microsoft.com/office/officeart/2005/8/layout/radial4"/>
    <dgm:cxn modelId="{1F0203E7-E4CF-44FE-AAC5-8B5D86A76487}" srcId="{DC188A02-CF76-4AE8-B2A4-20CA5B8C8802}" destId="{D5EB8CEA-E180-4B20-848C-D335122BA4C7}" srcOrd="0" destOrd="0" parTransId="{781E8283-1CB8-4B8D-A36E-B28419F2756C}" sibTransId="{58005CA7-5664-4FE8-B460-F645789B7024}"/>
    <dgm:cxn modelId="{2CD26C83-AA1E-440C-9902-AE0319BB744F}" srcId="{DC188A02-CF76-4AE8-B2A4-20CA5B8C8802}" destId="{17D237E1-5ABD-49E1-94DE-E97E7054896F}" srcOrd="1" destOrd="0" parTransId="{7E80F4E9-FC5F-473D-A298-CE742A3A4DFB}" sibTransId="{969EE38D-FBA5-450F-8A85-B38C07324800}"/>
    <dgm:cxn modelId="{AC2079D8-2C20-4B48-8D68-47F603E7E2D4}" type="presOf" srcId="{D5EB8CEA-E180-4B20-848C-D335122BA4C7}" destId="{1CD1F77D-2163-4BA2-BA02-B34CB35DAEC9}" srcOrd="0" destOrd="0" presId="urn:microsoft.com/office/officeart/2005/8/layout/radial4"/>
    <dgm:cxn modelId="{57437187-AF47-4884-807E-88C0F4EDD8AC}" type="presOf" srcId="{781E8283-1CB8-4B8D-A36E-B28419F2756C}" destId="{B43CF482-B547-4117-8495-757A833FF886}" srcOrd="0" destOrd="0" presId="urn:microsoft.com/office/officeart/2005/8/layout/radial4"/>
    <dgm:cxn modelId="{332EF588-CCA9-491D-9019-C2F98D49AEC9}" type="presParOf" srcId="{27456435-0BE3-4171-BE60-F6AEEF59388C}" destId="{D492D6E7-B792-4E4A-BC2B-EA18BD198029}" srcOrd="0" destOrd="0" presId="urn:microsoft.com/office/officeart/2005/8/layout/radial4"/>
    <dgm:cxn modelId="{A740BA7F-562D-4949-BCFD-5C360FA31477}" type="presParOf" srcId="{27456435-0BE3-4171-BE60-F6AEEF59388C}" destId="{B43CF482-B547-4117-8495-757A833FF886}" srcOrd="1" destOrd="0" presId="urn:microsoft.com/office/officeart/2005/8/layout/radial4"/>
    <dgm:cxn modelId="{413C7EB7-54FB-459F-AD89-50B6DFC151BD}" type="presParOf" srcId="{27456435-0BE3-4171-BE60-F6AEEF59388C}" destId="{1CD1F77D-2163-4BA2-BA02-B34CB35DAEC9}" srcOrd="2" destOrd="0" presId="urn:microsoft.com/office/officeart/2005/8/layout/radial4"/>
    <dgm:cxn modelId="{D4E0050F-06BE-4140-ADCD-A682F0A8D6BB}" type="presParOf" srcId="{27456435-0BE3-4171-BE60-F6AEEF59388C}" destId="{E4615BC2-9825-4D7D-BE32-60C8E43142CC}" srcOrd="3" destOrd="0" presId="urn:microsoft.com/office/officeart/2005/8/layout/radial4"/>
    <dgm:cxn modelId="{1C507420-F4D1-4A18-ACD2-C0D1CA2618E0}" type="presParOf" srcId="{27456435-0BE3-4171-BE60-F6AEEF59388C}" destId="{0188D3E0-0E0F-4CA8-9B6C-DBEE3E01B7DB}" srcOrd="4"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2826264-C095-442D-9267-BA02A38A3761}">
      <dsp:nvSpPr>
        <dsp:cNvPr id="0" name=""/>
        <dsp:cNvSpPr/>
      </dsp:nvSpPr>
      <dsp:spPr>
        <a:xfrm>
          <a:off x="0" y="190432"/>
          <a:ext cx="3886200" cy="1356724"/>
        </a:xfrm>
        <a:prstGeom prst="roundRect">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Q1: Storm Name = ‘Gustav’ AND Warnings like ‘hurricane’</a:t>
          </a:r>
          <a:endParaRPr lang="en-US" sz="2100" kern="1200" dirty="0"/>
        </a:p>
      </dsp:txBody>
      <dsp:txXfrm>
        <a:off x="0" y="190432"/>
        <a:ext cx="3886200" cy="1356724"/>
      </dsp:txXfrm>
    </dsp:sp>
    <dsp:sp modelId="{11CEDC96-8EE4-42CE-B38D-4682029281C0}">
      <dsp:nvSpPr>
        <dsp:cNvPr id="0" name=""/>
        <dsp:cNvSpPr/>
      </dsp:nvSpPr>
      <dsp:spPr>
        <a:xfrm>
          <a:off x="0" y="1607637"/>
          <a:ext cx="3886200" cy="1356724"/>
        </a:xfrm>
        <a:prstGeom prst="roundRect">
          <a:avLst/>
        </a:prstGeom>
        <a:solidFill>
          <a:schemeClr val="accent1">
            <a:shade val="80000"/>
            <a:hueOff val="48839"/>
            <a:satOff val="3500"/>
            <a:lumOff val="8801"/>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Q2: Storm Name = ‘Gustav’ AND Storm Category &gt; 2</a:t>
          </a:r>
          <a:endParaRPr lang="en-US" sz="2100" kern="1200" dirty="0"/>
        </a:p>
      </dsp:txBody>
      <dsp:txXfrm>
        <a:off x="0" y="1607637"/>
        <a:ext cx="3886200" cy="1356724"/>
      </dsp:txXfrm>
    </dsp:sp>
    <dsp:sp modelId="{47B7F85A-D9EF-49DF-A54D-8CEC1DF1EF49}">
      <dsp:nvSpPr>
        <dsp:cNvPr id="0" name=""/>
        <dsp:cNvSpPr/>
      </dsp:nvSpPr>
      <dsp:spPr>
        <a:xfrm>
          <a:off x="0" y="3024842"/>
          <a:ext cx="3886200" cy="1356724"/>
        </a:xfrm>
        <a:prstGeom prst="roundRect">
          <a:avLst/>
        </a:prstGeom>
        <a:solidFill>
          <a:schemeClr val="accent1">
            <a:shade val="80000"/>
            <a:hueOff val="97679"/>
            <a:satOff val="7001"/>
            <a:lumOff val="17603"/>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Q3: Document Type = ‘advisory’ AND Location = ‘Louisiana’</a:t>
          </a:r>
          <a:br>
            <a:rPr lang="en-US" sz="2100" kern="1200" dirty="0" smtClean="0"/>
          </a:br>
          <a:r>
            <a:rPr lang="en-US" sz="2100" kern="1200" dirty="0" smtClean="0"/>
            <a:t>     AND Date FROM 08/31/2008 TO 09/30/2008</a:t>
          </a:r>
          <a:endParaRPr lang="en-US" sz="2100" kern="1200" dirty="0"/>
        </a:p>
      </dsp:txBody>
      <dsp:txXfrm>
        <a:off x="0" y="3024842"/>
        <a:ext cx="3886200" cy="135672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492D6E7-B792-4E4A-BC2B-EA18BD198029}">
      <dsp:nvSpPr>
        <dsp:cNvPr id="0" name=""/>
        <dsp:cNvSpPr/>
      </dsp:nvSpPr>
      <dsp:spPr>
        <a:xfrm>
          <a:off x="1329809" y="2075254"/>
          <a:ext cx="1226581" cy="1226581"/>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Score(A)</a:t>
          </a:r>
          <a:endParaRPr lang="en-US" sz="1900" kern="1200" dirty="0"/>
        </a:p>
      </dsp:txBody>
      <dsp:txXfrm>
        <a:off x="1329809" y="2075254"/>
        <a:ext cx="1226581" cy="1226581"/>
      </dsp:txXfrm>
    </dsp:sp>
    <dsp:sp modelId="{B43CF482-B547-4117-8495-757A833FF886}">
      <dsp:nvSpPr>
        <dsp:cNvPr id="0" name=""/>
        <dsp:cNvSpPr/>
      </dsp:nvSpPr>
      <dsp:spPr>
        <a:xfrm rot="12900000">
          <a:off x="493637" y="1845218"/>
          <a:ext cx="989378" cy="349575"/>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CD1F77D-2163-4BA2-BA02-B34CB35DAEC9}">
      <dsp:nvSpPr>
        <dsp:cNvPr id="0" name=""/>
        <dsp:cNvSpPr/>
      </dsp:nvSpPr>
      <dsp:spPr>
        <a:xfrm>
          <a:off x="474" y="1270163"/>
          <a:ext cx="1165252" cy="93220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en-US" sz="2200" kern="1200" dirty="0" smtClean="0"/>
            <a:t>I(A,W,G)</a:t>
          </a:r>
          <a:endParaRPr lang="en-US" sz="2200" kern="1200" dirty="0"/>
        </a:p>
      </dsp:txBody>
      <dsp:txXfrm>
        <a:off x="474" y="1270163"/>
        <a:ext cx="1165252" cy="932202"/>
      </dsp:txXfrm>
    </dsp:sp>
    <dsp:sp modelId="{E4615BC2-9825-4D7D-BE32-60C8E43142CC}">
      <dsp:nvSpPr>
        <dsp:cNvPr id="0" name=""/>
        <dsp:cNvSpPr/>
      </dsp:nvSpPr>
      <dsp:spPr>
        <a:xfrm rot="19500000">
          <a:off x="2403184" y="1845218"/>
          <a:ext cx="989378" cy="349575"/>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188D3E0-0E0F-4CA8-9B6C-DBEE3E01B7DB}">
      <dsp:nvSpPr>
        <dsp:cNvPr id="0" name=""/>
        <dsp:cNvSpPr/>
      </dsp:nvSpPr>
      <dsp:spPr>
        <a:xfrm>
          <a:off x="2720472" y="1270163"/>
          <a:ext cx="1165252" cy="93220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en-US" sz="2200" kern="1200" dirty="0" smtClean="0"/>
            <a:t>C(</a:t>
          </a:r>
          <a:r>
            <a:rPr lang="en-US" sz="2200" kern="1200" dirty="0" err="1" smtClean="0"/>
            <a:t>A,W,d</a:t>
          </a:r>
          <a:r>
            <a:rPr lang="en-US" sz="2200" kern="1200" dirty="0" smtClean="0"/>
            <a:t>)</a:t>
          </a:r>
          <a:endParaRPr lang="en-US" sz="2200" kern="1200" dirty="0"/>
        </a:p>
      </dsp:txBody>
      <dsp:txXfrm>
        <a:off x="2720472" y="1270163"/>
        <a:ext cx="1165252" cy="93220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492D6E7-B792-4E4A-BC2B-EA18BD198029}">
      <dsp:nvSpPr>
        <dsp:cNvPr id="0" name=""/>
        <dsp:cNvSpPr/>
      </dsp:nvSpPr>
      <dsp:spPr>
        <a:xfrm>
          <a:off x="1329809" y="2075254"/>
          <a:ext cx="1226581" cy="1226581"/>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Score(A)</a:t>
          </a:r>
          <a:endParaRPr lang="en-US" sz="1900" kern="1200" dirty="0"/>
        </a:p>
      </dsp:txBody>
      <dsp:txXfrm>
        <a:off x="1329809" y="2075254"/>
        <a:ext cx="1226581" cy="1226581"/>
      </dsp:txXfrm>
    </dsp:sp>
    <dsp:sp modelId="{B43CF482-B547-4117-8495-757A833FF886}">
      <dsp:nvSpPr>
        <dsp:cNvPr id="0" name=""/>
        <dsp:cNvSpPr/>
      </dsp:nvSpPr>
      <dsp:spPr>
        <a:xfrm rot="12900000">
          <a:off x="493637" y="1845218"/>
          <a:ext cx="989378" cy="349575"/>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CD1F77D-2163-4BA2-BA02-B34CB35DAEC9}">
      <dsp:nvSpPr>
        <dsp:cNvPr id="0" name=""/>
        <dsp:cNvSpPr/>
      </dsp:nvSpPr>
      <dsp:spPr>
        <a:xfrm>
          <a:off x="474" y="1270163"/>
          <a:ext cx="1165252" cy="93220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en-US" sz="2200" kern="1200" dirty="0" smtClean="0"/>
            <a:t>U(A)</a:t>
          </a:r>
          <a:endParaRPr lang="en-US" sz="2200" kern="1200" dirty="0"/>
        </a:p>
      </dsp:txBody>
      <dsp:txXfrm>
        <a:off x="474" y="1270163"/>
        <a:ext cx="1165252" cy="932202"/>
      </dsp:txXfrm>
    </dsp:sp>
    <dsp:sp modelId="{E4615BC2-9825-4D7D-BE32-60C8E43142CC}">
      <dsp:nvSpPr>
        <dsp:cNvPr id="0" name=""/>
        <dsp:cNvSpPr/>
      </dsp:nvSpPr>
      <dsp:spPr>
        <a:xfrm rot="19500000">
          <a:off x="2403184" y="1845218"/>
          <a:ext cx="989378" cy="349575"/>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188D3E0-0E0F-4CA8-9B6C-DBEE3E01B7DB}">
      <dsp:nvSpPr>
        <dsp:cNvPr id="0" name=""/>
        <dsp:cNvSpPr/>
      </dsp:nvSpPr>
      <dsp:spPr>
        <a:xfrm>
          <a:off x="2720472" y="1270163"/>
          <a:ext cx="1165252" cy="93220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en-US" sz="2200" kern="1200" dirty="0" err="1" smtClean="0"/>
            <a:t>Corr</a:t>
          </a:r>
          <a:r>
            <a:rPr lang="en-US" sz="2200" kern="1200" dirty="0" smtClean="0"/>
            <a:t>(A,F)</a:t>
          </a:r>
          <a:endParaRPr lang="en-US" sz="2200" kern="1200" dirty="0"/>
        </a:p>
      </dsp:txBody>
      <dsp:txXfrm>
        <a:off x="2720472" y="1270163"/>
        <a:ext cx="1165252" cy="93220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756012-20E9-46B1-9838-73C705EEF9B0}" type="datetimeFigureOut">
              <a:rPr lang="en-US" smtClean="0"/>
              <a:t>8/16/2009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9C0BA1-100E-4A15-AEDD-11CA3759143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C846419-F8C1-41A5-B28A-75DB477C4DF1}" type="datetime1">
              <a:rPr lang="en-US" smtClean="0"/>
              <a:t>8/16/2009</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smtClean="0"/>
              <a:t>Collaborative Adaptive Data Sharing - FIU</a:t>
            </a: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A9BEB19-BFB5-4EBC-8940-1A22D65035E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04ECB2-B44B-425A-8B20-6D27754A6072}" type="datetime1">
              <a:rPr lang="en-US" smtClean="0"/>
              <a:t>8/16/2009</a:t>
            </a:fld>
            <a:endParaRPr lang="en-US"/>
          </a:p>
        </p:txBody>
      </p:sp>
      <p:sp>
        <p:nvSpPr>
          <p:cNvPr id="5" name="Footer Placeholder 4"/>
          <p:cNvSpPr>
            <a:spLocks noGrp="1"/>
          </p:cNvSpPr>
          <p:nvPr>
            <p:ph type="ftr" sz="quarter" idx="11"/>
          </p:nvPr>
        </p:nvSpPr>
        <p:spPr/>
        <p:txBody>
          <a:bodyPr/>
          <a:lstStyle/>
          <a:p>
            <a:r>
              <a:rPr lang="en-US" smtClean="0"/>
              <a:t>Collaborative Adaptive Data Sharing - FIU</a:t>
            </a:r>
            <a:endParaRPr lang="en-US"/>
          </a:p>
        </p:txBody>
      </p:sp>
      <p:sp>
        <p:nvSpPr>
          <p:cNvPr id="6" name="Slide Number Placeholder 5"/>
          <p:cNvSpPr>
            <a:spLocks noGrp="1"/>
          </p:cNvSpPr>
          <p:nvPr>
            <p:ph type="sldNum" sz="quarter" idx="12"/>
          </p:nvPr>
        </p:nvSpPr>
        <p:spPr/>
        <p:txBody>
          <a:bodyPr/>
          <a:lstStyle/>
          <a:p>
            <a:fld id="{7A9BEB19-BFB5-4EBC-8940-1A22D65035E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AD49B632-BF58-4903-B3D3-281D03BCE40F}" type="datetime1">
              <a:rPr lang="en-US" smtClean="0"/>
              <a:t>8/16/2009</a:t>
            </a:fld>
            <a:endParaRPr lang="en-US"/>
          </a:p>
        </p:txBody>
      </p:sp>
      <p:sp>
        <p:nvSpPr>
          <p:cNvPr id="5" name="Footer Placeholder 4"/>
          <p:cNvSpPr>
            <a:spLocks noGrp="1"/>
          </p:cNvSpPr>
          <p:nvPr>
            <p:ph type="ftr" sz="quarter" idx="11"/>
          </p:nvPr>
        </p:nvSpPr>
        <p:spPr>
          <a:xfrm>
            <a:off x="457201" y="6248207"/>
            <a:ext cx="5573483" cy="365125"/>
          </a:xfrm>
        </p:spPr>
        <p:txBody>
          <a:bodyPr/>
          <a:lstStyle/>
          <a:p>
            <a:r>
              <a:rPr lang="en-US" smtClean="0"/>
              <a:t>Collaborative Adaptive Data Sharing - FIU</a:t>
            </a: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7A9BEB19-BFB5-4EBC-8940-1A22D65035E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923F8E5-E47A-450B-96CF-DFD49A5764DB}" type="datetime1">
              <a:rPr lang="en-US" smtClean="0"/>
              <a:t>8/16/2009</a:t>
            </a:fld>
            <a:endParaRPr lang="en-US"/>
          </a:p>
        </p:txBody>
      </p:sp>
      <p:sp>
        <p:nvSpPr>
          <p:cNvPr id="5" name="Footer Placeholder 4"/>
          <p:cNvSpPr>
            <a:spLocks noGrp="1"/>
          </p:cNvSpPr>
          <p:nvPr>
            <p:ph type="ftr" sz="quarter" idx="11"/>
          </p:nvPr>
        </p:nvSpPr>
        <p:spPr/>
        <p:txBody>
          <a:bodyPr/>
          <a:lstStyle/>
          <a:p>
            <a:r>
              <a:rPr lang="en-US" smtClean="0"/>
              <a:t>Collaborative Adaptive Data Sharing - FIU</a:t>
            </a: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A9BEB19-BFB5-4EBC-8940-1A22D65035E1}"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DAE361B-F6A3-4C22-BBC5-02EFCC243C08}" type="datetime1">
              <a:rPr lang="en-US" smtClean="0"/>
              <a:t>8/16/2009</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A9BEB19-BFB5-4EBC-8940-1A22D65035E1}" type="slidenum">
              <a:rPr lang="en-US" smtClean="0"/>
              <a:pPr/>
              <a:t>‹#›</a:t>
            </a:fld>
            <a:endParaRPr lang="en-US"/>
          </a:p>
        </p:txBody>
      </p:sp>
      <p:sp>
        <p:nvSpPr>
          <p:cNvPr id="14" name="Footer Placeholder 13"/>
          <p:cNvSpPr>
            <a:spLocks noGrp="1"/>
          </p:cNvSpPr>
          <p:nvPr>
            <p:ph type="ftr" sz="quarter" idx="12"/>
          </p:nvPr>
        </p:nvSpPr>
        <p:spPr/>
        <p:txBody>
          <a:bodyPr/>
          <a:lstStyle/>
          <a:p>
            <a:r>
              <a:rPr lang="en-US" smtClean="0"/>
              <a:t>Collaborative Adaptive Data Sharing - FIU</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5BD99F33-6543-45C0-A513-9313DD7BD63C}" type="datetime1">
              <a:rPr lang="en-US" smtClean="0"/>
              <a:t>8/16/2009</a:t>
            </a:fld>
            <a:endParaRPr lang="en-US"/>
          </a:p>
        </p:txBody>
      </p:sp>
      <p:sp>
        <p:nvSpPr>
          <p:cNvPr id="10" name="Slide Number Placeholder 9"/>
          <p:cNvSpPr>
            <a:spLocks noGrp="1"/>
          </p:cNvSpPr>
          <p:nvPr>
            <p:ph type="sldNum" sz="quarter" idx="16"/>
          </p:nvPr>
        </p:nvSpPr>
        <p:spPr/>
        <p:txBody>
          <a:bodyPr rtlCol="0"/>
          <a:lstStyle/>
          <a:p>
            <a:fld id="{7A9BEB19-BFB5-4EBC-8940-1A22D65035E1}" type="slidenum">
              <a:rPr lang="en-US" smtClean="0"/>
              <a:pPr/>
              <a:t>‹#›</a:t>
            </a:fld>
            <a:endParaRPr lang="en-US"/>
          </a:p>
        </p:txBody>
      </p:sp>
      <p:sp>
        <p:nvSpPr>
          <p:cNvPr id="12" name="Footer Placeholder 11"/>
          <p:cNvSpPr>
            <a:spLocks noGrp="1"/>
          </p:cNvSpPr>
          <p:nvPr>
            <p:ph type="ftr" sz="quarter" idx="17"/>
          </p:nvPr>
        </p:nvSpPr>
        <p:spPr/>
        <p:txBody>
          <a:bodyPr rtlCol="0"/>
          <a:lstStyle/>
          <a:p>
            <a:r>
              <a:rPr lang="en-US" smtClean="0"/>
              <a:t>Collaborative Adaptive Data Sharing - FIU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4B413C5-CA01-4708-BDAB-5462E013D3BF}" type="datetime1">
              <a:rPr lang="en-US" smtClean="0"/>
              <a:t>8/16/2009</a:t>
            </a:fld>
            <a:endParaRPr lang="en-US"/>
          </a:p>
        </p:txBody>
      </p:sp>
      <p:sp>
        <p:nvSpPr>
          <p:cNvPr id="12" name="Slide Number Placeholder 11"/>
          <p:cNvSpPr>
            <a:spLocks noGrp="1"/>
          </p:cNvSpPr>
          <p:nvPr>
            <p:ph type="sldNum" sz="quarter" idx="16"/>
          </p:nvPr>
        </p:nvSpPr>
        <p:spPr/>
        <p:txBody>
          <a:bodyPr rtlCol="0"/>
          <a:lstStyle/>
          <a:p>
            <a:fld id="{7A9BEB19-BFB5-4EBC-8940-1A22D65035E1}" type="slidenum">
              <a:rPr lang="en-US" smtClean="0"/>
              <a:pPr/>
              <a:t>‹#›</a:t>
            </a:fld>
            <a:endParaRPr lang="en-US"/>
          </a:p>
        </p:txBody>
      </p:sp>
      <p:sp>
        <p:nvSpPr>
          <p:cNvPr id="14" name="Footer Placeholder 13"/>
          <p:cNvSpPr>
            <a:spLocks noGrp="1"/>
          </p:cNvSpPr>
          <p:nvPr>
            <p:ph type="ftr" sz="quarter" idx="17"/>
          </p:nvPr>
        </p:nvSpPr>
        <p:spPr/>
        <p:txBody>
          <a:bodyPr rtlCol="0"/>
          <a:lstStyle/>
          <a:p>
            <a:r>
              <a:rPr lang="en-US" smtClean="0"/>
              <a:t>Collaborative Adaptive Data Sharing - FIU</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2597AF9-0BC2-4835-8098-59DC03E5DC4D}" type="datetime1">
              <a:rPr lang="en-US" smtClean="0"/>
              <a:t>8/16/2009</a:t>
            </a:fld>
            <a:endParaRPr lang="en-US"/>
          </a:p>
        </p:txBody>
      </p:sp>
      <p:sp>
        <p:nvSpPr>
          <p:cNvPr id="4" name="Footer Placeholder 3"/>
          <p:cNvSpPr>
            <a:spLocks noGrp="1"/>
          </p:cNvSpPr>
          <p:nvPr>
            <p:ph type="ftr" sz="quarter" idx="11"/>
          </p:nvPr>
        </p:nvSpPr>
        <p:spPr/>
        <p:txBody>
          <a:bodyPr/>
          <a:lstStyle/>
          <a:p>
            <a:r>
              <a:rPr lang="en-US" smtClean="0"/>
              <a:t>Collaborative Adaptive Data Sharing - FIU</a:t>
            </a: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7A9BEB19-BFB5-4EBC-8940-1A22D65035E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EAF05F-5258-4446-B961-EBA3452F9264}" type="datetime1">
              <a:rPr lang="en-US" smtClean="0"/>
              <a:t>8/16/2009</a:t>
            </a:fld>
            <a:endParaRPr lang="en-US"/>
          </a:p>
        </p:txBody>
      </p:sp>
      <p:sp>
        <p:nvSpPr>
          <p:cNvPr id="3" name="Footer Placeholder 2"/>
          <p:cNvSpPr>
            <a:spLocks noGrp="1"/>
          </p:cNvSpPr>
          <p:nvPr>
            <p:ph type="ftr" sz="quarter" idx="11"/>
          </p:nvPr>
        </p:nvSpPr>
        <p:spPr/>
        <p:txBody>
          <a:bodyPr/>
          <a:lstStyle/>
          <a:p>
            <a:r>
              <a:rPr lang="en-US" smtClean="0"/>
              <a:t>Collaborative Adaptive Data Sharing - FIU</a:t>
            </a: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7A9BEB19-BFB5-4EBC-8940-1A22D65035E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8FD308B-EA7D-4BA0-B2D3-1C089BB2FB57}" type="datetime1">
              <a:rPr lang="en-US" smtClean="0"/>
              <a:t>8/16/2009</a:t>
            </a:fld>
            <a:endParaRPr lang="en-US"/>
          </a:p>
        </p:txBody>
      </p:sp>
      <p:sp>
        <p:nvSpPr>
          <p:cNvPr id="6" name="Footer Placeholder 5"/>
          <p:cNvSpPr>
            <a:spLocks noGrp="1"/>
          </p:cNvSpPr>
          <p:nvPr>
            <p:ph type="ftr" sz="quarter" idx="11"/>
          </p:nvPr>
        </p:nvSpPr>
        <p:spPr/>
        <p:txBody>
          <a:bodyPr/>
          <a:lstStyle/>
          <a:p>
            <a:r>
              <a:rPr lang="en-US" smtClean="0"/>
              <a:t>Collaborative Adaptive Data Sharing - FIU</a:t>
            </a: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7A9BEB19-BFB5-4EBC-8940-1A22D65035E1}"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59C205-9EFD-4CCF-A2EF-42D97A7B6EEB}" type="datetime1">
              <a:rPr lang="en-US" smtClean="0"/>
              <a:t>8/16/2009</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7A9BEB19-BFB5-4EBC-8940-1A22D65035E1}"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r>
              <a:rPr lang="en-US" smtClean="0"/>
              <a:t>Collaborative Adaptive Data Sharing - FIU</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97FA6A0-273C-4452-AFCD-2CDE2D594CC5}" type="datetime1">
              <a:rPr lang="en-US" smtClean="0"/>
              <a:t>8/16/2009</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smtClean="0"/>
              <a:t>Collaborative Adaptive Data Sharing - FIU</a:t>
            </a: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A9BEB19-BFB5-4EBC-8940-1A22D65035E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4038600"/>
            <a:ext cx="8991600" cy="1828800"/>
          </a:xfrm>
        </p:spPr>
        <p:txBody>
          <a:bodyPr>
            <a:normAutofit fontScale="90000"/>
          </a:bodyPr>
          <a:lstStyle/>
          <a:p>
            <a:r>
              <a:rPr lang="en-US" sz="3600" b="1" dirty="0" smtClean="0"/>
              <a:t>CADS: A Collaborative Adaptive Data Sharing Platform</a:t>
            </a:r>
            <a:r>
              <a:rPr lang="en-US" b="1" dirty="0" smtClean="0"/>
              <a:t/>
            </a:r>
            <a:br>
              <a:rPr lang="en-US" b="1" dirty="0" smtClean="0"/>
            </a:br>
            <a:endParaRPr lang="en-US" dirty="0"/>
          </a:p>
        </p:txBody>
      </p:sp>
      <p:sp>
        <p:nvSpPr>
          <p:cNvPr id="3" name="Subtitle 2"/>
          <p:cNvSpPr>
            <a:spLocks noGrp="1"/>
          </p:cNvSpPr>
          <p:nvPr>
            <p:ph type="subTitle" idx="1"/>
          </p:nvPr>
        </p:nvSpPr>
        <p:spPr/>
        <p:txBody>
          <a:bodyPr/>
          <a:lstStyle/>
          <a:p>
            <a:r>
              <a:rPr lang="en-US" dirty="0" err="1" smtClean="0"/>
              <a:t>Vagelis</a:t>
            </a:r>
            <a:r>
              <a:rPr lang="en-US" dirty="0" smtClean="0"/>
              <a:t> </a:t>
            </a:r>
            <a:r>
              <a:rPr lang="en-US" dirty="0" err="1" smtClean="0"/>
              <a:t>Hristidis</a:t>
            </a:r>
            <a:r>
              <a:rPr lang="en-US" dirty="0" smtClean="0"/>
              <a:t>    Eduardo Ruiz</a:t>
            </a:r>
            <a:endParaRPr lang="en-US" b="1" dirty="0" smtClean="0"/>
          </a:p>
          <a:p>
            <a:endParaRPr lang="en-US" dirty="0"/>
          </a:p>
        </p:txBody>
      </p:sp>
      <p:pic>
        <p:nvPicPr>
          <p:cNvPr id="4" name="Picture 3" descr="fiu.png"/>
          <p:cNvPicPr>
            <a:picLocks noChangeAspect="1"/>
          </p:cNvPicPr>
          <p:nvPr/>
        </p:nvPicPr>
        <p:blipFill>
          <a:blip r:embed="rId2" cstate="print"/>
          <a:stretch>
            <a:fillRect/>
          </a:stretch>
        </p:blipFill>
        <p:spPr>
          <a:xfrm>
            <a:off x="7315200" y="228600"/>
            <a:ext cx="1524000" cy="1524000"/>
          </a:xfrm>
          <a:prstGeom prst="rect">
            <a:avLst/>
          </a:prstGeom>
        </p:spPr>
      </p:pic>
      <p:sp>
        <p:nvSpPr>
          <p:cNvPr id="5" name="Slide Number Placeholder 4"/>
          <p:cNvSpPr>
            <a:spLocks noGrp="1"/>
          </p:cNvSpPr>
          <p:nvPr>
            <p:ph type="sldNum" sz="quarter" idx="12"/>
          </p:nvPr>
        </p:nvSpPr>
        <p:spPr/>
        <p:txBody>
          <a:bodyPr/>
          <a:lstStyle/>
          <a:p>
            <a:fld id="{7A9BEB19-BFB5-4EBC-8940-1A22D65035E1}" type="slidenum">
              <a:rPr lang="en-US" smtClean="0"/>
              <a:pPr/>
              <a:t>1</a:t>
            </a:fld>
            <a:endParaRPr lang="en-US"/>
          </a:p>
        </p:txBody>
      </p:sp>
      <p:sp>
        <p:nvSpPr>
          <p:cNvPr id="6" name="Footer Placeholder 5"/>
          <p:cNvSpPr>
            <a:spLocks noGrp="1"/>
          </p:cNvSpPr>
          <p:nvPr>
            <p:ph type="ftr" sz="quarter" idx="11"/>
          </p:nvPr>
        </p:nvSpPr>
        <p:spPr/>
        <p:txBody>
          <a:bodyPr/>
          <a:lstStyle/>
          <a:p>
            <a:r>
              <a:rPr lang="en-US" smtClean="0"/>
              <a:t>Collaborative Adaptive Data Sharing - FIU</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CADS – Adaptive </a:t>
            </a:r>
            <a:r>
              <a:rPr lang="en-US" dirty="0" smtClean="0"/>
              <a:t>Query </a:t>
            </a:r>
            <a:r>
              <a:rPr lang="en-US" dirty="0" smtClean="0"/>
              <a:t>Form</a:t>
            </a:r>
            <a:endParaRPr lang="en-US" dirty="0"/>
          </a:p>
        </p:txBody>
      </p:sp>
      <p:sp>
        <p:nvSpPr>
          <p:cNvPr id="9" name="Content Placeholder 8"/>
          <p:cNvSpPr>
            <a:spLocks noGrp="1"/>
          </p:cNvSpPr>
          <p:nvPr>
            <p:ph sz="quarter" idx="2"/>
          </p:nvPr>
        </p:nvSpPr>
        <p:spPr/>
        <p:txBody>
          <a:bodyPr>
            <a:normAutofit fontScale="92500" lnSpcReduction="20000"/>
          </a:bodyPr>
          <a:lstStyle/>
          <a:p>
            <a:r>
              <a:rPr lang="en-US" dirty="0" smtClean="0"/>
              <a:t>Initially the query form specifies some default attributes.</a:t>
            </a:r>
          </a:p>
          <a:p>
            <a:r>
              <a:rPr lang="en-US" dirty="0" smtClean="0"/>
              <a:t>User adds </a:t>
            </a:r>
            <a:r>
              <a:rPr lang="en-US" dirty="0" smtClean="0"/>
              <a:t>new attributes and values.</a:t>
            </a:r>
          </a:p>
          <a:p>
            <a:r>
              <a:rPr lang="en-US" dirty="0" smtClean="0"/>
              <a:t>These </a:t>
            </a:r>
            <a:r>
              <a:rPr lang="en-US" dirty="0" smtClean="0"/>
              <a:t>events </a:t>
            </a:r>
            <a:r>
              <a:rPr lang="en-US" dirty="0" smtClean="0"/>
              <a:t>trigger </a:t>
            </a:r>
            <a:r>
              <a:rPr lang="en-US" dirty="0" smtClean="0"/>
              <a:t>more related attributes.</a:t>
            </a:r>
          </a:p>
          <a:p>
            <a:r>
              <a:rPr lang="en-US" dirty="0" smtClean="0"/>
              <a:t>Query </a:t>
            </a:r>
            <a:r>
              <a:rPr lang="en-US" dirty="0" smtClean="0"/>
              <a:t>form </a:t>
            </a:r>
            <a:r>
              <a:rPr lang="en-US" dirty="0" smtClean="0"/>
              <a:t>proposes </a:t>
            </a:r>
            <a:r>
              <a:rPr lang="en-US" dirty="0" smtClean="0"/>
              <a:t>mappings between attributes</a:t>
            </a:r>
            <a:r>
              <a:rPr lang="en-US" dirty="0" smtClean="0"/>
              <a:t>.</a:t>
            </a:r>
          </a:p>
          <a:p>
            <a:r>
              <a:rPr lang="en-US" dirty="0" smtClean="0"/>
              <a:t>System executes query and ranks results.</a:t>
            </a:r>
            <a:endParaRPr lang="en-US" dirty="0"/>
          </a:p>
        </p:txBody>
      </p:sp>
      <p:pic>
        <p:nvPicPr>
          <p:cNvPr id="12" name="Content Placeholder 11"/>
          <p:cNvPicPr>
            <a:picLocks noGrp="1"/>
          </p:cNvPicPr>
          <p:nvPr>
            <p:ph sz="quarter" idx="1"/>
          </p:nvPr>
        </p:nvPicPr>
        <p:blipFill>
          <a:blip r:embed="rId2" cstate="print"/>
          <a:srcRect/>
          <a:stretch>
            <a:fillRect/>
          </a:stretch>
        </p:blipFill>
        <p:spPr bwMode="auto">
          <a:xfrm>
            <a:off x="304800" y="1828800"/>
            <a:ext cx="4495800" cy="4038600"/>
          </a:xfrm>
          <a:prstGeom prst="rect">
            <a:avLst/>
          </a:prstGeom>
          <a:noFill/>
          <a:ln w="9525">
            <a:noFill/>
            <a:miter lim="800000"/>
            <a:headEnd/>
            <a:tailEnd/>
          </a:ln>
        </p:spPr>
      </p:pic>
      <p:sp>
        <p:nvSpPr>
          <p:cNvPr id="5" name="Slide Number Placeholder 4"/>
          <p:cNvSpPr>
            <a:spLocks noGrp="1"/>
          </p:cNvSpPr>
          <p:nvPr>
            <p:ph type="sldNum" sz="quarter" idx="16"/>
          </p:nvPr>
        </p:nvSpPr>
        <p:spPr/>
        <p:txBody>
          <a:bodyPr>
            <a:normAutofit fontScale="85000" lnSpcReduction="20000"/>
          </a:bodyPr>
          <a:lstStyle/>
          <a:p>
            <a:fld id="{7A9BEB19-BFB5-4EBC-8940-1A22D65035E1}" type="slidenum">
              <a:rPr lang="en-US" smtClean="0"/>
              <a:pPr/>
              <a:t>10</a:t>
            </a:fld>
            <a:endParaRPr lang="en-US"/>
          </a:p>
        </p:txBody>
      </p:sp>
      <p:sp>
        <p:nvSpPr>
          <p:cNvPr id="6" name="Footer Placeholder 5"/>
          <p:cNvSpPr>
            <a:spLocks noGrp="1"/>
          </p:cNvSpPr>
          <p:nvPr>
            <p:ph type="ftr" sz="quarter" idx="17"/>
          </p:nvPr>
        </p:nvSpPr>
        <p:spPr/>
        <p:txBody>
          <a:bodyPr/>
          <a:lstStyle/>
          <a:p>
            <a:r>
              <a:rPr lang="en-US" smtClean="0"/>
              <a:t>Collaborative Adaptive Data Sharing - FIU</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CADS Graph</a:t>
            </a:r>
            <a:endParaRPr lang="en-US" dirty="0"/>
          </a:p>
        </p:txBody>
      </p:sp>
      <p:pic>
        <p:nvPicPr>
          <p:cNvPr id="5" name="Content Placeholder 4" descr="graph.png"/>
          <p:cNvPicPr>
            <a:picLocks noGrp="1" noChangeAspect="1"/>
          </p:cNvPicPr>
          <p:nvPr>
            <p:ph sz="quarter" idx="1"/>
          </p:nvPr>
        </p:nvPicPr>
        <p:blipFill>
          <a:blip r:embed="rId2" cstate="print"/>
          <a:stretch>
            <a:fillRect/>
          </a:stretch>
        </p:blipFill>
        <p:spPr>
          <a:xfrm>
            <a:off x="304800" y="1600200"/>
            <a:ext cx="4572000" cy="4470573"/>
          </a:xfrm>
        </p:spPr>
      </p:pic>
      <p:sp>
        <p:nvSpPr>
          <p:cNvPr id="4" name="Content Placeholder 3"/>
          <p:cNvSpPr>
            <a:spLocks noGrp="1"/>
          </p:cNvSpPr>
          <p:nvPr>
            <p:ph sz="quarter" idx="2"/>
          </p:nvPr>
        </p:nvSpPr>
        <p:spPr/>
        <p:txBody>
          <a:bodyPr>
            <a:normAutofit fontScale="92500" lnSpcReduction="10000"/>
          </a:bodyPr>
          <a:lstStyle/>
          <a:p>
            <a:r>
              <a:rPr lang="en-US" dirty="0" smtClean="0"/>
              <a:t>Used to personalize suggestions and ranking.</a:t>
            </a:r>
            <a:endParaRPr lang="en-US" dirty="0" smtClean="0"/>
          </a:p>
          <a:p>
            <a:r>
              <a:rPr lang="en-US" dirty="0" smtClean="0"/>
              <a:t>Contains data instances, </a:t>
            </a:r>
            <a:r>
              <a:rPr lang="en-US" dirty="0" smtClean="0"/>
              <a:t>annotations, matchings, users </a:t>
            </a:r>
            <a:r>
              <a:rPr lang="en-US" dirty="0" smtClean="0"/>
              <a:t>and groups.</a:t>
            </a:r>
          </a:p>
          <a:p>
            <a:r>
              <a:rPr lang="en-US" dirty="0" smtClean="0"/>
              <a:t>User Affinity.</a:t>
            </a:r>
          </a:p>
          <a:p>
            <a:r>
              <a:rPr lang="en-US" dirty="0" smtClean="0"/>
              <a:t>Combine </a:t>
            </a:r>
            <a:r>
              <a:rPr lang="en-US" dirty="0" err="1" smtClean="0"/>
              <a:t>FolkRank</a:t>
            </a:r>
            <a:r>
              <a:rPr lang="en-US" dirty="0" smtClean="0"/>
              <a:t> [</a:t>
            </a:r>
            <a:r>
              <a:rPr lang="en-US" dirty="0" err="1" smtClean="0"/>
              <a:t>Hotho</a:t>
            </a:r>
            <a:r>
              <a:rPr lang="en-US" dirty="0" smtClean="0"/>
              <a:t> et al. 2006</a:t>
            </a:r>
            <a:r>
              <a:rPr lang="en-US" dirty="0" smtClean="0"/>
              <a:t>] </a:t>
            </a:r>
            <a:r>
              <a:rPr lang="en-US" dirty="0" smtClean="0"/>
              <a:t>with Similarity </a:t>
            </a:r>
            <a:r>
              <a:rPr lang="en-US" dirty="0" smtClean="0"/>
              <a:t>Flooding [</a:t>
            </a:r>
            <a:r>
              <a:rPr lang="en-US" dirty="0" err="1" smtClean="0"/>
              <a:t>Melnik</a:t>
            </a:r>
            <a:r>
              <a:rPr lang="en-US" dirty="0" smtClean="0"/>
              <a:t> et al. 2002] </a:t>
            </a:r>
            <a:r>
              <a:rPr lang="en-US" dirty="0" smtClean="0"/>
              <a:t>for node ranking</a:t>
            </a:r>
            <a:r>
              <a:rPr lang="en-US" dirty="0" smtClean="0"/>
              <a:t>.</a:t>
            </a:r>
            <a:endParaRPr lang="en-US" dirty="0" smtClean="0"/>
          </a:p>
        </p:txBody>
      </p:sp>
      <p:sp>
        <p:nvSpPr>
          <p:cNvPr id="6" name="Slide Number Placeholder 5"/>
          <p:cNvSpPr>
            <a:spLocks noGrp="1"/>
          </p:cNvSpPr>
          <p:nvPr>
            <p:ph type="sldNum" sz="quarter" idx="16"/>
          </p:nvPr>
        </p:nvSpPr>
        <p:spPr/>
        <p:txBody>
          <a:bodyPr>
            <a:normAutofit fontScale="85000" lnSpcReduction="20000"/>
          </a:bodyPr>
          <a:lstStyle/>
          <a:p>
            <a:fld id="{7A9BEB19-BFB5-4EBC-8940-1A22D65035E1}" type="slidenum">
              <a:rPr lang="en-US" smtClean="0"/>
              <a:pPr/>
              <a:t>11</a:t>
            </a:fld>
            <a:endParaRPr lang="en-US"/>
          </a:p>
        </p:txBody>
      </p:sp>
      <p:sp>
        <p:nvSpPr>
          <p:cNvPr id="7" name="Footer Placeholder 6"/>
          <p:cNvSpPr>
            <a:spLocks noGrp="1"/>
          </p:cNvSpPr>
          <p:nvPr>
            <p:ph type="ftr" sz="quarter" idx="17"/>
          </p:nvPr>
        </p:nvSpPr>
        <p:spPr/>
        <p:txBody>
          <a:bodyPr/>
          <a:lstStyle/>
          <a:p>
            <a:r>
              <a:rPr lang="en-US" smtClean="0"/>
              <a:t>Collaborative Adaptive Data Sharing - FIU</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CADS – Challenges</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Discover best </a:t>
            </a:r>
            <a:r>
              <a:rPr lang="en-US" dirty="0" smtClean="0">
                <a:sym typeface="Symbol"/>
              </a:rPr>
              <a:t></a:t>
            </a:r>
            <a:r>
              <a:rPr lang="en-US" dirty="0" smtClean="0"/>
              <a:t>attribute name, attribute value</a:t>
            </a:r>
            <a:r>
              <a:rPr lang="en-US" dirty="0" smtClean="0">
                <a:sym typeface="Symbol"/>
              </a:rPr>
              <a:t></a:t>
            </a:r>
            <a:r>
              <a:rPr lang="en-US" dirty="0" smtClean="0"/>
              <a:t> candidates for a newly inserted document.</a:t>
            </a:r>
          </a:p>
          <a:p>
            <a:r>
              <a:rPr lang="en-US" dirty="0" smtClean="0"/>
              <a:t>Matching of attribute names and attribute values across queries and inserted documents</a:t>
            </a:r>
            <a:r>
              <a:rPr lang="en-US" dirty="0" smtClean="0"/>
              <a:t>.</a:t>
            </a:r>
          </a:p>
          <a:p>
            <a:pPr lvl="1"/>
            <a:r>
              <a:rPr lang="en-US" dirty="0" smtClean="0"/>
              <a:t>Value</a:t>
            </a:r>
          </a:p>
          <a:p>
            <a:pPr lvl="1"/>
            <a:r>
              <a:rPr lang="en-US" dirty="0" smtClean="0"/>
              <a:t>Confidence</a:t>
            </a:r>
          </a:p>
          <a:p>
            <a:pPr lvl="1"/>
            <a:r>
              <a:rPr lang="en-US" dirty="0" smtClean="0"/>
              <a:t>Avoid overwhelming user</a:t>
            </a:r>
            <a:endParaRPr lang="en-US" dirty="0" smtClean="0"/>
          </a:p>
          <a:p>
            <a:r>
              <a:rPr lang="en-US" dirty="0" smtClean="0"/>
              <a:t>Storage of annotation data.</a:t>
            </a:r>
          </a:p>
          <a:p>
            <a:r>
              <a:rPr lang="en-US" dirty="0" smtClean="0"/>
              <a:t>Discover best conditions to suggest in adaptive query forms.</a:t>
            </a:r>
          </a:p>
          <a:p>
            <a:r>
              <a:rPr lang="en-US" dirty="0" smtClean="0"/>
              <a:t>Ranking query results</a:t>
            </a:r>
            <a:r>
              <a:rPr lang="en-US" dirty="0" smtClean="0"/>
              <a:t>.</a:t>
            </a:r>
          </a:p>
          <a:p>
            <a:pPr lvl="1"/>
            <a:r>
              <a:rPr lang="en-US" dirty="0" smtClean="0"/>
              <a:t>Annotations vs. content</a:t>
            </a:r>
          </a:p>
          <a:p>
            <a:pPr lvl="1"/>
            <a:r>
              <a:rPr lang="en-US" dirty="0" smtClean="0"/>
              <a:t>Community information</a:t>
            </a:r>
          </a:p>
          <a:p>
            <a:pPr lvl="1"/>
            <a:r>
              <a:rPr lang="en-US" dirty="0" smtClean="0"/>
              <a:t>Missing Annotations</a:t>
            </a:r>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7A9BEB19-BFB5-4EBC-8940-1A22D65035E1}" type="slidenum">
              <a:rPr lang="en-US" smtClean="0"/>
              <a:pPr/>
              <a:t>12</a:t>
            </a:fld>
            <a:endParaRPr lang="en-US"/>
          </a:p>
        </p:txBody>
      </p:sp>
      <p:sp>
        <p:nvSpPr>
          <p:cNvPr id="5" name="Footer Placeholder 4"/>
          <p:cNvSpPr>
            <a:spLocks noGrp="1"/>
          </p:cNvSpPr>
          <p:nvPr>
            <p:ph type="ftr" sz="quarter" idx="11"/>
          </p:nvPr>
        </p:nvSpPr>
        <p:spPr/>
        <p:txBody>
          <a:bodyPr/>
          <a:lstStyle/>
          <a:p>
            <a:r>
              <a:rPr lang="en-US" smtClean="0"/>
              <a:t>Collaborative Adaptive Data Sharing - FIU</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Insertion: Attributes Suggestion</a:t>
            </a:r>
            <a:endParaRPr lang="en-US" dirty="0"/>
          </a:p>
        </p:txBody>
      </p:sp>
      <p:graphicFrame>
        <p:nvGraphicFramePr>
          <p:cNvPr id="5" name="Content Placeholder 4"/>
          <p:cNvGraphicFramePr>
            <a:graphicFrameLocks noGrp="1"/>
          </p:cNvGraphicFramePr>
          <p:nvPr>
            <p:ph sz="quarter" idx="1"/>
          </p:nvPr>
        </p:nvGraphicFramePr>
        <p:xfrm>
          <a:off x="609600" y="1589088"/>
          <a:ext cx="38862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ontent Placeholder 3"/>
          <p:cNvSpPr>
            <a:spLocks noGrp="1"/>
          </p:cNvSpPr>
          <p:nvPr>
            <p:ph sz="quarter" idx="2"/>
          </p:nvPr>
        </p:nvSpPr>
        <p:spPr>
          <a:xfrm>
            <a:off x="4572000" y="1589567"/>
            <a:ext cx="4159101" cy="4572000"/>
          </a:xfrm>
        </p:spPr>
        <p:txBody>
          <a:bodyPr>
            <a:normAutofit/>
          </a:bodyPr>
          <a:lstStyle/>
          <a:p>
            <a:r>
              <a:rPr lang="en-US" i="1" dirty="0" smtClean="0"/>
              <a:t>Information Value I(A, </a:t>
            </a:r>
            <a:r>
              <a:rPr lang="en-US" i="1" dirty="0" smtClean="0"/>
              <a:t>W</a:t>
            </a:r>
            <a:r>
              <a:rPr lang="en-US" i="1" dirty="0" smtClean="0"/>
              <a:t>)</a:t>
            </a:r>
            <a:r>
              <a:rPr lang="en-US" dirty="0" smtClean="0"/>
              <a:t>: </a:t>
            </a:r>
            <a:r>
              <a:rPr lang="en-US" dirty="0" smtClean="0"/>
              <a:t>how useful attribute </a:t>
            </a:r>
            <a:r>
              <a:rPr lang="en-US" i="1" dirty="0" smtClean="0"/>
              <a:t>A</a:t>
            </a:r>
            <a:r>
              <a:rPr lang="en-US" dirty="0" smtClean="0"/>
              <a:t> </a:t>
            </a:r>
            <a:r>
              <a:rPr lang="en-US" dirty="0" smtClean="0"/>
              <a:t>is, given the query workload </a:t>
            </a:r>
            <a:r>
              <a:rPr lang="en-US" dirty="0" smtClean="0"/>
              <a:t>W</a:t>
            </a:r>
            <a:endParaRPr lang="en-US" dirty="0" smtClean="0"/>
          </a:p>
          <a:p>
            <a:r>
              <a:rPr lang="en-US" i="1" dirty="0" smtClean="0"/>
              <a:t>Confidence C(</a:t>
            </a:r>
            <a:r>
              <a:rPr lang="en-US" i="1" dirty="0" err="1" smtClean="0"/>
              <a:t>A,d,W</a:t>
            </a:r>
            <a:r>
              <a:rPr lang="en-US" i="1" dirty="0" smtClean="0"/>
              <a:t>)</a:t>
            </a:r>
            <a:r>
              <a:rPr lang="en-US" dirty="0" smtClean="0"/>
              <a:t>:  probability that </a:t>
            </a:r>
            <a:r>
              <a:rPr lang="en-US" i="1" dirty="0" smtClean="0"/>
              <a:t>A</a:t>
            </a:r>
            <a:r>
              <a:rPr lang="en-US" i="1" baseline="-25000" dirty="0" smtClean="0"/>
              <a:t> </a:t>
            </a:r>
            <a:r>
              <a:rPr lang="en-US" dirty="0" smtClean="0"/>
              <a:t>is </a:t>
            </a:r>
            <a:r>
              <a:rPr lang="en-US" dirty="0" smtClean="0"/>
              <a:t>relevant to </a:t>
            </a:r>
            <a:r>
              <a:rPr lang="en-US" i="1" dirty="0" smtClean="0"/>
              <a:t>d</a:t>
            </a:r>
            <a:r>
              <a:rPr lang="en-US" dirty="0" smtClean="0"/>
              <a:t> </a:t>
            </a:r>
            <a:r>
              <a:rPr lang="en-US" dirty="0" smtClean="0"/>
              <a:t>directly or through W</a:t>
            </a:r>
            <a:endParaRPr lang="en-US" dirty="0"/>
          </a:p>
        </p:txBody>
      </p:sp>
      <p:sp>
        <p:nvSpPr>
          <p:cNvPr id="6" name="Slide Number Placeholder 5"/>
          <p:cNvSpPr>
            <a:spLocks noGrp="1"/>
          </p:cNvSpPr>
          <p:nvPr>
            <p:ph type="sldNum" sz="quarter" idx="16"/>
          </p:nvPr>
        </p:nvSpPr>
        <p:spPr/>
        <p:txBody>
          <a:bodyPr>
            <a:normAutofit fontScale="85000" lnSpcReduction="20000"/>
          </a:bodyPr>
          <a:lstStyle/>
          <a:p>
            <a:fld id="{7A9BEB19-BFB5-4EBC-8940-1A22D65035E1}" type="slidenum">
              <a:rPr lang="en-US" smtClean="0"/>
              <a:pPr/>
              <a:t>13</a:t>
            </a:fld>
            <a:endParaRPr lang="en-US"/>
          </a:p>
        </p:txBody>
      </p:sp>
      <p:sp>
        <p:nvSpPr>
          <p:cNvPr id="7" name="Footer Placeholder 6"/>
          <p:cNvSpPr>
            <a:spLocks noGrp="1"/>
          </p:cNvSpPr>
          <p:nvPr>
            <p:ph type="ftr" sz="quarter" idx="17"/>
          </p:nvPr>
        </p:nvSpPr>
        <p:spPr/>
        <p:txBody>
          <a:bodyPr/>
          <a:lstStyle/>
          <a:p>
            <a:r>
              <a:rPr lang="en-US" smtClean="0"/>
              <a:t>Collaborative Adaptive Data Sharing - FIU</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Query: Attributes Suggestion</a:t>
            </a:r>
            <a:endParaRPr lang="en-US" dirty="0"/>
          </a:p>
        </p:txBody>
      </p:sp>
      <p:graphicFrame>
        <p:nvGraphicFramePr>
          <p:cNvPr id="5" name="Content Placeholder 4"/>
          <p:cNvGraphicFramePr>
            <a:graphicFrameLocks noGrp="1"/>
          </p:cNvGraphicFramePr>
          <p:nvPr>
            <p:ph sz="quarter" idx="1"/>
          </p:nvPr>
        </p:nvGraphicFramePr>
        <p:xfrm>
          <a:off x="609600" y="1589088"/>
          <a:ext cx="38862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ontent Placeholder 3"/>
          <p:cNvSpPr>
            <a:spLocks noGrp="1"/>
          </p:cNvSpPr>
          <p:nvPr>
            <p:ph sz="quarter" idx="2"/>
          </p:nvPr>
        </p:nvSpPr>
        <p:spPr/>
        <p:txBody>
          <a:bodyPr>
            <a:normAutofit/>
          </a:bodyPr>
          <a:lstStyle/>
          <a:p>
            <a:r>
              <a:rPr lang="en-US" i="1" dirty="0" smtClean="0"/>
              <a:t>Use Affinity U(A)</a:t>
            </a:r>
            <a:r>
              <a:rPr lang="en-US" dirty="0" smtClean="0"/>
              <a:t>: </a:t>
            </a:r>
            <a:r>
              <a:rPr lang="en-US" dirty="0" smtClean="0"/>
              <a:t>the relevance degree of user u to </a:t>
            </a:r>
            <a:r>
              <a:rPr lang="en-US" dirty="0" smtClean="0"/>
              <a:t>attribute </a:t>
            </a:r>
            <a:r>
              <a:rPr lang="en-US" i="1" dirty="0" smtClean="0"/>
              <a:t>A</a:t>
            </a:r>
            <a:r>
              <a:rPr lang="en-US" dirty="0" smtClean="0"/>
              <a:t>. </a:t>
            </a:r>
            <a:endParaRPr lang="en-US" dirty="0" smtClean="0"/>
          </a:p>
          <a:p>
            <a:r>
              <a:rPr lang="en-US" i="1" dirty="0" smtClean="0"/>
              <a:t>Correlation </a:t>
            </a:r>
            <a:r>
              <a:rPr lang="en-US" i="1" dirty="0" err="1" smtClean="0"/>
              <a:t>Corr</a:t>
            </a:r>
            <a:r>
              <a:rPr lang="en-US" i="1" dirty="0" smtClean="0"/>
              <a:t>(A,F)</a:t>
            </a:r>
            <a:r>
              <a:rPr lang="en-US" dirty="0" smtClean="0"/>
              <a:t> between </a:t>
            </a:r>
            <a:r>
              <a:rPr lang="en-US" i="1" dirty="0" smtClean="0"/>
              <a:t>A</a:t>
            </a:r>
            <a:r>
              <a:rPr lang="en-US" dirty="0" smtClean="0"/>
              <a:t> </a:t>
            </a:r>
            <a:r>
              <a:rPr lang="en-US" dirty="0" smtClean="0"/>
              <a:t>and the selected conditions </a:t>
            </a:r>
            <a:r>
              <a:rPr lang="en-US" i="1" dirty="0" smtClean="0"/>
              <a:t>F.</a:t>
            </a:r>
            <a:endParaRPr lang="en-US" dirty="0"/>
          </a:p>
        </p:txBody>
      </p:sp>
      <p:sp>
        <p:nvSpPr>
          <p:cNvPr id="6" name="Slide Number Placeholder 5"/>
          <p:cNvSpPr>
            <a:spLocks noGrp="1"/>
          </p:cNvSpPr>
          <p:nvPr>
            <p:ph type="sldNum" sz="quarter" idx="16"/>
          </p:nvPr>
        </p:nvSpPr>
        <p:spPr/>
        <p:txBody>
          <a:bodyPr>
            <a:normAutofit fontScale="85000" lnSpcReduction="20000"/>
          </a:bodyPr>
          <a:lstStyle/>
          <a:p>
            <a:fld id="{7A9BEB19-BFB5-4EBC-8940-1A22D65035E1}" type="slidenum">
              <a:rPr lang="en-US" smtClean="0"/>
              <a:pPr/>
              <a:t>14</a:t>
            </a:fld>
            <a:endParaRPr lang="en-US"/>
          </a:p>
        </p:txBody>
      </p:sp>
      <p:sp>
        <p:nvSpPr>
          <p:cNvPr id="7" name="Footer Placeholder 6"/>
          <p:cNvSpPr>
            <a:spLocks noGrp="1"/>
          </p:cNvSpPr>
          <p:nvPr>
            <p:ph type="ftr" sz="quarter" idx="17"/>
          </p:nvPr>
        </p:nvSpPr>
        <p:spPr/>
        <p:txBody>
          <a:bodyPr/>
          <a:lstStyle/>
          <a:p>
            <a:r>
              <a:rPr lang="en-US" dirty="0" smtClean="0"/>
              <a:t>Collaborative Adaptive Data Sharing - FIU</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sz="quarter" idx="1"/>
          </p:nvPr>
        </p:nvSpPr>
        <p:spPr/>
        <p:txBody>
          <a:bodyPr>
            <a:normAutofit/>
          </a:bodyPr>
          <a:lstStyle/>
          <a:p>
            <a:r>
              <a:rPr lang="en-US" dirty="0" smtClean="0"/>
              <a:t>CADS is </a:t>
            </a:r>
            <a:r>
              <a:rPr lang="en-US" dirty="0" smtClean="0"/>
              <a:t>a Collaborative Adaptive Data Sharing platform.</a:t>
            </a:r>
          </a:p>
          <a:p>
            <a:r>
              <a:rPr lang="en-US" dirty="0" smtClean="0"/>
              <a:t>In CADS annotation and integration occur at both the data insertion (production) and querying (consumption) actions. </a:t>
            </a:r>
          </a:p>
          <a:p>
            <a:r>
              <a:rPr lang="en-US" dirty="0" smtClean="0"/>
              <a:t>We believe that CADS has a great potential to improve many collaboration </a:t>
            </a:r>
            <a:r>
              <a:rPr lang="en-US" dirty="0" smtClean="0"/>
              <a:t>environments</a:t>
            </a:r>
            <a:r>
              <a:rPr lang="en-US" dirty="0"/>
              <a:t>.</a:t>
            </a:r>
            <a:endParaRPr lang="en-US" dirty="0" smtClean="0"/>
          </a:p>
        </p:txBody>
      </p:sp>
      <p:sp>
        <p:nvSpPr>
          <p:cNvPr id="4" name="Slide Number Placeholder 3"/>
          <p:cNvSpPr>
            <a:spLocks noGrp="1"/>
          </p:cNvSpPr>
          <p:nvPr>
            <p:ph type="sldNum" sz="quarter" idx="12"/>
          </p:nvPr>
        </p:nvSpPr>
        <p:spPr/>
        <p:txBody>
          <a:bodyPr>
            <a:normAutofit fontScale="85000" lnSpcReduction="20000"/>
          </a:bodyPr>
          <a:lstStyle/>
          <a:p>
            <a:fld id="{7A9BEB19-BFB5-4EBC-8940-1A22D65035E1}" type="slidenum">
              <a:rPr lang="en-US" smtClean="0"/>
              <a:pPr/>
              <a:t>15</a:t>
            </a:fld>
            <a:endParaRPr lang="en-US"/>
          </a:p>
        </p:txBody>
      </p:sp>
      <p:sp>
        <p:nvSpPr>
          <p:cNvPr id="5" name="Footer Placeholder 4"/>
          <p:cNvSpPr>
            <a:spLocks noGrp="1"/>
          </p:cNvSpPr>
          <p:nvPr>
            <p:ph type="ftr" sz="quarter" idx="11"/>
          </p:nvPr>
        </p:nvSpPr>
        <p:spPr/>
        <p:txBody>
          <a:bodyPr/>
          <a:lstStyle/>
          <a:p>
            <a:r>
              <a:rPr lang="en-US" smtClean="0"/>
              <a:t>Collaborative Adaptive Data Sharing - FIU</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sz="quarter" idx="1"/>
          </p:nvPr>
        </p:nvSpPr>
        <p:spPr>
          <a:xfrm>
            <a:off x="612648" y="1600200"/>
            <a:ext cx="8531352" cy="4876800"/>
          </a:xfrm>
        </p:spPr>
        <p:txBody>
          <a:bodyPr>
            <a:normAutofit fontScale="77500" lnSpcReduction="20000"/>
          </a:bodyPr>
          <a:lstStyle/>
          <a:p>
            <a:r>
              <a:rPr lang="en-US" dirty="0" smtClean="0"/>
              <a:t>Many application domains where </a:t>
            </a:r>
            <a:r>
              <a:rPr lang="en-US" dirty="0" smtClean="0"/>
              <a:t>users </a:t>
            </a:r>
            <a:r>
              <a:rPr lang="en-US" dirty="0" smtClean="0"/>
              <a:t>collaborate and share domain-specific information</a:t>
            </a:r>
            <a:r>
              <a:rPr lang="en-US" dirty="0" smtClean="0"/>
              <a:t>.</a:t>
            </a:r>
          </a:p>
          <a:p>
            <a:pPr lvl="1"/>
            <a:r>
              <a:rPr lang="en-US" dirty="0" smtClean="0"/>
              <a:t>Disaster Management</a:t>
            </a:r>
          </a:p>
          <a:p>
            <a:pPr lvl="1"/>
            <a:r>
              <a:rPr lang="en-US" dirty="0" smtClean="0"/>
              <a:t>News</a:t>
            </a:r>
          </a:p>
          <a:p>
            <a:pPr lvl="1"/>
            <a:r>
              <a:rPr lang="en-US" dirty="0" smtClean="0"/>
              <a:t>Scientific Networks</a:t>
            </a:r>
            <a:endParaRPr lang="en-US" dirty="0" smtClean="0"/>
          </a:p>
          <a:p>
            <a:r>
              <a:rPr lang="en-US" dirty="0" smtClean="0"/>
              <a:t>Annotation (tagging) of shared data necessary for effective searching and to support advanced applications</a:t>
            </a:r>
            <a:endParaRPr lang="en-US" dirty="0" smtClean="0"/>
          </a:p>
          <a:p>
            <a:r>
              <a:rPr lang="en-US" dirty="0" smtClean="0"/>
              <a:t>Current information sharing tools allow users to share </a:t>
            </a:r>
            <a:r>
              <a:rPr lang="en-US" dirty="0" smtClean="0"/>
              <a:t>and annotate documents.</a:t>
            </a:r>
            <a:endParaRPr lang="en-US" dirty="0" smtClean="0"/>
          </a:p>
          <a:p>
            <a:r>
              <a:rPr lang="en-US" b="1" dirty="0" smtClean="0"/>
              <a:t>Limitation</a:t>
            </a:r>
            <a:r>
              <a:rPr lang="en-US" b="1" dirty="0" smtClean="0"/>
              <a:t>: </a:t>
            </a:r>
            <a:r>
              <a:rPr lang="en-US" dirty="0" smtClean="0"/>
              <a:t>Users annotate in ad-hoc way, with very basic support from system (e.g., predefined templates in Google Base).</a:t>
            </a:r>
          </a:p>
          <a:p>
            <a:pPr lvl="1"/>
            <a:r>
              <a:rPr lang="en-US" sz="3100" dirty="0" smtClean="0"/>
              <a:t>Consequences: </a:t>
            </a:r>
          </a:p>
          <a:p>
            <a:pPr lvl="2"/>
            <a:r>
              <a:rPr lang="en-US" sz="2600" dirty="0" smtClean="0"/>
              <a:t>Increased user effort </a:t>
            </a:r>
          </a:p>
          <a:p>
            <a:pPr lvl="2"/>
            <a:r>
              <a:rPr lang="en-US" sz="2600" dirty="0" smtClean="0"/>
              <a:t>Ineffective annotation</a:t>
            </a:r>
          </a:p>
          <a:p>
            <a:pPr lvl="2"/>
            <a:r>
              <a:rPr lang="en-US" sz="2600" dirty="0" smtClean="0"/>
              <a:t>Schema explosion</a:t>
            </a:r>
            <a:endParaRPr lang="en-US" sz="2600" dirty="0" smtClean="0"/>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7A9BEB19-BFB5-4EBC-8940-1A22D65035E1}"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Collaborative Adaptive Data Sharing - FIU</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CADS Objectives</a:t>
            </a:r>
            <a:endParaRPr lang="en-US" dirty="0"/>
          </a:p>
        </p:txBody>
      </p:sp>
      <p:sp>
        <p:nvSpPr>
          <p:cNvPr id="3" name="Content Placeholder 2"/>
          <p:cNvSpPr>
            <a:spLocks noGrp="1"/>
          </p:cNvSpPr>
          <p:nvPr>
            <p:ph sz="quarter" idx="1"/>
          </p:nvPr>
        </p:nvSpPr>
        <p:spPr/>
        <p:txBody>
          <a:bodyPr>
            <a:normAutofit/>
          </a:bodyPr>
          <a:lstStyle/>
          <a:p>
            <a:r>
              <a:rPr lang="en-US" dirty="0" smtClean="0"/>
              <a:t>CADS stands for Collaborative Adaptive Data Sharing platform</a:t>
            </a:r>
          </a:p>
          <a:p>
            <a:pPr marL="834390" lvl="1" indent="-514350">
              <a:buFont typeface="+mj-lt"/>
              <a:buAutoNum type="arabicPeriod"/>
            </a:pPr>
            <a:r>
              <a:rPr lang="en-US" dirty="0" smtClean="0"/>
              <a:t>Facilitates </a:t>
            </a:r>
            <a:r>
              <a:rPr lang="en-US" dirty="0" smtClean="0"/>
              <a:t>effective and effortless data </a:t>
            </a:r>
            <a:r>
              <a:rPr lang="en-US" dirty="0" smtClean="0"/>
              <a:t>annotation at insertion-time </a:t>
            </a:r>
          </a:p>
          <a:p>
            <a:pPr marL="834390" lvl="1" indent="-514350">
              <a:buFont typeface="+mj-lt"/>
              <a:buAutoNum type="arabicPeriod"/>
            </a:pPr>
            <a:r>
              <a:rPr lang="en-US" dirty="0" smtClean="0"/>
              <a:t>Leverages these annotations at query-time</a:t>
            </a:r>
          </a:p>
          <a:p>
            <a:pPr marL="834390" lvl="1" indent="-514350">
              <a:buFont typeface="+mj-lt"/>
              <a:buAutoNum type="arabicPeriod"/>
            </a:pPr>
            <a:endParaRPr lang="en-US" dirty="0" smtClean="0"/>
          </a:p>
          <a:p>
            <a:r>
              <a:rPr lang="en-US" b="1" dirty="0" smtClean="0"/>
              <a:t>Learns</a:t>
            </a:r>
            <a:r>
              <a:rPr lang="en-US" dirty="0" smtClean="0"/>
              <a:t> with time the information </a:t>
            </a:r>
            <a:r>
              <a:rPr lang="en-US" b="1" dirty="0" smtClean="0"/>
              <a:t>demand</a:t>
            </a:r>
            <a:r>
              <a:rPr lang="en-US" dirty="0" smtClean="0"/>
              <a:t> which is then used </a:t>
            </a:r>
            <a:r>
              <a:rPr lang="en-US" dirty="0" smtClean="0"/>
              <a:t>to create </a:t>
            </a:r>
            <a:r>
              <a:rPr lang="en-US" b="1" dirty="0" smtClean="0"/>
              <a:t>adaptive</a:t>
            </a:r>
            <a:r>
              <a:rPr lang="en-US" dirty="0" smtClean="0"/>
              <a:t> insertion and query forms. </a:t>
            </a:r>
          </a:p>
        </p:txBody>
      </p:sp>
      <p:sp>
        <p:nvSpPr>
          <p:cNvPr id="4" name="Slide Number Placeholder 3"/>
          <p:cNvSpPr>
            <a:spLocks noGrp="1"/>
          </p:cNvSpPr>
          <p:nvPr>
            <p:ph type="sldNum" sz="quarter" idx="12"/>
          </p:nvPr>
        </p:nvSpPr>
        <p:spPr/>
        <p:txBody>
          <a:bodyPr>
            <a:normAutofit fontScale="85000" lnSpcReduction="20000"/>
          </a:bodyPr>
          <a:lstStyle/>
          <a:p>
            <a:fld id="{7A9BEB19-BFB5-4EBC-8940-1A22D65035E1}"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Collaborative Adaptive Data Sharing - FIU</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Motivating Example</a:t>
            </a:r>
            <a:endParaRPr lang="en-US" dirty="0"/>
          </a:p>
        </p:txBody>
      </p:sp>
      <p:sp>
        <p:nvSpPr>
          <p:cNvPr id="4" name="Content Placeholder 3"/>
          <p:cNvSpPr>
            <a:spLocks noGrp="1"/>
          </p:cNvSpPr>
          <p:nvPr>
            <p:ph sz="quarter" idx="1"/>
          </p:nvPr>
        </p:nvSpPr>
        <p:spPr/>
        <p:txBody>
          <a:bodyPr>
            <a:noAutofit/>
          </a:bodyPr>
          <a:lstStyle/>
          <a:p>
            <a:pPr marL="91440" indent="0" defTabSz="0">
              <a:lnSpc>
                <a:spcPct val="120000"/>
              </a:lnSpc>
              <a:spcBef>
                <a:spcPts val="0"/>
              </a:spcBef>
              <a:buNone/>
            </a:pPr>
            <a:r>
              <a:rPr lang="en-US" sz="1400" dirty="0" smtClean="0"/>
              <a:t>BULLETIN HURRICANE GUSTAV INTERMEDIATE ADVISORY NUMBER 31A</a:t>
            </a:r>
          </a:p>
          <a:p>
            <a:pPr marL="91440" indent="0" defTabSz="0">
              <a:lnSpc>
                <a:spcPct val="120000"/>
              </a:lnSpc>
              <a:spcBef>
                <a:spcPts val="0"/>
              </a:spcBef>
              <a:buNone/>
            </a:pPr>
            <a:r>
              <a:rPr lang="en-US" sz="1400" dirty="0" smtClean="0"/>
              <a:t>NWS TPC/NATIONAL HURRICANE CENTER MIAMI FL   AL072008  600 AM CDT MON SEP 01 2008 </a:t>
            </a:r>
          </a:p>
          <a:p>
            <a:pPr marL="91440" indent="0" defTabSz="0">
              <a:lnSpc>
                <a:spcPct val="120000"/>
              </a:lnSpc>
              <a:spcBef>
                <a:spcPts val="0"/>
              </a:spcBef>
              <a:buNone/>
            </a:pPr>
            <a:endParaRPr lang="en-US" sz="1400" dirty="0" smtClean="0"/>
          </a:p>
          <a:p>
            <a:pPr marL="91440" indent="0" defTabSz="0">
              <a:lnSpc>
                <a:spcPct val="120000"/>
              </a:lnSpc>
              <a:spcBef>
                <a:spcPts val="0"/>
              </a:spcBef>
              <a:buNone/>
            </a:pPr>
            <a:r>
              <a:rPr lang="en-US" sz="1400" dirty="0" smtClean="0"/>
              <a:t>EYE OF GUSTAV NEARING THE LOUISIANA COAST...HURRICANE FORCE WINDS OVER PORTIONS OF SOUTHEASTERN LOUISIANA...A HURRICANE WARNING REMAINS IN EFFECT FROM JUST EAST OF HIGH ISLAND TEXAS EASTWARD TO THE MISSISSIPPI-ALABAMA BORDER...INCLUDING THE CITY OF NEW ORLEANS AND LAKE PONTCHARTRAIN. PREPARATIONS TO PROTECT LIFE AND PROPERTY SHOULD HAVE BEEN COMPLETED.A TROPICAL STORM WARNING REMAINS IN EFFECT FROM EAST OF THE MISSISSIPPI-ALABAMA BORDER TO THE OCHLOCKONEE RIVER. …</a:t>
            </a:r>
            <a:endParaRPr lang="en-US" sz="1400" dirty="0"/>
          </a:p>
        </p:txBody>
      </p:sp>
      <p:sp>
        <p:nvSpPr>
          <p:cNvPr id="5" name="Content Placeholder 4"/>
          <p:cNvSpPr>
            <a:spLocks noGrp="1"/>
          </p:cNvSpPr>
          <p:nvPr>
            <p:ph sz="quarter" idx="2"/>
          </p:nvPr>
        </p:nvSpPr>
        <p:spPr/>
        <p:txBody>
          <a:bodyPr>
            <a:normAutofit/>
          </a:bodyPr>
          <a:lstStyle/>
          <a:p>
            <a:endParaRPr lang="en-US" dirty="0"/>
          </a:p>
        </p:txBody>
      </p:sp>
      <p:sp>
        <p:nvSpPr>
          <p:cNvPr id="6" name="Slide Number Placeholder 5"/>
          <p:cNvSpPr>
            <a:spLocks noGrp="1"/>
          </p:cNvSpPr>
          <p:nvPr>
            <p:ph type="sldNum" sz="quarter" idx="16"/>
          </p:nvPr>
        </p:nvSpPr>
        <p:spPr/>
        <p:txBody>
          <a:bodyPr>
            <a:normAutofit fontScale="85000" lnSpcReduction="20000"/>
          </a:bodyPr>
          <a:lstStyle/>
          <a:p>
            <a:fld id="{7A9BEB19-BFB5-4EBC-8940-1A22D65035E1}" type="slidenum">
              <a:rPr lang="en-US" smtClean="0"/>
              <a:pPr/>
              <a:t>4</a:t>
            </a:fld>
            <a:endParaRPr lang="en-US"/>
          </a:p>
        </p:txBody>
      </p:sp>
      <p:sp>
        <p:nvSpPr>
          <p:cNvPr id="7" name="Footer Placeholder 6"/>
          <p:cNvSpPr>
            <a:spLocks noGrp="1"/>
          </p:cNvSpPr>
          <p:nvPr>
            <p:ph type="ftr" sz="quarter" idx="17"/>
          </p:nvPr>
        </p:nvSpPr>
        <p:spPr/>
        <p:txBody>
          <a:bodyPr/>
          <a:lstStyle/>
          <a:p>
            <a:r>
              <a:rPr lang="en-US" smtClean="0"/>
              <a:t>Collaborative Adaptive Data Sharing - FIU</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Motivating Example</a:t>
            </a:r>
            <a:endParaRPr lang="en-US" dirty="0"/>
          </a:p>
        </p:txBody>
      </p:sp>
      <p:sp>
        <p:nvSpPr>
          <p:cNvPr id="4" name="Content Placeholder 3"/>
          <p:cNvSpPr>
            <a:spLocks noGrp="1"/>
          </p:cNvSpPr>
          <p:nvPr>
            <p:ph sz="quarter" idx="1"/>
          </p:nvPr>
        </p:nvSpPr>
        <p:spPr/>
        <p:txBody>
          <a:bodyPr>
            <a:noAutofit/>
          </a:bodyPr>
          <a:lstStyle/>
          <a:p>
            <a:pPr marL="91440" indent="0" defTabSz="0">
              <a:lnSpc>
                <a:spcPct val="120000"/>
              </a:lnSpc>
              <a:spcBef>
                <a:spcPts val="0"/>
              </a:spcBef>
              <a:buNone/>
            </a:pPr>
            <a:r>
              <a:rPr lang="en-US" sz="1400" dirty="0" smtClean="0"/>
              <a:t>BULLETIN HURRICANE </a:t>
            </a:r>
            <a:r>
              <a:rPr lang="en-US" sz="1400" b="1" dirty="0" smtClean="0">
                <a:solidFill>
                  <a:schemeClr val="accent2">
                    <a:lumMod val="50000"/>
                  </a:schemeClr>
                </a:solidFill>
              </a:rPr>
              <a:t>GUSTAV </a:t>
            </a:r>
            <a:r>
              <a:rPr lang="en-US" sz="1400" dirty="0" smtClean="0"/>
              <a:t>INTERMEDIATE ADVISORY NUMBER </a:t>
            </a:r>
            <a:r>
              <a:rPr lang="en-US" sz="1400" b="1" dirty="0" smtClean="0">
                <a:solidFill>
                  <a:schemeClr val="accent2">
                    <a:lumMod val="50000"/>
                  </a:schemeClr>
                </a:solidFill>
              </a:rPr>
              <a:t>31A</a:t>
            </a:r>
          </a:p>
          <a:p>
            <a:pPr marL="91440" indent="0" defTabSz="0">
              <a:lnSpc>
                <a:spcPct val="120000"/>
              </a:lnSpc>
              <a:spcBef>
                <a:spcPts val="0"/>
              </a:spcBef>
              <a:buNone/>
            </a:pPr>
            <a:r>
              <a:rPr lang="en-US" sz="1400" dirty="0" smtClean="0"/>
              <a:t>NWS TPC/NATIONAL HURRICANE CENTER MIAMI</a:t>
            </a:r>
            <a:r>
              <a:rPr lang="en-US" sz="1400" b="1" dirty="0" smtClean="0">
                <a:solidFill>
                  <a:schemeClr val="accent2">
                    <a:lumMod val="50000"/>
                  </a:schemeClr>
                </a:solidFill>
              </a:rPr>
              <a:t> </a:t>
            </a:r>
            <a:r>
              <a:rPr lang="en-US" sz="1400" dirty="0" smtClean="0"/>
              <a:t>FL   AL072008  </a:t>
            </a:r>
            <a:r>
              <a:rPr lang="en-US" sz="1400" b="1" dirty="0" smtClean="0">
                <a:solidFill>
                  <a:schemeClr val="accent2">
                    <a:lumMod val="50000"/>
                  </a:schemeClr>
                </a:solidFill>
              </a:rPr>
              <a:t>600 AM</a:t>
            </a:r>
            <a:r>
              <a:rPr lang="en-US" sz="1400" dirty="0" smtClean="0"/>
              <a:t> CDT MON </a:t>
            </a:r>
            <a:r>
              <a:rPr lang="en-US" sz="1400" b="1" dirty="0" smtClean="0">
                <a:solidFill>
                  <a:schemeClr val="accent2">
                    <a:lumMod val="50000"/>
                  </a:schemeClr>
                </a:solidFill>
              </a:rPr>
              <a:t>SEP 01 2008</a:t>
            </a:r>
            <a:r>
              <a:rPr lang="en-US" sz="1400" dirty="0" smtClean="0"/>
              <a:t> </a:t>
            </a:r>
          </a:p>
          <a:p>
            <a:pPr marL="91440" indent="0" defTabSz="0">
              <a:lnSpc>
                <a:spcPct val="120000"/>
              </a:lnSpc>
              <a:spcBef>
                <a:spcPts val="0"/>
              </a:spcBef>
              <a:buNone/>
            </a:pPr>
            <a:endParaRPr lang="en-US" sz="1400" dirty="0" smtClean="0"/>
          </a:p>
          <a:p>
            <a:pPr marL="91440" indent="0" defTabSz="0">
              <a:lnSpc>
                <a:spcPct val="120000"/>
              </a:lnSpc>
              <a:spcBef>
                <a:spcPts val="0"/>
              </a:spcBef>
              <a:buNone/>
            </a:pPr>
            <a:r>
              <a:rPr lang="en-US" sz="1400" dirty="0" smtClean="0"/>
              <a:t>EYE OF GUSTAV NEARING THE </a:t>
            </a:r>
            <a:r>
              <a:rPr lang="en-US" sz="1400" b="1" dirty="0" smtClean="0">
                <a:solidFill>
                  <a:schemeClr val="accent2">
                    <a:lumMod val="50000"/>
                  </a:schemeClr>
                </a:solidFill>
              </a:rPr>
              <a:t>LOUISIANA</a:t>
            </a:r>
            <a:r>
              <a:rPr lang="en-US" sz="1400" dirty="0" smtClean="0"/>
              <a:t> COAST...HURRICANE FORCE WINDS OVER PORTIONS OF SOUTHEASTERN LOUISIANA...A </a:t>
            </a:r>
            <a:r>
              <a:rPr lang="en-US" sz="1400" b="1" dirty="0" smtClean="0">
                <a:solidFill>
                  <a:schemeClr val="accent2">
                    <a:lumMod val="50000"/>
                  </a:schemeClr>
                </a:solidFill>
              </a:rPr>
              <a:t>HURRICANE WARNING </a:t>
            </a:r>
            <a:r>
              <a:rPr lang="en-US" sz="1400" dirty="0" smtClean="0"/>
              <a:t>REMAINS IN EFFECT FROM JUST EAST OF HIGH ISLAND </a:t>
            </a:r>
            <a:r>
              <a:rPr lang="en-US" sz="1400" b="1" dirty="0" smtClean="0">
                <a:solidFill>
                  <a:schemeClr val="accent2">
                    <a:lumMod val="50000"/>
                  </a:schemeClr>
                </a:solidFill>
              </a:rPr>
              <a:t>TEXAS EASTWARD TO THE MISSISSIPPI-ALABAMA BORDER</a:t>
            </a:r>
            <a:r>
              <a:rPr lang="en-US" sz="1400" dirty="0" smtClean="0"/>
              <a:t>...INCLUDING THE CITY OF NEW ORLEANS AND LAKE PONTCHARTRAIN. PREPARATIONS TO PROTECT LIFE AND PROPERTY SHOULD HAVE BEEN COMPLETED.A </a:t>
            </a:r>
            <a:r>
              <a:rPr lang="en-US" sz="1400" b="1" dirty="0" smtClean="0">
                <a:solidFill>
                  <a:schemeClr val="accent2">
                    <a:lumMod val="50000"/>
                  </a:schemeClr>
                </a:solidFill>
              </a:rPr>
              <a:t>TROPICAL STORM WARNING</a:t>
            </a:r>
            <a:r>
              <a:rPr lang="en-US" sz="1400" dirty="0" smtClean="0"/>
              <a:t> REMAINS IN EFFECT FROM EAST OF THE MISSISSIPPI-ALABAMA BORDER TO THE OCHLOCKONEE RIVER. …</a:t>
            </a:r>
            <a:endParaRPr lang="en-US" sz="1400" dirty="0"/>
          </a:p>
        </p:txBody>
      </p:sp>
      <p:graphicFrame>
        <p:nvGraphicFramePr>
          <p:cNvPr id="6" name="Content Placeholder 5"/>
          <p:cNvGraphicFramePr>
            <a:graphicFrameLocks noGrp="1"/>
          </p:cNvGraphicFramePr>
          <p:nvPr>
            <p:ph sz="quarter" idx="2"/>
          </p:nvPr>
        </p:nvGraphicFramePr>
        <p:xfrm>
          <a:off x="4800600" y="2057400"/>
          <a:ext cx="3886200" cy="4246880"/>
        </p:xfrm>
        <a:graphic>
          <a:graphicData uri="http://schemas.openxmlformats.org/drawingml/2006/table">
            <a:tbl>
              <a:tblPr firstRow="1" bandRow="1">
                <a:tableStyleId>{5C22544A-7EE6-4342-B048-85BDC9FD1C3A}</a:tableStyleId>
              </a:tblPr>
              <a:tblGrid>
                <a:gridCol w="1943100"/>
                <a:gridCol w="1943100"/>
              </a:tblGrid>
              <a:tr h="370840">
                <a:tc>
                  <a:txBody>
                    <a:bodyPr/>
                    <a:lstStyle/>
                    <a:p>
                      <a:r>
                        <a:rPr lang="en-US" dirty="0" smtClean="0"/>
                        <a:t>Attribute Name</a:t>
                      </a:r>
                      <a:endParaRPr lang="en-US" dirty="0"/>
                    </a:p>
                  </a:txBody>
                  <a:tcPr/>
                </a:tc>
                <a:tc>
                  <a:txBody>
                    <a:bodyPr/>
                    <a:lstStyle/>
                    <a:p>
                      <a:r>
                        <a:rPr lang="en-US" dirty="0" smtClean="0"/>
                        <a:t>Attribute Value</a:t>
                      </a:r>
                      <a:endParaRPr lang="en-US" dirty="0"/>
                    </a:p>
                  </a:txBody>
                  <a:tcPr/>
                </a:tc>
              </a:tr>
              <a:tr h="370840">
                <a:tc>
                  <a:txBody>
                    <a:bodyPr/>
                    <a:lstStyle/>
                    <a:p>
                      <a:r>
                        <a:rPr lang="en-US" dirty="0" smtClean="0"/>
                        <a:t>Storm Name</a:t>
                      </a:r>
                      <a:endParaRPr lang="en-US" dirty="0"/>
                    </a:p>
                  </a:txBody>
                  <a:tcPr/>
                </a:tc>
                <a:tc>
                  <a:txBody>
                    <a:bodyPr/>
                    <a:lstStyle/>
                    <a:p>
                      <a:r>
                        <a:rPr lang="en-US" dirty="0" smtClean="0"/>
                        <a:t>Gustav</a:t>
                      </a:r>
                      <a:endParaRPr lang="en-US" dirty="0"/>
                    </a:p>
                  </a:txBody>
                  <a:tcPr/>
                </a:tc>
              </a:tr>
              <a:tr h="370840">
                <a:tc>
                  <a:txBody>
                    <a:bodyPr/>
                    <a:lstStyle/>
                    <a:p>
                      <a:r>
                        <a:rPr lang="en-US" dirty="0" smtClean="0"/>
                        <a:t>Advisory Number</a:t>
                      </a:r>
                      <a:endParaRPr lang="en-US" dirty="0"/>
                    </a:p>
                  </a:txBody>
                  <a:tcPr/>
                </a:tc>
                <a:tc>
                  <a:txBody>
                    <a:bodyPr/>
                    <a:lstStyle/>
                    <a:p>
                      <a:r>
                        <a:rPr lang="en-US" dirty="0" smtClean="0"/>
                        <a:t>31/A</a:t>
                      </a:r>
                      <a:endParaRPr lang="en-US" dirty="0"/>
                    </a:p>
                  </a:txBody>
                  <a:tcPr/>
                </a:tc>
              </a:tr>
              <a:tr h="370840">
                <a:tc>
                  <a:txBody>
                    <a:bodyPr/>
                    <a:lstStyle/>
                    <a:p>
                      <a:r>
                        <a:rPr lang="en-US" dirty="0" smtClean="0"/>
                        <a:t>Advisory Time</a:t>
                      </a:r>
                      <a:endParaRPr lang="en-US" dirty="0"/>
                    </a:p>
                  </a:txBody>
                  <a:tcPr/>
                </a:tc>
                <a:tc>
                  <a:txBody>
                    <a:bodyPr/>
                    <a:lstStyle/>
                    <a:p>
                      <a:r>
                        <a:rPr lang="en-US" dirty="0" smtClean="0"/>
                        <a:t>600 AM</a:t>
                      </a:r>
                      <a:endParaRPr lang="en-US" dirty="0"/>
                    </a:p>
                  </a:txBody>
                  <a:tcPr/>
                </a:tc>
              </a:tr>
              <a:tr h="370840">
                <a:tc>
                  <a:txBody>
                    <a:bodyPr/>
                    <a:lstStyle/>
                    <a:p>
                      <a:r>
                        <a:rPr lang="en-US" dirty="0" smtClean="0"/>
                        <a:t>Advisory Date</a:t>
                      </a:r>
                      <a:endParaRPr lang="en-US" dirty="0"/>
                    </a:p>
                  </a:txBody>
                  <a:tcPr/>
                </a:tc>
                <a:tc>
                  <a:txBody>
                    <a:bodyPr/>
                    <a:lstStyle/>
                    <a:p>
                      <a:r>
                        <a:rPr lang="en-US" dirty="0" smtClean="0"/>
                        <a:t>Sep</a:t>
                      </a:r>
                      <a:r>
                        <a:rPr lang="en-US" baseline="0" dirty="0" smtClean="0"/>
                        <a:t> 01 2008</a:t>
                      </a:r>
                      <a:endParaRPr lang="en-US" dirty="0"/>
                    </a:p>
                  </a:txBody>
                  <a:tcPr/>
                </a:tc>
              </a:tr>
              <a:tr h="370840">
                <a:tc>
                  <a:txBody>
                    <a:bodyPr/>
                    <a:lstStyle/>
                    <a:p>
                      <a:r>
                        <a:rPr lang="en-US" dirty="0" smtClean="0"/>
                        <a:t>Storm Location</a:t>
                      </a:r>
                      <a:endParaRPr lang="en-US" dirty="0"/>
                    </a:p>
                  </a:txBody>
                  <a:tcPr/>
                </a:tc>
                <a:tc>
                  <a:txBody>
                    <a:bodyPr/>
                    <a:lstStyle/>
                    <a:p>
                      <a:r>
                        <a:rPr lang="en-US" dirty="0" smtClean="0"/>
                        <a:t>Louisiana/Texas/</a:t>
                      </a:r>
                    </a:p>
                    <a:p>
                      <a:r>
                        <a:rPr lang="en-US" dirty="0" smtClean="0"/>
                        <a:t>Mississippi</a:t>
                      </a:r>
                      <a:endParaRPr lang="en-US" dirty="0"/>
                    </a:p>
                  </a:txBody>
                  <a:tcPr/>
                </a:tc>
              </a:tr>
              <a:tr h="370840">
                <a:tc>
                  <a:txBody>
                    <a:bodyPr/>
                    <a:lstStyle/>
                    <a:p>
                      <a:r>
                        <a:rPr lang="en-US" dirty="0" smtClean="0"/>
                        <a:t>Warnings</a:t>
                      </a:r>
                      <a:endParaRPr lang="en-US" dirty="0"/>
                    </a:p>
                  </a:txBody>
                  <a:tcPr/>
                </a:tc>
                <a:tc>
                  <a:txBody>
                    <a:bodyPr/>
                    <a:lstStyle/>
                    <a:p>
                      <a:r>
                        <a:rPr lang="en-US" dirty="0" smtClean="0"/>
                        <a:t>Hurricane / Tropical Storm</a:t>
                      </a:r>
                      <a:endParaRPr lang="en-US" dirty="0"/>
                    </a:p>
                  </a:txBody>
                  <a:tcPr/>
                </a:tc>
              </a:tr>
              <a:tr h="370840">
                <a:tc>
                  <a:txBody>
                    <a:bodyPr/>
                    <a:lstStyle/>
                    <a:p>
                      <a:r>
                        <a:rPr lang="en-US" dirty="0" smtClean="0"/>
                        <a:t>Storm Category</a:t>
                      </a:r>
                      <a:endParaRPr lang="en-US" dirty="0"/>
                    </a:p>
                  </a:txBody>
                  <a:tcPr/>
                </a:tc>
                <a:tc>
                  <a:txBody>
                    <a:bodyPr/>
                    <a:lstStyle/>
                    <a:p>
                      <a:r>
                        <a:rPr lang="en-US" dirty="0" smtClean="0"/>
                        <a:t>3</a:t>
                      </a:r>
                      <a:endParaRPr lang="en-US" dirty="0"/>
                    </a:p>
                  </a:txBody>
                  <a:tcPr/>
                </a:tc>
              </a:tr>
              <a:tr h="370840">
                <a:tc>
                  <a:txBody>
                    <a:bodyPr/>
                    <a:lstStyle/>
                    <a:p>
                      <a:r>
                        <a:rPr lang="en-US" dirty="0" smtClean="0"/>
                        <a:t>Document Type</a:t>
                      </a:r>
                      <a:endParaRPr lang="en-US" dirty="0"/>
                    </a:p>
                  </a:txBody>
                  <a:tcPr/>
                </a:tc>
                <a:tc>
                  <a:txBody>
                    <a:bodyPr/>
                    <a:lstStyle/>
                    <a:p>
                      <a:r>
                        <a:rPr lang="en-US" dirty="0" smtClean="0"/>
                        <a:t>Advisory</a:t>
                      </a:r>
                      <a:endParaRPr lang="en-US" dirty="0"/>
                    </a:p>
                  </a:txBody>
                  <a:tcPr/>
                </a:tc>
              </a:tr>
              <a:tr h="370840">
                <a:tc>
                  <a:txBody>
                    <a:bodyPr/>
                    <a:lstStyle/>
                    <a:p>
                      <a:r>
                        <a:rPr lang="en-US" dirty="0" smtClean="0"/>
                        <a:t>Fatalities</a:t>
                      </a:r>
                      <a:endParaRPr lang="en-US" dirty="0"/>
                    </a:p>
                  </a:txBody>
                  <a:tcPr/>
                </a:tc>
                <a:tc>
                  <a:txBody>
                    <a:bodyPr/>
                    <a:lstStyle/>
                    <a:p>
                      <a:r>
                        <a:rPr lang="en-US" dirty="0" smtClean="0"/>
                        <a:t>No</a:t>
                      </a:r>
                      <a:endParaRPr lang="en-US" dirty="0"/>
                    </a:p>
                  </a:txBody>
                  <a:tcPr/>
                </a:tc>
              </a:tr>
            </a:tbl>
          </a:graphicData>
        </a:graphic>
      </p:graphicFrame>
      <p:sp>
        <p:nvSpPr>
          <p:cNvPr id="7" name="TextBox 6"/>
          <p:cNvSpPr txBox="1"/>
          <p:nvPr/>
        </p:nvSpPr>
        <p:spPr>
          <a:xfrm>
            <a:off x="4800600" y="1676400"/>
            <a:ext cx="3733800" cy="369332"/>
          </a:xfrm>
          <a:prstGeom prst="rect">
            <a:avLst/>
          </a:prstGeom>
          <a:noFill/>
        </p:spPr>
        <p:txBody>
          <a:bodyPr wrap="square" rtlCol="0">
            <a:spAutoFit/>
          </a:bodyPr>
          <a:lstStyle/>
          <a:p>
            <a:r>
              <a:rPr lang="en-US" dirty="0" smtClean="0"/>
              <a:t>Possible structured annotation</a:t>
            </a:r>
            <a:endParaRPr lang="en-US" dirty="0"/>
          </a:p>
        </p:txBody>
      </p:sp>
      <p:sp>
        <p:nvSpPr>
          <p:cNvPr id="8" name="Slide Number Placeholder 7"/>
          <p:cNvSpPr>
            <a:spLocks noGrp="1"/>
          </p:cNvSpPr>
          <p:nvPr>
            <p:ph type="sldNum" sz="quarter" idx="16"/>
          </p:nvPr>
        </p:nvSpPr>
        <p:spPr/>
        <p:txBody>
          <a:bodyPr>
            <a:normAutofit fontScale="85000" lnSpcReduction="20000"/>
          </a:bodyPr>
          <a:lstStyle/>
          <a:p>
            <a:fld id="{7A9BEB19-BFB5-4EBC-8940-1A22D65035E1}" type="slidenum">
              <a:rPr lang="en-US" smtClean="0"/>
              <a:pPr/>
              <a:t>5</a:t>
            </a:fld>
            <a:endParaRPr lang="en-US"/>
          </a:p>
        </p:txBody>
      </p:sp>
      <p:sp>
        <p:nvSpPr>
          <p:cNvPr id="9" name="Footer Placeholder 8"/>
          <p:cNvSpPr>
            <a:spLocks noGrp="1"/>
          </p:cNvSpPr>
          <p:nvPr>
            <p:ph type="ftr" sz="quarter" idx="17"/>
          </p:nvPr>
        </p:nvSpPr>
        <p:spPr/>
        <p:txBody>
          <a:bodyPr/>
          <a:lstStyle/>
          <a:p>
            <a:r>
              <a:rPr lang="en-US" smtClean="0"/>
              <a:t>Collaborative Adaptive Data Sharing - FIU</a:t>
            </a:r>
            <a:endParaRPr lang="en-US"/>
          </a:p>
        </p:txBody>
      </p:sp>
      <p:sp>
        <p:nvSpPr>
          <p:cNvPr id="10" name="Rounded Rectangle 9"/>
          <p:cNvSpPr/>
          <p:nvPr/>
        </p:nvSpPr>
        <p:spPr>
          <a:xfrm>
            <a:off x="4800600" y="5943600"/>
            <a:ext cx="3886200" cy="381000"/>
          </a:xfrm>
          <a:prstGeom prst="roundRect">
            <a:avLst/>
          </a:prstGeom>
          <a:solidFill>
            <a:srgbClr val="FFFF00">
              <a:alpha val="1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ular Callout 10"/>
          <p:cNvSpPr/>
          <p:nvPr/>
        </p:nvSpPr>
        <p:spPr>
          <a:xfrm>
            <a:off x="4343400" y="4800600"/>
            <a:ext cx="2209800" cy="381000"/>
          </a:xfrm>
          <a:prstGeom prst="wedgeRectCallout">
            <a:avLst>
              <a:gd name="adj1" fmla="val 18076"/>
              <a:gd name="adj2" fmla="val 2543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Not in document.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down)">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Motivating Example</a:t>
            </a:r>
            <a:endParaRPr lang="en-US" dirty="0"/>
          </a:p>
        </p:txBody>
      </p:sp>
      <p:sp>
        <p:nvSpPr>
          <p:cNvPr id="4" name="Content Placeholder 3"/>
          <p:cNvSpPr>
            <a:spLocks noGrp="1"/>
          </p:cNvSpPr>
          <p:nvPr>
            <p:ph sz="quarter" idx="1"/>
          </p:nvPr>
        </p:nvSpPr>
        <p:spPr/>
        <p:txBody>
          <a:bodyPr>
            <a:noAutofit/>
          </a:bodyPr>
          <a:lstStyle/>
          <a:p>
            <a:pPr marL="91440" indent="0" defTabSz="0">
              <a:lnSpc>
                <a:spcPct val="120000"/>
              </a:lnSpc>
              <a:spcBef>
                <a:spcPts val="0"/>
              </a:spcBef>
              <a:buNone/>
            </a:pPr>
            <a:r>
              <a:rPr lang="en-US" sz="1400" dirty="0" smtClean="0"/>
              <a:t>BULLETIN HURRICANE </a:t>
            </a:r>
            <a:r>
              <a:rPr lang="en-US" sz="1400" b="1" dirty="0" smtClean="0">
                <a:solidFill>
                  <a:schemeClr val="accent2">
                    <a:lumMod val="50000"/>
                  </a:schemeClr>
                </a:solidFill>
              </a:rPr>
              <a:t>GUSTAV </a:t>
            </a:r>
            <a:r>
              <a:rPr lang="en-US" sz="1400" dirty="0" smtClean="0"/>
              <a:t>INTERMEDIATE ADVISORY NUMBER </a:t>
            </a:r>
            <a:r>
              <a:rPr lang="en-US" sz="1400" b="1" dirty="0" smtClean="0">
                <a:solidFill>
                  <a:schemeClr val="accent2">
                    <a:lumMod val="50000"/>
                  </a:schemeClr>
                </a:solidFill>
              </a:rPr>
              <a:t>31A</a:t>
            </a:r>
          </a:p>
          <a:p>
            <a:pPr marL="91440" indent="0" defTabSz="0">
              <a:lnSpc>
                <a:spcPct val="120000"/>
              </a:lnSpc>
              <a:spcBef>
                <a:spcPts val="0"/>
              </a:spcBef>
              <a:buNone/>
            </a:pPr>
            <a:r>
              <a:rPr lang="en-US" sz="1400" dirty="0" smtClean="0"/>
              <a:t>NWS TPC/NATIONAL HURRICANE CENTER MIAMI</a:t>
            </a:r>
            <a:r>
              <a:rPr lang="en-US" sz="1400" b="1" dirty="0" smtClean="0">
                <a:solidFill>
                  <a:schemeClr val="accent2">
                    <a:lumMod val="50000"/>
                  </a:schemeClr>
                </a:solidFill>
              </a:rPr>
              <a:t> </a:t>
            </a:r>
            <a:r>
              <a:rPr lang="en-US" sz="1400" dirty="0" smtClean="0"/>
              <a:t>FL   AL072008  </a:t>
            </a:r>
            <a:r>
              <a:rPr lang="en-US" sz="1400" b="1" dirty="0" smtClean="0">
                <a:solidFill>
                  <a:schemeClr val="accent2">
                    <a:lumMod val="50000"/>
                  </a:schemeClr>
                </a:solidFill>
              </a:rPr>
              <a:t>600 AM</a:t>
            </a:r>
            <a:r>
              <a:rPr lang="en-US" sz="1400" dirty="0" smtClean="0"/>
              <a:t> CDT MON </a:t>
            </a:r>
            <a:r>
              <a:rPr lang="en-US" sz="1400" b="1" dirty="0" smtClean="0">
                <a:solidFill>
                  <a:schemeClr val="accent2">
                    <a:lumMod val="50000"/>
                  </a:schemeClr>
                </a:solidFill>
              </a:rPr>
              <a:t>SEP 01 2008</a:t>
            </a:r>
            <a:r>
              <a:rPr lang="en-US" sz="1400" dirty="0" smtClean="0"/>
              <a:t> </a:t>
            </a:r>
          </a:p>
          <a:p>
            <a:pPr marL="91440" indent="0" defTabSz="0">
              <a:lnSpc>
                <a:spcPct val="120000"/>
              </a:lnSpc>
              <a:spcBef>
                <a:spcPts val="0"/>
              </a:spcBef>
              <a:buNone/>
            </a:pPr>
            <a:endParaRPr lang="en-US" sz="1400" dirty="0" smtClean="0"/>
          </a:p>
          <a:p>
            <a:pPr marL="91440" indent="0" defTabSz="0">
              <a:lnSpc>
                <a:spcPct val="120000"/>
              </a:lnSpc>
              <a:spcBef>
                <a:spcPts val="0"/>
              </a:spcBef>
              <a:buNone/>
            </a:pPr>
            <a:r>
              <a:rPr lang="en-US" sz="1400" dirty="0" smtClean="0"/>
              <a:t>EYE OF GUSTAV NEARING THE </a:t>
            </a:r>
            <a:r>
              <a:rPr lang="en-US" sz="1400" b="1" dirty="0" smtClean="0">
                <a:solidFill>
                  <a:schemeClr val="accent2">
                    <a:lumMod val="50000"/>
                  </a:schemeClr>
                </a:solidFill>
              </a:rPr>
              <a:t>LOUISIANA</a:t>
            </a:r>
            <a:r>
              <a:rPr lang="en-US" sz="1400" dirty="0" smtClean="0"/>
              <a:t> COAST...HURRICANE FORCE WINDS OVER PORTIONS OF SOUTHEASTERN LOUISIANA...A </a:t>
            </a:r>
            <a:r>
              <a:rPr lang="en-US" sz="1400" b="1" dirty="0" smtClean="0">
                <a:solidFill>
                  <a:schemeClr val="accent2">
                    <a:lumMod val="50000"/>
                  </a:schemeClr>
                </a:solidFill>
              </a:rPr>
              <a:t>HURRICANE WARNING </a:t>
            </a:r>
            <a:r>
              <a:rPr lang="en-US" sz="1400" dirty="0" smtClean="0"/>
              <a:t>REMAINS IN EFFECT FROM JUST EAST OF HIGH ISLAND </a:t>
            </a:r>
            <a:r>
              <a:rPr lang="en-US" sz="1400" b="1" dirty="0" smtClean="0">
                <a:solidFill>
                  <a:schemeClr val="accent2">
                    <a:lumMod val="50000"/>
                  </a:schemeClr>
                </a:solidFill>
              </a:rPr>
              <a:t>TEXAS EASTWARD TO THE MISSISSIPPI-ALABAMA BORDER</a:t>
            </a:r>
            <a:r>
              <a:rPr lang="en-US" sz="1400" dirty="0" smtClean="0"/>
              <a:t>...INCLUDING THE CITY OF NEW ORLEANS AND LAKE PONTCHARTRAIN. PREPARATIONS TO PROTECT LIFE AND PROPERTY SHOULD HAVE BEEN COMPLETED.A </a:t>
            </a:r>
            <a:r>
              <a:rPr lang="en-US" sz="1400" b="1" dirty="0" smtClean="0">
                <a:solidFill>
                  <a:schemeClr val="accent2">
                    <a:lumMod val="50000"/>
                  </a:schemeClr>
                </a:solidFill>
              </a:rPr>
              <a:t>TROPICAL STORM WARNING</a:t>
            </a:r>
            <a:r>
              <a:rPr lang="en-US" sz="1400" dirty="0" smtClean="0"/>
              <a:t> REMAINS IN EFFECT FROM EAST OF THE MISSISSIPPI-ALABAMA BORDER TO THE OCHLOCKONEE RIVER. …</a:t>
            </a:r>
            <a:endParaRPr lang="en-US" sz="1400" dirty="0"/>
          </a:p>
        </p:txBody>
      </p:sp>
      <p:graphicFrame>
        <p:nvGraphicFramePr>
          <p:cNvPr id="9" name="Content Placeholder 8"/>
          <p:cNvGraphicFramePr>
            <a:graphicFrameLocks noGrp="1"/>
          </p:cNvGraphicFramePr>
          <p:nvPr>
            <p:ph sz="quarter" idx="2"/>
          </p:nvPr>
        </p:nvGraphicFramePr>
        <p:xfrm>
          <a:off x="4844901" y="1589567"/>
          <a:ext cx="38862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6"/>
          </p:nvPr>
        </p:nvSpPr>
        <p:spPr/>
        <p:txBody>
          <a:bodyPr>
            <a:normAutofit fontScale="85000" lnSpcReduction="20000"/>
          </a:bodyPr>
          <a:lstStyle/>
          <a:p>
            <a:fld id="{7A9BEB19-BFB5-4EBC-8940-1A22D65035E1}" type="slidenum">
              <a:rPr lang="en-US" smtClean="0"/>
              <a:pPr/>
              <a:t>6</a:t>
            </a:fld>
            <a:endParaRPr lang="en-US"/>
          </a:p>
        </p:txBody>
      </p:sp>
      <p:sp>
        <p:nvSpPr>
          <p:cNvPr id="6" name="Footer Placeholder 5"/>
          <p:cNvSpPr>
            <a:spLocks noGrp="1"/>
          </p:cNvSpPr>
          <p:nvPr>
            <p:ph type="ftr" sz="quarter" idx="17"/>
          </p:nvPr>
        </p:nvSpPr>
        <p:spPr/>
        <p:txBody>
          <a:bodyPr/>
          <a:lstStyle/>
          <a:p>
            <a:r>
              <a:rPr lang="en-US" smtClean="0"/>
              <a:t>Collaborative Adaptive Data Sharing - FIU</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CADS Workflow &amp; Architecture</a:t>
            </a:r>
            <a:endParaRPr lang="en-US" dirty="0"/>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8675" name="Object 3"/>
          <p:cNvGraphicFramePr>
            <a:graphicFrameLocks noChangeAspect="1"/>
          </p:cNvGraphicFramePr>
          <p:nvPr/>
        </p:nvGraphicFramePr>
        <p:xfrm>
          <a:off x="76199" y="1600200"/>
          <a:ext cx="4379493" cy="2971800"/>
        </p:xfrm>
        <a:graphic>
          <a:graphicData uri="http://schemas.openxmlformats.org/presentationml/2006/ole">
            <p:oleObj spid="_x0000_s28675" name="Visio" r:id="rId3" imgW="3244636" imgH="2366794" progId="Visio.Drawing.11">
              <p:embed/>
            </p:oleObj>
          </a:graphicData>
        </a:graphic>
      </p:graphicFrame>
      <p:graphicFrame>
        <p:nvGraphicFramePr>
          <p:cNvPr id="28677" name="Object 5"/>
          <p:cNvGraphicFramePr>
            <a:graphicFrameLocks noChangeAspect="1"/>
          </p:cNvGraphicFramePr>
          <p:nvPr/>
        </p:nvGraphicFramePr>
        <p:xfrm>
          <a:off x="2909886" y="3733800"/>
          <a:ext cx="6234114" cy="2590800"/>
        </p:xfrm>
        <a:graphic>
          <a:graphicData uri="http://schemas.openxmlformats.org/presentationml/2006/ole">
            <p:oleObj spid="_x0000_s28677" name="Visio" r:id="rId4" imgW="5172429" imgH="1808264" progId="Visio.Drawing.11">
              <p:embed/>
            </p:oleObj>
          </a:graphicData>
        </a:graphic>
      </p:graphicFrame>
      <p:sp>
        <p:nvSpPr>
          <p:cNvPr id="8" name="TextBox 7"/>
          <p:cNvSpPr txBox="1"/>
          <p:nvPr/>
        </p:nvSpPr>
        <p:spPr>
          <a:xfrm>
            <a:off x="381000" y="4724400"/>
            <a:ext cx="22860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dirty="0" smtClean="0"/>
              <a:t>CADS Workflow</a:t>
            </a:r>
            <a:endParaRPr lang="en-US" dirty="0"/>
          </a:p>
        </p:txBody>
      </p:sp>
      <p:sp>
        <p:nvSpPr>
          <p:cNvPr id="12" name="TextBox 11"/>
          <p:cNvSpPr txBox="1"/>
          <p:nvPr/>
        </p:nvSpPr>
        <p:spPr>
          <a:xfrm>
            <a:off x="4953000" y="3429000"/>
            <a:ext cx="2971800"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dirty="0" smtClean="0"/>
              <a:t>CADS Architecture</a:t>
            </a:r>
            <a:endParaRPr lang="en-US" dirty="0"/>
          </a:p>
        </p:txBody>
      </p:sp>
      <p:sp>
        <p:nvSpPr>
          <p:cNvPr id="9" name="Slide Number Placeholder 8"/>
          <p:cNvSpPr>
            <a:spLocks noGrp="1"/>
          </p:cNvSpPr>
          <p:nvPr>
            <p:ph type="sldNum" sz="quarter" idx="12"/>
          </p:nvPr>
        </p:nvSpPr>
        <p:spPr/>
        <p:txBody>
          <a:bodyPr>
            <a:normAutofit fontScale="85000" lnSpcReduction="20000"/>
          </a:bodyPr>
          <a:lstStyle/>
          <a:p>
            <a:fld id="{7A9BEB19-BFB5-4EBC-8940-1A22D65035E1}" type="slidenum">
              <a:rPr lang="en-US" smtClean="0"/>
              <a:pPr/>
              <a:t>7</a:t>
            </a:fld>
            <a:endParaRPr lang="en-US"/>
          </a:p>
        </p:txBody>
      </p:sp>
      <p:sp>
        <p:nvSpPr>
          <p:cNvPr id="10" name="Footer Placeholder 9"/>
          <p:cNvSpPr>
            <a:spLocks noGrp="1"/>
          </p:cNvSpPr>
          <p:nvPr>
            <p:ph type="ftr" sz="quarter" idx="11"/>
          </p:nvPr>
        </p:nvSpPr>
        <p:spPr/>
        <p:txBody>
          <a:bodyPr/>
          <a:lstStyle/>
          <a:p>
            <a:r>
              <a:rPr lang="en-US" smtClean="0"/>
              <a:t>Collaborative Adaptive Data Sharing - FIU</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CADS – Adaptive Insertion Form</a:t>
            </a:r>
            <a:endParaRPr lang="en-US" dirty="0"/>
          </a:p>
        </p:txBody>
      </p:sp>
      <p:sp>
        <p:nvSpPr>
          <p:cNvPr id="4" name="Content Placeholder 3"/>
          <p:cNvSpPr>
            <a:spLocks noGrp="1"/>
          </p:cNvSpPr>
          <p:nvPr>
            <p:ph sz="quarter" idx="2"/>
          </p:nvPr>
        </p:nvSpPr>
        <p:spPr/>
        <p:txBody>
          <a:bodyPr>
            <a:normAutofit fontScale="92500" lnSpcReduction="10000"/>
          </a:bodyPr>
          <a:lstStyle/>
          <a:p>
            <a:r>
              <a:rPr lang="en-US" dirty="0" smtClean="0"/>
              <a:t>A producer submits a new document to be included in the repository.</a:t>
            </a:r>
          </a:p>
          <a:p>
            <a:r>
              <a:rPr lang="en-US" dirty="0" smtClean="0"/>
              <a:t>CADS creates an </a:t>
            </a:r>
            <a:r>
              <a:rPr lang="en-US" b="1" dirty="0" smtClean="0"/>
              <a:t>adaptive</a:t>
            </a:r>
            <a:r>
              <a:rPr lang="en-US" dirty="0" smtClean="0"/>
              <a:t> insertion form with the most probable attributes.</a:t>
            </a:r>
          </a:p>
          <a:p>
            <a:r>
              <a:rPr lang="en-US" dirty="0" smtClean="0"/>
              <a:t>User fills this form with the required information and submits it</a:t>
            </a:r>
            <a:endParaRPr lang="en-US" dirty="0"/>
          </a:p>
        </p:txBody>
      </p:sp>
      <p:pic>
        <p:nvPicPr>
          <p:cNvPr id="7" name="Content Placeholder 6" descr="f1"/>
          <p:cNvPicPr>
            <a:picLocks noGrp="1"/>
          </p:cNvPicPr>
          <p:nvPr>
            <p:ph sz="quarter" idx="1"/>
          </p:nvPr>
        </p:nvPicPr>
        <p:blipFill>
          <a:blip r:embed="rId2" cstate="print"/>
          <a:srcRect/>
          <a:stretch>
            <a:fillRect/>
          </a:stretch>
        </p:blipFill>
        <p:spPr bwMode="auto">
          <a:xfrm>
            <a:off x="609600" y="1938552"/>
            <a:ext cx="3886200" cy="3873071"/>
          </a:xfrm>
          <a:prstGeom prst="rect">
            <a:avLst/>
          </a:prstGeom>
          <a:noFill/>
          <a:ln w="9525">
            <a:noFill/>
            <a:miter lim="800000"/>
            <a:headEnd/>
            <a:tailEnd/>
          </a:ln>
        </p:spPr>
      </p:pic>
      <p:sp>
        <p:nvSpPr>
          <p:cNvPr id="5" name="Slide Number Placeholder 4"/>
          <p:cNvSpPr>
            <a:spLocks noGrp="1"/>
          </p:cNvSpPr>
          <p:nvPr>
            <p:ph type="sldNum" sz="quarter" idx="16"/>
          </p:nvPr>
        </p:nvSpPr>
        <p:spPr/>
        <p:txBody>
          <a:bodyPr>
            <a:normAutofit fontScale="85000" lnSpcReduction="20000"/>
          </a:bodyPr>
          <a:lstStyle/>
          <a:p>
            <a:fld id="{7A9BEB19-BFB5-4EBC-8940-1A22D65035E1}" type="slidenum">
              <a:rPr lang="en-US" smtClean="0"/>
              <a:pPr/>
              <a:t>8</a:t>
            </a:fld>
            <a:endParaRPr lang="en-US"/>
          </a:p>
        </p:txBody>
      </p:sp>
      <p:sp>
        <p:nvSpPr>
          <p:cNvPr id="6" name="Footer Placeholder 5"/>
          <p:cNvSpPr>
            <a:spLocks noGrp="1"/>
          </p:cNvSpPr>
          <p:nvPr>
            <p:ph type="ftr" sz="quarter" idx="17"/>
          </p:nvPr>
        </p:nvSpPr>
        <p:spPr/>
        <p:txBody>
          <a:bodyPr/>
          <a:lstStyle/>
          <a:p>
            <a:r>
              <a:rPr lang="en-US" smtClean="0"/>
              <a:t>Collaborative Adaptive Data Sharing - FIU</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CADS – Adaptive Insertion Form</a:t>
            </a:r>
            <a:endParaRPr lang="en-US" dirty="0"/>
          </a:p>
        </p:txBody>
      </p:sp>
      <p:sp>
        <p:nvSpPr>
          <p:cNvPr id="4" name="Content Placeholder 3"/>
          <p:cNvSpPr>
            <a:spLocks noGrp="1"/>
          </p:cNvSpPr>
          <p:nvPr>
            <p:ph sz="quarter" idx="2"/>
          </p:nvPr>
        </p:nvSpPr>
        <p:spPr/>
        <p:txBody>
          <a:bodyPr>
            <a:normAutofit fontScale="92500" lnSpcReduction="10000"/>
          </a:bodyPr>
          <a:lstStyle/>
          <a:p>
            <a:r>
              <a:rPr lang="en-US" dirty="0" smtClean="0"/>
              <a:t>Used </a:t>
            </a:r>
            <a:r>
              <a:rPr lang="en-US" dirty="0" smtClean="0"/>
              <a:t>attributes trigger additional </a:t>
            </a:r>
            <a:r>
              <a:rPr lang="en-US" dirty="0" smtClean="0"/>
              <a:t>suggestions</a:t>
            </a:r>
            <a:r>
              <a:rPr lang="en-US" dirty="0" smtClean="0"/>
              <a:t>.</a:t>
            </a:r>
          </a:p>
          <a:p>
            <a:r>
              <a:rPr lang="en-US" dirty="0" smtClean="0"/>
              <a:t>Form suggests </a:t>
            </a:r>
            <a:r>
              <a:rPr lang="en-US" dirty="0" smtClean="0"/>
              <a:t>mappings with </a:t>
            </a:r>
            <a:r>
              <a:rPr lang="en-US" dirty="0" smtClean="0"/>
              <a:t>previously specified </a:t>
            </a:r>
            <a:r>
              <a:rPr lang="en-US" dirty="0" smtClean="0"/>
              <a:t>attributes.</a:t>
            </a:r>
          </a:p>
          <a:p>
            <a:r>
              <a:rPr lang="en-US" dirty="0" smtClean="0"/>
              <a:t>Form employs </a:t>
            </a:r>
            <a:r>
              <a:rPr lang="en-US" dirty="0" smtClean="0"/>
              <a:t>IE techniques to extract </a:t>
            </a:r>
            <a:r>
              <a:rPr lang="en-US" dirty="0" smtClean="0"/>
              <a:t>attribute </a:t>
            </a:r>
            <a:r>
              <a:rPr lang="en-US" dirty="0" smtClean="0"/>
              <a:t>values.</a:t>
            </a:r>
          </a:p>
          <a:p>
            <a:r>
              <a:rPr lang="en-US" dirty="0" smtClean="0"/>
              <a:t>Quality </a:t>
            </a:r>
            <a:r>
              <a:rPr lang="en-US" dirty="0" smtClean="0"/>
              <a:t>of </a:t>
            </a:r>
            <a:r>
              <a:rPr lang="en-US" dirty="0" smtClean="0"/>
              <a:t>annotations </a:t>
            </a:r>
            <a:r>
              <a:rPr lang="en-US" dirty="0" smtClean="0"/>
              <a:t>depends on the reliability of the users.</a:t>
            </a:r>
            <a:endParaRPr lang="en-US" dirty="0"/>
          </a:p>
        </p:txBody>
      </p:sp>
      <p:pic>
        <p:nvPicPr>
          <p:cNvPr id="7" name="Content Placeholder 6" descr="f1"/>
          <p:cNvPicPr>
            <a:picLocks noGrp="1"/>
          </p:cNvPicPr>
          <p:nvPr>
            <p:ph sz="quarter" idx="1"/>
          </p:nvPr>
        </p:nvPicPr>
        <p:blipFill>
          <a:blip r:embed="rId2" cstate="print"/>
          <a:srcRect/>
          <a:stretch>
            <a:fillRect/>
          </a:stretch>
        </p:blipFill>
        <p:spPr bwMode="auto">
          <a:xfrm>
            <a:off x="609600" y="1938552"/>
            <a:ext cx="3886200" cy="3873071"/>
          </a:xfrm>
          <a:prstGeom prst="rect">
            <a:avLst/>
          </a:prstGeom>
          <a:noFill/>
          <a:ln w="9525">
            <a:noFill/>
            <a:miter lim="800000"/>
            <a:headEnd/>
            <a:tailEnd/>
          </a:ln>
        </p:spPr>
      </p:pic>
      <p:sp>
        <p:nvSpPr>
          <p:cNvPr id="5" name="Slide Number Placeholder 4"/>
          <p:cNvSpPr>
            <a:spLocks noGrp="1"/>
          </p:cNvSpPr>
          <p:nvPr>
            <p:ph type="sldNum" sz="quarter" idx="16"/>
          </p:nvPr>
        </p:nvSpPr>
        <p:spPr/>
        <p:txBody>
          <a:bodyPr>
            <a:normAutofit fontScale="85000" lnSpcReduction="20000"/>
          </a:bodyPr>
          <a:lstStyle/>
          <a:p>
            <a:fld id="{7A9BEB19-BFB5-4EBC-8940-1A22D65035E1}" type="slidenum">
              <a:rPr lang="en-US" smtClean="0"/>
              <a:pPr/>
              <a:t>9</a:t>
            </a:fld>
            <a:endParaRPr lang="en-US"/>
          </a:p>
        </p:txBody>
      </p:sp>
      <p:sp>
        <p:nvSpPr>
          <p:cNvPr id="6" name="Footer Placeholder 5"/>
          <p:cNvSpPr>
            <a:spLocks noGrp="1"/>
          </p:cNvSpPr>
          <p:nvPr>
            <p:ph type="ftr" sz="quarter" idx="17"/>
          </p:nvPr>
        </p:nvSpPr>
        <p:spPr/>
        <p:txBody>
          <a:bodyPr/>
          <a:lstStyle/>
          <a:p>
            <a:r>
              <a:rPr lang="en-US" dirty="0" smtClean="0"/>
              <a:t>Collaborative Adaptive Data Sharing - FIU</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560</TotalTime>
  <Words>751</Words>
  <Application>Microsoft Office PowerPoint</Application>
  <PresentationFormat>On-screen Show (4:3)</PresentationFormat>
  <Paragraphs>142</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Median</vt:lpstr>
      <vt:lpstr>Visio</vt:lpstr>
      <vt:lpstr>CADS: A Collaborative Adaptive Data Sharing Platform </vt:lpstr>
      <vt:lpstr>Motivation</vt:lpstr>
      <vt:lpstr>CADS Objectives</vt:lpstr>
      <vt:lpstr>Motivating Example</vt:lpstr>
      <vt:lpstr>Motivating Example</vt:lpstr>
      <vt:lpstr>Motivating Example</vt:lpstr>
      <vt:lpstr>CADS Workflow &amp; Architecture</vt:lpstr>
      <vt:lpstr>CADS – Adaptive Insertion Form</vt:lpstr>
      <vt:lpstr>CADS – Adaptive Insertion Form</vt:lpstr>
      <vt:lpstr>CADS – Adaptive Query Form</vt:lpstr>
      <vt:lpstr>CADS Graph</vt:lpstr>
      <vt:lpstr>CADS – Challenges</vt:lpstr>
      <vt:lpstr>Insertion: Attributes Suggestion</vt:lpstr>
      <vt:lpstr>Query: Attributes Suggestion</vt:lpstr>
      <vt:lpstr>Conclusions</vt:lpstr>
    </vt:vector>
  </TitlesOfParts>
  <Company>FIU-SCS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CADS: A Collaborative Adaptive Data Sharing Platform</dc:title>
  <dc:creator>FIU-SCS</dc:creator>
  <cp:lastModifiedBy>vagelis</cp:lastModifiedBy>
  <cp:revision>40</cp:revision>
  <dcterms:created xsi:type="dcterms:W3CDTF">2009-08-09T18:59:46Z</dcterms:created>
  <dcterms:modified xsi:type="dcterms:W3CDTF">2009-08-16T14:49:17Z</dcterms:modified>
</cp:coreProperties>
</file>