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371" r:id="rId3"/>
    <p:sldId id="365" r:id="rId4"/>
    <p:sldId id="367" r:id="rId5"/>
    <p:sldId id="368" r:id="rId6"/>
    <p:sldId id="322" r:id="rId7"/>
    <p:sldId id="319" r:id="rId8"/>
    <p:sldId id="308" r:id="rId9"/>
    <p:sldId id="372" r:id="rId10"/>
    <p:sldId id="320" r:id="rId11"/>
    <p:sldId id="369" r:id="rId12"/>
    <p:sldId id="321" r:id="rId13"/>
    <p:sldId id="374" r:id="rId14"/>
    <p:sldId id="332" r:id="rId15"/>
    <p:sldId id="373" r:id="rId16"/>
    <p:sldId id="334" r:id="rId17"/>
    <p:sldId id="364" r:id="rId18"/>
    <p:sldId id="315" r:id="rId19"/>
    <p:sldId id="370" r:id="rId20"/>
    <p:sldId id="316" r:id="rId21"/>
    <p:sldId id="317" r:id="rId22"/>
    <p:sldId id="363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3A5"/>
    <a:srgbClr val="C7E0EB"/>
    <a:srgbClr val="FF7575"/>
    <a:srgbClr val="D4D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8029" autoAdjust="0"/>
  </p:normalViewPr>
  <p:slideViewPr>
    <p:cSldViewPr snapToGrid="0">
      <p:cViewPr>
        <p:scale>
          <a:sx n="49" d="100"/>
          <a:sy n="49" d="100"/>
        </p:scale>
        <p:origin x="126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54B52C-53DF-4698-8004-6AC150A40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0C256-D911-4416-8E19-2A2EA5F5FE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04060-112F-40AF-9DAC-C3FE9CD5A15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FF003-E213-4276-9BFD-5D4B13690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C55EB-A6A3-461E-9FF8-62449E858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AA11C-6D2C-4A2A-AB1E-39A32562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396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A853-D8AA-465D-B853-6D1FF42FA0F8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F70D8-5DC8-47C9-9140-A8E35A90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9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video I am going to talk about our work that demonstrates for the first time end to end covert channel attacks across different components in a heterogeneous environment (CPU to integrated GPU).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1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we are going so get a birds-eye view of the LLC attack.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Trojan is launched in GPU and spy in CPU.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We communicate asynchronously since the two sides are so different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and for that we are using 3 separate LLC sets.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First the GPU initiates ready to send signal over cache set 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The CPU replies back with a ready to receive signal over cache set SB.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Finally the GPU send the bit over cache set SC.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We also build a channel in the opposite direction; please check the paper for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Timer is integral in a cache based timing attack to discriminate between a cache hit and miss.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OpenCL doesn’t provide a user accessible timer interface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Solution : Building custom timer using Shared memory (the scratchpad memory on the GPU processors) leveraging GPU parallelism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Shared memory has dedicated ports, avoiding port sharing interference with attack memory accesses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 use 256 threads which is the maximum allowed in a workgroup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One warp is used for the attack (16 of 32 threads).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Rest of the threads for incrementing timer variable in shared memory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graph shows the measured time distribution for accesses to different levels of the cache hierarchy; they are clearly detectable.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755EC-1CAF-46A3-BB3F-841F165AB1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0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(KP)GPUs come with separate virtual address space and address mapping from CPU.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(KP)our solution is to use shared virtual memory and zero copy buffers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 avoid this problem by using shared virtual memory which is possible for any attacker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Shared virtual memory enables the page tables to be transparent across CPU and GPU as page tables get shared.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(KP) Zero  copy buffers allows physical addresses to be shared across the components. This allows to map to same physical addresses.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(KP) This process allows the attacker to conduct the LLC reverse engineering experiment in CPU and to use that on GPU.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09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Our second challenge has to do with the quirks of the GPU cache hierarchy.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(KP) GPU caches have different cache hierarchy with unknown inclusiveness property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and have higher associativity compared to the LLC and CPU private caches.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(KP)Our solution is to reverse engineer the L3 cache inclusiveness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(KP)Due to non-uniform cache associativity we need to create targeted conflict sets through reverse engineering that would avoid self-interference at the LLC level.  I’ll show you more in the next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AED6-3341-4921-8734-36C5C33E9F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7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going into the GPU cache inclusiveness let us understand the importance of cache inclusiveness in the microarchitectural timing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(KP)Timing attacks utilizes the cache inclusiveness as it allows data to be back-invalidated when evicted from lower level.  That is, if we replace data from the LLC, it would be replaced from core caches (or GPU caches)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 Hits and misses can be observed at higher level if the attack medium is lower level cache like LLC.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 Here we are going to see covert channel in a traditional set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 At first Spy and trojan launched on core 0 and 1.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</a:t>
            </a:r>
            <a:r>
              <a:rPr lang="en-US" sz="800" dirty="0"/>
              <a:t> Trojan first accesses it’s private data (KP) which causes the data to get cached at every cache levels.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dirty="0"/>
              <a:t>(KP) Next the spy accesses it’s own set of private data.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dirty="0"/>
              <a:t>(KP) This data lies in the same cache set at the lower level as the trojan.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dirty="0"/>
              <a:t>(KP) This causes eviction of the trojan data from all cache levels due to inclusiveness property.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dirty="0"/>
              <a:t>(KP) subsequent accesses by trojan process would show a data miss.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 We need to figure out the inclusiveness  property of the GPU L3 cache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8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we are going to see the GPU L3 inclusiveness reverse engineering experiment.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 At first a shared buffer is created.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(KP)GPU first access the shared data in step 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(KP)Data gets cached in every level as caches are cold.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(KP)CPU accesses same data and then flushes it out in step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(KP)This allows the shared data to get cleared from all levels of caches.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(KP)GPU accesses the data again in step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data is fetched from GPU L3 and not from main memory proving that the GPU L3 is non-inclusive of the LLC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55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slide we are going to present a snapshot of our second challenge.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(KP)Due to non-inclusiveness property of the GPU L3 cache, target addresses requires explicit eviction from the L3 cache as we are creating contention at the LLC level.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(KP)So the target addresses gets serviced from the LLC.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(KP)Access target addresses TA causes it to get cached in both LLC and GPU L3.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(KP)So we determined set of pollution addresses PA.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(KP)This set of pollution addresses PA evict the target addresses from the L3 cache.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(KP)Subsequent target address requests would be serviced from LLC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(KP)Careful selection of pollution addresses PA is required to avoid self-interference at the LLC.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Oblivious selection of the pollution addresses would cause the addresses to end up in the same cache set as the target addresses in the LLC.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Now we are going to evaluate our cache based covert channel attacks.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mentioned earlier that we were able to create a bidirectional attack.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GPU to CPU based covert channel, we achieved a bandwidth of 120bkps and error rate of 2 percent.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our CPU to GPU based covert channel achieved a bandwidth of 118 kbps and error rate of 6 percent.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5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 am going to discuss about our contention based covert channel created at shared bus level.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Trojan is located on GPU and spy on CPU.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Both the processes accesses their own set of data simultaneously.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The data sets were carefully chosen so that they get cached in different non-overlapping cache sets at the LLC level.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Subsequent accesses by the processes causes contention at the bus level.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8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Next we are going to discuss about the evaluation of contention based covert </a:t>
            </a:r>
            <a:r>
              <a:rPr lang="en-US"/>
              <a:t>channel attacks.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In our contention based channel the highest bandwidth of 400 kbps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Our overall error rate is 2 percent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and the lowest error rate we achieved is 0.8%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52048-A153-4D81-B363-B229E32074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1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Modern computing devices are increasingly heterogeneous as we can see different computing components in the same chip.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Heterogeneous architectures are currently ubiquitous and can be seen in different platforms like cloud, mobile, desktop, high performance computing,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In a heterogenous environment, Integrated GPUs are commonplace in modern computing devices: they provide graphics and multimedia acceleration without cost and size of a GPU card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In fact, Intel based integrated GPUs account for more than 60% of the total GPU market share.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41E96-FAF5-42DD-A85A-AAF030081E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05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also presented a proof-of-concept side channel attack where we are tracking the user’s cache activity in CPU from GPU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(KP) We monitored cache activities of CPU in parallel from GPU side.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(KP) Cache miss distribution over a period of time which we call </a:t>
            </a:r>
            <a:r>
              <a:rPr lang="en-US" dirty="0" err="1"/>
              <a:t>memorygram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X axis shows a time progression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Y axis shows user’s cache set activity executing on CPU that is monitored from GPU.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vertical yellow line represents cache miss on that particular time step.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From the result we can see that we are able to capture both the high and low frequency access.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Cache set 4 depicts a high frequency user’s activity from time stamp 500 to 3000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Cache set 2 depicts a low frequency user’s activity from time step 3000 to 10000.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9A240-D29D-4999-B298-82FE25CC1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We demonstrated first microarchitectural covert channel attack that span across components in a </a:t>
            </a:r>
            <a:r>
              <a:rPr lang="en-US" dirty="0" err="1"/>
              <a:t>SoC.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Through our attack we are able to refine our knowledge about the cross-components microarchitectural timing attacks in modern heterogeneous environment.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(KP) We overcame set of challenges that arose due to disparate computational models and memory views across the components.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We demonstrated 2 kinds of attacks.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first is the </a:t>
            </a:r>
            <a:r>
              <a:rPr lang="en-US" b="0" dirty="0" err="1"/>
              <a:t>prime+probe</a:t>
            </a:r>
            <a:r>
              <a:rPr lang="en-US" b="0" dirty="0"/>
              <a:t> based LLC attack and the second is the contention based attack on shared resources like the ring bus.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Trough our work we demonstrated that with the escalation of this heterogenous architectures, exploration of their security properties is also crucial.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9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very end I would like to thank you for providing us the opportunity to present our work in such a coveted platform. Thank you.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7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So The research question we have if microarchitectural attacks are possible in this heterogenous environment.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(KP) We develop the first covert channel attacks in a heterogeneous environment.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Our covert channel attack is across components from GPU to CPU and vice versa.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We demonstrated 2 end to end attacks across components.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The first attack is a PRIME+PROBE based attack on Last level cache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Another attack is a contention based on the shared components like ring 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(KP) We had to solve several new challenges imposed by the heterogeneous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 me give you some background on microarchitectural timing attacks.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Heterogeneous environment leads to sharing of different resources for example the last level caches, ring bus,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Sharing of this resources leads to contention among the resources.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Now let’s see the working principle of prime and probe based cache timing attacks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prime step, the attacker fills the shared cache set A by their own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Then the data in the cache set gets replaced by a victim application.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In the probe step, the attacker again accesses the same data evicted by the victim application and measures the access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(KP)A longer time stamp indicates cache eviction revealing the victim’s access pattern.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9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let’s see how we use contention based covert channel work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where malicious applications communicate when there is no direct way for them to do 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In covert channel there are 2 collaborating malicious app known as trojan and spy.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Trojan is the sender that sends sensitive data to spy through some applications over shared resources indirectly.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The malicious apps communicate covertly though some shared resource as there could be no direct communication channel that exist or the direct channel may be monitored.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is our threat model and the architectural resources where we used to create the attacks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The trojan gets located on the GPU and the spy on the CPU -- this is the first attack where the two sides are not computationally the same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Components in a heterogeneous system can share microarchitectural state or interconnect/ports.  We show attacks on both types of resources.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first attack is a prime and probe based attack using shared microarchitectural state (the shared last level cache.)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(KP)The second attack is a contention based attack on shared busses or ports like the ring bus.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Though our picture shows trojan on GPU and spy on CPU, we also demonstrate attacks in the opposite direction; please see paper for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A86D4-5AE2-4646-B0B1-D1BA1E8E31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Here we will demonstrate our attacks on an integrated CPU GPU environment, which is the common configuration of most consumer processors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CPU cores and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iGPU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are tightly coupled in the same die.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GPU shares the Last Level Cache (LLC), data bus, ram with the CPU and OpenCL is used for general purpose computing on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iGPU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Intel integrated GPUs are divided into slices and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sublices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The diagram shows a slice with 3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subslices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Each sub-slices consists of 8 execution units doing the computation.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Integrated GPUs have L1 and L2 private caches that is used for graphics only.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(KP)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L3 private cache used both for graphics and general purpose computing on the GPU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6CB34-1054-41F7-8160-AAB4667A57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9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Let’s understand the covert channel attack vs in heterogeneous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Traditionally Microarchitectural attacks have been explored and demonstrated in a homogeneous environment – both spy and trojan run on identical resources (e.g., cores or hardware threads).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as you can see on the left hand figure.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The homogeneous environment have similar view of the system for example the cache hierarchy and architecture which changes in a heterogeneous environment.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Our attack which is on the right hand side)is in heterogeneous environment and introduces new set of challenges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70D8-5DC8-47C9-9140-A8E35A90B3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let’s see the challenges we encountered during our attack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The first challenge is the absence of a user level hardware timer that is an integral part in timing based microarchitectural attacks.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solution is to develop a custom timer without interfering with the attack.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The second challenge is to reverse engineer the LLC from GPU as GPU comes with their own paging mechanism.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solution is to use the shared virtual memory and zero copy memory.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GPU L3 cache has an asymmetric view of the </a:t>
            </a:r>
            <a:r>
              <a:rPr lang="en-US" dirty="0" err="1"/>
              <a:t>llc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(KP) Specifically, the GPU caches have higher associativity than LLC. So a careful eviction is required to avoid self-interference.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solution is to reverse engineer the cache hierarchy to derive conflict sets that avoid self-interference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E871-7BE0-4F75-9F12-CE0B298FC5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662177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817226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95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077B92-6026-4044-B980-9B388F763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82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B0C3-F844-4355-84D5-F1E2BE26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7E9D1-5432-404E-A270-942D3D49E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AFC5E-ABA2-45A1-9EBB-BB0D0F203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4EDEC-7637-4976-861B-5CE083D8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DA7DA-F025-4A0D-8995-6BB747F6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8C23E-C9D8-440E-8E92-7C512466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1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33BF-5A40-4162-A807-B27A6C5B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89364-E491-457A-8FEA-B85B769ED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C9DE3-9D03-4EA8-AE83-267E2F59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6C691-1554-4636-A303-D1EDCD6B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C0A9C-038D-4E5A-88D7-801AE934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7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DE0AE-9A9B-43F3-A04A-908917F14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7E293-C0E5-4E03-B907-4E6AA0257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AF5C9-65CD-40E4-97A2-3C75D1FD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0FD9-DFCD-48F3-B61F-A48CCF2D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5B5D2-4DCD-4B2A-9BB5-DB01B2B4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2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B55B8E-C007-4F8C-A511-E212CF74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7F449-12F5-4DBA-A814-1B9FDB3A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C33C7-B266-4628-BBCF-52986E3A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662177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817226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95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077B92-6026-4044-B980-9B388F763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0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E4B9-C271-4BB3-ABA8-E1FE6742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17A14-F61E-47A2-A42D-9C67E8DE1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6A6C3-2990-445C-8C62-6436B791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F1565-10EC-4FD9-9270-C1D5AB73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E04E6-A3B5-49F5-B6C7-B9DC1ADE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143-46E3-4CA8-8F97-FE27609D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7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FF10-0F93-487C-A9D1-BA5223A8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C054-C48C-4359-8959-AE52ECCB1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9088F-99F1-48E8-8A3E-8A8AE218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7F5FC-9BE7-4A41-AE75-ACCA0833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6758D-05D3-4D86-B55F-3759E153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143-46E3-4CA8-8F97-FE27609D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EB19-9F01-4F1F-9AFA-9615A09C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7EFB-E31E-45B7-ADE4-062FBFC9C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99E1-CDEE-4AFD-92B9-37662430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3FC30-666C-4DC8-8204-E5CEF3D5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5024-F6D5-4C33-8966-810D56BD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143-46E3-4CA8-8F97-FE27609D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FE97-11A8-4160-A461-1668E936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D1C6-8B1A-4DF4-82AC-9271ABD68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2038B-1999-47AB-B6E1-0D48906A7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E9F5A-F1EF-4A04-9541-6EE31E6A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A9F36-688F-47FA-B5FA-530110E1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CF4F0-C180-4D01-A61E-56F357B2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143-46E3-4CA8-8F97-FE27609D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83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23EA-B5A7-49E3-9279-A16FB3FEF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9DFCF-A9AA-41F8-B594-332EF3B1A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4FA83-80D3-46E1-9BD9-308F6B992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428F9-64AC-4BC0-8449-3A0101E8F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FD49E-5CFD-4A99-ABB6-11F13325B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85801-9678-468A-A175-BCC329A8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17F2F-1417-4833-A0FC-B4E499B7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D0D11-AA88-44BE-B528-A3AE1600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143-46E3-4CA8-8F97-FE27609D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5114-507F-4609-A0B1-F5E366A0C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112A0-1981-4DFE-AD1D-D5DA4C8D2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CF790-712A-42D2-BDEC-D5139723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9910-32BF-48C8-BC17-6DE6F0CC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FA9F-252C-434B-BB52-E71AC766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61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2CCF-E6DD-4371-8F54-56165F88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1EB98-259B-4532-BCDB-45AF26DC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25F21-9EE5-45D1-BBAA-FA7EDF59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40D3A-563C-479E-BA69-33332E4C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143-46E3-4CA8-8F97-FE27609D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7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7C66C-D9E1-42BB-AC90-0A4C910B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17182-0777-41AF-B82A-6390C0EF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0E0B-B26B-4EED-B30F-822BEED2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143-46E3-4CA8-8F97-FE27609D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48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C0CB-A33D-4320-80E3-FE96AC76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A728F-6E76-4437-BB38-F9B61C4FB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B2B01-4192-4B45-903E-D5768FFB5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FD3F5-69A9-46AE-B116-142EA69F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63662-C580-4A25-898B-42113331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3888D-4E28-413D-BBA6-CCE2F4D9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143-46E3-4CA8-8F97-FE27609D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65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796B-750C-4E1B-8730-389E9FF7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65E1C-61AE-4FEE-ACD2-13BC607A2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825B5-E329-44B1-BBE0-5754DAD71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F757A-B4D6-416B-A16E-918DD526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4D2B9-4123-4743-859F-0EF2D1D9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0BD84-C24E-436B-81BF-1C910DBE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143-46E3-4CA8-8F97-FE27609D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23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F2E4-6D65-4238-943C-C4593C04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6012E-65A4-4981-9178-F240129F9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AEA1-4478-4F95-8E5F-011700B5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3BDAF-CDF1-4B6B-AC9B-2D3DD6C6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CD589-7063-49CC-8526-3A5AA47F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143-46E3-4CA8-8F97-FE27609D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18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B7085-C59C-482E-BD46-7A92F9AE7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E907E-1213-4C69-A12D-C533F6893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7A371-97C8-48E0-8B64-48E6B3C3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1A84B-02A8-459D-BC4C-29C0DF5D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8B3F4-AF6A-4BBE-93B9-CAFAEEED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143-46E3-4CA8-8F97-FE27609D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3DF9-6231-4526-BB1F-91049F73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A167C-4EA7-4FA3-9332-4D4E6201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3BED1-33F3-4B5D-B457-F4840E51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6C7DA-A3DA-42B8-BA7C-E4D3FA2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4F54-DC5C-4F0B-8C51-5FFDD222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FB21-A672-4270-BF68-C85168F1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42037-8AAA-4161-BBB9-06CD8E4B4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E7ACA-4078-49C6-9822-80EE9314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9A27F-A3F4-436A-AFFD-F5707E48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FA09C-E31F-47AF-97D3-A9160F6A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9E49-3F40-48B8-9B3B-7221A108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00D26-74F2-462F-9F14-748E2D01B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49DE0-749D-4F38-9010-E7FDC9D02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5385F-7466-480A-B12F-3EFA0983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577E5-5AF1-4943-96E6-0C564F88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2CF2-671A-480D-9986-633AF859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8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28B1-A834-4A37-B75C-AA391B1E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A2B39-B5C8-41EB-B44A-B15562D28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2FA99-324E-4815-B828-0960BBB1F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08AF7-4BAB-402F-AB5E-69AEE4461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467C1-F36E-43DC-BC74-8281A7683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F12D6-E905-4122-A454-5DE28B9CE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4E784-D03E-4B5D-9575-5DAF3466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31C18-2BF5-4FEA-B899-8775D1FA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8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78DD-F766-450B-A54F-76CEE36C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0DE4A-A5CC-4EA9-9BAA-EBED8FA0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AF850-BB3F-424B-93CC-1DD06FED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3827A-2031-4324-BA12-F9E63408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0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F6042-2C33-4F29-AB69-48EF3A71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B460F-5285-4BAB-B750-13E2D1DD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B8C24-25F6-4AC3-BE84-72A71E38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2609-7889-4D27-9788-AB6EA3A4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40A3-FAA5-48D8-A8F1-353A0D33A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5096A-D0EA-4807-9526-80EE80596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9A085-3204-4782-9CA9-F327F431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E0FE1-3359-41A6-8FD0-4D64D96F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BA9FD-6452-4F91-A6E1-3A364C29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0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3151F2-A1E3-4C09-8E79-72687137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904E0-0894-446E-AE79-1B814F88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49023-19C8-4CEC-99CE-0333F9716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4828D-4395-45D9-8B44-C43DA850E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35AD9-D5B7-480D-9179-B0CF488F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5F364-E8B0-46AD-B429-6188FAED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C9BF5-1AAF-4676-BA77-C9250081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D9F2-9A78-4F14-BD8F-B8B52CF89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ABC76-EDE0-4E27-8AE9-DF5190F7D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9BB9-0200-495D-A3D0-3A34040B5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22921-8420-4D27-A1E6-8F1E5C3AA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FE143-46E3-4CA8-8F97-FE27609D05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5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webp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B002-4818-479F-858D-BA7530AA3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337" y="-128025"/>
            <a:ext cx="11630722" cy="224548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  <a:cs typeface="Arial" panose="020B0604020202020204" pitchFamily="34" charset="0"/>
              </a:rPr>
              <a:t>Leaky Buddies: Cross-Component Covert Channels on Integrated CPU-GPU Systems</a:t>
            </a:r>
            <a:endParaRPr lang="en-US" sz="48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72D5B-F889-41E6-9697-04EE598E071A}"/>
              </a:ext>
            </a:extLst>
          </p:cNvPr>
          <p:cNvSpPr/>
          <p:nvPr/>
        </p:nvSpPr>
        <p:spPr>
          <a:xfrm>
            <a:off x="2251065" y="3422754"/>
            <a:ext cx="2292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u="sng" dirty="0">
                <a:latin typeface="Calibri "/>
                <a:cs typeface="Helvetica" panose="020B0604020202020204" pitchFamily="34" charset="0"/>
              </a:rPr>
              <a:t>Sankha Baran Dutta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EC5545F-EC1A-4610-A0B2-431A95422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79" y="5360837"/>
            <a:ext cx="3297069" cy="65941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37F74BE-D2F4-49B6-AC0F-BF71A32FD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23" y="4904896"/>
            <a:ext cx="2603939" cy="11153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2E253F-43B8-499F-BF86-F2E8737AC916}"/>
              </a:ext>
            </a:extLst>
          </p:cNvPr>
          <p:cNvSpPr/>
          <p:nvPr/>
        </p:nvSpPr>
        <p:spPr>
          <a:xfrm>
            <a:off x="271346" y="6368457"/>
            <a:ext cx="11920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Symposium of Computer Architecture – ISCA 2021</a:t>
            </a:r>
            <a:endParaRPr lang="en-US" sz="5400" i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4AD585-1DF6-4AE2-9E0E-CD9EF15026EB}"/>
              </a:ext>
            </a:extLst>
          </p:cNvPr>
          <p:cNvSpPr/>
          <p:nvPr/>
        </p:nvSpPr>
        <p:spPr>
          <a:xfrm>
            <a:off x="5133222" y="3419037"/>
            <a:ext cx="2505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/>
              <a:t>Hoda</a:t>
            </a:r>
            <a:r>
              <a:rPr lang="en-US" sz="2000" b="1" dirty="0"/>
              <a:t> </a:t>
            </a:r>
            <a:r>
              <a:rPr lang="en-US" sz="2000" b="1" dirty="0" err="1"/>
              <a:t>Naghibijouybari</a:t>
            </a:r>
            <a:endParaRPr lang="en-US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7A83C-2743-4235-8B17-9DD7483D7A6F}"/>
              </a:ext>
            </a:extLst>
          </p:cNvPr>
          <p:cNvSpPr/>
          <p:nvPr/>
        </p:nvSpPr>
        <p:spPr>
          <a:xfrm>
            <a:off x="8128286" y="3433905"/>
            <a:ext cx="2223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Nael</a:t>
            </a:r>
            <a:r>
              <a:rPr lang="en-US" sz="2000" b="1" dirty="0"/>
              <a:t> Abu-</a:t>
            </a:r>
            <a:r>
              <a:rPr lang="en-US" sz="2000" b="1" dirty="0" err="1"/>
              <a:t>Ghazaleh</a:t>
            </a:r>
            <a:endParaRPr lang="en-US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21B28-6C1C-4BBC-A5E3-DF2F9DF65902}"/>
              </a:ext>
            </a:extLst>
          </p:cNvPr>
          <p:cNvSpPr/>
          <p:nvPr/>
        </p:nvSpPr>
        <p:spPr>
          <a:xfrm>
            <a:off x="4156548" y="3868802"/>
            <a:ext cx="19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Andres Marquez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1FF504-73C7-44F6-B8FD-7AC33ABAA852}"/>
              </a:ext>
            </a:extLst>
          </p:cNvPr>
          <p:cNvSpPr/>
          <p:nvPr/>
        </p:nvSpPr>
        <p:spPr>
          <a:xfrm>
            <a:off x="7102371" y="3868802"/>
            <a:ext cx="1529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Kevin Barker</a:t>
            </a:r>
          </a:p>
        </p:txBody>
      </p:sp>
      <p:pic>
        <p:nvPicPr>
          <p:cNvPr id="1026" name="Picture 2" descr="Binghamton University">
            <a:extLst>
              <a:ext uri="{FF2B5EF4-FFF2-40B4-BE49-F238E27FC236}">
                <a16:creationId xmlns:a16="http://schemas.microsoft.com/office/drawing/2014/main" id="{7F794FDC-8E34-1B4C-9594-0814D6C5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89" y="5268706"/>
            <a:ext cx="2786742" cy="9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0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809E2F-7FCD-4FB6-BEF1-FD3414F9C8B1}"/>
              </a:ext>
            </a:extLst>
          </p:cNvPr>
          <p:cNvSpPr/>
          <p:nvPr/>
        </p:nvSpPr>
        <p:spPr>
          <a:xfrm>
            <a:off x="1542663" y="176153"/>
            <a:ext cx="9372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Overview of LLC based CPU-GPU Covert Channel Attack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C47E8-93DE-4135-B234-D4382685696D}"/>
              </a:ext>
            </a:extLst>
          </p:cNvPr>
          <p:cNvSpPr/>
          <p:nvPr/>
        </p:nvSpPr>
        <p:spPr>
          <a:xfrm rot="5400000">
            <a:off x="3947533" y="2397512"/>
            <a:ext cx="2620533" cy="12377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E759F-AE93-49F1-9329-3C4C5B0ED5BE}"/>
              </a:ext>
            </a:extLst>
          </p:cNvPr>
          <p:cNvSpPr/>
          <p:nvPr/>
        </p:nvSpPr>
        <p:spPr>
          <a:xfrm>
            <a:off x="2728331" y="1747023"/>
            <a:ext cx="1148576" cy="5724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02ABF-42A7-4F41-BDAF-A38186F891CF}"/>
              </a:ext>
            </a:extLst>
          </p:cNvPr>
          <p:cNvSpPr/>
          <p:nvPr/>
        </p:nvSpPr>
        <p:spPr>
          <a:xfrm>
            <a:off x="2724615" y="2724613"/>
            <a:ext cx="1148576" cy="5724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F24063-8FBB-4957-9718-CAF06C0B146B}"/>
              </a:ext>
            </a:extLst>
          </p:cNvPr>
          <p:cNvSpPr/>
          <p:nvPr/>
        </p:nvSpPr>
        <p:spPr>
          <a:xfrm>
            <a:off x="2709747" y="3646447"/>
            <a:ext cx="1148576" cy="5724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DA1797-7CEC-4606-8F2A-6C69C9E61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72" y="4425064"/>
            <a:ext cx="676618" cy="6766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FB2D9C-2948-4F59-870A-75D0DE6EE7D2}"/>
              </a:ext>
            </a:extLst>
          </p:cNvPr>
          <p:cNvSpPr txBox="1"/>
          <p:nvPr/>
        </p:nvSpPr>
        <p:spPr>
          <a:xfrm>
            <a:off x="2624254" y="1330712"/>
            <a:ext cx="14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LLC Sets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1D53BD27-03FC-4AA7-B100-F0E985FE2CF0}"/>
              </a:ext>
            </a:extLst>
          </p:cNvPr>
          <p:cNvSpPr>
            <a:spLocks/>
          </p:cNvSpPr>
          <p:nvPr/>
        </p:nvSpPr>
        <p:spPr bwMode="auto">
          <a:xfrm rot="20020430" flipH="1">
            <a:off x="1796155" y="1893270"/>
            <a:ext cx="2822659" cy="588646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7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dk1">
                  <a:alpha val="69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69F666AE-D68D-40A2-BC7B-EB7174788198}"/>
              </a:ext>
            </a:extLst>
          </p:cNvPr>
          <p:cNvSpPr>
            <a:spLocks/>
          </p:cNvSpPr>
          <p:nvPr/>
        </p:nvSpPr>
        <p:spPr bwMode="auto">
          <a:xfrm rot="10580058" flipH="1">
            <a:off x="1780350" y="2746854"/>
            <a:ext cx="3038586" cy="707844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3000"/>
            </a:schemeClr>
          </a:solidFill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82082B48-9642-4F7A-8B1E-D55FA5C037FA}"/>
              </a:ext>
            </a:extLst>
          </p:cNvPr>
          <p:cNvSpPr>
            <a:spLocks/>
          </p:cNvSpPr>
          <p:nvPr/>
        </p:nvSpPr>
        <p:spPr bwMode="auto">
          <a:xfrm rot="12377661">
            <a:off x="1853111" y="3395817"/>
            <a:ext cx="2660519" cy="863205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9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2B0261-A9CA-441A-A068-F9A69E8DE4B8}"/>
              </a:ext>
            </a:extLst>
          </p:cNvPr>
          <p:cNvSpPr txBox="1"/>
          <p:nvPr/>
        </p:nvSpPr>
        <p:spPr>
          <a:xfrm>
            <a:off x="1828798" y="2286000"/>
            <a:ext cx="34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Ready to send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1F101E-FA0C-41B7-9BEE-244BD85FF22E}"/>
              </a:ext>
            </a:extLst>
          </p:cNvPr>
          <p:cNvSpPr txBox="1"/>
          <p:nvPr/>
        </p:nvSpPr>
        <p:spPr>
          <a:xfrm>
            <a:off x="1847384" y="3252439"/>
            <a:ext cx="34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Ready to receive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A0BD71-884B-451E-B065-F8ACD2782BE4}"/>
              </a:ext>
            </a:extLst>
          </p:cNvPr>
          <p:cNvSpPr txBox="1"/>
          <p:nvPr/>
        </p:nvSpPr>
        <p:spPr>
          <a:xfrm>
            <a:off x="1509131" y="4218878"/>
            <a:ext cx="34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Bit Send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08018D-0199-4BC9-8E08-F47FCD8BEFB9}"/>
              </a:ext>
            </a:extLst>
          </p:cNvPr>
          <p:cNvSpPr txBox="1"/>
          <p:nvPr/>
        </p:nvSpPr>
        <p:spPr>
          <a:xfrm>
            <a:off x="6315309" y="1471961"/>
            <a:ext cx="58766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Trojan launched in GPU and Spy in CPU.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Asynchronous communication.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Three separate LLC sets used.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GPU initiates Ready to send signal over S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CPU replies with Read to receive signal over S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GPU send the bit over S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2A68AB-3F3C-4DF3-9672-31B63212A7FF}"/>
              </a:ext>
            </a:extLst>
          </p:cNvPr>
          <p:cNvSpPr txBox="1"/>
          <p:nvPr/>
        </p:nvSpPr>
        <p:spPr>
          <a:xfrm>
            <a:off x="4951142" y="2910470"/>
            <a:ext cx="7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GPU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41ECCF-0FD9-4EBC-9E6D-8DABAA0658CE}"/>
              </a:ext>
            </a:extLst>
          </p:cNvPr>
          <p:cNvSpPr txBox="1"/>
          <p:nvPr/>
        </p:nvSpPr>
        <p:spPr>
          <a:xfrm>
            <a:off x="4757854" y="4958576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Trojan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4847A9-EDF2-4FAD-A46E-B703612177EC}"/>
              </a:ext>
            </a:extLst>
          </p:cNvPr>
          <p:cNvSpPr/>
          <p:nvPr/>
        </p:nvSpPr>
        <p:spPr>
          <a:xfrm>
            <a:off x="501805" y="2497872"/>
            <a:ext cx="1148576" cy="8251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126CFCB-E107-4638-8C49-1C05F0687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8" y="1696733"/>
            <a:ext cx="676618" cy="67661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EDD9078-165D-4897-AFFC-B9FF875F431D}"/>
              </a:ext>
            </a:extLst>
          </p:cNvPr>
          <p:cNvSpPr txBox="1"/>
          <p:nvPr/>
        </p:nvSpPr>
        <p:spPr>
          <a:xfrm>
            <a:off x="680224" y="1260089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5CE77A-B009-419A-8777-8F34C296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10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455C0A1-EBEE-4ABF-870E-2A0797CC6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A29344-83CF-DF4E-9952-3B7D2D51F9C6}"/>
              </a:ext>
            </a:extLst>
          </p:cNvPr>
          <p:cNvSpPr txBox="1"/>
          <p:nvPr/>
        </p:nvSpPr>
        <p:spPr>
          <a:xfrm>
            <a:off x="3222171" y="5976257"/>
            <a:ext cx="601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Attack in opposite direction also demonstrated</a:t>
            </a:r>
          </a:p>
        </p:txBody>
      </p:sp>
    </p:spTree>
    <p:extLst>
      <p:ext uri="{BB962C8B-B14F-4D97-AF65-F5344CB8AC3E}">
        <p14:creationId xmlns:p14="http://schemas.microsoft.com/office/powerpoint/2010/main" val="3472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/>
      <p:bldP spid="22" grpId="0" animBg="1"/>
      <p:bldP spid="22" grpId="1" animBg="1"/>
      <p:bldP spid="26" grpId="0" animBg="1"/>
      <p:bldP spid="26" grpId="1" animBg="1"/>
      <p:bldP spid="29" grpId="0" animBg="1"/>
      <p:bldP spid="30" grpId="0"/>
      <p:bldP spid="30" grpId="1"/>
      <p:bldP spid="31" grpId="0"/>
      <p:bldP spid="31" grpId="1"/>
      <p:bldP spid="32" grpId="0"/>
      <p:bldP spid="38" grpId="0"/>
      <p:bldP spid="40" grpId="0"/>
      <p:bldP spid="41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1C21FB-66C8-48BF-83EE-C8DDAAC793FA}"/>
              </a:ext>
            </a:extLst>
          </p:cNvPr>
          <p:cNvSpPr txBox="1"/>
          <p:nvPr/>
        </p:nvSpPr>
        <p:spPr>
          <a:xfrm>
            <a:off x="2930977" y="149679"/>
            <a:ext cx="70294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Challenge: Lack of Timer</a:t>
            </a:r>
          </a:p>
        </p:txBody>
      </p:sp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65D2BCD1-9F63-4555-A29C-DD6AE7375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432" y="4668338"/>
            <a:ext cx="4354493" cy="2072821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CF3738A7-C121-487B-8C43-2A04F2A7C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402" y="1426444"/>
            <a:ext cx="3612698" cy="28502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5A1DC6-AE05-4747-A3D8-6C970E69B2C9}"/>
              </a:ext>
            </a:extLst>
          </p:cNvPr>
          <p:cNvSpPr/>
          <p:nvPr/>
        </p:nvSpPr>
        <p:spPr>
          <a:xfrm>
            <a:off x="946798" y="865005"/>
            <a:ext cx="428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Solution : Building custom timer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739C6-B890-49F3-86DA-69278F788638}"/>
              </a:ext>
            </a:extLst>
          </p:cNvPr>
          <p:cNvSpPr txBox="1"/>
          <p:nvPr/>
        </p:nvSpPr>
        <p:spPr>
          <a:xfrm>
            <a:off x="5686816" y="1177971"/>
            <a:ext cx="65051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Build counter in Shared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Separate ports, no interference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Maximum number of threads (256) per block launched 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One warp (32 threads) for attack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Remaining warps used for counter.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687F0-F350-4296-A163-408947FB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D1BF9-BB3B-45CF-8D2F-79E95812D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7B1E5A-97BC-451D-B20C-6F2E95A2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8C622-E3BA-4B7F-9FF3-56E717641F0B}"/>
              </a:ext>
            </a:extLst>
          </p:cNvPr>
          <p:cNvSpPr txBox="1"/>
          <p:nvPr/>
        </p:nvSpPr>
        <p:spPr>
          <a:xfrm>
            <a:off x="1602377" y="222069"/>
            <a:ext cx="898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Challenge:  LLC reverse engineering from GPU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935D46-77A4-41BF-B464-87B1BD3FA326}"/>
              </a:ext>
            </a:extLst>
          </p:cNvPr>
          <p:cNvSpPr/>
          <p:nvPr/>
        </p:nvSpPr>
        <p:spPr>
          <a:xfrm>
            <a:off x="627017" y="1487681"/>
            <a:ext cx="106070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Challenge 1: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GPU has different Virtual Address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Solution: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Shared Virtual Memory and Zero copy buffers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Shared Virtual Memory: GPU and CPU share page tables on attack process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Same Virtual addresses</a:t>
            </a:r>
          </a:p>
          <a:p>
            <a:pPr lvl="2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Zero copy buffers: Physical addresses are shared across the components.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Map to same Physical addresses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00A21-C263-4E86-A87F-9D6ADD2DFA08}"/>
              </a:ext>
            </a:extLst>
          </p:cNvPr>
          <p:cNvSpPr txBox="1"/>
          <p:nvPr/>
        </p:nvSpPr>
        <p:spPr>
          <a:xfrm>
            <a:off x="953589" y="5120640"/>
            <a:ext cx="952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LLC reverse engineering transparent across the components.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774D0-5ECD-40FD-B60C-502E52B9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54EE5-E70E-4743-A2E2-030ADB75DFD5}"/>
              </a:ext>
            </a:extLst>
          </p:cNvPr>
          <p:cNvSpPr txBox="1"/>
          <p:nvPr/>
        </p:nvSpPr>
        <p:spPr>
          <a:xfrm>
            <a:off x="965962" y="68408"/>
            <a:ext cx="102600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Challenge: Asymmetric view of memory and different cache hierarchy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72BAB-1B38-48FA-A407-48C19ACA650C}"/>
              </a:ext>
            </a:extLst>
          </p:cNvPr>
          <p:cNvSpPr txBox="1"/>
          <p:nvPr/>
        </p:nvSpPr>
        <p:spPr>
          <a:xfrm>
            <a:off x="595101" y="1819345"/>
            <a:ext cx="114626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Challenge 2: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GPU has different cache hierarchy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Inclusiveness? high associativity; L3 cache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Reverse engineered L3 cache inclusiveness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Create conflict sets that avoid self-interference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95543-D346-4D89-BC80-B423EF23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CAED4-D92F-422A-81C8-37B4EE6F7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14CCD-8747-4A4B-BC47-C2E6565D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D7284-1954-40D1-B4CA-CF86942A2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A04273-4AB0-4D0C-9F2E-23D83E03449E}"/>
              </a:ext>
            </a:extLst>
          </p:cNvPr>
          <p:cNvSpPr txBox="1"/>
          <p:nvPr/>
        </p:nvSpPr>
        <p:spPr>
          <a:xfrm>
            <a:off x="1071155" y="117567"/>
            <a:ext cx="10315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Why Cache inclusiveness is important in microarchitectural attacks?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440EF-124F-465C-B4AB-916735FD8BCC}"/>
              </a:ext>
            </a:extLst>
          </p:cNvPr>
          <p:cNvSpPr txBox="1"/>
          <p:nvPr/>
        </p:nvSpPr>
        <p:spPr>
          <a:xfrm>
            <a:off x="1267097" y="770709"/>
            <a:ext cx="8634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Timing attacks takes advantages of the cache inclusiveness.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Hits and misses can be observed at higher level.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D90FB7-6EBC-4C88-A512-59BD8C376FA3}"/>
              </a:ext>
            </a:extLst>
          </p:cNvPr>
          <p:cNvSpPr/>
          <p:nvPr/>
        </p:nvSpPr>
        <p:spPr>
          <a:xfrm>
            <a:off x="1293223" y="2312123"/>
            <a:ext cx="3226525" cy="783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967E6-DFDD-4541-A636-CD877478D52F}"/>
              </a:ext>
            </a:extLst>
          </p:cNvPr>
          <p:cNvSpPr/>
          <p:nvPr/>
        </p:nvSpPr>
        <p:spPr>
          <a:xfrm>
            <a:off x="1410788" y="3735975"/>
            <a:ext cx="1410789" cy="949235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CPU</a:t>
            </a:r>
          </a:p>
          <a:p>
            <a:pPr algn="ctr"/>
            <a:r>
              <a:rPr lang="en-US" sz="2000" b="1" dirty="0"/>
              <a:t>Core 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9FB1DD-3E37-4A3C-9EAC-7F229455DDD4}"/>
              </a:ext>
            </a:extLst>
          </p:cNvPr>
          <p:cNvSpPr/>
          <p:nvPr/>
        </p:nvSpPr>
        <p:spPr>
          <a:xfrm>
            <a:off x="2982686" y="3740329"/>
            <a:ext cx="1406434" cy="936172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CPU</a:t>
            </a:r>
          </a:p>
          <a:p>
            <a:pPr algn="ctr"/>
            <a:r>
              <a:rPr lang="en-US" b="1" dirty="0"/>
              <a:t>Core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EE09D6-5B89-4A19-8545-7324800949C7}"/>
              </a:ext>
            </a:extLst>
          </p:cNvPr>
          <p:cNvSpPr/>
          <p:nvPr/>
        </p:nvSpPr>
        <p:spPr>
          <a:xfrm>
            <a:off x="1402080" y="3161210"/>
            <a:ext cx="1419497" cy="496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Higher level</a:t>
            </a:r>
          </a:p>
          <a:p>
            <a:pPr algn="ctr"/>
            <a:r>
              <a:rPr lang="en-US" sz="1600" dirty="0"/>
              <a:t>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B0E5CA-A0FD-4C5B-8102-18BDAE0F5C4C}"/>
              </a:ext>
            </a:extLst>
          </p:cNvPr>
          <p:cNvSpPr/>
          <p:nvPr/>
        </p:nvSpPr>
        <p:spPr>
          <a:xfrm>
            <a:off x="2965269" y="3161210"/>
            <a:ext cx="1419497" cy="509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Higher level</a:t>
            </a:r>
          </a:p>
          <a:p>
            <a:pPr algn="ctr"/>
            <a:r>
              <a:rPr lang="en-US" dirty="0"/>
              <a:t>cache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9AE303-8BA6-4B9B-B731-EBC955B6A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8" y="4204800"/>
            <a:ext cx="676618" cy="6766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6730CE-D011-4684-A245-042D393B0D35}"/>
              </a:ext>
            </a:extLst>
          </p:cNvPr>
          <p:cNvSpPr txBox="1"/>
          <p:nvPr/>
        </p:nvSpPr>
        <p:spPr>
          <a:xfrm>
            <a:off x="588784" y="3846534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2ED39A-3DA2-4A37-9589-9A3ED2491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86" y="4255245"/>
            <a:ext cx="676618" cy="6766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16B4F4-6AB1-4ACC-82BD-ADAC36B0F372}"/>
              </a:ext>
            </a:extLst>
          </p:cNvPr>
          <p:cNvSpPr txBox="1"/>
          <p:nvPr/>
        </p:nvSpPr>
        <p:spPr>
          <a:xfrm>
            <a:off x="4339842" y="3991922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Trojan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8FE129-475C-4605-A982-A0531294BF03}"/>
              </a:ext>
            </a:extLst>
          </p:cNvPr>
          <p:cNvSpPr/>
          <p:nvPr/>
        </p:nvSpPr>
        <p:spPr>
          <a:xfrm>
            <a:off x="2346959" y="2320833"/>
            <a:ext cx="600893" cy="509451"/>
          </a:xfrm>
          <a:prstGeom prst="rect">
            <a:avLst/>
          </a:prstGeom>
          <a:solidFill>
            <a:srgbClr val="EDB3A5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82201B-13CC-42FB-88CC-19DB47DB2BE8}"/>
              </a:ext>
            </a:extLst>
          </p:cNvPr>
          <p:cNvSpPr/>
          <p:nvPr/>
        </p:nvSpPr>
        <p:spPr>
          <a:xfrm>
            <a:off x="2342605" y="2316478"/>
            <a:ext cx="600893" cy="5094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B7B561-7A75-49D0-8018-CC63644980D0}"/>
              </a:ext>
            </a:extLst>
          </p:cNvPr>
          <p:cNvSpPr/>
          <p:nvPr/>
        </p:nvSpPr>
        <p:spPr>
          <a:xfrm>
            <a:off x="2982685" y="3165564"/>
            <a:ext cx="600893" cy="509451"/>
          </a:xfrm>
          <a:prstGeom prst="rect">
            <a:avLst/>
          </a:prstGeom>
          <a:solidFill>
            <a:srgbClr val="EDB3A5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8C9C2C-72D2-40FC-92F4-7BA945A6F6D7}"/>
              </a:ext>
            </a:extLst>
          </p:cNvPr>
          <p:cNvSpPr/>
          <p:nvPr/>
        </p:nvSpPr>
        <p:spPr>
          <a:xfrm>
            <a:off x="1410788" y="3161209"/>
            <a:ext cx="600893" cy="5094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E91EFF-DAEF-49AB-BFCC-E3C234678336}"/>
              </a:ext>
            </a:extLst>
          </p:cNvPr>
          <p:cNvSpPr txBox="1"/>
          <p:nvPr/>
        </p:nvSpPr>
        <p:spPr>
          <a:xfrm>
            <a:off x="1410789" y="1920237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Lower-Level Cache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9360A3-D269-4955-9EE9-1473D10D8ADB}"/>
              </a:ext>
            </a:extLst>
          </p:cNvPr>
          <p:cNvSpPr txBox="1"/>
          <p:nvPr/>
        </p:nvSpPr>
        <p:spPr>
          <a:xfrm>
            <a:off x="5826035" y="1854925"/>
            <a:ext cx="59174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Spy and trojan launched on Core 0 and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Trojan first accesses it’s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Data gets cached at all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Next the spy accesses it’s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Lies in the same lower-level cache set as the trojan.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Evicts trojan data from all cache levels due to inclusiveness.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Trojan’s subsequent access time shows data miss.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BDE286-CAF5-420A-B5AA-A272D8ECC210}"/>
              </a:ext>
            </a:extLst>
          </p:cNvPr>
          <p:cNvSpPr txBox="1"/>
          <p:nvPr/>
        </p:nvSpPr>
        <p:spPr>
          <a:xfrm>
            <a:off x="914399" y="4872443"/>
            <a:ext cx="391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Covert Channel in traditional set-up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56196B-D73A-446E-8364-7900E74CEBFB}"/>
              </a:ext>
            </a:extLst>
          </p:cNvPr>
          <p:cNvSpPr txBox="1"/>
          <p:nvPr/>
        </p:nvSpPr>
        <p:spPr>
          <a:xfrm>
            <a:off x="2690949" y="5956663"/>
            <a:ext cx="663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GPU L3 inclusiveness?</a:t>
            </a:r>
          </a:p>
        </p:txBody>
      </p:sp>
    </p:spTree>
    <p:extLst>
      <p:ext uri="{BB962C8B-B14F-4D97-AF65-F5344CB8AC3E}">
        <p14:creationId xmlns:p14="http://schemas.microsoft.com/office/powerpoint/2010/main" val="18979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7" grpId="0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969446-D06F-4100-8570-8EC21C1C32E8}"/>
              </a:ext>
            </a:extLst>
          </p:cNvPr>
          <p:cNvSpPr txBox="1"/>
          <p:nvPr/>
        </p:nvSpPr>
        <p:spPr>
          <a:xfrm>
            <a:off x="444137" y="10886"/>
            <a:ext cx="107572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alibri "/>
                <a:cs typeface="Times New Roman" panose="02020603050405020304" pitchFamily="18" charset="0"/>
              </a:rPr>
              <a:t>Challenge: Reverse engineering GPU L3 cache inclusiveness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42C620-8CC5-41CC-8A45-226F2274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60" y="6196452"/>
            <a:ext cx="1244600" cy="379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F191FD-A73A-4A67-8CD4-7B1AC9B7D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6" y="1671515"/>
            <a:ext cx="5314950" cy="3838575"/>
          </a:xfrm>
          <a:prstGeom prst="rect">
            <a:avLst/>
          </a:prstGeom>
        </p:spPr>
      </p:pic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04C46722-19E5-4C86-9FC5-A5C72FA1AAD7}"/>
              </a:ext>
            </a:extLst>
          </p:cNvPr>
          <p:cNvSpPr/>
          <p:nvPr/>
        </p:nvSpPr>
        <p:spPr>
          <a:xfrm>
            <a:off x="4306874" y="2394229"/>
            <a:ext cx="463463" cy="46166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EAF8DA96-5B00-446F-B9C0-2C3B16DFA2D9}"/>
              </a:ext>
            </a:extLst>
          </p:cNvPr>
          <p:cNvSpPr/>
          <p:nvPr/>
        </p:nvSpPr>
        <p:spPr>
          <a:xfrm rot="5400000">
            <a:off x="2644934" y="1669935"/>
            <a:ext cx="461668" cy="1592894"/>
          </a:xfrm>
          <a:prstGeom prst="bentArrow">
            <a:avLst>
              <a:gd name="adj1" fmla="val 16549"/>
              <a:gd name="adj2" fmla="val 21479"/>
              <a:gd name="adj3" fmla="val 25000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95CBFE5-E7F9-4F0F-BD60-5C3FEA36C291}"/>
              </a:ext>
            </a:extLst>
          </p:cNvPr>
          <p:cNvSpPr/>
          <p:nvPr/>
        </p:nvSpPr>
        <p:spPr>
          <a:xfrm>
            <a:off x="2875768" y="1671515"/>
            <a:ext cx="463463" cy="46166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5C12D705-B346-4183-B1FD-310C819CC335}"/>
              </a:ext>
            </a:extLst>
          </p:cNvPr>
          <p:cNvSpPr/>
          <p:nvPr/>
        </p:nvSpPr>
        <p:spPr>
          <a:xfrm rot="5400000" flipV="1">
            <a:off x="3932998" y="1882845"/>
            <a:ext cx="564032" cy="1064711"/>
          </a:xfrm>
          <a:prstGeom prst="bentArrow">
            <a:avLst>
              <a:gd name="adj1" fmla="val 18105"/>
              <a:gd name="adj2" fmla="val 27809"/>
              <a:gd name="adj3" fmla="val 35217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408CE9-6458-4A97-954F-EDAC603C9D24}"/>
              </a:ext>
            </a:extLst>
          </p:cNvPr>
          <p:cNvSpPr txBox="1"/>
          <p:nvPr/>
        </p:nvSpPr>
        <p:spPr>
          <a:xfrm>
            <a:off x="6526650" y="1679407"/>
            <a:ext cx="49419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 "/>
                <a:cs typeface="Times New Roman" panose="02020603050405020304" pitchFamily="18" charset="0"/>
              </a:rPr>
              <a:t>Shared buffer is created.</a:t>
            </a:r>
          </a:p>
          <a:p>
            <a:endParaRPr lang="en-US" sz="1400" dirty="0">
              <a:latin typeface="Calibri 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 "/>
                <a:cs typeface="Times New Roman" panose="02020603050405020304" pitchFamily="18" charset="0"/>
              </a:rPr>
              <a:t>GPU accesses data in step</a:t>
            </a:r>
          </a:p>
          <a:p>
            <a:endParaRPr lang="en-US" sz="1200" dirty="0">
              <a:latin typeface="Calibri 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 "/>
                <a:cs typeface="Times New Roman" panose="02020603050405020304" pitchFamily="18" charset="0"/>
              </a:rPr>
              <a:t>Data gets cached at all level.</a:t>
            </a:r>
          </a:p>
          <a:p>
            <a:endParaRPr lang="en-US" sz="1400" dirty="0">
              <a:latin typeface="Calibri 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 "/>
                <a:cs typeface="Times New Roman" panose="02020603050405020304" pitchFamily="18" charset="0"/>
              </a:rPr>
              <a:t>CPU flushes data in step</a:t>
            </a:r>
          </a:p>
          <a:p>
            <a:endParaRPr lang="en-US" sz="1400" dirty="0">
              <a:latin typeface="Calibri 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 "/>
                <a:cs typeface="Times New Roman" panose="02020603050405020304" pitchFamily="18" charset="0"/>
              </a:rPr>
              <a:t>Clears data from all levels of caches.</a:t>
            </a:r>
          </a:p>
          <a:p>
            <a:endParaRPr lang="en-US" sz="1400" dirty="0">
              <a:latin typeface="Calibri 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 "/>
                <a:cs typeface="Times New Roman" panose="02020603050405020304" pitchFamily="18" charset="0"/>
              </a:rPr>
              <a:t>GPU again accesses data in step 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2EB5F469-1A68-446C-9D2F-594C0964A55C}"/>
              </a:ext>
            </a:extLst>
          </p:cNvPr>
          <p:cNvSpPr/>
          <p:nvPr/>
        </p:nvSpPr>
        <p:spPr>
          <a:xfrm>
            <a:off x="9888868" y="2260604"/>
            <a:ext cx="394704" cy="3868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503677EC-0CA6-4852-BA44-1791FE76FC05}"/>
              </a:ext>
            </a:extLst>
          </p:cNvPr>
          <p:cNvSpPr/>
          <p:nvPr/>
        </p:nvSpPr>
        <p:spPr>
          <a:xfrm>
            <a:off x="9706131" y="3369569"/>
            <a:ext cx="380089" cy="33320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5459448-118B-450F-A908-B9CBBF6A6899}"/>
              </a:ext>
            </a:extLst>
          </p:cNvPr>
          <p:cNvSpPr/>
          <p:nvPr/>
        </p:nvSpPr>
        <p:spPr>
          <a:xfrm>
            <a:off x="10662029" y="4390805"/>
            <a:ext cx="375773" cy="37938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3" name="Arrow: Bent 32">
            <a:extLst>
              <a:ext uri="{FF2B5EF4-FFF2-40B4-BE49-F238E27FC236}">
                <a16:creationId xmlns:a16="http://schemas.microsoft.com/office/drawing/2014/main" id="{BFD4E230-1951-42F5-96C0-6229318AE0FE}"/>
              </a:ext>
            </a:extLst>
          </p:cNvPr>
          <p:cNvSpPr/>
          <p:nvPr/>
        </p:nvSpPr>
        <p:spPr>
          <a:xfrm rot="5400000" flipV="1">
            <a:off x="3759894" y="1670399"/>
            <a:ext cx="889353" cy="1064710"/>
          </a:xfrm>
          <a:prstGeom prst="bentArrow">
            <a:avLst>
              <a:gd name="adj1" fmla="val 9222"/>
              <a:gd name="adj2" fmla="val 17815"/>
              <a:gd name="adj3" fmla="val 15230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FF639DF6-912C-43BF-9228-B9BB5DA67835}"/>
              </a:ext>
            </a:extLst>
          </p:cNvPr>
          <p:cNvSpPr/>
          <p:nvPr/>
        </p:nvSpPr>
        <p:spPr>
          <a:xfrm>
            <a:off x="4172436" y="1261308"/>
            <a:ext cx="463463" cy="46166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50EF0-CD21-468E-AA74-C604B40F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6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6F9BF7-D1F5-4285-AFB7-82B5F841152D}"/>
              </a:ext>
            </a:extLst>
          </p:cNvPr>
          <p:cNvSpPr txBox="1"/>
          <p:nvPr/>
        </p:nvSpPr>
        <p:spPr>
          <a:xfrm>
            <a:off x="1273629" y="55755"/>
            <a:ext cx="96447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Challenge: Fetching target data from LLC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50F07-47FF-453F-8B14-D4D4BEA79072}"/>
              </a:ext>
            </a:extLst>
          </p:cNvPr>
          <p:cNvSpPr txBox="1"/>
          <p:nvPr/>
        </p:nvSpPr>
        <p:spPr>
          <a:xfrm>
            <a:off x="480186" y="1075444"/>
            <a:ext cx="74002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L3 cache requires explicit eviction due to non-inclusiveness.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Target address set needs to serviced from LLC.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Accessing target addresses T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causes caching in LLC and GPU L3.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Determined set of pollution addresses P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Pollution address set P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evicts target addresses T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from the L3 cache.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Subsequent T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requests would be serviced from LLC.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Careful selection of P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required to avoid self-interference at LLC.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A7CF5A-72B1-4FBB-AA0B-CB4640988CCC}"/>
              </a:ext>
            </a:extLst>
          </p:cNvPr>
          <p:cNvSpPr/>
          <p:nvPr/>
        </p:nvSpPr>
        <p:spPr>
          <a:xfrm>
            <a:off x="10419906" y="2254101"/>
            <a:ext cx="1127051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5E9E0-4781-4B26-90C4-068DAC126F15}"/>
              </a:ext>
            </a:extLst>
          </p:cNvPr>
          <p:cNvSpPr/>
          <p:nvPr/>
        </p:nvSpPr>
        <p:spPr>
          <a:xfrm>
            <a:off x="8856920" y="2243471"/>
            <a:ext cx="1127051" cy="2700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AEA3E2-5759-4306-AA32-D1E4699ACF96}"/>
              </a:ext>
            </a:extLst>
          </p:cNvPr>
          <p:cNvSpPr/>
          <p:nvPr/>
        </p:nvSpPr>
        <p:spPr>
          <a:xfrm>
            <a:off x="10444714" y="2264735"/>
            <a:ext cx="1080976" cy="1332612"/>
          </a:xfrm>
          <a:prstGeom prst="roundRect">
            <a:avLst>
              <a:gd name="adj" fmla="val 50000"/>
            </a:avLst>
          </a:prstGeom>
          <a:solidFill>
            <a:srgbClr val="C7E0E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5CE8D9-8B5A-4DA7-A8B0-25BBF12DDD90}"/>
              </a:ext>
            </a:extLst>
          </p:cNvPr>
          <p:cNvSpPr/>
          <p:nvPr/>
        </p:nvSpPr>
        <p:spPr>
          <a:xfrm>
            <a:off x="8864009" y="2268278"/>
            <a:ext cx="1109328" cy="1332612"/>
          </a:xfrm>
          <a:prstGeom prst="roundRect">
            <a:avLst>
              <a:gd name="adj" fmla="val 50000"/>
            </a:avLst>
          </a:prstGeom>
          <a:solidFill>
            <a:srgbClr val="C7E0E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7E0D55-E289-424A-8ACD-647A49D292FC}"/>
              </a:ext>
            </a:extLst>
          </p:cNvPr>
          <p:cNvSpPr/>
          <p:nvPr/>
        </p:nvSpPr>
        <p:spPr>
          <a:xfrm>
            <a:off x="8920718" y="772631"/>
            <a:ext cx="1080976" cy="1332612"/>
          </a:xfrm>
          <a:prstGeom prst="roundRect">
            <a:avLst>
              <a:gd name="adj" fmla="val 50000"/>
            </a:avLst>
          </a:prstGeom>
          <a:solidFill>
            <a:srgbClr val="EDB3A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A9B57-129E-4D62-BA31-C22C69C88556}"/>
              </a:ext>
            </a:extLst>
          </p:cNvPr>
          <p:cNvSpPr txBox="1"/>
          <p:nvPr/>
        </p:nvSpPr>
        <p:spPr>
          <a:xfrm>
            <a:off x="8708067" y="4954771"/>
            <a:ext cx="127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GPU L3 Cache set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3D306-A0F5-4A19-ABE6-5580CB4A087C}"/>
              </a:ext>
            </a:extLst>
          </p:cNvPr>
          <p:cNvSpPr txBox="1"/>
          <p:nvPr/>
        </p:nvSpPr>
        <p:spPr>
          <a:xfrm>
            <a:off x="10147005" y="3639878"/>
            <a:ext cx="174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LLC Cache set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53A643-B753-4658-B44A-A8A8B3819E67}"/>
              </a:ext>
            </a:extLst>
          </p:cNvPr>
          <p:cNvSpPr/>
          <p:nvPr/>
        </p:nvSpPr>
        <p:spPr>
          <a:xfrm>
            <a:off x="8881732" y="2264734"/>
            <a:ext cx="1080976" cy="1332612"/>
          </a:xfrm>
          <a:prstGeom prst="roundRect">
            <a:avLst>
              <a:gd name="adj" fmla="val 50000"/>
            </a:avLst>
          </a:prstGeom>
          <a:solidFill>
            <a:srgbClr val="EDB3A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06CE981E-A110-4361-B623-5BCF3762A948}"/>
              </a:ext>
            </a:extLst>
          </p:cNvPr>
          <p:cNvSpPr/>
          <p:nvPr/>
        </p:nvSpPr>
        <p:spPr>
          <a:xfrm>
            <a:off x="8431618" y="2775097"/>
            <a:ext cx="1956391" cy="414670"/>
          </a:xfrm>
          <a:prstGeom prst="leftArrow">
            <a:avLst/>
          </a:prstGeom>
          <a:solidFill>
            <a:srgbClr val="FF7575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9A4F7-3004-4562-962F-24030ABC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16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6DCAEA-88C3-48A6-A74C-51AC8C617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0" grpId="1" animBg="1"/>
      <p:bldP spid="11" grpId="0"/>
      <p:bldP spid="12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D6A8E-8AA6-47BF-8F7D-2F6DB9832CD5}"/>
              </a:ext>
            </a:extLst>
          </p:cNvPr>
          <p:cNvSpPr txBox="1"/>
          <p:nvPr/>
        </p:nvSpPr>
        <p:spPr>
          <a:xfrm>
            <a:off x="2781300" y="123825"/>
            <a:ext cx="77533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Cache Based Covert Channel Evaluation 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9586D726-0891-4AF9-8849-29368974E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23" y="739378"/>
            <a:ext cx="6798613" cy="322580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0FEEAB5-425A-4968-97F0-6F0205E1D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790" y="4000258"/>
            <a:ext cx="5794880" cy="2749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C97AD6-6D90-4078-937A-91C045076F04}"/>
              </a:ext>
            </a:extLst>
          </p:cNvPr>
          <p:cNvSpPr txBox="1"/>
          <p:nvPr/>
        </p:nvSpPr>
        <p:spPr>
          <a:xfrm>
            <a:off x="7633536" y="2174488"/>
            <a:ext cx="33899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GPU-CPU: </a:t>
            </a:r>
          </a:p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Bandwidth: 120 kb/s</a:t>
            </a:r>
          </a:p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Error: 2%</a:t>
            </a:r>
          </a:p>
          <a:p>
            <a:pPr algn="ctr"/>
            <a:endParaRPr lang="en-US" sz="2800" b="1" dirty="0"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CPU-GPU:</a:t>
            </a:r>
          </a:p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Bandwidth: 118 kb/s</a:t>
            </a:r>
          </a:p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Error: 6%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FF2969-6763-4BE8-A2F7-0970230D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FDF17B-1AEA-4F49-B9DB-D0CA83A1A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5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A9CEDD-D41C-4372-B931-C0E39A5B013C}"/>
              </a:ext>
            </a:extLst>
          </p:cNvPr>
          <p:cNvSpPr txBox="1"/>
          <p:nvPr/>
        </p:nvSpPr>
        <p:spPr>
          <a:xfrm>
            <a:off x="1925369" y="133350"/>
            <a:ext cx="92854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Overview of Contention based Covert Channel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B33A8-6ED6-479E-94FE-08034AAED761}"/>
              </a:ext>
            </a:extLst>
          </p:cNvPr>
          <p:cNvSpPr/>
          <p:nvPr/>
        </p:nvSpPr>
        <p:spPr>
          <a:xfrm>
            <a:off x="2189352" y="3283498"/>
            <a:ext cx="850603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9F0F1-490C-45B2-AF84-BD9FE58D97A5}"/>
              </a:ext>
            </a:extLst>
          </p:cNvPr>
          <p:cNvSpPr/>
          <p:nvPr/>
        </p:nvSpPr>
        <p:spPr>
          <a:xfrm>
            <a:off x="3802566" y="2259026"/>
            <a:ext cx="793869" cy="11197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039DA-B733-4F49-9737-01D44F71E6E0}"/>
              </a:ext>
            </a:extLst>
          </p:cNvPr>
          <p:cNvSpPr txBox="1"/>
          <p:nvPr/>
        </p:nvSpPr>
        <p:spPr>
          <a:xfrm>
            <a:off x="4040053" y="2334493"/>
            <a:ext cx="404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GPU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EE5FC5B8-8A71-4B34-8627-F4E0EA493B6D}"/>
              </a:ext>
            </a:extLst>
          </p:cNvPr>
          <p:cNvSpPr/>
          <p:nvPr/>
        </p:nvSpPr>
        <p:spPr>
          <a:xfrm>
            <a:off x="1536537" y="2419815"/>
            <a:ext cx="2109912" cy="585611"/>
          </a:xfrm>
          <a:prstGeom prst="flowChartAlternateProcess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AFD090-BC37-471B-A098-98B1C5ABF384}"/>
              </a:ext>
            </a:extLst>
          </p:cNvPr>
          <p:cNvSpPr/>
          <p:nvPr/>
        </p:nvSpPr>
        <p:spPr>
          <a:xfrm>
            <a:off x="1405054" y="1300362"/>
            <a:ext cx="2511948" cy="7510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15454-AE08-4282-B9A7-EFE5F835B406}"/>
              </a:ext>
            </a:extLst>
          </p:cNvPr>
          <p:cNvSpPr/>
          <p:nvPr/>
        </p:nvSpPr>
        <p:spPr>
          <a:xfrm>
            <a:off x="3267307" y="1465219"/>
            <a:ext cx="628946" cy="385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7AF4F1-445C-4B71-A62D-CF0CF4E724F6}"/>
              </a:ext>
            </a:extLst>
          </p:cNvPr>
          <p:cNvSpPr/>
          <p:nvPr/>
        </p:nvSpPr>
        <p:spPr>
          <a:xfrm>
            <a:off x="1411267" y="1463632"/>
            <a:ext cx="640558" cy="398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DATA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68E918C-40E1-4FC6-96D0-8BE396443F8B}"/>
              </a:ext>
            </a:extLst>
          </p:cNvPr>
          <p:cNvSpPr>
            <a:spLocks/>
          </p:cNvSpPr>
          <p:nvPr/>
        </p:nvSpPr>
        <p:spPr bwMode="auto">
          <a:xfrm rot="4386916" flipH="1" flipV="1">
            <a:off x="1212180" y="2327695"/>
            <a:ext cx="1596505" cy="625877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7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dk1">
                  <a:alpha val="69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097D9BE-2478-4335-AEC3-002C15C34A21}"/>
              </a:ext>
            </a:extLst>
          </p:cNvPr>
          <p:cNvSpPr>
            <a:spLocks/>
          </p:cNvSpPr>
          <p:nvPr/>
        </p:nvSpPr>
        <p:spPr bwMode="auto">
          <a:xfrm rot="16037821">
            <a:off x="2962213" y="2082497"/>
            <a:ext cx="1060106" cy="654010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9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3DB57B-C0FD-45DF-AC8C-765B5C1E12D2}"/>
              </a:ext>
            </a:extLst>
          </p:cNvPr>
          <p:cNvSpPr txBox="1"/>
          <p:nvPr/>
        </p:nvSpPr>
        <p:spPr>
          <a:xfrm>
            <a:off x="2018373" y="2520176"/>
            <a:ext cx="1215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Ring Bus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99E201-96A1-499F-A631-FEEFEF954739}"/>
              </a:ext>
            </a:extLst>
          </p:cNvPr>
          <p:cNvSpPr txBox="1"/>
          <p:nvPr/>
        </p:nvSpPr>
        <p:spPr>
          <a:xfrm>
            <a:off x="5263375" y="1728438"/>
            <a:ext cx="63338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Trojan in GPU and Spy in CPU.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Both accesses data simultaneously.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Gets cached in non-overlapping LLC sets.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Subsequent accesses causes contention.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3447D0-A112-462C-8CEE-8FC7FFB18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07" y="3882371"/>
            <a:ext cx="676618" cy="6766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BB8669-974B-4576-9FFF-D0B260D36D82}"/>
              </a:ext>
            </a:extLst>
          </p:cNvPr>
          <p:cNvSpPr txBox="1"/>
          <p:nvPr/>
        </p:nvSpPr>
        <p:spPr>
          <a:xfrm>
            <a:off x="2174487" y="4393581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EC1844-8EE2-408F-8D26-1DBA12F8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68" y="3343396"/>
            <a:ext cx="676618" cy="676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38F2DB-7AAD-442A-AC69-AF4EAE770D2C}"/>
              </a:ext>
            </a:extLst>
          </p:cNvPr>
          <p:cNvSpPr txBox="1"/>
          <p:nvPr/>
        </p:nvSpPr>
        <p:spPr>
          <a:xfrm>
            <a:off x="3434576" y="3869474"/>
            <a:ext cx="161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Trojan</a:t>
            </a:r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343EF35E-BAE3-4137-9DFC-38AC0B1C18B3}"/>
              </a:ext>
            </a:extLst>
          </p:cNvPr>
          <p:cNvSpPr/>
          <p:nvPr/>
        </p:nvSpPr>
        <p:spPr>
          <a:xfrm>
            <a:off x="1271239" y="2129882"/>
            <a:ext cx="2665142" cy="1003610"/>
          </a:xfrm>
          <a:prstGeom prst="irregularSeal1">
            <a:avLst/>
          </a:prstGeom>
          <a:solidFill>
            <a:srgbClr val="FF7575">
              <a:alpha val="8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Contention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D49E645-F137-442A-A834-F7CD9CF5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18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164565-366E-4209-90FC-79537DCD0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6" grpId="0"/>
      <p:bldP spid="19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FFF25-3C25-47CB-8F70-610A90508247}"/>
              </a:ext>
            </a:extLst>
          </p:cNvPr>
          <p:cNvSpPr/>
          <p:nvPr/>
        </p:nvSpPr>
        <p:spPr>
          <a:xfrm>
            <a:off x="2419135" y="-3691"/>
            <a:ext cx="833875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Contention Based Covert Channel Evaluation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15611-DB5C-494C-A852-EEC8AA35D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54" y="1165303"/>
            <a:ext cx="5632604" cy="4224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E8B2F7-30EC-470B-B6D1-5DD6FA583037}"/>
              </a:ext>
            </a:extLst>
          </p:cNvPr>
          <p:cNvSpPr txBox="1"/>
          <p:nvPr/>
        </p:nvSpPr>
        <p:spPr>
          <a:xfrm>
            <a:off x="6701883" y="1891648"/>
            <a:ext cx="5296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Highest Bandwidth : 400 kb/s</a:t>
            </a:r>
          </a:p>
          <a:p>
            <a:pPr algn="ctr"/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Overall error: 2%</a:t>
            </a:r>
          </a:p>
          <a:p>
            <a:pPr algn="ctr"/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Lowest Error: 0.8%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78D04-F867-4F82-ABE6-96BB5CFC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1AAD0-87CE-4414-93D6-2B9154775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DE853C-113E-4BD5-8494-BA48DA2FE6E4}"/>
              </a:ext>
            </a:extLst>
          </p:cNvPr>
          <p:cNvSpPr txBox="1"/>
          <p:nvPr/>
        </p:nvSpPr>
        <p:spPr>
          <a:xfrm>
            <a:off x="3062178" y="180755"/>
            <a:ext cx="6602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cs typeface="Calibri" panose="020F0502020204030204" pitchFamily="34" charset="0"/>
              </a:rPr>
              <a:t>Modern Computers are Heterogeneous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F9CC5A-64C1-45BA-9247-2E9913A54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9923" r="10143" b="11951"/>
          <a:stretch/>
        </p:blipFill>
        <p:spPr>
          <a:xfrm>
            <a:off x="8581308" y="1111993"/>
            <a:ext cx="712380" cy="69852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DA50421-7731-428E-8D76-6C44F20CD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205" y="1066268"/>
            <a:ext cx="629535" cy="655289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D5137F4-50CB-4E11-8441-187B4CD71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94" y="2188903"/>
            <a:ext cx="815037" cy="815037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131DA3E7-3FA9-46CB-9F08-64B13E727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33" y="1013880"/>
            <a:ext cx="724786" cy="724786"/>
          </a:xfrm>
          <a:prstGeom prst="rect">
            <a:avLst/>
          </a:prstGeom>
        </p:spPr>
      </p:pic>
      <p:sp>
        <p:nvSpPr>
          <p:cNvPr id="19" name="Arrow: Left 18">
            <a:extLst>
              <a:ext uri="{FF2B5EF4-FFF2-40B4-BE49-F238E27FC236}">
                <a16:creationId xmlns:a16="http://schemas.microsoft.com/office/drawing/2014/main" id="{6DB7E942-AFAA-4B41-A890-90A295CE1F2A}"/>
              </a:ext>
            </a:extLst>
          </p:cNvPr>
          <p:cNvSpPr/>
          <p:nvPr/>
        </p:nvSpPr>
        <p:spPr>
          <a:xfrm>
            <a:off x="9314954" y="1269062"/>
            <a:ext cx="404037" cy="1382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67C8FE51-9534-4ED1-8663-AA6D14C759C6}"/>
              </a:ext>
            </a:extLst>
          </p:cNvPr>
          <p:cNvSpPr/>
          <p:nvPr/>
        </p:nvSpPr>
        <p:spPr>
          <a:xfrm rot="16200000">
            <a:off x="9903289" y="1899927"/>
            <a:ext cx="404037" cy="1382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2AAB3CDC-5C4C-4FB0-9F84-D1622151B283}"/>
              </a:ext>
            </a:extLst>
          </p:cNvPr>
          <p:cNvSpPr/>
          <p:nvPr/>
        </p:nvSpPr>
        <p:spPr>
          <a:xfrm rot="10800000">
            <a:off x="10459726" y="1254885"/>
            <a:ext cx="404037" cy="1382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B7F20-A956-44B8-AA18-440DD0ABEECB}"/>
              </a:ext>
            </a:extLst>
          </p:cNvPr>
          <p:cNvSpPr txBox="1"/>
          <p:nvPr/>
        </p:nvSpPr>
        <p:spPr>
          <a:xfrm>
            <a:off x="1030710" y="2094390"/>
            <a:ext cx="7473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Cloud, Mobile, Desktop, HPC, etc.</a:t>
            </a:r>
          </a:p>
          <a:p>
            <a:endParaRPr lang="en-US" sz="24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Integrated GPUs common in modern architectures.</a:t>
            </a:r>
          </a:p>
        </p:txBody>
      </p:sp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BBC62946-D31A-4EEB-9084-F241D74B8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013" y="3567600"/>
            <a:ext cx="4649554" cy="24875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4F3231-8623-4A90-8C22-9619591AE2E2}"/>
              </a:ext>
            </a:extLst>
          </p:cNvPr>
          <p:cNvSpPr txBox="1"/>
          <p:nvPr/>
        </p:nvSpPr>
        <p:spPr>
          <a:xfrm>
            <a:off x="995917" y="1260549"/>
            <a:ext cx="1119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CPUs, GPUs, NPUs, accelerators, Mobile SoCs,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20743-0942-414E-9664-753981A093B4}"/>
              </a:ext>
            </a:extLst>
          </p:cNvPr>
          <p:cNvSpPr txBox="1"/>
          <p:nvPr/>
        </p:nvSpPr>
        <p:spPr>
          <a:xfrm>
            <a:off x="3233854" y="6255834"/>
            <a:ext cx="689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alibri" panose="020F0502020204030204" pitchFamily="34" charset="0"/>
              </a:rPr>
              <a:t>Intel based GPU &gt; 60% of the total GPU market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E8FAE4-CAF1-4109-9273-FAE15FFC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4EEA25-4FDC-407E-A21C-2F67F2FA7F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E7BBF-9C91-4609-8F73-CD32C7713156}"/>
              </a:ext>
            </a:extLst>
          </p:cNvPr>
          <p:cNvSpPr/>
          <p:nvPr/>
        </p:nvSpPr>
        <p:spPr>
          <a:xfrm>
            <a:off x="169127" y="164415"/>
            <a:ext cx="118537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Proof-of-concept Side Channel: Tracking User’s </a:t>
            </a: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Cache Activity</a:t>
            </a:r>
          </a:p>
        </p:txBody>
      </p:sp>
      <p:pic>
        <p:nvPicPr>
          <p:cNvPr id="4" name="Picture 3" descr="A picture containing text, cage&#10;&#10;Description automatically generated">
            <a:extLst>
              <a:ext uri="{FF2B5EF4-FFF2-40B4-BE49-F238E27FC236}">
                <a16:creationId xmlns:a16="http://schemas.microsoft.com/office/drawing/2014/main" id="{2480CD9F-6C07-45C1-9F8A-3826AB8F2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6" t="4805"/>
          <a:stretch/>
        </p:blipFill>
        <p:spPr>
          <a:xfrm>
            <a:off x="2482832" y="1286278"/>
            <a:ext cx="7617188" cy="3709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5DC3A-3513-4205-AE76-AD2ACD7ACAEA}"/>
              </a:ext>
            </a:extLst>
          </p:cNvPr>
          <p:cNvSpPr txBox="1"/>
          <p:nvPr/>
        </p:nvSpPr>
        <p:spPr>
          <a:xfrm>
            <a:off x="3302835" y="5076139"/>
            <a:ext cx="659218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Monitoring LLC set activities in parallel from GPU.</a:t>
            </a:r>
          </a:p>
          <a:p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Cache miss distribution shown over a time period.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Both high and low frequency accesses are captured.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C0ABF-DB7B-46A7-81C8-386B9A6E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A96F4-7C6E-4BAE-B178-EA5700634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88031-9997-4EED-BEF4-E0FA87973480}"/>
              </a:ext>
            </a:extLst>
          </p:cNvPr>
          <p:cNvSpPr txBox="1"/>
          <p:nvPr/>
        </p:nvSpPr>
        <p:spPr>
          <a:xfrm>
            <a:off x="3870251" y="318977"/>
            <a:ext cx="459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Concluding Remarks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0C8CB1-A870-4383-80A1-6BF82FE5FA6C}"/>
              </a:ext>
            </a:extLst>
          </p:cNvPr>
          <p:cNvSpPr txBox="1"/>
          <p:nvPr/>
        </p:nvSpPr>
        <p:spPr>
          <a:xfrm>
            <a:off x="478465" y="1509823"/>
            <a:ext cx="111322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First microarchitectural covert channel attacks spanning components in 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SoC.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Improves our understanding about cross-component microarchitectural timing attacks.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Overcame set of challenges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	1. Disparate computational models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	2. Memory views across components.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Demonstrated two attacks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	1. Prime + Probe on LLC.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	2. Contention based on shared resources.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As heterogeneous systems continue to proliferate, important to study their security properties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DA6B3-15EE-48D2-8491-8F409DC1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6676A-A3F1-4B96-8BDC-9F5E7884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6789BA-F8DC-4F5B-B359-5FF3BCBE0779}"/>
              </a:ext>
            </a:extLst>
          </p:cNvPr>
          <p:cNvSpPr txBox="1"/>
          <p:nvPr/>
        </p:nvSpPr>
        <p:spPr>
          <a:xfrm>
            <a:off x="3100039" y="2230244"/>
            <a:ext cx="6233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D5B31-F249-42FA-B245-C7093D5C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2BB52-D032-4C96-9682-0FAE8497B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5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76753-0FF8-467C-8734-E65B26162693}"/>
              </a:ext>
            </a:extLst>
          </p:cNvPr>
          <p:cNvSpPr txBox="1"/>
          <p:nvPr/>
        </p:nvSpPr>
        <p:spPr>
          <a:xfrm>
            <a:off x="641152" y="39418"/>
            <a:ext cx="10909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Research Question -- Are Microarchitectural attacks possible in heterogeneous environments?</a:t>
            </a:r>
            <a:endParaRPr lang="en-US" sz="2700" b="1" dirty="0"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27B54-193D-41F1-A228-7FF06864BE43}"/>
              </a:ext>
            </a:extLst>
          </p:cNvPr>
          <p:cNvSpPr txBox="1"/>
          <p:nvPr/>
        </p:nvSpPr>
        <p:spPr>
          <a:xfrm>
            <a:off x="4095949" y="1173333"/>
            <a:ext cx="37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Calibri" panose="020F0502020204030204" pitchFamily="34" charset="0"/>
              </a:rPr>
              <a:t>Our Contribution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0B27C-8C5C-4895-876E-818441F31F55}"/>
              </a:ext>
            </a:extLst>
          </p:cNvPr>
          <p:cNvSpPr txBox="1"/>
          <p:nvPr/>
        </p:nvSpPr>
        <p:spPr>
          <a:xfrm>
            <a:off x="1973765" y="1761894"/>
            <a:ext cx="88078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Covert channel attacks in heterogeneous environment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component to another: GPU to CPU and vice versa</a:t>
            </a:r>
          </a:p>
          <a:p>
            <a:pPr lvl="1"/>
            <a:endParaRPr lang="en-US" sz="2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Conducted two end-to-end attacks in both directions: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PRIME+PROBE covert channel on Last level cache (LLC)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Contention based covert channel on ring bus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DDA62-A1DE-4D57-B70D-EE9B5E32C78E}"/>
              </a:ext>
            </a:extLst>
          </p:cNvPr>
          <p:cNvSpPr/>
          <p:nvPr/>
        </p:nvSpPr>
        <p:spPr>
          <a:xfrm>
            <a:off x="1639229" y="1683834"/>
            <a:ext cx="9199756" cy="28658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18ACA6-EDAB-413B-911B-C7BE71FAB95E}"/>
              </a:ext>
            </a:extLst>
          </p:cNvPr>
          <p:cNvSpPr txBox="1"/>
          <p:nvPr/>
        </p:nvSpPr>
        <p:spPr>
          <a:xfrm>
            <a:off x="1193180" y="5045092"/>
            <a:ext cx="10199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Several new challenges to overcome in Heterogeneous Environments!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5E4AF-F971-4B05-AD8F-E963B708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885296-4F84-4529-A4E9-13222D72C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8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BADF0-055E-4878-89EA-58D2FFA67DA1}"/>
              </a:ext>
            </a:extLst>
          </p:cNvPr>
          <p:cNvSpPr txBox="1"/>
          <p:nvPr/>
        </p:nvSpPr>
        <p:spPr>
          <a:xfrm>
            <a:off x="1943986" y="66906"/>
            <a:ext cx="8304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Microarchitectural Timing attacks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22C19-413F-471E-B5A0-FC61193C3BD8}"/>
              </a:ext>
            </a:extLst>
          </p:cNvPr>
          <p:cNvSpPr/>
          <p:nvPr/>
        </p:nvSpPr>
        <p:spPr>
          <a:xfrm>
            <a:off x="745273" y="574696"/>
            <a:ext cx="1070145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Sharing resources (e.g., among cores) enables contention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Contention is detectable through timing or otherwise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82EF0-487C-4C18-A23E-FEF24782C081}"/>
              </a:ext>
            </a:extLst>
          </p:cNvPr>
          <p:cNvSpPr txBox="1"/>
          <p:nvPr/>
        </p:nvSpPr>
        <p:spPr>
          <a:xfrm>
            <a:off x="1943986" y="1574652"/>
            <a:ext cx="830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Prime + Probe Cache Timing attacks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AF2E4-E7E3-4461-8091-4211BDFF2C43}"/>
              </a:ext>
            </a:extLst>
          </p:cNvPr>
          <p:cNvSpPr txBox="1"/>
          <p:nvPr/>
        </p:nvSpPr>
        <p:spPr>
          <a:xfrm>
            <a:off x="2902948" y="2155298"/>
            <a:ext cx="6642496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Attacker fills a cache set A by own data (Prime).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 gets replaced by another application.</a:t>
            </a:r>
          </a:p>
          <a:p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Attacker access the same data and measures time (Probe).</a:t>
            </a:r>
          </a:p>
          <a:p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Longer time stamp indicates cache eviction.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0DC65-3875-45E9-AB44-CAA7D0503452}"/>
              </a:ext>
            </a:extLst>
          </p:cNvPr>
          <p:cNvSpPr/>
          <p:nvPr/>
        </p:nvSpPr>
        <p:spPr>
          <a:xfrm>
            <a:off x="4958104" y="4416402"/>
            <a:ext cx="1414130" cy="18500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51129-988F-4284-9D7E-78A87172C6C7}"/>
              </a:ext>
            </a:extLst>
          </p:cNvPr>
          <p:cNvSpPr/>
          <p:nvPr/>
        </p:nvSpPr>
        <p:spPr>
          <a:xfrm>
            <a:off x="1892596" y="4416400"/>
            <a:ext cx="1414130" cy="1850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121B49-CB13-43BE-8600-31CD3D421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48" y="4320055"/>
            <a:ext cx="820030" cy="82003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3674BB9-CF2F-4445-8B8E-404C13101D57}"/>
              </a:ext>
            </a:extLst>
          </p:cNvPr>
          <p:cNvSpPr/>
          <p:nvPr/>
        </p:nvSpPr>
        <p:spPr>
          <a:xfrm>
            <a:off x="910405" y="5086251"/>
            <a:ext cx="822702" cy="330280"/>
          </a:xfrm>
          <a:prstGeom prst="rightArrow">
            <a:avLst/>
          </a:prstGeom>
          <a:solidFill>
            <a:srgbClr val="FF757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Worried face with no fill">
            <a:extLst>
              <a:ext uri="{FF2B5EF4-FFF2-40B4-BE49-F238E27FC236}">
                <a16:creationId xmlns:a16="http://schemas.microsoft.com/office/drawing/2014/main" id="{1625CAD1-A8FE-4116-A4FC-550EAF9A8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4342" y="4209070"/>
            <a:ext cx="914400" cy="9144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08F1BC6-13C4-4396-92A3-9C505FFC04AB}"/>
              </a:ext>
            </a:extLst>
          </p:cNvPr>
          <p:cNvSpPr/>
          <p:nvPr/>
        </p:nvSpPr>
        <p:spPr>
          <a:xfrm rot="10800000">
            <a:off x="6453509" y="5132997"/>
            <a:ext cx="797896" cy="36792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CE99A-E765-4E34-BA6E-87D3522E471B}"/>
              </a:ext>
            </a:extLst>
          </p:cNvPr>
          <p:cNvSpPr txBox="1"/>
          <p:nvPr/>
        </p:nvSpPr>
        <p:spPr>
          <a:xfrm>
            <a:off x="861237" y="5415858"/>
            <a:ext cx="79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D9FCB0-4E65-439E-BF2F-772337D03D6B}"/>
              </a:ext>
            </a:extLst>
          </p:cNvPr>
          <p:cNvSpPr txBox="1"/>
          <p:nvPr/>
        </p:nvSpPr>
        <p:spPr>
          <a:xfrm>
            <a:off x="8179981" y="5291814"/>
            <a:ext cx="79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Probe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1356C-4079-4370-80F9-5E34871E368F}"/>
              </a:ext>
            </a:extLst>
          </p:cNvPr>
          <p:cNvSpPr txBox="1"/>
          <p:nvPr/>
        </p:nvSpPr>
        <p:spPr>
          <a:xfrm>
            <a:off x="1945760" y="4916129"/>
            <a:ext cx="1265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Shared Cache set 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D840A0-4D5F-4C26-943F-E6975F637B78}"/>
              </a:ext>
            </a:extLst>
          </p:cNvPr>
          <p:cNvSpPr/>
          <p:nvPr/>
        </p:nvSpPr>
        <p:spPr>
          <a:xfrm>
            <a:off x="5089653" y="4799172"/>
            <a:ext cx="1130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Shared Cache set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CF4322-17BD-40CF-8359-0E6526E49836}"/>
              </a:ext>
            </a:extLst>
          </p:cNvPr>
          <p:cNvSpPr/>
          <p:nvPr/>
        </p:nvSpPr>
        <p:spPr>
          <a:xfrm>
            <a:off x="9179443" y="4334885"/>
            <a:ext cx="1414130" cy="1850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016CAD-BFD5-4B21-9286-501D8C926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695" y="4302338"/>
            <a:ext cx="820030" cy="820030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ABF82233-F52B-4A5A-ABE9-BC80D70B5749}"/>
              </a:ext>
            </a:extLst>
          </p:cNvPr>
          <p:cNvSpPr/>
          <p:nvPr/>
        </p:nvSpPr>
        <p:spPr>
          <a:xfrm>
            <a:off x="8197252" y="5057901"/>
            <a:ext cx="822702" cy="330280"/>
          </a:xfrm>
          <a:prstGeom prst="rightArrow">
            <a:avLst/>
          </a:prstGeom>
          <a:solidFill>
            <a:srgbClr val="FF757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A0548C-5AAD-4495-B1B6-4CB28193C5A9}"/>
              </a:ext>
            </a:extLst>
          </p:cNvPr>
          <p:cNvSpPr/>
          <p:nvPr/>
        </p:nvSpPr>
        <p:spPr>
          <a:xfrm>
            <a:off x="9346221" y="4781453"/>
            <a:ext cx="1130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Shared Cache set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3CFE5-441D-4262-A71E-94CD41E7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4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C940CC-05FE-48B7-B31B-917F62D02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2FB90-9AFE-4DC3-8C3F-733001333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65" y="5432670"/>
            <a:ext cx="739167" cy="74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9FC131-91AA-4B4E-98A6-6A603780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14" y="5515401"/>
            <a:ext cx="643258" cy="54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1E757-B385-40B7-8890-F75BEEF6B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23" y="5461616"/>
            <a:ext cx="619500" cy="764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A65BB-75F2-436F-83B6-CAA59DD453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06" y="5461615"/>
            <a:ext cx="647969" cy="65076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1CEF35-EF47-4B51-8E11-56D3D22AA850}"/>
              </a:ext>
            </a:extLst>
          </p:cNvPr>
          <p:cNvCxnSpPr/>
          <p:nvPr/>
        </p:nvCxnSpPr>
        <p:spPr>
          <a:xfrm>
            <a:off x="3643070" y="5786997"/>
            <a:ext cx="702811" cy="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B5DC3A-C374-4036-9312-36907ABBB6BD}"/>
              </a:ext>
            </a:extLst>
          </p:cNvPr>
          <p:cNvCxnSpPr/>
          <p:nvPr/>
        </p:nvCxnSpPr>
        <p:spPr>
          <a:xfrm>
            <a:off x="7753424" y="5786995"/>
            <a:ext cx="835155" cy="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0F2B098-0293-4260-8CE7-0C4248D3A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21" y="3723472"/>
            <a:ext cx="643258" cy="543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A748DD-E97C-49E7-A081-3E26C089E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18" y="4972211"/>
            <a:ext cx="643258" cy="543191"/>
          </a:xfrm>
          <a:prstGeom prst="rect">
            <a:avLst/>
          </a:prstGeom>
        </p:spPr>
      </p:pic>
      <p:sp>
        <p:nvSpPr>
          <p:cNvPr id="12" name="Left-Right Arrow 17">
            <a:extLst>
              <a:ext uri="{FF2B5EF4-FFF2-40B4-BE49-F238E27FC236}">
                <a16:creationId xmlns:a16="http://schemas.microsoft.com/office/drawing/2014/main" id="{4C6DC01D-2690-4D88-A07E-554BE84AB49C}"/>
              </a:ext>
            </a:extLst>
          </p:cNvPr>
          <p:cNvSpPr/>
          <p:nvPr/>
        </p:nvSpPr>
        <p:spPr>
          <a:xfrm>
            <a:off x="5083994" y="5734045"/>
            <a:ext cx="1978714" cy="136669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Multiply 18">
            <a:extLst>
              <a:ext uri="{FF2B5EF4-FFF2-40B4-BE49-F238E27FC236}">
                <a16:creationId xmlns:a16="http://schemas.microsoft.com/office/drawing/2014/main" id="{7EEEC197-A00F-41D7-BE28-2441D60038C3}"/>
              </a:ext>
            </a:extLst>
          </p:cNvPr>
          <p:cNvSpPr/>
          <p:nvPr/>
        </p:nvSpPr>
        <p:spPr>
          <a:xfrm>
            <a:off x="5699431" y="5552987"/>
            <a:ext cx="709577" cy="543191"/>
          </a:xfrm>
          <a:prstGeom prst="mathMultiply">
            <a:avLst>
              <a:gd name="adj1" fmla="val 1228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AFCFD-D798-4DBD-AD69-653DE7778519}"/>
              </a:ext>
            </a:extLst>
          </p:cNvPr>
          <p:cNvSpPr txBox="1"/>
          <p:nvPr/>
        </p:nvSpPr>
        <p:spPr>
          <a:xfrm>
            <a:off x="4143873" y="6225039"/>
            <a:ext cx="1179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Gallery App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F3567B-1670-4040-BEA6-68941C79EB63}"/>
              </a:ext>
            </a:extLst>
          </p:cNvPr>
          <p:cNvSpPr txBox="1"/>
          <p:nvPr/>
        </p:nvSpPr>
        <p:spPr>
          <a:xfrm>
            <a:off x="7033905" y="6258574"/>
            <a:ext cx="1179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Weather App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70173-E2DD-428C-B15D-1D8D555B0B6C}"/>
              </a:ext>
            </a:extLst>
          </p:cNvPr>
          <p:cNvSpPr txBox="1"/>
          <p:nvPr/>
        </p:nvSpPr>
        <p:spPr>
          <a:xfrm>
            <a:off x="3634832" y="114299"/>
            <a:ext cx="58711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What is Covert Channel?</a:t>
            </a: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F94EF2A8-A904-40A4-BE55-01A368C968F4}"/>
              </a:ext>
            </a:extLst>
          </p:cNvPr>
          <p:cNvSpPr/>
          <p:nvPr/>
        </p:nvSpPr>
        <p:spPr>
          <a:xfrm>
            <a:off x="4800600" y="4817117"/>
            <a:ext cx="2628900" cy="615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5215EF-422F-4829-A46F-516B8E2F6193}"/>
              </a:ext>
            </a:extLst>
          </p:cNvPr>
          <p:cNvSpPr txBox="1"/>
          <p:nvPr/>
        </p:nvSpPr>
        <p:spPr>
          <a:xfrm>
            <a:off x="4345881" y="4368352"/>
            <a:ext cx="822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Trojan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C96FDC-5F5C-40C5-AF5A-1136B8781D39}"/>
              </a:ext>
            </a:extLst>
          </p:cNvPr>
          <p:cNvSpPr txBox="1"/>
          <p:nvPr/>
        </p:nvSpPr>
        <p:spPr>
          <a:xfrm>
            <a:off x="7248062" y="4350199"/>
            <a:ext cx="643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Spy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349417A-C5EF-497A-8EBC-84428B02C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451" y="4598810"/>
            <a:ext cx="820030" cy="8200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F70A0A-2D1A-4779-B3FF-BD4BA3838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8405" y="4523075"/>
            <a:ext cx="820030" cy="8200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3386C7-C080-454E-960D-CAC2FE1B4A2E}"/>
              </a:ext>
            </a:extLst>
          </p:cNvPr>
          <p:cNvSpPr txBox="1"/>
          <p:nvPr/>
        </p:nvSpPr>
        <p:spPr>
          <a:xfrm>
            <a:off x="4935882" y="5903046"/>
            <a:ext cx="23029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No direct communication among processes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07BE8D-C70B-41F5-9635-D60FEDFD7439}"/>
              </a:ext>
            </a:extLst>
          </p:cNvPr>
          <p:cNvSpPr txBox="1"/>
          <p:nvPr/>
        </p:nvSpPr>
        <p:spPr>
          <a:xfrm>
            <a:off x="4935882" y="4291900"/>
            <a:ext cx="23029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Communicating sensitive data through shared resources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DA086E-4AF1-468F-AD3A-CF46B2A05E2C}"/>
              </a:ext>
            </a:extLst>
          </p:cNvPr>
          <p:cNvSpPr txBox="1"/>
          <p:nvPr/>
        </p:nvSpPr>
        <p:spPr>
          <a:xfrm>
            <a:off x="1292225" y="779871"/>
            <a:ext cx="9896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contention to communicate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collaborating malicious app: trojan and spy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Apps Share sensitive data over shared resources indirectly.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direct communication channel exist, or the channel may be monitored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13A7D2-7DED-4C25-A521-3C556F08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5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D5CF88D-639F-4E1B-8CF3-C6327C677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9" grpId="0" animBg="1"/>
      <p:bldP spid="20" grpId="0"/>
      <p:bldP spid="2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37C2D1A-E9A2-4D1E-9AAE-76F15ED75784}"/>
              </a:ext>
            </a:extLst>
          </p:cNvPr>
          <p:cNvSpPr txBox="1"/>
          <p:nvPr/>
        </p:nvSpPr>
        <p:spPr>
          <a:xfrm>
            <a:off x="984732" y="2592508"/>
            <a:ext cx="3743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Shared Microarchitectural state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e.g., use PRIME+PROBE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302D4-AF86-4AA5-8469-06F13A36C9C2}"/>
              </a:ext>
            </a:extLst>
          </p:cNvPr>
          <p:cNvSpPr txBox="1"/>
          <p:nvPr/>
        </p:nvSpPr>
        <p:spPr>
          <a:xfrm>
            <a:off x="7971063" y="2521743"/>
            <a:ext cx="249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Shared buses/ports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Contention based</a:t>
            </a:r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28AEED84-E534-4140-B826-957D98032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3376613"/>
            <a:ext cx="4238625" cy="1762125"/>
          </a:xfrm>
          <a:prstGeom prst="rect">
            <a:avLst/>
          </a:prstGeom>
        </p:spPr>
      </p:pic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D28D8667-4886-43CD-AB0F-58B943A29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387" y="3200580"/>
            <a:ext cx="4238625" cy="1857375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0A1E3F83-2058-4C2A-9170-C4F0CB060489}"/>
              </a:ext>
            </a:extLst>
          </p:cNvPr>
          <p:cNvSpPr/>
          <p:nvPr/>
        </p:nvSpPr>
        <p:spPr>
          <a:xfrm>
            <a:off x="2095267" y="1235506"/>
            <a:ext cx="1193181" cy="1027017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800D3C3-965A-4044-9B3D-87F41FF0E7C0}"/>
              </a:ext>
            </a:extLst>
          </p:cNvPr>
          <p:cNvSpPr/>
          <p:nvPr/>
        </p:nvSpPr>
        <p:spPr>
          <a:xfrm>
            <a:off x="8460323" y="1240828"/>
            <a:ext cx="1193181" cy="1027017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7427A-D7C8-4CBC-97FC-8174763B0A0A}"/>
              </a:ext>
            </a:extLst>
          </p:cNvPr>
          <p:cNvSpPr txBox="1"/>
          <p:nvPr/>
        </p:nvSpPr>
        <p:spPr>
          <a:xfrm>
            <a:off x="934811" y="5581492"/>
            <a:ext cx="10322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develop two bi-directional covert channel attacks: one on shared LLC, and one on the ring bus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F10663-BAED-47F6-9013-C371B76E2A0B}"/>
              </a:ext>
            </a:extLst>
          </p:cNvPr>
          <p:cNvSpPr txBox="1"/>
          <p:nvPr/>
        </p:nvSpPr>
        <p:spPr>
          <a:xfrm>
            <a:off x="2691858" y="101738"/>
            <a:ext cx="68082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Where can contention be created?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7938D5-23D7-4C95-8CA7-821F3299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6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09FB35-2340-49A0-B316-BCF6DC1E6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3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6DA936-569B-4AD4-BFC1-D525D633E17C}"/>
              </a:ext>
            </a:extLst>
          </p:cNvPr>
          <p:cNvSpPr txBox="1"/>
          <p:nvPr/>
        </p:nvSpPr>
        <p:spPr>
          <a:xfrm>
            <a:off x="3476626" y="0"/>
            <a:ext cx="62769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Our Attack Environment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223B4448-148F-44DA-9BDF-BF21914CF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524040"/>
            <a:ext cx="2623953" cy="380992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6FA4989-65D7-4C04-BA93-EB48E7476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325" y="1064817"/>
            <a:ext cx="4535688" cy="3710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12CBF-7735-4779-BED9-159F1D27A078}"/>
              </a:ext>
            </a:extLst>
          </p:cNvPr>
          <p:cNvSpPr txBox="1"/>
          <p:nvPr/>
        </p:nvSpPr>
        <p:spPr>
          <a:xfrm>
            <a:off x="1304925" y="1154708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Intel SoC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E89B4-A5AF-4820-AB74-B454AABD6A42}"/>
              </a:ext>
            </a:extLst>
          </p:cNvPr>
          <p:cNvSpPr txBox="1"/>
          <p:nvPr/>
        </p:nvSpPr>
        <p:spPr>
          <a:xfrm>
            <a:off x="8410575" y="71437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Intel GPU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ABECC-2815-41B1-8D2B-296DA185DBCE}"/>
              </a:ext>
            </a:extLst>
          </p:cNvPr>
          <p:cNvSpPr txBox="1"/>
          <p:nvPr/>
        </p:nvSpPr>
        <p:spPr>
          <a:xfrm>
            <a:off x="3345530" y="1763121"/>
            <a:ext cx="4535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Integrated GPU on die with CPU cores.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GPU and CPU share ring bus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Also share Last Level Cache (LLC)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86BF1-34EE-49D9-8207-17E6B7D8780C}"/>
              </a:ext>
            </a:extLst>
          </p:cNvPr>
          <p:cNvSpPr txBox="1"/>
          <p:nvPr/>
        </p:nvSpPr>
        <p:spPr>
          <a:xfrm>
            <a:off x="4156927" y="4730595"/>
            <a:ext cx="762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Intel GPUs have slices and sub-slices.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Each sub-slices have 8 execution units (EUs).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L1 and L2 caches are private and used for graphics purposes.</a:t>
            </a:r>
          </a:p>
          <a:p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L3 is a general-purpose cache.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F15B2-977C-4233-8919-62FE3DB5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FFD69E-1AE8-4235-A27B-CE50639A9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CD022-F405-4572-9EC1-059ECE0F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F364-E8B0-46AD-B429-6188FAEDF35F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4286B-8D7E-47CF-AE82-1877FA87B394}"/>
              </a:ext>
            </a:extLst>
          </p:cNvPr>
          <p:cNvSpPr txBox="1"/>
          <p:nvPr/>
        </p:nvSpPr>
        <p:spPr>
          <a:xfrm>
            <a:off x="1541390" y="178420"/>
            <a:ext cx="9109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Attack in homogeneous vs heterogeneous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C1995-3A0A-40BC-B5B7-5126A942C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D28E5-F696-474E-836A-0867ACF9AB65}"/>
              </a:ext>
            </a:extLst>
          </p:cNvPr>
          <p:cNvSpPr txBox="1"/>
          <p:nvPr/>
        </p:nvSpPr>
        <p:spPr>
          <a:xfrm>
            <a:off x="880947" y="903249"/>
            <a:ext cx="1100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Traditionally microarchitectural attacks were explored in homogeneous environment.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C85C74-3330-4166-8B88-C67A33465CA3}"/>
              </a:ext>
            </a:extLst>
          </p:cNvPr>
          <p:cNvSpPr/>
          <p:nvPr/>
        </p:nvSpPr>
        <p:spPr>
          <a:xfrm>
            <a:off x="1706137" y="2051827"/>
            <a:ext cx="2798956" cy="8920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LLC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032C7-F596-4C6C-B5C3-C152BC23C773}"/>
              </a:ext>
            </a:extLst>
          </p:cNvPr>
          <p:cNvSpPr/>
          <p:nvPr/>
        </p:nvSpPr>
        <p:spPr>
          <a:xfrm>
            <a:off x="1739587" y="3490332"/>
            <a:ext cx="1193183" cy="74713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CPU Core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412292-E439-43CF-AD7B-3F494862B6BA}"/>
              </a:ext>
            </a:extLst>
          </p:cNvPr>
          <p:cNvSpPr/>
          <p:nvPr/>
        </p:nvSpPr>
        <p:spPr>
          <a:xfrm>
            <a:off x="9013902" y="3427141"/>
            <a:ext cx="1579757" cy="709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GPU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CE0EF8-8FB1-48D7-BE48-66D7A66E02C8}"/>
              </a:ext>
            </a:extLst>
          </p:cNvPr>
          <p:cNvSpPr/>
          <p:nvPr/>
        </p:nvSpPr>
        <p:spPr>
          <a:xfrm>
            <a:off x="1750745" y="3166950"/>
            <a:ext cx="1193180" cy="256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Private cache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155A67-1D94-4D4F-83F1-561B0DAE9468}"/>
              </a:ext>
            </a:extLst>
          </p:cNvPr>
          <p:cNvSpPr/>
          <p:nvPr/>
        </p:nvSpPr>
        <p:spPr>
          <a:xfrm>
            <a:off x="3230136" y="3163233"/>
            <a:ext cx="1193180" cy="256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Private cache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F6BAD8-2B2F-4498-AAD4-F0622456EF24}"/>
              </a:ext>
            </a:extLst>
          </p:cNvPr>
          <p:cNvSpPr/>
          <p:nvPr/>
        </p:nvSpPr>
        <p:spPr>
          <a:xfrm>
            <a:off x="3230132" y="3475464"/>
            <a:ext cx="1193183" cy="74713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CPU Core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ECCE5E-B98A-469F-A99E-6C913B267D9E}"/>
              </a:ext>
            </a:extLst>
          </p:cNvPr>
          <p:cNvSpPr/>
          <p:nvPr/>
        </p:nvSpPr>
        <p:spPr>
          <a:xfrm>
            <a:off x="7478754" y="3085172"/>
            <a:ext cx="1193180" cy="256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Private cache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0B5F40-159D-4088-8668-16B7660230A8}"/>
              </a:ext>
            </a:extLst>
          </p:cNvPr>
          <p:cNvSpPr/>
          <p:nvPr/>
        </p:nvSpPr>
        <p:spPr>
          <a:xfrm>
            <a:off x="7489899" y="3408554"/>
            <a:ext cx="1193183" cy="74713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CPU Core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FA4306-7BC1-4F97-BBF6-713E39FDDDA8}"/>
              </a:ext>
            </a:extLst>
          </p:cNvPr>
          <p:cNvSpPr/>
          <p:nvPr/>
        </p:nvSpPr>
        <p:spPr>
          <a:xfrm>
            <a:off x="9013906" y="3070304"/>
            <a:ext cx="1557450" cy="2973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GPU Private cache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01AE3A-4963-4CEE-93F1-CCB4D00469A4}"/>
              </a:ext>
            </a:extLst>
          </p:cNvPr>
          <p:cNvSpPr/>
          <p:nvPr/>
        </p:nvSpPr>
        <p:spPr>
          <a:xfrm>
            <a:off x="7623717" y="1947746"/>
            <a:ext cx="2798956" cy="8920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LLC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6C6F04-5C83-4F2F-899D-2E20BF9A005B}"/>
              </a:ext>
            </a:extLst>
          </p:cNvPr>
          <p:cNvSpPr/>
          <p:nvPr/>
        </p:nvSpPr>
        <p:spPr>
          <a:xfrm rot="16200000">
            <a:off x="1778619" y="1338149"/>
            <a:ext cx="2581508" cy="36074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801C523-1D66-4E89-AADF-C94B77366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180" y="4305189"/>
            <a:ext cx="586679" cy="5866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80F1DF-56B8-4D03-B5BC-4779461E2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444" y="4301471"/>
            <a:ext cx="586679" cy="5866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478697-496F-449C-B1E4-D9B2AACD4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273" y="4201108"/>
            <a:ext cx="586679" cy="5866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AC5335-5BF5-4E6A-8E3F-739C11F43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361" y="4186239"/>
            <a:ext cx="586679" cy="5866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8C7267-8E6B-4DEB-8705-1F0DB3E5F64A}"/>
              </a:ext>
            </a:extLst>
          </p:cNvPr>
          <p:cNvSpPr txBox="1"/>
          <p:nvPr/>
        </p:nvSpPr>
        <p:spPr>
          <a:xfrm>
            <a:off x="3453161" y="4713251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Trojan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1B55C8-D732-4031-8B39-FC5CE2737514}"/>
              </a:ext>
            </a:extLst>
          </p:cNvPr>
          <p:cNvSpPr txBox="1"/>
          <p:nvPr/>
        </p:nvSpPr>
        <p:spPr>
          <a:xfrm>
            <a:off x="1851102" y="4716969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Spy</a:t>
            </a: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D4D2DB87-2562-4FAC-94A3-01F4D4CC58DC}"/>
              </a:ext>
            </a:extLst>
          </p:cNvPr>
          <p:cNvSpPr>
            <a:spLocks/>
          </p:cNvSpPr>
          <p:nvPr/>
        </p:nvSpPr>
        <p:spPr bwMode="auto">
          <a:xfrm rot="5917288" flipH="1">
            <a:off x="2015907" y="2848046"/>
            <a:ext cx="955422" cy="493676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3000"/>
            </a:schemeClr>
          </a:solidFill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247E47B3-1568-47AD-82D0-E0E153D433E9}"/>
              </a:ext>
            </a:extLst>
          </p:cNvPr>
          <p:cNvSpPr>
            <a:spLocks/>
          </p:cNvSpPr>
          <p:nvPr/>
        </p:nvSpPr>
        <p:spPr bwMode="auto">
          <a:xfrm rot="5086867" flipH="1" flipV="1">
            <a:off x="3168284" y="2854157"/>
            <a:ext cx="955422" cy="483631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3000"/>
            </a:schemeClr>
          </a:solidFill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56B57584-5C43-40FC-8BFB-EBA1129282E2}"/>
              </a:ext>
            </a:extLst>
          </p:cNvPr>
          <p:cNvSpPr>
            <a:spLocks/>
          </p:cNvSpPr>
          <p:nvPr/>
        </p:nvSpPr>
        <p:spPr bwMode="auto">
          <a:xfrm rot="5655843" flipH="1">
            <a:off x="7944639" y="2755116"/>
            <a:ext cx="955422" cy="493676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3000"/>
            </a:schemeClr>
          </a:solidFill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FBD6CBB4-E58E-4D7E-85ED-2F4A812D995A}"/>
              </a:ext>
            </a:extLst>
          </p:cNvPr>
          <p:cNvSpPr>
            <a:spLocks/>
          </p:cNvSpPr>
          <p:nvPr/>
        </p:nvSpPr>
        <p:spPr bwMode="auto">
          <a:xfrm rot="16200000">
            <a:off x="9126917" y="2698594"/>
            <a:ext cx="770149" cy="557561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9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008AE5-8467-46F8-BC7F-B0D17F60DCF4}"/>
              </a:ext>
            </a:extLst>
          </p:cNvPr>
          <p:cNvSpPr txBox="1"/>
          <p:nvPr/>
        </p:nvSpPr>
        <p:spPr>
          <a:xfrm>
            <a:off x="9482254" y="4586867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Trojan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BE4BD1-5467-4415-AD43-F30F8C061366}"/>
              </a:ext>
            </a:extLst>
          </p:cNvPr>
          <p:cNvSpPr txBox="1"/>
          <p:nvPr/>
        </p:nvSpPr>
        <p:spPr>
          <a:xfrm>
            <a:off x="7657170" y="4590585"/>
            <a:ext cx="9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FBC838-EF07-41F8-AAF9-8B9D031CFDFE}"/>
              </a:ext>
            </a:extLst>
          </p:cNvPr>
          <p:cNvSpPr/>
          <p:nvPr/>
        </p:nvSpPr>
        <p:spPr>
          <a:xfrm rot="16200000">
            <a:off x="7707351" y="1245226"/>
            <a:ext cx="2581508" cy="36074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E04A8A-BFB8-4C2F-BEE3-3E7ED2B3F623}"/>
              </a:ext>
            </a:extLst>
          </p:cNvPr>
          <p:cNvSpPr txBox="1"/>
          <p:nvPr/>
        </p:nvSpPr>
        <p:spPr>
          <a:xfrm>
            <a:off x="1605774" y="1405054"/>
            <a:ext cx="299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Similar view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0B260D-2891-456B-91E9-350AA97557D5}"/>
              </a:ext>
            </a:extLst>
          </p:cNvPr>
          <p:cNvSpPr txBox="1"/>
          <p:nvPr/>
        </p:nvSpPr>
        <p:spPr>
          <a:xfrm>
            <a:off x="7467598" y="1379039"/>
            <a:ext cx="299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Dissimilar view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589527-5887-4E72-83FA-4187A02AE073}"/>
              </a:ext>
            </a:extLst>
          </p:cNvPr>
          <p:cNvSpPr txBox="1"/>
          <p:nvPr/>
        </p:nvSpPr>
        <p:spPr>
          <a:xfrm rot="16200000">
            <a:off x="89209" y="3015734"/>
            <a:ext cx="286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Homogeneous environment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6D6AF2-CD07-4B23-8F90-A9FAB6EF9098}"/>
              </a:ext>
            </a:extLst>
          </p:cNvPr>
          <p:cNvSpPr txBox="1"/>
          <p:nvPr/>
        </p:nvSpPr>
        <p:spPr>
          <a:xfrm rot="16200000">
            <a:off x="5839521" y="2800144"/>
            <a:ext cx="286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Heterogeneous environment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2F74F3-2418-483C-8A58-54EA4C8B12D8}"/>
              </a:ext>
            </a:extLst>
          </p:cNvPr>
          <p:cNvSpPr txBox="1"/>
          <p:nvPr/>
        </p:nvSpPr>
        <p:spPr>
          <a:xfrm>
            <a:off x="2520176" y="5285678"/>
            <a:ext cx="9344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Homogenous environment have similar view of system, </a:t>
            </a:r>
            <a:r>
              <a:rPr lang="en-US" sz="2400" dirty="0" err="1"/>
              <a:t>e.g</a:t>
            </a:r>
            <a:r>
              <a:rPr lang="en-US" sz="2400" dirty="0"/>
              <a:t> cache.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Heterogeneous attack faces new set of challenges.</a:t>
            </a:r>
          </a:p>
        </p:txBody>
      </p:sp>
    </p:spTree>
    <p:extLst>
      <p:ext uri="{BB962C8B-B14F-4D97-AF65-F5344CB8AC3E}">
        <p14:creationId xmlns:p14="http://schemas.microsoft.com/office/powerpoint/2010/main" val="247596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7" grpId="0" animBg="1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4185B9-01F1-41C8-ABC5-9EEC129C7141}"/>
              </a:ext>
            </a:extLst>
          </p:cNvPr>
          <p:cNvSpPr txBox="1"/>
          <p:nvPr/>
        </p:nvSpPr>
        <p:spPr>
          <a:xfrm>
            <a:off x="1441527" y="1382802"/>
            <a:ext cx="579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Lack of user timer in OpenCL.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Solution: Custom timer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150BF-057F-4FE1-9E72-76068D4E8866}"/>
              </a:ext>
            </a:extLst>
          </p:cNvPr>
          <p:cNvSpPr txBox="1"/>
          <p:nvPr/>
        </p:nvSpPr>
        <p:spPr>
          <a:xfrm>
            <a:off x="1323976" y="231775"/>
            <a:ext cx="97059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What are the challenges?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CA2B0B-E0AC-44CF-928A-D2C6AD3BC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38" y="1584810"/>
            <a:ext cx="890588" cy="890588"/>
          </a:xfrm>
          <a:prstGeom prst="rect">
            <a:avLst/>
          </a:prstGeom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207AA79-8604-4666-8D68-DAD91D34D465}"/>
              </a:ext>
            </a:extLst>
          </p:cNvPr>
          <p:cNvSpPr/>
          <p:nvPr/>
        </p:nvSpPr>
        <p:spPr>
          <a:xfrm>
            <a:off x="6757698" y="1823946"/>
            <a:ext cx="957264" cy="4616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9E19E-B78F-4605-ABDC-C7CA1AEA90E5}"/>
              </a:ext>
            </a:extLst>
          </p:cNvPr>
          <p:cNvSpPr txBox="1"/>
          <p:nvPr/>
        </p:nvSpPr>
        <p:spPr>
          <a:xfrm>
            <a:off x="1473122" y="2947549"/>
            <a:ext cx="9455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Reverse Engineering LLC from GPU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Solution: Shared Virtual Memory and Zero copy 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7103E-506D-4B37-81A2-E16E86FC1214}"/>
              </a:ext>
            </a:extLst>
          </p:cNvPr>
          <p:cNvSpPr txBox="1"/>
          <p:nvPr/>
        </p:nvSpPr>
        <p:spPr>
          <a:xfrm>
            <a:off x="1540029" y="4410612"/>
            <a:ext cx="88306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Asymmetric view of LLC from GPU cache hierarchy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GPU caches have high associativity; evictions from GPU cause self-interference in LLC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Solution: GPU cache hierarchy reverse engineering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74D48-E72B-4726-88B1-1E56C12E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05977"/>
            <a:ext cx="2743200" cy="365125"/>
          </a:xfrm>
        </p:spPr>
        <p:txBody>
          <a:bodyPr/>
          <a:lstStyle/>
          <a:p>
            <a:fld id="{0EE5F364-E8B0-46AD-B429-6188FAEDF35F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F73A24-C957-4062-B5CA-425CD4ECE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98" y="6257943"/>
            <a:ext cx="1244600" cy="3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7836</TotalTime>
  <Words>3710</Words>
  <Application>Microsoft Office PowerPoint</Application>
  <PresentationFormat>Widescreen</PresentationFormat>
  <Paragraphs>452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</vt:lpstr>
      <vt:lpstr>Calibri Light</vt:lpstr>
      <vt:lpstr>Helvetica</vt:lpstr>
      <vt:lpstr>Times New Roman</vt:lpstr>
      <vt:lpstr>Office Theme</vt:lpstr>
      <vt:lpstr>Custom Design</vt:lpstr>
      <vt:lpstr>Leaky Buddies: Cross-Component Covert Channels on Integrated CPU-GPU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Dutta, Sankha B</dc:creator>
  <cp:lastModifiedBy>Dutta, Sankha B</cp:lastModifiedBy>
  <cp:revision>363</cp:revision>
  <dcterms:created xsi:type="dcterms:W3CDTF">2021-05-20T07:28:01Z</dcterms:created>
  <dcterms:modified xsi:type="dcterms:W3CDTF">2021-05-30T07:22:22Z</dcterms:modified>
</cp:coreProperties>
</file>