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70" r:id="rId11"/>
    <p:sldId id="263" r:id="rId12"/>
    <p:sldId id="266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83"/>
  </p:normalViewPr>
  <p:slideViewPr>
    <p:cSldViewPr snapToGrid="0" snapToObjects="1">
      <p:cViewPr varScale="1">
        <p:scale>
          <a:sx n="121" d="100"/>
          <a:sy n="121" d="100"/>
        </p:scale>
        <p:origin x="-4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5CB2-3B06-1D46-8985-43CE3AA3BA5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17B4A-BB06-9045-988E-10581C2F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2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6C7A-E15E-DA4B-ACC0-B1B2FE070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6C7A-E15E-DA4B-ACC0-B1B2FE070A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6C7A-E15E-DA4B-ACC0-B1B2FE070A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56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6C7A-E15E-DA4B-ACC0-B1B2FE070A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8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BE07-BB3C-004B-8F51-E4609A64AA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17B4A-BB06-9045-988E-10581C2F2F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4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figure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 that the percentage of back invalidates eliminated by RIC is fairly constant across the benchmarks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(more elimination in 2MB LLC &gt; we have more replacement in 2MB LLC, so we have more elimination by RIC in this case).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3BE07-BB3C-004B-8F51-E4609A64AA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6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17B4A-BB06-9045-988E-10581C2F2F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7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719"/>
            <a:ext cx="9144000" cy="2150924"/>
          </a:xfrm>
        </p:spPr>
        <p:txBody>
          <a:bodyPr anchor="b">
            <a:normAutofit/>
          </a:bodyPr>
          <a:lstStyle>
            <a:lvl1pPr algn="ctr">
              <a:defRPr sz="5400" b="1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75721"/>
            <a:ext cx="9144000" cy="2875721"/>
          </a:xfrm>
        </p:spPr>
        <p:txBody>
          <a:bodyPr/>
          <a:lstStyle>
            <a:lvl1pPr marL="0" indent="0" algn="ctr">
              <a:buNone/>
              <a:defRPr sz="240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17086DB3-4205-0A45-880A-9A5742C4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3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1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5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8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0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8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18" y="245855"/>
            <a:ext cx="11499572" cy="721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17" y="1192696"/>
            <a:ext cx="11499573" cy="4984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617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3043" y="6356350"/>
            <a:ext cx="55394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54th Design Automation Conference, Austin, 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099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17086DB3-4205-0A45-880A-9A5742C40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2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RIC: Relaxed Inclusion Caches for Mitigating LLC Side-Channel Attacks 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Nael</a:t>
            </a:r>
            <a:r>
              <a:rPr lang="en-US" b="1" dirty="0" smtClean="0">
                <a:solidFill>
                  <a:srgbClr val="0070C0"/>
                </a:solidFill>
              </a:rPr>
              <a:t> Abu-</a:t>
            </a:r>
            <a:r>
              <a:rPr lang="en-US" b="1" dirty="0" err="1" smtClean="0">
                <a:solidFill>
                  <a:srgbClr val="0070C0"/>
                </a:solidFill>
              </a:rPr>
              <a:t>Ghazaleh</a:t>
            </a:r>
            <a:r>
              <a:rPr lang="en-US" b="1" dirty="0" smtClean="0">
                <a:solidFill>
                  <a:srgbClr val="0070C0"/>
                </a:solidFill>
              </a:rPr>
              <a:t>, University of California, Riverside</a:t>
            </a:r>
          </a:p>
          <a:p>
            <a:endParaRPr lang="en-US" dirty="0" smtClean="0"/>
          </a:p>
          <a:p>
            <a:r>
              <a:rPr lang="en-US" dirty="0" smtClean="0"/>
              <a:t>Mehmet Kayaalp, IBM Research</a:t>
            </a:r>
          </a:p>
          <a:p>
            <a:r>
              <a:rPr lang="en-US" dirty="0" smtClean="0"/>
              <a:t>Khaled N. </a:t>
            </a:r>
            <a:r>
              <a:rPr lang="en-US" dirty="0" err="1" smtClean="0"/>
              <a:t>Khasawneh</a:t>
            </a:r>
            <a:r>
              <a:rPr lang="en-US" dirty="0" smtClean="0"/>
              <a:t>, University of California, Riverside</a:t>
            </a:r>
          </a:p>
          <a:p>
            <a:r>
              <a:rPr lang="en-US" dirty="0" err="1" smtClean="0"/>
              <a:t>Hodjat</a:t>
            </a:r>
            <a:r>
              <a:rPr lang="en-US" dirty="0" smtClean="0"/>
              <a:t> </a:t>
            </a:r>
            <a:r>
              <a:rPr lang="en-US" dirty="0" err="1" smtClean="0"/>
              <a:t>Asghari</a:t>
            </a:r>
            <a:r>
              <a:rPr lang="en-US" dirty="0" smtClean="0"/>
              <a:t> </a:t>
            </a:r>
            <a:r>
              <a:rPr lang="en-US" dirty="0" err="1" smtClean="0"/>
              <a:t>Esfeden</a:t>
            </a:r>
            <a:r>
              <a:rPr lang="en-US" dirty="0" smtClean="0"/>
              <a:t>, University of California, Riverside </a:t>
            </a:r>
          </a:p>
          <a:p>
            <a:r>
              <a:rPr lang="en-US" dirty="0" smtClean="0"/>
              <a:t>Jesse Elwell, </a:t>
            </a:r>
            <a:r>
              <a:rPr lang="en-US" dirty="0" err="1" smtClean="0"/>
              <a:t>Vencore</a:t>
            </a:r>
            <a:r>
              <a:rPr lang="en-US" dirty="0" smtClean="0"/>
              <a:t> Labs</a:t>
            </a:r>
          </a:p>
          <a:p>
            <a:r>
              <a:rPr lang="en-US" dirty="0" smtClean="0"/>
              <a:t>Dmitry </a:t>
            </a:r>
            <a:r>
              <a:rPr lang="en-US" dirty="0" err="1" smtClean="0"/>
              <a:t>Ponomarev</a:t>
            </a:r>
            <a:r>
              <a:rPr lang="en-US" dirty="0" smtClean="0"/>
              <a:t>, Binghamton University</a:t>
            </a:r>
          </a:p>
          <a:p>
            <a:r>
              <a:rPr lang="en-US" dirty="0" err="1" smtClean="0"/>
              <a:t>Aamer</a:t>
            </a:r>
            <a:r>
              <a:rPr lang="en-US" dirty="0" smtClean="0"/>
              <a:t> Jaleel, NVIDIA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8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software can manage relaxed-inclusion bit on a page basis</a:t>
            </a:r>
          </a:p>
          <a:p>
            <a:pPr lvl="1"/>
            <a:r>
              <a:rPr lang="en-US" dirty="0" smtClean="0"/>
              <a:t>Existing page table entry permissions </a:t>
            </a:r>
            <a:r>
              <a:rPr lang="en-US" dirty="0" smtClean="0"/>
              <a:t>extended </a:t>
            </a:r>
            <a:r>
              <a:rPr lang="en-US" dirty="0" smtClean="0"/>
              <a:t>to mark </a:t>
            </a:r>
            <a:r>
              <a:rPr lang="en-US" dirty="0" smtClean="0"/>
              <a:t>RIC data</a:t>
            </a:r>
          </a:p>
          <a:p>
            <a:pPr lvl="2"/>
            <a:r>
              <a:rPr lang="en-US" dirty="0" smtClean="0"/>
              <a:t>Read-only or thread private</a:t>
            </a:r>
            <a:endParaRPr lang="en-US" dirty="0" smtClean="0"/>
          </a:p>
          <a:p>
            <a:r>
              <a:rPr lang="en-US" dirty="0" smtClean="0"/>
              <a:t>A single bit added per cache line</a:t>
            </a:r>
          </a:p>
          <a:p>
            <a:pPr lvl="1"/>
            <a:r>
              <a:rPr lang="en-US" dirty="0" smtClean="0"/>
              <a:t>The relaxed-inclusion bit is copied from TLB on a cache fill</a:t>
            </a:r>
          </a:p>
          <a:p>
            <a:pPr lvl="1"/>
            <a:r>
              <a:rPr lang="en-US" dirty="0" smtClean="0"/>
              <a:t>Minimal hardware overhead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627" y="4255884"/>
            <a:ext cx="6874166" cy="192224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4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RIC, the attacker cannot evict victim’s data</a:t>
            </a:r>
          </a:p>
          <a:p>
            <a:r>
              <a:rPr lang="en-US" dirty="0" smtClean="0"/>
              <a:t>But the victim can still evict its own data</a:t>
            </a:r>
          </a:p>
          <a:p>
            <a:r>
              <a:rPr lang="en-US" dirty="0" smtClean="0"/>
              <a:t>If the critical data fits in the local cache, side channel is eliminated</a:t>
            </a:r>
          </a:p>
          <a:p>
            <a:endParaRPr lang="en-US" dirty="0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698" y="4041048"/>
            <a:ext cx="7111103" cy="18737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88536" y="5821709"/>
            <a:ext cx="5984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Critical accesses for AES with different local cache sizes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8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 eliminates data duplication for all read-only and thread-private data, increasing effective cache size</a:t>
            </a:r>
          </a:p>
          <a:p>
            <a:pPr lvl="1"/>
            <a:r>
              <a:rPr lang="en-US" dirty="0" smtClean="0"/>
              <a:t>e.g. all instructions can be evicted from LLC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94" y="2501659"/>
            <a:ext cx="7338276" cy="434705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44107"/>
              </p:ext>
            </p:extLst>
          </p:nvPr>
        </p:nvGraphicFramePr>
        <p:xfrm>
          <a:off x="7825905" y="3660616"/>
          <a:ext cx="2957114" cy="1523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7114"/>
              </a:tblGrid>
              <a:tr h="26252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Parameters</a:t>
                      </a:r>
                      <a:endParaRPr lang="en-US" sz="14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 cores</a:t>
                      </a:r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32KB 4-way L1D, L1I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256KB 8-way L2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r>
                        <a:rPr lang="en-US" sz="14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MB 16-way shared L3</a:t>
                      </a:r>
                      <a:endParaRPr lang="en-US" sz="140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Reduction in Back-invalidates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00" y="1191314"/>
            <a:ext cx="7210208" cy="553016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 Results Summary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05" y="2157537"/>
            <a:ext cx="9144000" cy="315526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3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nclusive LLCs allow </a:t>
            </a:r>
            <a:r>
              <a:rPr lang="en-US" dirty="0" smtClean="0"/>
              <a:t>attackers to </a:t>
            </a:r>
            <a:r>
              <a:rPr lang="en-US" dirty="0" smtClean="0"/>
              <a:t>monitor </a:t>
            </a:r>
            <a:r>
              <a:rPr lang="en-US" dirty="0" smtClean="0"/>
              <a:t>victim’s critical </a:t>
            </a:r>
            <a:r>
              <a:rPr lang="en-US" dirty="0" smtClean="0"/>
              <a:t>accesses</a:t>
            </a:r>
          </a:p>
          <a:p>
            <a:pPr lvl="1"/>
            <a:r>
              <a:rPr lang="en-US" dirty="0" smtClean="0"/>
              <a:t>But efficient because they enable snoop filtering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RIC relaxes this property to eliminate the side channel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hile </a:t>
            </a:r>
            <a:r>
              <a:rPr lang="en-US" dirty="0" smtClean="0"/>
              <a:t>retaining snoop </a:t>
            </a:r>
            <a:r>
              <a:rPr lang="en-US" dirty="0" smtClean="0"/>
              <a:t>filtering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RIC is a simple mechanism that improves performance compared to inclusive caches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7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Side Channel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6963911" y="1401708"/>
            <a:ext cx="1714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f2 85 5c 06</a:t>
            </a:r>
          </a:p>
          <a:p>
            <a:r>
              <a:rPr lang="is-I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6a 91 4e 0c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c</a:t>
            </a:r>
            <a:r>
              <a:rPr lang="is-I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4 fc </a:t>
            </a:r>
            <a:r>
              <a:rPr lang="is-IS" sz="2000" b="1" dirty="0">
                <a:latin typeface="Ubuntu Mono" charset="0"/>
                <a:ea typeface="Ubuntu Mono" charset="0"/>
                <a:cs typeface="Ubuntu Mono" charset="0"/>
              </a:rPr>
              <a:t>da</a:t>
            </a:r>
            <a:r>
              <a:rPr lang="is-IS" sz="2000" dirty="0">
                <a:latin typeface="Ubuntu Mono" charset="0"/>
                <a:ea typeface="Ubuntu Mono" charset="0"/>
                <a:cs typeface="Ubuntu Mono" charset="0"/>
              </a:rPr>
              <a:t> </a:t>
            </a:r>
            <a:r>
              <a:rPr lang="is-I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a8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d</a:t>
            </a:r>
            <a:r>
              <a:rPr lang="is-I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5 37 e9 9c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179721" y="1401709"/>
            <a:ext cx="15953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28 1e 4c 24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09 bf 15 82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30 6f </a:t>
            </a:r>
            <a:r>
              <a:rPr lang="en-US" sz="2000" b="1" dirty="0">
                <a:latin typeface="Ubuntu Mono" charset="0"/>
                <a:ea typeface="Ubuntu Mono" charset="0"/>
                <a:cs typeface="Ubuntu Mono" charset="0"/>
              </a:rPr>
              <a:t>53</a:t>
            </a:r>
            <a:r>
              <a:rPr lang="en-US" sz="2000" dirty="0">
                <a:latin typeface="Ubuntu Mono" charset="0"/>
                <a:ea typeface="Ubuntu Mono" charset="0"/>
                <a:cs typeface="Ubuntu Mono" charset="0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d9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Ubuntu Mono" charset="0"/>
                <a:ea typeface="Ubuntu Mono" charset="0"/>
                <a:cs typeface="Ubuntu Mono" charset="0"/>
              </a:rPr>
              <a:t>a4 49 2d 0e</a:t>
            </a:r>
          </a:p>
        </p:txBody>
      </p:sp>
      <p:sp>
        <p:nvSpPr>
          <p:cNvPr id="88" name="Rectangle 87"/>
          <p:cNvSpPr>
            <a:spLocks noChangeAspect="1"/>
          </p:cNvSpPr>
          <p:nvPr/>
        </p:nvSpPr>
        <p:spPr>
          <a:xfrm>
            <a:off x="3870358" y="2039092"/>
            <a:ext cx="383602" cy="3657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7637965" y="2037918"/>
            <a:ext cx="383602" cy="3657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613211" y="2610815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S-Box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5322902" y="2080249"/>
            <a:ext cx="12054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/>
        </p:nvSpPr>
        <p:spPr>
          <a:xfrm rot="16200000" flipH="1">
            <a:off x="4396918" y="-44227"/>
            <a:ext cx="3301339" cy="3743325"/>
          </a:xfrm>
          <a:prstGeom prst="arc">
            <a:avLst>
              <a:gd name="adj1" fmla="val 17331876"/>
              <a:gd name="adj2" fmla="val 4290810"/>
            </a:avLst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647947" y="2946584"/>
            <a:ext cx="761924" cy="94554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252443" y="1710917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SubBytes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853108" y="3413918"/>
            <a:ext cx="263424" cy="1306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>
            <a:spLocks noChangeAspect="1"/>
          </p:cNvSpPr>
          <p:nvPr/>
        </p:nvSpPr>
        <p:spPr>
          <a:xfrm>
            <a:off x="3581220" y="1453959"/>
            <a:ext cx="383602" cy="36576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>
            <a:spLocks noChangeAspect="1"/>
          </p:cNvSpPr>
          <p:nvPr/>
        </p:nvSpPr>
        <p:spPr>
          <a:xfrm>
            <a:off x="3197618" y="2038488"/>
            <a:ext cx="383602" cy="36576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6088753" y="3636629"/>
            <a:ext cx="263424" cy="130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5984820" y="3038483"/>
            <a:ext cx="263424" cy="130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>
            <a:spLocks noChangeAspect="1"/>
          </p:cNvSpPr>
          <p:nvPr/>
        </p:nvSpPr>
        <p:spPr>
          <a:xfrm>
            <a:off x="4279066" y="1453959"/>
            <a:ext cx="383602" cy="36576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693854" y="3220965"/>
            <a:ext cx="263424" cy="130627"/>
          </a:xfrm>
          <a:prstGeom prst="rect">
            <a:avLst/>
          </a:prstGeom>
          <a:solidFill>
            <a:srgbClr val="E9D4E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/>
          <p:cNvGrpSpPr/>
          <p:nvPr/>
        </p:nvGrpSpPr>
        <p:grpSpPr>
          <a:xfrm>
            <a:off x="5231583" y="4556817"/>
            <a:ext cx="1736918" cy="1722609"/>
            <a:chOff x="2253617" y="4632905"/>
            <a:chExt cx="1053696" cy="1045016"/>
          </a:xfrm>
        </p:grpSpPr>
        <p:sp>
          <p:nvSpPr>
            <p:cNvPr id="98" name="Rectangle 97"/>
            <p:cNvSpPr/>
            <p:nvPr/>
          </p:nvSpPr>
          <p:spPr>
            <a:xfrm>
              <a:off x="2253617" y="4632905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7041" y="4632905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465" y="4632905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043889" y="4632905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53617" y="4763532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517041" y="4763532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465" y="4763532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043889" y="4763532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253617" y="4894159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517041" y="4894159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780465" y="4894159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043889" y="4894159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253617" y="5024786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517041" y="5024786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80465" y="5024786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43889" y="5024786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53617" y="5155413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17041" y="5155413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780465" y="5155413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043889" y="5155413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253617" y="5286040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517041" y="5286040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043889" y="5286040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253617" y="5416667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17041" y="5416667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780465" y="5416667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3889" y="5416667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253617" y="5547294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517041" y="5547294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780465" y="5547294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043889" y="5547294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780465" y="5286040"/>
              <a:ext cx="263424" cy="130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Rectangle 164"/>
          <p:cNvSpPr/>
          <p:nvPr/>
        </p:nvSpPr>
        <p:spPr>
          <a:xfrm>
            <a:off x="5302320" y="4192141"/>
            <a:ext cx="15728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Set-associative cache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5208392" y="6493956"/>
            <a:ext cx="176333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5893412" y="6345572"/>
            <a:ext cx="508473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ways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4922491" y="4549098"/>
            <a:ext cx="0" cy="1722609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4718104" y="5192136"/>
            <a:ext cx="507704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sets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660908" y="5635437"/>
            <a:ext cx="434229" cy="215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6534273" y="4772141"/>
            <a:ext cx="434229" cy="215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6100043" y="5202794"/>
            <a:ext cx="434229" cy="215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237360" y="4989458"/>
            <a:ext cx="434229" cy="215326"/>
          </a:xfrm>
          <a:prstGeom prst="rect">
            <a:avLst/>
          </a:prstGeom>
          <a:solidFill>
            <a:srgbClr val="E9D4E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5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0" grpId="0" animBg="1"/>
      <p:bldP spid="91" grpId="0"/>
      <p:bldP spid="94" grpId="0" animBg="1"/>
      <p:bldP spid="89" grpId="0" animBg="1"/>
      <p:bldP spid="97" grpId="0" animBg="1"/>
      <p:bldP spid="173" grpId="0" animBg="1"/>
      <p:bldP spid="174" grpId="0" animBg="1"/>
      <p:bldP spid="176" grpId="0" animBg="1"/>
      <p:bldP spid="177" grpId="0" animBg="1"/>
      <p:bldP spid="180" grpId="0" animBg="1"/>
      <p:bldP spid="181" grpId="0" animBg="1"/>
      <p:bldP spid="165" grpId="0"/>
      <p:bldP spid="168" grpId="0" animBg="1"/>
      <p:bldP spid="171" grpId="0" animBg="1"/>
      <p:bldP spid="172" grpId="0" animBg="1"/>
      <p:bldP spid="178" grpId="0" animBg="1"/>
      <p:bldP spid="179" grpId="0" animBg="1"/>
      <p:bldP spid="1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7336492" y="4549100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336492" y="5393359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336492" y="5841054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336492" y="6057707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Flush+Reload</a:t>
            </a:r>
            <a:r>
              <a:rPr lang="en-US" dirty="0" smtClean="0"/>
              <a:t> Attack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234545" y="4549099"/>
            <a:ext cx="1736918" cy="1722622"/>
            <a:chOff x="2850128" y="4549099"/>
            <a:chExt cx="1736918" cy="1722622"/>
          </a:xfrm>
        </p:grpSpPr>
        <p:sp>
          <p:nvSpPr>
            <p:cNvPr id="98" name="Rectangle 97"/>
            <p:cNvSpPr/>
            <p:nvPr/>
          </p:nvSpPr>
          <p:spPr>
            <a:xfrm>
              <a:off x="2850128" y="4549099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284357" y="4549101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718588" y="4549102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152817" y="4549104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850128" y="4764437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284357" y="4764437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718588" y="4764437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152817" y="4764437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50128" y="497976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84357" y="497976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18588" y="497976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152817" y="497976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850128" y="519509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284357" y="519509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718588" y="519509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52817" y="5195090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850128" y="5410413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284357" y="5410413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718588" y="5410413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52817" y="5410413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850128" y="5625742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84357" y="5625742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152817" y="5625742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850128" y="5841069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284357" y="5841069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718588" y="5841069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152817" y="5841069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850128" y="6056395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284355" y="6056395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718586" y="6056395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152815" y="6056395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718583" y="5625739"/>
              <a:ext cx="434229" cy="215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Rectangle 164"/>
          <p:cNvSpPr/>
          <p:nvPr/>
        </p:nvSpPr>
        <p:spPr>
          <a:xfrm>
            <a:off x="5808784" y="4193901"/>
            <a:ext cx="5918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Cache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5233515" y="6475114"/>
            <a:ext cx="1737946" cy="18842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4915620" y="4549098"/>
            <a:ext cx="0" cy="1722609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4897473" y="2466269"/>
            <a:ext cx="1057141" cy="2264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L2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905942" y="2168620"/>
            <a:ext cx="496335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L1-I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4915535" y="1636662"/>
            <a:ext cx="1039078" cy="462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Victim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902697" y="1690433"/>
            <a:ext cx="105191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7336491" y="1540470"/>
            <a:ext cx="3200400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1-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Flush 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each line in the critical data</a:t>
            </a:r>
          </a:p>
        </p:txBody>
      </p:sp>
      <p:sp>
        <p:nvSpPr>
          <p:cNvPr id="408" name="Rectangle 407"/>
          <p:cNvSpPr/>
          <p:nvPr/>
        </p:nvSpPr>
        <p:spPr>
          <a:xfrm>
            <a:off x="2195420" y="1706475"/>
            <a:ext cx="267326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2-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Victim accesses critical data</a:t>
            </a:r>
          </a:p>
        </p:txBody>
      </p:sp>
      <p:sp>
        <p:nvSpPr>
          <p:cNvPr id="409" name="Rectangle 408"/>
          <p:cNvSpPr/>
          <p:nvPr/>
        </p:nvSpPr>
        <p:spPr>
          <a:xfrm>
            <a:off x="7336491" y="1893562"/>
            <a:ext cx="3474720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3-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Reload 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critical data (measure time)</a:t>
            </a:r>
          </a:p>
        </p:txBody>
      </p:sp>
      <p:sp>
        <p:nvSpPr>
          <p:cNvPr id="467" name="Rectangle 466"/>
          <p:cNvSpPr/>
          <p:nvPr/>
        </p:nvSpPr>
        <p:spPr>
          <a:xfrm>
            <a:off x="7227234" y="4193901"/>
            <a:ext cx="6527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Evicted</a:t>
            </a:r>
            <a:endParaRPr lang="en-US" sz="1100" dirty="0"/>
          </a:p>
        </p:txBody>
      </p:sp>
      <p:sp>
        <p:nvSpPr>
          <p:cNvPr id="469" name="Rectangle 468"/>
          <p:cNvSpPr/>
          <p:nvPr/>
        </p:nvSpPr>
        <p:spPr>
          <a:xfrm>
            <a:off x="7336492" y="4974331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solidFill>
                <a:prstClr val="black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0" name="Rectangle 469"/>
          <p:cNvSpPr/>
          <p:nvPr/>
        </p:nvSpPr>
        <p:spPr>
          <a:xfrm>
            <a:off x="7336492" y="5611338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solidFill>
                <a:prstClr val="black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2" name="Rectangle 471"/>
          <p:cNvSpPr/>
          <p:nvPr/>
        </p:nvSpPr>
        <p:spPr>
          <a:xfrm>
            <a:off x="7336492" y="4757626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7336492" y="5186898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solidFill>
                <a:prstClr val="black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8094276" y="4193901"/>
            <a:ext cx="4940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>
                <a:latin typeface="Helvetica Neue" charset="0"/>
                <a:ea typeface="Helvetica Neue" charset="0"/>
                <a:cs typeface="Helvetica Neue" charset="0"/>
              </a:rPr>
              <a:t>Time</a:t>
            </a:r>
            <a:endParaRPr lang="en-US" sz="11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8115418" y="4785576"/>
            <a:ext cx="182880" cy="139922"/>
            <a:chOff x="7799539" y="4586800"/>
            <a:chExt cx="286131" cy="139922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Arrow Connector 484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Arrow Connector 485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0" name="Group 489"/>
          <p:cNvGrpSpPr/>
          <p:nvPr/>
        </p:nvGrpSpPr>
        <p:grpSpPr>
          <a:xfrm>
            <a:off x="8115418" y="4522872"/>
            <a:ext cx="592612" cy="139922"/>
            <a:chOff x="7853873" y="4586800"/>
            <a:chExt cx="231797" cy="139922"/>
          </a:xfrm>
        </p:grpSpPr>
        <p:cxnSp>
          <p:nvCxnSpPr>
            <p:cNvPr id="491" name="Straight Arrow Connector 490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Arrow Connector 491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Arrow Connector 492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7" name="Group 496"/>
          <p:cNvGrpSpPr/>
          <p:nvPr/>
        </p:nvGrpSpPr>
        <p:grpSpPr>
          <a:xfrm>
            <a:off x="8115418" y="5448115"/>
            <a:ext cx="548640" cy="139922"/>
            <a:chOff x="7853873" y="4586800"/>
            <a:chExt cx="231797" cy="139922"/>
          </a:xfrm>
        </p:grpSpPr>
        <p:cxnSp>
          <p:nvCxnSpPr>
            <p:cNvPr id="498" name="Straight Arrow Connector 497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Arrow Connector 498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Arrow Connector 499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1" name="Group 500"/>
          <p:cNvGrpSpPr/>
          <p:nvPr/>
        </p:nvGrpSpPr>
        <p:grpSpPr>
          <a:xfrm>
            <a:off x="8115418" y="5882420"/>
            <a:ext cx="640080" cy="139922"/>
            <a:chOff x="7853873" y="4586800"/>
            <a:chExt cx="231797" cy="139922"/>
          </a:xfrm>
        </p:grpSpPr>
        <p:cxnSp>
          <p:nvCxnSpPr>
            <p:cNvPr id="502" name="Straight Arrow Connector 501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Arrow Connector 502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Arrow Connector 503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5" name="Group 504"/>
          <p:cNvGrpSpPr/>
          <p:nvPr/>
        </p:nvGrpSpPr>
        <p:grpSpPr>
          <a:xfrm>
            <a:off x="8115418" y="6096348"/>
            <a:ext cx="676656" cy="139922"/>
            <a:chOff x="7853873" y="4586800"/>
            <a:chExt cx="231797" cy="139922"/>
          </a:xfrm>
        </p:grpSpPr>
        <p:cxnSp>
          <p:nvCxnSpPr>
            <p:cNvPr id="506" name="Straight Arrow Connector 505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Arrow Connector 506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Arrow Connector 507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9" name="Group 508"/>
          <p:cNvGrpSpPr/>
          <p:nvPr/>
        </p:nvGrpSpPr>
        <p:grpSpPr>
          <a:xfrm>
            <a:off x="8115418" y="5023683"/>
            <a:ext cx="201168" cy="139922"/>
            <a:chOff x="7799539" y="4586800"/>
            <a:chExt cx="286131" cy="139922"/>
          </a:xfrm>
        </p:grpSpPr>
        <p:cxnSp>
          <p:nvCxnSpPr>
            <p:cNvPr id="510" name="Straight Arrow Connector 509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Arrow Connector 510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Arrow Connector 511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" name="Group 512"/>
          <p:cNvGrpSpPr/>
          <p:nvPr/>
        </p:nvGrpSpPr>
        <p:grpSpPr>
          <a:xfrm>
            <a:off x="8115418" y="5216838"/>
            <a:ext cx="228600" cy="139922"/>
            <a:chOff x="7799539" y="4586800"/>
            <a:chExt cx="286131" cy="139922"/>
          </a:xfrm>
        </p:grpSpPr>
        <p:cxnSp>
          <p:nvCxnSpPr>
            <p:cNvPr id="514" name="Straight Arrow Connector 513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Arrow Connector 514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Arrow Connector 515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7" name="Group 516"/>
          <p:cNvGrpSpPr/>
          <p:nvPr/>
        </p:nvGrpSpPr>
        <p:grpSpPr>
          <a:xfrm>
            <a:off x="8115418" y="5654718"/>
            <a:ext cx="164592" cy="139922"/>
            <a:chOff x="7799539" y="4586800"/>
            <a:chExt cx="286131" cy="139922"/>
          </a:xfrm>
        </p:grpSpPr>
        <p:cxnSp>
          <p:nvCxnSpPr>
            <p:cNvPr id="518" name="Straight Arrow Connector 517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Arrow Connector 518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Arrow Connector 519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Rectangle 219"/>
          <p:cNvSpPr/>
          <p:nvPr/>
        </p:nvSpPr>
        <p:spPr>
          <a:xfrm>
            <a:off x="5113288" y="1335414"/>
            <a:ext cx="6435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Core 1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5883552" y="6349573"/>
            <a:ext cx="508473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ways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4711458" y="5193287"/>
            <a:ext cx="451448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sets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5462221" y="2167037"/>
            <a:ext cx="492392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L1-D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6186153" y="2466269"/>
            <a:ext cx="1057141" cy="2264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L2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6194622" y="2168620"/>
            <a:ext cx="496335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L1-I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6204215" y="1636662"/>
            <a:ext cx="1039078" cy="462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Attacker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6191377" y="1690433"/>
            <a:ext cx="105191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750901" y="2167037"/>
            <a:ext cx="492392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L1-D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4897473" y="2770778"/>
            <a:ext cx="2345821" cy="5945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Shared L3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6327890" y="1335414"/>
            <a:ext cx="6435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Core 2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5233516" y="4983747"/>
            <a:ext cx="434229" cy="215326"/>
          </a:xfrm>
          <a:prstGeom prst="rect">
            <a:avLst/>
          </a:prstGeom>
          <a:solidFill>
            <a:srgbClr val="E9D4E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6113227" y="5195075"/>
            <a:ext cx="434229" cy="215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5668769" y="5629195"/>
            <a:ext cx="434229" cy="215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37236" y="4769751"/>
            <a:ext cx="434229" cy="215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678998" y="4549100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233515" y="5415595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545095" y="5839622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244459" y="6057564"/>
            <a:ext cx="434229" cy="215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522" name="Straight Connector 521"/>
          <p:cNvCxnSpPr/>
          <p:nvPr/>
        </p:nvCxnSpPr>
        <p:spPr>
          <a:xfrm>
            <a:off x="8461538" y="4509524"/>
            <a:ext cx="0" cy="175001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3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9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12" grpId="0" animBg="1"/>
      <p:bldP spid="112" grpId="1" animBg="1"/>
      <p:bldP spid="202" grpId="0"/>
      <p:bldP spid="408" grpId="0"/>
      <p:bldP spid="409" grpId="0"/>
      <p:bldP spid="467" grpId="0"/>
      <p:bldP spid="469" grpId="0" animBg="1"/>
      <p:bldP spid="469" grpId="1" animBg="1"/>
      <p:bldP spid="470" grpId="0" animBg="1"/>
      <p:bldP spid="470" grpId="1" animBg="1"/>
      <p:bldP spid="472" grpId="0" animBg="1"/>
      <p:bldP spid="472" grpId="1" animBg="1"/>
      <p:bldP spid="473" grpId="0" animBg="1"/>
      <p:bldP spid="473" grpId="1" animBg="1"/>
      <p:bldP spid="477" grpId="0"/>
      <p:bldP spid="233" grpId="0" animBg="1"/>
      <p:bldP spid="234" grpId="0" animBg="1"/>
      <p:bldP spid="235" grpId="0" animBg="1"/>
      <p:bldP spid="236" grpId="0" animBg="1"/>
      <p:bldP spid="113" grpId="0" animBg="1"/>
      <p:bldP spid="114" grpId="0" animBg="1"/>
      <p:bldP spid="119" grpId="0" animBg="1"/>
      <p:bldP spid="1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Prime+Probe: L1 Attack</a:t>
            </a:r>
            <a:endParaRPr lang="en-US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5213502" y="4549097"/>
            <a:ext cx="1736918" cy="1722622"/>
            <a:chOff x="2253619" y="4632900"/>
            <a:chExt cx="1053697" cy="1045023"/>
          </a:xfrm>
          <a:noFill/>
        </p:grpSpPr>
        <p:sp>
          <p:nvSpPr>
            <p:cNvPr id="98" name="Rectangle 97"/>
            <p:cNvSpPr/>
            <p:nvPr/>
          </p:nvSpPr>
          <p:spPr>
            <a:xfrm>
              <a:off x="2253619" y="4632900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7043" y="4632901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468" y="4632902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043892" y="4632903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53619" y="4763534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517043" y="4763534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468" y="4763534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043892" y="4763534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253619" y="489415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517043" y="489415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780468" y="489415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043892" y="489415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253619" y="5024788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517043" y="5024788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80468" y="5024788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43892" y="5024788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53619" y="5155413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17043" y="5155413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780468" y="5155413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043892" y="5155413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253619" y="5286042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517043" y="5286042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043892" y="5286042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253619" y="541666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17043" y="541666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780468" y="541666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43892" y="5416669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253619" y="5547296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517042" y="5547296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780467" y="5547296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043891" y="5547296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780465" y="5286040"/>
              <a:ext cx="263424" cy="130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Rectangle 164"/>
          <p:cNvSpPr/>
          <p:nvPr/>
        </p:nvSpPr>
        <p:spPr>
          <a:xfrm>
            <a:off x="5690472" y="4193901"/>
            <a:ext cx="78739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L1 Cache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5167715" y="6516534"/>
            <a:ext cx="173684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5842811" y="6358451"/>
            <a:ext cx="508473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ways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4890147" y="4549098"/>
            <a:ext cx="0" cy="1722609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4685985" y="5193287"/>
            <a:ext cx="457200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sets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111933" y="2970225"/>
            <a:ext cx="1867233" cy="4590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L2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111933" y="2552916"/>
            <a:ext cx="933617" cy="3468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L1-I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045550" y="2552916"/>
            <a:ext cx="933617" cy="3468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L1-D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5111933" y="1636662"/>
            <a:ext cx="1867233" cy="856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054884" y="1899278"/>
            <a:ext cx="105191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Attacker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052782" y="1899278"/>
            <a:ext cx="105191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Victim</a:t>
            </a:r>
          </a:p>
        </p:txBody>
      </p:sp>
      <p:sp>
        <p:nvSpPr>
          <p:cNvPr id="30" name="Freeform 29"/>
          <p:cNvSpPr/>
          <p:nvPr/>
        </p:nvSpPr>
        <p:spPr>
          <a:xfrm>
            <a:off x="5943813" y="1653817"/>
            <a:ext cx="177214" cy="818258"/>
          </a:xfrm>
          <a:custGeom>
            <a:avLst/>
            <a:gdLst>
              <a:gd name="connsiteX0" fmla="*/ 187378 w 415978"/>
              <a:gd name="connsiteY0" fmla="*/ 0 h 1355272"/>
              <a:gd name="connsiteX1" fmla="*/ 7764 w 415978"/>
              <a:gd name="connsiteY1" fmla="*/ 261257 h 1355272"/>
              <a:gd name="connsiteX2" fmla="*/ 415978 w 415978"/>
              <a:gd name="connsiteY2" fmla="*/ 522515 h 1355272"/>
              <a:gd name="connsiteX3" fmla="*/ 7764 w 415978"/>
              <a:gd name="connsiteY3" fmla="*/ 751115 h 1355272"/>
              <a:gd name="connsiteX4" fmla="*/ 399649 w 415978"/>
              <a:gd name="connsiteY4" fmla="*/ 1061357 h 1355272"/>
              <a:gd name="connsiteX5" fmla="*/ 220035 w 415978"/>
              <a:gd name="connsiteY5" fmla="*/ 1355272 h 135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978" h="1355272">
                <a:moveTo>
                  <a:pt x="187378" y="0"/>
                </a:moveTo>
                <a:cubicBezTo>
                  <a:pt x="78521" y="87085"/>
                  <a:pt x="-30336" y="174171"/>
                  <a:pt x="7764" y="261257"/>
                </a:cubicBezTo>
                <a:cubicBezTo>
                  <a:pt x="45864" y="348343"/>
                  <a:pt x="415978" y="440872"/>
                  <a:pt x="415978" y="522515"/>
                </a:cubicBezTo>
                <a:cubicBezTo>
                  <a:pt x="415978" y="604158"/>
                  <a:pt x="10485" y="661308"/>
                  <a:pt x="7764" y="751115"/>
                </a:cubicBezTo>
                <a:cubicBezTo>
                  <a:pt x="5043" y="840922"/>
                  <a:pt x="364271" y="960664"/>
                  <a:pt x="399649" y="1061357"/>
                </a:cubicBezTo>
                <a:cubicBezTo>
                  <a:pt x="435027" y="1162050"/>
                  <a:pt x="220035" y="1355272"/>
                  <a:pt x="220035" y="135527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5398897" y="1326705"/>
            <a:ext cx="13184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2-way SMT core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13435" y="4549849"/>
            <a:ext cx="1736849" cy="215326"/>
            <a:chOff x="2850061" y="4549849"/>
            <a:chExt cx="1736849" cy="215326"/>
          </a:xfrm>
        </p:grpSpPr>
        <p:sp>
          <p:nvSpPr>
            <p:cNvPr id="195" name="Rectangle 194"/>
            <p:cNvSpPr/>
            <p:nvPr/>
          </p:nvSpPr>
          <p:spPr>
            <a:xfrm>
              <a:off x="3718452" y="45498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152681" y="45498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850061" y="45498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284290" y="45498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</p:grpSp>
      <p:sp>
        <p:nvSpPr>
          <p:cNvPr id="202" name="Rectangle 201"/>
          <p:cNvSpPr/>
          <p:nvPr/>
        </p:nvSpPr>
        <p:spPr>
          <a:xfrm>
            <a:off x="7145754" y="1638928"/>
            <a:ext cx="225224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1-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Prime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 each cache set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13502" y="4764424"/>
            <a:ext cx="1736917" cy="1507283"/>
            <a:chOff x="3689501" y="4764423"/>
            <a:chExt cx="1736917" cy="1507283"/>
          </a:xfrm>
        </p:grpSpPr>
        <p:sp>
          <p:nvSpPr>
            <p:cNvPr id="411" name="Rectangle 410"/>
            <p:cNvSpPr/>
            <p:nvPr/>
          </p:nvSpPr>
          <p:spPr>
            <a:xfrm>
              <a:off x="3689501" y="4764423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4123730" y="4764423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4557960" y="4764423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4992189" y="4764423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3689501" y="49797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4123730" y="49797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4557960" y="49797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4992189" y="4979749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3689501" y="5195075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4123730" y="5195075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4557960" y="5195075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4992189" y="5195075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3689501" y="5410402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4123730" y="5410402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4557960" y="5410402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4992189" y="5410402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3689501" y="5625728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4123730" y="5625728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4992189" y="5625728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3689501" y="5841054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4123730" y="5841054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557960" y="5841054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4992189" y="5841054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3689501" y="6056380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4123730" y="6056380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4557960" y="6056380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4992189" y="6056380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4557960" y="5625728"/>
              <a:ext cx="434229" cy="215326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8" name="Rectangle 407"/>
          <p:cNvSpPr/>
          <p:nvPr/>
        </p:nvSpPr>
        <p:spPr>
          <a:xfrm>
            <a:off x="2369127" y="1886026"/>
            <a:ext cx="267326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2-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Victim accesses critical data</a:t>
            </a:r>
          </a:p>
        </p:txBody>
      </p:sp>
      <p:sp>
        <p:nvSpPr>
          <p:cNvPr id="409" name="Rectangle 408"/>
          <p:cNvSpPr/>
          <p:nvPr/>
        </p:nvSpPr>
        <p:spPr>
          <a:xfrm>
            <a:off x="7145754" y="2152440"/>
            <a:ext cx="3376473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3-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Probe 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each cache set (measure time)</a:t>
            </a:r>
          </a:p>
        </p:txBody>
      </p:sp>
      <p:sp>
        <p:nvSpPr>
          <p:cNvPr id="467" name="Rectangle 466"/>
          <p:cNvSpPr/>
          <p:nvPr/>
        </p:nvSpPr>
        <p:spPr>
          <a:xfrm>
            <a:off x="7202770" y="4193901"/>
            <a:ext cx="6527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Evicted</a:t>
            </a:r>
            <a:endParaRPr lang="en-US" sz="1100" dirty="0"/>
          </a:p>
        </p:txBody>
      </p:sp>
      <p:sp>
        <p:nvSpPr>
          <p:cNvPr id="469" name="Rectangle 468"/>
          <p:cNvSpPr/>
          <p:nvPr/>
        </p:nvSpPr>
        <p:spPr>
          <a:xfrm>
            <a:off x="7312028" y="4974331"/>
            <a:ext cx="434229" cy="215326"/>
          </a:xfrm>
          <a:prstGeom prst="rect">
            <a:avLst/>
          </a:prstGeom>
          <a:solidFill>
            <a:srgbClr val="FDF9F9"/>
          </a:solidFill>
          <a:ln w="12700">
            <a:solidFill>
              <a:srgbClr val="BF19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solidFill>
                <a:prstClr val="black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0" name="Rectangle 469"/>
          <p:cNvSpPr/>
          <p:nvPr/>
        </p:nvSpPr>
        <p:spPr>
          <a:xfrm>
            <a:off x="7312028" y="5611338"/>
            <a:ext cx="434229" cy="215326"/>
          </a:xfrm>
          <a:prstGeom prst="rect">
            <a:avLst/>
          </a:prstGeom>
          <a:solidFill>
            <a:srgbClr val="FDF9F9"/>
          </a:solidFill>
          <a:ln w="12700">
            <a:solidFill>
              <a:srgbClr val="BF19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solidFill>
                <a:prstClr val="black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2" name="Rectangle 471"/>
          <p:cNvSpPr/>
          <p:nvPr/>
        </p:nvSpPr>
        <p:spPr>
          <a:xfrm>
            <a:off x="7312028" y="4757626"/>
            <a:ext cx="434229" cy="215326"/>
          </a:xfrm>
          <a:prstGeom prst="rect">
            <a:avLst/>
          </a:prstGeom>
          <a:solidFill>
            <a:srgbClr val="FDF9F9"/>
          </a:solidFill>
          <a:ln w="12700">
            <a:solidFill>
              <a:srgbClr val="BF19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7312028" y="5186898"/>
            <a:ext cx="434229" cy="215326"/>
          </a:xfrm>
          <a:prstGeom prst="rect">
            <a:avLst/>
          </a:prstGeom>
          <a:solidFill>
            <a:srgbClr val="FDF9F9"/>
          </a:solidFill>
          <a:ln w="12700">
            <a:solidFill>
              <a:srgbClr val="BF19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solidFill>
                <a:prstClr val="black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8113354" y="4193901"/>
            <a:ext cx="4940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>
                <a:latin typeface="Helvetica Neue" charset="0"/>
                <a:ea typeface="Helvetica Neue" charset="0"/>
                <a:cs typeface="Helvetica Neue" charset="0"/>
              </a:rPr>
              <a:t>Time</a:t>
            </a:r>
            <a:endParaRPr lang="en-US" sz="11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8134496" y="4586801"/>
            <a:ext cx="182880" cy="139922"/>
            <a:chOff x="7799539" y="4586800"/>
            <a:chExt cx="286131" cy="139922"/>
          </a:xfrm>
        </p:grpSpPr>
        <p:cxnSp>
          <p:nvCxnSpPr>
            <p:cNvPr id="76" name="Straight Arrow Connector 75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Arrow Connector 484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Arrow Connector 485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0" name="Group 489"/>
          <p:cNvGrpSpPr/>
          <p:nvPr/>
        </p:nvGrpSpPr>
        <p:grpSpPr>
          <a:xfrm>
            <a:off x="8134496" y="4790979"/>
            <a:ext cx="592612" cy="139922"/>
            <a:chOff x="7853873" y="4586800"/>
            <a:chExt cx="231797" cy="139922"/>
          </a:xfrm>
        </p:grpSpPr>
        <p:cxnSp>
          <p:nvCxnSpPr>
            <p:cNvPr id="491" name="Straight Arrow Connector 490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Arrow Connector 491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Arrow Connector 492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7" name="Group 496"/>
          <p:cNvGrpSpPr/>
          <p:nvPr/>
        </p:nvGrpSpPr>
        <p:grpSpPr>
          <a:xfrm>
            <a:off x="8134496" y="5021450"/>
            <a:ext cx="548640" cy="139922"/>
            <a:chOff x="7853873" y="4586800"/>
            <a:chExt cx="231797" cy="139922"/>
          </a:xfrm>
        </p:grpSpPr>
        <p:cxnSp>
          <p:nvCxnSpPr>
            <p:cNvPr id="498" name="Straight Arrow Connector 497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Arrow Connector 498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Arrow Connector 499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1" name="Group 500"/>
          <p:cNvGrpSpPr/>
          <p:nvPr/>
        </p:nvGrpSpPr>
        <p:grpSpPr>
          <a:xfrm>
            <a:off x="8134496" y="5219272"/>
            <a:ext cx="640080" cy="139922"/>
            <a:chOff x="7853873" y="4586800"/>
            <a:chExt cx="231797" cy="139922"/>
          </a:xfrm>
        </p:grpSpPr>
        <p:cxnSp>
          <p:nvCxnSpPr>
            <p:cNvPr id="502" name="Straight Arrow Connector 501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Arrow Connector 502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Arrow Connector 503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5" name="Group 504"/>
          <p:cNvGrpSpPr/>
          <p:nvPr/>
        </p:nvGrpSpPr>
        <p:grpSpPr>
          <a:xfrm>
            <a:off x="8134496" y="5653921"/>
            <a:ext cx="676656" cy="139922"/>
            <a:chOff x="7853873" y="4586800"/>
            <a:chExt cx="231797" cy="139922"/>
          </a:xfrm>
        </p:grpSpPr>
        <p:cxnSp>
          <p:nvCxnSpPr>
            <p:cNvPr id="506" name="Straight Arrow Connector 505"/>
            <p:cNvCxnSpPr/>
            <p:nvPr/>
          </p:nvCxnSpPr>
          <p:spPr>
            <a:xfrm>
              <a:off x="7853873" y="4656762"/>
              <a:ext cx="231797" cy="0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Arrow Connector 506"/>
            <p:cNvCxnSpPr/>
            <p:nvPr/>
          </p:nvCxnSpPr>
          <p:spPr>
            <a:xfrm flipV="1">
              <a:off x="7853873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Arrow Connector 507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002060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9" name="Group 508"/>
          <p:cNvGrpSpPr/>
          <p:nvPr/>
        </p:nvGrpSpPr>
        <p:grpSpPr>
          <a:xfrm>
            <a:off x="8134496" y="5445805"/>
            <a:ext cx="201168" cy="139922"/>
            <a:chOff x="7799539" y="4586800"/>
            <a:chExt cx="286131" cy="139922"/>
          </a:xfrm>
        </p:grpSpPr>
        <p:cxnSp>
          <p:nvCxnSpPr>
            <p:cNvPr id="510" name="Straight Arrow Connector 509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Arrow Connector 510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Arrow Connector 511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" name="Group 512"/>
          <p:cNvGrpSpPr/>
          <p:nvPr/>
        </p:nvGrpSpPr>
        <p:grpSpPr>
          <a:xfrm>
            <a:off x="8134496" y="5891237"/>
            <a:ext cx="228600" cy="139922"/>
            <a:chOff x="7799539" y="4586800"/>
            <a:chExt cx="286131" cy="139922"/>
          </a:xfrm>
        </p:grpSpPr>
        <p:cxnSp>
          <p:nvCxnSpPr>
            <p:cNvPr id="514" name="Straight Arrow Connector 513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Arrow Connector 514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Arrow Connector 515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7" name="Group 516"/>
          <p:cNvGrpSpPr/>
          <p:nvPr/>
        </p:nvGrpSpPr>
        <p:grpSpPr>
          <a:xfrm>
            <a:off x="8134496" y="6088228"/>
            <a:ext cx="164592" cy="139922"/>
            <a:chOff x="7799539" y="4586800"/>
            <a:chExt cx="286131" cy="139922"/>
          </a:xfrm>
        </p:grpSpPr>
        <p:cxnSp>
          <p:nvCxnSpPr>
            <p:cNvPr id="518" name="Straight Arrow Connector 517"/>
            <p:cNvCxnSpPr/>
            <p:nvPr/>
          </p:nvCxnSpPr>
          <p:spPr>
            <a:xfrm>
              <a:off x="7799539" y="4656762"/>
              <a:ext cx="286131" cy="0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Arrow Connector 518"/>
            <p:cNvCxnSpPr/>
            <p:nvPr/>
          </p:nvCxnSpPr>
          <p:spPr>
            <a:xfrm flipV="1">
              <a:off x="7799539" y="4586800"/>
              <a:ext cx="1317" cy="139921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Arrow Connector 519"/>
            <p:cNvCxnSpPr/>
            <p:nvPr/>
          </p:nvCxnSpPr>
          <p:spPr>
            <a:xfrm flipV="1">
              <a:off x="8085670" y="4586800"/>
              <a:ext cx="0" cy="139922"/>
            </a:xfrm>
            <a:prstGeom prst="straightConnector1">
              <a:avLst/>
            </a:prstGeom>
            <a:ln w="19050" cap="flat">
              <a:solidFill>
                <a:srgbClr val="8090AF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2" name="Straight Connector 521"/>
          <p:cNvCxnSpPr/>
          <p:nvPr/>
        </p:nvCxnSpPr>
        <p:spPr>
          <a:xfrm>
            <a:off x="8480616" y="4598376"/>
            <a:ext cx="0" cy="167451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75745" y="5195069"/>
            <a:ext cx="434229" cy="215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5651594" y="5625701"/>
            <a:ext cx="434229" cy="215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6516193" y="4757626"/>
            <a:ext cx="434229" cy="215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219167" y="4988470"/>
            <a:ext cx="434229" cy="215326"/>
          </a:xfrm>
          <a:prstGeom prst="rect">
            <a:avLst/>
          </a:prstGeom>
          <a:solidFill>
            <a:srgbClr val="E9D4E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68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7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80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84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92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96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08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1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  <p:bldP spid="408" grpId="0"/>
      <p:bldP spid="409" grpId="0"/>
      <p:bldP spid="467" grpId="0"/>
      <p:bldP spid="469" grpId="0" animBg="1"/>
      <p:bldP spid="469" grpId="1" animBg="1"/>
      <p:bldP spid="470" grpId="0" animBg="1"/>
      <p:bldP spid="470" grpId="1" animBg="1"/>
      <p:bldP spid="472" grpId="0" animBg="1"/>
      <p:bldP spid="472" grpId="1" animBg="1"/>
      <p:bldP spid="473" grpId="0" animBg="1"/>
      <p:bldP spid="473" grpId="1" animBg="1"/>
      <p:bldP spid="477" grpId="0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Prime+Probe</a:t>
            </a:r>
            <a:r>
              <a:rPr lang="en-US" dirty="0" smtClean="0"/>
              <a:t>: LLC Attack</a:t>
            </a:r>
            <a:endParaRPr lang="en-US" dirty="0"/>
          </a:p>
        </p:txBody>
      </p:sp>
      <p:sp>
        <p:nvSpPr>
          <p:cNvPr id="174" name="Content Placeholder 2"/>
          <p:cNvSpPr>
            <a:spLocks noGrp="1"/>
          </p:cNvSpPr>
          <p:nvPr>
            <p:ph idx="1"/>
          </p:nvPr>
        </p:nvSpPr>
        <p:spPr>
          <a:xfrm>
            <a:off x="838200" y="4088399"/>
            <a:ext cx="10515600" cy="2344429"/>
          </a:xfrm>
        </p:spPr>
        <p:txBody>
          <a:bodyPr>
            <a:normAutofit/>
          </a:bodyPr>
          <a:lstStyle/>
          <a:p>
            <a:r>
              <a:rPr lang="en-US" dirty="0" smtClean="0"/>
              <a:t>Next access of the victim brings </a:t>
            </a:r>
            <a:r>
              <a:rPr lang="en-US" dirty="0" smtClean="0"/>
              <a:t>in critical </a:t>
            </a:r>
            <a:r>
              <a:rPr lang="en-US" dirty="0" smtClean="0"/>
              <a:t>data from memory</a:t>
            </a:r>
          </a:p>
          <a:p>
            <a:pPr lvl="1"/>
            <a:r>
              <a:rPr lang="en-US" dirty="0" smtClean="0"/>
              <a:t>To L1-D, L2, and L3</a:t>
            </a:r>
            <a:r>
              <a:rPr lang="en-US" dirty="0"/>
              <a:t>;</a:t>
            </a:r>
            <a:r>
              <a:rPr lang="en-US" dirty="0" smtClean="0"/>
              <a:t> evicting attacker’s data from L3</a:t>
            </a:r>
          </a:p>
          <a:p>
            <a:r>
              <a:rPr lang="en-US" dirty="0" smtClean="0"/>
              <a:t>Attacker </a:t>
            </a:r>
            <a:r>
              <a:rPr lang="en-US" dirty="0" smtClean="0"/>
              <a:t>detects accesses </a:t>
            </a:r>
            <a:r>
              <a:rPr lang="en-US" dirty="0" smtClean="0"/>
              <a:t>by looking at </a:t>
            </a:r>
            <a:r>
              <a:rPr lang="en-US" dirty="0" smtClean="0"/>
              <a:t>L3 </a:t>
            </a:r>
            <a:r>
              <a:rPr lang="en-US" dirty="0" smtClean="0"/>
              <a:t>state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Back-invalidation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b="1" dirty="0" smtClean="0">
                <a:solidFill>
                  <a:srgbClr val="0070C0"/>
                </a:solidFill>
              </a:rPr>
              <a:t>inclusiveness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makes critical </a:t>
            </a:r>
            <a:r>
              <a:rPr lang="en-US" dirty="0" smtClean="0"/>
              <a:t>accesses </a:t>
            </a:r>
            <a:r>
              <a:rPr lang="en-US" dirty="0" smtClean="0"/>
              <a:t>visible </a:t>
            </a:r>
            <a:r>
              <a:rPr lang="en-US" dirty="0" smtClean="0"/>
              <a:t>to </a:t>
            </a:r>
            <a:r>
              <a:rPr lang="en-US" dirty="0" smtClean="0"/>
              <a:t>attacker</a:t>
            </a:r>
            <a:endParaRPr lang="en-US" dirty="0" smtClean="0"/>
          </a:p>
        </p:txBody>
      </p:sp>
      <p:sp>
        <p:nvSpPr>
          <p:cNvPr id="166" name="Rectangle 165"/>
          <p:cNvSpPr/>
          <p:nvPr/>
        </p:nvSpPr>
        <p:spPr>
          <a:xfrm>
            <a:off x="4897473" y="2466269"/>
            <a:ext cx="1057141" cy="2264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L2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905942" y="2168620"/>
            <a:ext cx="496335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L1-I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4915535" y="1636662"/>
            <a:ext cx="1039078" cy="462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Victim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902697" y="1690433"/>
            <a:ext cx="105191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08" name="Rectangle 407"/>
          <p:cNvSpPr/>
          <p:nvPr/>
        </p:nvSpPr>
        <p:spPr>
          <a:xfrm>
            <a:off x="2191619" y="1706475"/>
            <a:ext cx="267326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2-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Victim accesses critical data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5139961" y="1335414"/>
            <a:ext cx="590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CPU1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5462221" y="2167037"/>
            <a:ext cx="492392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L1-D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6186153" y="2466269"/>
            <a:ext cx="1057141" cy="2264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L2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6194622" y="2168620"/>
            <a:ext cx="496335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L1-I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6204215" y="1636662"/>
            <a:ext cx="1039078" cy="462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Attacker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6191377" y="1690433"/>
            <a:ext cx="105191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750901" y="2167037"/>
            <a:ext cx="492392" cy="2353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L1-D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4897473" y="2770778"/>
            <a:ext cx="2345821" cy="5945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Shared L3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6354563" y="1335414"/>
            <a:ext cx="590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CPU2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322216" y="1558718"/>
            <a:ext cx="2252246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1-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Prime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 each cache set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7340543" y="1913030"/>
            <a:ext cx="3376473" cy="340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3-</a:t>
            </a:r>
            <a:r>
              <a:rPr lang="en-US" sz="1400" dirty="0">
                <a:solidFill>
                  <a:srgbClr val="BF1901"/>
                </a:solidFill>
                <a:latin typeface="Helvetica Neue" charset="0"/>
                <a:ea typeface="Helvetica Neue" charset="0"/>
                <a:cs typeface="Helvetica Neue" charset="0"/>
              </a:rPr>
              <a:t> Probe </a:t>
            </a:r>
            <a:r>
              <a:rPr lang="en-US" sz="1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rPr>
              <a:t>each cache set (measure time)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4083255" y="3621859"/>
            <a:ext cx="8322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  <a:latin typeface="Helvetica Neue" charset="0"/>
                <a:ea typeface="Helvetica Neue" charset="0"/>
                <a:cs typeface="Helvetica Neue" charset="0"/>
              </a:rPr>
              <a:t>Inclusive</a:t>
            </a:r>
          </a:p>
        </p:txBody>
      </p:sp>
      <p:cxnSp>
        <p:nvCxnSpPr>
          <p:cNvPr id="6" name="Straight Arrow Connector 5"/>
          <p:cNvCxnSpPr>
            <a:endCxn id="122" idx="0"/>
          </p:cNvCxnSpPr>
          <p:nvPr/>
        </p:nvCxnSpPr>
        <p:spPr>
          <a:xfrm flipH="1">
            <a:off x="4499395" y="3362556"/>
            <a:ext cx="406546" cy="25930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4456795" y="2825533"/>
            <a:ext cx="275313" cy="894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917230" y="2824169"/>
            <a:ext cx="2309344" cy="90828"/>
            <a:chOff x="3381941" y="2846747"/>
            <a:chExt cx="2309344" cy="90828"/>
          </a:xfrm>
        </p:grpSpPr>
        <p:sp>
          <p:nvSpPr>
            <p:cNvPr id="129" name="Rectangle 128"/>
            <p:cNvSpPr/>
            <p:nvPr/>
          </p:nvSpPr>
          <p:spPr>
            <a:xfrm>
              <a:off x="3960015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249074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381941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671000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113167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402226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535093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824152" y="2846747"/>
              <a:ext cx="289059" cy="90828"/>
            </a:xfrm>
            <a:prstGeom prst="rect">
              <a:avLst/>
            </a:prstGeom>
            <a:solidFill>
              <a:srgbClr val="FDF9F9"/>
            </a:solidFill>
            <a:ln w="12700">
              <a:solidFill>
                <a:srgbClr val="BF19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600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</p:grpSp>
      <p:sp>
        <p:nvSpPr>
          <p:cNvPr id="146" name="Rectangle 145"/>
          <p:cNvSpPr/>
          <p:nvPr/>
        </p:nvSpPr>
        <p:spPr>
          <a:xfrm>
            <a:off x="4456795" y="2533000"/>
            <a:ext cx="275313" cy="894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456795" y="2240297"/>
            <a:ext cx="275313" cy="894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9" name="Straight Arrow Connector 8"/>
          <p:cNvCxnSpPr>
            <a:endCxn id="151" idx="3"/>
          </p:cNvCxnSpPr>
          <p:nvPr/>
        </p:nvCxnSpPr>
        <p:spPr>
          <a:xfrm flipH="1">
            <a:off x="4732107" y="2285029"/>
            <a:ext cx="998080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4732107" y="2577731"/>
            <a:ext cx="499040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049036" y="2726449"/>
            <a:ext cx="1407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Helvetica Neue" charset="0"/>
                <a:ea typeface="Helvetica Neue" charset="0"/>
                <a:cs typeface="Helvetica Neue" charset="0"/>
              </a:rPr>
              <a:t>Evict critical data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947413" y="2256001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  <a:latin typeface="Helvetica Neue" charset="0"/>
                <a:ea typeface="Helvetica Neue" charset="0"/>
                <a:cs typeface="Helvetica Neue" charset="0"/>
              </a:rPr>
              <a:t>Back-invalidations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5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build="p"/>
      <p:bldP spid="122" grpId="0"/>
      <p:bldP spid="127" grpId="0" animBg="1"/>
      <p:bldP spid="146" grpId="0" animBg="1"/>
      <p:bldP spid="151" grpId="0" animBg="1"/>
      <p:bldP spid="153" grpId="0"/>
      <p:bldP spid="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Inclusive Caches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4444" y="2876297"/>
            <a:ext cx="1885950" cy="985838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4445" y="4736850"/>
            <a:ext cx="5214937" cy="1135061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8614" y="1829857"/>
            <a:ext cx="117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Victim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7322" y="1915720"/>
            <a:ext cx="149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Attacker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3467" y="2998817"/>
            <a:ext cx="578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" charset="0"/>
                <a:ea typeface="Helvetica Neue" charset="0"/>
                <a:cs typeface="Helvetica Neue" charset="0"/>
              </a:rPr>
              <a:t>L1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77285" y="3057782"/>
            <a:ext cx="578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" charset="0"/>
                <a:ea typeface="Helvetica Neue" charset="0"/>
                <a:cs typeface="Helvetica Neue" charset="0"/>
              </a:rPr>
              <a:t>L1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13016" y="4845053"/>
            <a:ext cx="88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" charset="0"/>
                <a:ea typeface="Helvetica Neue" charset="0"/>
                <a:cs typeface="Helvetica Neue" charset="0"/>
              </a:rPr>
              <a:t>LLC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1107" y="3058091"/>
            <a:ext cx="528637" cy="440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8752" y="4858819"/>
            <a:ext cx="528637" cy="440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16326" y="3068130"/>
            <a:ext cx="528637" cy="4389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75944" y="3068130"/>
            <a:ext cx="528637" cy="4389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6705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4658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84041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35327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28282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68275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94658" y="1690690"/>
            <a:ext cx="192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Invalidated in L1</a:t>
            </a:r>
          </a:p>
        </p:txBody>
      </p:sp>
      <p:sp>
        <p:nvSpPr>
          <p:cNvPr id="28" name="Down Arrow 27"/>
          <p:cNvSpPr/>
          <p:nvPr/>
        </p:nvSpPr>
        <p:spPr>
          <a:xfrm rot="2881335">
            <a:off x="4645375" y="1812830"/>
            <a:ext cx="174790" cy="1629570"/>
          </a:xfrm>
          <a:prstGeom prst="downArrow">
            <a:avLst>
              <a:gd name="adj1" fmla="val 62810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3692952" y="2325167"/>
            <a:ext cx="132868" cy="640160"/>
          </a:xfrm>
          <a:prstGeom prst="downArrow">
            <a:avLst>
              <a:gd name="adj1" fmla="val 62810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8016" y="2292282"/>
            <a:ext cx="149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L1 miss!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4444" y="4123138"/>
            <a:ext cx="362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Visible access to LLC</a:t>
            </a:r>
          </a:p>
        </p:txBody>
      </p:sp>
      <p:sp>
        <p:nvSpPr>
          <p:cNvPr id="3" name="Curved Down Arrow 2"/>
          <p:cNvSpPr/>
          <p:nvPr/>
        </p:nvSpPr>
        <p:spPr>
          <a:xfrm rot="16026671">
            <a:off x="1355946" y="3747220"/>
            <a:ext cx="2307984" cy="9753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2733" y="5299219"/>
            <a:ext cx="195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Helvetica Neue" charset="0"/>
                <a:ea typeface="Helvetica Neue" charset="0"/>
                <a:cs typeface="Helvetica Neue" charset="0"/>
              </a:rPr>
              <a:t>Back-Invalidation</a:t>
            </a:r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60540" y="4858819"/>
            <a:ext cx="528637" cy="440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95309" y="3071004"/>
            <a:ext cx="528637" cy="440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23432" y="2876297"/>
            <a:ext cx="1885950" cy="1015341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3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7" grpId="0"/>
      <p:bldP spid="28" grpId="0" animBg="1"/>
      <p:bldP spid="29" grpId="0" animBg="1"/>
      <p:bldP spid="30" grpId="0"/>
      <p:bldP spid="31" grpId="0"/>
      <p:bldP spid="3" grpId="0" animBg="1"/>
      <p:bldP spid="32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Inclusion Caches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8481" y="2876297"/>
            <a:ext cx="1883664" cy="985838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4445" y="4736850"/>
            <a:ext cx="5214937" cy="1135061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8611" y="1829857"/>
            <a:ext cx="117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Victim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7322" y="1915720"/>
            <a:ext cx="149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Attacker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0639" y="3059368"/>
            <a:ext cx="578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" charset="0"/>
                <a:ea typeface="Helvetica Neue" charset="0"/>
                <a:cs typeface="Helvetica Neue" charset="0"/>
              </a:rPr>
              <a:t>L1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77285" y="3057782"/>
            <a:ext cx="578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" charset="0"/>
                <a:ea typeface="Helvetica Neue" charset="0"/>
                <a:cs typeface="Helvetica Neue" charset="0"/>
              </a:rPr>
              <a:t>L1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13016" y="4845053"/>
            <a:ext cx="88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" charset="0"/>
                <a:ea typeface="Helvetica Neue" charset="0"/>
                <a:cs typeface="Helvetica Neue" charset="0"/>
              </a:rPr>
              <a:t>LLC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14356" y="3058091"/>
            <a:ext cx="528637" cy="440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8752" y="4858819"/>
            <a:ext cx="528637" cy="440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36124" y="3052468"/>
            <a:ext cx="528637" cy="440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5742" y="3052468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6705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4658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84041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35327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28282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58726" y="5485362"/>
            <a:ext cx="1243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Read only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68275" y="4858819"/>
            <a:ext cx="528637" cy="44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94658" y="1690689"/>
            <a:ext cx="192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Stays in L1</a:t>
            </a:r>
          </a:p>
        </p:txBody>
      </p:sp>
      <p:sp>
        <p:nvSpPr>
          <p:cNvPr id="28" name="Down Arrow 27"/>
          <p:cNvSpPr/>
          <p:nvPr/>
        </p:nvSpPr>
        <p:spPr>
          <a:xfrm rot="2881335">
            <a:off x="4645372" y="1812830"/>
            <a:ext cx="174790" cy="1629570"/>
          </a:xfrm>
          <a:prstGeom prst="downArrow">
            <a:avLst>
              <a:gd name="adj1" fmla="val 62810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3692949" y="2325167"/>
            <a:ext cx="132868" cy="640160"/>
          </a:xfrm>
          <a:prstGeom prst="downArrow">
            <a:avLst>
              <a:gd name="adj1" fmla="val 62810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97203" y="2313321"/>
            <a:ext cx="149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L1 hit!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4444" y="4123138"/>
            <a:ext cx="362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</a:rPr>
              <a:t>No visible access to LLC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23432" y="2876297"/>
            <a:ext cx="1885950" cy="1022349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4" grpId="1"/>
      <p:bldP spid="25" grpId="0" animBg="1"/>
      <p:bldP spid="27" grpId="0"/>
      <p:bldP spid="28" grpId="0" animBg="1"/>
      <p:bldP spid="29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Inclusiveness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4617" y="1192696"/>
            <a:ext cx="11724876" cy="2650434"/>
          </a:xfrm>
        </p:spPr>
        <p:txBody>
          <a:bodyPr>
            <a:normAutofit/>
          </a:bodyPr>
          <a:lstStyle/>
          <a:p>
            <a:r>
              <a:rPr lang="en-US" dirty="0" smtClean="0"/>
              <a:t>Inclusive: Each cache line </a:t>
            </a:r>
            <a:r>
              <a:rPr lang="en-US" dirty="0" smtClean="0"/>
              <a:t>in </a:t>
            </a:r>
            <a:r>
              <a:rPr lang="en-US" dirty="0" smtClean="0"/>
              <a:t>local cache </a:t>
            </a:r>
            <a:r>
              <a:rPr lang="en-US" dirty="0" smtClean="0"/>
              <a:t>exists also in shared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If not in </a:t>
            </a:r>
            <a:r>
              <a:rPr lang="en-US" dirty="0" smtClean="0"/>
              <a:t>shared </a:t>
            </a:r>
            <a:r>
              <a:rPr lang="en-US" dirty="0" smtClean="0"/>
              <a:t>cache, </a:t>
            </a:r>
            <a:r>
              <a:rPr lang="en-US" dirty="0" smtClean="0"/>
              <a:t>it cannot </a:t>
            </a:r>
            <a:r>
              <a:rPr lang="en-US" dirty="0" smtClean="0"/>
              <a:t>be in </a:t>
            </a:r>
            <a:r>
              <a:rPr lang="en-US" dirty="0" smtClean="0"/>
              <a:t>ANY </a:t>
            </a:r>
            <a:r>
              <a:rPr lang="en-US" dirty="0" smtClean="0"/>
              <a:t>local caches</a:t>
            </a:r>
          </a:p>
          <a:p>
            <a:pPr lvl="1"/>
            <a:r>
              <a:rPr lang="en-US" dirty="0" smtClean="0"/>
              <a:t>Provides snoop filtering: no unnecessary cache traffic</a:t>
            </a:r>
          </a:p>
          <a:p>
            <a:r>
              <a:rPr lang="en-US" dirty="0" smtClean="0"/>
              <a:t>Non-inclusive: Save cache space by not duplicating data</a:t>
            </a:r>
          </a:p>
          <a:p>
            <a:pPr lvl="1"/>
            <a:r>
              <a:rPr lang="en-US" dirty="0" smtClean="0"/>
              <a:t>For a cache miss, need to snoop all other local </a:t>
            </a:r>
            <a:endParaRPr lang="en-US" dirty="0" smtClean="0"/>
          </a:p>
          <a:p>
            <a:pPr lvl="1"/>
            <a:r>
              <a:rPr lang="en-US" dirty="0" smtClean="0"/>
              <a:t>Extra </a:t>
            </a:r>
            <a:r>
              <a:rPr lang="en-US" dirty="0" smtClean="0"/>
              <a:t>snoop filtering hardware is required to eliminate unnecessary cache traffic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096135"/>
              </p:ext>
            </p:extLst>
          </p:nvPr>
        </p:nvGraphicFramePr>
        <p:xfrm>
          <a:off x="1341555" y="4515816"/>
          <a:ext cx="5864544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62062"/>
                <a:gridCol w="2324291"/>
                <a:gridCol w="1778191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Inclusive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Non-inclusive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Shared</a:t>
                      </a:r>
                      <a:r>
                        <a:rPr lang="en-US" sz="1600" baseline="0" dirty="0" smtClean="0"/>
                        <a:t> cache hit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Copy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Copy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Shared</a:t>
                      </a:r>
                      <a:r>
                        <a:rPr lang="en-US" sz="1600" baseline="0" dirty="0" smtClean="0"/>
                        <a:t> cache evict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Evict from all local caches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800"/>
                          </a:solidFill>
                        </a:rPr>
                        <a:t>Do nothing</a:t>
                      </a:r>
                      <a:endParaRPr lang="en-US" sz="1600" dirty="0">
                        <a:solidFill>
                          <a:srgbClr val="0098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Shared cache miss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800"/>
                          </a:solidFill>
                        </a:rPr>
                        <a:t>Go to memory</a:t>
                      </a:r>
                      <a:endParaRPr lang="en-US" sz="1600" dirty="0">
                        <a:solidFill>
                          <a:srgbClr val="0098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Snoop local caches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duplication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local </a:t>
                      </a:r>
                      <a:r>
                        <a:rPr lang="en-US" sz="1600" baseline="0" dirty="0" smtClean="0"/>
                        <a:t>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 local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Inclusion Caches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4617" y="1192695"/>
            <a:ext cx="11499573" cy="30687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Snoop filtering benefit is not relevant in some cases</a:t>
            </a:r>
          </a:p>
          <a:p>
            <a:pPr lvl="1"/>
            <a:r>
              <a:rPr lang="en-US" sz="2000" dirty="0" smtClean="0"/>
              <a:t>If the data cannot be in any other local </a:t>
            </a:r>
            <a:r>
              <a:rPr lang="en-US" sz="2000" dirty="0" smtClean="0"/>
              <a:t>cache (</a:t>
            </a:r>
            <a:r>
              <a:rPr lang="en-US" sz="2000" dirty="0" smtClean="0">
                <a:solidFill>
                  <a:srgbClr val="FF0000"/>
                </a:solidFill>
              </a:rPr>
              <a:t>private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 smtClean="0"/>
              <a:t>the data </a:t>
            </a:r>
            <a:r>
              <a:rPr lang="en-US" sz="2000" dirty="0" smtClean="0"/>
              <a:t>cannot </a:t>
            </a:r>
            <a:r>
              <a:rPr lang="en-US" sz="2000" dirty="0" smtClean="0"/>
              <a:t>be in a modified state in any other local </a:t>
            </a:r>
            <a:r>
              <a:rPr lang="en-US" sz="2000" dirty="0" smtClean="0"/>
              <a:t>cache (</a:t>
            </a:r>
            <a:r>
              <a:rPr lang="en-US" sz="2000" dirty="0" smtClean="0">
                <a:solidFill>
                  <a:srgbClr val="FF0000"/>
                </a:solidFill>
              </a:rPr>
              <a:t>read-only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400" dirty="0" smtClean="0"/>
              <a:t>If the data is read-only, there is no problem</a:t>
            </a:r>
          </a:p>
          <a:p>
            <a:pPr lvl="1"/>
            <a:r>
              <a:rPr lang="en-US" sz="2000" dirty="0" smtClean="0"/>
              <a:t>Even if another cache has a copy, we can still ignore it</a:t>
            </a:r>
          </a:p>
          <a:p>
            <a:r>
              <a:rPr lang="en-US" sz="2400" dirty="0" smtClean="0"/>
              <a:t>If the data is thread-private, and the thread is pinned to a core</a:t>
            </a:r>
          </a:p>
          <a:p>
            <a:pPr lvl="1"/>
            <a:r>
              <a:rPr lang="en-US" sz="2000" dirty="0" smtClean="0"/>
              <a:t>If we schedule the thread somewhere else, we need to write back the modified data from the local cache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56259"/>
              </p:ext>
            </p:extLst>
          </p:nvPr>
        </p:nvGraphicFramePr>
        <p:xfrm>
          <a:off x="1316250" y="4503987"/>
          <a:ext cx="9536305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62062"/>
                <a:gridCol w="2324291"/>
                <a:gridCol w="1778191"/>
                <a:gridCol w="3671761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Inclusive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Non-inclusive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Relaxed</a:t>
                      </a:r>
                      <a:r>
                        <a:rPr lang="en-US" sz="1600" baseline="0" dirty="0" smtClean="0"/>
                        <a:t> Inclusion Caches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Shared</a:t>
                      </a:r>
                      <a:r>
                        <a:rPr lang="en-US" sz="1600" baseline="0" dirty="0" smtClean="0"/>
                        <a:t> cache hit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Copy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Copy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Copy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Shared</a:t>
                      </a:r>
                      <a:r>
                        <a:rPr lang="en-US" sz="1600" baseline="0" dirty="0" smtClean="0"/>
                        <a:t> cache evict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Evict from all local caches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800"/>
                          </a:solidFill>
                        </a:rPr>
                        <a:t>Do nothing</a:t>
                      </a:r>
                      <a:endParaRPr lang="en-US" sz="1600" dirty="0">
                        <a:solidFill>
                          <a:srgbClr val="0098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800"/>
                          </a:solidFill>
                        </a:rPr>
                        <a:t>Do</a:t>
                      </a:r>
                      <a:r>
                        <a:rPr lang="en-US" sz="1600" baseline="0" dirty="0" smtClean="0">
                          <a:solidFill>
                            <a:srgbClr val="009800"/>
                          </a:solidFill>
                        </a:rPr>
                        <a:t> nothing if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read-only</a:t>
                      </a:r>
                      <a:r>
                        <a:rPr lang="en-US" sz="1600" b="1" baseline="0" dirty="0" smtClean="0">
                          <a:solidFill>
                            <a:srgbClr val="009800"/>
                          </a:solidFill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009800"/>
                          </a:solidFill>
                        </a:rPr>
                        <a:t>or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thread-private 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Shared cache miss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9800"/>
                          </a:solidFill>
                        </a:rPr>
                        <a:t>Go to memory</a:t>
                      </a:r>
                      <a:endParaRPr lang="en-US" sz="1600" dirty="0">
                        <a:solidFill>
                          <a:srgbClr val="0098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Snoop local caches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9800"/>
                          </a:solidFill>
                        </a:rPr>
                        <a:t>Go to memory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duplication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local </a:t>
                      </a:r>
                      <a:r>
                        <a:rPr lang="en-US" sz="1600" baseline="0" dirty="0" smtClean="0"/>
                        <a:t>data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 local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Only shared writable local</a:t>
                      </a:r>
                      <a:r>
                        <a:rPr lang="en-US" sz="1600" baseline="0" dirty="0" smtClean="0"/>
                        <a:t> data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21.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6DB3-4205-0A45-880A-9A5742C40D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940</Words>
  <Application>Microsoft Macintosh PowerPoint</Application>
  <PresentationFormat>Custom</PresentationFormat>
  <Paragraphs>215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RIC: Relaxed Inclusion Caches for Mitigating LLC Side-Channel Attacks </vt:lpstr>
      <vt:lpstr>Cache Side Channel</vt:lpstr>
      <vt:lpstr>Flush+Reload Attack</vt:lpstr>
      <vt:lpstr>Prime+Probe: L1 Attack</vt:lpstr>
      <vt:lpstr>Prime+Probe: LLC Attack</vt:lpstr>
      <vt:lpstr>Operation of Inclusive Caches</vt:lpstr>
      <vt:lpstr>Relaxed Inclusion Caches</vt:lpstr>
      <vt:lpstr>Cache Inclusiveness</vt:lpstr>
      <vt:lpstr>Relaxed Inclusion Caches</vt:lpstr>
      <vt:lpstr>RIC Implementation</vt:lpstr>
      <vt:lpstr>Security Analysis</vt:lpstr>
      <vt:lpstr>Performance Analysis</vt:lpstr>
      <vt:lpstr>Reduction in Back-invalidates</vt:lpstr>
      <vt:lpstr>RIC Results Summary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RIC: Relaxed Inclusion Caches for Mitigating LLC Side-Channel Attacks </dc:title>
  <dc:creator>Mehmet Kayaalp</dc:creator>
  <cp:lastModifiedBy>Nael Abu-Ghazaleh</cp:lastModifiedBy>
  <cp:revision>16</cp:revision>
  <dcterms:created xsi:type="dcterms:W3CDTF">2017-06-07T04:58:08Z</dcterms:created>
  <dcterms:modified xsi:type="dcterms:W3CDTF">2017-06-15T17:56:15Z</dcterms:modified>
</cp:coreProperties>
</file>