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72" r:id="rId3"/>
  </p:sldMasterIdLst>
  <p:notesMasterIdLst>
    <p:notesMasterId r:id="rId30"/>
  </p:notesMasterIdLst>
  <p:sldIdLst>
    <p:sldId id="256" r:id="rId4"/>
    <p:sldId id="257" r:id="rId5"/>
    <p:sldId id="258" r:id="rId6"/>
    <p:sldId id="261" r:id="rId7"/>
    <p:sldId id="262" r:id="rId8"/>
    <p:sldId id="263" r:id="rId9"/>
    <p:sldId id="321" r:id="rId10"/>
    <p:sldId id="320" r:id="rId11"/>
    <p:sldId id="282" r:id="rId12"/>
    <p:sldId id="281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/>
    <p:restoredTop sz="94341"/>
  </p:normalViewPr>
  <p:slideViewPr>
    <p:cSldViewPr snapToGrid="0" snapToObjects="1">
      <p:cViewPr varScale="1">
        <p:scale>
          <a:sx n="123" d="100"/>
          <a:sy n="123" d="100"/>
        </p:scale>
        <p:origin x="1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EEFF9-69E2-4030-B0A2-95AFEC48FFD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3B63D4-7D3A-48C6-ABDF-883A3A97B21B}">
      <dgm:prSet/>
      <dgm:spPr/>
      <dgm:t>
        <a:bodyPr/>
        <a:lstStyle/>
        <a:p>
          <a:r>
            <a:rPr lang="en-US" dirty="0"/>
            <a:t>Background: GPU architecture and Programming Interfaces</a:t>
          </a:r>
        </a:p>
      </dgm:t>
    </dgm:pt>
    <dgm:pt modelId="{96772C44-0A54-410B-B9B5-88CDFA605870}" type="parTrans" cxnId="{7ACCFF38-1C9A-4214-9E1F-949E32F55107}">
      <dgm:prSet/>
      <dgm:spPr/>
      <dgm:t>
        <a:bodyPr/>
        <a:lstStyle/>
        <a:p>
          <a:endParaRPr lang="en-US"/>
        </a:p>
      </dgm:t>
    </dgm:pt>
    <dgm:pt modelId="{58E4B89F-B768-4A40-AB06-257295C51B1E}" type="sibTrans" cxnId="{7ACCFF38-1C9A-4214-9E1F-949E32F55107}">
      <dgm:prSet/>
      <dgm:spPr/>
      <dgm:t>
        <a:bodyPr/>
        <a:lstStyle/>
        <a:p>
          <a:endParaRPr lang="en-US"/>
        </a:p>
      </dgm:t>
    </dgm:pt>
    <dgm:pt modelId="{5E6482AE-2ACA-46A3-BAAE-BD91AEA16015}">
      <dgm:prSet/>
      <dgm:spPr/>
      <dgm:t>
        <a:bodyPr/>
        <a:lstStyle/>
        <a:p>
          <a:r>
            <a:rPr lang="en-US" dirty="0"/>
            <a:t>Threat Model and Leakage Vectors</a:t>
          </a:r>
        </a:p>
      </dgm:t>
    </dgm:pt>
    <dgm:pt modelId="{21F5A004-627F-492E-8A9E-FCB6C1F80EE0}" type="parTrans" cxnId="{3F62FC27-2207-4856-8864-F32D2B5534A1}">
      <dgm:prSet/>
      <dgm:spPr/>
      <dgm:t>
        <a:bodyPr/>
        <a:lstStyle/>
        <a:p>
          <a:endParaRPr lang="en-US"/>
        </a:p>
      </dgm:t>
    </dgm:pt>
    <dgm:pt modelId="{CE36C600-5E22-41A9-9890-83F5C0F3DFD5}" type="sibTrans" cxnId="{3F62FC27-2207-4856-8864-F32D2B5534A1}">
      <dgm:prSet/>
      <dgm:spPr/>
      <dgm:t>
        <a:bodyPr/>
        <a:lstStyle/>
        <a:p>
          <a:endParaRPr lang="en-US"/>
        </a:p>
      </dgm:t>
    </dgm:pt>
    <dgm:pt modelId="{F503211E-B9F2-480C-BA67-D0D0267F3BBC}">
      <dgm:prSet/>
      <dgm:spPr/>
      <dgm:t>
        <a:bodyPr/>
        <a:lstStyle/>
        <a:p>
          <a:r>
            <a:rPr lang="en-US"/>
            <a:t>Side Channel Attacks:</a:t>
          </a:r>
        </a:p>
      </dgm:t>
    </dgm:pt>
    <dgm:pt modelId="{440EB325-9D96-450D-A880-5096189E3757}" type="parTrans" cxnId="{7B53ECE5-A590-4663-869B-A26124707EF1}">
      <dgm:prSet/>
      <dgm:spPr/>
      <dgm:t>
        <a:bodyPr/>
        <a:lstStyle/>
        <a:p>
          <a:endParaRPr lang="en-US"/>
        </a:p>
      </dgm:t>
    </dgm:pt>
    <dgm:pt modelId="{E8EB2A50-F784-4676-8F0E-2EAF8980C578}" type="sibTrans" cxnId="{7B53ECE5-A590-4663-869B-A26124707EF1}">
      <dgm:prSet/>
      <dgm:spPr/>
      <dgm:t>
        <a:bodyPr/>
        <a:lstStyle/>
        <a:p>
          <a:endParaRPr lang="en-US"/>
        </a:p>
      </dgm:t>
    </dgm:pt>
    <dgm:pt modelId="{8E2C6832-C5FA-4548-8BD3-932A3C2B967D}">
      <dgm:prSet/>
      <dgm:spPr/>
      <dgm:t>
        <a:bodyPr/>
        <a:lstStyle/>
        <a:p>
          <a:r>
            <a:rPr lang="en-US" dirty="0"/>
            <a:t>Graphics-Graphics: Website Fingerprinting, Keystroke Timing attack</a:t>
          </a:r>
        </a:p>
      </dgm:t>
    </dgm:pt>
    <dgm:pt modelId="{6CF71A44-2454-4B40-8E19-706A44BAD90B}" type="parTrans" cxnId="{23FEE9AF-939F-43FE-B2E4-3425D20E696F}">
      <dgm:prSet/>
      <dgm:spPr/>
      <dgm:t>
        <a:bodyPr/>
        <a:lstStyle/>
        <a:p>
          <a:endParaRPr lang="en-US"/>
        </a:p>
      </dgm:t>
    </dgm:pt>
    <dgm:pt modelId="{DB01517C-9777-4C3B-B190-1539515F55D5}" type="sibTrans" cxnId="{23FEE9AF-939F-43FE-B2E4-3425D20E696F}">
      <dgm:prSet/>
      <dgm:spPr/>
      <dgm:t>
        <a:bodyPr/>
        <a:lstStyle/>
        <a:p>
          <a:endParaRPr lang="en-US"/>
        </a:p>
      </dgm:t>
    </dgm:pt>
    <dgm:pt modelId="{04F2F783-BFC3-4F69-A628-60E5A5CA1D77}">
      <dgm:prSet/>
      <dgm:spPr/>
      <dgm:t>
        <a:bodyPr/>
        <a:lstStyle/>
        <a:p>
          <a:r>
            <a:rPr lang="en-US" dirty="0"/>
            <a:t>CUDA-CUDA: Neural Network model recovery</a:t>
          </a:r>
        </a:p>
      </dgm:t>
    </dgm:pt>
    <dgm:pt modelId="{5D5A234F-D915-4FCD-B0E7-3F9666D980F4}" type="parTrans" cxnId="{F4AD4C7C-BB23-466D-A0AA-2C707D2B4511}">
      <dgm:prSet/>
      <dgm:spPr/>
      <dgm:t>
        <a:bodyPr/>
        <a:lstStyle/>
        <a:p>
          <a:endParaRPr lang="en-US"/>
        </a:p>
      </dgm:t>
    </dgm:pt>
    <dgm:pt modelId="{480D7E25-5E01-4A0F-B9EB-D078AC6CF987}" type="sibTrans" cxnId="{F4AD4C7C-BB23-466D-A0AA-2C707D2B4511}">
      <dgm:prSet/>
      <dgm:spPr/>
      <dgm:t>
        <a:bodyPr/>
        <a:lstStyle/>
        <a:p>
          <a:endParaRPr lang="en-US"/>
        </a:p>
      </dgm:t>
    </dgm:pt>
    <dgm:pt modelId="{0387409C-BD84-495C-B28B-93EEF99266D1}">
      <dgm:prSet/>
      <dgm:spPr/>
      <dgm:t>
        <a:bodyPr/>
        <a:lstStyle/>
        <a:p>
          <a:r>
            <a:rPr lang="en-US" dirty="0"/>
            <a:t>CUDA-Graphics: Website Fingerprinting</a:t>
          </a:r>
        </a:p>
      </dgm:t>
    </dgm:pt>
    <dgm:pt modelId="{538427F1-E52B-45A6-9C85-872234A4EC46}" type="parTrans" cxnId="{D4E1DB77-3EFD-4F1C-BB61-F8C2E8D567DE}">
      <dgm:prSet/>
      <dgm:spPr/>
      <dgm:t>
        <a:bodyPr/>
        <a:lstStyle/>
        <a:p>
          <a:endParaRPr lang="en-US"/>
        </a:p>
      </dgm:t>
    </dgm:pt>
    <dgm:pt modelId="{5CA8B615-13D5-4ED3-A02D-169414664015}" type="sibTrans" cxnId="{D4E1DB77-3EFD-4F1C-BB61-F8C2E8D567DE}">
      <dgm:prSet/>
      <dgm:spPr/>
      <dgm:t>
        <a:bodyPr/>
        <a:lstStyle/>
        <a:p>
          <a:endParaRPr lang="en-US"/>
        </a:p>
      </dgm:t>
    </dgm:pt>
    <dgm:pt modelId="{E4A3B64D-4F18-4947-B067-AEA46207BC09}">
      <dgm:prSet/>
      <dgm:spPr/>
      <dgm:t>
        <a:bodyPr/>
        <a:lstStyle/>
        <a:p>
          <a:r>
            <a:rPr lang="en-US"/>
            <a:t>Mitigation</a:t>
          </a:r>
        </a:p>
      </dgm:t>
    </dgm:pt>
    <dgm:pt modelId="{11966A86-DAE3-464B-A618-C197EFA63BA3}" type="parTrans" cxnId="{51896639-4C27-401F-B926-A58585F99C78}">
      <dgm:prSet/>
      <dgm:spPr/>
      <dgm:t>
        <a:bodyPr/>
        <a:lstStyle/>
        <a:p>
          <a:endParaRPr lang="en-US"/>
        </a:p>
      </dgm:t>
    </dgm:pt>
    <dgm:pt modelId="{14B5ADC7-2485-4A29-BEB9-CDABD8C4BA00}" type="sibTrans" cxnId="{51896639-4C27-401F-B926-A58585F99C78}">
      <dgm:prSet/>
      <dgm:spPr/>
      <dgm:t>
        <a:bodyPr/>
        <a:lstStyle/>
        <a:p>
          <a:endParaRPr lang="en-US"/>
        </a:p>
      </dgm:t>
    </dgm:pt>
    <dgm:pt modelId="{C3CCB251-1519-AB4B-83EB-2814F24C5803}" type="pres">
      <dgm:prSet presAssocID="{C4FEEFF9-69E2-4030-B0A2-95AFEC48FFD2}" presName="linear" presStyleCnt="0">
        <dgm:presLayoutVars>
          <dgm:animLvl val="lvl"/>
          <dgm:resizeHandles val="exact"/>
        </dgm:presLayoutVars>
      </dgm:prSet>
      <dgm:spPr/>
    </dgm:pt>
    <dgm:pt modelId="{E4C394E0-39C3-C747-8F9A-6DC78C82FC8B}" type="pres">
      <dgm:prSet presAssocID="{E43B63D4-7D3A-48C6-ABDF-883A3A97B2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0CB285-D059-E147-9CA8-E6E1C9CB8C52}" type="pres">
      <dgm:prSet presAssocID="{58E4B89F-B768-4A40-AB06-257295C51B1E}" presName="spacer" presStyleCnt="0"/>
      <dgm:spPr/>
    </dgm:pt>
    <dgm:pt modelId="{9C7FD385-200B-FA4F-8CB8-FA73D605D359}" type="pres">
      <dgm:prSet presAssocID="{5E6482AE-2ACA-46A3-BAAE-BD91AEA160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A2B1BDA-C8B2-BF45-B8A5-2D677AD5F1D9}" type="pres">
      <dgm:prSet presAssocID="{CE36C600-5E22-41A9-9890-83F5C0F3DFD5}" presName="spacer" presStyleCnt="0"/>
      <dgm:spPr/>
    </dgm:pt>
    <dgm:pt modelId="{6C466896-ED8B-3444-85F1-A38C9934924B}" type="pres">
      <dgm:prSet presAssocID="{F503211E-B9F2-480C-BA67-D0D0267F3B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0BACF84-7E33-FC4F-B02A-16EFB33B354A}" type="pres">
      <dgm:prSet presAssocID="{F503211E-B9F2-480C-BA67-D0D0267F3BBC}" presName="childText" presStyleLbl="revTx" presStyleIdx="0" presStyleCnt="1">
        <dgm:presLayoutVars>
          <dgm:bulletEnabled val="1"/>
        </dgm:presLayoutVars>
      </dgm:prSet>
      <dgm:spPr/>
    </dgm:pt>
    <dgm:pt modelId="{3DB611C7-FBC8-4242-AC71-777A19BFB3B4}" type="pres">
      <dgm:prSet presAssocID="{E4A3B64D-4F18-4947-B067-AEA46207BC0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F206621-DEBC-574E-AC8B-920B2E08B9A6}" type="presOf" srcId="{5E6482AE-2ACA-46A3-BAAE-BD91AEA16015}" destId="{9C7FD385-200B-FA4F-8CB8-FA73D605D359}" srcOrd="0" destOrd="0" presId="urn:microsoft.com/office/officeart/2005/8/layout/vList2"/>
    <dgm:cxn modelId="{3F62FC27-2207-4856-8864-F32D2B5534A1}" srcId="{C4FEEFF9-69E2-4030-B0A2-95AFEC48FFD2}" destId="{5E6482AE-2ACA-46A3-BAAE-BD91AEA16015}" srcOrd="1" destOrd="0" parTransId="{21F5A004-627F-492E-8A9E-FCB6C1F80EE0}" sibTransId="{CE36C600-5E22-41A9-9890-83F5C0F3DFD5}"/>
    <dgm:cxn modelId="{7ACCFF38-1C9A-4214-9E1F-949E32F55107}" srcId="{C4FEEFF9-69E2-4030-B0A2-95AFEC48FFD2}" destId="{E43B63D4-7D3A-48C6-ABDF-883A3A97B21B}" srcOrd="0" destOrd="0" parTransId="{96772C44-0A54-410B-B9B5-88CDFA605870}" sibTransId="{58E4B89F-B768-4A40-AB06-257295C51B1E}"/>
    <dgm:cxn modelId="{51896639-4C27-401F-B926-A58585F99C78}" srcId="{C4FEEFF9-69E2-4030-B0A2-95AFEC48FFD2}" destId="{E4A3B64D-4F18-4947-B067-AEA46207BC09}" srcOrd="3" destOrd="0" parTransId="{11966A86-DAE3-464B-A618-C197EFA63BA3}" sibTransId="{14B5ADC7-2485-4A29-BEB9-CDABD8C4BA00}"/>
    <dgm:cxn modelId="{B0CC0749-A268-0D48-ACF7-F2DDA29D653F}" type="presOf" srcId="{04F2F783-BFC3-4F69-A628-60E5A5CA1D77}" destId="{50BACF84-7E33-FC4F-B02A-16EFB33B354A}" srcOrd="0" destOrd="1" presId="urn:microsoft.com/office/officeart/2005/8/layout/vList2"/>
    <dgm:cxn modelId="{D4E1DB77-3EFD-4F1C-BB61-F8C2E8D567DE}" srcId="{F503211E-B9F2-480C-BA67-D0D0267F3BBC}" destId="{0387409C-BD84-495C-B28B-93EEF99266D1}" srcOrd="2" destOrd="0" parTransId="{538427F1-E52B-45A6-9C85-872234A4EC46}" sibTransId="{5CA8B615-13D5-4ED3-A02D-169414664015}"/>
    <dgm:cxn modelId="{F4AD4C7C-BB23-466D-A0AA-2C707D2B4511}" srcId="{F503211E-B9F2-480C-BA67-D0D0267F3BBC}" destId="{04F2F783-BFC3-4F69-A628-60E5A5CA1D77}" srcOrd="1" destOrd="0" parTransId="{5D5A234F-D915-4FCD-B0E7-3F9666D980F4}" sibTransId="{480D7E25-5E01-4A0F-B9EB-D078AC6CF987}"/>
    <dgm:cxn modelId="{287AD67C-86ED-F04F-AF19-5015D0304CD1}" type="presOf" srcId="{F503211E-B9F2-480C-BA67-D0D0267F3BBC}" destId="{6C466896-ED8B-3444-85F1-A38C9934924B}" srcOrd="0" destOrd="0" presId="urn:microsoft.com/office/officeart/2005/8/layout/vList2"/>
    <dgm:cxn modelId="{E2DF988D-48ED-6B4B-A26C-9E9764FAA677}" type="presOf" srcId="{0387409C-BD84-495C-B28B-93EEF99266D1}" destId="{50BACF84-7E33-FC4F-B02A-16EFB33B354A}" srcOrd="0" destOrd="2" presId="urn:microsoft.com/office/officeart/2005/8/layout/vList2"/>
    <dgm:cxn modelId="{181CA4A0-AF8B-D445-96FF-6DEAB2883CFC}" type="presOf" srcId="{E43B63D4-7D3A-48C6-ABDF-883A3A97B21B}" destId="{E4C394E0-39C3-C747-8F9A-6DC78C82FC8B}" srcOrd="0" destOrd="0" presId="urn:microsoft.com/office/officeart/2005/8/layout/vList2"/>
    <dgm:cxn modelId="{23FEE9AF-939F-43FE-B2E4-3425D20E696F}" srcId="{F503211E-B9F2-480C-BA67-D0D0267F3BBC}" destId="{8E2C6832-C5FA-4548-8BD3-932A3C2B967D}" srcOrd="0" destOrd="0" parTransId="{6CF71A44-2454-4B40-8E19-706A44BAD90B}" sibTransId="{DB01517C-9777-4C3B-B190-1539515F55D5}"/>
    <dgm:cxn modelId="{A1EB3FB1-8F9B-1A44-A314-5913117822FF}" type="presOf" srcId="{8E2C6832-C5FA-4548-8BD3-932A3C2B967D}" destId="{50BACF84-7E33-FC4F-B02A-16EFB33B354A}" srcOrd="0" destOrd="0" presId="urn:microsoft.com/office/officeart/2005/8/layout/vList2"/>
    <dgm:cxn modelId="{C1EC7DD7-1DA9-B14B-98D7-D47FF2672763}" type="presOf" srcId="{C4FEEFF9-69E2-4030-B0A2-95AFEC48FFD2}" destId="{C3CCB251-1519-AB4B-83EB-2814F24C5803}" srcOrd="0" destOrd="0" presId="urn:microsoft.com/office/officeart/2005/8/layout/vList2"/>
    <dgm:cxn modelId="{7B53ECE5-A590-4663-869B-A26124707EF1}" srcId="{C4FEEFF9-69E2-4030-B0A2-95AFEC48FFD2}" destId="{F503211E-B9F2-480C-BA67-D0D0267F3BBC}" srcOrd="2" destOrd="0" parTransId="{440EB325-9D96-450D-A880-5096189E3757}" sibTransId="{E8EB2A50-F784-4676-8F0E-2EAF8980C578}"/>
    <dgm:cxn modelId="{B627E8E9-D129-7C42-AC34-3FEC747A2958}" type="presOf" srcId="{E4A3B64D-4F18-4947-B067-AEA46207BC09}" destId="{3DB611C7-FBC8-4242-AC71-777A19BFB3B4}" srcOrd="0" destOrd="0" presId="urn:microsoft.com/office/officeart/2005/8/layout/vList2"/>
    <dgm:cxn modelId="{AD949D24-1D99-DE48-96A6-1B1CF7C7BA86}" type="presParOf" srcId="{C3CCB251-1519-AB4B-83EB-2814F24C5803}" destId="{E4C394E0-39C3-C747-8F9A-6DC78C82FC8B}" srcOrd="0" destOrd="0" presId="urn:microsoft.com/office/officeart/2005/8/layout/vList2"/>
    <dgm:cxn modelId="{FC2DA6C2-D390-EE4B-AAA1-0093E611625F}" type="presParOf" srcId="{C3CCB251-1519-AB4B-83EB-2814F24C5803}" destId="{2F0CB285-D059-E147-9CA8-E6E1C9CB8C52}" srcOrd="1" destOrd="0" presId="urn:microsoft.com/office/officeart/2005/8/layout/vList2"/>
    <dgm:cxn modelId="{6668AC84-6A62-D145-9968-106E1F4F2F4B}" type="presParOf" srcId="{C3CCB251-1519-AB4B-83EB-2814F24C5803}" destId="{9C7FD385-200B-FA4F-8CB8-FA73D605D359}" srcOrd="2" destOrd="0" presId="urn:microsoft.com/office/officeart/2005/8/layout/vList2"/>
    <dgm:cxn modelId="{1915716C-57DD-2E4E-A09A-980C04849E69}" type="presParOf" srcId="{C3CCB251-1519-AB4B-83EB-2814F24C5803}" destId="{BA2B1BDA-C8B2-BF45-B8A5-2D677AD5F1D9}" srcOrd="3" destOrd="0" presId="urn:microsoft.com/office/officeart/2005/8/layout/vList2"/>
    <dgm:cxn modelId="{CBFF3707-C181-A747-8BC2-597734ACCC36}" type="presParOf" srcId="{C3CCB251-1519-AB4B-83EB-2814F24C5803}" destId="{6C466896-ED8B-3444-85F1-A38C9934924B}" srcOrd="4" destOrd="0" presId="urn:microsoft.com/office/officeart/2005/8/layout/vList2"/>
    <dgm:cxn modelId="{E64F963A-302C-0D41-A9E7-512075F8E62A}" type="presParOf" srcId="{C3CCB251-1519-AB4B-83EB-2814F24C5803}" destId="{50BACF84-7E33-FC4F-B02A-16EFB33B354A}" srcOrd="5" destOrd="0" presId="urn:microsoft.com/office/officeart/2005/8/layout/vList2"/>
    <dgm:cxn modelId="{7233AB8F-6D5C-A448-BE11-9370C8E27BA1}" type="presParOf" srcId="{C3CCB251-1519-AB4B-83EB-2814F24C5803}" destId="{3DB611C7-FBC8-4242-AC71-777A19BFB3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DDB69-605E-1E4C-B874-9107DE387901}" type="doc">
      <dgm:prSet loTypeId="urn:microsoft.com/office/officeart/2005/8/layout/hChevron3" loCatId="" qsTypeId="urn:microsoft.com/office/officeart/2005/8/quickstyle/simple4" qsCatId="simple" csTypeId="urn:microsoft.com/office/officeart/2005/8/colors/accent2_3" csCatId="accent2" phldr="1"/>
      <dgm:spPr/>
    </dgm:pt>
    <dgm:pt modelId="{B1D068EA-752C-8B4A-AC7A-DB7A1B6BF51B}">
      <dgm:prSet phldrT="[Text]"/>
      <dgm:spPr>
        <a:solidFill>
          <a:schemeClr val="accent2">
            <a:lumMod val="75000"/>
          </a:schemeClr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Colocate</a:t>
          </a:r>
          <a:r>
            <a:rPr lang="en-US" dirty="0">
              <a:solidFill>
                <a:schemeClr val="tx1"/>
              </a:solidFill>
            </a:rPr>
            <a:t> Spy and Trojan</a:t>
          </a:r>
        </a:p>
      </dgm:t>
    </dgm:pt>
    <dgm:pt modelId="{6F5CE5C2-FE79-684C-B86C-654C572B8CB9}" type="parTrans" cxnId="{1E43B038-8A28-F645-BAC8-AF51A9720CEB}">
      <dgm:prSet/>
      <dgm:spPr/>
      <dgm:t>
        <a:bodyPr/>
        <a:lstStyle/>
        <a:p>
          <a:endParaRPr lang="en-US"/>
        </a:p>
      </dgm:t>
    </dgm:pt>
    <dgm:pt modelId="{2385B267-7195-2049-8D04-860E817C281E}" type="sibTrans" cxnId="{1E43B038-8A28-F645-BAC8-AF51A9720CEB}">
      <dgm:prSet/>
      <dgm:spPr/>
      <dgm:t>
        <a:bodyPr/>
        <a:lstStyle/>
        <a:p>
          <a:endParaRPr lang="en-US"/>
        </a:p>
      </dgm:t>
    </dgm:pt>
    <dgm:pt modelId="{F8CA9995-F588-0D4D-A906-972259575472}">
      <dgm:prSet phldrT="[Text]"/>
      <dgm:spPr>
        <a:solidFill>
          <a:schemeClr val="accent2">
            <a:lumMod val="40000"/>
            <a:lumOff val="60000"/>
          </a:schemeClr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Construct</a:t>
          </a:r>
          <a:r>
            <a:rPr lang="en-US" baseline="0" dirty="0">
              <a:solidFill>
                <a:schemeClr val="tx1"/>
              </a:solidFill>
            </a:rPr>
            <a:t> the Channels</a:t>
          </a:r>
          <a:endParaRPr lang="en-US" dirty="0">
            <a:solidFill>
              <a:schemeClr val="tx1"/>
            </a:solidFill>
          </a:endParaRPr>
        </a:p>
      </dgm:t>
    </dgm:pt>
    <dgm:pt modelId="{4517154C-1742-154E-A9C1-76CC330424A7}" type="parTrans" cxnId="{949E699A-7B58-374C-9E4C-A715EF1EC442}">
      <dgm:prSet/>
      <dgm:spPr/>
      <dgm:t>
        <a:bodyPr/>
        <a:lstStyle/>
        <a:p>
          <a:endParaRPr lang="en-US"/>
        </a:p>
      </dgm:t>
    </dgm:pt>
    <dgm:pt modelId="{A031390F-3DC0-8543-B20A-0FBCF245ABA0}" type="sibTrans" cxnId="{949E699A-7B58-374C-9E4C-A715EF1EC442}">
      <dgm:prSet/>
      <dgm:spPr/>
      <dgm:t>
        <a:bodyPr/>
        <a:lstStyle/>
        <a:p>
          <a:endParaRPr lang="en-US"/>
        </a:p>
      </dgm:t>
    </dgm:pt>
    <dgm:pt modelId="{14EB6FEF-DDF4-E344-B32D-344EEAB7AAB0}">
      <dgm:prSet phldrT="[Text]"/>
      <dgm:spPr>
        <a:solidFill>
          <a:schemeClr val="accent2">
            <a:lumMod val="40000"/>
            <a:lumOff val="60000"/>
          </a:schemeClr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Remove Noise</a:t>
          </a:r>
        </a:p>
      </dgm:t>
    </dgm:pt>
    <dgm:pt modelId="{DFA53D74-DECC-594A-80AB-E82219C4A3CD}" type="parTrans" cxnId="{EC550F2D-AF6F-D348-B16B-78E536081BB6}">
      <dgm:prSet/>
      <dgm:spPr/>
      <dgm:t>
        <a:bodyPr/>
        <a:lstStyle/>
        <a:p>
          <a:endParaRPr lang="en-US"/>
        </a:p>
      </dgm:t>
    </dgm:pt>
    <dgm:pt modelId="{DEB75C22-3AE1-AC46-9625-F16A23FB2D0D}" type="sibTrans" cxnId="{EC550F2D-AF6F-D348-B16B-78E536081BB6}">
      <dgm:prSet/>
      <dgm:spPr/>
      <dgm:t>
        <a:bodyPr/>
        <a:lstStyle/>
        <a:p>
          <a:endParaRPr lang="en-US"/>
        </a:p>
      </dgm:t>
    </dgm:pt>
    <dgm:pt modelId="{0CF1E74D-4FA2-D747-A328-77E379A6A17E}" type="pres">
      <dgm:prSet presAssocID="{633DDB69-605E-1E4C-B874-9107DE387901}" presName="Name0" presStyleCnt="0">
        <dgm:presLayoutVars>
          <dgm:dir/>
          <dgm:resizeHandles val="exact"/>
        </dgm:presLayoutVars>
      </dgm:prSet>
      <dgm:spPr/>
    </dgm:pt>
    <dgm:pt modelId="{05A38A47-82B2-9444-9775-37EFB45FEC4A}" type="pres">
      <dgm:prSet presAssocID="{B1D068EA-752C-8B4A-AC7A-DB7A1B6BF51B}" presName="parTxOnly" presStyleLbl="node1" presStyleIdx="0" presStyleCnt="3">
        <dgm:presLayoutVars>
          <dgm:bulletEnabled val="1"/>
        </dgm:presLayoutVars>
      </dgm:prSet>
      <dgm:spPr/>
    </dgm:pt>
    <dgm:pt modelId="{5B466608-9C4F-AA44-9D1E-B698F5513D49}" type="pres">
      <dgm:prSet presAssocID="{2385B267-7195-2049-8D04-860E817C281E}" presName="parSpace" presStyleCnt="0"/>
      <dgm:spPr/>
    </dgm:pt>
    <dgm:pt modelId="{5615AEE7-3174-C248-A92A-882056AE8386}" type="pres">
      <dgm:prSet presAssocID="{F8CA9995-F588-0D4D-A906-972259575472}" presName="parTxOnly" presStyleLbl="node1" presStyleIdx="1" presStyleCnt="3">
        <dgm:presLayoutVars>
          <dgm:bulletEnabled val="1"/>
        </dgm:presLayoutVars>
      </dgm:prSet>
      <dgm:spPr/>
    </dgm:pt>
    <dgm:pt modelId="{FC45F2BB-9FAA-404F-A0EE-AED529D580E8}" type="pres">
      <dgm:prSet presAssocID="{A031390F-3DC0-8543-B20A-0FBCF245ABA0}" presName="parSpace" presStyleCnt="0"/>
      <dgm:spPr/>
    </dgm:pt>
    <dgm:pt modelId="{9F20C5E8-97EB-C440-AC10-7E60FB91F093}" type="pres">
      <dgm:prSet presAssocID="{14EB6FEF-DDF4-E344-B32D-344EEAB7AAB0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EC550F2D-AF6F-D348-B16B-78E536081BB6}" srcId="{633DDB69-605E-1E4C-B874-9107DE387901}" destId="{14EB6FEF-DDF4-E344-B32D-344EEAB7AAB0}" srcOrd="2" destOrd="0" parTransId="{DFA53D74-DECC-594A-80AB-E82219C4A3CD}" sibTransId="{DEB75C22-3AE1-AC46-9625-F16A23FB2D0D}"/>
    <dgm:cxn modelId="{1E43B038-8A28-F645-BAC8-AF51A9720CEB}" srcId="{633DDB69-605E-1E4C-B874-9107DE387901}" destId="{B1D068EA-752C-8B4A-AC7A-DB7A1B6BF51B}" srcOrd="0" destOrd="0" parTransId="{6F5CE5C2-FE79-684C-B86C-654C572B8CB9}" sibTransId="{2385B267-7195-2049-8D04-860E817C281E}"/>
    <dgm:cxn modelId="{9F7B9C44-BDFF-9949-9C6E-56AD450C1C9E}" type="presOf" srcId="{F8CA9995-F588-0D4D-A906-972259575472}" destId="{5615AEE7-3174-C248-A92A-882056AE8386}" srcOrd="0" destOrd="0" presId="urn:microsoft.com/office/officeart/2005/8/layout/hChevron3"/>
    <dgm:cxn modelId="{AC3D9149-D3A5-A348-9E5C-E228843A443F}" type="presOf" srcId="{633DDB69-605E-1E4C-B874-9107DE387901}" destId="{0CF1E74D-4FA2-D747-A328-77E379A6A17E}" srcOrd="0" destOrd="0" presId="urn:microsoft.com/office/officeart/2005/8/layout/hChevron3"/>
    <dgm:cxn modelId="{DE15CD60-47C6-2542-B429-8A47C4DD9841}" type="presOf" srcId="{B1D068EA-752C-8B4A-AC7A-DB7A1B6BF51B}" destId="{05A38A47-82B2-9444-9775-37EFB45FEC4A}" srcOrd="0" destOrd="0" presId="urn:microsoft.com/office/officeart/2005/8/layout/hChevron3"/>
    <dgm:cxn modelId="{949E699A-7B58-374C-9E4C-A715EF1EC442}" srcId="{633DDB69-605E-1E4C-B874-9107DE387901}" destId="{F8CA9995-F588-0D4D-A906-972259575472}" srcOrd="1" destOrd="0" parTransId="{4517154C-1742-154E-A9C1-76CC330424A7}" sibTransId="{A031390F-3DC0-8543-B20A-0FBCF245ABA0}"/>
    <dgm:cxn modelId="{009FACBE-AE9B-6E4F-9531-55D390C90663}" type="presOf" srcId="{14EB6FEF-DDF4-E344-B32D-344EEAB7AAB0}" destId="{9F20C5E8-97EB-C440-AC10-7E60FB91F093}" srcOrd="0" destOrd="0" presId="urn:microsoft.com/office/officeart/2005/8/layout/hChevron3"/>
    <dgm:cxn modelId="{CAE589CC-93CA-0D4C-A276-6683C0AC8116}" type="presParOf" srcId="{0CF1E74D-4FA2-D747-A328-77E379A6A17E}" destId="{05A38A47-82B2-9444-9775-37EFB45FEC4A}" srcOrd="0" destOrd="0" presId="urn:microsoft.com/office/officeart/2005/8/layout/hChevron3"/>
    <dgm:cxn modelId="{1D1601E5-3DAB-4147-B924-FDA5C46908E6}" type="presParOf" srcId="{0CF1E74D-4FA2-D747-A328-77E379A6A17E}" destId="{5B466608-9C4F-AA44-9D1E-B698F5513D49}" srcOrd="1" destOrd="0" presId="urn:microsoft.com/office/officeart/2005/8/layout/hChevron3"/>
    <dgm:cxn modelId="{D7252353-056E-5C40-979F-1376D62ED743}" type="presParOf" srcId="{0CF1E74D-4FA2-D747-A328-77E379A6A17E}" destId="{5615AEE7-3174-C248-A92A-882056AE8386}" srcOrd="2" destOrd="0" presId="urn:microsoft.com/office/officeart/2005/8/layout/hChevron3"/>
    <dgm:cxn modelId="{6AB9661E-AF45-C441-B3FF-ED7F4D95FDDE}" type="presParOf" srcId="{0CF1E74D-4FA2-D747-A328-77E379A6A17E}" destId="{FC45F2BB-9FAA-404F-A0EE-AED529D580E8}" srcOrd="3" destOrd="0" presId="urn:microsoft.com/office/officeart/2005/8/layout/hChevron3"/>
    <dgm:cxn modelId="{C3214096-8F92-6349-BD05-D07D6D6CE7CF}" type="presParOf" srcId="{0CF1E74D-4FA2-D747-A328-77E379A6A17E}" destId="{9F20C5E8-97EB-C440-AC10-7E60FB91F09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394E0-39C3-C747-8F9A-6DC78C82FC8B}">
      <dsp:nvSpPr>
        <dsp:cNvPr id="0" name=""/>
        <dsp:cNvSpPr/>
      </dsp:nvSpPr>
      <dsp:spPr>
        <a:xfrm>
          <a:off x="0" y="5427"/>
          <a:ext cx="4885203" cy="1034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Background: GPU architecture and Programming Interfaces</a:t>
          </a:r>
        </a:p>
      </dsp:txBody>
      <dsp:txXfrm>
        <a:off x="50489" y="55916"/>
        <a:ext cx="4784225" cy="933302"/>
      </dsp:txXfrm>
    </dsp:sp>
    <dsp:sp modelId="{9C7FD385-200B-FA4F-8CB8-FA73D605D359}">
      <dsp:nvSpPr>
        <dsp:cNvPr id="0" name=""/>
        <dsp:cNvSpPr/>
      </dsp:nvSpPr>
      <dsp:spPr>
        <a:xfrm>
          <a:off x="0" y="1114588"/>
          <a:ext cx="4885203" cy="103428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Threat Model and Leakage Vectors</a:t>
          </a:r>
        </a:p>
      </dsp:txBody>
      <dsp:txXfrm>
        <a:off x="50489" y="1165077"/>
        <a:ext cx="4784225" cy="933302"/>
      </dsp:txXfrm>
    </dsp:sp>
    <dsp:sp modelId="{6C466896-ED8B-3444-85F1-A38C9934924B}">
      <dsp:nvSpPr>
        <dsp:cNvPr id="0" name=""/>
        <dsp:cNvSpPr/>
      </dsp:nvSpPr>
      <dsp:spPr>
        <a:xfrm>
          <a:off x="0" y="2223748"/>
          <a:ext cx="4885203" cy="103428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Side Channel Attacks:</a:t>
          </a:r>
        </a:p>
      </dsp:txBody>
      <dsp:txXfrm>
        <a:off x="50489" y="2274237"/>
        <a:ext cx="4784225" cy="933302"/>
      </dsp:txXfrm>
    </dsp:sp>
    <dsp:sp modelId="{50BACF84-7E33-FC4F-B02A-16EFB33B354A}">
      <dsp:nvSpPr>
        <dsp:cNvPr id="0" name=""/>
        <dsp:cNvSpPr/>
      </dsp:nvSpPr>
      <dsp:spPr>
        <a:xfrm>
          <a:off x="0" y="3258028"/>
          <a:ext cx="4885203" cy="15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Graphics-Graphics: Website Fingerprinting, Keystroke Timing attack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CUDA-CUDA: Neural Network model recovery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CUDA-Graphics: Website Fingerprinting</a:t>
          </a:r>
        </a:p>
      </dsp:txBody>
      <dsp:txXfrm>
        <a:off x="0" y="3258028"/>
        <a:ext cx="4885203" cy="1587690"/>
      </dsp:txXfrm>
    </dsp:sp>
    <dsp:sp modelId="{3DB611C7-FBC8-4242-AC71-777A19BFB3B4}">
      <dsp:nvSpPr>
        <dsp:cNvPr id="0" name=""/>
        <dsp:cNvSpPr/>
      </dsp:nvSpPr>
      <dsp:spPr>
        <a:xfrm>
          <a:off x="0" y="4845718"/>
          <a:ext cx="4885203" cy="103428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Mitigation</a:t>
          </a:r>
        </a:p>
      </dsp:txBody>
      <dsp:txXfrm>
        <a:off x="50489" y="4896207"/>
        <a:ext cx="4784225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38A47-82B2-9444-9775-37EFB45FEC4A}">
      <dsp:nvSpPr>
        <dsp:cNvPr id="0" name=""/>
        <dsp:cNvSpPr/>
      </dsp:nvSpPr>
      <dsp:spPr>
        <a:xfrm>
          <a:off x="3616" y="447562"/>
          <a:ext cx="3162448" cy="1264979"/>
        </a:xfrm>
        <a:prstGeom prst="homePlate">
          <a:avLst/>
        </a:prstGeom>
        <a:solidFill>
          <a:schemeClr val="accent2">
            <a:lumMod val="75000"/>
          </a:schemeClr>
        </a:solidFill>
        <a:ln w="254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</a:rPr>
            <a:t>Colocate</a:t>
          </a:r>
          <a:r>
            <a:rPr lang="en-US" sz="2600" kern="1200" dirty="0">
              <a:solidFill>
                <a:schemeClr val="tx1"/>
              </a:solidFill>
            </a:rPr>
            <a:t> Spy and Trojan</a:t>
          </a:r>
        </a:p>
      </dsp:txBody>
      <dsp:txXfrm>
        <a:off x="3616" y="447562"/>
        <a:ext cx="2846203" cy="1264979"/>
      </dsp:txXfrm>
    </dsp:sp>
    <dsp:sp modelId="{5615AEE7-3174-C248-A92A-882056AE8386}">
      <dsp:nvSpPr>
        <dsp:cNvPr id="0" name=""/>
        <dsp:cNvSpPr/>
      </dsp:nvSpPr>
      <dsp:spPr>
        <a:xfrm>
          <a:off x="2533575" y="447562"/>
          <a:ext cx="3162448" cy="1264979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Construct</a:t>
          </a:r>
          <a:r>
            <a:rPr lang="en-US" sz="2600" kern="1200" baseline="0" dirty="0">
              <a:solidFill>
                <a:schemeClr val="tx1"/>
              </a:solidFill>
            </a:rPr>
            <a:t> the Channels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166065" y="447562"/>
        <a:ext cx="1897469" cy="1264979"/>
      </dsp:txXfrm>
    </dsp:sp>
    <dsp:sp modelId="{9F20C5E8-97EB-C440-AC10-7E60FB91F093}">
      <dsp:nvSpPr>
        <dsp:cNvPr id="0" name=""/>
        <dsp:cNvSpPr/>
      </dsp:nvSpPr>
      <dsp:spPr>
        <a:xfrm>
          <a:off x="5063534" y="447562"/>
          <a:ext cx="3162448" cy="1264979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Remove Noise</a:t>
          </a:r>
        </a:p>
      </dsp:txBody>
      <dsp:txXfrm>
        <a:off x="5696024" y="447562"/>
        <a:ext cx="1897469" cy="1264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F6C37-9C03-1148-8956-016FFDF9D8A2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D0608-615D-674B-9420-31117E9C6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2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D0608-615D-674B-9420-31117E9C61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BE07-BB3C-004B-8F51-E4609A64AA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9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D0608-615D-674B-9420-31117E9C61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3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D0608-615D-674B-9420-31117E9C61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78FC-FCDF-524D-B923-008CDAF87A5A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8B68-25D9-984E-A015-9C36F396C6A2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E9D6-7571-3A48-B192-B7D8B25167F6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C27C-7C3E-7D46-9557-2A3E1424C2A0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25CA-ED81-104B-A9F9-9803DEB0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9940-47C4-3544-85CF-887FDFB7C513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25CA-ED81-104B-A9F9-9803DEB0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6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42CD-F0B5-2D4E-BAAF-13EF090CF700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25CA-ED81-104B-A9F9-9803DEB0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21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B0C6-E418-744A-8976-656F5EFD079B}" type="datetime1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25CA-ED81-104B-A9F9-9803DEB0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5BDC-17A3-6746-ACD4-E258ADB4B636}" type="datetime1">
              <a:rPr lang="en-US" smtClean="0"/>
              <a:t>11/29/18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25CA-ED81-104B-A9F9-9803DEB0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DFD-41EF-A647-89CB-5D143792E048}" type="datetime1">
              <a:rPr lang="en-US" smtClean="0"/>
              <a:t>11/29/18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25CA-ED81-104B-A9F9-9803DEB0FEC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32933" y="4690534"/>
            <a:ext cx="7095067" cy="3386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89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3B61-0498-3946-8288-3601DFA419B4}" type="datetime1">
              <a:rPr lang="en-US" smtClean="0"/>
              <a:t>11/29/18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25CA-ED81-104B-A9F9-9803DEB0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26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C334-9F1F-5E44-A8D6-5073EF9B0A14}" type="datetime1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25CA-ED81-104B-A9F9-9803DEB0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4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5025-4233-7144-AD4D-AA76777A83DD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04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7D1E-1181-1646-9252-2097F6E7A4F2}" type="datetime1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25CA-ED81-104B-A9F9-9803DEB0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5211-3BB9-1D40-87DF-2628FC91147F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25CA-ED81-104B-A9F9-9803DEB0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3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209B-957D-B342-B964-B35402D9E938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25CA-ED81-104B-A9F9-9803DEB0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5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E03B-4C76-494A-AF4A-C72D62B54529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2716-8F3F-0A4A-B443-A28263B4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5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C0B1-5755-344C-B945-336EF1F4EDCF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2716-8F3F-0A4A-B443-A28263B4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23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63C8-D0E5-0F4A-AEC7-29950C2B530F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2716-8F3F-0A4A-B443-A28263B4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25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2986-DCC2-D943-9452-5CB29E201E66}" type="datetime1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2716-8F3F-0A4A-B443-A28263B4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F1B9-CF6D-254E-BF53-439C645F3069}" type="datetime1">
              <a:rPr lang="en-US" smtClean="0"/>
              <a:t>11/29/18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2716-8F3F-0A4A-B443-A28263B4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1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6BA5-C4E0-044B-A916-57EC49FE0B1D}" type="datetime1">
              <a:rPr lang="en-US" smtClean="0"/>
              <a:t>11/29/18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2716-8F3F-0A4A-B443-A28263B4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5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A7C-D749-E340-9ACA-7536322D59DD}" type="datetime1">
              <a:rPr lang="en-US" smtClean="0"/>
              <a:t>11/29/18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2716-8F3F-0A4A-B443-A28263B4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3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0AE1-455A-594F-8E14-7D2F4684822B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45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622B-A977-E844-880B-E15AD1394290}" type="datetime1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2716-8F3F-0A4A-B443-A28263B4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50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2891-71C2-2345-AFEB-3833764A6421}" type="datetime1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2716-8F3F-0A4A-B443-A28263B4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5BA1-E18F-0D40-AE03-B13EE2851F4A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2716-8F3F-0A4A-B443-A28263B4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6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C5D-2AC2-C542-839B-C422C8003E61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2716-8F3F-0A4A-B443-A28263B4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2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BEE6-883D-524C-B0DB-B664B5816C4D}" type="datetime1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0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B5D2-06C2-3340-BD68-999F4A4D7DE0}" type="datetime1">
              <a:rPr lang="en-US" smtClean="0"/>
              <a:t>11/29/18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1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D3B6-EE72-6948-9C32-EFA835718BB0}" type="datetime1">
              <a:rPr lang="en-US" smtClean="0"/>
              <a:t>11/29/18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96DA-9D57-C543-B8A7-F047ACFBB5BA}" type="datetime1">
              <a:rPr lang="en-US" smtClean="0"/>
              <a:t>11/29/18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B7A2-D672-664F-A690-B4DEC9268A31}" type="datetime1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0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E1C0-6480-BC40-A69F-6B0297D8E617}" type="datetime1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7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C389-0A4D-B848-B46A-2D9C42214EC3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9E8EC-5ACB-094A-9D12-CEB7E92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EA4B0-1CEC-5341-8589-62625696B308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225CA-ED81-104B-A9F9-9803DEB0FE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397933" y="1690688"/>
            <a:ext cx="8348133" cy="137477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97933" y="3200400"/>
            <a:ext cx="8348133" cy="31115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1695-7EF1-C741-8A22-80B0C9346282}" type="datetime1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62716-8F3F-0A4A-B443-A28263B482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389466" y="1502359"/>
            <a:ext cx="8348133" cy="23373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89466" y="3985182"/>
            <a:ext cx="8348134" cy="23373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9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3602038"/>
            <a:ext cx="7687733" cy="1655762"/>
          </a:xfrm>
        </p:spPr>
        <p:txBody>
          <a:bodyPr>
            <a:normAutofit lnSpcReduction="10000"/>
          </a:bodyPr>
          <a:lstStyle/>
          <a:p>
            <a:r>
              <a:rPr lang="en-US" altLang="en-US" dirty="0" err="1">
                <a:latin typeface="Book Antiqua" charset="0"/>
                <a:ea typeface="ＭＳ Ｐゴシック" charset="-128"/>
              </a:rPr>
              <a:t>Hoda</a:t>
            </a:r>
            <a:r>
              <a:rPr lang="en-US" altLang="en-US" dirty="0">
                <a:latin typeface="Book Antiqua" charset="0"/>
                <a:ea typeface="ＭＳ Ｐゴシック" charset="-128"/>
              </a:rPr>
              <a:t> </a:t>
            </a:r>
            <a:r>
              <a:rPr lang="en-US" altLang="en-US" dirty="0" err="1">
                <a:latin typeface="Book Antiqua" charset="0"/>
                <a:ea typeface="ＭＳ Ｐゴシック" charset="-128"/>
              </a:rPr>
              <a:t>Naghibijouybari</a:t>
            </a:r>
            <a:r>
              <a:rPr lang="en-US" altLang="en-US" dirty="0">
                <a:latin typeface="Book Antiqua" charset="0"/>
                <a:ea typeface="ＭＳ Ｐゴシック" charset="-128"/>
              </a:rPr>
              <a:t>, </a:t>
            </a:r>
            <a:r>
              <a:rPr lang="en-US" altLang="en-US" dirty="0" err="1">
                <a:latin typeface="Book Antiqua" charset="0"/>
                <a:ea typeface="ＭＳ Ｐゴシック" charset="-128"/>
              </a:rPr>
              <a:t>Ajaya</a:t>
            </a:r>
            <a:r>
              <a:rPr lang="en-US" altLang="en-US" dirty="0">
                <a:latin typeface="Book Antiqua" charset="0"/>
                <a:ea typeface="ＭＳ Ｐゴシック" charset="-128"/>
              </a:rPr>
              <a:t> </a:t>
            </a:r>
            <a:r>
              <a:rPr lang="en-US" altLang="en-US" dirty="0" err="1">
                <a:latin typeface="Book Antiqua" charset="0"/>
                <a:ea typeface="ＭＳ Ｐゴシック" charset="-128"/>
              </a:rPr>
              <a:t>Neupane</a:t>
            </a:r>
            <a:r>
              <a:rPr lang="en-US" altLang="en-US" dirty="0">
                <a:latin typeface="Book Antiqua" charset="0"/>
                <a:ea typeface="ＭＳ Ｐゴシック" charset="-128"/>
              </a:rPr>
              <a:t>, </a:t>
            </a:r>
            <a:r>
              <a:rPr lang="en-US" altLang="en-US" dirty="0" err="1">
                <a:latin typeface="Book Antiqua" charset="0"/>
                <a:ea typeface="ＭＳ Ｐゴシック" charset="-128"/>
              </a:rPr>
              <a:t>Zhiyun</a:t>
            </a:r>
            <a:r>
              <a:rPr lang="en-US" altLang="en-US" dirty="0">
                <a:latin typeface="Book Antiqua" charset="0"/>
                <a:ea typeface="ＭＳ Ｐゴシック" charset="-128"/>
              </a:rPr>
              <a:t> Qian </a:t>
            </a:r>
          </a:p>
          <a:p>
            <a:r>
              <a:rPr lang="en-US" altLang="en-US" dirty="0">
                <a:latin typeface="Book Antiqua" charset="0"/>
                <a:ea typeface="ＭＳ Ｐゴシック" charset="-128"/>
              </a:rPr>
              <a:t>and  </a:t>
            </a:r>
            <a:r>
              <a:rPr lang="en-US" altLang="en-US" u="sng" dirty="0" err="1">
                <a:latin typeface="Book Antiqua" charset="0"/>
                <a:ea typeface="ＭＳ Ｐゴシック" charset="-128"/>
              </a:rPr>
              <a:t>Nael</a:t>
            </a:r>
            <a:r>
              <a:rPr lang="en-US" altLang="en-US" u="sng" dirty="0">
                <a:latin typeface="Book Antiqua" charset="0"/>
                <a:ea typeface="ＭＳ Ｐゴシック" charset="-128"/>
              </a:rPr>
              <a:t> Abu-</a:t>
            </a:r>
            <a:r>
              <a:rPr lang="en-US" altLang="en-US" u="sng" dirty="0" err="1">
                <a:latin typeface="Book Antiqua" charset="0"/>
                <a:ea typeface="ＭＳ Ｐゴシック" charset="-128"/>
              </a:rPr>
              <a:t>Ghazaleh</a:t>
            </a:r>
            <a:endParaRPr lang="en-US" altLang="en-US" u="sng" dirty="0">
              <a:latin typeface="Book Antiqua" charset="0"/>
              <a:ea typeface="ＭＳ Ｐゴシック" charset="-128"/>
            </a:endParaRPr>
          </a:p>
          <a:p>
            <a:endParaRPr lang="en-US" altLang="en-US" u="sng" dirty="0">
              <a:latin typeface="Book Antiqua" charset="0"/>
              <a:ea typeface="ＭＳ Ｐゴシック" charset="-128"/>
            </a:endParaRP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</a:rPr>
              <a:t>      University of California, Riverside</a:t>
            </a:r>
          </a:p>
          <a:p>
            <a:endParaRPr lang="en-US" altLang="en-US" u="sng" dirty="0">
              <a:latin typeface="Book Antiqua" charset="0"/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970844"/>
            <a:ext cx="9144000" cy="22171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Book Antiqua"/>
                <a:cs typeface="Book Antiqua"/>
              </a:rPr>
              <a:t>Rendered Insecure: </a:t>
            </a:r>
            <a:br>
              <a:rPr lang="en-US" sz="4800" dirty="0">
                <a:solidFill>
                  <a:schemeClr val="bg1"/>
                </a:solidFill>
                <a:latin typeface="Book Antiqua"/>
                <a:cs typeface="Book Antiqua"/>
              </a:rPr>
            </a:br>
            <a:r>
              <a:rPr lang="en-US" sz="4800" dirty="0">
                <a:solidFill>
                  <a:schemeClr val="bg1"/>
                </a:solidFill>
                <a:latin typeface="Book Antiqua"/>
                <a:cs typeface="Book Antiqua"/>
              </a:rPr>
              <a:t>GPU Side Channel Attacks </a:t>
            </a:r>
            <a:br>
              <a:rPr lang="en-US" sz="4800" dirty="0">
                <a:solidFill>
                  <a:schemeClr val="bg1"/>
                </a:solidFill>
                <a:latin typeface="Book Antiqua"/>
                <a:cs typeface="Book Antiqua"/>
              </a:rPr>
            </a:br>
            <a:r>
              <a:rPr lang="en-US" sz="4800" dirty="0">
                <a:solidFill>
                  <a:schemeClr val="bg1"/>
                </a:solidFill>
                <a:latin typeface="Book Antiqua"/>
                <a:cs typeface="Book Antiqua"/>
              </a:rPr>
              <a:t>are Practical</a:t>
            </a:r>
          </a:p>
        </p:txBody>
      </p:sp>
      <p:pic>
        <p:nvPicPr>
          <p:cNvPr id="5" name="Picture 110" descr="BCOE_logo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10"/>
          <a:stretch>
            <a:fillRect/>
          </a:stretch>
        </p:blipFill>
        <p:spPr bwMode="auto">
          <a:xfrm>
            <a:off x="2788873" y="5424114"/>
            <a:ext cx="3963619" cy="76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3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795008" y="-23290"/>
            <a:ext cx="9950188" cy="1129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Threat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6" y="4159162"/>
            <a:ext cx="1925804" cy="1876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2" y="2723038"/>
            <a:ext cx="1716927" cy="951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5" y="1623171"/>
            <a:ext cx="1320002" cy="1099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2792" y="2063464"/>
            <a:ext cx="3023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CUDA/OpenGL Spy</a:t>
            </a:r>
          </a:p>
          <a:p>
            <a:pPr algn="ctr"/>
            <a:r>
              <a:rPr lang="en-US" sz="2400" dirty="0"/>
              <a:t>on</a:t>
            </a:r>
          </a:p>
          <a:p>
            <a:pPr algn="ctr"/>
            <a:r>
              <a:rPr lang="en-US" sz="2400" dirty="0"/>
              <a:t> CUDA/OpenGL Victim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2792" y="4497152"/>
            <a:ext cx="2905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CUDA Spy</a:t>
            </a:r>
          </a:p>
          <a:p>
            <a:pPr algn="ctr"/>
            <a:r>
              <a:rPr lang="en-US" sz="2400" dirty="0"/>
              <a:t>on </a:t>
            </a:r>
          </a:p>
          <a:p>
            <a:pPr algn="ctr"/>
            <a:r>
              <a:rPr lang="en-US" sz="2400" dirty="0"/>
              <a:t>CUDA Victim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7266" y="1070884"/>
            <a:ext cx="308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 Applications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8681" y="1532549"/>
            <a:ext cx="3228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GPU rendering </a:t>
            </a:r>
          </a:p>
          <a:p>
            <a:pPr algn="ctr"/>
            <a:r>
              <a:rPr lang="en-US" sz="2400" dirty="0"/>
              <a:t>(Web Browsers, </a:t>
            </a:r>
            <a:r>
              <a:rPr lang="mr-IN" sz="2400" dirty="0"/>
              <a:t>…</a:t>
            </a:r>
            <a:r>
              <a:rPr lang="en-US" sz="2400" dirty="0"/>
              <a:t>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GPU Accelerated Computations </a:t>
            </a:r>
          </a:p>
          <a:p>
            <a:pPr algn="ctr"/>
            <a:r>
              <a:rPr lang="en-US" sz="2400" dirty="0"/>
              <a:t>(DNN, Encryption, </a:t>
            </a:r>
            <a:r>
              <a:rPr lang="mr-IN" sz="2400" dirty="0"/>
              <a:t>…</a:t>
            </a:r>
            <a:r>
              <a:rPr lang="en-US" sz="2400" dirty="0"/>
              <a:t>)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8681" y="4497152"/>
            <a:ext cx="2873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GPU Accelerated Computations</a:t>
            </a:r>
          </a:p>
          <a:p>
            <a:pPr algn="ctr"/>
            <a:r>
              <a:rPr lang="en-US" sz="2400" dirty="0"/>
              <a:t>(DNN, Encryption, </a:t>
            </a:r>
            <a:r>
              <a:rPr lang="mr-IN" sz="2400" dirty="0"/>
              <a:t>…</a:t>
            </a:r>
            <a:r>
              <a:rPr lang="en-US" sz="2400" dirty="0"/>
              <a:t>)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340" y="1059402"/>
            <a:ext cx="342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Programming Interfaces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2716-8F3F-0A4A-B443-A28263B482DA}" type="slidenum">
              <a:rPr lang="en-US" smtClean="0"/>
              <a:t>10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ECE521-1914-3A46-BCC4-21AD9BA680C7}"/>
              </a:ext>
            </a:extLst>
          </p:cNvPr>
          <p:cNvSpPr/>
          <p:nvPr/>
        </p:nvSpPr>
        <p:spPr>
          <a:xfrm>
            <a:off x="0" y="2610575"/>
            <a:ext cx="9144000" cy="21783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  Key challenges: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>
                <a:solidFill>
                  <a:schemeClr val="tx1"/>
                </a:solidFill>
              </a:rPr>
              <a:t>How can attacker co-locate with victim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600" dirty="0">
                <a:solidFill>
                  <a:schemeClr val="tx1"/>
                </a:solidFill>
              </a:rPr>
              <a:t>What leakage can be measured?</a:t>
            </a:r>
          </a:p>
        </p:txBody>
      </p:sp>
    </p:spTree>
    <p:extLst>
      <p:ext uri="{BB962C8B-B14F-4D97-AF65-F5344CB8AC3E}">
        <p14:creationId xmlns:p14="http://schemas.microsoft.com/office/powerpoint/2010/main" val="15638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/>
          <a:lstStyle/>
          <a:p>
            <a:r>
              <a:rPr lang="en-US" dirty="0"/>
              <a:t>Leakage Vectors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77291" y="2083633"/>
            <a:ext cx="6183066" cy="11542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85900" y="3487712"/>
            <a:ext cx="6480810" cy="11542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77391" y="4891791"/>
            <a:ext cx="6446519" cy="11542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9666" y="2352969"/>
            <a:ext cx="478501" cy="5616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838200" y="3626687"/>
            <a:ext cx="478501" cy="6005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320944" y="5093361"/>
            <a:ext cx="478501" cy="5550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2296" y="2243485"/>
            <a:ext cx="5871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Memory allocation API </a:t>
            </a:r>
            <a:r>
              <a:rPr lang="en-US" sz="2400" dirty="0"/>
              <a:t>: Exposes the amount of available physical memory on the GPU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3060" y="3487712"/>
            <a:ext cx="6183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GPU hardware performance counters</a:t>
            </a:r>
            <a:r>
              <a:rPr lang="en-US" sz="2400" dirty="0"/>
              <a:t>: memory, instruction, multiprocessor, cache and texture metrics.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6471" y="5067222"/>
            <a:ext cx="6133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Timing operations</a:t>
            </a:r>
            <a:r>
              <a:rPr lang="en-US" sz="2400" dirty="0"/>
              <a:t>: measuring the time of memory allocation events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8159044" cy="1129847"/>
          </a:xfrm>
        </p:spPr>
        <p:txBody>
          <a:bodyPr/>
          <a:lstStyle/>
          <a:p>
            <a:r>
              <a:rPr lang="en-US" dirty="0"/>
              <a:t>Graphics-Graphics Attack 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213" y="3571865"/>
            <a:ext cx="1582701" cy="154478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355928" y="3851190"/>
            <a:ext cx="5051687" cy="105760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Screen 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Rendering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79" y="3718510"/>
            <a:ext cx="1088822" cy="1270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5" y="3516359"/>
            <a:ext cx="1978701" cy="19597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03155" y="1978169"/>
            <a:ext cx="1355708" cy="849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46700" y="3052296"/>
            <a:ext cx="1071797" cy="6266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57" y="2781614"/>
            <a:ext cx="969991" cy="8529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30" y="1594049"/>
            <a:ext cx="1155700" cy="901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1317" y="2103133"/>
            <a:ext cx="1393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OpenGL Spy </a:t>
            </a:r>
          </a:p>
          <a:p>
            <a:pPr algn="ctr"/>
            <a:r>
              <a:rPr lang="en-US" b="1" dirty="0"/>
              <a:t>App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6" y="3658238"/>
            <a:ext cx="620543" cy="6447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53" y="3608725"/>
            <a:ext cx="701260" cy="6700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2" y="4315678"/>
            <a:ext cx="1236960" cy="6730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4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2289" y="480872"/>
            <a:ext cx="8479421" cy="1129846"/>
          </a:xfrm>
        </p:spPr>
        <p:txBody>
          <a:bodyPr>
            <a:normAutofit/>
          </a:bodyPr>
          <a:lstStyle/>
          <a:p>
            <a:r>
              <a:rPr lang="en-US" sz="3600" dirty="0"/>
              <a:t>Graphics-Graphics Side Channel (Co-location)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5438" y="1807489"/>
            <a:ext cx="7887782" cy="4546064"/>
          </a:xfrm>
        </p:spPr>
        <p:txBody>
          <a:bodyPr/>
          <a:lstStyle/>
          <a:p>
            <a:r>
              <a:rPr lang="en-US" sz="2000" dirty="0"/>
              <a:t>Reverse engineering the co-location of two concurrent applications: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062" y="3373899"/>
            <a:ext cx="280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Graphics App2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3131" y="3205378"/>
            <a:ext cx="6162111" cy="73801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062" y="2347047"/>
            <a:ext cx="280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Graphics App1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3129" y="2243374"/>
            <a:ext cx="6162111" cy="73703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767" y="2347047"/>
            <a:ext cx="1828800" cy="4859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CPU Code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767" y="3324467"/>
            <a:ext cx="1828800" cy="4859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CPU Code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788" y="2347048"/>
            <a:ext cx="3725625" cy="502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GPU Code (vertex and fragment </a:t>
            </a:r>
            <a:r>
              <a:rPr lang="en-US" sz="1400" b="1" dirty="0" err="1">
                <a:solidFill>
                  <a:sysClr val="windowText" lastClr="000000"/>
                </a:solidFill>
              </a:rPr>
              <a:t>shaders</a:t>
            </a:r>
            <a:r>
              <a:rPr lang="en-US" sz="1400" b="1" dirty="0">
                <a:solidFill>
                  <a:sysClr val="windowText" lastClr="000000"/>
                </a:solidFill>
              </a:rPr>
              <a:t>)</a:t>
            </a:r>
          </a:p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29786" y="3307242"/>
            <a:ext cx="3725625" cy="502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GPU Code (vertex and fragment </a:t>
            </a:r>
            <a:r>
              <a:rPr lang="en-US" sz="1400" b="1">
                <a:solidFill>
                  <a:sysClr val="windowText" lastClr="000000"/>
                </a:solidFill>
              </a:rPr>
              <a:t>shaders)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96702" y="4063953"/>
            <a:ext cx="1962967" cy="115135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CPU Code: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Read the pixel colors from </a:t>
            </a:r>
            <a:r>
              <a:rPr lang="en-US" sz="1400" dirty="0" err="1">
                <a:solidFill>
                  <a:schemeClr val="tx1"/>
                </a:solidFill>
              </a:rPr>
              <a:t>framebuffer</a:t>
            </a:r>
            <a:r>
              <a:rPr lang="en-US" sz="1400" dirty="0">
                <a:solidFill>
                  <a:schemeClr val="tx1"/>
                </a:solidFill>
              </a:rPr>
              <a:t> and decode the information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81692" y="4075094"/>
            <a:ext cx="4641448" cy="114021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GPU Code (fragment </a:t>
            </a:r>
            <a:r>
              <a:rPr lang="en-US" sz="1400" b="1" dirty="0" err="1">
                <a:solidFill>
                  <a:sysClr val="windowText" lastClr="000000"/>
                </a:solidFill>
              </a:rPr>
              <a:t>shader</a:t>
            </a:r>
            <a:r>
              <a:rPr lang="en-US" sz="1400" b="1" dirty="0">
                <a:solidFill>
                  <a:sysClr val="windowText" lastClr="000000"/>
                </a:solidFill>
              </a:rPr>
              <a:t>):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Use OpenGL extensions to read </a:t>
            </a:r>
            <a:r>
              <a:rPr lang="en-US" sz="1400" dirty="0" err="1">
                <a:solidFill>
                  <a:sysClr val="windowText" lastClr="000000"/>
                </a:solidFill>
              </a:rPr>
              <a:t>ThreadID</a:t>
            </a:r>
            <a:r>
              <a:rPr lang="en-US" sz="1400" dirty="0">
                <a:solidFill>
                  <a:sysClr val="windowText" lastClr="000000"/>
                </a:solidFill>
              </a:rPr>
              <a:t>, </a:t>
            </a:r>
            <a:r>
              <a:rPr lang="en-US" sz="1400" dirty="0" err="1">
                <a:solidFill>
                  <a:sysClr val="windowText" lastClr="000000"/>
                </a:solidFill>
              </a:rPr>
              <a:t>WarpID</a:t>
            </a:r>
            <a:r>
              <a:rPr lang="en-US" sz="1400" dirty="0">
                <a:solidFill>
                  <a:sysClr val="windowText" lastClr="000000"/>
                </a:solidFill>
              </a:rPr>
              <a:t>, SMID and clock of each fragment (pixel/thread) on the GPU and encode this information in the color of each pixel.</a:t>
            </a:r>
          </a:p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5400000">
            <a:off x="3678211" y="5031810"/>
            <a:ext cx="362915" cy="894053"/>
          </a:xfrm>
          <a:prstGeom prst="curvedLeftArrow">
            <a:avLst>
              <a:gd name="adj1" fmla="val 1596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4567" y="5312862"/>
            <a:ext cx="3752436" cy="96140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83190" y="5349268"/>
            <a:ext cx="2090024" cy="37351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07238" y="5366564"/>
            <a:ext cx="321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glReadPixels</a:t>
            </a:r>
            <a:r>
              <a:rPr lang="en-US" sz="1600" dirty="0"/>
              <a:t>(</a:t>
            </a:r>
            <a:r>
              <a:rPr lang="mr-IN" sz="1600" dirty="0"/>
              <a:t>…</a:t>
            </a:r>
            <a:r>
              <a:rPr lang="en-US" sz="1600" dirty="0"/>
              <a:t>);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92507" y="5315707"/>
            <a:ext cx="57762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SMID = float(</a:t>
            </a:r>
            <a:r>
              <a:rPr lang="en-US" sz="1400" dirty="0" err="1"/>
              <a:t>gl_SMIDNV</a:t>
            </a:r>
            <a:r>
              <a:rPr lang="en-US" sz="1400" dirty="0"/>
              <a:t>)/3.0; </a:t>
            </a:r>
            <a:endParaRPr lang="mr-IN" sz="1400" dirty="0"/>
          </a:p>
          <a:p>
            <a:r>
              <a:rPr lang="mr-IN" sz="1400" dirty="0" err="1"/>
              <a:t>clock</a:t>
            </a:r>
            <a:r>
              <a:rPr lang="mr-IN" sz="1400" dirty="0"/>
              <a:t>  = </a:t>
            </a:r>
            <a:r>
              <a:rPr lang="mr-IN" sz="1400" dirty="0" err="1"/>
              <a:t>float</a:t>
            </a:r>
            <a:r>
              <a:rPr lang="mr-IN" sz="1400" dirty="0"/>
              <a:t>(clock2x32ARB().</a:t>
            </a:r>
            <a:r>
              <a:rPr lang="mr-IN" sz="1400" dirty="0" err="1"/>
              <a:t>y</a:t>
            </a:r>
            <a:r>
              <a:rPr lang="mr-IN" sz="1400" dirty="0"/>
              <a:t>)/4294967295.0;</a:t>
            </a:r>
          </a:p>
          <a:p>
            <a:r>
              <a:rPr lang="en-US" sz="1400" dirty="0" err="1"/>
              <a:t>ThreadID</a:t>
            </a:r>
            <a:r>
              <a:rPr lang="en-US" sz="1400" dirty="0"/>
              <a:t> = float(</a:t>
            </a:r>
            <a:r>
              <a:rPr lang="en-US" sz="1400" dirty="0" err="1"/>
              <a:t>gl_ThreadInWarpNV</a:t>
            </a:r>
            <a:r>
              <a:rPr lang="en-US" sz="1400" dirty="0"/>
              <a:t>)/32.0;</a:t>
            </a:r>
          </a:p>
          <a:p>
            <a:r>
              <a:rPr lang="en-US" sz="1400" dirty="0"/>
              <a:t>color = vec4(0, </a:t>
            </a:r>
            <a:r>
              <a:rPr lang="en-US" sz="1400" dirty="0" err="1"/>
              <a:t>ThreadID</a:t>
            </a:r>
            <a:r>
              <a:rPr lang="en-US" sz="1400" dirty="0"/>
              <a:t> ,SMID, clock);</a:t>
            </a:r>
          </a:p>
          <a:p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0" y="2610575"/>
            <a:ext cx="9144000" cy="21783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  Two graphics applications whose workloads do not exceed the GPU hardware resources can </a:t>
            </a:r>
            <a:r>
              <a:rPr lang="en-US" sz="3600" dirty="0" err="1">
                <a:solidFill>
                  <a:schemeClr val="tx1"/>
                </a:solidFill>
              </a:rPr>
              <a:t>colocate</a:t>
            </a:r>
            <a:r>
              <a:rPr lang="en-US" sz="3600" dirty="0">
                <a:solidFill>
                  <a:schemeClr val="tx1"/>
                </a:solidFill>
              </a:rPr>
              <a:t> concurrently.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/>
          <a:lstStyle/>
          <a:p>
            <a:r>
              <a:rPr lang="en-US" dirty="0"/>
              <a:t>Attack 1: Website Fingerprinting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109" y="1920124"/>
            <a:ext cx="8190053" cy="1973868"/>
          </a:xfrm>
        </p:spPr>
        <p:txBody>
          <a:bodyPr>
            <a:normAutofit/>
          </a:bodyPr>
          <a:lstStyle/>
          <a:p>
            <a:r>
              <a:rPr lang="en-US" sz="2400" dirty="0"/>
              <a:t>Current versions of web browsers utilize the GPU to accelerate the rendering process.</a:t>
            </a:r>
          </a:p>
          <a:p>
            <a:r>
              <a:rPr lang="en-US" sz="2400" dirty="0"/>
              <a:t>A content-related pattern (depending on the size and shape of the object) of memory allocations is performed on the GPU.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7289" y="4113984"/>
            <a:ext cx="2110683" cy="18970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3" y="4158096"/>
            <a:ext cx="1940136" cy="1799904"/>
          </a:xfrm>
          <a:prstGeom prst="rect">
            <a:avLst/>
          </a:prstGeom>
          <a:ln>
            <a:noFill/>
          </a:ln>
        </p:spPr>
      </p:pic>
      <p:sp>
        <p:nvSpPr>
          <p:cNvPr id="8" name="Right Arrow 7"/>
          <p:cNvSpPr/>
          <p:nvPr/>
        </p:nvSpPr>
        <p:spPr>
          <a:xfrm>
            <a:off x="3076852" y="4820661"/>
            <a:ext cx="1750798" cy="29673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7397" y="4235886"/>
            <a:ext cx="196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Uploading objects as Textures to the GPU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00" y="4319144"/>
            <a:ext cx="1389249" cy="137595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282870" y="4833032"/>
            <a:ext cx="986031" cy="28436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2838" y="4429817"/>
            <a:ext cx="2188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Rendering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60" y="4429817"/>
            <a:ext cx="892396" cy="10410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/>
          <a:lstStyle/>
          <a:p>
            <a:r>
              <a:rPr lang="en-US" dirty="0"/>
              <a:t>GPU memory allocation trace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2977" y="1935309"/>
            <a:ext cx="8391514" cy="435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OpenGL: query </a:t>
            </a:r>
          </a:p>
          <a:p>
            <a:pPr marL="0" indent="0">
              <a:buNone/>
            </a:pPr>
            <a:r>
              <a:rPr lang="en-US" sz="2000" dirty="0"/>
              <a:t>	“</a:t>
            </a:r>
            <a:r>
              <a:rPr lang="en-US" sz="2000" i="1" dirty="0"/>
              <a:t>GPU_MEMORY_INFO_CURRENT_AVAILABLE_VIDMEM_NVX</a:t>
            </a:r>
            <a:r>
              <a:rPr lang="en-US" sz="2000" dirty="0"/>
              <a:t>” </a:t>
            </a:r>
          </a:p>
          <a:p>
            <a:r>
              <a:rPr lang="en-US" sz="2000" dirty="0"/>
              <a:t>Same attack can be done by a CUDA spy using CUDA API: </a:t>
            </a:r>
          </a:p>
          <a:p>
            <a:pPr marL="0" indent="0">
              <a:buNone/>
            </a:pPr>
            <a:r>
              <a:rPr lang="en-US" sz="2000" dirty="0"/>
              <a:t>	“</a:t>
            </a:r>
            <a:r>
              <a:rPr lang="en-US" sz="2000" i="1" dirty="0" err="1"/>
              <a:t>cudaMemGetInfo</a:t>
            </a:r>
            <a:r>
              <a:rPr lang="en-US" sz="2000" i="1" dirty="0"/>
              <a:t>”</a:t>
            </a:r>
          </a:p>
          <a:p>
            <a:endParaRPr lang="en-US" sz="18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42" y="3865945"/>
            <a:ext cx="2571719" cy="20394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57" y="3865945"/>
            <a:ext cx="2636211" cy="2039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7" y="3865945"/>
            <a:ext cx="2349805" cy="200401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>
            <a:normAutofit/>
          </a:bodyPr>
          <a:lstStyle/>
          <a:p>
            <a:r>
              <a:rPr lang="en-US" dirty="0"/>
              <a:t>Classification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726" y="1781691"/>
            <a:ext cx="7811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classification results for Memory API based website fingerprinting attack on 200 Alexa Top Websites:</a:t>
            </a:r>
          </a:p>
          <a:p>
            <a:endParaRPr lang="en-US" sz="2000" dirty="0"/>
          </a:p>
          <a:p>
            <a:pPr marL="800080" lvl="1" indent="-342891">
              <a:buFont typeface="Arial" charset="0"/>
              <a:buChar char="•"/>
            </a:pPr>
            <a:r>
              <a:rPr lang="en-US" sz="2000" dirty="0"/>
              <a:t>Gaussian Naive Bayes (NB)</a:t>
            </a:r>
          </a:p>
          <a:p>
            <a:pPr marL="800080" lvl="1" indent="-342891">
              <a:buFont typeface="Arial" charset="0"/>
              <a:buChar char="•"/>
            </a:pPr>
            <a:r>
              <a:rPr lang="en-US" sz="2000" dirty="0"/>
              <a:t>K-Nearest Neighbor with 3 neighbors (KNN-3)</a:t>
            </a:r>
          </a:p>
          <a:p>
            <a:pPr marL="800080" lvl="1" indent="-342891">
              <a:buFont typeface="Arial" charset="0"/>
              <a:buChar char="•"/>
            </a:pPr>
            <a:r>
              <a:rPr lang="en-US" sz="2000" dirty="0"/>
              <a:t>Random Forest with 100 estimators (RF)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53" y="3845768"/>
            <a:ext cx="4929290" cy="24136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126644" y="5511634"/>
            <a:ext cx="1029194" cy="4047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/>
          <a:lstStyle/>
          <a:p>
            <a:r>
              <a:rPr lang="en-US" dirty="0"/>
              <a:t>Attack 2: Keystroke Timing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9" y="2182601"/>
            <a:ext cx="7860615" cy="953199"/>
          </a:xfrm>
        </p:spPr>
      </p:pic>
      <p:sp>
        <p:nvSpPr>
          <p:cNvPr id="6" name="Oval 5"/>
          <p:cNvSpPr/>
          <p:nvPr/>
        </p:nvSpPr>
        <p:spPr>
          <a:xfrm>
            <a:off x="1111765" y="4934264"/>
            <a:ext cx="374755" cy="314793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4507" y="3747542"/>
            <a:ext cx="912248" cy="389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02430" y="3562185"/>
            <a:ext cx="270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Password bar is rendered at constant rate, when user is not typing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7982" y="4819567"/>
            <a:ext cx="284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Password bar is rendered when user types a character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5" y="1604836"/>
            <a:ext cx="11242623" cy="4125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Record the timing of memory allocation events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91" y="3300981"/>
            <a:ext cx="3832354" cy="29337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324425" y="3744887"/>
            <a:ext cx="838632" cy="389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72175" y="3795997"/>
            <a:ext cx="788883" cy="318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28363" y="4786455"/>
            <a:ext cx="297878" cy="314793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66550" y="5175056"/>
            <a:ext cx="297878" cy="314793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17386" y="5568441"/>
            <a:ext cx="297878" cy="314793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74066" y="4857833"/>
            <a:ext cx="297878" cy="314793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04873" y="5195775"/>
            <a:ext cx="297878" cy="314793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65340" y="5147549"/>
            <a:ext cx="291580" cy="30309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45630" y="4840470"/>
            <a:ext cx="356825" cy="100225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69328" y="3752133"/>
            <a:ext cx="356825" cy="382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00637" y="5748005"/>
            <a:ext cx="344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6-character password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99850"/>
            <a:ext cx="7886700" cy="1129846"/>
          </a:xfrm>
        </p:spPr>
        <p:txBody>
          <a:bodyPr>
            <a:normAutofit/>
          </a:bodyPr>
          <a:lstStyle/>
          <a:p>
            <a:r>
              <a:rPr lang="en-US" sz="3600" dirty="0"/>
              <a:t>Keystroke timing: Ground Truth vs. GPU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3183038"/>
            <a:ext cx="3409708" cy="29562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91" y="3032567"/>
            <a:ext cx="3738359" cy="31067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80" y="1810587"/>
            <a:ext cx="3703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"/>
              </a:rPr>
              <a:t>The probability density of the normalized measurement error with 250 key </a:t>
            </a:r>
            <a:r>
              <a:rPr lang="en-US">
                <a:latin typeface=""/>
              </a:rPr>
              <a:t>presses/timing samples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87229" y="1869164"/>
            <a:ext cx="3117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"/>
              </a:rPr>
              <a:t>The inter-keystroke timing for 25 pairs of characters being typed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951" y="304712"/>
            <a:ext cx="8671560" cy="1129847"/>
          </a:xfrm>
        </p:spPr>
        <p:txBody>
          <a:bodyPr/>
          <a:lstStyle/>
          <a:p>
            <a:r>
              <a:rPr lang="en-US" dirty="0"/>
              <a:t>CUDA-CUDA: Attack 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6299" y="2021745"/>
            <a:ext cx="2160463" cy="189954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47494" y="2174943"/>
            <a:ext cx="1573968" cy="1098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370646">
            <a:off x="4996982" y="3582663"/>
            <a:ext cx="1071797" cy="6266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8" y="2021744"/>
            <a:ext cx="714583" cy="694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27" y="1938976"/>
            <a:ext cx="1155700" cy="901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2840" y="2395962"/>
            <a:ext cx="118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CUDA </a:t>
            </a:r>
            <a:r>
              <a:rPr lang="en-US" b="1" dirty="0"/>
              <a:t>Spy </a:t>
            </a:r>
          </a:p>
          <a:p>
            <a:pPr algn="ctr"/>
            <a:r>
              <a:rPr lang="en-US" b="1" dirty="0"/>
              <a:t>App</a:t>
            </a:r>
          </a:p>
        </p:txBody>
      </p:sp>
      <p:sp>
        <p:nvSpPr>
          <p:cNvPr id="11" name="Down Arrow 10"/>
          <p:cNvSpPr/>
          <p:nvPr/>
        </p:nvSpPr>
        <p:spPr>
          <a:xfrm rot="18902717">
            <a:off x="3471162" y="3607990"/>
            <a:ext cx="1071797" cy="6266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70" y="2472597"/>
            <a:ext cx="1744011" cy="13248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69789" y="2140223"/>
            <a:ext cx="147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CUDA App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25" y="4313511"/>
            <a:ext cx="2693803" cy="19251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2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raphics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rocessing 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/>
              <a:t>nits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4662" y="1692047"/>
            <a:ext cx="4250538" cy="4705437"/>
          </a:xfrm>
        </p:spPr>
        <p:txBody>
          <a:bodyPr/>
          <a:lstStyle/>
          <a:p>
            <a:pPr marL="0" indent="0" algn="just">
              <a:buNone/>
            </a:pPr>
            <a:endParaRPr lang="en-US" sz="2400" dirty="0"/>
          </a:p>
          <a:p>
            <a:pPr algn="just">
              <a:buFont typeface="Wingdings" charset="2"/>
              <a:buChar char="Ø"/>
            </a:pPr>
            <a:r>
              <a:rPr lang="en-US" sz="2400" dirty="0"/>
              <a:t> Optimize the performance of graphics and multi-media heavy workloads 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>
              <a:buFont typeface="Wingdings" charset="2"/>
              <a:buChar char="Ø"/>
            </a:pPr>
            <a:r>
              <a:rPr lang="en-US" sz="2400" dirty="0"/>
              <a:t> Integrated on data centers and clouds to accelerate a range of computational applications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>
              <a:buFont typeface="Wingdings" charset="2"/>
              <a:buChar char="Ø"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44" y="1972594"/>
            <a:ext cx="1971398" cy="140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0395">
            <a:off x="5128507" y="1938268"/>
            <a:ext cx="1327729" cy="1471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60" y="3773011"/>
            <a:ext cx="1335983" cy="1216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701">
            <a:off x="7255428" y="4100128"/>
            <a:ext cx="1250352" cy="1421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710">
            <a:off x="4974324" y="4711680"/>
            <a:ext cx="1417570" cy="13537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C8BFE8-27BF-9046-8886-DAADF99314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60" y="5149145"/>
            <a:ext cx="19716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/>
          <a:lstStyle/>
          <a:p>
            <a:r>
              <a:rPr lang="en-US" dirty="0"/>
              <a:t>CUDA-CUDA Side Channel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413" y="1880190"/>
            <a:ext cx="5103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Colocation:</a:t>
            </a:r>
          </a:p>
          <a:p>
            <a:pPr algn="just"/>
            <a:r>
              <a:rPr lang="en-US" sz="2400" b="1" dirty="0"/>
              <a:t>Multi-Process Service (MPS) </a:t>
            </a:r>
            <a:r>
              <a:rPr lang="en-US" sz="2400" dirty="0"/>
              <a:t>on NVIDIA GPUs allows execution of concurrent kernels from different processes on the GPU</a:t>
            </a:r>
          </a:p>
          <a:p>
            <a:pPr algn="just"/>
            <a:endParaRPr lang="en-US" sz="2400" dirty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Leakage: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Monitoring</a:t>
            </a:r>
            <a:r>
              <a:rPr lang="en-US" sz="2400" b="1" dirty="0"/>
              <a:t> GPU Performance Counters </a:t>
            </a:r>
            <a:r>
              <a:rPr lang="en-US" sz="2400" dirty="0"/>
              <a:t>provided by NVIDIA profiling tools</a:t>
            </a:r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729467" y="1782502"/>
            <a:ext cx="2583674" cy="4479404"/>
            <a:chOff x="5445826" y="605426"/>
            <a:chExt cx="2612672" cy="5094334"/>
          </a:xfrm>
        </p:grpSpPr>
        <p:sp>
          <p:nvSpPr>
            <p:cNvPr id="8" name="Rectangle 7"/>
            <p:cNvSpPr/>
            <p:nvPr/>
          </p:nvSpPr>
          <p:spPr>
            <a:xfrm>
              <a:off x="6064469" y="2144110"/>
              <a:ext cx="1513490" cy="147802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45827" y="605426"/>
              <a:ext cx="1237284" cy="14188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64469" y="3802581"/>
              <a:ext cx="1513490" cy="189717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21214" y="605426"/>
              <a:ext cx="1237284" cy="14188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45826" y="716016"/>
              <a:ext cx="1162169" cy="315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MPI Process 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1694" y="716014"/>
              <a:ext cx="1087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MPI Process B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50560" y="1314874"/>
              <a:ext cx="660400" cy="5709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MPS Client Context 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09656" y="1314874"/>
              <a:ext cx="660400" cy="5709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MPS Client Context B</a:t>
              </a:r>
            </a:p>
          </p:txBody>
        </p:sp>
        <p:sp>
          <p:nvSpPr>
            <p:cNvPr id="16" name="Trapezoid 15"/>
            <p:cNvSpPr/>
            <p:nvPr/>
          </p:nvSpPr>
          <p:spPr>
            <a:xfrm rot="10800000">
              <a:off x="6410960" y="2265491"/>
              <a:ext cx="812800" cy="436155"/>
            </a:xfrm>
            <a:prstGeom prst="trapezoi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/>
            <p:cNvSpPr/>
            <p:nvPr/>
          </p:nvSpPr>
          <p:spPr>
            <a:xfrm rot="10800000">
              <a:off x="6171114" y="3983030"/>
              <a:ext cx="610375" cy="452634"/>
            </a:xfrm>
            <a:prstGeom prst="trapezoi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/>
            <p:cNvSpPr/>
            <p:nvPr/>
          </p:nvSpPr>
          <p:spPr>
            <a:xfrm rot="10800000">
              <a:off x="6902494" y="3983031"/>
              <a:ext cx="612824" cy="452633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/>
            <p:cNvSpPr/>
            <p:nvPr/>
          </p:nvSpPr>
          <p:spPr>
            <a:xfrm rot="10800000">
              <a:off x="6507306" y="4599637"/>
              <a:ext cx="658574" cy="436155"/>
            </a:xfrm>
            <a:prstGeom prst="trapezoi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7160" y="2806049"/>
              <a:ext cx="660400" cy="570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Server CUDA Context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74458" y="2276289"/>
              <a:ext cx="913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Many to one context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01237" y="3376999"/>
              <a:ext cx="1376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MPI Service Process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08454" y="3983031"/>
              <a:ext cx="7659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Concurrent </a:t>
              </a:r>
            </a:p>
            <a:p>
              <a:r>
                <a:rPr lang="en-US" sz="800" b="1" dirty="0"/>
                <a:t>Scheduler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68796" y="4002278"/>
              <a:ext cx="7659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Concurrent </a:t>
              </a:r>
            </a:p>
            <a:p>
              <a:r>
                <a:rPr lang="en-US" sz="800" b="1" dirty="0"/>
                <a:t>Scheduler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07305" y="4635362"/>
              <a:ext cx="7659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Time-Sliced </a:t>
              </a:r>
            </a:p>
            <a:p>
              <a:r>
                <a:rPr lang="en-US" sz="800" b="1" dirty="0"/>
                <a:t>Scheduler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29623" y="5133638"/>
              <a:ext cx="1203501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</a:rPr>
                <a:t>Processors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2353" y="5422761"/>
              <a:ext cx="1087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GPU</a:t>
              </a:r>
            </a:p>
          </p:txBody>
        </p:sp>
        <p:cxnSp>
          <p:nvCxnSpPr>
            <p:cNvPr id="28" name="Straight Arrow Connector 27"/>
            <p:cNvCxnSpPr>
              <a:stCxn id="16" idx="2"/>
            </p:cNvCxnSpPr>
            <p:nvPr/>
          </p:nvCxnSpPr>
          <p:spPr>
            <a:xfrm>
              <a:off x="6080760" y="1885824"/>
              <a:ext cx="602351" cy="3796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2"/>
            </p:cNvCxnSpPr>
            <p:nvPr/>
          </p:nvCxnSpPr>
          <p:spPr>
            <a:xfrm flipH="1">
              <a:off x="6934785" y="1885824"/>
              <a:ext cx="505071" cy="3796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8" idx="0"/>
              <a:endCxn id="23" idx="0"/>
            </p:cNvCxnSpPr>
            <p:nvPr/>
          </p:nvCxnSpPr>
          <p:spPr>
            <a:xfrm>
              <a:off x="6817360" y="2701646"/>
              <a:ext cx="0" cy="1044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0"/>
              <a:endCxn id="22" idx="2"/>
            </p:cNvCxnSpPr>
            <p:nvPr/>
          </p:nvCxnSpPr>
          <p:spPr>
            <a:xfrm flipH="1">
              <a:off x="6836593" y="4435664"/>
              <a:ext cx="372313" cy="1639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9" idx="0"/>
              <a:endCxn id="22" idx="2"/>
            </p:cNvCxnSpPr>
            <p:nvPr/>
          </p:nvCxnSpPr>
          <p:spPr>
            <a:xfrm>
              <a:off x="6476301" y="4435664"/>
              <a:ext cx="360292" cy="1639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0"/>
              <a:endCxn id="21" idx="2"/>
            </p:cNvCxnSpPr>
            <p:nvPr/>
          </p:nvCxnSpPr>
          <p:spPr>
            <a:xfrm>
              <a:off x="6889598" y="3376999"/>
              <a:ext cx="319308" cy="606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8720" y="321142"/>
            <a:ext cx="7890799" cy="1129846"/>
          </a:xfrm>
        </p:spPr>
        <p:txBody>
          <a:bodyPr>
            <a:normAutofit/>
          </a:bodyPr>
          <a:lstStyle/>
          <a:p>
            <a:r>
              <a:rPr lang="en-US" sz="3600" dirty="0"/>
              <a:t>Attack 3: Neural Network Model Recovery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558" y="1917733"/>
            <a:ext cx="84946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Victim: </a:t>
            </a:r>
            <a:r>
              <a:rPr lang="en-US" sz="2000" dirty="0"/>
              <a:t>A CUDA-implemented back-propagation (</a:t>
            </a:r>
            <a:r>
              <a:rPr lang="en-US" sz="2000" dirty="0" err="1"/>
              <a:t>Rodinia</a:t>
            </a:r>
            <a:r>
              <a:rPr lang="en-US" sz="2000" dirty="0"/>
              <a:t> benchmark)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Spy: </a:t>
            </a:r>
            <a:r>
              <a:rPr lang="en-US" sz="2000" dirty="0"/>
              <a:t>Launches several hundred consecutive CUDA kernels</a:t>
            </a:r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Methodology: </a:t>
            </a:r>
          </a:p>
          <a:p>
            <a:pPr marL="342891" indent="-342891" algn="just">
              <a:buFont typeface="Arial" charset="0"/>
              <a:buChar char="•"/>
            </a:pPr>
            <a:r>
              <a:rPr lang="en-US" sz="2000" b="1" dirty="0" err="1"/>
              <a:t>Colocate</a:t>
            </a:r>
            <a:r>
              <a:rPr lang="en-US" sz="2000" dirty="0"/>
              <a:t>: Reverse engineer GPU hardware schedulers to </a:t>
            </a:r>
            <a:r>
              <a:rPr lang="en-US" sz="2000" dirty="0" err="1"/>
              <a:t>colocate</a:t>
            </a:r>
            <a:r>
              <a:rPr lang="en-US" sz="2000" dirty="0"/>
              <a:t> on each SM</a:t>
            </a:r>
          </a:p>
          <a:p>
            <a:pPr marL="342891" indent="-342891" algn="just">
              <a:buFont typeface="Arial" charset="0"/>
              <a:buChar char="•"/>
            </a:pPr>
            <a:r>
              <a:rPr lang="en-US" sz="2000" b="1" dirty="0"/>
              <a:t>Create contention</a:t>
            </a:r>
            <a:r>
              <a:rPr lang="en-US" sz="2000" dirty="0"/>
              <a:t>: Different threads (or warps) utilize different hardware resources in parallel to create contention</a:t>
            </a:r>
          </a:p>
          <a:p>
            <a:pPr marL="342891" indent="-342891" algn="just">
              <a:buFont typeface="Arial" charset="0"/>
              <a:buChar char="•"/>
            </a:pPr>
            <a:r>
              <a:rPr lang="en-US" sz="2000" b="1" dirty="0"/>
              <a:t>Measure</a:t>
            </a:r>
            <a:r>
              <a:rPr lang="en-US" sz="2000" dirty="0"/>
              <a:t>: Collecting one vector of performance counter values from each spy kernel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4" y="2981413"/>
            <a:ext cx="6420648" cy="2047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332" y="1899010"/>
            <a:ext cx="8021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classification results for identifying the number of neurons through the side channel attack: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332" y="5240312"/>
            <a:ext cx="794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Input layer size varying in the range between 64 and 65536 neurons collecting 10 samples for each input size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62365" y="4091549"/>
            <a:ext cx="1629149" cy="36101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/>
          <a:lstStyle/>
          <a:p>
            <a:r>
              <a:rPr lang="en-US" dirty="0"/>
              <a:t>CUDA-Graphics Side Channel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453" y="1778330"/>
            <a:ext cx="78707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Colocation</a:t>
            </a:r>
            <a:r>
              <a:rPr lang="en-US" sz="2000" dirty="0"/>
              <a:t> (reverse engineering): </a:t>
            </a:r>
          </a:p>
          <a:p>
            <a:pPr algn="just"/>
            <a:r>
              <a:rPr lang="en-US" sz="2000" dirty="0"/>
              <a:t>Fine-grained  interleaving execution (not concurrent) of CUDA kernels and graphics operations on the GPU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Leakage: </a:t>
            </a:r>
          </a:p>
          <a:p>
            <a:pPr marL="285744" indent="-285744" algn="just">
              <a:buFont typeface="Arial" charset="0"/>
              <a:buChar char="•"/>
            </a:pPr>
            <a:r>
              <a:rPr lang="en-US" sz="2000" dirty="0"/>
              <a:t>Memory API </a:t>
            </a:r>
          </a:p>
          <a:p>
            <a:pPr marL="742944" lvl="1" indent="-285744" algn="just">
              <a:buFont typeface="Arial" charset="0"/>
              <a:buChar char="•"/>
            </a:pPr>
            <a:r>
              <a:rPr lang="en-US" sz="2000" dirty="0"/>
              <a:t>From CPU, so concurrent execution</a:t>
            </a:r>
          </a:p>
          <a:p>
            <a:pPr algn="just"/>
            <a:endParaRPr lang="en-US" sz="2000" dirty="0"/>
          </a:p>
          <a:p>
            <a:pPr marL="285744" indent="-285744" algn="just">
              <a:buFont typeface="Arial" charset="0"/>
              <a:buChar char="•"/>
            </a:pPr>
            <a:r>
              <a:rPr lang="en-US" sz="2000" dirty="0"/>
              <a:t>GPU Performance Counters sampling after every frame by a short CUDA kernel</a:t>
            </a:r>
          </a:p>
          <a:p>
            <a:pPr algn="just"/>
            <a:endParaRPr lang="en-US" sz="2000" dirty="0"/>
          </a:p>
          <a:p>
            <a:pPr marL="285744" indent="-285744" algn="just">
              <a:buFont typeface="Arial" charset="0"/>
              <a:buChar char="•"/>
            </a:pPr>
            <a:r>
              <a:rPr lang="en-US" sz="2000" b="1" dirty="0"/>
              <a:t>Result</a:t>
            </a:r>
            <a:r>
              <a:rPr lang="en-US" sz="2000" dirty="0"/>
              <a:t>: Classification accuracy of </a:t>
            </a:r>
            <a:r>
              <a:rPr lang="en-US" sz="2000" b="1" dirty="0"/>
              <a:t>93%</a:t>
            </a:r>
            <a:r>
              <a:rPr lang="en-US" sz="2000" dirty="0"/>
              <a:t> for </a:t>
            </a:r>
            <a:r>
              <a:rPr lang="en-US" sz="2000" b="1" dirty="0"/>
              <a:t>200</a:t>
            </a:r>
            <a:r>
              <a:rPr lang="en-US" sz="2000" dirty="0"/>
              <a:t> Alexa top websites</a:t>
            </a:r>
          </a:p>
          <a:p>
            <a:pPr algn="just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2165" y="2327870"/>
            <a:ext cx="2114424" cy="1140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Limiting the rate of the calls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83614" y="2340803"/>
            <a:ext cx="2882095" cy="1120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Limiting </a:t>
            </a:r>
            <a:r>
              <a:rPr lang="en-US" sz="2000"/>
              <a:t>the precision </a:t>
            </a:r>
            <a:r>
              <a:rPr lang="en-US" sz="2000" dirty="0"/>
              <a:t>of returned information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7802" y="2327870"/>
            <a:ext cx="2245489" cy="10640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Combined</a:t>
            </a:r>
          </a:p>
          <a:p>
            <a:pPr marL="0" indent="0">
              <a:buNone/>
            </a:pPr>
            <a:r>
              <a:rPr lang="en-US" sz="2000" dirty="0"/>
              <a:t>(Rate limiting at 4MB granularity)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5" y="3429967"/>
            <a:ext cx="2600511" cy="213745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6" y="3429966"/>
            <a:ext cx="2754776" cy="2165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48" y="3429966"/>
            <a:ext cx="2778691" cy="21374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0327" y="295678"/>
            <a:ext cx="10515600" cy="1129846"/>
          </a:xfrm>
        </p:spPr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155" y="1814050"/>
            <a:ext cx="771549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We have reported all of our findings to NVIDIA: </a:t>
            </a:r>
          </a:p>
          <a:p>
            <a:pPr lvl="1"/>
            <a:r>
              <a:rPr lang="en-US" sz="2000" dirty="0"/>
              <a:t>CVE 2018-6260, security notice</a:t>
            </a:r>
          </a:p>
          <a:p>
            <a:pPr lvl="1"/>
            <a:endParaRPr lang="en-US" sz="2000" dirty="0"/>
          </a:p>
          <a:p>
            <a:r>
              <a:rPr lang="en-US" sz="2400" dirty="0"/>
              <a:t>Patch: offers system administrators the option to disable access to performance counters from user processes</a:t>
            </a:r>
          </a:p>
          <a:p>
            <a:pPr lvl="1"/>
            <a:r>
              <a:rPr lang="en-US" sz="2000" dirty="0"/>
              <a:t>Main issue is backward compatibility</a:t>
            </a:r>
          </a:p>
          <a:p>
            <a:endParaRPr lang="en-US" sz="2400" dirty="0"/>
          </a:p>
          <a:p>
            <a:r>
              <a:rPr lang="en-US" sz="2400" dirty="0"/>
              <a:t>Later reported to Intel and AMD; working on replicating attacks there.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2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078" y="1922231"/>
            <a:ext cx="8415131" cy="435133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Side channels on GPUs</a:t>
            </a:r>
          </a:p>
          <a:p>
            <a:pPr lvl="1" algn="just"/>
            <a:r>
              <a:rPr lang="en-US" sz="2000" dirty="0"/>
              <a:t>Fine grain channels impractical?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…between </a:t>
            </a:r>
            <a:r>
              <a:rPr lang="en-US" sz="2400" b="1" dirty="0"/>
              <a:t>two concurrent applications</a:t>
            </a:r>
            <a:r>
              <a:rPr lang="en-US" sz="2400" dirty="0"/>
              <a:t> on GPUs: </a:t>
            </a:r>
          </a:p>
          <a:p>
            <a:pPr lvl="1" algn="just"/>
            <a:r>
              <a:rPr lang="en-US" sz="2000" dirty="0"/>
              <a:t> A series of end-to-end GPU attacks on both graphics and computational stacks, as well as across them. 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Mitigations based on limiting the rate and precision are effective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Future work: Multi-GPU systems; integrated GPU systems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8133" y="1706500"/>
            <a:ext cx="7921422" cy="435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algn="just">
              <a:buFont typeface="Wingdings" charset="2"/>
              <a:buChar char="Ø"/>
            </a:pPr>
            <a:r>
              <a:rPr lang="en-US" sz="2600" dirty="0"/>
              <a:t> </a:t>
            </a:r>
            <a:r>
              <a:rPr lang="en-US" sz="2400" dirty="0"/>
              <a:t>GPUs often process sensitive data</a:t>
            </a:r>
          </a:p>
          <a:p>
            <a:pPr marL="457189" lvl="1" indent="0" algn="just">
              <a:buNone/>
            </a:pPr>
            <a:endParaRPr lang="en-US" sz="2000" dirty="0"/>
          </a:p>
          <a:p>
            <a:pPr algn="just">
              <a:buFont typeface="Wingdings" charset="2"/>
              <a:buChar char="Ø"/>
            </a:pPr>
            <a:r>
              <a:rPr lang="en-US" sz="2400" dirty="0"/>
              <a:t> Trends to improve multiprogramming on GPUs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>
              <a:buFont typeface="Wingdings" charset="2"/>
              <a:buChar char="Ø"/>
            </a:pPr>
            <a:r>
              <a:rPr lang="en-US" sz="2400" dirty="0"/>
              <a:t> Are side channels a threat?</a:t>
            </a:r>
          </a:p>
          <a:p>
            <a:pPr lvl="1" algn="just">
              <a:buFont typeface="Wingdings" charset="2"/>
              <a:buChar char="Ø"/>
            </a:pPr>
            <a:r>
              <a:rPr lang="en-US" sz="2000" dirty="0"/>
              <a:t>Covert channels shown</a:t>
            </a:r>
          </a:p>
          <a:p>
            <a:pPr lvl="1" algn="just">
              <a:buFont typeface="Wingdings" charset="2"/>
              <a:buChar char="Ø"/>
            </a:pPr>
            <a:r>
              <a:rPr lang="en-US" sz="2000" dirty="0"/>
              <a:t>Some side channels, but not general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AC9E8EC-5ACB-094A-9D12-CEB7E9208584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8EC5630-3BD4-4E90-9CFF-CA9539E3C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729687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00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GPU Architecture: massive paralleism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4" y="1675227"/>
            <a:ext cx="6951131" cy="43941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AC9E8EC-5ACB-094A-9D12-CEB7E920858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/>
          <a:lstStyle/>
          <a:p>
            <a:r>
              <a:rPr lang="en-US" dirty="0"/>
              <a:t>GPU Programming Interfaces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8239" y="1750675"/>
            <a:ext cx="10515600" cy="4351339"/>
          </a:xfrm>
        </p:spPr>
        <p:txBody>
          <a:bodyPr/>
          <a:lstStyle/>
          <a:p>
            <a:r>
              <a:rPr lang="en-US" sz="2400" dirty="0"/>
              <a:t>Computation: CUDA and </a:t>
            </a:r>
            <a:r>
              <a:rPr lang="en-US" sz="2400" dirty="0" err="1"/>
              <a:t>OpenCL</a:t>
            </a:r>
            <a:endParaRPr lang="en-US" sz="2400" dirty="0"/>
          </a:p>
          <a:p>
            <a:r>
              <a:rPr lang="en-US" sz="2400" dirty="0"/>
              <a:t>Graphics: OpenGL and </a:t>
            </a:r>
            <a:r>
              <a:rPr lang="en-US" sz="2400" dirty="0" err="1"/>
              <a:t>WebGL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38" y="2352734"/>
            <a:ext cx="4186189" cy="3540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3186104"/>
            <a:ext cx="7071544" cy="17519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8239" y="5455683"/>
            <a:ext cx="742761" cy="4373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1728" y="5489677"/>
            <a:ext cx="672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Programmable steps of </a:t>
            </a:r>
            <a:r>
              <a:rPr lang="en-US"/>
              <a:t>Graphics pipeline which are executed on SMs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8EC-5ACB-094A-9D12-CEB7E92085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E848C-9840-8F41-9C9A-F02FBE45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Increasingly designed for sharing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1BB7AFF-365C-8743-BAC1-165834783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844367"/>
            <a:ext cx="8178799" cy="40559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9EC38-9093-3649-A0F7-718D1035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AC9E8EC-5ACB-094A-9D12-CEB7E920858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7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97EF-BBC0-B94B-A7EF-108D787ED70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9936" y="458888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/>
              <a:t>Prior work—covert channels on GPUs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2671" y="1266256"/>
            <a:ext cx="5818585" cy="32789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6" y="1415084"/>
            <a:ext cx="5475683" cy="3087291"/>
          </a:xfrm>
          <a:prstGeom prst="rect">
            <a:avLst/>
          </a:prstGeom>
        </p:spPr>
      </p:pic>
      <p:sp>
        <p:nvSpPr>
          <p:cNvPr id="19" name="Curved Up Arrow 18"/>
          <p:cNvSpPr/>
          <p:nvPr/>
        </p:nvSpPr>
        <p:spPr>
          <a:xfrm rot="10800000" flipH="1">
            <a:off x="2666517" y="2599031"/>
            <a:ext cx="1377206" cy="218401"/>
          </a:xfrm>
          <a:prstGeom prst="curvedUpArrow">
            <a:avLst>
              <a:gd name="adj1" fmla="val 25000"/>
              <a:gd name="adj2" fmla="val 50000"/>
              <a:gd name="adj3" fmla="val 28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rot="10800000" flipH="1">
            <a:off x="3947281" y="2222302"/>
            <a:ext cx="1425180" cy="3116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0800000" flipH="1">
            <a:off x="5256374" y="1635772"/>
            <a:ext cx="1418631" cy="3116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972657" y="2263220"/>
            <a:ext cx="67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1.7 x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4279963" y="1871574"/>
            <a:ext cx="67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3.8 x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5613810" y="1317873"/>
            <a:ext cx="89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12.9 </a:t>
            </a:r>
            <a:r>
              <a:rPr lang="en-US" dirty="0"/>
              <a:t>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2841502"/>
            <a:ext cx="9144000" cy="17037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Error-free bandwidth of over 4 Mbps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Constructing and Characterizing Covert Channels on GPUs [Micro 2017]</a:t>
            </a: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D87D6DBE-5596-6049-9C40-F531AAB45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28883"/>
              </p:ext>
            </p:extLst>
          </p:nvPr>
        </p:nvGraphicFramePr>
        <p:xfrm>
          <a:off x="609600" y="4713771"/>
          <a:ext cx="8229600" cy="216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22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1" animBg="1"/>
      <p:bldP spid="20" grpId="1" animBg="1"/>
      <p:bldP spid="21" grpId="1" animBg="1"/>
      <p:bldP spid="22" grpId="1"/>
      <p:bldP spid="23" grpId="1"/>
      <p:bldP spid="24" grpId="1"/>
      <p:bldP spid="25" grpId="0" animBg="1"/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6250" y="259644"/>
            <a:ext cx="8161867" cy="930528"/>
          </a:xfrm>
        </p:spPr>
        <p:txBody>
          <a:bodyPr>
            <a:normAutofit fontScale="90000"/>
          </a:bodyPr>
          <a:lstStyle/>
          <a:p>
            <a:r>
              <a:rPr lang="en-US" dirty="0"/>
              <a:t>Finer grain </a:t>
            </a:r>
            <a:r>
              <a:rPr lang="en-US" dirty="0" err="1"/>
              <a:t>microarchitectural</a:t>
            </a:r>
            <a:r>
              <a:rPr lang="en-US" dirty="0"/>
              <a:t> channels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2160602"/>
            <a:ext cx="1394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2000" b="1" dirty="0"/>
              <a:t>Co-location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38524" y="3768430"/>
            <a:ext cx="1844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/>
              <a:t>D-cache attacks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524" y="5002808"/>
            <a:ext cx="1709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Control flow </a:t>
            </a:r>
          </a:p>
          <a:p>
            <a:pPr algn="just"/>
            <a:r>
              <a:rPr lang="en-US" sz="2000" b="1" dirty="0"/>
              <a:t>based attacks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7658" y="1075222"/>
            <a:ext cx="101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CPU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1496" y="1045084"/>
            <a:ext cx="101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GPU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01716" y="2006713"/>
            <a:ext cx="2377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aseline="0" dirty="0"/>
              <a:t>Possible on different </a:t>
            </a:r>
          </a:p>
          <a:p>
            <a:pPr algn="just"/>
            <a:r>
              <a:rPr lang="en-US" sz="2000" baseline="0" dirty="0"/>
              <a:t>cores / same core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645285" y="1852825"/>
            <a:ext cx="2867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Concurrent apps not possible in all scenarios (e.g. Graphics and CUDA)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2060" y="3460654"/>
            <a:ext cx="2205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000" dirty="0" err="1"/>
              <a:t>Prime+Probe</a:t>
            </a:r>
            <a:r>
              <a:rPr lang="en-US" sz="2000" dirty="0"/>
              <a:t> </a:t>
            </a:r>
            <a:r>
              <a:rPr lang="en-US" sz="2000" baseline="0" dirty="0"/>
              <a:t>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err="1"/>
              <a:t>Flush+Reload</a:t>
            </a:r>
            <a:endParaRPr lang="en-US" sz="2000" dirty="0"/>
          </a:p>
          <a:p>
            <a:pPr marL="285750" indent="-285750" algn="just">
              <a:buFont typeface="Arial" charset="0"/>
              <a:buChar char="•"/>
            </a:pPr>
            <a:r>
              <a:rPr lang="mr-IN" sz="2000" dirty="0"/>
              <a:t>…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651761" y="5022448"/>
            <a:ext cx="2518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000" dirty="0"/>
              <a:t>I-cache  attack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/>
              <a:t>branch prediction attacks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73599" y="3460654"/>
            <a:ext cx="3164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000" dirty="0"/>
              <a:t>Difficult (many active threads and small caches)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/>
              <a:t>No flush instruction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73599" y="5022448"/>
            <a:ext cx="3038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000" dirty="0"/>
              <a:t>SIMT computational model limits this leakage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/>
              <a:t>No branch prediction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25CA-ED81-104B-A9F9-9803DEB0F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74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11457</TotalTime>
  <Words>1087</Words>
  <Application>Microsoft Macintosh PowerPoint</Application>
  <PresentationFormat>On-screen Show (4:3)</PresentationFormat>
  <Paragraphs>250</Paragraphs>
  <Slides>26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Wingdings</vt:lpstr>
      <vt:lpstr>Office Theme</vt:lpstr>
      <vt:lpstr>1_Custom Design</vt:lpstr>
      <vt:lpstr>Custom Design</vt:lpstr>
      <vt:lpstr>PowerPoint Presentation</vt:lpstr>
      <vt:lpstr>Graphics Processing Units</vt:lpstr>
      <vt:lpstr>Motivation</vt:lpstr>
      <vt:lpstr>Outline</vt:lpstr>
      <vt:lpstr>GPU Architecture: massive paralleism</vt:lpstr>
      <vt:lpstr>GPU Programming Interfaces</vt:lpstr>
      <vt:lpstr>Increasingly designed for sharing</vt:lpstr>
      <vt:lpstr>Prior work—covert channels on GPUs</vt:lpstr>
      <vt:lpstr>Finer grain microarchitectural channels</vt:lpstr>
      <vt:lpstr>PowerPoint Presentation</vt:lpstr>
      <vt:lpstr>Leakage Vectors</vt:lpstr>
      <vt:lpstr>Graphics-Graphics Attack Overview</vt:lpstr>
      <vt:lpstr>Graphics-Graphics Side Channel (Co-location)</vt:lpstr>
      <vt:lpstr>Attack 1: Website Fingerprinting</vt:lpstr>
      <vt:lpstr>GPU memory allocation trace</vt:lpstr>
      <vt:lpstr>Classification Results</vt:lpstr>
      <vt:lpstr>Attack 2: Keystroke Timing</vt:lpstr>
      <vt:lpstr>Keystroke timing: Ground Truth vs. GPU</vt:lpstr>
      <vt:lpstr>CUDA-CUDA: Attack overview</vt:lpstr>
      <vt:lpstr>CUDA-CUDA Side Channel</vt:lpstr>
      <vt:lpstr>Attack 3: Neural Network Model Recovery</vt:lpstr>
      <vt:lpstr>Results</vt:lpstr>
      <vt:lpstr>CUDA-Graphics Side Channel</vt:lpstr>
      <vt:lpstr>Mitigation</vt:lpstr>
      <vt:lpstr>Disclosure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Hoda Naghibijouyabri</dc:creator>
  <cp:lastModifiedBy>Nael Abu-Ghazaleh</cp:lastModifiedBy>
  <cp:revision>72</cp:revision>
  <dcterms:created xsi:type="dcterms:W3CDTF">2018-10-11T17:33:31Z</dcterms:created>
  <dcterms:modified xsi:type="dcterms:W3CDTF">2018-11-29T14:37:30Z</dcterms:modified>
</cp:coreProperties>
</file>