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jpeg" ContentType="image/jpeg"/>
  <Override PartName="/ppt/media/image4.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media1.m4a" ContentType="audio/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jpeg" ContentType="image/jpeg"/>
  <Override PartName="/ppt/media/image6.jpeg" ContentType="image/jpeg"/>
  <Override PartName="/ppt/media/image7.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8.jpeg" ContentType="image/jpeg"/>
  <Override PartName="/ppt/notesSlides/notesSlide17.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3DA"/>
          </a:solidFill>
        </a:fill>
      </a:tcStyle>
    </a:wholeTbl>
    <a:band2H>
      <a:tcTxStyle b="def" i="def"/>
      <a:tcStyle>
        <a:tcBdr/>
        <a:fill>
          <a:solidFill>
            <a:srgbClr val="E7F2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EEC"/>
          </a:solidFill>
        </a:fill>
      </a:tcStyle>
    </a:wholeTbl>
    <a:band2H>
      <a:tcTxStyle b="def" i="def"/>
      <a:tcStyle>
        <a:tcBdr/>
        <a:fill>
          <a:solidFill>
            <a:srgbClr val="E8EF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DACC"/>
          </a:solidFill>
        </a:fill>
      </a:tcStyle>
    </a:wholeTbl>
    <a:band2H>
      <a:tcTxStyle b="def" i="def"/>
      <a:tcStyle>
        <a:tcBdr/>
        <a:fill>
          <a:solidFill>
            <a:srgbClr val="F7ED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p>
            <a:pPr/>
            <a:r>
              <a:t> The problem is that there is a lot of malware </a:t>
            </a:r>
          </a:p>
          <a:p>
            <a:pPr/>
          </a:p>
          <a:p>
            <a:pPr/>
            <a:r>
              <a:t>These are what we see these days, but they are not always visible </a:t>
            </a:r>
          </a:p>
          <a:p>
            <a:pPr/>
          </a:p>
          <a:p>
            <a:pPr/>
            <a:r>
              <a:t>Lets jump to what attackers really wants? </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4" name="Shape 1474"/>
          <p:cNvSpPr/>
          <p:nvPr>
            <p:ph type="sldImg"/>
          </p:nvPr>
        </p:nvSpPr>
        <p:spPr>
          <a:prstGeom prst="rect">
            <a:avLst/>
          </a:prstGeom>
        </p:spPr>
        <p:txBody>
          <a:bodyPr/>
          <a:lstStyle/>
          <a:p>
            <a:pPr/>
          </a:p>
        </p:txBody>
      </p:sp>
      <p:sp>
        <p:nvSpPr>
          <p:cNvPr id="1475" name="Shape 1475"/>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9" name="Shape 1479"/>
          <p:cNvSpPr/>
          <p:nvPr>
            <p:ph type="sldImg"/>
          </p:nvPr>
        </p:nvSpPr>
        <p:spPr>
          <a:prstGeom prst="rect">
            <a:avLst/>
          </a:prstGeom>
        </p:spPr>
        <p:txBody>
          <a:bodyPr/>
          <a:lstStyle/>
          <a:p>
            <a:pPr/>
          </a:p>
        </p:txBody>
      </p:sp>
      <p:sp>
        <p:nvSpPr>
          <p:cNvPr id="1480" name="Shape 1480"/>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a:p>
            <a:pPr/>
          </a:p>
          <a:p>
            <a:pPr/>
            <a:r>
              <a:t>of CFI on the instructions in the speculative path labels match protecting against Spectre-BTB attacks</a:t>
            </a:r>
          </a:p>
          <a:p>
            <a:pPr/>
          </a:p>
          <a:p>
            <a:pPr/>
            <a:r>
              <a:t>backward-edge using a unified shadow call stack, protecting against Spectre-RSB attacks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4" name="Shape 1484"/>
          <p:cNvSpPr/>
          <p:nvPr>
            <p:ph type="sldImg"/>
          </p:nvPr>
        </p:nvSpPr>
        <p:spPr>
          <a:prstGeom prst="rect">
            <a:avLst/>
          </a:prstGeom>
        </p:spPr>
        <p:txBody>
          <a:bodyPr/>
          <a:lstStyle/>
          <a:p>
            <a:pPr/>
          </a:p>
        </p:txBody>
      </p:sp>
      <p:sp>
        <p:nvSpPr>
          <p:cNvPr id="1485" name="Shape 1485"/>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9" name="Shape 1489"/>
          <p:cNvSpPr/>
          <p:nvPr>
            <p:ph type="sldImg"/>
          </p:nvPr>
        </p:nvSpPr>
        <p:spPr>
          <a:prstGeom prst="rect">
            <a:avLst/>
          </a:prstGeom>
        </p:spPr>
        <p:txBody>
          <a:bodyPr/>
          <a:lstStyle/>
          <a:p>
            <a:pPr/>
          </a:p>
        </p:txBody>
      </p:sp>
      <p:sp>
        <p:nvSpPr>
          <p:cNvPr id="1490" name="Shape 1490"/>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5" name="Shape 1495"/>
          <p:cNvSpPr/>
          <p:nvPr>
            <p:ph type="sldImg"/>
          </p:nvPr>
        </p:nvSpPr>
        <p:spPr>
          <a:prstGeom prst="rect">
            <a:avLst/>
          </a:prstGeom>
        </p:spPr>
        <p:txBody>
          <a:bodyPr/>
          <a:lstStyle/>
          <a:p>
            <a:pPr/>
          </a:p>
        </p:txBody>
      </p:sp>
      <p:sp>
        <p:nvSpPr>
          <p:cNvPr id="1496" name="Shape 1496"/>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Shape 1513"/>
          <p:cNvSpPr/>
          <p:nvPr>
            <p:ph type="sldImg"/>
          </p:nvPr>
        </p:nvSpPr>
        <p:spPr>
          <a:prstGeom prst="rect">
            <a:avLst/>
          </a:prstGeom>
        </p:spPr>
        <p:txBody>
          <a:bodyPr/>
          <a:lstStyle/>
          <a:p>
            <a:pPr/>
          </a:p>
        </p:txBody>
      </p:sp>
      <p:sp>
        <p:nvSpPr>
          <p:cNvPr id="1514" name="Shape 1514"/>
          <p:cNvSpPr/>
          <p:nvPr>
            <p:ph type="body" sz="quarter" idx="1"/>
          </p:nvPr>
        </p:nvSpPr>
        <p:spPr>
          <a:prstGeom prst="rect">
            <a:avLst/>
          </a:prstGeom>
        </p:spPr>
        <p:txBody>
          <a:bodyPr/>
          <a:lstStyle/>
          <a:p>
            <a:pPr/>
            <a:r>
              <a:t>Qualcomm Snap the dragon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2" name="Shape 1572"/>
          <p:cNvSpPr/>
          <p:nvPr>
            <p:ph type="sldImg"/>
          </p:nvPr>
        </p:nvSpPr>
        <p:spPr>
          <a:prstGeom prst="rect">
            <a:avLst/>
          </a:prstGeom>
        </p:spPr>
        <p:txBody>
          <a:bodyPr/>
          <a:lstStyle/>
          <a:p>
            <a:pPr/>
          </a:p>
        </p:txBody>
      </p:sp>
      <p:sp>
        <p:nvSpPr>
          <p:cNvPr id="1573" name="Shape 1573"/>
          <p:cNvSpPr/>
          <p:nvPr>
            <p:ph type="body" sz="quarter" idx="1"/>
          </p:nvPr>
        </p:nvSpPr>
        <p:spPr>
          <a:prstGeom prst="rect">
            <a:avLst/>
          </a:prstGeom>
        </p:spPr>
        <p:txBody>
          <a:bodyPr/>
          <a:lstStyle/>
          <a:p>
            <a:pPr/>
            <a:r>
              <a:t>Collect sub-semantic features</a:t>
            </a:r>
          </a:p>
          <a:p>
            <a:pPr/>
            <a:r>
              <a:t>Have a simple machine learning engine</a:t>
            </a:r>
          </a:p>
          <a:p>
            <a:pPr/>
            <a:r>
              <a:t>Check executing program in real-time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1" name="Shape 1601"/>
          <p:cNvSpPr/>
          <p:nvPr>
            <p:ph type="sldImg"/>
          </p:nvPr>
        </p:nvSpPr>
        <p:spPr>
          <a:prstGeom prst="rect">
            <a:avLst/>
          </a:prstGeom>
        </p:spPr>
        <p:txBody>
          <a:bodyPr/>
          <a:lstStyle/>
          <a:p>
            <a:pPr/>
          </a:p>
        </p:txBody>
      </p:sp>
      <p:sp>
        <p:nvSpPr>
          <p:cNvPr id="1602" name="Shape 1602"/>
          <p:cNvSpPr/>
          <p:nvPr>
            <p:ph type="body" sz="quarter" idx="1"/>
          </p:nvPr>
        </p:nvSpPr>
        <p:spPr>
          <a:prstGeom prst="rect">
            <a:avLst/>
          </a:prstGeom>
        </p:spPr>
        <p:txBody>
          <a:bodyPr/>
          <a:lstStyle/>
          <a:p>
            <a:pPr/>
            <a:r>
              <a:t>inflection point of changes in terms of computer architecture </a:t>
            </a:r>
          </a:p>
          <a:p>
            <a:pPr/>
          </a:p>
          <a:p>
            <a:pPr/>
            <a:r>
              <a:t>Earlier I have showed you the trends in computer architecture in 2010 .. as a results of those trends we are now at different place in computer terms of architecture .. Recently there was this computer architecture 2030 vision workshop were leaders in computer architecture got together and predicted what is going to happen .. And we are at an inflection point of changes in terms of computer architecture  because of the end of moores law.. Computing models are changing we are investing in specialization at scale,.. the cloud is becoming ubiquitous.. We see that machine learning is becoming an important workload specialty in smart systems.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Speculative executions which occers on pipelined processors.. And if you are curious this is a picture from a move called Charly chapplen modern time </a:t>
            </a:r>
            <a:r>
              <a:rPr>
                <a:latin typeface="Wingdings"/>
                <a:ea typeface="Wingdings"/>
                <a:cs typeface="Wingdings"/>
                <a:sym typeface="Wingdings"/>
              </a:rPr>
              <a:t> </a:t>
            </a:r>
            <a:r>
              <a:t>it is a good movie that you can watch on netflix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p>
          <a:p>
            <a:pPr/>
          </a:p>
          <a:p>
            <a:pPr/>
            <a:r>
              <a:t>In fact when we wait the lost opportunity could be 200 cycles or more.. Threrefore, to take advantage of this oprrutunity we use speculation </a:t>
            </a:r>
          </a:p>
          <a:p>
            <a:pPr/>
          </a:p>
          <a:p>
            <a:pPr/>
            <a:r>
              <a:t>What is spculaiton ? We simply guess what is the results of the branch -- &gt; if we guess correctly then we manage to fill the pipline and if we do not guess correctly then we romve the effect and we havent lose anything because anyway we would have been waiting .</a:t>
            </a:r>
          </a:p>
          <a:p>
            <a:pPr/>
          </a:p>
          <a:p>
            <a:pPr defTabSz="457200">
              <a:spcBef>
                <a:spcPts val="400"/>
              </a:spcBef>
            </a:pPr>
            <a:r>
              <a:t>(20-25 stages on intel's processors)</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You don’t really have to know the details</a:t>
            </a:r>
          </a:p>
          <a:p>
            <a:pPr/>
          </a:p>
          <a:p>
            <a:pPr/>
            <a:r>
              <a:t>BTB: for branches that are indirect (means the location that they jump to is a variable not an imidate )</a:t>
            </a:r>
          </a:p>
          <a:p>
            <a:pPr/>
            <a:r>
              <a:t> then I use something called the target predictor </a:t>
            </a:r>
          </a:p>
          <a:p>
            <a:pPr/>
          </a:p>
          <a:p>
            <a:pPr/>
            <a:r>
              <a:t>PHT: try to guess wither we are taking a branch or not taking it, this  is called directional predctor </a:t>
            </a:r>
          </a:p>
          <a:p>
            <a:pPr/>
          </a:p>
          <a:p>
            <a:pPr/>
            <a:r>
              <a:t>RSB: Finally for return instructions, becouase they don’t follow privouse history .. So think about a printf statement , just beucae it return to the current palace at this call does not mean that it will return to it in the next call. So we use something called the resturn stack buffer which keeps the address of the call to use as prediction. </a:t>
            </a:r>
          </a:p>
          <a:p>
            <a:pPr/>
          </a:p>
          <a:p>
            <a:pPr/>
            <a:r>
              <a:t>The original spectre paper showld attacks on the first two companents and my attack actually targets the last component the RSB.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Shape 1044"/>
          <p:cNvSpPr/>
          <p:nvPr>
            <p:ph type="sldImg"/>
          </p:nvPr>
        </p:nvSpPr>
        <p:spPr>
          <a:prstGeom prst="rect">
            <a:avLst/>
          </a:prstGeom>
        </p:spPr>
        <p:txBody>
          <a:bodyPr/>
          <a:lstStyle/>
          <a:p>
            <a:pPr/>
          </a:p>
        </p:txBody>
      </p:sp>
      <p:sp>
        <p:nvSpPr>
          <p:cNvPr id="1045" name="Shape 1045"/>
          <p:cNvSpPr/>
          <p:nvPr>
            <p:ph type="body" sz="quarter" idx="1"/>
          </p:nvPr>
        </p:nvSpPr>
        <p:spPr>
          <a:prstGeom prst="rect">
            <a:avLst/>
          </a:prstGeom>
        </p:spPr>
        <p:txBody>
          <a:bodyPr/>
          <a:lstStyle/>
          <a:p>
            <a:pPr marL="457200" indent="-298450">
              <a:buSzPts val="1200"/>
              <a:buChar char="-"/>
            </a:pPr>
            <a:r>
              <a:t>Use SpectreRSB examples as demonstration for shadow structures </a:t>
            </a:r>
          </a:p>
          <a:p>
            <a:pPr marL="457200" indent="-298450">
              <a:buSzPts val="1200"/>
              <a:buChar char="-"/>
            </a:pPr>
          </a:p>
          <a:p>
            <a:pPr marL="457200" indent="-298450" defTabSz="457200">
              <a:buSzPts val="1200"/>
              <a:buChar char="-"/>
            </a:pPr>
            <a:r>
              <a:t>Use temporary structures (Shadow) to hold any state that is produced speculatively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Shape 1087"/>
          <p:cNvSpPr/>
          <p:nvPr>
            <p:ph type="sldImg"/>
          </p:nvPr>
        </p:nvSpPr>
        <p:spPr>
          <a:prstGeom prst="rect">
            <a:avLst/>
          </a:prstGeom>
        </p:spPr>
        <p:txBody>
          <a:bodyPr/>
          <a:lstStyle/>
          <a:p>
            <a:pPr/>
          </a:p>
        </p:txBody>
      </p:sp>
      <p:sp>
        <p:nvSpPr>
          <p:cNvPr id="1088" name="Shape 1088"/>
          <p:cNvSpPr/>
          <p:nvPr>
            <p:ph type="body" sz="quarter" idx="1"/>
          </p:nvPr>
        </p:nvSpPr>
        <p:spPr>
          <a:prstGeom prst="rect">
            <a:avLst/>
          </a:prstGeom>
        </p:spPr>
        <p:txBody>
          <a:bodyPr/>
          <a:lstStyle/>
          <a:p>
            <a:pPr marL="457200" indent="-298450">
              <a:buSzPts val="1200"/>
              <a:buChar char="-"/>
            </a:pPr>
            <a:r>
              <a:t>Use SpectreRSB examples as demonstration for shadow structures </a:t>
            </a:r>
          </a:p>
          <a:p>
            <a:pPr marL="457200" indent="-298450">
              <a:buSzPts val="1200"/>
              <a:buChar char="-"/>
            </a:pPr>
          </a:p>
          <a:p>
            <a:pPr marL="457200" indent="-298450" defTabSz="457200">
              <a:buSzPts val="1200"/>
              <a:buChar char="-"/>
            </a:pPr>
            <a:r>
              <a:t>Use temporary structures (Shadow) to hold any state that is produced speculatively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Shape 1376"/>
          <p:cNvSpPr/>
          <p:nvPr>
            <p:ph type="sldImg"/>
          </p:nvPr>
        </p:nvSpPr>
        <p:spPr>
          <a:prstGeom prst="rect">
            <a:avLst/>
          </a:prstGeom>
        </p:spPr>
        <p:txBody>
          <a:bodyPr/>
          <a:lstStyle/>
          <a:p>
            <a:pPr/>
          </a:p>
        </p:txBody>
      </p:sp>
      <p:sp>
        <p:nvSpPr>
          <p:cNvPr id="1377" name="Shape 1377"/>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4" name="Shape 1464"/>
          <p:cNvSpPr/>
          <p:nvPr>
            <p:ph type="sldImg"/>
          </p:nvPr>
        </p:nvSpPr>
        <p:spPr>
          <a:prstGeom prst="rect">
            <a:avLst/>
          </a:prstGeom>
        </p:spPr>
        <p:txBody>
          <a:bodyPr/>
          <a:lstStyle/>
          <a:p>
            <a:pPr/>
          </a:p>
        </p:txBody>
      </p:sp>
      <p:sp>
        <p:nvSpPr>
          <p:cNvPr id="1465" name="Shape 1465"/>
          <p:cNvSpPr/>
          <p:nvPr>
            <p:ph type="body" sz="quarter" idx="1"/>
          </p:nvPr>
        </p:nvSpPr>
        <p:spPr>
          <a:prstGeom prst="rect">
            <a:avLst/>
          </a:prstGeom>
        </p:spPr>
        <p:txBody>
          <a:bodyPr/>
          <a:lstStyle/>
          <a:p>
            <a:pPr/>
            <a:r>
              <a:t>Any CFI mechanism consists of two abstract components: the (often static) analysis component that recovers the Control-Flow Graph (CFG) of the application (at different levels of precision) and the dynamic enforcement mechanism that restricts control flows according to the generated CFG.</a:t>
            </a:r>
          </a:p>
          <a:p>
            <a:pPr/>
          </a:p>
          <a:p>
            <a:pPr/>
            <a:r>
              <a:t>For normal programs, this</a:t>
            </a:r>
          </a:p>
          <a:p>
            <a:pPr/>
            <a:r>
              <a:t>results in negligible performance degradation since it only</a:t>
            </a:r>
          </a:p>
          <a:p>
            <a:pPr/>
            <a:r>
              <a:t>prevents speculation with mismatching CFI labels, which will</a:t>
            </a:r>
          </a:p>
          <a:p>
            <a:pPr/>
            <a:r>
              <a:t>most likely result in misspeculation. By stopping misspeculation,</a:t>
            </a:r>
          </a:p>
          <a:p>
            <a:pPr/>
            <a:r>
              <a:t>we benefit from avoiding cache pollution and other</a:t>
            </a:r>
          </a:p>
          <a:p>
            <a:pPr/>
            <a:r>
              <a:t>resource waste during misspeculation.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Shape 1469"/>
          <p:cNvSpPr/>
          <p:nvPr>
            <p:ph type="sldImg"/>
          </p:nvPr>
        </p:nvSpPr>
        <p:spPr>
          <a:prstGeom prst="rect">
            <a:avLst/>
          </a:prstGeom>
        </p:spPr>
        <p:txBody>
          <a:bodyPr/>
          <a:lstStyle/>
          <a:p>
            <a:pPr/>
          </a:p>
        </p:txBody>
      </p:sp>
      <p:sp>
        <p:nvSpPr>
          <p:cNvPr id="1470" name="Shape 1470"/>
          <p:cNvSpPr/>
          <p:nvPr>
            <p:ph type="body" sz="quarter" idx="1"/>
          </p:nvPr>
        </p:nvSpPr>
        <p:spPr>
          <a:prstGeom prst="rect">
            <a:avLst/>
          </a:prstGeom>
        </p:spPr>
        <p:txBody>
          <a:bodyPr/>
          <a:lstStyle/>
          <a:p>
            <a:pPr/>
            <a:r>
              <a:t>Because of its effectiveness against control-flow</a:t>
            </a:r>
          </a:p>
          <a:p>
            <a:pPr/>
            <a:r>
              <a:t>hijacking attacks, CFI has been adopted by both commodity</a:t>
            </a:r>
          </a:p>
          <a:p>
            <a:pPr/>
            <a:r>
              <a:t>software and hardware.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folie">
    <p:spTree>
      <p:nvGrpSpPr>
        <p:cNvPr id="1" name=""/>
        <p:cNvGrpSpPr/>
        <p:nvPr/>
      </p:nvGrpSpPr>
      <p:grpSpPr>
        <a:xfrm>
          <a:off x="0" y="0"/>
          <a:ext cx="0" cy="0"/>
          <a:chOff x="0" y="0"/>
          <a:chExt cx="0" cy="0"/>
        </a:xfrm>
      </p:grpSpPr>
      <p:sp>
        <p:nvSpPr>
          <p:cNvPr id="11" name="Title Text"/>
          <p:cNvSpPr txBox="1"/>
          <p:nvPr>
            <p:ph type="title"/>
          </p:nvPr>
        </p:nvSpPr>
        <p:spPr>
          <a:xfrm>
            <a:off x="685800" y="1122362"/>
            <a:ext cx="7772400" cy="2387601"/>
          </a:xfrm>
          <a:prstGeom prst="rect">
            <a:avLst/>
          </a:prstGeom>
        </p:spPr>
        <p:txBody>
          <a:bodyPr anchor="b"/>
          <a:lstStyle>
            <a:lvl1pPr>
              <a:defRPr sz="6000"/>
            </a:lvl1pPr>
          </a:lstStyle>
          <a:p>
            <a:pPr/>
            <a:r>
              <a:t>Title Text</a:t>
            </a:r>
          </a:p>
        </p:txBody>
      </p:sp>
      <p:sp>
        <p:nvSpPr>
          <p:cNvPr id="12" name="Body Level One…"/>
          <p:cNvSpPr txBox="1"/>
          <p:nvPr>
            <p:ph type="body" sz="quarter" idx="1"/>
          </p:nvPr>
        </p:nvSpPr>
        <p:spPr>
          <a:xfrm>
            <a:off x="1143000" y="3602037"/>
            <a:ext cx="6858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mit Überschrift">
    <p:spTree>
      <p:nvGrpSpPr>
        <p:cNvPr id="1" name=""/>
        <p:cNvGrpSpPr/>
        <p:nvPr/>
      </p:nvGrpSpPr>
      <p:grpSpPr>
        <a:xfrm>
          <a:off x="0" y="0"/>
          <a:ext cx="0" cy="0"/>
          <a:chOff x="0" y="0"/>
          <a:chExt cx="0" cy="0"/>
        </a:xfrm>
      </p:grpSpPr>
      <p:sp>
        <p:nvSpPr>
          <p:cNvPr id="90" name="Title Text"/>
          <p:cNvSpPr txBox="1"/>
          <p:nvPr>
            <p:ph type="title"/>
          </p:nvPr>
        </p:nvSpPr>
        <p:spPr>
          <a:xfrm>
            <a:off x="629841" y="457200"/>
            <a:ext cx="2949178" cy="1600200"/>
          </a:xfrm>
          <a:prstGeom prst="rect">
            <a:avLst/>
          </a:prstGeom>
        </p:spPr>
        <p:txBody>
          <a:bodyPr anchor="b"/>
          <a:lstStyle>
            <a:lvl1pPr>
              <a:defRPr sz="3200"/>
            </a:lvl1pPr>
          </a:lstStyle>
          <a:p>
            <a:pPr/>
            <a:r>
              <a:t>Title Text</a:t>
            </a:r>
          </a:p>
        </p:txBody>
      </p:sp>
      <p:sp>
        <p:nvSpPr>
          <p:cNvPr id="91" name="Picture Placeholder 2"/>
          <p:cNvSpPr/>
          <p:nvPr>
            <p:ph type="pic" sz="half" idx="13"/>
          </p:nvPr>
        </p:nvSpPr>
        <p:spPr>
          <a:xfrm>
            <a:off x="3887391" y="987425"/>
            <a:ext cx="4629151" cy="4873626"/>
          </a:xfrm>
          <a:prstGeom prst="rect">
            <a:avLst/>
          </a:prstGeom>
        </p:spPr>
        <p:txBody>
          <a:bodyPr lIns="91439" rIns="91439">
            <a:noAutofit/>
          </a:bodyPr>
          <a:lstStyle/>
          <a:p>
            <a:pPr/>
          </a:p>
        </p:txBody>
      </p:sp>
      <p:sp>
        <p:nvSpPr>
          <p:cNvPr id="92" name="Body Level One…"/>
          <p:cNvSpPr txBox="1"/>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bschnitts-&#10;überschrift">
    <p:spTree>
      <p:nvGrpSpPr>
        <p:cNvPr id="1" name=""/>
        <p:cNvGrpSpPr/>
        <p:nvPr/>
      </p:nvGrpSpPr>
      <p:grpSpPr>
        <a:xfrm>
          <a:off x="0" y="0"/>
          <a:ext cx="0" cy="0"/>
          <a:chOff x="0" y="0"/>
          <a:chExt cx="0" cy="0"/>
        </a:xfrm>
      </p:grpSpPr>
      <p:sp>
        <p:nvSpPr>
          <p:cNvPr id="29" name="Title Text"/>
          <p:cNvSpPr txBox="1"/>
          <p:nvPr>
            <p:ph type="title"/>
          </p:nvPr>
        </p:nvSpPr>
        <p:spPr>
          <a:xfrm>
            <a:off x="623887" y="1709739"/>
            <a:ext cx="78867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623887" y="4589464"/>
            <a:ext cx="78867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wei Inhalte">
    <p:spTree>
      <p:nvGrpSpPr>
        <p:cNvPr id="1" name=""/>
        <p:cNvGrpSpPr/>
        <p:nvPr/>
      </p:nvGrpSpPr>
      <p:grpSpPr>
        <a:xfrm>
          <a:off x="0" y="0"/>
          <a:ext cx="0" cy="0"/>
          <a:chOff x="0" y="0"/>
          <a:chExt cx="0" cy="0"/>
        </a:xfrm>
      </p:grpSpPr>
      <p:sp>
        <p:nvSpPr>
          <p:cNvPr id="38" name="Title Text"/>
          <p:cNvSpPr txBox="1"/>
          <p:nvPr>
            <p:ph type="title"/>
          </p:nvPr>
        </p:nvSpPr>
        <p:spPr>
          <a:xfrm>
            <a:off x="145335" y="151396"/>
            <a:ext cx="8816996" cy="1017347"/>
          </a:xfrm>
          <a:prstGeom prst="rect">
            <a:avLst/>
          </a:prstGeom>
        </p:spPr>
        <p:txBody>
          <a:bodyPr/>
          <a:lstStyle/>
          <a:p>
            <a:pPr/>
            <a:r>
              <a:t>Title Text</a:t>
            </a:r>
          </a:p>
        </p:txBody>
      </p:sp>
      <p:sp>
        <p:nvSpPr>
          <p:cNvPr id="39" name="Body Level One…"/>
          <p:cNvSpPr txBox="1"/>
          <p:nvPr>
            <p:ph type="body" sz="half" idx="1"/>
          </p:nvPr>
        </p:nvSpPr>
        <p:spPr>
          <a:xfrm>
            <a:off x="628650" y="1825625"/>
            <a:ext cx="3886200" cy="4351338"/>
          </a:xfrm>
          <a:prstGeom prst="rect">
            <a:avLst/>
          </a:prstGeom>
        </p:spPr>
        <p:txBody>
          <a:bodyPr/>
          <a:lstStyle>
            <a:lvl1pPr marL="228600" indent="-228600"/>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leich">
    <p:spTree>
      <p:nvGrpSpPr>
        <p:cNvPr id="1" name=""/>
        <p:cNvGrpSpPr/>
        <p:nvPr/>
      </p:nvGrpSpPr>
      <p:grpSpPr>
        <a:xfrm>
          <a:off x="0" y="0"/>
          <a:ext cx="0" cy="0"/>
          <a:chOff x="0" y="0"/>
          <a:chExt cx="0" cy="0"/>
        </a:xfrm>
      </p:grpSpPr>
      <p:sp>
        <p:nvSpPr>
          <p:cNvPr id="47" name="Title Text"/>
          <p:cNvSpPr txBox="1"/>
          <p:nvPr>
            <p:ph type="title"/>
          </p:nvPr>
        </p:nvSpPr>
        <p:spPr>
          <a:xfrm>
            <a:off x="629841" y="365125"/>
            <a:ext cx="7886701" cy="1325564"/>
          </a:xfrm>
          <a:prstGeom prst="rect">
            <a:avLst/>
          </a:prstGeom>
        </p:spPr>
        <p:txBody>
          <a:bodyPr/>
          <a:lstStyle/>
          <a:p>
            <a:pPr/>
            <a:r>
              <a:t>Title Text</a:t>
            </a:r>
          </a:p>
        </p:txBody>
      </p:sp>
      <p:sp>
        <p:nvSpPr>
          <p:cNvPr id="48" name="Body Level One…"/>
          <p:cNvSpPr txBox="1"/>
          <p:nvPr>
            <p:ph type="body" sz="quarter" idx="1"/>
          </p:nvPr>
        </p:nvSpPr>
        <p:spPr>
          <a:xfrm>
            <a:off x="629841" y="1681163"/>
            <a:ext cx="3868341"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4629149" y="1681163"/>
            <a:ext cx="3887393"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r Titel">
    <p:spTree>
      <p:nvGrpSpPr>
        <p:cNvPr id="1" name=""/>
        <p:cNvGrpSpPr/>
        <p:nvPr/>
      </p:nvGrpSpPr>
      <p:grpSpPr>
        <a:xfrm>
          <a:off x="0" y="0"/>
          <a:ext cx="0" cy="0"/>
          <a:chOff x="0" y="0"/>
          <a:chExt cx="0" cy="0"/>
        </a:xfrm>
      </p:grpSpPr>
      <p:sp>
        <p:nvSpPr>
          <p:cNvPr id="57" name="Title Text"/>
          <p:cNvSpPr txBox="1"/>
          <p:nvPr>
            <p:ph type="title"/>
          </p:nvPr>
        </p:nvSpPr>
        <p:spPr>
          <a:xfrm>
            <a:off x="145335" y="151396"/>
            <a:ext cx="8816996" cy="1017347"/>
          </a:xfrm>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wischenfolie">
    <p:spTree>
      <p:nvGrpSpPr>
        <p:cNvPr id="1" name=""/>
        <p:cNvGrpSpPr/>
        <p:nvPr/>
      </p:nvGrpSpPr>
      <p:grpSpPr>
        <a:xfrm>
          <a:off x="0" y="0"/>
          <a:ext cx="0" cy="0"/>
          <a:chOff x="0" y="0"/>
          <a:chExt cx="0" cy="0"/>
        </a:xfrm>
      </p:grpSpPr>
      <p:sp>
        <p:nvSpPr>
          <p:cNvPr id="65" name="Title Text"/>
          <p:cNvSpPr txBox="1"/>
          <p:nvPr>
            <p:ph type="title"/>
          </p:nvPr>
        </p:nvSpPr>
        <p:spPr>
          <a:xfrm>
            <a:off x="163501" y="2920326"/>
            <a:ext cx="8816997" cy="1017348"/>
          </a:xfrm>
          <a:prstGeom prst="rect">
            <a:avLst/>
          </a:prstGeom>
        </p:spPr>
        <p:txBody>
          <a:body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alt mit Überschrift">
    <p:spTree>
      <p:nvGrpSpPr>
        <p:cNvPr id="1" name=""/>
        <p:cNvGrpSpPr/>
        <p:nvPr/>
      </p:nvGrpSpPr>
      <p:grpSpPr>
        <a:xfrm>
          <a:off x="0" y="0"/>
          <a:ext cx="0" cy="0"/>
          <a:chOff x="0" y="0"/>
          <a:chExt cx="0" cy="0"/>
        </a:xfrm>
      </p:grpSpPr>
      <p:sp>
        <p:nvSpPr>
          <p:cNvPr id="80" name="Title Text"/>
          <p:cNvSpPr txBox="1"/>
          <p:nvPr>
            <p:ph type="title"/>
          </p:nvPr>
        </p:nvSpPr>
        <p:spPr>
          <a:xfrm>
            <a:off x="629841" y="457200"/>
            <a:ext cx="2949178" cy="1600200"/>
          </a:xfrm>
          <a:prstGeom prst="rect">
            <a:avLst/>
          </a:prstGeom>
        </p:spPr>
        <p:txBody>
          <a:bodyPr anchor="b"/>
          <a:lstStyle>
            <a:lvl1pPr>
              <a:defRPr sz="3200"/>
            </a:lvl1pPr>
          </a:lstStyle>
          <a:p>
            <a:pPr/>
            <a:r>
              <a:t>Title Text</a:t>
            </a:r>
          </a:p>
        </p:txBody>
      </p:sp>
      <p:sp>
        <p:nvSpPr>
          <p:cNvPr id="81" name="Body Level One…"/>
          <p:cNvSpPr txBox="1"/>
          <p:nvPr>
            <p:ph type="body" sz="half" idx="1"/>
          </p:nvPr>
        </p:nvSpPr>
        <p:spPr>
          <a:xfrm>
            <a:off x="3887391" y="987425"/>
            <a:ext cx="4629151" cy="4873626"/>
          </a:xfrm>
          <a:prstGeom prst="rect">
            <a:avLst/>
          </a:prstGeom>
        </p:spPr>
        <p:txBody>
          <a:bodyPr/>
          <a:lstStyle>
            <a:lvl1pPr marL="228600" indent="-228600">
              <a:defRPr sz="3200"/>
            </a:lvl1pPr>
            <a:lvl2pPr marL="849085" indent="-391885">
              <a:defRPr sz="3200"/>
            </a:lvl2pPr>
            <a:lvl3pPr marL="1371600" indent="-457200">
              <a:defRPr sz="3200"/>
            </a:lvl3pPr>
            <a:lvl4pPr marL="1828800" indent="-457200">
              <a:defRPr sz="3200"/>
            </a:lvl4pPr>
            <a:lvl5pPr marL="2286000" indent="-457200">
              <a:defRPr sz="3200"/>
            </a:lvl5pPr>
          </a:lstStyle>
          <a:p>
            <a:pPr/>
            <a:r>
              <a:t>Body Level One</a:t>
            </a:r>
          </a:p>
          <a:p>
            <a:pPr lvl="1"/>
            <a:r>
              <a:t>Body Level Two</a:t>
            </a:r>
          </a:p>
          <a:p>
            <a:pPr lvl="2"/>
            <a:r>
              <a:t>Body Level Three</a:t>
            </a:r>
          </a:p>
          <a:p>
            <a:pPr lvl="3"/>
            <a:r>
              <a:t>Body Level Four</a:t>
            </a:r>
          </a:p>
          <a:p>
            <a:pPr lvl="4"/>
            <a:r>
              <a:t>Body Level Five</a:t>
            </a:r>
          </a:p>
        </p:txBody>
      </p:sp>
      <p:sp>
        <p:nvSpPr>
          <p:cNvPr id="82" name="Text Placeholder 3"/>
          <p:cNvSpPr/>
          <p:nvPr>
            <p:ph type="body" sz="quarter" idx="13"/>
          </p:nvPr>
        </p:nvSpPr>
        <p:spPr>
          <a:xfrm>
            <a:off x="629840" y="2057400"/>
            <a:ext cx="2949180" cy="3811588"/>
          </a:xfrm>
          <a:prstGeom prst="rect">
            <a:avLst/>
          </a:prstGeom>
        </p:spPr>
        <p:txBody>
          <a:bodyPr/>
          <a:lstStyle/>
          <a:p>
            <a:pPr marL="0" indent="0">
              <a:buSzTx/>
              <a:buFontTx/>
              <a:buNone/>
              <a:defRPr sz="1600"/>
            </a:pPr>
          </a:p>
        </p:txBody>
      </p:sp>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60228" y="151396"/>
            <a:ext cx="8223546" cy="7630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460228" y="962845"/>
            <a:ext cx="8223546" cy="535415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703706" y="6495133"/>
            <a:ext cx="258624" cy="269241"/>
          </a:xfrm>
          <a:prstGeom prst="rect">
            <a:avLst/>
          </a:prstGeom>
          <a:ln w="12700">
            <a:miter lim="400000"/>
          </a:ln>
        </p:spPr>
        <p:txBody>
          <a:bodyPr wrap="none" lIns="45719" rIns="45719"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1pPr>
      <a:lvl2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2pPr>
      <a:lvl3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3pPr>
      <a:lvl4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4pPr>
      <a:lvl5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5pPr>
      <a:lvl6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6pPr>
      <a:lvl7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7pPr>
      <a:lvl8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8pPr>
      <a:lvl9pPr marL="0" marR="0" indent="0" algn="ctr" defTabSz="914400" rtl="0" latinLnBrk="0">
        <a:lnSpc>
          <a:spcPct val="90000"/>
        </a:lnSpc>
        <a:spcBef>
          <a:spcPts val="0"/>
        </a:spcBef>
        <a:spcAft>
          <a:spcPts val="0"/>
        </a:spcAft>
        <a:buClrTx/>
        <a:buSzTx/>
        <a:buFontTx/>
        <a:buNone/>
        <a:tabLst/>
        <a:defRPr b="0" baseline="0" cap="none" i="0" spc="0" strike="noStrike" sz="4000" u="none">
          <a:solidFill>
            <a:srgbClr val="FFFFFF"/>
          </a:solidFill>
          <a:uFillTx/>
          <a:latin typeface="Calibri Light"/>
          <a:ea typeface="Calibri Light"/>
          <a:cs typeface="Calibri Light"/>
          <a:sym typeface="Calibri Light"/>
        </a:defRPr>
      </a:lvl9pPr>
    </p:titleStyle>
    <p:bodyStyle>
      <a:lvl1pPr marL="457200" marR="0" indent="-4572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1pPr>
      <a:lvl2pPr marL="857250" marR="0" indent="-40005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2pPr>
      <a:lvl3pPr marL="1394460" marR="0" indent="-48006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3pPr>
      <a:lvl4pPr marL="1816100" marR="0" indent="-4445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4pPr>
      <a:lvl5pPr marL="2273300" marR="0" indent="-4445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FFFFFF"/>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gif"/><Relationship Id="rId4"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g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4.jpeg"/><Relationship Id="rId4"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png"/><Relationship Id="rId4" Type="http://schemas.openxmlformats.org/officeDocument/2006/relationships/image" Target="../media/image2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png"/><Relationship Id="rId4" Type="http://schemas.openxmlformats.org/officeDocument/2006/relationships/image" Target="../media/image2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29.png"/><Relationship Id="rId5" Type="http://schemas.openxmlformats.org/officeDocument/2006/relationships/image" Target="../media/image1.bmp"/><Relationship Id="rId6" Type="http://schemas.openxmlformats.org/officeDocument/2006/relationships/image" Target="../media/image2.bmp"/><Relationship Id="rId7" Type="http://schemas.openxmlformats.org/officeDocument/2006/relationships/image" Target="../media/image4.tif"/><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48.png"/><Relationship Id="rId10" Type="http://schemas.openxmlformats.org/officeDocument/2006/relationships/image" Target="../media/image14.jpeg"/><Relationship Id="rId11" Type="http://schemas.openxmlformats.org/officeDocument/2006/relationships/image" Target="../media/image15.jpeg"/><Relationship Id="rId12" Type="http://schemas.openxmlformats.org/officeDocument/2006/relationships/image" Target="../media/image49.png"/><Relationship Id="rId13" Type="http://schemas.openxmlformats.org/officeDocument/2006/relationships/image" Target="../media/image5.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Rectangle 3"/>
          <p:cNvSpPr/>
          <p:nvPr/>
        </p:nvSpPr>
        <p:spPr>
          <a:xfrm>
            <a:off x="5071871" y="5937503"/>
            <a:ext cx="3206497" cy="682753"/>
          </a:xfrm>
          <a:prstGeom prst="rect">
            <a:avLst/>
          </a:prstGeom>
          <a:solidFill>
            <a:srgbClr val="FFFFFF"/>
          </a:solidFill>
          <a:ln w="12700">
            <a:solidFill>
              <a:srgbClr val="1E8066"/>
            </a:solidFill>
            <a:miter/>
          </a:ln>
        </p:spPr>
        <p:txBody>
          <a:bodyPr lIns="45719" rIns="45719" anchor="ctr"/>
          <a:lstStyle/>
          <a:p>
            <a:pPr algn="ctr">
              <a:defRPr>
                <a:solidFill>
                  <a:srgbClr val="FFFFFF"/>
                </a:solidFill>
              </a:defRPr>
            </a:pPr>
          </a:p>
        </p:txBody>
      </p:sp>
      <p:sp>
        <p:nvSpPr>
          <p:cNvPr id="103" name="Titel 1"/>
          <p:cNvSpPr txBox="1"/>
          <p:nvPr>
            <p:ph type="ctrTitle"/>
          </p:nvPr>
        </p:nvSpPr>
        <p:spPr>
          <a:xfrm>
            <a:off x="685800" y="556431"/>
            <a:ext cx="7772400" cy="3990170"/>
          </a:xfrm>
          <a:prstGeom prst="rect">
            <a:avLst/>
          </a:prstGeom>
        </p:spPr>
        <p:txBody>
          <a:bodyPr anchor="t"/>
          <a:lstStyle/>
          <a:p>
            <a:pPr defTabSz="694944">
              <a:defRPr sz="2736"/>
            </a:pPr>
            <a:br/>
            <a:r>
              <a:t>Designing Secure Processors in the Age of Spectre and Meltdown</a:t>
            </a:r>
            <a:br/>
            <a:br/>
            <a:br/>
            <a:br/>
            <a:r>
              <a:rPr sz="1520"/>
              <a:t>Nael Abu-Ghazaleh</a:t>
            </a:r>
            <a:br>
              <a:rPr sz="1520"/>
            </a:br>
            <a:r>
              <a:rPr sz="1520"/>
              <a:t>University of California, Riverside</a:t>
            </a:r>
            <a:br>
              <a:rPr sz="1520"/>
            </a:br>
            <a:r>
              <a:rPr sz="1520"/>
              <a:t>nael@cs.ucr.edu</a:t>
            </a:r>
            <a:br>
              <a:rPr sz="1520"/>
            </a:br>
            <a:br>
              <a:rPr sz="1520"/>
            </a:br>
            <a:br>
              <a:rPr sz="1520"/>
            </a:br>
            <a:br>
              <a:rPr sz="1520"/>
            </a:br>
          </a:p>
        </p:txBody>
      </p:sp>
      <p:grpSp>
        <p:nvGrpSpPr>
          <p:cNvPr id="106" name="Picture 2"/>
          <p:cNvGrpSpPr/>
          <p:nvPr/>
        </p:nvGrpSpPr>
        <p:grpSpPr>
          <a:xfrm>
            <a:off x="5295551" y="6008875"/>
            <a:ext cx="2832290" cy="540009"/>
            <a:chOff x="0" y="0"/>
            <a:chExt cx="2832288" cy="540007"/>
          </a:xfrm>
        </p:grpSpPr>
        <p:sp>
          <p:nvSpPr>
            <p:cNvPr id="104" name="Rectangle"/>
            <p:cNvSpPr/>
            <p:nvPr/>
          </p:nvSpPr>
          <p:spPr>
            <a:xfrm>
              <a:off x="0" y="0"/>
              <a:ext cx="2832289" cy="540008"/>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05" name="image1.tif" descr="image1.tif"/>
            <p:cNvPicPr>
              <a:picLocks noChangeAspect="1"/>
            </p:cNvPicPr>
            <p:nvPr/>
          </p:nvPicPr>
          <p:blipFill>
            <a:blip r:embed="rId2">
              <a:extLst/>
            </a:blip>
            <a:stretch>
              <a:fillRect/>
            </a:stretch>
          </p:blipFill>
          <p:spPr>
            <a:xfrm>
              <a:off x="0" y="0"/>
              <a:ext cx="2832289" cy="54000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Title 1"/>
          <p:cNvSpPr txBox="1"/>
          <p:nvPr>
            <p:ph type="title"/>
          </p:nvPr>
        </p:nvSpPr>
        <p:spPr>
          <a:xfrm>
            <a:off x="460227" y="151395"/>
            <a:ext cx="8223547" cy="763006"/>
          </a:xfrm>
          <a:prstGeom prst="rect">
            <a:avLst/>
          </a:prstGeom>
        </p:spPr>
        <p:txBody>
          <a:bodyPr/>
          <a:lstStyle/>
          <a:p>
            <a:pPr/>
          </a:p>
        </p:txBody>
      </p:sp>
      <p:pic>
        <p:nvPicPr>
          <p:cNvPr id="153" name="Content Placeholder 4" descr="Content Placeholder 4"/>
          <p:cNvPicPr>
            <a:picLocks noChangeAspect="1"/>
          </p:cNvPicPr>
          <p:nvPr/>
        </p:nvPicPr>
        <p:blipFill>
          <a:blip r:embed="rId2">
            <a:extLst/>
          </a:blip>
          <a:stretch>
            <a:fillRect/>
          </a:stretch>
        </p:blipFill>
        <p:spPr>
          <a:xfrm>
            <a:off x="-6959" y="426720"/>
            <a:ext cx="9150959" cy="602115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Title 1"/>
          <p:cNvSpPr txBox="1"/>
          <p:nvPr>
            <p:ph type="title"/>
          </p:nvPr>
        </p:nvSpPr>
        <p:spPr>
          <a:xfrm>
            <a:off x="460227" y="151395"/>
            <a:ext cx="8223547" cy="763006"/>
          </a:xfrm>
          <a:prstGeom prst="rect">
            <a:avLst/>
          </a:prstGeom>
        </p:spPr>
        <p:txBody>
          <a:bodyPr/>
          <a:lstStyle/>
          <a:p>
            <a:pPr/>
          </a:p>
        </p:txBody>
      </p:sp>
      <p:pic>
        <p:nvPicPr>
          <p:cNvPr id="156" name="Content Placeholder 4" descr="Content Placeholder 4"/>
          <p:cNvPicPr>
            <a:picLocks noChangeAspect="1"/>
          </p:cNvPicPr>
          <p:nvPr/>
        </p:nvPicPr>
        <p:blipFill>
          <a:blip r:embed="rId2">
            <a:extLst/>
          </a:blip>
          <a:stretch>
            <a:fillRect/>
          </a:stretch>
        </p:blipFill>
        <p:spPr>
          <a:xfrm>
            <a:off x="0" y="938502"/>
            <a:ext cx="9144000" cy="5403273"/>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Title 1"/>
          <p:cNvSpPr txBox="1"/>
          <p:nvPr>
            <p:ph type="title"/>
          </p:nvPr>
        </p:nvSpPr>
        <p:spPr>
          <a:xfrm>
            <a:off x="0" y="857251"/>
            <a:ext cx="9144000" cy="1571107"/>
          </a:xfrm>
          <a:prstGeom prst="rect">
            <a:avLst/>
          </a:prstGeom>
          <a:ln w="19050">
            <a:solidFill>
              <a:srgbClr val="000000">
                <a:alpha val="0"/>
              </a:srgbClr>
            </a:solidFill>
            <a:round/>
          </a:ln>
        </p:spPr>
        <p:txBody>
          <a:bodyPr/>
          <a:lstStyle/>
          <a:p>
            <a:pPr/>
            <a:r>
              <a:t>What’s going on in Architecture? </a:t>
            </a:r>
            <a:br/>
            <a:r>
              <a:t>Circa 2010</a:t>
            </a:r>
          </a:p>
        </p:txBody>
      </p:sp>
      <p:sp>
        <p:nvSpPr>
          <p:cNvPr id="159" name="Content Placeholder 2"/>
          <p:cNvSpPr txBox="1"/>
          <p:nvPr>
            <p:ph type="body" sz="half" idx="1"/>
          </p:nvPr>
        </p:nvSpPr>
        <p:spPr>
          <a:xfrm>
            <a:off x="119150" y="2428355"/>
            <a:ext cx="4003963" cy="3390555"/>
          </a:xfrm>
          <a:prstGeom prst="rect">
            <a:avLst/>
          </a:prstGeom>
        </p:spPr>
        <p:txBody>
          <a:bodyPr/>
          <a:lstStyle/>
          <a:p>
            <a:pPr>
              <a:defRPr sz="2400"/>
            </a:pPr>
            <a:r>
              <a:t>Moore’s law still here</a:t>
            </a:r>
          </a:p>
          <a:p>
            <a:pPr lvl="1" marL="800100" indent="-342900">
              <a:spcBef>
                <a:spcPts val="500"/>
              </a:spcBef>
              <a:buFont typeface="Symbol"/>
              <a:buChar char="-"/>
              <a:defRPr sz="1600"/>
            </a:pPr>
            <a:r>
              <a:t>barely (10nm-&gt;7nm-&gt;?)</a:t>
            </a:r>
            <a:endParaRPr sz="2400"/>
          </a:p>
          <a:p>
            <a:pPr>
              <a:defRPr sz="2400"/>
            </a:pPr>
            <a:r>
              <a:t>Dennard’s scaling ended</a:t>
            </a:r>
          </a:p>
          <a:p>
            <a:pPr lvl="1" marL="800100" indent="-342900">
              <a:spcBef>
                <a:spcPts val="500"/>
              </a:spcBef>
              <a:buFont typeface="Symbol"/>
              <a:buChar char="-"/>
              <a:defRPr sz="1600"/>
            </a:pPr>
            <a:r>
              <a:t>Power wall</a:t>
            </a:r>
            <a:endParaRPr sz="2400"/>
          </a:p>
          <a:p>
            <a:pPr>
              <a:defRPr sz="2400"/>
            </a:pPr>
            <a:r>
              <a:t>We have transistors, but we can’t power them</a:t>
            </a:r>
          </a:p>
          <a:p>
            <a:pPr lvl="1" marL="800100" indent="-342900">
              <a:spcBef>
                <a:spcPts val="500"/>
              </a:spcBef>
              <a:buFont typeface="Symbol"/>
              <a:buChar char="-"/>
              <a:defRPr sz="1600"/>
            </a:pPr>
            <a:r>
              <a:t>Dark silicon</a:t>
            </a:r>
            <a:endParaRPr sz="2400"/>
          </a:p>
          <a:p>
            <a:pPr lvl="1" marL="800100" indent="-342900">
              <a:spcBef>
                <a:spcPts val="500"/>
              </a:spcBef>
              <a:buFont typeface="Symbol"/>
              <a:buChar char="-"/>
              <a:defRPr sz="1600"/>
            </a:pPr>
            <a:r>
              <a:t>Can be used for important applications such as security</a:t>
            </a:r>
          </a:p>
        </p:txBody>
      </p:sp>
      <p:pic>
        <p:nvPicPr>
          <p:cNvPr id="160" name="Picture 4" descr="Picture 4"/>
          <p:cNvPicPr>
            <a:picLocks noChangeAspect="1"/>
          </p:cNvPicPr>
          <p:nvPr/>
        </p:nvPicPr>
        <p:blipFill>
          <a:blip r:embed="rId2">
            <a:extLst/>
          </a:blip>
          <a:stretch>
            <a:fillRect/>
          </a:stretch>
        </p:blipFill>
        <p:spPr>
          <a:xfrm>
            <a:off x="3927764" y="2428356"/>
            <a:ext cx="5216237" cy="3390554"/>
          </a:xfrm>
          <a:prstGeom prst="rect">
            <a:avLst/>
          </a:prstGeom>
          <a:ln w="12700">
            <a:miter lim="400000"/>
          </a:ln>
        </p:spPr>
      </p:pic>
      <p:sp>
        <p:nvSpPr>
          <p:cNvPr id="161" name="Slide Number Placeholder 3"/>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9">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59">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1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9">
                                            <p:txEl>
                                              <p:pRg st="4" end="4"/>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159">
                                            <p:txEl>
                                              <p:pRg st="5" end="5"/>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15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5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itle 1"/>
          <p:cNvSpPr txBox="1"/>
          <p:nvPr>
            <p:ph type="title"/>
          </p:nvPr>
        </p:nvSpPr>
        <p:spPr>
          <a:xfrm>
            <a:off x="0" y="1063625"/>
            <a:ext cx="9144000" cy="857250"/>
          </a:xfrm>
          <a:prstGeom prst="rect">
            <a:avLst/>
          </a:prstGeom>
        </p:spPr>
        <p:txBody>
          <a:bodyPr/>
          <a:lstStyle/>
          <a:p>
            <a:pPr/>
            <a:r>
              <a:t>Opportunities: Architecture &amp; Security?</a:t>
            </a:r>
          </a:p>
        </p:txBody>
      </p:sp>
      <p:sp>
        <p:nvSpPr>
          <p:cNvPr id="164" name="Content Placeholder 2"/>
          <p:cNvSpPr txBox="1"/>
          <p:nvPr>
            <p:ph type="body" sz="quarter" idx="1"/>
          </p:nvPr>
        </p:nvSpPr>
        <p:spPr>
          <a:xfrm>
            <a:off x="300318" y="2286000"/>
            <a:ext cx="5638801" cy="1981200"/>
          </a:xfrm>
          <a:prstGeom prst="rect">
            <a:avLst/>
          </a:prstGeom>
          <a:ln w="25400">
            <a:solidFill>
              <a:srgbClr val="FF0000"/>
            </a:solidFill>
            <a:round/>
          </a:ln>
        </p:spPr>
        <p:txBody>
          <a:bodyPr/>
          <a:lstStyle/>
          <a:p>
            <a:pPr marL="0" indent="0">
              <a:buSzTx/>
              <a:buNone/>
              <a:defRPr b="1" sz="2400"/>
            </a:pPr>
            <a:r>
              <a:t>Vulnerabilities originating in architecture </a:t>
            </a:r>
          </a:p>
          <a:p>
            <a:pPr lvl="1" marL="800100" indent="-342900">
              <a:spcBef>
                <a:spcPts val="500"/>
              </a:spcBef>
              <a:buFont typeface="Symbol"/>
              <a:buChar char="-"/>
              <a:defRPr sz="1800"/>
            </a:pPr>
            <a:r>
              <a:t>Side and covert channels</a:t>
            </a:r>
            <a:endParaRPr sz="2400"/>
          </a:p>
          <a:p>
            <a:pPr lvl="1" marL="800100" indent="-342900">
              <a:spcBef>
                <a:spcPts val="500"/>
              </a:spcBef>
              <a:buFont typeface="Symbol"/>
              <a:buChar char="-"/>
              <a:defRPr sz="1800"/>
            </a:pPr>
            <a:r>
              <a:t>Speculation attacks</a:t>
            </a:r>
            <a:endParaRPr sz="2400"/>
          </a:p>
          <a:p>
            <a:pPr lvl="1" marL="800100" indent="-342900">
              <a:spcBef>
                <a:spcPts val="500"/>
              </a:spcBef>
              <a:buFont typeface="Symbol"/>
              <a:buChar char="-"/>
              <a:defRPr sz="1800"/>
            </a:pPr>
            <a:r>
              <a:t>Fault injection</a:t>
            </a:r>
            <a:endParaRPr sz="2400"/>
          </a:p>
          <a:p>
            <a:pPr lvl="1" marL="800100" indent="-342900">
              <a:spcBef>
                <a:spcPts val="500"/>
              </a:spcBef>
              <a:buFont typeface="Symbol"/>
              <a:buChar char="-"/>
              <a:defRPr sz="1800"/>
            </a:pPr>
            <a:r>
              <a:t>Hardware trojans, </a:t>
            </a:r>
            <a:r>
              <a:t>…</a:t>
            </a:r>
          </a:p>
        </p:txBody>
      </p:sp>
      <p:sp>
        <p:nvSpPr>
          <p:cNvPr id="165" name="Content Placeholder 2"/>
          <p:cNvSpPr txBox="1"/>
          <p:nvPr/>
        </p:nvSpPr>
        <p:spPr>
          <a:xfrm>
            <a:off x="3352800" y="3719231"/>
            <a:ext cx="5715000" cy="2266951"/>
          </a:xfrm>
          <a:prstGeom prst="rect">
            <a:avLst/>
          </a:prstGeom>
          <a:solidFill>
            <a:srgbClr val="000000"/>
          </a:solidFill>
          <a:ln w="25400">
            <a:solidFill>
              <a:srgbClr val="00B050"/>
            </a:solidFill>
          </a:ln>
          <a:extLst>
            <a:ext uri="{C572A759-6A51-4108-AA02-DFA0A04FC94B}">
              <ma14:wrappingTextBoxFlag xmlns:ma14="http://schemas.microsoft.com/office/mac/drawingml/2011/main" val="1"/>
            </a:ext>
          </a:extLst>
        </p:spPr>
        <p:txBody>
          <a:bodyPr lIns="45719" rIns="45719">
            <a:normAutofit fontScale="100000" lnSpcReduction="0"/>
          </a:bodyPr>
          <a:lstStyle/>
          <a:p>
            <a:pPr>
              <a:spcBef>
                <a:spcPts val="500"/>
              </a:spcBef>
              <a:defRPr b="1" sz="2400">
                <a:solidFill>
                  <a:srgbClr val="FFFFFF"/>
                </a:solidFill>
              </a:defRPr>
            </a:pPr>
            <a:r>
              <a:t>Defenses rooted in architecture</a:t>
            </a:r>
            <a:endParaRPr sz="3200"/>
          </a:p>
          <a:p>
            <a:pPr lvl="1" marL="742950" indent="-285750">
              <a:spcBef>
                <a:spcPts val="400"/>
              </a:spcBef>
              <a:buSzPct val="100000"/>
              <a:buFont typeface="Arial"/>
              <a:buChar char="–"/>
              <a:defRPr>
                <a:solidFill>
                  <a:srgbClr val="FFFFFF"/>
                </a:solidFill>
              </a:defRPr>
            </a:pPr>
            <a:r>
              <a:t>Do no harm </a:t>
            </a:r>
            <a:endParaRPr sz="2800"/>
          </a:p>
          <a:p>
            <a:pPr lvl="2" marL="1143000" indent="-228600">
              <a:spcBef>
                <a:spcPts val="300"/>
              </a:spcBef>
              <a:buSzPct val="100000"/>
              <a:buFont typeface="Arial"/>
              <a:buChar char="•"/>
              <a:defRPr sz="1600">
                <a:solidFill>
                  <a:srgbClr val="FFFFFF"/>
                </a:solidFill>
              </a:defRPr>
            </a:pPr>
            <a:r>
              <a:t>Avoid vulnerabilities in architecture/HW</a:t>
            </a:r>
            <a:endParaRPr sz="2400"/>
          </a:p>
          <a:p>
            <a:pPr lvl="1" marL="742950" indent="-285750">
              <a:spcBef>
                <a:spcPts val="400"/>
              </a:spcBef>
              <a:buSzPct val="100000"/>
              <a:buFont typeface="Arial"/>
              <a:buChar char="–"/>
              <a:defRPr>
                <a:solidFill>
                  <a:srgbClr val="FFFFFF"/>
                </a:solidFill>
              </a:defRPr>
            </a:pPr>
            <a:r>
              <a:t>Help software</a:t>
            </a:r>
            <a:endParaRPr sz="2800"/>
          </a:p>
          <a:p>
            <a:pPr lvl="2" marL="1143000" indent="-228600">
              <a:spcBef>
                <a:spcPts val="300"/>
              </a:spcBef>
              <a:buSzPct val="100000"/>
              <a:buFont typeface="Arial"/>
              <a:buChar char="•"/>
              <a:defRPr sz="1600">
                <a:solidFill>
                  <a:srgbClr val="FFFFFF"/>
                </a:solidFill>
              </a:defRPr>
            </a:pPr>
            <a:r>
              <a:t>Security abstractions/mechanisms		</a:t>
            </a:r>
            <a:endParaRPr sz="2400"/>
          </a:p>
          <a:p>
            <a:pPr lvl="2" marL="1143000" indent="-228600">
              <a:spcBef>
                <a:spcPts val="300"/>
              </a:spcBef>
              <a:buSzPct val="100000"/>
              <a:buFont typeface="Arial"/>
              <a:buChar char="•"/>
              <a:defRPr sz="1600">
                <a:solidFill>
                  <a:srgbClr val="FFFFFF"/>
                </a:solidFill>
              </a:defRPr>
            </a:pPr>
            <a:r>
              <a:t>Computational support for expensive defenses</a:t>
            </a:r>
          </a:p>
        </p:txBody>
      </p:sp>
      <p:grpSp>
        <p:nvGrpSpPr>
          <p:cNvPr id="168" name="Left Arrow 10"/>
          <p:cNvGrpSpPr/>
          <p:nvPr/>
        </p:nvGrpSpPr>
        <p:grpSpPr>
          <a:xfrm>
            <a:off x="6438900" y="2438400"/>
            <a:ext cx="2324100" cy="914400"/>
            <a:chOff x="0" y="0"/>
            <a:chExt cx="2324100" cy="914400"/>
          </a:xfrm>
        </p:grpSpPr>
        <p:sp>
          <p:nvSpPr>
            <p:cNvPr id="166" name="Arrow"/>
            <p:cNvSpPr/>
            <p:nvPr/>
          </p:nvSpPr>
          <p:spPr>
            <a:xfrm>
              <a:off x="0" y="0"/>
              <a:ext cx="2324100" cy="914400"/>
            </a:xfrm>
            <a:prstGeom prst="leftArrow">
              <a:avLst>
                <a:gd name="adj1" fmla="val 50000"/>
                <a:gd name="adj2" fmla="val 50000"/>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67" name="Attacks"/>
            <p:cNvSpPr txBox="1"/>
            <p:nvPr/>
          </p:nvSpPr>
          <p:spPr>
            <a:xfrm>
              <a:off x="274320" y="271780"/>
              <a:ext cx="2004061"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Attacks</a:t>
              </a:r>
            </a:p>
          </p:txBody>
        </p:sp>
      </p:grpSp>
      <p:grpSp>
        <p:nvGrpSpPr>
          <p:cNvPr id="171" name="Right Arrow 11"/>
          <p:cNvGrpSpPr/>
          <p:nvPr/>
        </p:nvGrpSpPr>
        <p:grpSpPr>
          <a:xfrm>
            <a:off x="609600" y="4860926"/>
            <a:ext cx="2281518" cy="854075"/>
            <a:chOff x="0" y="0"/>
            <a:chExt cx="2281517" cy="854074"/>
          </a:xfrm>
        </p:grpSpPr>
        <p:sp>
          <p:nvSpPr>
            <p:cNvPr id="169" name="Arrow"/>
            <p:cNvSpPr/>
            <p:nvPr/>
          </p:nvSpPr>
          <p:spPr>
            <a:xfrm>
              <a:off x="0" y="0"/>
              <a:ext cx="2281518" cy="854075"/>
            </a:xfrm>
            <a:prstGeom prst="rightArrow">
              <a:avLst>
                <a:gd name="adj1" fmla="val 50000"/>
                <a:gd name="adj2" fmla="val 50000"/>
              </a:avLst>
            </a:prstGeom>
            <a:solidFill>
              <a:srgbClr val="00B05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0" name="Defenses"/>
            <p:cNvSpPr txBox="1"/>
            <p:nvPr/>
          </p:nvSpPr>
          <p:spPr>
            <a:xfrm>
              <a:off x="45720" y="241617"/>
              <a:ext cx="1976560"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Defenses</a:t>
              </a:r>
            </a:p>
          </p:txBody>
        </p:sp>
      </p:grpSp>
      <p:sp>
        <p:nvSpPr>
          <p:cNvPr id="172" name="Slide Number Placeholder 12"/>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64">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64">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64">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164">
                                            <p:txEl>
                                              <p:pRg st="4" end="4"/>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2" fill="hold">
                                  <p:stCondLst>
                                    <p:cond delay="0"/>
                                  </p:stCondLst>
                                  <p:iterate type="el" backwards="0">
                                    <p:tmAbs val="0"/>
                                  </p:iterate>
                                  <p:childTnLst>
                                    <p:set>
                                      <p:cBhvr>
                                        <p:cTn id="19" fill="hold"/>
                                        <p:tgtEl>
                                          <p:spTgt spid="1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3" fill="hold">
                                  <p:stCondLst>
                                    <p:cond delay="0"/>
                                  </p:stCondLst>
                                  <p:iterate type="el" backwards="0">
                                    <p:tmAbs val="0"/>
                                  </p:iterate>
                                  <p:childTnLst>
                                    <p:set>
                                      <p:cBhvr>
                                        <p:cTn id="23" fill="hold"/>
                                        <p:tgtEl>
                                          <p:spTgt spid="171"/>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4" fill="hold">
                                  <p:stCondLst>
                                    <p:cond delay="0"/>
                                  </p:stCondLst>
                                  <p:iterate type="el" backwards="0">
                                    <p:tmAbs val="0"/>
                                  </p:iterate>
                                  <p:childTnLst>
                                    <p:set>
                                      <p:cBhvr>
                                        <p:cTn id="26" fill="hold"/>
                                        <p:tgtEl>
                                          <p:spTgt spid="1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3"/>
      <p:bldP build="whole" bldLvl="1" animBg="1" rev="0" advAuto="0" spid="168" grpId="2"/>
      <p:bldP build="whole" bldLvl="1" animBg="1" rev="0" advAuto="0" spid="165" grpId="4"/>
      <p:bldP build="p" bldLvl="1" animBg="1" rev="0" advAuto="0" spid="16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460226" y="370851"/>
            <a:ext cx="8223547" cy="763006"/>
          </a:xfrm>
          <a:prstGeom prst="rect">
            <a:avLst/>
          </a:prstGeom>
        </p:spPr>
        <p:txBody>
          <a:bodyPr/>
          <a:lstStyle>
            <a:lvl1pPr defTabSz="868680">
              <a:defRPr sz="3800"/>
            </a:lvl1pPr>
          </a:lstStyle>
          <a:p>
            <a:pPr/>
            <a:r>
              <a:t>Overview—Spectulative execution attacks</a:t>
            </a:r>
          </a:p>
        </p:txBody>
      </p:sp>
      <p:sp>
        <p:nvSpPr>
          <p:cNvPr id="175" name="Content Placeholder 2"/>
          <p:cNvSpPr txBox="1"/>
          <p:nvPr>
            <p:ph type="body" idx="1"/>
          </p:nvPr>
        </p:nvSpPr>
        <p:spPr>
          <a:xfrm>
            <a:off x="300181" y="1039816"/>
            <a:ext cx="8643699" cy="5354150"/>
          </a:xfrm>
          <a:prstGeom prst="rect">
            <a:avLst/>
          </a:prstGeom>
        </p:spPr>
        <p:txBody>
          <a:bodyPr/>
          <a:lstStyle/>
          <a:p>
            <a:pPr marL="0" indent="0">
              <a:buSzTx/>
              <a:buNone/>
            </a:pPr>
          </a:p>
          <a:p>
            <a:pPr marL="0" indent="0">
              <a:buSzTx/>
              <a:buNone/>
            </a:pPr>
          </a:p>
          <a:p>
            <a:pPr/>
            <a:r>
              <a:t>Attack flavor--Speculation attacks</a:t>
            </a:r>
          </a:p>
          <a:p>
            <a:pPr lvl="1" marL="800100" indent="-342900">
              <a:spcBef>
                <a:spcPts val="500"/>
              </a:spcBef>
              <a:buFont typeface="Symbol"/>
              <a:buChar char="-"/>
              <a:defRPr sz="2400"/>
            </a:pPr>
            <a:r>
              <a:t>Overview, and SpectreRSB</a:t>
            </a:r>
          </a:p>
          <a:p>
            <a:pPr marL="0" indent="0">
              <a:buSzTx/>
              <a:buNone/>
            </a:pPr>
          </a:p>
          <a:p>
            <a:pPr/>
          </a:p>
          <a:p>
            <a:pPr/>
            <a:r>
              <a:t>Defense flavor</a:t>
            </a:r>
          </a:p>
          <a:p>
            <a:pPr lvl="1" marL="800100" indent="-342900">
              <a:spcBef>
                <a:spcPts val="500"/>
              </a:spcBef>
              <a:buFont typeface="Symbol"/>
              <a:buChar char="-"/>
              <a:defRPr sz="2400"/>
            </a:pPr>
            <a:r>
              <a:t>Do no harm: Keep speculation, but prevent vulnerability</a:t>
            </a:r>
          </a:p>
          <a:p>
            <a:pPr lvl="2" marL="1257300" indent="-342900">
              <a:spcBef>
                <a:spcPts val="500"/>
              </a:spcBef>
              <a:buFont typeface="Symbol"/>
              <a:buChar char="-"/>
              <a:defRPr sz="2000"/>
            </a:pPr>
            <a:r>
              <a:t>SafeSpec: close the speculative side channels</a:t>
            </a:r>
          </a:p>
          <a:p>
            <a:pPr lvl="2" marL="1257300" indent="-342900">
              <a:spcBef>
                <a:spcPts val="500"/>
              </a:spcBef>
              <a:buFont typeface="Symbol"/>
              <a:buChar char="-"/>
              <a:defRPr sz="2000"/>
            </a:pPr>
            <a:r>
              <a:t>SpecCFI: prevent malicious speculation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
                                            <p:txEl>
                                              <p:pRg st="2" end="2"/>
                                            </p:txEl>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5">
                                            <p:txEl>
                                              <p:pRg st="4" end="4"/>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75">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75">
                                            <p:txEl>
                                              <p:pRg st="6" end="6"/>
                                            </p:txEl>
                                          </p:spTgt>
                                        </p:tgtEl>
                                        <p:attrNameLst>
                                          <p:attrName>style.visibility</p:attrName>
                                        </p:attrNameLst>
                                      </p:cBhvr>
                                      <p:to>
                                        <p:strVal val="visible"/>
                                      </p:to>
                                    </p:set>
                                  </p:childTnLst>
                                </p:cTn>
                              </p:par>
                              <p:par>
                                <p:cTn id="20" presetClass="entr" nodeType="withEffect" presetSubtype="0" presetID="1" grpId="1" fill="hold">
                                  <p:stCondLst>
                                    <p:cond delay="0"/>
                                  </p:stCondLst>
                                  <p:iterate type="el" backwards="0">
                                    <p:tmAbs val="0"/>
                                  </p:iterate>
                                  <p:childTnLst>
                                    <p:set>
                                      <p:cBhvr>
                                        <p:cTn id="21" fill="hold"/>
                                        <p:tgtEl>
                                          <p:spTgt spid="175">
                                            <p:txEl>
                                              <p:pRg st="7" end="7"/>
                                            </p:txEl>
                                          </p:spTgt>
                                        </p:tgtEl>
                                        <p:attrNameLst>
                                          <p:attrName>style.visibility</p:attrName>
                                        </p:attrNameLst>
                                      </p:cBhvr>
                                      <p:to>
                                        <p:strVal val="visible"/>
                                      </p:to>
                                    </p:set>
                                  </p:childTnLst>
                                </p:cTn>
                              </p:par>
                              <p:par>
                                <p:cTn id="22" presetClass="entr" nodeType="withEffect" presetSubtype="0" presetID="1" grpId="1" fill="hold">
                                  <p:stCondLst>
                                    <p:cond delay="0"/>
                                  </p:stCondLst>
                                  <p:iterate type="el" backwards="0">
                                    <p:tmAbs val="0"/>
                                  </p:iterate>
                                  <p:childTnLst>
                                    <p:set>
                                      <p:cBhvr>
                                        <p:cTn id="23" fill="hold"/>
                                        <p:tgtEl>
                                          <p:spTgt spid="175">
                                            <p:txEl>
                                              <p:pRg st="8" end="8"/>
                                            </p:txEl>
                                          </p:spTgt>
                                        </p:tgtEl>
                                        <p:attrNameLst>
                                          <p:attrName>style.visibility</p:attrName>
                                        </p:attrNameLst>
                                      </p:cBhvr>
                                      <p:to>
                                        <p:strVal val="visible"/>
                                      </p:to>
                                    </p:set>
                                  </p:childTnLst>
                                </p:cTn>
                              </p:par>
                              <p:par>
                                <p:cTn id="24" presetClass="entr" nodeType="withEffect" presetSubtype="0" presetID="1" grpId="1" fill="hold">
                                  <p:stCondLst>
                                    <p:cond delay="0"/>
                                  </p:stCondLst>
                                  <p:iterate type="el" backwards="0">
                                    <p:tmAbs val="0"/>
                                  </p:iterate>
                                  <p:childTnLst>
                                    <p:set>
                                      <p:cBhvr>
                                        <p:cTn id="25" fill="hold"/>
                                        <p:tgtEl>
                                          <p:spTgt spid="175">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7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1"/>
          <p:cNvSpPr txBox="1"/>
          <p:nvPr>
            <p:ph type="title"/>
          </p:nvPr>
        </p:nvSpPr>
        <p:spPr>
          <a:xfrm>
            <a:off x="421830" y="1193528"/>
            <a:ext cx="8534401" cy="857251"/>
          </a:xfrm>
          <a:prstGeom prst="rect">
            <a:avLst/>
          </a:prstGeom>
        </p:spPr>
        <p:txBody>
          <a:bodyPr/>
          <a:lstStyle/>
          <a:p>
            <a:pPr defTabSz="621791">
              <a:defRPr sz="2924"/>
            </a:pPr>
            <a:r>
              <a:t>New Vulnerabilities in Modern </a:t>
            </a:r>
            <a:br/>
            <a:r>
              <a:t>Processors</a:t>
            </a:r>
          </a:p>
        </p:txBody>
      </p:sp>
      <p:sp>
        <p:nvSpPr>
          <p:cNvPr id="178" name="Straight Arrow Connector 2"/>
          <p:cNvSpPr/>
          <p:nvPr/>
        </p:nvSpPr>
        <p:spPr>
          <a:xfrm>
            <a:off x="723900" y="5693569"/>
            <a:ext cx="7696201" cy="1"/>
          </a:xfrm>
          <a:prstGeom prst="line">
            <a:avLst/>
          </a:prstGeom>
          <a:ln w="12700">
            <a:solidFill>
              <a:srgbClr val="FFFFFF"/>
            </a:solidFill>
            <a:miter/>
            <a:tailEnd type="triangle"/>
          </a:ln>
        </p:spPr>
        <p:txBody>
          <a:bodyPr lIns="45719" rIns="45719"/>
          <a:lstStyle/>
          <a:p>
            <a:pPr>
              <a:defRPr>
                <a:solidFill>
                  <a:srgbClr val="FFFFFF"/>
                </a:solidFill>
              </a:defRPr>
            </a:pPr>
          </a:p>
        </p:txBody>
      </p:sp>
      <p:sp>
        <p:nvSpPr>
          <p:cNvPr id="179" name="Straight Connector 14"/>
          <p:cNvSpPr/>
          <p:nvPr/>
        </p:nvSpPr>
        <p:spPr>
          <a:xfrm flipV="1">
            <a:off x="1219200" y="5485581"/>
            <a:ext cx="0" cy="208184"/>
          </a:xfrm>
          <a:prstGeom prst="line">
            <a:avLst/>
          </a:prstGeom>
          <a:ln w="19050">
            <a:solidFill>
              <a:srgbClr val="000000"/>
            </a:solidFill>
            <a:miter/>
          </a:ln>
        </p:spPr>
        <p:txBody>
          <a:bodyPr lIns="45719" rIns="45719"/>
          <a:lstStyle/>
          <a:p>
            <a:pPr>
              <a:defRPr>
                <a:solidFill>
                  <a:srgbClr val="FFFFFF"/>
                </a:solidFill>
              </a:defRPr>
            </a:pPr>
          </a:p>
        </p:txBody>
      </p:sp>
      <p:sp>
        <p:nvSpPr>
          <p:cNvPr id="180" name="TextBox 15"/>
          <p:cNvSpPr txBox="1"/>
          <p:nvPr/>
        </p:nvSpPr>
        <p:spPr>
          <a:xfrm>
            <a:off x="598169" y="5161417"/>
            <a:ext cx="1242062"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Spectre v1/v2/Meltdown(v3)</a:t>
            </a:r>
          </a:p>
        </p:txBody>
      </p:sp>
      <p:sp>
        <p:nvSpPr>
          <p:cNvPr id="181" name="TextBox 16"/>
          <p:cNvSpPr txBox="1"/>
          <p:nvPr/>
        </p:nvSpPr>
        <p:spPr>
          <a:xfrm>
            <a:off x="951652" y="5751071"/>
            <a:ext cx="530647"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800">
                <a:solidFill>
                  <a:srgbClr val="FFFFFF"/>
                </a:solidFill>
              </a:defRPr>
            </a:lvl1pPr>
          </a:lstStyle>
          <a:p>
            <a:pPr/>
            <a:r>
              <a:t>Jan 2018</a:t>
            </a:r>
          </a:p>
        </p:txBody>
      </p:sp>
      <p:sp>
        <p:nvSpPr>
          <p:cNvPr id="182" name="Straight Connector 13"/>
          <p:cNvSpPr/>
          <p:nvPr/>
        </p:nvSpPr>
        <p:spPr>
          <a:xfrm flipV="1">
            <a:off x="4343400" y="5485581"/>
            <a:ext cx="0" cy="208184"/>
          </a:xfrm>
          <a:prstGeom prst="line">
            <a:avLst/>
          </a:prstGeom>
          <a:ln w="19050">
            <a:solidFill>
              <a:srgbClr val="000000"/>
            </a:solidFill>
            <a:miter/>
          </a:ln>
        </p:spPr>
        <p:txBody>
          <a:bodyPr lIns="45719" rIns="45719"/>
          <a:lstStyle/>
          <a:p>
            <a:pPr>
              <a:defRPr>
                <a:solidFill>
                  <a:srgbClr val="FFFFFF"/>
                </a:solidFill>
              </a:defRPr>
            </a:pPr>
          </a:p>
        </p:txBody>
      </p:sp>
      <p:sp>
        <p:nvSpPr>
          <p:cNvPr id="183" name="TextBox 18"/>
          <p:cNvSpPr txBox="1"/>
          <p:nvPr/>
        </p:nvSpPr>
        <p:spPr>
          <a:xfrm>
            <a:off x="4050456" y="5751071"/>
            <a:ext cx="59285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800">
                <a:solidFill>
                  <a:srgbClr val="FFFFFF"/>
                </a:solidFill>
              </a:defRPr>
            </a:lvl1pPr>
          </a:lstStyle>
          <a:p>
            <a:pPr/>
            <a:r>
              <a:t>May 2018</a:t>
            </a:r>
          </a:p>
        </p:txBody>
      </p:sp>
      <p:sp>
        <p:nvSpPr>
          <p:cNvPr id="184" name="Straight Connector 21"/>
          <p:cNvSpPr/>
          <p:nvPr/>
        </p:nvSpPr>
        <p:spPr>
          <a:xfrm flipV="1">
            <a:off x="2057400" y="5485581"/>
            <a:ext cx="0" cy="208184"/>
          </a:xfrm>
          <a:prstGeom prst="line">
            <a:avLst/>
          </a:prstGeom>
          <a:ln w="19050">
            <a:solidFill>
              <a:srgbClr val="000000"/>
            </a:solidFill>
            <a:miter/>
          </a:ln>
        </p:spPr>
        <p:txBody>
          <a:bodyPr lIns="45719" rIns="45719"/>
          <a:lstStyle/>
          <a:p>
            <a:pPr>
              <a:defRPr>
                <a:solidFill>
                  <a:srgbClr val="FFFFFF"/>
                </a:solidFill>
              </a:defRPr>
            </a:pPr>
          </a:p>
        </p:txBody>
      </p:sp>
      <p:sp>
        <p:nvSpPr>
          <p:cNvPr id="185" name="Straight Connector 22"/>
          <p:cNvSpPr/>
          <p:nvPr/>
        </p:nvSpPr>
        <p:spPr>
          <a:xfrm flipV="1">
            <a:off x="2743200" y="5485581"/>
            <a:ext cx="0" cy="208184"/>
          </a:xfrm>
          <a:prstGeom prst="line">
            <a:avLst/>
          </a:prstGeom>
          <a:ln w="19050">
            <a:solidFill>
              <a:srgbClr val="000000"/>
            </a:solidFill>
            <a:miter/>
          </a:ln>
        </p:spPr>
        <p:txBody>
          <a:bodyPr lIns="45719" rIns="45719"/>
          <a:lstStyle/>
          <a:p>
            <a:pPr>
              <a:defRPr>
                <a:solidFill>
                  <a:srgbClr val="FFFFFF"/>
                </a:solidFill>
              </a:defRPr>
            </a:pPr>
          </a:p>
        </p:txBody>
      </p:sp>
      <p:sp>
        <p:nvSpPr>
          <p:cNvPr id="186" name="Straight Connector 23"/>
          <p:cNvSpPr/>
          <p:nvPr/>
        </p:nvSpPr>
        <p:spPr>
          <a:xfrm flipV="1">
            <a:off x="5961000" y="5485581"/>
            <a:ext cx="1" cy="208184"/>
          </a:xfrm>
          <a:prstGeom prst="line">
            <a:avLst/>
          </a:prstGeom>
          <a:ln w="19050">
            <a:solidFill>
              <a:srgbClr val="000000"/>
            </a:solidFill>
            <a:miter/>
          </a:ln>
        </p:spPr>
        <p:txBody>
          <a:bodyPr lIns="45719" rIns="45719"/>
          <a:lstStyle/>
          <a:p>
            <a:pPr>
              <a:defRPr>
                <a:solidFill>
                  <a:srgbClr val="FFFFFF"/>
                </a:solidFill>
              </a:defRPr>
            </a:pPr>
          </a:p>
        </p:txBody>
      </p:sp>
      <p:sp>
        <p:nvSpPr>
          <p:cNvPr id="187" name="TextBox 25"/>
          <p:cNvSpPr txBox="1"/>
          <p:nvPr/>
        </p:nvSpPr>
        <p:spPr>
          <a:xfrm>
            <a:off x="5659590" y="5751071"/>
            <a:ext cx="59285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800">
                <a:solidFill>
                  <a:srgbClr val="FFFFFF"/>
                </a:solidFill>
              </a:defRPr>
            </a:lvl1pPr>
          </a:lstStyle>
          <a:p>
            <a:pPr/>
            <a:r>
              <a:t>July 2018</a:t>
            </a:r>
          </a:p>
        </p:txBody>
      </p:sp>
      <p:sp>
        <p:nvSpPr>
          <p:cNvPr id="188" name="TextBox 26"/>
          <p:cNvSpPr txBox="1"/>
          <p:nvPr/>
        </p:nvSpPr>
        <p:spPr>
          <a:xfrm>
            <a:off x="1722120" y="5222973"/>
            <a:ext cx="72705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Spectre v1.1</a:t>
            </a:r>
          </a:p>
        </p:txBody>
      </p:sp>
      <p:sp>
        <p:nvSpPr>
          <p:cNvPr id="189" name="TextBox 27"/>
          <p:cNvSpPr txBox="1"/>
          <p:nvPr/>
        </p:nvSpPr>
        <p:spPr>
          <a:xfrm>
            <a:off x="2367319" y="5222973"/>
            <a:ext cx="736559"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Spectre v1.2</a:t>
            </a:r>
          </a:p>
        </p:txBody>
      </p:sp>
      <p:sp>
        <p:nvSpPr>
          <p:cNvPr id="190" name="Straight Connector 28"/>
          <p:cNvSpPr/>
          <p:nvPr/>
        </p:nvSpPr>
        <p:spPr>
          <a:xfrm flipV="1">
            <a:off x="3429000" y="5485581"/>
            <a:ext cx="0" cy="208184"/>
          </a:xfrm>
          <a:prstGeom prst="line">
            <a:avLst/>
          </a:prstGeom>
          <a:ln w="19050">
            <a:solidFill>
              <a:srgbClr val="000000"/>
            </a:solidFill>
            <a:miter/>
          </a:ln>
        </p:spPr>
        <p:txBody>
          <a:bodyPr lIns="45719" rIns="45719"/>
          <a:lstStyle/>
          <a:p>
            <a:pPr>
              <a:defRPr>
                <a:solidFill>
                  <a:srgbClr val="FFFFFF"/>
                </a:solidFill>
              </a:defRPr>
            </a:pPr>
          </a:p>
        </p:txBody>
      </p:sp>
      <p:sp>
        <p:nvSpPr>
          <p:cNvPr id="191" name="TextBox 29"/>
          <p:cNvSpPr txBox="1"/>
          <p:nvPr/>
        </p:nvSpPr>
        <p:spPr>
          <a:xfrm>
            <a:off x="3102995" y="5222973"/>
            <a:ext cx="661287"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SGXpectre</a:t>
            </a:r>
          </a:p>
        </p:txBody>
      </p:sp>
      <p:sp>
        <p:nvSpPr>
          <p:cNvPr id="192" name="TextBox 31"/>
          <p:cNvSpPr txBox="1"/>
          <p:nvPr/>
        </p:nvSpPr>
        <p:spPr>
          <a:xfrm>
            <a:off x="3756626" y="5161417"/>
            <a:ext cx="1167589"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Speculative store bypass (v4)</a:t>
            </a:r>
          </a:p>
        </p:txBody>
      </p:sp>
      <p:sp>
        <p:nvSpPr>
          <p:cNvPr id="193" name="TextBox 32"/>
          <p:cNvSpPr txBox="1"/>
          <p:nvPr/>
        </p:nvSpPr>
        <p:spPr>
          <a:xfrm>
            <a:off x="5227321" y="5161417"/>
            <a:ext cx="1455448" cy="34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800">
                <a:solidFill>
                  <a:srgbClr val="FFFFFF"/>
                </a:solidFill>
              </a:defRPr>
            </a:pPr>
            <a:r>
              <a:t>SpectreRSB(v5?) </a:t>
            </a:r>
            <a:br/>
            <a:r>
              <a:t>/ ret2spec</a:t>
            </a:r>
          </a:p>
        </p:txBody>
      </p:sp>
      <p:sp>
        <p:nvSpPr>
          <p:cNvPr id="194" name="Straight Connector 37"/>
          <p:cNvSpPr/>
          <p:nvPr/>
        </p:nvSpPr>
        <p:spPr>
          <a:xfrm flipV="1">
            <a:off x="7027801" y="5485581"/>
            <a:ext cx="1" cy="208184"/>
          </a:xfrm>
          <a:prstGeom prst="line">
            <a:avLst/>
          </a:prstGeom>
          <a:ln w="19050">
            <a:solidFill>
              <a:srgbClr val="000000"/>
            </a:solidFill>
            <a:miter/>
          </a:ln>
        </p:spPr>
        <p:txBody>
          <a:bodyPr lIns="45719" rIns="45719"/>
          <a:lstStyle/>
          <a:p>
            <a:pPr>
              <a:defRPr>
                <a:solidFill>
                  <a:srgbClr val="FFFFFF"/>
                </a:solidFill>
              </a:defRPr>
            </a:pPr>
          </a:p>
        </p:txBody>
      </p:sp>
      <p:sp>
        <p:nvSpPr>
          <p:cNvPr id="195" name="TextBox 38"/>
          <p:cNvSpPr txBox="1"/>
          <p:nvPr/>
        </p:nvSpPr>
        <p:spPr>
          <a:xfrm>
            <a:off x="6294121" y="5222973"/>
            <a:ext cx="1455448"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NetSpectre</a:t>
            </a:r>
          </a:p>
        </p:txBody>
      </p:sp>
      <p:sp>
        <p:nvSpPr>
          <p:cNvPr id="196" name="TextBox 41"/>
          <p:cNvSpPr txBox="1"/>
          <p:nvPr/>
        </p:nvSpPr>
        <p:spPr>
          <a:xfrm>
            <a:off x="6735895" y="5751071"/>
            <a:ext cx="59285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800">
                <a:solidFill>
                  <a:srgbClr val="FFFFFF"/>
                </a:solidFill>
              </a:defRPr>
            </a:lvl1pPr>
          </a:lstStyle>
          <a:p>
            <a:pPr/>
            <a:r>
              <a:t>Aug 2018</a:t>
            </a:r>
          </a:p>
        </p:txBody>
      </p:sp>
      <p:sp>
        <p:nvSpPr>
          <p:cNvPr id="197" name="Straight Connector 42"/>
          <p:cNvSpPr/>
          <p:nvPr/>
        </p:nvSpPr>
        <p:spPr>
          <a:xfrm flipV="1">
            <a:off x="5099913" y="5485581"/>
            <a:ext cx="1" cy="208184"/>
          </a:xfrm>
          <a:prstGeom prst="line">
            <a:avLst/>
          </a:prstGeom>
          <a:ln w="19050">
            <a:solidFill>
              <a:srgbClr val="000000"/>
            </a:solidFill>
            <a:miter/>
          </a:ln>
        </p:spPr>
        <p:txBody>
          <a:bodyPr lIns="45719" rIns="45719"/>
          <a:lstStyle/>
          <a:p>
            <a:pPr>
              <a:defRPr>
                <a:solidFill>
                  <a:srgbClr val="FFFFFF"/>
                </a:solidFill>
              </a:defRPr>
            </a:pPr>
          </a:p>
        </p:txBody>
      </p:sp>
      <p:sp>
        <p:nvSpPr>
          <p:cNvPr id="198" name="TextBox 43"/>
          <p:cNvSpPr txBox="1"/>
          <p:nvPr/>
        </p:nvSpPr>
        <p:spPr>
          <a:xfrm>
            <a:off x="4366234" y="5222973"/>
            <a:ext cx="1455448"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SpectreNG</a:t>
            </a:r>
          </a:p>
        </p:txBody>
      </p:sp>
      <p:sp>
        <p:nvSpPr>
          <p:cNvPr id="199" name="Slide Number Placeholder 19"/>
          <p:cNvSpPr txBox="1"/>
          <p:nvPr>
            <p:ph type="sldNum" sz="quarter" idx="4294967295"/>
          </p:nvPr>
        </p:nvSpPr>
        <p:spPr>
          <a:xfrm>
            <a:off x="8732976" y="562721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0" name="Picture 4" descr="Picture 4"/>
          <p:cNvPicPr>
            <a:picLocks noChangeAspect="1"/>
          </p:cNvPicPr>
          <p:nvPr/>
        </p:nvPicPr>
        <p:blipFill>
          <a:blip r:embed="rId2">
            <a:extLst/>
          </a:blip>
          <a:stretch>
            <a:fillRect/>
          </a:stretch>
        </p:blipFill>
        <p:spPr>
          <a:xfrm>
            <a:off x="228600" y="1143000"/>
            <a:ext cx="936626" cy="655638"/>
          </a:xfrm>
          <a:prstGeom prst="rect">
            <a:avLst/>
          </a:prstGeom>
          <a:ln w="12700">
            <a:miter lim="400000"/>
          </a:ln>
        </p:spPr>
      </p:pic>
      <p:pic>
        <p:nvPicPr>
          <p:cNvPr id="201" name="Picture 6" descr="Picture 6"/>
          <p:cNvPicPr>
            <a:picLocks noChangeAspect="1"/>
          </p:cNvPicPr>
          <p:nvPr/>
        </p:nvPicPr>
        <p:blipFill>
          <a:blip r:embed="rId3">
            <a:extLst/>
          </a:blip>
          <a:stretch>
            <a:fillRect/>
          </a:stretch>
        </p:blipFill>
        <p:spPr>
          <a:xfrm>
            <a:off x="8347075" y="1066800"/>
            <a:ext cx="568326" cy="895350"/>
          </a:xfrm>
          <a:prstGeom prst="rect">
            <a:avLst/>
          </a:prstGeom>
          <a:ln w="12700">
            <a:miter lim="400000"/>
          </a:ln>
        </p:spPr>
      </p:pic>
      <p:pic>
        <p:nvPicPr>
          <p:cNvPr id="202" name="Picture 6" descr="Picture 6"/>
          <p:cNvPicPr>
            <a:picLocks noChangeAspect="1"/>
          </p:cNvPicPr>
          <p:nvPr/>
        </p:nvPicPr>
        <p:blipFill>
          <a:blip r:embed="rId4">
            <a:extLst/>
          </a:blip>
          <a:stretch>
            <a:fillRect/>
          </a:stretch>
        </p:blipFill>
        <p:spPr>
          <a:xfrm>
            <a:off x="762001" y="2436705"/>
            <a:ext cx="7552351" cy="2440096"/>
          </a:xfrm>
          <a:prstGeom prst="rect">
            <a:avLst/>
          </a:prstGeom>
          <a:ln w="12700">
            <a:miter lim="400000"/>
          </a:ln>
        </p:spPr>
      </p:pic>
      <p:pic>
        <p:nvPicPr>
          <p:cNvPr id="203" name="Picture 12" descr="Picture 12"/>
          <p:cNvPicPr>
            <a:picLocks noChangeAspect="1"/>
          </p:cNvPicPr>
          <p:nvPr/>
        </p:nvPicPr>
        <p:blipFill>
          <a:blip r:embed="rId5">
            <a:extLst/>
          </a:blip>
          <a:stretch>
            <a:fillRect/>
          </a:stretch>
        </p:blipFill>
        <p:spPr>
          <a:xfrm rot="20046791">
            <a:off x="168322" y="1899681"/>
            <a:ext cx="6620154" cy="2049991"/>
          </a:xfrm>
          <a:prstGeom prst="rect">
            <a:avLst/>
          </a:prstGeom>
          <a:ln w="12700">
            <a:miter lim="400000"/>
          </a:ln>
        </p:spPr>
      </p:pic>
      <p:pic>
        <p:nvPicPr>
          <p:cNvPr id="204" name="Picture 20" descr="Picture 20"/>
          <p:cNvPicPr>
            <a:picLocks noChangeAspect="1"/>
          </p:cNvPicPr>
          <p:nvPr/>
        </p:nvPicPr>
        <p:blipFill>
          <a:blip r:embed="rId6">
            <a:extLst/>
          </a:blip>
          <a:stretch>
            <a:fillRect/>
          </a:stretch>
        </p:blipFill>
        <p:spPr>
          <a:xfrm rot="19959412">
            <a:off x="1963485" y="1959336"/>
            <a:ext cx="5683098" cy="1497452"/>
          </a:xfrm>
          <a:prstGeom prst="rect">
            <a:avLst/>
          </a:prstGeom>
          <a:ln w="12700">
            <a:miter lim="400000"/>
          </a:ln>
        </p:spPr>
      </p:pic>
      <p:pic>
        <p:nvPicPr>
          <p:cNvPr id="205" name="Picture 35" descr="Picture 35"/>
          <p:cNvPicPr>
            <a:picLocks noChangeAspect="1"/>
          </p:cNvPicPr>
          <p:nvPr/>
        </p:nvPicPr>
        <p:blipFill>
          <a:blip r:embed="rId7">
            <a:extLst/>
          </a:blip>
          <a:stretch>
            <a:fillRect/>
          </a:stretch>
        </p:blipFill>
        <p:spPr>
          <a:xfrm>
            <a:off x="-33826" y="1862805"/>
            <a:ext cx="9144001" cy="2598153"/>
          </a:xfrm>
          <a:prstGeom prst="rect">
            <a:avLst/>
          </a:prstGeom>
          <a:ln w="12700">
            <a:miter lim="400000"/>
          </a:ln>
        </p:spPr>
      </p:pic>
      <p:pic>
        <p:nvPicPr>
          <p:cNvPr id="206" name="Picture 44" descr="Picture 44"/>
          <p:cNvPicPr>
            <a:picLocks noChangeAspect="1"/>
          </p:cNvPicPr>
          <p:nvPr/>
        </p:nvPicPr>
        <p:blipFill>
          <a:blip r:embed="rId8">
            <a:extLst/>
          </a:blip>
          <a:stretch>
            <a:fillRect/>
          </a:stretch>
        </p:blipFill>
        <p:spPr>
          <a:xfrm rot="392958">
            <a:off x="3010755" y="3742356"/>
            <a:ext cx="5966125" cy="1304750"/>
          </a:xfrm>
          <a:prstGeom prst="rect">
            <a:avLst/>
          </a:prstGeom>
          <a:ln w="12700">
            <a:miter lim="400000"/>
          </a:ln>
        </p:spPr>
      </p:pic>
      <p:sp>
        <p:nvSpPr>
          <p:cNvPr id="207" name="TextBox 36"/>
          <p:cNvSpPr txBox="1"/>
          <p:nvPr/>
        </p:nvSpPr>
        <p:spPr>
          <a:xfrm>
            <a:off x="7489298" y="5754453"/>
            <a:ext cx="59285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800">
                <a:solidFill>
                  <a:srgbClr val="FFFFFF"/>
                </a:solidFill>
              </a:defRPr>
            </a:lvl1pPr>
          </a:lstStyle>
          <a:p>
            <a:pPr/>
            <a:r>
              <a:t>May 2019</a:t>
            </a:r>
          </a:p>
        </p:txBody>
      </p:sp>
      <p:sp>
        <p:nvSpPr>
          <p:cNvPr id="208" name="TextBox 39"/>
          <p:cNvSpPr txBox="1"/>
          <p:nvPr/>
        </p:nvSpPr>
        <p:spPr>
          <a:xfrm>
            <a:off x="7090383" y="5399749"/>
            <a:ext cx="1455448"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00">
                <a:solidFill>
                  <a:srgbClr val="FFFFFF"/>
                </a:solidFill>
              </a:defRPr>
            </a:lvl1pPr>
          </a:lstStyle>
          <a:p>
            <a:pPr/>
            <a:r>
              <a:t>MDS/RIDL/Zombieload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9"/>
                                        </p:tgtEl>
                                        <p:attrNameLst>
                                          <p:attrName>style.visibility</p:attrName>
                                        </p:attrNameLst>
                                      </p:cBhvr>
                                      <p:to>
                                        <p:strVal val="visible"/>
                                      </p:to>
                                    </p:set>
                                    <p:animEffect filter="dissolve" transition="in">
                                      <p:cBhvr>
                                        <p:cTn id="7" dur="500"/>
                                        <p:tgtEl>
                                          <p:spTgt spid="17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181"/>
                                        </p:tgtEl>
                                        <p:attrNameLst>
                                          <p:attrName>style.visibility</p:attrName>
                                        </p:attrNameLst>
                                      </p:cBhvr>
                                      <p:to>
                                        <p:strVal val="visible"/>
                                      </p:to>
                                    </p:set>
                                    <p:animEffect filter="dissolve" transition="in">
                                      <p:cBhvr>
                                        <p:cTn id="11" dur="500"/>
                                        <p:tgtEl>
                                          <p:spTgt spid="181"/>
                                        </p:tgtEl>
                                      </p:cBhvr>
                                    </p:animEffect>
                                  </p:childTnLst>
                                </p:cTn>
                              </p:par>
                            </p:childTnLst>
                          </p:cTn>
                        </p:par>
                        <p:par>
                          <p:cTn id="12" fill="hold">
                            <p:stCondLst>
                              <p:cond delay="1000"/>
                            </p:stCondLst>
                            <p:childTnLst>
                              <p:par>
                                <p:cTn id="13" presetClass="entr" nodeType="afterEffect" presetSubtype="10" presetID="3" grpId="3" fill="hold">
                                  <p:stCondLst>
                                    <p:cond delay="0"/>
                                  </p:stCondLst>
                                  <p:iterate type="el" backwards="0">
                                    <p:tmAbs val="0"/>
                                  </p:iterate>
                                  <p:childTnLst>
                                    <p:set>
                                      <p:cBhvr>
                                        <p:cTn id="14" fill="hold"/>
                                        <p:tgtEl>
                                          <p:spTgt spid="202"/>
                                        </p:tgtEl>
                                        <p:attrNameLst>
                                          <p:attrName>style.visibility</p:attrName>
                                        </p:attrNameLst>
                                      </p:cBhvr>
                                      <p:to>
                                        <p:strVal val="visible"/>
                                      </p:to>
                                    </p:set>
                                    <p:animEffect filter="blinds(horizontal)" transition="in">
                                      <p:cBhvr>
                                        <p:cTn id="15" dur="500"/>
                                        <p:tgtEl>
                                          <p:spTgt spid="202"/>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180"/>
                                        </p:tgtEl>
                                        <p:attrNameLst>
                                          <p:attrName>style.visibility</p:attrName>
                                        </p:attrNameLst>
                                      </p:cBhvr>
                                      <p:to>
                                        <p:strVal val="visible"/>
                                      </p:to>
                                    </p:set>
                                    <p:animEffect filter="dissolve" transition="in">
                                      <p:cBhvr>
                                        <p:cTn id="19" dur="500"/>
                                        <p:tgtEl>
                                          <p:spTgt spid="180"/>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192"/>
                                        </p:tgtEl>
                                        <p:attrNameLst>
                                          <p:attrName>style.visibility</p:attrName>
                                        </p:attrNameLst>
                                      </p:cBhvr>
                                      <p:to>
                                        <p:strVal val="visible"/>
                                      </p:to>
                                    </p:set>
                                    <p:animEffect filter="dissolve" transition="in">
                                      <p:cBhvr>
                                        <p:cTn id="24" dur="500"/>
                                        <p:tgtEl>
                                          <p:spTgt spid="192"/>
                                        </p:tgtEl>
                                      </p:cBhvr>
                                    </p:animEffect>
                                  </p:childTnLst>
                                </p:cTn>
                              </p:par>
                            </p:childTnLst>
                          </p:cTn>
                        </p:par>
                        <p:par>
                          <p:cTn id="25" fill="hold">
                            <p:stCondLst>
                              <p:cond delay="500"/>
                            </p:stCondLst>
                            <p:childTnLst>
                              <p:par>
                                <p:cTn id="26" presetClass="entr" nodeType="afterEffect" presetID="9" grpId="6" fill="hold">
                                  <p:stCondLst>
                                    <p:cond delay="0"/>
                                  </p:stCondLst>
                                  <p:iterate type="el" backwards="0">
                                    <p:tmAbs val="0"/>
                                  </p:iterate>
                                  <p:childTnLst>
                                    <p:set>
                                      <p:cBhvr>
                                        <p:cTn id="27" fill="hold"/>
                                        <p:tgtEl>
                                          <p:spTgt spid="182"/>
                                        </p:tgtEl>
                                        <p:attrNameLst>
                                          <p:attrName>style.visibility</p:attrName>
                                        </p:attrNameLst>
                                      </p:cBhvr>
                                      <p:to>
                                        <p:strVal val="visible"/>
                                      </p:to>
                                    </p:set>
                                    <p:animEffect filter="dissolve" transition="in">
                                      <p:cBhvr>
                                        <p:cTn id="28" dur="500"/>
                                        <p:tgtEl>
                                          <p:spTgt spid="182"/>
                                        </p:tgtEl>
                                      </p:cBhvr>
                                    </p:animEffect>
                                  </p:childTnLst>
                                </p:cTn>
                              </p:par>
                            </p:childTnLst>
                          </p:cTn>
                        </p:par>
                        <p:par>
                          <p:cTn id="29" fill="hold">
                            <p:stCondLst>
                              <p:cond delay="1000"/>
                            </p:stCondLst>
                            <p:childTnLst>
                              <p:par>
                                <p:cTn id="30" presetClass="entr" nodeType="afterEffect" presetID="9" grpId="7" fill="hold">
                                  <p:stCondLst>
                                    <p:cond delay="0"/>
                                  </p:stCondLst>
                                  <p:iterate type="el" backwards="0">
                                    <p:tmAbs val="0"/>
                                  </p:iterate>
                                  <p:childTnLst>
                                    <p:set>
                                      <p:cBhvr>
                                        <p:cTn id="31" fill="hold"/>
                                        <p:tgtEl>
                                          <p:spTgt spid="204"/>
                                        </p:tgtEl>
                                        <p:attrNameLst>
                                          <p:attrName>style.visibility</p:attrName>
                                        </p:attrNameLst>
                                      </p:cBhvr>
                                      <p:to>
                                        <p:strVal val="visible"/>
                                      </p:to>
                                    </p:set>
                                    <p:animEffect filter="dissolve" transition="in">
                                      <p:cBhvr>
                                        <p:cTn id="32" dur="500"/>
                                        <p:tgtEl>
                                          <p:spTgt spid="204"/>
                                        </p:tgtEl>
                                      </p:cBhvr>
                                    </p:animEffect>
                                  </p:childTnLst>
                                </p:cTn>
                              </p:par>
                            </p:childTnLst>
                          </p:cTn>
                        </p:par>
                        <p:par>
                          <p:cTn id="33" fill="hold">
                            <p:stCondLst>
                              <p:cond delay="1500"/>
                            </p:stCondLst>
                            <p:childTnLst>
                              <p:par>
                                <p:cTn id="34" presetClass="entr" nodeType="afterEffect" presetID="9" grpId="8" fill="hold">
                                  <p:stCondLst>
                                    <p:cond delay="0"/>
                                  </p:stCondLst>
                                  <p:iterate type="el" backwards="0">
                                    <p:tmAbs val="0"/>
                                  </p:iterate>
                                  <p:childTnLst>
                                    <p:set>
                                      <p:cBhvr>
                                        <p:cTn id="35" fill="hold"/>
                                        <p:tgtEl>
                                          <p:spTgt spid="203"/>
                                        </p:tgtEl>
                                        <p:attrNameLst>
                                          <p:attrName>style.visibility</p:attrName>
                                        </p:attrNameLst>
                                      </p:cBhvr>
                                      <p:to>
                                        <p:strVal val="visible"/>
                                      </p:to>
                                    </p:set>
                                    <p:animEffect filter="dissolve" transition="in">
                                      <p:cBhvr>
                                        <p:cTn id="36" dur="500"/>
                                        <p:tgtEl>
                                          <p:spTgt spid="203"/>
                                        </p:tgtEl>
                                      </p:cBhvr>
                                    </p:animEffect>
                                  </p:childTnLst>
                                </p:cTn>
                              </p:par>
                            </p:childTnLst>
                          </p:cTn>
                        </p:par>
                        <p:par>
                          <p:cTn id="37" fill="hold">
                            <p:stCondLst>
                              <p:cond delay="2000"/>
                            </p:stCondLst>
                            <p:childTnLst>
                              <p:par>
                                <p:cTn id="38" presetClass="entr" nodeType="afterEffect" presetID="9" grpId="9" fill="hold">
                                  <p:stCondLst>
                                    <p:cond delay="0"/>
                                  </p:stCondLst>
                                  <p:iterate type="el" backwards="0">
                                    <p:tmAbs val="0"/>
                                  </p:iterate>
                                  <p:childTnLst>
                                    <p:set>
                                      <p:cBhvr>
                                        <p:cTn id="39" fill="hold"/>
                                        <p:tgtEl>
                                          <p:spTgt spid="183"/>
                                        </p:tgtEl>
                                        <p:attrNameLst>
                                          <p:attrName>style.visibility</p:attrName>
                                        </p:attrNameLst>
                                      </p:cBhvr>
                                      <p:to>
                                        <p:strVal val="visible"/>
                                      </p:to>
                                    </p:set>
                                    <p:animEffect filter="dissolve" transition="in">
                                      <p:cBhvr>
                                        <p:cTn id="40" dur="500"/>
                                        <p:tgtEl>
                                          <p:spTgt spid="183"/>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10" fill="hold">
                                  <p:stCondLst>
                                    <p:cond delay="0"/>
                                  </p:stCondLst>
                                  <p:iterate type="el" backwards="0">
                                    <p:tmAbs val="0"/>
                                  </p:iterate>
                                  <p:childTnLst>
                                    <p:set>
                                      <p:cBhvr>
                                        <p:cTn id="44" fill="hold"/>
                                        <p:tgtEl>
                                          <p:spTgt spid="193"/>
                                        </p:tgtEl>
                                        <p:attrNameLst>
                                          <p:attrName>style.visibility</p:attrName>
                                        </p:attrNameLst>
                                      </p:cBhvr>
                                      <p:to>
                                        <p:strVal val="visible"/>
                                      </p:to>
                                    </p:set>
                                    <p:animEffect filter="dissolve" transition="in">
                                      <p:cBhvr>
                                        <p:cTn id="45" dur="500"/>
                                        <p:tgtEl>
                                          <p:spTgt spid="193"/>
                                        </p:tgtEl>
                                      </p:cBhvr>
                                    </p:animEffect>
                                  </p:childTnLst>
                                </p:cTn>
                              </p:par>
                            </p:childTnLst>
                          </p:cTn>
                        </p:par>
                        <p:par>
                          <p:cTn id="46" fill="hold">
                            <p:stCondLst>
                              <p:cond delay="500"/>
                            </p:stCondLst>
                            <p:childTnLst>
                              <p:par>
                                <p:cTn id="47" presetClass="entr" nodeType="afterEffect" presetID="9" grpId="11" fill="hold">
                                  <p:stCondLst>
                                    <p:cond delay="0"/>
                                  </p:stCondLst>
                                  <p:iterate type="el" backwards="0">
                                    <p:tmAbs val="0"/>
                                  </p:iterate>
                                  <p:childTnLst>
                                    <p:set>
                                      <p:cBhvr>
                                        <p:cTn id="48" fill="hold"/>
                                        <p:tgtEl>
                                          <p:spTgt spid="186"/>
                                        </p:tgtEl>
                                        <p:attrNameLst>
                                          <p:attrName>style.visibility</p:attrName>
                                        </p:attrNameLst>
                                      </p:cBhvr>
                                      <p:to>
                                        <p:strVal val="visible"/>
                                      </p:to>
                                    </p:set>
                                    <p:animEffect filter="dissolve" transition="in">
                                      <p:cBhvr>
                                        <p:cTn id="49" dur="500"/>
                                        <p:tgtEl>
                                          <p:spTgt spid="186"/>
                                        </p:tgtEl>
                                      </p:cBhvr>
                                    </p:animEffect>
                                  </p:childTnLst>
                                </p:cTn>
                              </p:par>
                            </p:childTnLst>
                          </p:cTn>
                        </p:par>
                        <p:par>
                          <p:cTn id="50" fill="hold">
                            <p:stCondLst>
                              <p:cond delay="1000"/>
                            </p:stCondLst>
                            <p:childTnLst>
                              <p:par>
                                <p:cTn id="51" presetClass="entr" nodeType="afterEffect" presetSubtype="12" presetID="18" grpId="12" fill="hold">
                                  <p:stCondLst>
                                    <p:cond delay="0"/>
                                  </p:stCondLst>
                                  <p:iterate type="el" backwards="0">
                                    <p:tmAbs val="0"/>
                                  </p:iterate>
                                  <p:childTnLst>
                                    <p:set>
                                      <p:cBhvr>
                                        <p:cTn id="52" fill="hold"/>
                                        <p:tgtEl>
                                          <p:spTgt spid="205"/>
                                        </p:tgtEl>
                                        <p:attrNameLst>
                                          <p:attrName>style.visibility</p:attrName>
                                        </p:attrNameLst>
                                      </p:cBhvr>
                                      <p:to>
                                        <p:strVal val="visible"/>
                                      </p:to>
                                    </p:set>
                                    <p:animEffect filter="strips(downLeft)" transition="in">
                                      <p:cBhvr>
                                        <p:cTn id="53" dur="500"/>
                                        <p:tgtEl>
                                          <p:spTgt spid="205"/>
                                        </p:tgtEl>
                                      </p:cBhvr>
                                    </p:animEffect>
                                  </p:childTnLst>
                                </p:cTn>
                              </p:par>
                            </p:childTnLst>
                          </p:cTn>
                        </p:par>
                        <p:par>
                          <p:cTn id="54" fill="hold">
                            <p:stCondLst>
                              <p:cond delay="1500"/>
                            </p:stCondLst>
                            <p:childTnLst>
                              <p:par>
                                <p:cTn id="55" presetClass="entr" nodeType="afterEffect" presetSubtype="12" presetID="18" grpId="13" fill="hold">
                                  <p:stCondLst>
                                    <p:cond delay="0"/>
                                  </p:stCondLst>
                                  <p:iterate type="el" backwards="0">
                                    <p:tmAbs val="0"/>
                                  </p:iterate>
                                  <p:childTnLst>
                                    <p:set>
                                      <p:cBhvr>
                                        <p:cTn id="56" fill="hold"/>
                                        <p:tgtEl>
                                          <p:spTgt spid="206"/>
                                        </p:tgtEl>
                                        <p:attrNameLst>
                                          <p:attrName>style.visibility</p:attrName>
                                        </p:attrNameLst>
                                      </p:cBhvr>
                                      <p:to>
                                        <p:strVal val="visible"/>
                                      </p:to>
                                    </p:set>
                                    <p:animEffect filter="strips(downLeft)" transition="in">
                                      <p:cBhvr>
                                        <p:cTn id="57" dur="500"/>
                                        <p:tgtEl>
                                          <p:spTgt spid="206"/>
                                        </p:tgtEl>
                                      </p:cBhvr>
                                    </p:animEffect>
                                  </p:childTnLst>
                                </p:cTn>
                              </p:par>
                            </p:childTnLst>
                          </p:cTn>
                        </p:par>
                        <p:par>
                          <p:cTn id="58" fill="hold">
                            <p:stCondLst>
                              <p:cond delay="2000"/>
                            </p:stCondLst>
                            <p:childTnLst>
                              <p:par>
                                <p:cTn id="59" presetClass="entr" nodeType="afterEffect" presetID="9" grpId="14" fill="hold">
                                  <p:stCondLst>
                                    <p:cond delay="0"/>
                                  </p:stCondLst>
                                  <p:iterate type="el" backwards="0">
                                    <p:tmAbs val="0"/>
                                  </p:iterate>
                                  <p:childTnLst>
                                    <p:set>
                                      <p:cBhvr>
                                        <p:cTn id="60" fill="hold"/>
                                        <p:tgtEl>
                                          <p:spTgt spid="187"/>
                                        </p:tgtEl>
                                        <p:attrNameLst>
                                          <p:attrName>style.visibility</p:attrName>
                                        </p:attrNameLst>
                                      </p:cBhvr>
                                      <p:to>
                                        <p:strVal val="visible"/>
                                      </p:to>
                                    </p:set>
                                    <p:animEffect filter="dissolve" transition="in">
                                      <p:cBhvr>
                                        <p:cTn id="61" dur="500"/>
                                        <p:tgtEl>
                                          <p:spTgt spid="187"/>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9" grpId="15" fill="hold">
                                  <p:stCondLst>
                                    <p:cond delay="0"/>
                                  </p:stCondLst>
                                  <p:iterate type="el" backwards="0">
                                    <p:tmAbs val="0"/>
                                  </p:iterate>
                                  <p:childTnLst>
                                    <p:set>
                                      <p:cBhvr>
                                        <p:cTn id="65" fill="hold"/>
                                        <p:tgtEl>
                                          <p:spTgt spid="189"/>
                                        </p:tgtEl>
                                        <p:attrNameLst>
                                          <p:attrName>style.visibility</p:attrName>
                                        </p:attrNameLst>
                                      </p:cBhvr>
                                      <p:to>
                                        <p:strVal val="visible"/>
                                      </p:to>
                                    </p:set>
                                    <p:animEffect filter="dissolve" transition="in">
                                      <p:cBhvr>
                                        <p:cTn id="66" dur="500"/>
                                        <p:tgtEl>
                                          <p:spTgt spid="189"/>
                                        </p:tgtEl>
                                      </p:cBhvr>
                                    </p:animEffect>
                                  </p:childTnLst>
                                </p:cTn>
                              </p:par>
                            </p:childTnLst>
                          </p:cTn>
                        </p:par>
                        <p:par>
                          <p:cTn id="67" fill="hold">
                            <p:stCondLst>
                              <p:cond delay="500"/>
                            </p:stCondLst>
                            <p:childTnLst>
                              <p:par>
                                <p:cTn id="68" presetClass="entr" nodeType="afterEffect" presetID="9" grpId="16" fill="hold">
                                  <p:stCondLst>
                                    <p:cond delay="0"/>
                                  </p:stCondLst>
                                  <p:iterate type="el" backwards="0">
                                    <p:tmAbs val="0"/>
                                  </p:iterate>
                                  <p:childTnLst>
                                    <p:set>
                                      <p:cBhvr>
                                        <p:cTn id="69" fill="hold"/>
                                        <p:tgtEl>
                                          <p:spTgt spid="188"/>
                                        </p:tgtEl>
                                        <p:attrNameLst>
                                          <p:attrName>style.visibility</p:attrName>
                                        </p:attrNameLst>
                                      </p:cBhvr>
                                      <p:to>
                                        <p:strVal val="visible"/>
                                      </p:to>
                                    </p:set>
                                    <p:animEffect filter="dissolve" transition="in">
                                      <p:cBhvr>
                                        <p:cTn id="70" dur="500"/>
                                        <p:tgtEl>
                                          <p:spTgt spid="188"/>
                                        </p:tgtEl>
                                      </p:cBhvr>
                                    </p:animEffect>
                                  </p:childTnLst>
                                </p:cTn>
                              </p:par>
                            </p:childTnLst>
                          </p:cTn>
                        </p:par>
                        <p:par>
                          <p:cTn id="71" fill="hold">
                            <p:stCondLst>
                              <p:cond delay="1000"/>
                            </p:stCondLst>
                            <p:childTnLst>
                              <p:par>
                                <p:cTn id="72" presetClass="entr" nodeType="afterEffect" presetID="9" grpId="17" fill="hold">
                                  <p:stCondLst>
                                    <p:cond delay="0"/>
                                  </p:stCondLst>
                                  <p:iterate type="el" backwards="0">
                                    <p:tmAbs val="0"/>
                                  </p:iterate>
                                  <p:childTnLst>
                                    <p:set>
                                      <p:cBhvr>
                                        <p:cTn id="73" fill="hold"/>
                                        <p:tgtEl>
                                          <p:spTgt spid="191"/>
                                        </p:tgtEl>
                                        <p:attrNameLst>
                                          <p:attrName>style.visibility</p:attrName>
                                        </p:attrNameLst>
                                      </p:cBhvr>
                                      <p:to>
                                        <p:strVal val="visible"/>
                                      </p:to>
                                    </p:set>
                                    <p:animEffect filter="dissolve" transition="in">
                                      <p:cBhvr>
                                        <p:cTn id="74" dur="500"/>
                                        <p:tgtEl>
                                          <p:spTgt spid="191"/>
                                        </p:tgtEl>
                                      </p:cBhvr>
                                    </p:animEffect>
                                  </p:childTnLst>
                                </p:cTn>
                              </p:par>
                            </p:childTnLst>
                          </p:cTn>
                        </p:par>
                        <p:par>
                          <p:cTn id="75" fill="hold">
                            <p:stCondLst>
                              <p:cond delay="1500"/>
                            </p:stCondLst>
                            <p:childTnLst>
                              <p:par>
                                <p:cTn id="76" presetClass="entr" nodeType="afterEffect" presetID="9" grpId="18" fill="hold">
                                  <p:stCondLst>
                                    <p:cond delay="0"/>
                                  </p:stCondLst>
                                  <p:iterate type="el" backwards="0">
                                    <p:tmAbs val="0"/>
                                  </p:iterate>
                                  <p:childTnLst>
                                    <p:set>
                                      <p:cBhvr>
                                        <p:cTn id="77" fill="hold"/>
                                        <p:tgtEl>
                                          <p:spTgt spid="190"/>
                                        </p:tgtEl>
                                        <p:attrNameLst>
                                          <p:attrName>style.visibility</p:attrName>
                                        </p:attrNameLst>
                                      </p:cBhvr>
                                      <p:to>
                                        <p:strVal val="visible"/>
                                      </p:to>
                                    </p:set>
                                    <p:animEffect filter="dissolve" transition="in">
                                      <p:cBhvr>
                                        <p:cTn id="78" dur="500"/>
                                        <p:tgtEl>
                                          <p:spTgt spid="190"/>
                                        </p:tgtEl>
                                      </p:cBhvr>
                                    </p:animEffect>
                                  </p:childTnLst>
                                </p:cTn>
                              </p:par>
                            </p:childTnLst>
                          </p:cTn>
                        </p:par>
                        <p:par>
                          <p:cTn id="79" fill="hold">
                            <p:stCondLst>
                              <p:cond delay="2000"/>
                            </p:stCondLst>
                            <p:childTnLst>
                              <p:par>
                                <p:cTn id="80" presetClass="entr" nodeType="afterEffect" presetID="9" grpId="19" fill="hold">
                                  <p:stCondLst>
                                    <p:cond delay="0"/>
                                  </p:stCondLst>
                                  <p:iterate type="el" backwards="0">
                                    <p:tmAbs val="0"/>
                                  </p:iterate>
                                  <p:childTnLst>
                                    <p:set>
                                      <p:cBhvr>
                                        <p:cTn id="81" fill="hold"/>
                                        <p:tgtEl>
                                          <p:spTgt spid="185"/>
                                        </p:tgtEl>
                                        <p:attrNameLst>
                                          <p:attrName>style.visibility</p:attrName>
                                        </p:attrNameLst>
                                      </p:cBhvr>
                                      <p:to>
                                        <p:strVal val="visible"/>
                                      </p:to>
                                    </p:set>
                                    <p:animEffect filter="dissolve" transition="in">
                                      <p:cBhvr>
                                        <p:cTn id="82" dur="500"/>
                                        <p:tgtEl>
                                          <p:spTgt spid="185"/>
                                        </p:tgtEl>
                                      </p:cBhvr>
                                    </p:animEffect>
                                  </p:childTnLst>
                                </p:cTn>
                              </p:par>
                            </p:childTnLst>
                          </p:cTn>
                        </p:par>
                        <p:par>
                          <p:cTn id="83" fill="hold">
                            <p:stCondLst>
                              <p:cond delay="2500"/>
                            </p:stCondLst>
                            <p:childTnLst>
                              <p:par>
                                <p:cTn id="84" presetClass="entr" nodeType="afterEffect" presetID="9" grpId="20" fill="hold">
                                  <p:stCondLst>
                                    <p:cond delay="0"/>
                                  </p:stCondLst>
                                  <p:iterate type="el" backwards="0">
                                    <p:tmAbs val="0"/>
                                  </p:iterate>
                                  <p:childTnLst>
                                    <p:set>
                                      <p:cBhvr>
                                        <p:cTn id="85" fill="hold"/>
                                        <p:tgtEl>
                                          <p:spTgt spid="184"/>
                                        </p:tgtEl>
                                        <p:attrNameLst>
                                          <p:attrName>style.visibility</p:attrName>
                                        </p:attrNameLst>
                                      </p:cBhvr>
                                      <p:to>
                                        <p:strVal val="visible"/>
                                      </p:to>
                                    </p:set>
                                    <p:animEffect filter="dissolve" transition="in">
                                      <p:cBhvr>
                                        <p:cTn id="86" dur="500"/>
                                        <p:tgtEl>
                                          <p:spTgt spid="184"/>
                                        </p:tgtEl>
                                      </p:cBhvr>
                                    </p:animEffect>
                                  </p:childTnLst>
                                </p:cTn>
                              </p:par>
                            </p:childTnLst>
                          </p:cTn>
                        </p:par>
                        <p:par>
                          <p:cTn id="87" fill="hold">
                            <p:stCondLst>
                              <p:cond delay="3000"/>
                            </p:stCondLst>
                            <p:childTnLst>
                              <p:par>
                                <p:cTn id="88" presetClass="entr" nodeType="afterEffect" presetID="9" grpId="21" fill="hold">
                                  <p:stCondLst>
                                    <p:cond delay="0"/>
                                  </p:stCondLst>
                                  <p:iterate type="el" backwards="0">
                                    <p:tmAbs val="0"/>
                                  </p:iterate>
                                  <p:childTnLst>
                                    <p:set>
                                      <p:cBhvr>
                                        <p:cTn id="89" fill="hold"/>
                                        <p:tgtEl>
                                          <p:spTgt spid="198"/>
                                        </p:tgtEl>
                                        <p:attrNameLst>
                                          <p:attrName>style.visibility</p:attrName>
                                        </p:attrNameLst>
                                      </p:cBhvr>
                                      <p:to>
                                        <p:strVal val="visible"/>
                                      </p:to>
                                    </p:set>
                                    <p:animEffect filter="dissolve" transition="in">
                                      <p:cBhvr>
                                        <p:cTn id="90" dur="500"/>
                                        <p:tgtEl>
                                          <p:spTgt spid="198"/>
                                        </p:tgtEl>
                                      </p:cBhvr>
                                    </p:animEffect>
                                  </p:childTnLst>
                                </p:cTn>
                              </p:par>
                            </p:childTnLst>
                          </p:cTn>
                        </p:par>
                        <p:par>
                          <p:cTn id="91" fill="hold">
                            <p:stCondLst>
                              <p:cond delay="3500"/>
                            </p:stCondLst>
                            <p:childTnLst>
                              <p:par>
                                <p:cTn id="92" presetClass="entr" nodeType="afterEffect" presetID="9" grpId="22" fill="hold">
                                  <p:stCondLst>
                                    <p:cond delay="0"/>
                                  </p:stCondLst>
                                  <p:iterate type="el" backwards="0">
                                    <p:tmAbs val="0"/>
                                  </p:iterate>
                                  <p:childTnLst>
                                    <p:set>
                                      <p:cBhvr>
                                        <p:cTn id="93" fill="hold"/>
                                        <p:tgtEl>
                                          <p:spTgt spid="197"/>
                                        </p:tgtEl>
                                        <p:attrNameLst>
                                          <p:attrName>style.visibility</p:attrName>
                                        </p:attrNameLst>
                                      </p:cBhvr>
                                      <p:to>
                                        <p:strVal val="visible"/>
                                      </p:to>
                                    </p:set>
                                    <p:animEffect filter="dissolve" transition="in">
                                      <p:cBhvr>
                                        <p:cTn id="94" dur="500"/>
                                        <p:tgtEl>
                                          <p:spTgt spid="197"/>
                                        </p:tgtEl>
                                      </p:cBhvr>
                                    </p:animEffect>
                                  </p:childTnLst>
                                </p:cTn>
                              </p:par>
                            </p:childTnLst>
                          </p:cTn>
                        </p:par>
                      </p:childTnLst>
                    </p:cTn>
                  </p:par>
                  <p:par>
                    <p:cTn id="95" fill="hold">
                      <p:stCondLst>
                        <p:cond delay="indefinite"/>
                      </p:stCondLst>
                      <p:childTnLst>
                        <p:par>
                          <p:cTn id="96" fill="hold">
                            <p:stCondLst>
                              <p:cond delay="0"/>
                            </p:stCondLst>
                            <p:childTnLst>
                              <p:par>
                                <p:cTn id="97" presetClass="entr" nodeType="clickEffect" presetID="9" grpId="23" fill="hold">
                                  <p:stCondLst>
                                    <p:cond delay="0"/>
                                  </p:stCondLst>
                                  <p:iterate type="el" backwards="0">
                                    <p:tmAbs val="0"/>
                                  </p:iterate>
                                  <p:childTnLst>
                                    <p:set>
                                      <p:cBhvr>
                                        <p:cTn id="98" fill="hold"/>
                                        <p:tgtEl>
                                          <p:spTgt spid="195"/>
                                        </p:tgtEl>
                                        <p:attrNameLst>
                                          <p:attrName>style.visibility</p:attrName>
                                        </p:attrNameLst>
                                      </p:cBhvr>
                                      <p:to>
                                        <p:strVal val="visible"/>
                                      </p:to>
                                    </p:set>
                                    <p:animEffect filter="dissolve" transition="in">
                                      <p:cBhvr>
                                        <p:cTn id="99" dur="500"/>
                                        <p:tgtEl>
                                          <p:spTgt spid="195"/>
                                        </p:tgtEl>
                                      </p:cBhvr>
                                    </p:animEffect>
                                  </p:childTnLst>
                                </p:cTn>
                              </p:par>
                            </p:childTnLst>
                          </p:cTn>
                        </p:par>
                        <p:par>
                          <p:cTn id="100" fill="hold">
                            <p:stCondLst>
                              <p:cond delay="500"/>
                            </p:stCondLst>
                            <p:childTnLst>
                              <p:par>
                                <p:cTn id="101" presetClass="entr" nodeType="afterEffect" presetID="9" grpId="24" fill="hold">
                                  <p:stCondLst>
                                    <p:cond delay="0"/>
                                  </p:stCondLst>
                                  <p:iterate type="el" backwards="0">
                                    <p:tmAbs val="0"/>
                                  </p:iterate>
                                  <p:childTnLst>
                                    <p:set>
                                      <p:cBhvr>
                                        <p:cTn id="102" fill="hold"/>
                                        <p:tgtEl>
                                          <p:spTgt spid="194"/>
                                        </p:tgtEl>
                                        <p:attrNameLst>
                                          <p:attrName>style.visibility</p:attrName>
                                        </p:attrNameLst>
                                      </p:cBhvr>
                                      <p:to>
                                        <p:strVal val="visible"/>
                                      </p:to>
                                    </p:set>
                                    <p:animEffect filter="dissolve" transition="in">
                                      <p:cBhvr>
                                        <p:cTn id="103" dur="500"/>
                                        <p:tgtEl>
                                          <p:spTgt spid="194"/>
                                        </p:tgtEl>
                                      </p:cBhvr>
                                    </p:animEffect>
                                  </p:childTnLst>
                                </p:cTn>
                              </p:par>
                            </p:childTnLst>
                          </p:cTn>
                        </p:par>
                        <p:par>
                          <p:cTn id="104" fill="hold">
                            <p:stCondLst>
                              <p:cond delay="1000"/>
                            </p:stCondLst>
                            <p:childTnLst>
                              <p:par>
                                <p:cTn id="105" presetClass="entr" nodeType="afterEffect" presetID="9" grpId="25" fill="hold">
                                  <p:stCondLst>
                                    <p:cond delay="0"/>
                                  </p:stCondLst>
                                  <p:iterate type="el" backwards="0">
                                    <p:tmAbs val="0"/>
                                  </p:iterate>
                                  <p:childTnLst>
                                    <p:set>
                                      <p:cBhvr>
                                        <p:cTn id="106" fill="hold"/>
                                        <p:tgtEl>
                                          <p:spTgt spid="196"/>
                                        </p:tgtEl>
                                        <p:attrNameLst>
                                          <p:attrName>style.visibility</p:attrName>
                                        </p:attrNameLst>
                                      </p:cBhvr>
                                      <p:to>
                                        <p:strVal val="visible"/>
                                      </p:to>
                                    </p:set>
                                    <p:animEffect filter="dissolve" transition="in">
                                      <p:cBhvr>
                                        <p:cTn id="107" dur="500"/>
                                        <p:tgtEl>
                                          <p:spTgt spid="196"/>
                                        </p:tgtEl>
                                      </p:cBhvr>
                                    </p:animEffect>
                                  </p:childTnLst>
                                </p:cTn>
                              </p:par>
                            </p:childTnLst>
                          </p:cTn>
                        </p:par>
                      </p:childTnLst>
                    </p:cTn>
                  </p:par>
                  <p:par>
                    <p:cTn id="108" fill="hold">
                      <p:stCondLst>
                        <p:cond delay="indefinite"/>
                      </p:stCondLst>
                      <p:childTnLst>
                        <p:par>
                          <p:cTn id="109" fill="hold">
                            <p:stCondLst>
                              <p:cond delay="0"/>
                            </p:stCondLst>
                            <p:childTnLst>
                              <p:par>
                                <p:cTn id="110" presetClass="entr" nodeType="clickEffect" presetID="9" grpId="26" fill="hold">
                                  <p:stCondLst>
                                    <p:cond delay="0"/>
                                  </p:stCondLst>
                                  <p:iterate type="el" backwards="0">
                                    <p:tmAbs val="0"/>
                                  </p:iterate>
                                  <p:childTnLst>
                                    <p:set>
                                      <p:cBhvr>
                                        <p:cTn id="111" fill="hold"/>
                                        <p:tgtEl>
                                          <p:spTgt spid="207"/>
                                        </p:tgtEl>
                                        <p:attrNameLst>
                                          <p:attrName>style.visibility</p:attrName>
                                        </p:attrNameLst>
                                      </p:cBhvr>
                                      <p:to>
                                        <p:strVal val="visible"/>
                                      </p:to>
                                    </p:set>
                                    <p:animEffect filter="dissolve" transition="in">
                                      <p:cBhvr>
                                        <p:cTn id="112" dur="500"/>
                                        <p:tgtEl>
                                          <p:spTgt spid="207"/>
                                        </p:tgtEl>
                                      </p:cBhvr>
                                    </p:animEffect>
                                  </p:childTnLst>
                                </p:cTn>
                              </p:par>
                            </p:childTnLst>
                          </p:cTn>
                        </p:par>
                        <p:par>
                          <p:cTn id="113" fill="hold">
                            <p:stCondLst>
                              <p:cond delay="500"/>
                            </p:stCondLst>
                            <p:childTnLst>
                              <p:par>
                                <p:cTn id="114" presetClass="entr" nodeType="afterEffect" presetID="9" grpId="27" fill="hold">
                                  <p:stCondLst>
                                    <p:cond delay="0"/>
                                  </p:stCondLst>
                                  <p:iterate type="el" backwards="0">
                                    <p:tmAbs val="0"/>
                                  </p:iterate>
                                  <p:childTnLst>
                                    <p:set>
                                      <p:cBhvr>
                                        <p:cTn id="115" fill="hold"/>
                                        <p:tgtEl>
                                          <p:spTgt spid="208"/>
                                        </p:tgtEl>
                                        <p:attrNameLst>
                                          <p:attrName>style.visibility</p:attrName>
                                        </p:attrNameLst>
                                      </p:cBhvr>
                                      <p:to>
                                        <p:strVal val="visible"/>
                                      </p:to>
                                    </p:set>
                                    <p:animEffect filter="dissolve" transition="in">
                                      <p:cBhvr>
                                        <p:cTn id="116" dur="5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4"/>
      <p:bldP build="whole" bldLvl="1" animBg="1" rev="0" advAuto="0" spid="197" grpId="22"/>
      <p:bldP build="whole" bldLvl="1" animBg="1" rev="0" advAuto="0" spid="193" grpId="10"/>
      <p:bldP build="whole" bldLvl="1" animBg="1" rev="0" advAuto="0" spid="208" grpId="27"/>
      <p:bldP build="whole" bldLvl="1" animBg="1" rev="0" advAuto="0" spid="180" grpId="4"/>
      <p:bldP build="whole" bldLvl="1" animBg="1" rev="0" advAuto="0" spid="204" grpId="7"/>
      <p:bldP build="whole" bldLvl="1" animBg="1" rev="0" advAuto="0" spid="191" grpId="17"/>
      <p:bldP build="whole" bldLvl="1" animBg="1" rev="0" advAuto="0" spid="189" grpId="15"/>
      <p:bldP build="whole" bldLvl="1" animBg="1" rev="0" advAuto="0" spid="205" grpId="12"/>
      <p:bldP build="whole" bldLvl="1" animBg="1" rev="0" advAuto="0" spid="198" grpId="21"/>
      <p:bldP build="whole" bldLvl="1" animBg="1" rev="0" advAuto="0" spid="186" grpId="11"/>
      <p:bldP build="whole" bldLvl="1" animBg="1" rev="0" advAuto="0" spid="181" grpId="2"/>
      <p:bldP build="whole" bldLvl="1" animBg="1" rev="0" advAuto="0" spid="203" grpId="8"/>
      <p:bldP build="whole" bldLvl="1" animBg="1" rev="0" advAuto="0" spid="195" grpId="23"/>
      <p:bldP build="whole" bldLvl="1" animBg="1" rev="0" advAuto="0" spid="194" grpId="24"/>
      <p:bldP build="whole" bldLvl="1" animBg="1" rev="0" advAuto="0" spid="185" grpId="19"/>
      <p:bldP build="whole" bldLvl="1" animBg="1" rev="0" advAuto="0" spid="206" grpId="13"/>
      <p:bldP build="whole" bldLvl="1" animBg="1" rev="0" advAuto="0" spid="179" grpId="1"/>
      <p:bldP build="whole" bldLvl="1" animBg="1" rev="0" advAuto="0" spid="202" grpId="3"/>
      <p:bldP build="whole" bldLvl="1" animBg="1" rev="0" advAuto="0" spid="184" grpId="20"/>
      <p:bldP build="whole" bldLvl="1" animBg="1" rev="0" advAuto="0" spid="207" grpId="26"/>
      <p:bldP build="whole" bldLvl="1" animBg="1" rev="0" advAuto="0" spid="196" grpId="25"/>
      <p:bldP build="whole" bldLvl="1" animBg="1" rev="0" advAuto="0" spid="182" grpId="6"/>
      <p:bldP build="whole" bldLvl="1" animBg="1" rev="0" advAuto="0" spid="188" grpId="16"/>
      <p:bldP build="whole" bldLvl="1" animBg="1" rev="0" advAuto="0" spid="183" grpId="9"/>
      <p:bldP build="whole" bldLvl="1" animBg="1" rev="0" advAuto="0" spid="190" grpId="18"/>
      <p:bldP build="whole" bldLvl="1" animBg="1" rev="0" advAuto="0" spid="192" grpId="5"/>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Title 1"/>
          <p:cNvSpPr txBox="1"/>
          <p:nvPr>
            <p:ph type="title"/>
          </p:nvPr>
        </p:nvSpPr>
        <p:spPr>
          <a:xfrm>
            <a:off x="460227" y="151395"/>
            <a:ext cx="8223547" cy="763006"/>
          </a:xfrm>
          <a:prstGeom prst="rect">
            <a:avLst/>
          </a:prstGeom>
        </p:spPr>
        <p:txBody>
          <a:bodyPr/>
          <a:lstStyle/>
          <a:p>
            <a:pPr/>
            <a:r>
              <a:t>Attack Ingredients</a:t>
            </a:r>
          </a:p>
        </p:txBody>
      </p:sp>
      <p:sp>
        <p:nvSpPr>
          <p:cNvPr id="211" name="Rectangle: Rounded Corners 9"/>
          <p:cNvSpPr/>
          <p:nvPr/>
        </p:nvSpPr>
        <p:spPr>
          <a:xfrm>
            <a:off x="457200" y="2062932"/>
            <a:ext cx="3886200" cy="3660776"/>
          </a:xfrm>
          <a:prstGeom prst="roundRect">
            <a:avLst>
              <a:gd name="adj" fmla="val 16667"/>
            </a:avLst>
          </a:prstGeom>
          <a:ln w="12700">
            <a:solidFill>
              <a:srgbClr val="1E8066"/>
            </a:solidFill>
            <a:prstDash val="dash"/>
            <a:miter/>
          </a:ln>
        </p:spPr>
        <p:txBody>
          <a:bodyPr lIns="45719" rIns="45719" anchor="ctr"/>
          <a:lstStyle/>
          <a:p>
            <a:pPr algn="ctr">
              <a:defRPr>
                <a:solidFill>
                  <a:srgbClr val="FFFFFF"/>
                </a:solidFill>
              </a:defRPr>
            </a:pPr>
          </a:p>
        </p:txBody>
      </p:sp>
      <p:sp>
        <p:nvSpPr>
          <p:cNvPr id="212" name="TextBox 10"/>
          <p:cNvSpPr txBox="1"/>
          <p:nvPr/>
        </p:nvSpPr>
        <p:spPr>
          <a:xfrm>
            <a:off x="5379719" y="2233646"/>
            <a:ext cx="2727962"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C00000"/>
                </a:solidFill>
              </a:defRPr>
            </a:lvl1pPr>
          </a:lstStyle>
          <a:p>
            <a:pPr/>
            <a:r>
              <a:t>Speculative Execution</a:t>
            </a:r>
          </a:p>
        </p:txBody>
      </p:sp>
      <p:sp>
        <p:nvSpPr>
          <p:cNvPr id="213" name="TextBox 11"/>
          <p:cNvSpPr txBox="1"/>
          <p:nvPr/>
        </p:nvSpPr>
        <p:spPr>
          <a:xfrm>
            <a:off x="1036319" y="2222585"/>
            <a:ext cx="2727962"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000">
                <a:solidFill>
                  <a:srgbClr val="C00000"/>
                </a:solidFill>
              </a:defRPr>
            </a:lvl1pPr>
          </a:lstStyle>
          <a:p>
            <a:pPr/>
            <a:r>
              <a:t>Side Channel</a:t>
            </a:r>
          </a:p>
        </p:txBody>
      </p:sp>
      <p:pic>
        <p:nvPicPr>
          <p:cNvPr id="214" name="Picture 12" descr="Picture 12"/>
          <p:cNvPicPr>
            <a:picLocks noChangeAspect="1"/>
          </p:cNvPicPr>
          <p:nvPr/>
        </p:nvPicPr>
        <p:blipFill>
          <a:blip r:embed="rId3">
            <a:extLst/>
          </a:blip>
          <a:stretch>
            <a:fillRect/>
          </a:stretch>
        </p:blipFill>
        <p:spPr>
          <a:xfrm>
            <a:off x="1270000" y="2835419"/>
            <a:ext cx="2540000" cy="2692401"/>
          </a:xfrm>
          <a:prstGeom prst="rect">
            <a:avLst/>
          </a:prstGeom>
          <a:ln w="12700">
            <a:miter lim="400000"/>
          </a:ln>
        </p:spPr>
      </p:pic>
      <p:sp>
        <p:nvSpPr>
          <p:cNvPr id="215" name="Rectangle: Rounded Corners 9"/>
          <p:cNvSpPr/>
          <p:nvPr/>
        </p:nvSpPr>
        <p:spPr>
          <a:xfrm>
            <a:off x="4800600" y="2073993"/>
            <a:ext cx="3886200" cy="3660776"/>
          </a:xfrm>
          <a:prstGeom prst="roundRect">
            <a:avLst>
              <a:gd name="adj" fmla="val 16667"/>
            </a:avLst>
          </a:prstGeom>
          <a:ln w="12700">
            <a:solidFill>
              <a:srgbClr val="1E8066"/>
            </a:solidFill>
            <a:prstDash val="dash"/>
            <a:miter/>
          </a:ln>
        </p:spPr>
        <p:txBody>
          <a:bodyPr lIns="45719" rIns="45719" anchor="ctr"/>
          <a:lstStyle/>
          <a:p>
            <a:pPr algn="ctr">
              <a:defRPr>
                <a:solidFill>
                  <a:srgbClr val="FFFFFF"/>
                </a:solidFill>
              </a:defRPr>
            </a:pPr>
          </a:p>
        </p:txBody>
      </p:sp>
      <p:pic>
        <p:nvPicPr>
          <p:cNvPr id="216" name="Content Placeholder 9" descr="Content Placeholder 9"/>
          <p:cNvPicPr>
            <a:picLocks noChangeAspect="1"/>
          </p:cNvPicPr>
          <p:nvPr/>
        </p:nvPicPr>
        <p:blipFill>
          <a:blip r:embed="rId4">
            <a:extLst/>
          </a:blip>
          <a:srcRect l="0" t="3773" r="0" b="3773"/>
          <a:stretch>
            <a:fillRect/>
          </a:stretch>
        </p:blipFill>
        <p:spPr>
          <a:xfrm>
            <a:off x="4997377" y="3002759"/>
            <a:ext cx="3498924" cy="2278065"/>
          </a:xfrm>
          <a:prstGeom prst="rect">
            <a:avLst/>
          </a:prstGeom>
          <a:ln w="12700">
            <a:miter lim="400000"/>
          </a:ln>
        </p:spPr>
      </p:pic>
      <p:sp>
        <p:nvSpPr>
          <p:cNvPr id="217" name="Slide Number Placeholder 22"/>
          <p:cNvSpPr txBox="1"/>
          <p:nvPr>
            <p:ph type="sldNum" sz="quarter" idx="4294967295"/>
          </p:nvPr>
        </p:nvSpPr>
        <p:spPr>
          <a:xfrm>
            <a:off x="8732976" y="562721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8" name="Text Box 23"/>
          <p:cNvSpPr txBox="1"/>
          <p:nvPr/>
        </p:nvSpPr>
        <p:spPr>
          <a:xfrm rot="20685363">
            <a:off x="4942562" y="4678014"/>
            <a:ext cx="115577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400">
                <a:solidFill>
                  <a:srgbClr val="FFFF00"/>
                </a:solidFill>
                <a:latin typeface="Arial"/>
                <a:ea typeface="Arial"/>
                <a:cs typeface="Arial"/>
                <a:sym typeface="Arial"/>
              </a:defRPr>
            </a:lvl1pPr>
          </a:lstStyle>
          <a:p>
            <a:pPr/>
            <a:r>
              <a:t>Fetch</a:t>
            </a:r>
          </a:p>
        </p:txBody>
      </p:sp>
      <p:sp>
        <p:nvSpPr>
          <p:cNvPr id="219" name="Text Box 24"/>
          <p:cNvSpPr txBox="1"/>
          <p:nvPr/>
        </p:nvSpPr>
        <p:spPr>
          <a:xfrm rot="20685363">
            <a:off x="5185069" y="4592540"/>
            <a:ext cx="1068553" cy="4130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60000"/>
              </a:lnSpc>
              <a:defRPr b="1" sz="1400">
                <a:solidFill>
                  <a:srgbClr val="F56503"/>
                </a:solidFill>
                <a:effectLst>
                  <a:outerShdw sx="100000" sy="100000" kx="0" ky="0" algn="b" rotWithShape="0" blurRad="38100" dist="38100" dir="2700000">
                    <a:srgbClr val="DDDDDD"/>
                  </a:outerShdw>
                </a:effectLst>
                <a:latin typeface="Arial"/>
                <a:ea typeface="Arial"/>
                <a:cs typeface="Arial"/>
                <a:sym typeface="Arial"/>
              </a:defRPr>
            </a:pPr>
            <a:r>
              <a:t>Reg</a:t>
            </a:r>
          </a:p>
          <a:p>
            <a:pPr algn="ctr">
              <a:lnSpc>
                <a:spcPct val="60000"/>
              </a:lnSpc>
              <a:defRPr b="1" sz="1400">
                <a:solidFill>
                  <a:srgbClr val="F56503"/>
                </a:solidFill>
                <a:effectLst>
                  <a:outerShdw sx="100000" sy="100000" kx="0" ky="0" algn="b" rotWithShape="0" blurRad="38100" dist="38100" dir="2700000">
                    <a:srgbClr val="DDDDDD"/>
                  </a:outerShdw>
                </a:effectLst>
                <a:latin typeface="Arial"/>
                <a:ea typeface="Arial"/>
                <a:cs typeface="Arial"/>
                <a:sym typeface="Arial"/>
              </a:defRPr>
            </a:pPr>
            <a:r>
              <a:t>Read</a:t>
            </a:r>
          </a:p>
        </p:txBody>
      </p:sp>
      <p:sp>
        <p:nvSpPr>
          <p:cNvPr id="220" name="Text Box 25"/>
          <p:cNvSpPr txBox="1"/>
          <p:nvPr/>
        </p:nvSpPr>
        <p:spPr>
          <a:xfrm rot="20685363">
            <a:off x="5903486" y="4421968"/>
            <a:ext cx="915049" cy="2888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400">
                <a:solidFill>
                  <a:srgbClr val="00FFFF"/>
                </a:solidFill>
                <a:effectLst>
                  <a:outerShdw sx="100000" sy="100000" kx="0" ky="0" algn="b" rotWithShape="0" blurRad="38100" dist="38100" dir="2700000">
                    <a:srgbClr val="DDDDDD"/>
                  </a:outerShdw>
                </a:effectLst>
                <a:latin typeface="Arial"/>
                <a:ea typeface="Arial"/>
                <a:cs typeface="Arial"/>
                <a:sym typeface="Arial"/>
              </a:defRPr>
            </a:lvl1pPr>
          </a:lstStyle>
          <a:p>
            <a:pPr/>
            <a:r>
              <a:t>ALU</a:t>
            </a:r>
          </a:p>
        </p:txBody>
      </p:sp>
      <p:sp>
        <p:nvSpPr>
          <p:cNvPr id="221" name="Text Box 27"/>
          <p:cNvSpPr txBox="1"/>
          <p:nvPr/>
        </p:nvSpPr>
        <p:spPr>
          <a:xfrm rot="20685363">
            <a:off x="6247937" y="4246425"/>
            <a:ext cx="883445" cy="4130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60000"/>
              </a:lnSpc>
              <a:defRPr b="1" sz="1400">
                <a:solidFill>
                  <a:srgbClr val="FFFF00"/>
                </a:solidFill>
                <a:effectLst>
                  <a:outerShdw sx="100000" sy="100000" kx="0" ky="0" algn="b" rotWithShape="0" blurRad="38100" dist="38100" dir="2700000">
                    <a:srgbClr val="DDDDDD"/>
                  </a:outerShdw>
                </a:effectLst>
                <a:latin typeface="Arial"/>
                <a:ea typeface="Arial"/>
                <a:cs typeface="Arial"/>
                <a:sym typeface="Arial"/>
              </a:defRPr>
            </a:pPr>
            <a:r>
              <a:t>Data </a:t>
            </a:r>
            <a:endParaRPr sz="2400">
              <a:solidFill>
                <a:srgbClr val="FFFFFF"/>
              </a:solidFill>
              <a:latin typeface="Times New Roman"/>
              <a:ea typeface="Times New Roman"/>
              <a:cs typeface="Times New Roman"/>
              <a:sym typeface="Times New Roman"/>
            </a:endParaRPr>
          </a:p>
          <a:p>
            <a:pPr algn="ctr">
              <a:lnSpc>
                <a:spcPct val="60000"/>
              </a:lnSpc>
              <a:defRPr b="1" sz="1400">
                <a:solidFill>
                  <a:srgbClr val="FFFF00"/>
                </a:solidFill>
                <a:effectLst>
                  <a:outerShdw sx="100000" sy="100000" kx="0" ky="0" algn="b" rotWithShape="0" blurRad="38100" dist="38100" dir="2700000">
                    <a:srgbClr val="DDDDDD"/>
                  </a:outerShdw>
                </a:effectLst>
                <a:latin typeface="Arial"/>
                <a:ea typeface="Arial"/>
                <a:cs typeface="Arial"/>
                <a:sym typeface="Arial"/>
              </a:defRPr>
            </a:pPr>
            <a:r>
              <a:t>Memory</a:t>
            </a:r>
          </a:p>
        </p:txBody>
      </p:sp>
      <p:sp>
        <p:nvSpPr>
          <p:cNvPr id="222" name="Text Box 29"/>
          <p:cNvSpPr txBox="1"/>
          <p:nvPr/>
        </p:nvSpPr>
        <p:spPr>
          <a:xfrm rot="20685363">
            <a:off x="6721237" y="4075728"/>
            <a:ext cx="1087740" cy="4130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60000"/>
              </a:lnSpc>
              <a:defRPr b="1" sz="1400">
                <a:solidFill>
                  <a:srgbClr val="F56503"/>
                </a:solidFill>
                <a:effectLst>
                  <a:outerShdw sx="100000" sy="100000" kx="0" ky="0" algn="b" rotWithShape="0" blurRad="38100" dist="38100" dir="2700000">
                    <a:srgbClr val="DDDDDD"/>
                  </a:outerShdw>
                </a:effectLst>
                <a:latin typeface="Arial"/>
                <a:ea typeface="Arial"/>
                <a:cs typeface="Arial"/>
                <a:sym typeface="Arial"/>
              </a:defRPr>
            </a:pPr>
            <a:r>
              <a:t>Reg</a:t>
            </a:r>
          </a:p>
          <a:p>
            <a:pPr algn="ctr">
              <a:lnSpc>
                <a:spcPct val="60000"/>
              </a:lnSpc>
              <a:defRPr b="1" sz="1400">
                <a:solidFill>
                  <a:srgbClr val="F56503"/>
                </a:solidFill>
                <a:effectLst>
                  <a:outerShdw sx="100000" sy="100000" kx="0" ky="0" algn="b" rotWithShape="0" blurRad="38100" dist="38100" dir="2700000">
                    <a:srgbClr val="DDDDDD"/>
                  </a:outerShdw>
                </a:effectLst>
                <a:latin typeface="Arial"/>
                <a:ea typeface="Arial"/>
                <a:cs typeface="Arial"/>
                <a:sym typeface="Arial"/>
              </a:defRPr>
            </a:pPr>
            <a:r>
              <a:t>Write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itle 1"/>
          <p:cNvSpPr txBox="1"/>
          <p:nvPr>
            <p:ph type="title"/>
          </p:nvPr>
        </p:nvSpPr>
        <p:spPr>
          <a:xfrm>
            <a:off x="460227" y="151395"/>
            <a:ext cx="8223547" cy="763006"/>
          </a:xfrm>
          <a:prstGeom prst="rect">
            <a:avLst/>
          </a:prstGeom>
        </p:spPr>
        <p:txBody>
          <a:bodyPr/>
          <a:lstStyle/>
          <a:p>
            <a:pPr/>
            <a:r>
              <a:t>Side Channel Attacks</a:t>
            </a:r>
          </a:p>
        </p:txBody>
      </p:sp>
      <p:sp>
        <p:nvSpPr>
          <p:cNvPr id="227" name="Content Placeholder 2"/>
          <p:cNvSpPr txBox="1"/>
          <p:nvPr>
            <p:ph type="body" sz="quarter" idx="1"/>
          </p:nvPr>
        </p:nvSpPr>
        <p:spPr>
          <a:xfrm>
            <a:off x="228600" y="2340284"/>
            <a:ext cx="3352800" cy="1930401"/>
          </a:xfrm>
          <a:prstGeom prst="rect">
            <a:avLst/>
          </a:prstGeom>
        </p:spPr>
        <p:txBody>
          <a:bodyPr/>
          <a:lstStyle/>
          <a:p>
            <a:pPr marL="0" indent="0" defTabSz="850391">
              <a:lnSpc>
                <a:spcPct val="72000"/>
              </a:lnSpc>
              <a:spcBef>
                <a:spcPts val="900"/>
              </a:spcBef>
              <a:buSzTx/>
              <a:buNone/>
              <a:defRPr sz="2046"/>
            </a:pPr>
            <a:r>
              <a:t>Running programs share resources</a:t>
            </a:r>
            <a:endParaRPr sz="2325"/>
          </a:p>
          <a:p>
            <a:pPr marL="0" indent="0" defTabSz="850391">
              <a:lnSpc>
                <a:spcPct val="72000"/>
              </a:lnSpc>
              <a:spcBef>
                <a:spcPts val="900"/>
              </a:spcBef>
              <a:buSzTx/>
              <a:buNone/>
              <a:defRPr sz="2232"/>
            </a:pPr>
          </a:p>
          <a:p>
            <a:pPr marL="0" indent="0" defTabSz="850391">
              <a:lnSpc>
                <a:spcPct val="72000"/>
              </a:lnSpc>
              <a:spcBef>
                <a:spcPts val="900"/>
              </a:spcBef>
              <a:buSzTx/>
              <a:buNone/>
              <a:defRPr sz="2232"/>
            </a:pPr>
          </a:p>
          <a:p>
            <a:pPr marL="0" indent="0" defTabSz="850391">
              <a:lnSpc>
                <a:spcPct val="72000"/>
              </a:lnSpc>
              <a:spcBef>
                <a:spcPts val="900"/>
              </a:spcBef>
              <a:buSzTx/>
              <a:buNone/>
              <a:defRPr sz="2046"/>
            </a:pPr>
            <a:r>
              <a:t>What one process does can affect the other</a:t>
            </a:r>
          </a:p>
        </p:txBody>
      </p:sp>
      <p:sp>
        <p:nvSpPr>
          <p:cNvPr id="228" name="Slide Number Placeholder 25"/>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9" name="Picture 27" descr="Picture 27"/>
          <p:cNvPicPr>
            <a:picLocks noChangeAspect="1"/>
          </p:cNvPicPr>
          <p:nvPr/>
        </p:nvPicPr>
        <p:blipFill>
          <a:blip r:embed="rId2">
            <a:extLst/>
          </a:blip>
          <a:stretch>
            <a:fillRect/>
          </a:stretch>
        </p:blipFill>
        <p:spPr>
          <a:xfrm>
            <a:off x="4887883" y="1393191"/>
            <a:ext cx="4256117" cy="54191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27">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22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itle 1"/>
          <p:cNvSpPr txBox="1"/>
          <p:nvPr>
            <p:ph type="title"/>
          </p:nvPr>
        </p:nvSpPr>
        <p:spPr>
          <a:xfrm>
            <a:off x="460227" y="151395"/>
            <a:ext cx="8223547" cy="763006"/>
          </a:xfrm>
          <a:prstGeom prst="rect">
            <a:avLst/>
          </a:prstGeom>
        </p:spPr>
        <p:txBody>
          <a:bodyPr/>
          <a:lstStyle/>
          <a:p>
            <a:pPr/>
            <a:r>
              <a:t>Cache Side Channel Attacks</a:t>
            </a:r>
          </a:p>
        </p:txBody>
      </p:sp>
      <p:sp>
        <p:nvSpPr>
          <p:cNvPr id="232" name="Content Placeholder 2"/>
          <p:cNvSpPr txBox="1"/>
          <p:nvPr>
            <p:ph type="body" idx="1"/>
          </p:nvPr>
        </p:nvSpPr>
        <p:spPr>
          <a:xfrm>
            <a:off x="460227" y="962846"/>
            <a:ext cx="8223547" cy="5354150"/>
          </a:xfrm>
          <a:prstGeom prst="rect">
            <a:avLst/>
          </a:prstGeom>
        </p:spPr>
        <p:txBody>
          <a:bodyPr/>
          <a:lstStyle/>
          <a:p>
            <a:pPr marL="0" indent="0">
              <a:buSzTx/>
              <a:buNone/>
              <a:defRPr sz="2400"/>
            </a:pPr>
            <a:r>
              <a:t>Access to the data inside the </a:t>
            </a:r>
            <a:r>
              <a:rPr>
                <a:solidFill>
                  <a:srgbClr val="00B050"/>
                </a:solidFill>
              </a:rPr>
              <a:t>cache</a:t>
            </a:r>
            <a:r>
              <a:t> is </a:t>
            </a:r>
            <a:r>
              <a:rPr>
                <a:solidFill>
                  <a:srgbClr val="00B050"/>
                </a:solidFill>
              </a:rPr>
              <a:t>fast</a:t>
            </a:r>
            <a:endParaRPr>
              <a:solidFill>
                <a:srgbClr val="00B050"/>
              </a:solidFill>
            </a:endParaRPr>
          </a:p>
          <a:p>
            <a:pPr marL="0" indent="0">
              <a:buSzTx/>
              <a:buNone/>
              <a:defRPr sz="2400"/>
            </a:pPr>
          </a:p>
          <a:p>
            <a:pPr marL="0" indent="0">
              <a:buSzTx/>
              <a:buNone/>
              <a:defRPr sz="2400"/>
            </a:pPr>
            <a:r>
              <a:t>Loading data from </a:t>
            </a:r>
            <a:r>
              <a:rPr>
                <a:solidFill>
                  <a:srgbClr val="FF0000"/>
                </a:solidFill>
              </a:rPr>
              <a:t>memory</a:t>
            </a:r>
            <a:r>
              <a:t> is </a:t>
            </a:r>
            <a:r>
              <a:rPr>
                <a:solidFill>
                  <a:srgbClr val="FF0000"/>
                </a:solidFill>
              </a:rPr>
              <a:t>slow</a:t>
            </a:r>
            <a:endParaRPr>
              <a:solidFill>
                <a:srgbClr val="FF0000"/>
              </a:solidFill>
            </a:endParaRPr>
          </a:p>
          <a:p>
            <a:pPr marL="0" indent="0">
              <a:buSzTx/>
              <a:buNone/>
              <a:defRPr sz="2400"/>
            </a:pPr>
            <a:r>
              <a:t> </a:t>
            </a:r>
          </a:p>
          <a:p>
            <a:pPr marL="0" indent="0">
              <a:buSzTx/>
              <a:buNone/>
              <a:defRPr sz="2400"/>
            </a:pPr>
            <a:r>
              <a:t>Exploits </a:t>
            </a:r>
            <a:r>
              <a:rPr b="1"/>
              <a:t>timing differences </a:t>
            </a:r>
            <a:r>
              <a:t>that are introduced by the caches</a:t>
            </a:r>
          </a:p>
          <a:p>
            <a:pPr lvl="1" marL="800100" indent="-342900">
              <a:spcBef>
                <a:spcPts val="500"/>
              </a:spcBef>
              <a:buChar char="•"/>
              <a:defRPr sz="2000"/>
            </a:pPr>
            <a:r>
              <a:t>Flush and reload</a:t>
            </a:r>
            <a:endParaRPr sz="2400"/>
          </a:p>
          <a:p>
            <a:pPr lvl="1" marL="800100" indent="-342900">
              <a:spcBef>
                <a:spcPts val="500"/>
              </a:spcBef>
              <a:buChar char="•"/>
              <a:defRPr sz="2000"/>
            </a:pPr>
            <a:r>
              <a:t>Prime and probe</a:t>
            </a:r>
            <a:endParaRPr sz="2400"/>
          </a:p>
          <a:p>
            <a:pPr lvl="1" marL="800100" indent="-342900">
              <a:spcBef>
                <a:spcPts val="500"/>
              </a:spcBef>
              <a:buChar char="•"/>
              <a:defRPr sz="2000"/>
            </a:pPr>
            <a:r>
              <a:t>…</a:t>
            </a:r>
          </a:p>
        </p:txBody>
      </p:sp>
      <p:sp>
        <p:nvSpPr>
          <p:cNvPr id="233" name="Slide Number Placeholder 3"/>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 name="Picture 5" descr="Picture 5"/>
          <p:cNvPicPr>
            <a:picLocks noChangeAspect="1"/>
          </p:cNvPicPr>
          <p:nvPr/>
        </p:nvPicPr>
        <p:blipFill>
          <a:blip r:embed="rId2">
            <a:extLst/>
          </a:blip>
          <a:stretch>
            <a:fillRect/>
          </a:stretch>
        </p:blipFill>
        <p:spPr>
          <a:xfrm>
            <a:off x="4876800" y="4116961"/>
            <a:ext cx="2914650" cy="160888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2">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232">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232">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232">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232">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232">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232">
                                            <p:txEl>
                                              <p:pRg st="6" end="6"/>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23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Rectangle 143"/>
          <p:cNvSpPr/>
          <p:nvPr/>
        </p:nvSpPr>
        <p:spPr>
          <a:xfrm>
            <a:off x="4922604" y="4373955"/>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37" name="Rectangle 144"/>
          <p:cNvSpPr/>
          <p:nvPr/>
        </p:nvSpPr>
        <p:spPr>
          <a:xfrm>
            <a:off x="4922604" y="5007149"/>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38" name="Rectangle 145"/>
          <p:cNvSpPr/>
          <p:nvPr/>
        </p:nvSpPr>
        <p:spPr>
          <a:xfrm>
            <a:off x="4922604" y="5342919"/>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39" name="Rectangle 146"/>
          <p:cNvSpPr/>
          <p:nvPr/>
        </p:nvSpPr>
        <p:spPr>
          <a:xfrm>
            <a:off x="4922604" y="5505410"/>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40" name="Title 1"/>
          <p:cNvSpPr txBox="1"/>
          <p:nvPr/>
        </p:nvSpPr>
        <p:spPr>
          <a:xfrm>
            <a:off x="34290" y="575343"/>
            <a:ext cx="9075420" cy="631053"/>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b">
            <a:spAutoFit/>
          </a:bodyPr>
          <a:lstStyle>
            <a:lvl1pPr algn="ctr">
              <a:defRPr sz="4400">
                <a:solidFill>
                  <a:srgbClr val="FFFFFF"/>
                </a:solidFill>
                <a:latin typeface="Calibri Light"/>
                <a:ea typeface="Calibri Light"/>
                <a:cs typeface="Calibri Light"/>
                <a:sym typeface="Calibri Light"/>
              </a:defRPr>
            </a:lvl1pPr>
          </a:lstStyle>
          <a:p>
            <a:pPr/>
            <a:r>
              <a:t>Side Channel: Flush and Reload Attack</a:t>
            </a:r>
          </a:p>
        </p:txBody>
      </p:sp>
      <p:grpSp>
        <p:nvGrpSpPr>
          <p:cNvPr id="273" name="Group 148"/>
          <p:cNvGrpSpPr/>
          <p:nvPr/>
        </p:nvGrpSpPr>
        <p:grpSpPr>
          <a:xfrm>
            <a:off x="3346145" y="4373953"/>
            <a:ext cx="1302689" cy="1291968"/>
            <a:chOff x="0" y="0"/>
            <a:chExt cx="1302688" cy="1291966"/>
          </a:xfrm>
        </p:grpSpPr>
        <p:sp>
          <p:nvSpPr>
            <p:cNvPr id="241" name="Rectangle 149"/>
            <p:cNvSpPr/>
            <p:nvPr/>
          </p:nvSpPr>
          <p:spPr>
            <a:xfrm>
              <a:off x="0" y="0"/>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2" name="Rectangle 150"/>
            <p:cNvSpPr/>
            <p:nvPr/>
          </p:nvSpPr>
          <p:spPr>
            <a:xfrm>
              <a:off x="325671" y="1"/>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3" name="Rectangle 151"/>
            <p:cNvSpPr/>
            <p:nvPr/>
          </p:nvSpPr>
          <p:spPr>
            <a:xfrm>
              <a:off x="651345" y="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4" name="Rectangle 152"/>
            <p:cNvSpPr/>
            <p:nvPr/>
          </p:nvSpPr>
          <p:spPr>
            <a:xfrm>
              <a:off x="977017" y="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5" name="Rectangle 153"/>
            <p:cNvSpPr/>
            <p:nvPr/>
          </p:nvSpPr>
          <p:spPr>
            <a:xfrm>
              <a:off x="0" y="16150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6" name="Rectangle 154"/>
            <p:cNvSpPr/>
            <p:nvPr/>
          </p:nvSpPr>
          <p:spPr>
            <a:xfrm>
              <a:off x="325671" y="16150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7" name="Rectangle 155"/>
            <p:cNvSpPr/>
            <p:nvPr/>
          </p:nvSpPr>
          <p:spPr>
            <a:xfrm>
              <a:off x="651345" y="16150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8" name="Rectangle 156"/>
            <p:cNvSpPr/>
            <p:nvPr/>
          </p:nvSpPr>
          <p:spPr>
            <a:xfrm>
              <a:off x="977017" y="16150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49" name="Rectangle 157"/>
            <p:cNvSpPr/>
            <p:nvPr/>
          </p:nvSpPr>
          <p:spPr>
            <a:xfrm>
              <a:off x="0" y="32299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0" name="Rectangle 158"/>
            <p:cNvSpPr/>
            <p:nvPr/>
          </p:nvSpPr>
          <p:spPr>
            <a:xfrm>
              <a:off x="325671" y="32299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1" name="Rectangle 159"/>
            <p:cNvSpPr/>
            <p:nvPr/>
          </p:nvSpPr>
          <p:spPr>
            <a:xfrm>
              <a:off x="651345" y="32299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2" name="Rectangle 160"/>
            <p:cNvSpPr/>
            <p:nvPr/>
          </p:nvSpPr>
          <p:spPr>
            <a:xfrm>
              <a:off x="977017" y="32299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3" name="Rectangle 161"/>
            <p:cNvSpPr/>
            <p:nvPr/>
          </p:nvSpPr>
          <p:spPr>
            <a:xfrm>
              <a:off x="0" y="48449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4" name="Rectangle 162"/>
            <p:cNvSpPr/>
            <p:nvPr/>
          </p:nvSpPr>
          <p:spPr>
            <a:xfrm>
              <a:off x="325671" y="48449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5" name="Rectangle 163"/>
            <p:cNvSpPr/>
            <p:nvPr/>
          </p:nvSpPr>
          <p:spPr>
            <a:xfrm>
              <a:off x="651345" y="48449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6" name="Rectangle 164"/>
            <p:cNvSpPr/>
            <p:nvPr/>
          </p:nvSpPr>
          <p:spPr>
            <a:xfrm>
              <a:off x="977017" y="484493"/>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7" name="Rectangle 165"/>
            <p:cNvSpPr/>
            <p:nvPr/>
          </p:nvSpPr>
          <p:spPr>
            <a:xfrm>
              <a:off x="0" y="64598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8" name="Rectangle 166"/>
            <p:cNvSpPr/>
            <p:nvPr/>
          </p:nvSpPr>
          <p:spPr>
            <a:xfrm>
              <a:off x="325671" y="64598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59" name="Rectangle 167"/>
            <p:cNvSpPr/>
            <p:nvPr/>
          </p:nvSpPr>
          <p:spPr>
            <a:xfrm>
              <a:off x="651345" y="64598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0" name="Rectangle 168"/>
            <p:cNvSpPr/>
            <p:nvPr/>
          </p:nvSpPr>
          <p:spPr>
            <a:xfrm>
              <a:off x="977017" y="645985"/>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1" name="Rectangle 169"/>
            <p:cNvSpPr/>
            <p:nvPr/>
          </p:nvSpPr>
          <p:spPr>
            <a:xfrm>
              <a:off x="0" y="80748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2" name="Rectangle 170"/>
            <p:cNvSpPr/>
            <p:nvPr/>
          </p:nvSpPr>
          <p:spPr>
            <a:xfrm>
              <a:off x="325671" y="80748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3" name="Rectangle 171"/>
            <p:cNvSpPr/>
            <p:nvPr/>
          </p:nvSpPr>
          <p:spPr>
            <a:xfrm>
              <a:off x="977017" y="80748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4" name="Rectangle 172"/>
            <p:cNvSpPr/>
            <p:nvPr/>
          </p:nvSpPr>
          <p:spPr>
            <a:xfrm>
              <a:off x="0" y="968977"/>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5" name="Rectangle 173"/>
            <p:cNvSpPr/>
            <p:nvPr/>
          </p:nvSpPr>
          <p:spPr>
            <a:xfrm>
              <a:off x="325671" y="968977"/>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6" name="Rectangle 174"/>
            <p:cNvSpPr/>
            <p:nvPr/>
          </p:nvSpPr>
          <p:spPr>
            <a:xfrm>
              <a:off x="651345" y="968977"/>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7" name="Rectangle 175"/>
            <p:cNvSpPr/>
            <p:nvPr/>
          </p:nvSpPr>
          <p:spPr>
            <a:xfrm>
              <a:off x="977017" y="968977"/>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8" name="Rectangle 176"/>
            <p:cNvSpPr/>
            <p:nvPr/>
          </p:nvSpPr>
          <p:spPr>
            <a:xfrm>
              <a:off x="0" y="113047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69" name="Rectangle 177"/>
            <p:cNvSpPr/>
            <p:nvPr/>
          </p:nvSpPr>
          <p:spPr>
            <a:xfrm>
              <a:off x="325670" y="113047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70" name="Rectangle 178"/>
            <p:cNvSpPr/>
            <p:nvPr/>
          </p:nvSpPr>
          <p:spPr>
            <a:xfrm>
              <a:off x="651343" y="113047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71" name="Rectangle 179"/>
            <p:cNvSpPr/>
            <p:nvPr/>
          </p:nvSpPr>
          <p:spPr>
            <a:xfrm>
              <a:off x="977015" y="1130472"/>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sp>
          <p:nvSpPr>
            <p:cNvPr id="272" name="Rectangle 180"/>
            <p:cNvSpPr/>
            <p:nvPr/>
          </p:nvSpPr>
          <p:spPr>
            <a:xfrm>
              <a:off x="651341" y="807480"/>
              <a:ext cx="325672" cy="16149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2F2F2"/>
                  </a:solidFill>
                </a:defRPr>
              </a:pPr>
            </a:p>
          </p:txBody>
        </p:sp>
      </p:grpSp>
      <p:sp>
        <p:nvSpPr>
          <p:cNvPr id="274" name="Rectangle 181"/>
          <p:cNvSpPr txBox="1"/>
          <p:nvPr/>
        </p:nvSpPr>
        <p:spPr>
          <a:xfrm>
            <a:off x="3799927" y="4107555"/>
            <a:ext cx="397664" cy="215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800">
                <a:solidFill>
                  <a:srgbClr val="F2F2F2"/>
                </a:solidFill>
                <a:latin typeface="Helvetica Neue"/>
                <a:ea typeface="Helvetica Neue"/>
                <a:cs typeface="Helvetica Neue"/>
                <a:sym typeface="Helvetica Neue"/>
              </a:defRPr>
            </a:lvl1pPr>
          </a:lstStyle>
          <a:p>
            <a:pPr/>
            <a:r>
              <a:t>Cache</a:t>
            </a:r>
          </a:p>
        </p:txBody>
      </p:sp>
      <p:sp>
        <p:nvSpPr>
          <p:cNvPr id="275" name="Straight Arrow Connector 182"/>
          <p:cNvSpPr/>
          <p:nvPr/>
        </p:nvSpPr>
        <p:spPr>
          <a:xfrm>
            <a:off x="3345371" y="5818463"/>
            <a:ext cx="1303461" cy="14133"/>
          </a:xfrm>
          <a:prstGeom prst="line">
            <a:avLst/>
          </a:prstGeom>
          <a:ln w="12700">
            <a:solidFill>
              <a:srgbClr val="FFFFFF"/>
            </a:solidFill>
            <a:miter/>
            <a:headEnd type="triangle"/>
            <a:tailEnd type="triangle"/>
          </a:ln>
        </p:spPr>
        <p:txBody>
          <a:bodyPr lIns="45719" rIns="45719"/>
          <a:lstStyle/>
          <a:p>
            <a:pPr>
              <a:defRPr>
                <a:solidFill>
                  <a:srgbClr val="FFFFFF"/>
                </a:solidFill>
              </a:defRPr>
            </a:pPr>
          </a:p>
        </p:txBody>
      </p:sp>
      <p:sp>
        <p:nvSpPr>
          <p:cNvPr id="276" name="Straight Arrow Connector 183"/>
          <p:cNvSpPr/>
          <p:nvPr/>
        </p:nvSpPr>
        <p:spPr>
          <a:xfrm flipH="1">
            <a:off x="3106950" y="4373953"/>
            <a:ext cx="1" cy="1291958"/>
          </a:xfrm>
          <a:prstGeom prst="line">
            <a:avLst/>
          </a:prstGeom>
          <a:ln w="12700">
            <a:solidFill>
              <a:srgbClr val="FFFFFF"/>
            </a:solidFill>
            <a:miter/>
            <a:headEnd type="triangle"/>
            <a:tailEnd type="triangle"/>
          </a:ln>
        </p:spPr>
        <p:txBody>
          <a:bodyPr lIns="45719" rIns="45719"/>
          <a:lstStyle/>
          <a:p>
            <a:pPr>
              <a:defRPr>
                <a:solidFill>
                  <a:srgbClr val="FFFFFF"/>
                </a:solidFill>
              </a:defRPr>
            </a:pPr>
          </a:p>
        </p:txBody>
      </p:sp>
      <p:grpSp>
        <p:nvGrpSpPr>
          <p:cNvPr id="279" name="Rectangle 184"/>
          <p:cNvGrpSpPr/>
          <p:nvPr/>
        </p:nvGrpSpPr>
        <p:grpSpPr>
          <a:xfrm>
            <a:off x="3093339" y="2954288"/>
            <a:ext cx="792857" cy="227941"/>
            <a:chOff x="0" y="0"/>
            <a:chExt cx="792856" cy="227939"/>
          </a:xfrm>
        </p:grpSpPr>
        <p:sp>
          <p:nvSpPr>
            <p:cNvPr id="277" name="Rectangle"/>
            <p:cNvSpPr/>
            <p:nvPr/>
          </p:nvSpPr>
          <p:spPr>
            <a:xfrm>
              <a:off x="0" y="29040"/>
              <a:ext cx="792857" cy="169860"/>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78" name="L2"/>
            <p:cNvSpPr txBox="1"/>
            <p:nvPr/>
          </p:nvSpPr>
          <p:spPr>
            <a:xfrm>
              <a:off x="45719" y="0"/>
              <a:ext cx="701418" cy="227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solidFill>
                    <a:srgbClr val="F2F2F2"/>
                  </a:solidFill>
                  <a:latin typeface="Helvetica Neue"/>
                  <a:ea typeface="Helvetica Neue"/>
                  <a:cs typeface="Helvetica Neue"/>
                  <a:sym typeface="Helvetica Neue"/>
                </a:defRPr>
              </a:lvl1pPr>
            </a:lstStyle>
            <a:p>
              <a:pPr/>
              <a:r>
                <a:t>L2</a:t>
              </a:r>
            </a:p>
          </p:txBody>
        </p:sp>
      </p:grpSp>
      <p:grpSp>
        <p:nvGrpSpPr>
          <p:cNvPr id="282" name="Rectangle 185"/>
          <p:cNvGrpSpPr/>
          <p:nvPr/>
        </p:nvGrpSpPr>
        <p:grpSpPr>
          <a:xfrm>
            <a:off x="3099692" y="2753073"/>
            <a:ext cx="372251" cy="190551"/>
            <a:chOff x="0" y="0"/>
            <a:chExt cx="372250" cy="190550"/>
          </a:xfrm>
        </p:grpSpPr>
        <p:sp>
          <p:nvSpPr>
            <p:cNvPr id="280" name="Rectangle"/>
            <p:cNvSpPr/>
            <p:nvPr/>
          </p:nvSpPr>
          <p:spPr>
            <a:xfrm>
              <a:off x="0" y="7018"/>
              <a:ext cx="372251" cy="176514"/>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81" name="L1-I"/>
            <p:cNvSpPr txBox="1"/>
            <p:nvPr/>
          </p:nvSpPr>
          <p:spPr>
            <a:xfrm>
              <a:off x="45719" y="0"/>
              <a:ext cx="280812" cy="190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700">
                  <a:solidFill>
                    <a:srgbClr val="F2F2F2"/>
                  </a:solidFill>
                  <a:latin typeface="Helvetica Neue"/>
                  <a:ea typeface="Helvetica Neue"/>
                  <a:cs typeface="Helvetica Neue"/>
                  <a:sym typeface="Helvetica Neue"/>
                </a:defRPr>
              </a:lvl1pPr>
            </a:lstStyle>
            <a:p>
              <a:pPr/>
              <a:r>
                <a:t>L1-I</a:t>
              </a:r>
            </a:p>
          </p:txBody>
        </p:sp>
      </p:grpSp>
      <p:grpSp>
        <p:nvGrpSpPr>
          <p:cNvPr id="285" name="Rectangle 186"/>
          <p:cNvGrpSpPr/>
          <p:nvPr/>
        </p:nvGrpSpPr>
        <p:grpSpPr>
          <a:xfrm>
            <a:off x="3106886" y="2361122"/>
            <a:ext cx="779310" cy="347143"/>
            <a:chOff x="0" y="0"/>
            <a:chExt cx="779309" cy="347142"/>
          </a:xfrm>
        </p:grpSpPr>
        <p:sp>
          <p:nvSpPr>
            <p:cNvPr id="283" name="Rectangle"/>
            <p:cNvSpPr/>
            <p:nvPr/>
          </p:nvSpPr>
          <p:spPr>
            <a:xfrm>
              <a:off x="-1" y="-1"/>
              <a:ext cx="779311" cy="347144"/>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84" name="Victim"/>
            <p:cNvSpPr txBox="1"/>
            <p:nvPr/>
          </p:nvSpPr>
          <p:spPr>
            <a:xfrm>
              <a:off x="45719" y="59601"/>
              <a:ext cx="687871" cy="227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solidFill>
                    <a:srgbClr val="F2F2F2"/>
                  </a:solidFill>
                  <a:latin typeface="Helvetica Neue"/>
                  <a:ea typeface="Helvetica Neue"/>
                  <a:cs typeface="Helvetica Neue"/>
                  <a:sym typeface="Helvetica Neue"/>
                </a:defRPr>
              </a:lvl1pPr>
            </a:lstStyle>
            <a:p>
              <a:pPr/>
              <a:r>
                <a:t>Victim</a:t>
              </a:r>
            </a:p>
          </p:txBody>
        </p:sp>
      </p:grpSp>
      <p:sp>
        <p:nvSpPr>
          <p:cNvPr id="286" name="Rectangle 188"/>
          <p:cNvSpPr txBox="1"/>
          <p:nvPr/>
        </p:nvSpPr>
        <p:spPr>
          <a:xfrm>
            <a:off x="4968322" y="2248776"/>
            <a:ext cx="2816548" cy="3073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400">
                <a:solidFill>
                  <a:srgbClr val="F2F2F2"/>
                </a:solidFill>
              </a:defRPr>
            </a:pPr>
            <a:r>
              <a:t>1- </a:t>
            </a:r>
            <a:r>
              <a:rPr>
                <a:solidFill>
                  <a:srgbClr val="FF0000"/>
                </a:solidFill>
              </a:rPr>
              <a:t>Flush</a:t>
            </a:r>
            <a:r>
              <a:t> each line in the critical data</a:t>
            </a:r>
          </a:p>
        </p:txBody>
      </p:sp>
      <p:sp>
        <p:nvSpPr>
          <p:cNvPr id="287" name="Rectangle 189"/>
          <p:cNvSpPr txBox="1"/>
          <p:nvPr/>
        </p:nvSpPr>
        <p:spPr>
          <a:xfrm>
            <a:off x="760614" y="2412513"/>
            <a:ext cx="2265416" cy="269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1200">
                <a:solidFill>
                  <a:srgbClr val="F2F2F2"/>
                </a:solidFill>
              </a:defRPr>
            </a:lvl1pPr>
          </a:lstStyle>
          <a:p>
            <a:pPr/>
            <a:r>
              <a:t>2- Victim accesses critical data</a:t>
            </a:r>
          </a:p>
        </p:txBody>
      </p:sp>
      <p:sp>
        <p:nvSpPr>
          <p:cNvPr id="288" name="Rectangle 190"/>
          <p:cNvSpPr txBox="1"/>
          <p:nvPr/>
        </p:nvSpPr>
        <p:spPr>
          <a:xfrm>
            <a:off x="4968321" y="2609984"/>
            <a:ext cx="2816548" cy="3073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sz="1400">
                <a:solidFill>
                  <a:srgbClr val="FFFFFF"/>
                </a:solidFill>
              </a:defRPr>
            </a:pPr>
            <a:r>
              <a:t>3-</a:t>
            </a:r>
            <a:r>
              <a:rPr>
                <a:solidFill>
                  <a:srgbClr val="BF1901"/>
                </a:solidFill>
              </a:rPr>
              <a:t> Reload </a:t>
            </a:r>
            <a:r>
              <a:t>critical data (measure time)</a:t>
            </a:r>
          </a:p>
        </p:txBody>
      </p:sp>
      <p:sp>
        <p:nvSpPr>
          <p:cNvPr id="289" name="Rectangle 191"/>
          <p:cNvSpPr txBox="1"/>
          <p:nvPr/>
        </p:nvSpPr>
        <p:spPr>
          <a:xfrm>
            <a:off x="4886379" y="4107555"/>
            <a:ext cx="440945" cy="215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solidFill>
                  <a:srgbClr val="F2F2F2"/>
                </a:solidFill>
                <a:latin typeface="Helvetica Neue"/>
                <a:ea typeface="Helvetica Neue"/>
                <a:cs typeface="Helvetica Neue"/>
                <a:sym typeface="Helvetica Neue"/>
              </a:defRPr>
            </a:lvl1pPr>
          </a:lstStyle>
          <a:p>
            <a:pPr/>
            <a:r>
              <a:t>Evicted</a:t>
            </a:r>
          </a:p>
        </p:txBody>
      </p:sp>
      <p:sp>
        <p:nvSpPr>
          <p:cNvPr id="290" name="Rectangle 192"/>
          <p:cNvSpPr/>
          <p:nvPr/>
        </p:nvSpPr>
        <p:spPr>
          <a:xfrm>
            <a:off x="4922604" y="4692877"/>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91" name="Rectangle 193"/>
          <p:cNvSpPr/>
          <p:nvPr/>
        </p:nvSpPr>
        <p:spPr>
          <a:xfrm>
            <a:off x="4922604" y="5170632"/>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92" name="Rectangle 194"/>
          <p:cNvSpPr/>
          <p:nvPr/>
        </p:nvSpPr>
        <p:spPr>
          <a:xfrm>
            <a:off x="4922604" y="4530349"/>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93" name="Rectangle 195"/>
          <p:cNvSpPr/>
          <p:nvPr/>
        </p:nvSpPr>
        <p:spPr>
          <a:xfrm>
            <a:off x="4922604" y="4852303"/>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294" name="Rectangle 196"/>
          <p:cNvSpPr txBox="1"/>
          <p:nvPr/>
        </p:nvSpPr>
        <p:spPr>
          <a:xfrm>
            <a:off x="5536661" y="4107555"/>
            <a:ext cx="326239" cy="215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solidFill>
                  <a:srgbClr val="F2F2F2"/>
                </a:solidFill>
                <a:latin typeface="Helvetica Neue"/>
                <a:ea typeface="Helvetica Neue"/>
                <a:cs typeface="Helvetica Neue"/>
                <a:sym typeface="Helvetica Neue"/>
              </a:defRPr>
            </a:lvl1pPr>
          </a:lstStyle>
          <a:p>
            <a:pPr/>
            <a:r>
              <a:t>Time</a:t>
            </a:r>
          </a:p>
        </p:txBody>
      </p:sp>
      <p:grpSp>
        <p:nvGrpSpPr>
          <p:cNvPr id="298" name="Group 197"/>
          <p:cNvGrpSpPr/>
          <p:nvPr/>
        </p:nvGrpSpPr>
        <p:grpSpPr>
          <a:xfrm>
            <a:off x="5506799" y="4551311"/>
            <a:ext cx="137161" cy="104942"/>
            <a:chOff x="0" y="0"/>
            <a:chExt cx="137160" cy="104941"/>
          </a:xfrm>
        </p:grpSpPr>
        <p:sp>
          <p:nvSpPr>
            <p:cNvPr id="295" name="Straight Arrow Connector 198"/>
            <p:cNvSpPr/>
            <p:nvPr/>
          </p:nvSpPr>
          <p:spPr>
            <a:xfrm>
              <a:off x="-1" y="52471"/>
              <a:ext cx="137162" cy="1"/>
            </a:xfrm>
            <a:prstGeom prst="line">
              <a:avLst/>
            </a:prstGeom>
            <a:noFill/>
            <a:ln w="19050" cap="flat">
              <a:solidFill>
                <a:srgbClr val="8090AF"/>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296" name="Straight Arrow Connector 199"/>
            <p:cNvSpPr/>
            <p:nvPr/>
          </p:nvSpPr>
          <p:spPr>
            <a:xfrm flipV="1">
              <a:off x="-1" y="0"/>
              <a:ext cx="632"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297" name="Straight Arrow Connector 200"/>
            <p:cNvSpPr/>
            <p:nvPr/>
          </p:nvSpPr>
          <p:spPr>
            <a:xfrm flipV="1">
              <a:off x="137160" y="0"/>
              <a:ext cx="1"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02" name="Group 201"/>
          <p:cNvGrpSpPr/>
          <p:nvPr/>
        </p:nvGrpSpPr>
        <p:grpSpPr>
          <a:xfrm>
            <a:off x="5506799" y="4354283"/>
            <a:ext cx="444460" cy="104943"/>
            <a:chOff x="0" y="0"/>
            <a:chExt cx="444459" cy="104941"/>
          </a:xfrm>
        </p:grpSpPr>
        <p:sp>
          <p:nvSpPr>
            <p:cNvPr id="299" name="Straight Arrow Connector 202"/>
            <p:cNvSpPr/>
            <p:nvPr/>
          </p:nvSpPr>
          <p:spPr>
            <a:xfrm>
              <a:off x="-1" y="52471"/>
              <a:ext cx="444460"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00" name="Straight Arrow Connector 203"/>
            <p:cNvSpPr/>
            <p:nvPr/>
          </p:nvSpPr>
          <p:spPr>
            <a:xfrm flipV="1">
              <a:off x="-1" y="0"/>
              <a:ext cx="2526"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01" name="Straight Arrow Connector 204"/>
            <p:cNvSpPr/>
            <p:nvPr/>
          </p:nvSpPr>
          <p:spPr>
            <a:xfrm flipV="1">
              <a:off x="444459"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06" name="Group 205"/>
          <p:cNvGrpSpPr/>
          <p:nvPr/>
        </p:nvGrpSpPr>
        <p:grpSpPr>
          <a:xfrm>
            <a:off x="5506799" y="5048215"/>
            <a:ext cx="411481" cy="104943"/>
            <a:chOff x="0" y="0"/>
            <a:chExt cx="411480" cy="104941"/>
          </a:xfrm>
        </p:grpSpPr>
        <p:sp>
          <p:nvSpPr>
            <p:cNvPr id="303" name="Straight Arrow Connector 206"/>
            <p:cNvSpPr/>
            <p:nvPr/>
          </p:nvSpPr>
          <p:spPr>
            <a:xfrm>
              <a:off x="-1" y="52471"/>
              <a:ext cx="411481"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04" name="Straight Arrow Connector 207"/>
            <p:cNvSpPr/>
            <p:nvPr/>
          </p:nvSpPr>
          <p:spPr>
            <a:xfrm flipV="1">
              <a:off x="-1" y="0"/>
              <a:ext cx="2338"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05" name="Straight Arrow Connector 208"/>
            <p:cNvSpPr/>
            <p:nvPr/>
          </p:nvSpPr>
          <p:spPr>
            <a:xfrm flipV="1">
              <a:off x="411480"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10" name="Group 209"/>
          <p:cNvGrpSpPr/>
          <p:nvPr/>
        </p:nvGrpSpPr>
        <p:grpSpPr>
          <a:xfrm>
            <a:off x="5506799" y="5373944"/>
            <a:ext cx="480061" cy="104943"/>
            <a:chOff x="0" y="0"/>
            <a:chExt cx="480060" cy="104941"/>
          </a:xfrm>
        </p:grpSpPr>
        <p:sp>
          <p:nvSpPr>
            <p:cNvPr id="307" name="Straight Arrow Connector 210"/>
            <p:cNvSpPr/>
            <p:nvPr/>
          </p:nvSpPr>
          <p:spPr>
            <a:xfrm>
              <a:off x="0" y="52471"/>
              <a:ext cx="480061"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08" name="Straight Arrow Connector 211"/>
            <p:cNvSpPr/>
            <p:nvPr/>
          </p:nvSpPr>
          <p:spPr>
            <a:xfrm flipV="1">
              <a:off x="-1" y="0"/>
              <a:ext cx="2728"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09" name="Straight Arrow Connector 212"/>
            <p:cNvSpPr/>
            <p:nvPr/>
          </p:nvSpPr>
          <p:spPr>
            <a:xfrm flipV="1">
              <a:off x="480059"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14" name="Group 213"/>
          <p:cNvGrpSpPr/>
          <p:nvPr/>
        </p:nvGrpSpPr>
        <p:grpSpPr>
          <a:xfrm>
            <a:off x="5506799" y="5534390"/>
            <a:ext cx="507493" cy="104943"/>
            <a:chOff x="0" y="0"/>
            <a:chExt cx="507492" cy="104941"/>
          </a:xfrm>
        </p:grpSpPr>
        <p:sp>
          <p:nvSpPr>
            <p:cNvPr id="311" name="Straight Arrow Connector 214"/>
            <p:cNvSpPr/>
            <p:nvPr/>
          </p:nvSpPr>
          <p:spPr>
            <a:xfrm>
              <a:off x="0" y="52471"/>
              <a:ext cx="507493"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12" name="Straight Arrow Connector 215"/>
            <p:cNvSpPr/>
            <p:nvPr/>
          </p:nvSpPr>
          <p:spPr>
            <a:xfrm flipV="1">
              <a:off x="0" y="0"/>
              <a:ext cx="2884"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13" name="Straight Arrow Connector 216"/>
            <p:cNvSpPr/>
            <p:nvPr/>
          </p:nvSpPr>
          <p:spPr>
            <a:xfrm flipV="1">
              <a:off x="507491"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18" name="Group 217"/>
          <p:cNvGrpSpPr/>
          <p:nvPr/>
        </p:nvGrpSpPr>
        <p:grpSpPr>
          <a:xfrm>
            <a:off x="5506799" y="4729891"/>
            <a:ext cx="150877" cy="104943"/>
            <a:chOff x="0" y="0"/>
            <a:chExt cx="150876" cy="104941"/>
          </a:xfrm>
        </p:grpSpPr>
        <p:sp>
          <p:nvSpPr>
            <p:cNvPr id="315" name="Straight Arrow Connector 218"/>
            <p:cNvSpPr/>
            <p:nvPr/>
          </p:nvSpPr>
          <p:spPr>
            <a:xfrm>
              <a:off x="-1" y="52471"/>
              <a:ext cx="150878" cy="1"/>
            </a:xfrm>
            <a:prstGeom prst="line">
              <a:avLst/>
            </a:prstGeom>
            <a:noFill/>
            <a:ln w="19050" cap="flat">
              <a:solidFill>
                <a:srgbClr val="8090AF"/>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16" name="Straight Arrow Connector 219"/>
            <p:cNvSpPr/>
            <p:nvPr/>
          </p:nvSpPr>
          <p:spPr>
            <a:xfrm flipV="1">
              <a:off x="-1" y="0"/>
              <a:ext cx="695"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17" name="Straight Arrow Connector 220"/>
            <p:cNvSpPr/>
            <p:nvPr/>
          </p:nvSpPr>
          <p:spPr>
            <a:xfrm flipV="1">
              <a:off x="150876" y="0"/>
              <a:ext cx="1"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22" name="Group 221"/>
          <p:cNvGrpSpPr/>
          <p:nvPr/>
        </p:nvGrpSpPr>
        <p:grpSpPr>
          <a:xfrm>
            <a:off x="5506799" y="4874757"/>
            <a:ext cx="171451" cy="104943"/>
            <a:chOff x="0" y="0"/>
            <a:chExt cx="171450" cy="104941"/>
          </a:xfrm>
        </p:grpSpPr>
        <p:sp>
          <p:nvSpPr>
            <p:cNvPr id="319" name="Straight Arrow Connector 222"/>
            <p:cNvSpPr/>
            <p:nvPr/>
          </p:nvSpPr>
          <p:spPr>
            <a:xfrm>
              <a:off x="0" y="52471"/>
              <a:ext cx="171451" cy="1"/>
            </a:xfrm>
            <a:prstGeom prst="line">
              <a:avLst/>
            </a:prstGeom>
            <a:noFill/>
            <a:ln w="19050" cap="flat">
              <a:solidFill>
                <a:srgbClr val="8090AF"/>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20" name="Straight Arrow Connector 223"/>
            <p:cNvSpPr/>
            <p:nvPr/>
          </p:nvSpPr>
          <p:spPr>
            <a:xfrm flipV="1">
              <a:off x="-1" y="0"/>
              <a:ext cx="790"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21" name="Straight Arrow Connector 224"/>
            <p:cNvSpPr/>
            <p:nvPr/>
          </p:nvSpPr>
          <p:spPr>
            <a:xfrm flipV="1">
              <a:off x="171450" y="0"/>
              <a:ext cx="1"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326" name="Group 225"/>
          <p:cNvGrpSpPr/>
          <p:nvPr/>
        </p:nvGrpSpPr>
        <p:grpSpPr>
          <a:xfrm>
            <a:off x="5506799" y="5203167"/>
            <a:ext cx="123445" cy="104942"/>
            <a:chOff x="0" y="0"/>
            <a:chExt cx="123444" cy="104941"/>
          </a:xfrm>
        </p:grpSpPr>
        <p:sp>
          <p:nvSpPr>
            <p:cNvPr id="323" name="Straight Arrow Connector 226"/>
            <p:cNvSpPr/>
            <p:nvPr/>
          </p:nvSpPr>
          <p:spPr>
            <a:xfrm>
              <a:off x="-1" y="52471"/>
              <a:ext cx="123446" cy="1"/>
            </a:xfrm>
            <a:prstGeom prst="line">
              <a:avLst/>
            </a:prstGeom>
            <a:noFill/>
            <a:ln w="19050" cap="flat">
              <a:solidFill>
                <a:srgbClr val="8090AF"/>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324" name="Straight Arrow Connector 227"/>
            <p:cNvSpPr/>
            <p:nvPr/>
          </p:nvSpPr>
          <p:spPr>
            <a:xfrm flipV="1">
              <a:off x="-1" y="0"/>
              <a:ext cx="569"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325" name="Straight Arrow Connector 228"/>
            <p:cNvSpPr/>
            <p:nvPr/>
          </p:nvSpPr>
          <p:spPr>
            <a:xfrm flipV="1">
              <a:off x="123444" y="0"/>
              <a:ext cx="1" cy="104942"/>
            </a:xfrm>
            <a:prstGeom prst="line">
              <a:avLst/>
            </a:prstGeom>
            <a:noFill/>
            <a:ln w="19050" cap="flat">
              <a:solidFill>
                <a:srgbClr val="8090AF"/>
              </a:solidFill>
              <a:prstDash val="solid"/>
              <a:miter lim="800000"/>
            </a:ln>
            <a:effectLst/>
          </p:spPr>
          <p:txBody>
            <a:bodyPr wrap="square" lIns="45719" tIns="45719" rIns="45719" bIns="45719" numCol="1" anchor="t">
              <a:noAutofit/>
            </a:bodyPr>
            <a:lstStyle/>
            <a:p>
              <a:pPr>
                <a:defRPr>
                  <a:solidFill>
                    <a:srgbClr val="FFFFFF"/>
                  </a:solidFill>
                </a:defRPr>
              </a:pPr>
            </a:p>
          </p:txBody>
        </p:sp>
      </p:grpSp>
      <p:sp>
        <p:nvSpPr>
          <p:cNvPr id="327" name="Rectangle 229"/>
          <p:cNvSpPr txBox="1"/>
          <p:nvPr/>
        </p:nvSpPr>
        <p:spPr>
          <a:xfrm>
            <a:off x="3309951" y="2135186"/>
            <a:ext cx="373178" cy="215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800">
                <a:solidFill>
                  <a:srgbClr val="F2F2F2"/>
                </a:solidFill>
                <a:latin typeface="Helvetica Neue"/>
                <a:ea typeface="Helvetica Neue"/>
                <a:cs typeface="Helvetica Neue"/>
                <a:sym typeface="Helvetica Neue"/>
              </a:defRPr>
            </a:lvl1pPr>
          </a:lstStyle>
          <a:p>
            <a:pPr/>
            <a:r>
              <a:t>CPU1</a:t>
            </a:r>
          </a:p>
        </p:txBody>
      </p:sp>
      <p:sp>
        <p:nvSpPr>
          <p:cNvPr id="328" name="Rectangle 230"/>
          <p:cNvSpPr/>
          <p:nvPr/>
        </p:nvSpPr>
        <p:spPr>
          <a:xfrm>
            <a:off x="3832897" y="5724309"/>
            <a:ext cx="337313" cy="215597"/>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800">
                <a:solidFill>
                  <a:srgbClr val="F2F2F2"/>
                </a:solidFill>
                <a:latin typeface="Helvetica Neue"/>
                <a:ea typeface="Helvetica Neue"/>
                <a:cs typeface="Helvetica Neue"/>
                <a:sym typeface="Helvetica Neue"/>
              </a:defRPr>
            </a:lvl1pPr>
          </a:lstStyle>
          <a:p>
            <a:pPr/>
            <a:r>
              <a:t>ways</a:t>
            </a:r>
          </a:p>
        </p:txBody>
      </p:sp>
      <p:sp>
        <p:nvSpPr>
          <p:cNvPr id="329" name="Rectangle 231"/>
          <p:cNvSpPr/>
          <p:nvPr/>
        </p:nvSpPr>
        <p:spPr>
          <a:xfrm>
            <a:off x="2895599" y="4876801"/>
            <a:ext cx="412488" cy="21559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800">
                <a:solidFill>
                  <a:srgbClr val="F2F2F2"/>
                </a:solidFill>
                <a:latin typeface="Helvetica Neue"/>
                <a:ea typeface="Helvetica Neue"/>
                <a:cs typeface="Helvetica Neue"/>
                <a:sym typeface="Helvetica Neue"/>
              </a:defRPr>
            </a:lvl1pPr>
          </a:lstStyle>
          <a:p>
            <a:pPr/>
            <a:r>
              <a:t>sets</a:t>
            </a:r>
          </a:p>
        </p:txBody>
      </p:sp>
      <p:grpSp>
        <p:nvGrpSpPr>
          <p:cNvPr id="332" name="Rectangle 232"/>
          <p:cNvGrpSpPr/>
          <p:nvPr/>
        </p:nvGrpSpPr>
        <p:grpSpPr>
          <a:xfrm>
            <a:off x="3505199" y="2751886"/>
            <a:ext cx="380997" cy="190551"/>
            <a:chOff x="0" y="0"/>
            <a:chExt cx="380995" cy="190550"/>
          </a:xfrm>
        </p:grpSpPr>
        <p:sp>
          <p:nvSpPr>
            <p:cNvPr id="330" name="Rectangle"/>
            <p:cNvSpPr/>
            <p:nvPr/>
          </p:nvSpPr>
          <p:spPr>
            <a:xfrm>
              <a:off x="0" y="7018"/>
              <a:ext cx="380996" cy="176514"/>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31" name="L1-D"/>
            <p:cNvSpPr txBox="1"/>
            <p:nvPr/>
          </p:nvSpPr>
          <p:spPr>
            <a:xfrm>
              <a:off x="45719" y="0"/>
              <a:ext cx="289557" cy="190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700">
                  <a:solidFill>
                    <a:srgbClr val="F2F2F2"/>
                  </a:solidFill>
                  <a:latin typeface="Helvetica Neue"/>
                  <a:ea typeface="Helvetica Neue"/>
                  <a:cs typeface="Helvetica Neue"/>
                  <a:sym typeface="Helvetica Neue"/>
                </a:defRPr>
              </a:lvl1pPr>
            </a:lstStyle>
            <a:p>
              <a:pPr/>
              <a:r>
                <a:t>L1-D</a:t>
              </a:r>
            </a:p>
          </p:txBody>
        </p:sp>
      </p:grpSp>
      <p:grpSp>
        <p:nvGrpSpPr>
          <p:cNvPr id="335" name="Rectangle 233"/>
          <p:cNvGrpSpPr/>
          <p:nvPr/>
        </p:nvGrpSpPr>
        <p:grpSpPr>
          <a:xfrm>
            <a:off x="4059849" y="2954288"/>
            <a:ext cx="792857" cy="227941"/>
            <a:chOff x="0" y="0"/>
            <a:chExt cx="792856" cy="227939"/>
          </a:xfrm>
        </p:grpSpPr>
        <p:sp>
          <p:nvSpPr>
            <p:cNvPr id="333" name="Rectangle"/>
            <p:cNvSpPr/>
            <p:nvPr/>
          </p:nvSpPr>
          <p:spPr>
            <a:xfrm>
              <a:off x="0" y="29040"/>
              <a:ext cx="792857" cy="169860"/>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34" name="L2"/>
            <p:cNvSpPr txBox="1"/>
            <p:nvPr/>
          </p:nvSpPr>
          <p:spPr>
            <a:xfrm>
              <a:off x="45719" y="0"/>
              <a:ext cx="701418" cy="227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solidFill>
                    <a:srgbClr val="F2F2F2"/>
                  </a:solidFill>
                  <a:latin typeface="Helvetica Neue"/>
                  <a:ea typeface="Helvetica Neue"/>
                  <a:cs typeface="Helvetica Neue"/>
                  <a:sym typeface="Helvetica Neue"/>
                </a:defRPr>
              </a:lvl1pPr>
            </a:lstStyle>
            <a:p>
              <a:pPr/>
              <a:r>
                <a:t>L2</a:t>
              </a:r>
            </a:p>
          </p:txBody>
        </p:sp>
      </p:grpSp>
      <p:grpSp>
        <p:nvGrpSpPr>
          <p:cNvPr id="338" name="Rectangle 234"/>
          <p:cNvGrpSpPr/>
          <p:nvPr/>
        </p:nvGrpSpPr>
        <p:grpSpPr>
          <a:xfrm>
            <a:off x="4066202" y="2753073"/>
            <a:ext cx="372252" cy="190551"/>
            <a:chOff x="0" y="0"/>
            <a:chExt cx="372250" cy="190550"/>
          </a:xfrm>
        </p:grpSpPr>
        <p:sp>
          <p:nvSpPr>
            <p:cNvPr id="336" name="Rectangle"/>
            <p:cNvSpPr/>
            <p:nvPr/>
          </p:nvSpPr>
          <p:spPr>
            <a:xfrm>
              <a:off x="0" y="7018"/>
              <a:ext cx="372251" cy="176514"/>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37" name="L1-I"/>
            <p:cNvSpPr txBox="1"/>
            <p:nvPr/>
          </p:nvSpPr>
          <p:spPr>
            <a:xfrm>
              <a:off x="45719" y="0"/>
              <a:ext cx="280812" cy="190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700">
                  <a:solidFill>
                    <a:srgbClr val="F2F2F2"/>
                  </a:solidFill>
                  <a:latin typeface="Helvetica Neue"/>
                  <a:ea typeface="Helvetica Neue"/>
                  <a:cs typeface="Helvetica Neue"/>
                  <a:sym typeface="Helvetica Neue"/>
                </a:defRPr>
              </a:lvl1pPr>
            </a:lstStyle>
            <a:p>
              <a:pPr/>
              <a:r>
                <a:t>L1-I</a:t>
              </a:r>
            </a:p>
          </p:txBody>
        </p:sp>
      </p:grpSp>
      <p:grpSp>
        <p:nvGrpSpPr>
          <p:cNvPr id="341" name="Rectangle 235"/>
          <p:cNvGrpSpPr/>
          <p:nvPr/>
        </p:nvGrpSpPr>
        <p:grpSpPr>
          <a:xfrm>
            <a:off x="4073397" y="2361122"/>
            <a:ext cx="779310" cy="347143"/>
            <a:chOff x="0" y="0"/>
            <a:chExt cx="779309" cy="347142"/>
          </a:xfrm>
        </p:grpSpPr>
        <p:sp>
          <p:nvSpPr>
            <p:cNvPr id="339" name="Rectangle"/>
            <p:cNvSpPr/>
            <p:nvPr/>
          </p:nvSpPr>
          <p:spPr>
            <a:xfrm>
              <a:off x="-1" y="-1"/>
              <a:ext cx="779311" cy="347144"/>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40" name="Attacker"/>
            <p:cNvSpPr txBox="1"/>
            <p:nvPr/>
          </p:nvSpPr>
          <p:spPr>
            <a:xfrm>
              <a:off x="45719" y="59601"/>
              <a:ext cx="687871" cy="227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solidFill>
                    <a:srgbClr val="F2F2F2"/>
                  </a:solidFill>
                  <a:latin typeface="Helvetica Neue"/>
                  <a:ea typeface="Helvetica Neue"/>
                  <a:cs typeface="Helvetica Neue"/>
                  <a:sym typeface="Helvetica Neue"/>
                </a:defRPr>
              </a:lvl1pPr>
            </a:lstStyle>
            <a:p>
              <a:pPr/>
              <a:r>
                <a:t>Attacker</a:t>
              </a:r>
            </a:p>
          </p:txBody>
        </p:sp>
      </p:grpSp>
      <p:grpSp>
        <p:nvGrpSpPr>
          <p:cNvPr id="344" name="Rectangle 237"/>
          <p:cNvGrpSpPr/>
          <p:nvPr/>
        </p:nvGrpSpPr>
        <p:grpSpPr>
          <a:xfrm>
            <a:off x="4471365" y="2752170"/>
            <a:ext cx="381340" cy="190551"/>
            <a:chOff x="0" y="0"/>
            <a:chExt cx="381339" cy="190550"/>
          </a:xfrm>
        </p:grpSpPr>
        <p:sp>
          <p:nvSpPr>
            <p:cNvPr id="342" name="Rectangle"/>
            <p:cNvSpPr/>
            <p:nvPr/>
          </p:nvSpPr>
          <p:spPr>
            <a:xfrm>
              <a:off x="0" y="7018"/>
              <a:ext cx="381340" cy="176514"/>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43" name="L1-D"/>
            <p:cNvSpPr txBox="1"/>
            <p:nvPr/>
          </p:nvSpPr>
          <p:spPr>
            <a:xfrm>
              <a:off x="45719" y="0"/>
              <a:ext cx="289901" cy="190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700">
                  <a:solidFill>
                    <a:srgbClr val="F2F2F2"/>
                  </a:solidFill>
                  <a:latin typeface="Helvetica Neue"/>
                  <a:ea typeface="Helvetica Neue"/>
                  <a:cs typeface="Helvetica Neue"/>
                  <a:sym typeface="Helvetica Neue"/>
                </a:defRPr>
              </a:lvl1pPr>
            </a:lstStyle>
            <a:p>
              <a:pPr/>
              <a:r>
                <a:t>L1-D</a:t>
              </a:r>
            </a:p>
          </p:txBody>
        </p:sp>
      </p:grpSp>
      <p:grpSp>
        <p:nvGrpSpPr>
          <p:cNvPr id="347" name="Rectangle 238"/>
          <p:cNvGrpSpPr/>
          <p:nvPr/>
        </p:nvGrpSpPr>
        <p:grpSpPr>
          <a:xfrm>
            <a:off x="3093339" y="3211709"/>
            <a:ext cx="1759367" cy="445892"/>
            <a:chOff x="0" y="0"/>
            <a:chExt cx="1759366" cy="445891"/>
          </a:xfrm>
        </p:grpSpPr>
        <p:sp>
          <p:nvSpPr>
            <p:cNvPr id="345" name="Rectangle"/>
            <p:cNvSpPr/>
            <p:nvPr/>
          </p:nvSpPr>
          <p:spPr>
            <a:xfrm>
              <a:off x="-1" y="-1"/>
              <a:ext cx="1759368" cy="445893"/>
            </a:xfrm>
            <a:prstGeom prst="rect">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46" name="Shared L3"/>
            <p:cNvSpPr txBox="1"/>
            <p:nvPr/>
          </p:nvSpPr>
          <p:spPr>
            <a:xfrm>
              <a:off x="45719" y="108975"/>
              <a:ext cx="1667928" cy="227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900">
                  <a:solidFill>
                    <a:srgbClr val="F2F2F2"/>
                  </a:solidFill>
                  <a:latin typeface="Helvetica Neue"/>
                  <a:ea typeface="Helvetica Neue"/>
                  <a:cs typeface="Helvetica Neue"/>
                  <a:sym typeface="Helvetica Neue"/>
                </a:defRPr>
              </a:lvl1pPr>
            </a:lstStyle>
            <a:p>
              <a:pPr/>
              <a:r>
                <a:t>Shared L3</a:t>
              </a:r>
            </a:p>
          </p:txBody>
        </p:sp>
      </p:grpSp>
      <p:sp>
        <p:nvSpPr>
          <p:cNvPr id="348" name="Rectangle 239"/>
          <p:cNvSpPr txBox="1"/>
          <p:nvPr/>
        </p:nvSpPr>
        <p:spPr>
          <a:xfrm>
            <a:off x="4220903" y="2135186"/>
            <a:ext cx="373178" cy="21559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800">
                <a:solidFill>
                  <a:srgbClr val="F2F2F2"/>
                </a:solidFill>
                <a:latin typeface="Helvetica Neue"/>
                <a:ea typeface="Helvetica Neue"/>
                <a:cs typeface="Helvetica Neue"/>
                <a:sym typeface="Helvetica Neue"/>
              </a:defRPr>
            </a:lvl1pPr>
          </a:lstStyle>
          <a:p>
            <a:pPr/>
            <a:r>
              <a:t>CPU2</a:t>
            </a:r>
          </a:p>
        </p:txBody>
      </p:sp>
      <p:sp>
        <p:nvSpPr>
          <p:cNvPr id="349" name="Rectangle 240"/>
          <p:cNvSpPr/>
          <p:nvPr/>
        </p:nvSpPr>
        <p:spPr>
          <a:xfrm>
            <a:off x="3345372" y="4699939"/>
            <a:ext cx="325673" cy="161496"/>
          </a:xfrm>
          <a:prstGeom prst="rect">
            <a:avLst/>
          </a:prstGeom>
          <a:solidFill>
            <a:srgbClr val="E9D4EA"/>
          </a:solidFill>
          <a:ln w="28575">
            <a:solidFill>
              <a:srgbClr val="7030A0"/>
            </a:solidFill>
            <a:miter/>
          </a:ln>
        </p:spPr>
        <p:txBody>
          <a:bodyPr lIns="45719" rIns="45719" anchor="ctr"/>
          <a:lstStyle/>
          <a:p>
            <a:pPr algn="ctr">
              <a:defRPr>
                <a:solidFill>
                  <a:srgbClr val="F2F2F2"/>
                </a:solidFill>
              </a:defRPr>
            </a:pPr>
          </a:p>
        </p:txBody>
      </p:sp>
      <p:sp>
        <p:nvSpPr>
          <p:cNvPr id="350" name="Rectangle 241"/>
          <p:cNvSpPr/>
          <p:nvPr/>
        </p:nvSpPr>
        <p:spPr>
          <a:xfrm>
            <a:off x="4005155" y="4858436"/>
            <a:ext cx="325673" cy="161496"/>
          </a:xfrm>
          <a:prstGeom prst="rect">
            <a:avLst/>
          </a:prstGeom>
          <a:solidFill>
            <a:srgbClr val="F7E8D5"/>
          </a:solidFill>
          <a:ln w="28575">
            <a:solidFill>
              <a:schemeClr val="accent6"/>
            </a:solidFill>
            <a:miter/>
          </a:ln>
        </p:spPr>
        <p:txBody>
          <a:bodyPr lIns="45719" rIns="45719" anchor="ctr"/>
          <a:lstStyle/>
          <a:p>
            <a:pPr algn="ctr">
              <a:defRPr>
                <a:solidFill>
                  <a:srgbClr val="F2F2F2"/>
                </a:solidFill>
              </a:defRPr>
            </a:pPr>
          </a:p>
        </p:txBody>
      </p:sp>
      <p:sp>
        <p:nvSpPr>
          <p:cNvPr id="351" name="Rectangle 242"/>
          <p:cNvSpPr/>
          <p:nvPr/>
        </p:nvSpPr>
        <p:spPr>
          <a:xfrm>
            <a:off x="3671811" y="5184025"/>
            <a:ext cx="325673" cy="161496"/>
          </a:xfrm>
          <a:prstGeom prst="rect">
            <a:avLst/>
          </a:prstGeom>
          <a:solidFill>
            <a:srgbClr val="CFF4EA"/>
          </a:solidFill>
          <a:ln w="28575">
            <a:solidFill>
              <a:srgbClr val="1E8066"/>
            </a:solidFill>
            <a:miter/>
          </a:ln>
        </p:spPr>
        <p:txBody>
          <a:bodyPr lIns="45719" rIns="45719" anchor="ctr"/>
          <a:lstStyle/>
          <a:p>
            <a:pPr algn="ctr">
              <a:defRPr>
                <a:solidFill>
                  <a:srgbClr val="F2F2F2"/>
                </a:solidFill>
              </a:defRPr>
            </a:pPr>
          </a:p>
        </p:txBody>
      </p:sp>
      <p:sp>
        <p:nvSpPr>
          <p:cNvPr id="352" name="Rectangle 243"/>
          <p:cNvSpPr/>
          <p:nvPr/>
        </p:nvSpPr>
        <p:spPr>
          <a:xfrm>
            <a:off x="4323162" y="4539443"/>
            <a:ext cx="325673" cy="161496"/>
          </a:xfrm>
          <a:prstGeom prst="rect">
            <a:avLst/>
          </a:prstGeom>
          <a:solidFill>
            <a:srgbClr val="EAF2DB"/>
          </a:solidFill>
          <a:ln w="28575">
            <a:solidFill>
              <a:schemeClr val="accent2"/>
            </a:solidFill>
            <a:miter/>
          </a:ln>
        </p:spPr>
        <p:txBody>
          <a:bodyPr lIns="45719" rIns="45719" anchor="ctr"/>
          <a:lstStyle/>
          <a:p>
            <a:pPr algn="ctr">
              <a:defRPr>
                <a:solidFill>
                  <a:srgbClr val="F2F2F2"/>
                </a:solidFill>
              </a:defRPr>
            </a:pPr>
          </a:p>
        </p:txBody>
      </p:sp>
      <p:sp>
        <p:nvSpPr>
          <p:cNvPr id="353" name="Rectangle 244"/>
          <p:cNvSpPr/>
          <p:nvPr/>
        </p:nvSpPr>
        <p:spPr>
          <a:xfrm>
            <a:off x="3679483" y="4373955"/>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354" name="Rectangle 245"/>
          <p:cNvSpPr/>
          <p:nvPr/>
        </p:nvSpPr>
        <p:spPr>
          <a:xfrm>
            <a:off x="3345370" y="5023825"/>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355" name="Rectangle 246"/>
          <p:cNvSpPr/>
          <p:nvPr/>
        </p:nvSpPr>
        <p:spPr>
          <a:xfrm>
            <a:off x="4329055" y="5341846"/>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356" name="Rectangle 247"/>
          <p:cNvSpPr/>
          <p:nvPr/>
        </p:nvSpPr>
        <p:spPr>
          <a:xfrm>
            <a:off x="3353579" y="5505303"/>
            <a:ext cx="325673" cy="161496"/>
          </a:xfrm>
          <a:prstGeom prst="rect">
            <a:avLst/>
          </a:prstGeom>
          <a:solidFill>
            <a:srgbClr val="000000"/>
          </a:solidFill>
          <a:ln w="28575">
            <a:solidFill>
              <a:srgbClr val="FFFFFF"/>
            </a:solidFill>
            <a:miter/>
          </a:ln>
        </p:spPr>
        <p:txBody>
          <a:bodyPr lIns="45719" rIns="45719" anchor="ctr"/>
          <a:lstStyle/>
          <a:p>
            <a:pPr algn="ctr">
              <a:defRPr sz="1200">
                <a:solidFill>
                  <a:srgbClr val="F2F2F2"/>
                </a:solidFill>
                <a:latin typeface="Helvetica Neue"/>
                <a:ea typeface="Helvetica Neue"/>
                <a:cs typeface="Helvetica Neue"/>
                <a:sym typeface="Helvetica Neue"/>
              </a:defRPr>
            </a:pPr>
          </a:p>
        </p:txBody>
      </p:sp>
      <p:sp>
        <p:nvSpPr>
          <p:cNvPr id="357" name="Straight Connector 248"/>
          <p:cNvSpPr/>
          <p:nvPr/>
        </p:nvSpPr>
        <p:spPr>
          <a:xfrm>
            <a:off x="5766389" y="4344272"/>
            <a:ext cx="1" cy="1312515"/>
          </a:xfrm>
          <a:prstGeom prst="line">
            <a:avLst/>
          </a:prstGeom>
          <a:ln w="19050">
            <a:solidFill>
              <a:srgbClr val="FFFFFF"/>
            </a:solidFill>
            <a:prstDash val="dash"/>
            <a:miter/>
          </a:ln>
        </p:spPr>
        <p:txBody>
          <a:bodyPr lIns="45719" rIns="45719"/>
          <a:lstStyle/>
          <a:p>
            <a:pPr>
              <a:defRPr>
                <a:solidFill>
                  <a:srgbClr val="FFFFFF"/>
                </a:solidFill>
              </a:defRPr>
            </a:pPr>
          </a:p>
        </p:txBody>
      </p:sp>
      <p:sp>
        <p:nvSpPr>
          <p:cNvPr id="358" name="Slide Number Placeholder 1"/>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36"/>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37"/>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23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239"/>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289"/>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290"/>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291"/>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292"/>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29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2" presetID="22" grpId="11" fill="hold">
                                  <p:stCondLst>
                                    <p:cond delay="0"/>
                                  </p:stCondLst>
                                  <p:iterate type="el" backwards="0">
                                    <p:tmAbs val="0"/>
                                  </p:iterate>
                                  <p:childTnLst>
                                    <p:set>
                                      <p:cBhvr>
                                        <p:cTn id="37" fill="hold"/>
                                        <p:tgtEl>
                                          <p:spTgt spid="287"/>
                                        </p:tgtEl>
                                        <p:attrNameLst>
                                          <p:attrName>style.visibility</p:attrName>
                                        </p:attrNameLst>
                                      </p:cBhvr>
                                      <p:to>
                                        <p:strVal val="visible"/>
                                      </p:to>
                                    </p:set>
                                    <p:animEffect filter="wipe(right)" transition="in">
                                      <p:cBhvr>
                                        <p:cTn id="38" dur="500"/>
                                        <p:tgtEl>
                                          <p:spTgt spid="287"/>
                                        </p:tgtEl>
                                      </p:cBhvr>
                                    </p:animEffect>
                                  </p:childTnLst>
                                </p:cTn>
                              </p:par>
                            </p:childTnLst>
                          </p:cTn>
                        </p:par>
                        <p:par>
                          <p:cTn id="39" fill="hold">
                            <p:stCondLst>
                              <p:cond delay="500"/>
                            </p:stCondLst>
                            <p:childTnLst>
                              <p:par>
                                <p:cTn id="40" presetClass="entr" nodeType="afterEffect" presetSubtype="2" presetID="22" grpId="12" fill="hold">
                                  <p:stCondLst>
                                    <p:cond delay="0"/>
                                  </p:stCondLst>
                                  <p:iterate type="el" backwards="0">
                                    <p:tmAbs val="0"/>
                                  </p:iterate>
                                  <p:childTnLst>
                                    <p:set>
                                      <p:cBhvr>
                                        <p:cTn id="41" fill="hold"/>
                                        <p:tgtEl>
                                          <p:spTgt spid="352"/>
                                        </p:tgtEl>
                                        <p:attrNameLst>
                                          <p:attrName>style.visibility</p:attrName>
                                        </p:attrNameLst>
                                      </p:cBhvr>
                                      <p:to>
                                        <p:strVal val="visible"/>
                                      </p:to>
                                    </p:set>
                                    <p:animEffect filter="wipe(right)" transition="in">
                                      <p:cBhvr>
                                        <p:cTn id="42" dur="500"/>
                                        <p:tgtEl>
                                          <p:spTgt spid="352"/>
                                        </p:tgtEl>
                                      </p:cBhvr>
                                    </p:animEffect>
                                  </p:childTnLst>
                                </p:cTn>
                              </p:par>
                            </p:childTnLst>
                          </p:cTn>
                        </p:par>
                        <p:par>
                          <p:cTn id="43" fill="hold">
                            <p:stCondLst>
                              <p:cond delay="1000"/>
                            </p:stCondLst>
                            <p:childTnLst>
                              <p:par>
                                <p:cTn id="44" presetClass="entr" nodeType="afterEffect" presetSubtype="2" presetID="22" grpId="13" fill="hold">
                                  <p:stCondLst>
                                    <p:cond delay="0"/>
                                  </p:stCondLst>
                                  <p:iterate type="el" backwards="0">
                                    <p:tmAbs val="0"/>
                                  </p:iterate>
                                  <p:childTnLst>
                                    <p:set>
                                      <p:cBhvr>
                                        <p:cTn id="45" fill="hold"/>
                                        <p:tgtEl>
                                          <p:spTgt spid="349"/>
                                        </p:tgtEl>
                                        <p:attrNameLst>
                                          <p:attrName>style.visibility</p:attrName>
                                        </p:attrNameLst>
                                      </p:cBhvr>
                                      <p:to>
                                        <p:strVal val="visible"/>
                                      </p:to>
                                    </p:set>
                                    <p:animEffect filter="wipe(right)" transition="in">
                                      <p:cBhvr>
                                        <p:cTn id="46" dur="500"/>
                                        <p:tgtEl>
                                          <p:spTgt spid="349"/>
                                        </p:tgtEl>
                                      </p:cBhvr>
                                    </p:animEffect>
                                  </p:childTnLst>
                                </p:cTn>
                              </p:par>
                            </p:childTnLst>
                          </p:cTn>
                        </p:par>
                        <p:par>
                          <p:cTn id="47" fill="hold">
                            <p:stCondLst>
                              <p:cond delay="1500"/>
                            </p:stCondLst>
                            <p:childTnLst>
                              <p:par>
                                <p:cTn id="48" presetClass="entr" nodeType="afterEffect" presetSubtype="2" presetID="22" grpId="14" fill="hold">
                                  <p:stCondLst>
                                    <p:cond delay="0"/>
                                  </p:stCondLst>
                                  <p:iterate type="el" backwards="0">
                                    <p:tmAbs val="0"/>
                                  </p:iterate>
                                  <p:childTnLst>
                                    <p:set>
                                      <p:cBhvr>
                                        <p:cTn id="49" fill="hold"/>
                                        <p:tgtEl>
                                          <p:spTgt spid="350"/>
                                        </p:tgtEl>
                                        <p:attrNameLst>
                                          <p:attrName>style.visibility</p:attrName>
                                        </p:attrNameLst>
                                      </p:cBhvr>
                                      <p:to>
                                        <p:strVal val="visible"/>
                                      </p:to>
                                    </p:set>
                                    <p:animEffect filter="wipe(right)" transition="in">
                                      <p:cBhvr>
                                        <p:cTn id="50" dur="500"/>
                                        <p:tgtEl>
                                          <p:spTgt spid="350"/>
                                        </p:tgtEl>
                                      </p:cBhvr>
                                    </p:animEffect>
                                  </p:childTnLst>
                                </p:cTn>
                              </p:par>
                            </p:childTnLst>
                          </p:cTn>
                        </p:par>
                        <p:par>
                          <p:cTn id="51" fill="hold">
                            <p:stCondLst>
                              <p:cond delay="2000"/>
                            </p:stCondLst>
                            <p:childTnLst>
                              <p:par>
                                <p:cTn id="52" presetClass="entr" nodeType="afterEffect" presetSubtype="2" presetID="22" grpId="15" fill="hold">
                                  <p:stCondLst>
                                    <p:cond delay="0"/>
                                  </p:stCondLst>
                                  <p:iterate type="el" backwards="0">
                                    <p:tmAbs val="0"/>
                                  </p:iterate>
                                  <p:childTnLst>
                                    <p:set>
                                      <p:cBhvr>
                                        <p:cTn id="53" fill="hold"/>
                                        <p:tgtEl>
                                          <p:spTgt spid="351"/>
                                        </p:tgtEl>
                                        <p:attrNameLst>
                                          <p:attrName>style.visibility</p:attrName>
                                        </p:attrNameLst>
                                      </p:cBhvr>
                                      <p:to>
                                        <p:strVal val="visible"/>
                                      </p:to>
                                    </p:set>
                                    <p:animEffect filter="wipe(right)" transition="in">
                                      <p:cBhvr>
                                        <p:cTn id="54" dur="500"/>
                                        <p:tgtEl>
                                          <p:spTgt spid="351"/>
                                        </p:tgtEl>
                                      </p:cBhvr>
                                    </p:animEffect>
                                  </p:childTnLst>
                                </p:cTn>
                              </p:par>
                            </p:childTnLst>
                          </p:cTn>
                        </p:par>
                        <p:par>
                          <p:cTn id="55" fill="hold">
                            <p:stCondLst>
                              <p:cond delay="2500"/>
                            </p:stCondLst>
                            <p:childTnLst>
                              <p:par>
                                <p:cTn id="56" presetClass="exit" nodeType="afterEffect" presetSubtype="2" presetID="22" grpId="16" fill="hold">
                                  <p:stCondLst>
                                    <p:cond delay="0"/>
                                  </p:stCondLst>
                                  <p:iterate type="el" backwards="0">
                                    <p:tmAbs val="0"/>
                                  </p:iterate>
                                  <p:childTnLst>
                                    <p:animEffect filter="wipe(right)" transition="out">
                                      <p:cBhvr>
                                        <p:cTn id="57" dur="500" fill="hold"/>
                                        <p:tgtEl>
                                          <p:spTgt spid="293"/>
                                        </p:tgtEl>
                                      </p:cBhvr>
                                    </p:animEffect>
                                    <p:set>
                                      <p:cBhvr>
                                        <p:cTn id="58" fill="hold">
                                          <p:stCondLst>
                                            <p:cond delay="499"/>
                                          </p:stCondLst>
                                        </p:cTn>
                                        <p:tgtEl>
                                          <p:spTgt spid="293"/>
                                        </p:tgtEl>
                                        <p:attrNameLst>
                                          <p:attrName>style.visibility</p:attrName>
                                        </p:attrNameLst>
                                      </p:cBhvr>
                                      <p:to>
                                        <p:strVal val="hidden"/>
                                      </p:to>
                                    </p:set>
                                  </p:childTnLst>
                                </p:cTn>
                              </p:par>
                            </p:childTnLst>
                          </p:cTn>
                        </p:par>
                        <p:par>
                          <p:cTn id="59" fill="hold">
                            <p:stCondLst>
                              <p:cond delay="3000"/>
                            </p:stCondLst>
                            <p:childTnLst>
                              <p:par>
                                <p:cTn id="60" presetClass="exit" nodeType="afterEffect" presetSubtype="2" presetID="22" grpId="17" fill="hold">
                                  <p:stCondLst>
                                    <p:cond delay="0"/>
                                  </p:stCondLst>
                                  <p:iterate type="el" backwards="0">
                                    <p:tmAbs val="0"/>
                                  </p:iterate>
                                  <p:childTnLst>
                                    <p:animEffect filter="wipe(right)" transition="out">
                                      <p:cBhvr>
                                        <p:cTn id="61" dur="500" fill="hold"/>
                                        <p:tgtEl>
                                          <p:spTgt spid="291"/>
                                        </p:tgtEl>
                                      </p:cBhvr>
                                    </p:animEffect>
                                    <p:set>
                                      <p:cBhvr>
                                        <p:cTn id="62" fill="hold">
                                          <p:stCondLst>
                                            <p:cond delay="499"/>
                                          </p:stCondLst>
                                        </p:cTn>
                                        <p:tgtEl>
                                          <p:spTgt spid="291"/>
                                        </p:tgtEl>
                                        <p:attrNameLst>
                                          <p:attrName>style.visibility</p:attrName>
                                        </p:attrNameLst>
                                      </p:cBhvr>
                                      <p:to>
                                        <p:strVal val="hidden"/>
                                      </p:to>
                                    </p:set>
                                  </p:childTnLst>
                                </p:cTn>
                              </p:par>
                            </p:childTnLst>
                          </p:cTn>
                        </p:par>
                        <p:par>
                          <p:cTn id="63" fill="hold">
                            <p:stCondLst>
                              <p:cond delay="3500"/>
                            </p:stCondLst>
                            <p:childTnLst>
                              <p:par>
                                <p:cTn id="64" presetClass="exit" nodeType="afterEffect" presetSubtype="2" presetID="22" grpId="18" fill="hold">
                                  <p:stCondLst>
                                    <p:cond delay="0"/>
                                  </p:stCondLst>
                                  <p:iterate type="el" backwards="0">
                                    <p:tmAbs val="0"/>
                                  </p:iterate>
                                  <p:childTnLst>
                                    <p:animEffect filter="wipe(right)" transition="out">
                                      <p:cBhvr>
                                        <p:cTn id="65" dur="500" fill="hold"/>
                                        <p:tgtEl>
                                          <p:spTgt spid="290"/>
                                        </p:tgtEl>
                                      </p:cBhvr>
                                    </p:animEffect>
                                    <p:set>
                                      <p:cBhvr>
                                        <p:cTn id="66" fill="hold">
                                          <p:stCondLst>
                                            <p:cond delay="499"/>
                                          </p:stCondLst>
                                        </p:cTn>
                                        <p:tgtEl>
                                          <p:spTgt spid="290"/>
                                        </p:tgtEl>
                                        <p:attrNameLst>
                                          <p:attrName>style.visibility</p:attrName>
                                        </p:attrNameLst>
                                      </p:cBhvr>
                                      <p:to>
                                        <p:strVal val="hidden"/>
                                      </p:to>
                                    </p:set>
                                  </p:childTnLst>
                                </p:cTn>
                              </p:par>
                            </p:childTnLst>
                          </p:cTn>
                        </p:par>
                        <p:par>
                          <p:cTn id="67" fill="hold">
                            <p:stCondLst>
                              <p:cond delay="4000"/>
                            </p:stCondLst>
                            <p:childTnLst>
                              <p:par>
                                <p:cTn id="68" presetClass="exit" nodeType="afterEffect" presetSubtype="2" presetID="22" grpId="19" fill="hold">
                                  <p:stCondLst>
                                    <p:cond delay="0"/>
                                  </p:stCondLst>
                                  <p:iterate type="el" backwards="0">
                                    <p:tmAbs val="0"/>
                                  </p:iterate>
                                  <p:childTnLst>
                                    <p:animEffect filter="wipe(right)" transition="out">
                                      <p:cBhvr>
                                        <p:cTn id="69" dur="500" fill="hold"/>
                                        <p:tgtEl>
                                          <p:spTgt spid="292"/>
                                        </p:tgtEl>
                                      </p:cBhvr>
                                    </p:animEffect>
                                    <p:set>
                                      <p:cBhvr>
                                        <p:cTn id="70" fill="hold">
                                          <p:stCondLst>
                                            <p:cond delay="499"/>
                                          </p:stCondLst>
                                        </p:cTn>
                                        <p:tgtEl>
                                          <p:spTgt spid="29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20" fill="hold">
                                  <p:stCondLst>
                                    <p:cond delay="0"/>
                                  </p:stCondLst>
                                  <p:iterate type="el" backwards="0">
                                    <p:tmAbs val="0"/>
                                  </p:iterate>
                                  <p:childTnLst>
                                    <p:set>
                                      <p:cBhvr>
                                        <p:cTn id="74" fill="hold"/>
                                        <p:tgtEl>
                                          <p:spTgt spid="28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Class="exit" nodeType="clickEffect" presetSubtype="2" presetID="22" grpId="21" fill="hold">
                                  <p:stCondLst>
                                    <p:cond delay="0"/>
                                  </p:stCondLst>
                                  <p:iterate type="el" backwards="0">
                                    <p:tmAbs val="0"/>
                                  </p:iterate>
                                  <p:childTnLst>
                                    <p:animEffect filter="wipe(right)" transition="out">
                                      <p:cBhvr>
                                        <p:cTn id="78" dur="500" fill="hold"/>
                                        <p:tgtEl>
                                          <p:spTgt spid="236"/>
                                        </p:tgtEl>
                                      </p:cBhvr>
                                    </p:animEffect>
                                    <p:set>
                                      <p:cBhvr>
                                        <p:cTn id="79" fill="hold">
                                          <p:stCondLst>
                                            <p:cond delay="499"/>
                                          </p:stCondLst>
                                        </p:cTn>
                                        <p:tgtEl>
                                          <p:spTgt spid="236"/>
                                        </p:tgtEl>
                                        <p:attrNameLst>
                                          <p:attrName>style.visibility</p:attrName>
                                        </p:attrNameLst>
                                      </p:cBhvr>
                                      <p:to>
                                        <p:strVal val="hidden"/>
                                      </p:to>
                                    </p:set>
                                  </p:childTnLst>
                                </p:cTn>
                              </p:par>
                            </p:childTnLst>
                          </p:cTn>
                        </p:par>
                        <p:par>
                          <p:cTn id="80" fill="hold">
                            <p:stCondLst>
                              <p:cond delay="500"/>
                            </p:stCondLst>
                            <p:childTnLst>
                              <p:par>
                                <p:cTn id="81" presetClass="entr" nodeType="afterEffect" presetSubtype="0" presetID="1" grpId="22" fill="hold">
                                  <p:stCondLst>
                                    <p:cond delay="0"/>
                                  </p:stCondLst>
                                  <p:iterate type="el" backwards="0">
                                    <p:tmAbs val="0"/>
                                  </p:iterate>
                                  <p:childTnLst>
                                    <p:set>
                                      <p:cBhvr>
                                        <p:cTn id="82" fill="hold"/>
                                        <p:tgtEl>
                                          <p:spTgt spid="294"/>
                                        </p:tgtEl>
                                        <p:attrNameLst>
                                          <p:attrName>style.visibility</p:attrName>
                                        </p:attrNameLst>
                                      </p:cBhvr>
                                      <p:to>
                                        <p:strVal val="visible"/>
                                      </p:to>
                                    </p:set>
                                  </p:childTnLst>
                                </p:cTn>
                              </p:par>
                            </p:childTnLst>
                          </p:cTn>
                        </p:par>
                        <p:par>
                          <p:cTn id="83" fill="hold">
                            <p:stCondLst>
                              <p:cond delay="500"/>
                            </p:stCondLst>
                            <p:childTnLst>
                              <p:par>
                                <p:cTn id="84" presetClass="entr" nodeType="afterEffect" presetSubtype="2" presetID="22" grpId="23" fill="hold">
                                  <p:stCondLst>
                                    <p:cond delay="0"/>
                                  </p:stCondLst>
                                  <p:iterate type="el" backwards="0">
                                    <p:tmAbs val="0"/>
                                  </p:iterate>
                                  <p:childTnLst>
                                    <p:set>
                                      <p:cBhvr>
                                        <p:cTn id="85" fill="hold"/>
                                        <p:tgtEl>
                                          <p:spTgt spid="353"/>
                                        </p:tgtEl>
                                        <p:attrNameLst>
                                          <p:attrName>style.visibility</p:attrName>
                                        </p:attrNameLst>
                                      </p:cBhvr>
                                      <p:to>
                                        <p:strVal val="visible"/>
                                      </p:to>
                                    </p:set>
                                    <p:animEffect filter="wipe(right)" transition="in">
                                      <p:cBhvr>
                                        <p:cTn id="86" dur="500"/>
                                        <p:tgtEl>
                                          <p:spTgt spid="353"/>
                                        </p:tgtEl>
                                      </p:cBhvr>
                                    </p:animEffect>
                                  </p:childTnLst>
                                </p:cTn>
                              </p:par>
                            </p:childTnLst>
                          </p:cTn>
                        </p:par>
                        <p:par>
                          <p:cTn id="87" fill="hold">
                            <p:stCondLst>
                              <p:cond delay="1000"/>
                            </p:stCondLst>
                            <p:childTnLst>
                              <p:par>
                                <p:cTn id="88" presetClass="entr" nodeType="afterEffect" presetSubtype="8" presetID="22" grpId="24" fill="hold">
                                  <p:stCondLst>
                                    <p:cond delay="0"/>
                                  </p:stCondLst>
                                  <p:iterate type="el" backwards="0">
                                    <p:tmAbs val="0"/>
                                  </p:iterate>
                                  <p:childTnLst>
                                    <p:set>
                                      <p:cBhvr>
                                        <p:cTn id="89" fill="hold"/>
                                        <p:tgtEl>
                                          <p:spTgt spid="302"/>
                                        </p:tgtEl>
                                        <p:attrNameLst>
                                          <p:attrName>style.visibility</p:attrName>
                                        </p:attrNameLst>
                                      </p:cBhvr>
                                      <p:to>
                                        <p:strVal val="visible"/>
                                      </p:to>
                                    </p:set>
                                    <p:animEffect filter="wipe(left)" transition="in">
                                      <p:cBhvr>
                                        <p:cTn id="90" dur="1000"/>
                                        <p:tgtEl>
                                          <p:spTgt spid="302"/>
                                        </p:tgtEl>
                                      </p:cBhvr>
                                    </p:animEffect>
                                  </p:childTnLst>
                                </p:cTn>
                              </p:par>
                            </p:childTnLst>
                          </p:cTn>
                        </p:par>
                        <p:par>
                          <p:cTn id="91" fill="hold">
                            <p:stCondLst>
                              <p:cond delay="2000"/>
                            </p:stCondLst>
                            <p:childTnLst>
                              <p:par>
                                <p:cTn id="92" presetClass="entr" nodeType="afterEffect" presetSubtype="8" presetID="22" grpId="25" fill="hold">
                                  <p:stCondLst>
                                    <p:cond delay="0"/>
                                  </p:stCondLst>
                                  <p:iterate type="el" backwards="0">
                                    <p:tmAbs val="0"/>
                                  </p:iterate>
                                  <p:childTnLst>
                                    <p:set>
                                      <p:cBhvr>
                                        <p:cTn id="93" fill="hold"/>
                                        <p:tgtEl>
                                          <p:spTgt spid="298"/>
                                        </p:tgtEl>
                                        <p:attrNameLst>
                                          <p:attrName>style.visibility</p:attrName>
                                        </p:attrNameLst>
                                      </p:cBhvr>
                                      <p:to>
                                        <p:strVal val="visible"/>
                                      </p:to>
                                    </p:set>
                                    <p:animEffect filter="wipe(left)" transition="in">
                                      <p:cBhvr>
                                        <p:cTn id="94" dur="500"/>
                                        <p:tgtEl>
                                          <p:spTgt spid="298"/>
                                        </p:tgtEl>
                                      </p:cBhvr>
                                    </p:animEffect>
                                  </p:childTnLst>
                                </p:cTn>
                              </p:par>
                            </p:childTnLst>
                          </p:cTn>
                        </p:par>
                        <p:par>
                          <p:cTn id="95" fill="hold">
                            <p:stCondLst>
                              <p:cond delay="2500"/>
                            </p:stCondLst>
                            <p:childTnLst>
                              <p:par>
                                <p:cTn id="96" presetClass="entr" nodeType="afterEffect" presetSubtype="8" presetID="22" grpId="26" fill="hold">
                                  <p:stCondLst>
                                    <p:cond delay="0"/>
                                  </p:stCondLst>
                                  <p:iterate type="el" backwards="0">
                                    <p:tmAbs val="0"/>
                                  </p:iterate>
                                  <p:childTnLst>
                                    <p:set>
                                      <p:cBhvr>
                                        <p:cTn id="97" fill="hold"/>
                                        <p:tgtEl>
                                          <p:spTgt spid="318"/>
                                        </p:tgtEl>
                                        <p:attrNameLst>
                                          <p:attrName>style.visibility</p:attrName>
                                        </p:attrNameLst>
                                      </p:cBhvr>
                                      <p:to>
                                        <p:strVal val="visible"/>
                                      </p:to>
                                    </p:set>
                                    <p:animEffect filter="wipe(left)" transition="in">
                                      <p:cBhvr>
                                        <p:cTn id="98" dur="500"/>
                                        <p:tgtEl>
                                          <p:spTgt spid="318"/>
                                        </p:tgtEl>
                                      </p:cBhvr>
                                    </p:animEffect>
                                  </p:childTnLst>
                                </p:cTn>
                              </p:par>
                            </p:childTnLst>
                          </p:cTn>
                        </p:par>
                        <p:par>
                          <p:cTn id="99" fill="hold">
                            <p:stCondLst>
                              <p:cond delay="3000"/>
                            </p:stCondLst>
                            <p:childTnLst>
                              <p:par>
                                <p:cTn id="100" presetClass="entr" nodeType="afterEffect" presetSubtype="8" presetID="22" grpId="27" fill="hold">
                                  <p:stCondLst>
                                    <p:cond delay="0"/>
                                  </p:stCondLst>
                                  <p:iterate type="el" backwards="0">
                                    <p:tmAbs val="0"/>
                                  </p:iterate>
                                  <p:childTnLst>
                                    <p:set>
                                      <p:cBhvr>
                                        <p:cTn id="101" fill="hold"/>
                                        <p:tgtEl>
                                          <p:spTgt spid="322"/>
                                        </p:tgtEl>
                                        <p:attrNameLst>
                                          <p:attrName>style.visibility</p:attrName>
                                        </p:attrNameLst>
                                      </p:cBhvr>
                                      <p:to>
                                        <p:strVal val="visible"/>
                                      </p:to>
                                    </p:set>
                                    <p:animEffect filter="wipe(left)" transition="in">
                                      <p:cBhvr>
                                        <p:cTn id="102" dur="500"/>
                                        <p:tgtEl>
                                          <p:spTgt spid="322"/>
                                        </p:tgtEl>
                                      </p:cBhvr>
                                    </p:animEffect>
                                  </p:childTnLst>
                                </p:cTn>
                              </p:par>
                            </p:childTnLst>
                          </p:cTn>
                        </p:par>
                        <p:par>
                          <p:cTn id="103" fill="hold">
                            <p:stCondLst>
                              <p:cond delay="3500"/>
                            </p:stCondLst>
                            <p:childTnLst>
                              <p:par>
                                <p:cTn id="104" presetClass="entr" nodeType="afterEffect" presetSubtype="8" presetID="22" grpId="28" fill="hold">
                                  <p:stCondLst>
                                    <p:cond delay="0"/>
                                  </p:stCondLst>
                                  <p:iterate type="el" backwards="0">
                                    <p:tmAbs val="0"/>
                                  </p:iterate>
                                  <p:childTnLst>
                                    <p:set>
                                      <p:cBhvr>
                                        <p:cTn id="105" fill="hold"/>
                                        <p:tgtEl>
                                          <p:spTgt spid="306"/>
                                        </p:tgtEl>
                                        <p:attrNameLst>
                                          <p:attrName>style.visibility</p:attrName>
                                        </p:attrNameLst>
                                      </p:cBhvr>
                                      <p:to>
                                        <p:strVal val="visible"/>
                                      </p:to>
                                    </p:set>
                                    <p:animEffect filter="wipe(left)" transition="in">
                                      <p:cBhvr>
                                        <p:cTn id="106" dur="1000"/>
                                        <p:tgtEl>
                                          <p:spTgt spid="306"/>
                                        </p:tgtEl>
                                      </p:cBhvr>
                                    </p:animEffect>
                                  </p:childTnLst>
                                </p:cTn>
                              </p:par>
                            </p:childTnLst>
                          </p:cTn>
                        </p:par>
                        <p:par>
                          <p:cTn id="107" fill="hold">
                            <p:stCondLst>
                              <p:cond delay="4500"/>
                            </p:stCondLst>
                            <p:childTnLst>
                              <p:par>
                                <p:cTn id="108" presetClass="entr" nodeType="afterEffect" presetSubtype="2" presetID="22" grpId="29" fill="hold">
                                  <p:stCondLst>
                                    <p:cond delay="0"/>
                                  </p:stCondLst>
                                  <p:iterate type="el" backwards="0">
                                    <p:tmAbs val="0"/>
                                  </p:iterate>
                                  <p:childTnLst>
                                    <p:set>
                                      <p:cBhvr>
                                        <p:cTn id="109" fill="hold"/>
                                        <p:tgtEl>
                                          <p:spTgt spid="354"/>
                                        </p:tgtEl>
                                        <p:attrNameLst>
                                          <p:attrName>style.visibility</p:attrName>
                                        </p:attrNameLst>
                                      </p:cBhvr>
                                      <p:to>
                                        <p:strVal val="visible"/>
                                      </p:to>
                                    </p:set>
                                    <p:animEffect filter="wipe(right)" transition="in">
                                      <p:cBhvr>
                                        <p:cTn id="110" dur="500"/>
                                        <p:tgtEl>
                                          <p:spTgt spid="354"/>
                                        </p:tgtEl>
                                      </p:cBhvr>
                                    </p:animEffect>
                                  </p:childTnLst>
                                </p:cTn>
                              </p:par>
                            </p:childTnLst>
                          </p:cTn>
                        </p:par>
                        <p:par>
                          <p:cTn id="111" fill="hold">
                            <p:stCondLst>
                              <p:cond delay="5000"/>
                            </p:stCondLst>
                            <p:childTnLst>
                              <p:par>
                                <p:cTn id="112" presetClass="exit" nodeType="afterEffect" presetSubtype="2" presetID="22" grpId="30" fill="hold">
                                  <p:stCondLst>
                                    <p:cond delay="0"/>
                                  </p:stCondLst>
                                  <p:iterate type="el" backwards="0">
                                    <p:tmAbs val="0"/>
                                  </p:iterate>
                                  <p:childTnLst>
                                    <p:animEffect filter="wipe(right)" transition="out">
                                      <p:cBhvr>
                                        <p:cTn id="113" dur="500" fill="hold"/>
                                        <p:tgtEl>
                                          <p:spTgt spid="237"/>
                                        </p:tgtEl>
                                      </p:cBhvr>
                                    </p:animEffect>
                                    <p:set>
                                      <p:cBhvr>
                                        <p:cTn id="114" fill="hold">
                                          <p:stCondLst>
                                            <p:cond delay="499"/>
                                          </p:stCondLst>
                                        </p:cTn>
                                        <p:tgtEl>
                                          <p:spTgt spid="237"/>
                                        </p:tgtEl>
                                        <p:attrNameLst>
                                          <p:attrName>style.visibility</p:attrName>
                                        </p:attrNameLst>
                                      </p:cBhvr>
                                      <p:to>
                                        <p:strVal val="hidden"/>
                                      </p:to>
                                    </p:set>
                                  </p:childTnLst>
                                </p:cTn>
                              </p:par>
                            </p:childTnLst>
                          </p:cTn>
                        </p:par>
                        <p:par>
                          <p:cTn id="115" fill="hold">
                            <p:stCondLst>
                              <p:cond delay="5500"/>
                            </p:stCondLst>
                            <p:childTnLst>
                              <p:par>
                                <p:cTn id="116" presetClass="entr" nodeType="afterEffect" presetSubtype="8" presetID="22" grpId="31" fill="hold">
                                  <p:stCondLst>
                                    <p:cond delay="0"/>
                                  </p:stCondLst>
                                  <p:iterate type="el" backwards="0">
                                    <p:tmAbs val="0"/>
                                  </p:iterate>
                                  <p:childTnLst>
                                    <p:set>
                                      <p:cBhvr>
                                        <p:cTn id="117" fill="hold"/>
                                        <p:tgtEl>
                                          <p:spTgt spid="326"/>
                                        </p:tgtEl>
                                        <p:attrNameLst>
                                          <p:attrName>style.visibility</p:attrName>
                                        </p:attrNameLst>
                                      </p:cBhvr>
                                      <p:to>
                                        <p:strVal val="visible"/>
                                      </p:to>
                                    </p:set>
                                    <p:animEffect filter="wipe(left)" transition="in">
                                      <p:cBhvr>
                                        <p:cTn id="118" dur="500"/>
                                        <p:tgtEl>
                                          <p:spTgt spid="326"/>
                                        </p:tgtEl>
                                      </p:cBhvr>
                                    </p:animEffect>
                                  </p:childTnLst>
                                </p:cTn>
                              </p:par>
                            </p:childTnLst>
                          </p:cTn>
                        </p:par>
                        <p:par>
                          <p:cTn id="119" fill="hold">
                            <p:stCondLst>
                              <p:cond delay="6000"/>
                            </p:stCondLst>
                            <p:childTnLst>
                              <p:par>
                                <p:cTn id="120" presetClass="entr" nodeType="afterEffect" presetSubtype="8" presetID="22" grpId="32" fill="hold">
                                  <p:stCondLst>
                                    <p:cond delay="0"/>
                                  </p:stCondLst>
                                  <p:iterate type="el" backwards="0">
                                    <p:tmAbs val="0"/>
                                  </p:iterate>
                                  <p:childTnLst>
                                    <p:set>
                                      <p:cBhvr>
                                        <p:cTn id="121" fill="hold"/>
                                        <p:tgtEl>
                                          <p:spTgt spid="310"/>
                                        </p:tgtEl>
                                        <p:attrNameLst>
                                          <p:attrName>style.visibility</p:attrName>
                                        </p:attrNameLst>
                                      </p:cBhvr>
                                      <p:to>
                                        <p:strVal val="visible"/>
                                      </p:to>
                                    </p:set>
                                    <p:animEffect filter="wipe(left)" transition="in">
                                      <p:cBhvr>
                                        <p:cTn id="122" dur="1000"/>
                                        <p:tgtEl>
                                          <p:spTgt spid="310"/>
                                        </p:tgtEl>
                                      </p:cBhvr>
                                    </p:animEffect>
                                  </p:childTnLst>
                                </p:cTn>
                              </p:par>
                            </p:childTnLst>
                          </p:cTn>
                        </p:par>
                        <p:par>
                          <p:cTn id="123" fill="hold">
                            <p:stCondLst>
                              <p:cond delay="7000"/>
                            </p:stCondLst>
                            <p:childTnLst>
                              <p:par>
                                <p:cTn id="124" presetClass="exit" nodeType="afterEffect" presetSubtype="2" presetID="22" grpId="33" fill="hold">
                                  <p:stCondLst>
                                    <p:cond delay="0"/>
                                  </p:stCondLst>
                                  <p:iterate type="el" backwards="0">
                                    <p:tmAbs val="0"/>
                                  </p:iterate>
                                  <p:childTnLst>
                                    <p:animEffect filter="wipe(right)" transition="out">
                                      <p:cBhvr>
                                        <p:cTn id="125" dur="500" fill="hold"/>
                                        <p:tgtEl>
                                          <p:spTgt spid="238"/>
                                        </p:tgtEl>
                                      </p:cBhvr>
                                    </p:animEffect>
                                    <p:set>
                                      <p:cBhvr>
                                        <p:cTn id="126" fill="hold">
                                          <p:stCondLst>
                                            <p:cond delay="499"/>
                                          </p:stCondLst>
                                        </p:cTn>
                                        <p:tgtEl>
                                          <p:spTgt spid="238"/>
                                        </p:tgtEl>
                                        <p:attrNameLst>
                                          <p:attrName>style.visibility</p:attrName>
                                        </p:attrNameLst>
                                      </p:cBhvr>
                                      <p:to>
                                        <p:strVal val="hidden"/>
                                      </p:to>
                                    </p:set>
                                  </p:childTnLst>
                                </p:cTn>
                              </p:par>
                            </p:childTnLst>
                          </p:cTn>
                        </p:par>
                        <p:par>
                          <p:cTn id="127" fill="hold">
                            <p:stCondLst>
                              <p:cond delay="7500"/>
                            </p:stCondLst>
                            <p:childTnLst>
                              <p:par>
                                <p:cTn id="128" presetClass="entr" nodeType="afterEffect" presetSubtype="2" presetID="22" grpId="34" fill="hold">
                                  <p:stCondLst>
                                    <p:cond delay="0"/>
                                  </p:stCondLst>
                                  <p:iterate type="el" backwards="0">
                                    <p:tmAbs val="0"/>
                                  </p:iterate>
                                  <p:childTnLst>
                                    <p:set>
                                      <p:cBhvr>
                                        <p:cTn id="129" fill="hold"/>
                                        <p:tgtEl>
                                          <p:spTgt spid="355"/>
                                        </p:tgtEl>
                                        <p:attrNameLst>
                                          <p:attrName>style.visibility</p:attrName>
                                        </p:attrNameLst>
                                      </p:cBhvr>
                                      <p:to>
                                        <p:strVal val="visible"/>
                                      </p:to>
                                    </p:set>
                                    <p:animEffect filter="wipe(right)" transition="in">
                                      <p:cBhvr>
                                        <p:cTn id="130" dur="500"/>
                                        <p:tgtEl>
                                          <p:spTgt spid="355"/>
                                        </p:tgtEl>
                                      </p:cBhvr>
                                    </p:animEffect>
                                  </p:childTnLst>
                                </p:cTn>
                              </p:par>
                            </p:childTnLst>
                          </p:cTn>
                        </p:par>
                        <p:par>
                          <p:cTn id="131" fill="hold">
                            <p:stCondLst>
                              <p:cond delay="8000"/>
                            </p:stCondLst>
                            <p:childTnLst>
                              <p:par>
                                <p:cTn id="132" presetClass="entr" nodeType="afterEffect" presetSubtype="8" presetID="22" grpId="35" fill="hold">
                                  <p:stCondLst>
                                    <p:cond delay="0"/>
                                  </p:stCondLst>
                                  <p:iterate type="el" backwards="0">
                                    <p:tmAbs val="0"/>
                                  </p:iterate>
                                  <p:childTnLst>
                                    <p:set>
                                      <p:cBhvr>
                                        <p:cTn id="133" fill="hold"/>
                                        <p:tgtEl>
                                          <p:spTgt spid="314"/>
                                        </p:tgtEl>
                                        <p:attrNameLst>
                                          <p:attrName>style.visibility</p:attrName>
                                        </p:attrNameLst>
                                      </p:cBhvr>
                                      <p:to>
                                        <p:strVal val="visible"/>
                                      </p:to>
                                    </p:set>
                                    <p:animEffect filter="wipe(left)" transition="in">
                                      <p:cBhvr>
                                        <p:cTn id="134" dur="1000"/>
                                        <p:tgtEl>
                                          <p:spTgt spid="314"/>
                                        </p:tgtEl>
                                      </p:cBhvr>
                                    </p:animEffect>
                                  </p:childTnLst>
                                </p:cTn>
                              </p:par>
                            </p:childTnLst>
                          </p:cTn>
                        </p:par>
                        <p:par>
                          <p:cTn id="135" fill="hold">
                            <p:stCondLst>
                              <p:cond delay="9000"/>
                            </p:stCondLst>
                            <p:childTnLst>
                              <p:par>
                                <p:cTn id="136" presetClass="exit" nodeType="afterEffect" presetSubtype="2" presetID="22" grpId="36" fill="hold">
                                  <p:stCondLst>
                                    <p:cond delay="0"/>
                                  </p:stCondLst>
                                  <p:iterate type="el" backwards="0">
                                    <p:tmAbs val="0"/>
                                  </p:iterate>
                                  <p:childTnLst>
                                    <p:animEffect filter="wipe(right)" transition="out">
                                      <p:cBhvr>
                                        <p:cTn id="137" dur="500" fill="hold"/>
                                        <p:tgtEl>
                                          <p:spTgt spid="239"/>
                                        </p:tgtEl>
                                      </p:cBhvr>
                                    </p:animEffect>
                                    <p:set>
                                      <p:cBhvr>
                                        <p:cTn id="138" fill="hold">
                                          <p:stCondLst>
                                            <p:cond delay="499"/>
                                          </p:stCondLst>
                                        </p:cTn>
                                        <p:tgtEl>
                                          <p:spTgt spid="239"/>
                                        </p:tgtEl>
                                        <p:attrNameLst>
                                          <p:attrName>style.visibility</p:attrName>
                                        </p:attrNameLst>
                                      </p:cBhvr>
                                      <p:to>
                                        <p:strVal val="hidden"/>
                                      </p:to>
                                    </p:set>
                                  </p:childTnLst>
                                </p:cTn>
                              </p:par>
                            </p:childTnLst>
                          </p:cTn>
                        </p:par>
                        <p:par>
                          <p:cTn id="139" fill="hold">
                            <p:stCondLst>
                              <p:cond delay="9500"/>
                            </p:stCondLst>
                            <p:childTnLst>
                              <p:par>
                                <p:cTn id="140" presetClass="entr" nodeType="afterEffect" presetSubtype="2" presetID="22" grpId="37" fill="hold">
                                  <p:stCondLst>
                                    <p:cond delay="0"/>
                                  </p:stCondLst>
                                  <p:iterate type="el" backwards="0">
                                    <p:tmAbs val="0"/>
                                  </p:iterate>
                                  <p:childTnLst>
                                    <p:set>
                                      <p:cBhvr>
                                        <p:cTn id="141" fill="hold"/>
                                        <p:tgtEl>
                                          <p:spTgt spid="356"/>
                                        </p:tgtEl>
                                        <p:attrNameLst>
                                          <p:attrName>style.visibility</p:attrName>
                                        </p:attrNameLst>
                                      </p:cBhvr>
                                      <p:to>
                                        <p:strVal val="visible"/>
                                      </p:to>
                                    </p:set>
                                    <p:animEffect filter="wipe(right)" transition="in">
                                      <p:cBhvr>
                                        <p:cTn id="142" dur="500"/>
                                        <p:tgtEl>
                                          <p:spTgt spid="356"/>
                                        </p:tgtEl>
                                      </p:cBhvr>
                                    </p:animEffect>
                                  </p:childTnLst>
                                </p:cTn>
                              </p:par>
                            </p:childTnLst>
                          </p:cTn>
                        </p:par>
                        <p:par>
                          <p:cTn id="143" fill="hold">
                            <p:stCondLst>
                              <p:cond delay="10000"/>
                            </p:stCondLst>
                            <p:childTnLst>
                              <p:par>
                                <p:cTn id="144" presetClass="entr" nodeType="afterEffect" presetSubtype="1" presetID="22" grpId="38" fill="hold">
                                  <p:stCondLst>
                                    <p:cond delay="0"/>
                                  </p:stCondLst>
                                  <p:iterate type="el" backwards="0">
                                    <p:tmAbs val="0"/>
                                  </p:iterate>
                                  <p:childTnLst>
                                    <p:set>
                                      <p:cBhvr>
                                        <p:cTn id="145" fill="hold"/>
                                        <p:tgtEl>
                                          <p:spTgt spid="357"/>
                                        </p:tgtEl>
                                        <p:attrNameLst>
                                          <p:attrName>style.visibility</p:attrName>
                                        </p:attrNameLst>
                                      </p:cBhvr>
                                      <p:to>
                                        <p:strVal val="visible"/>
                                      </p:to>
                                    </p:set>
                                    <p:animEffect filter="wipe(up)" transition="in">
                                      <p:cBhvr>
                                        <p:cTn id="146" dur="5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26"/>
      <p:bldP build="whole" bldLvl="1" animBg="1" rev="0" advAuto="0" spid="288" grpId="20"/>
      <p:bldP build="whole" bldLvl="1" animBg="1" rev="0" advAuto="0" spid="289" grpId="6"/>
      <p:bldP build="whole" bldLvl="1" animBg="1" rev="0" advAuto="0" spid="291" grpId="17"/>
      <p:bldP build="whole" bldLvl="1" animBg="1" rev="0" advAuto="0" spid="352" grpId="12"/>
      <p:bldP build="whole" bldLvl="1" animBg="1" rev="0" advAuto="0" spid="302" grpId="24"/>
      <p:bldP build="whole" bldLvl="1" animBg="1" rev="0" advAuto="0" spid="238" grpId="4"/>
      <p:bldP build="whole" bldLvl="1" animBg="1" rev="0" advAuto="0" spid="355" grpId="34"/>
      <p:bldP build="whole" bldLvl="1" animBg="1" rev="0" advAuto="0" spid="357" grpId="38"/>
      <p:bldP build="whole" bldLvl="1" animBg="1" rev="0" advAuto="0" spid="292" grpId="9"/>
      <p:bldP build="whole" bldLvl="1" animBg="1" rev="0" advAuto="0" spid="306" grpId="28"/>
      <p:bldP build="whole" bldLvl="1" animBg="1" rev="0" advAuto="0" spid="286" grpId="1"/>
      <p:bldP build="whole" bldLvl="1" animBg="1" rev="0" advAuto="0" spid="237" grpId="30"/>
      <p:bldP build="whole" bldLvl="1" animBg="1" rev="0" advAuto="0" spid="349" grpId="13"/>
      <p:bldP build="whole" bldLvl="1" animBg="1" rev="0" advAuto="0" spid="292" grpId="19"/>
      <p:bldP build="whole" bldLvl="1" animBg="1" rev="0" advAuto="0" spid="239" grpId="5"/>
      <p:bldP build="whole" bldLvl="1" animBg="1" rev="0" advAuto="0" spid="356" grpId="37"/>
      <p:bldP build="whole" bldLvl="1" animBg="1" rev="0" advAuto="0" spid="293" grpId="10"/>
      <p:bldP build="whole" bldLvl="1" animBg="1" rev="0" advAuto="0" spid="353" grpId="23"/>
      <p:bldP build="whole" bldLvl="1" animBg="1" rev="0" advAuto="0" spid="314" grpId="35"/>
      <p:bldP build="whole" bldLvl="1" animBg="1" rev="0" advAuto="0" spid="310" grpId="32"/>
      <p:bldP build="whole" bldLvl="1" animBg="1" rev="0" advAuto="0" spid="238" grpId="33"/>
      <p:bldP build="whole" bldLvl="1" animBg="1" rev="0" advAuto="0" spid="293" grpId="16"/>
      <p:bldP build="whole" bldLvl="1" animBg="1" rev="0" advAuto="0" spid="350" grpId="14"/>
      <p:bldP build="whole" bldLvl="1" animBg="1" rev="0" advAuto="0" spid="236" grpId="2"/>
      <p:bldP build="whole" bldLvl="1" animBg="1" rev="0" advAuto="0" spid="287" grpId="11"/>
      <p:bldP build="whole" bldLvl="1" animBg="1" rev="0" advAuto="0" spid="290" grpId="7"/>
      <p:bldP build="whole" bldLvl="1" animBg="1" rev="0" advAuto="0" spid="322" grpId="27"/>
      <p:bldP build="whole" bldLvl="1" animBg="1" rev="0" advAuto="0" spid="298" grpId="25"/>
      <p:bldP build="whole" bldLvl="1" animBg="1" rev="0" advAuto="0" spid="290" grpId="18"/>
      <p:bldP build="whole" bldLvl="1" animBg="1" rev="0" advAuto="0" spid="326" grpId="31"/>
      <p:bldP build="whole" bldLvl="1" animBg="1" rev="0" advAuto="0" spid="354" grpId="29"/>
      <p:bldP build="whole" bldLvl="1" animBg="1" rev="0" advAuto="0" spid="351" grpId="15"/>
      <p:bldP build="whole" bldLvl="1" animBg="1" rev="0" advAuto="0" spid="236" grpId="21"/>
      <p:bldP build="whole" bldLvl="1" animBg="1" rev="0" advAuto="0" spid="294" grpId="22"/>
      <p:bldP build="whole" bldLvl="1" animBg="1" rev="0" advAuto="0" spid="237" grpId="3"/>
      <p:bldP build="whole" bldLvl="1" animBg="1" rev="0" advAuto="0" spid="291" grpId="8"/>
      <p:bldP build="whole" bldLvl="1" animBg="1" rev="0" advAuto="0" spid="239" grpId="36"/>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Title 1"/>
          <p:cNvSpPr txBox="1"/>
          <p:nvPr>
            <p:ph type="title"/>
          </p:nvPr>
        </p:nvSpPr>
        <p:spPr>
          <a:xfrm>
            <a:off x="460227" y="151395"/>
            <a:ext cx="8223547" cy="763006"/>
          </a:xfrm>
          <a:prstGeom prst="rect">
            <a:avLst/>
          </a:prstGeom>
        </p:spPr>
        <p:txBody>
          <a:bodyPr/>
          <a:lstStyle/>
          <a:p>
            <a:pPr/>
            <a:r>
              <a:t>Architecture support for security</a:t>
            </a:r>
          </a:p>
        </p:txBody>
      </p:sp>
      <p:pic>
        <p:nvPicPr>
          <p:cNvPr id="109" name="Content Placeholder 4" descr="Content Placeholder 4"/>
          <p:cNvPicPr>
            <a:picLocks noChangeAspect="1"/>
          </p:cNvPicPr>
          <p:nvPr/>
        </p:nvPicPr>
        <p:blipFill>
          <a:blip r:embed="rId2">
            <a:extLst/>
          </a:blip>
          <a:stretch>
            <a:fillRect/>
          </a:stretch>
        </p:blipFill>
        <p:spPr>
          <a:xfrm>
            <a:off x="319981" y="1146493"/>
            <a:ext cx="5748646" cy="5353051"/>
          </a:xfrm>
          <a:prstGeom prst="rect">
            <a:avLst/>
          </a:prstGeom>
          <a:ln w="12700">
            <a:miter lim="400000"/>
          </a:ln>
        </p:spPr>
      </p:pic>
      <p:sp>
        <p:nvSpPr>
          <p:cNvPr id="110" name="TextBox 5"/>
          <p:cNvSpPr txBox="1"/>
          <p:nvPr/>
        </p:nvSpPr>
        <p:spPr>
          <a:xfrm>
            <a:off x="6409943" y="1816607"/>
            <a:ext cx="2378756"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What hardware </a:t>
            </a:r>
          </a:p>
          <a:p>
            <a:pPr>
              <a:defRPr>
                <a:solidFill>
                  <a:srgbClr val="FFFFFF"/>
                </a:solidFill>
              </a:defRPr>
            </a:pPr>
            <a:r>
              <a:t>Vulnerabilities are </a:t>
            </a:r>
          </a:p>
          <a:p>
            <a:pPr>
              <a:defRPr>
                <a:solidFill>
                  <a:srgbClr val="FFFFFF"/>
                </a:solidFill>
              </a:defRPr>
            </a:pPr>
            <a:r>
              <a:t>Exploitable by software?</a:t>
            </a:r>
          </a:p>
        </p:txBody>
      </p:sp>
      <p:sp>
        <p:nvSpPr>
          <p:cNvPr id="111" name="TextBox 6"/>
          <p:cNvSpPr txBox="1"/>
          <p:nvPr/>
        </p:nvSpPr>
        <p:spPr>
          <a:xfrm>
            <a:off x="6246055" y="4626864"/>
            <a:ext cx="2482229"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What support can we </a:t>
            </a:r>
          </a:p>
          <a:p>
            <a:pPr>
              <a:defRPr>
                <a:solidFill>
                  <a:srgbClr val="FFFFFF"/>
                </a:solidFill>
              </a:defRPr>
            </a:pPr>
            <a:r>
              <a:t>offer to improve software</a:t>
            </a:r>
          </a:p>
          <a:p>
            <a:pPr>
              <a:defRPr>
                <a:solidFill>
                  <a:srgbClr val="FFFFFF"/>
                </a:solidFill>
              </a:defRPr>
            </a:pPr>
            <a:r>
              <a:t>Security?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 grpId="1"/>
      <p:bldP build="whole" bldLvl="1" animBg="1" rev="0" advAuto="0" spid="111" grpId="3"/>
      <p:bldP build="whole" bldLvl="1" animBg="1" rev="0" advAuto="0" spid="110"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Title 1"/>
          <p:cNvSpPr txBox="1"/>
          <p:nvPr>
            <p:ph type="ctrTitle"/>
          </p:nvPr>
        </p:nvSpPr>
        <p:spPr>
          <a:xfrm>
            <a:off x="762000" y="708028"/>
            <a:ext cx="7772400" cy="1470026"/>
          </a:xfrm>
          <a:prstGeom prst="rect">
            <a:avLst/>
          </a:prstGeom>
        </p:spPr>
        <p:txBody>
          <a:bodyPr/>
          <a:lstStyle>
            <a:lvl1pPr defTabSz="777240">
              <a:defRPr sz="5100"/>
            </a:lvl1pPr>
          </a:lstStyle>
          <a:p>
            <a:pPr/>
            <a:r>
              <a:t>Ingredient 2: Speculative Execution</a:t>
            </a:r>
          </a:p>
        </p:txBody>
      </p:sp>
      <p:sp>
        <p:nvSpPr>
          <p:cNvPr id="361" name="Subtitle 2"/>
          <p:cNvSpPr txBox="1"/>
          <p:nvPr>
            <p:ph type="subTitle" sz="quarter" idx="1"/>
          </p:nvPr>
        </p:nvSpPr>
        <p:spPr>
          <a:xfrm>
            <a:off x="1143000" y="3602037"/>
            <a:ext cx="6858000" cy="1655762"/>
          </a:xfrm>
          <a:prstGeom prst="rect">
            <a:avLst/>
          </a:prstGeom>
        </p:spPr>
        <p:txBody>
          <a:bodyPr/>
          <a:lstStyle/>
          <a:p>
            <a:pPr/>
          </a:p>
        </p:txBody>
      </p:sp>
      <p:pic>
        <p:nvPicPr>
          <p:cNvPr id="362" name="Picture 4" descr="Picture 4"/>
          <p:cNvPicPr>
            <a:picLocks noChangeAspect="1"/>
          </p:cNvPicPr>
          <p:nvPr/>
        </p:nvPicPr>
        <p:blipFill>
          <a:blip r:embed="rId2">
            <a:extLst/>
          </a:blip>
          <a:stretch>
            <a:fillRect/>
          </a:stretch>
        </p:blipFill>
        <p:spPr>
          <a:xfrm>
            <a:off x="1320800" y="266700"/>
            <a:ext cx="6350000" cy="5994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itle 1"/>
          <p:cNvSpPr txBox="1"/>
          <p:nvPr>
            <p:ph type="title"/>
          </p:nvPr>
        </p:nvSpPr>
        <p:spPr>
          <a:xfrm>
            <a:off x="460227" y="151395"/>
            <a:ext cx="8223547" cy="763006"/>
          </a:xfrm>
          <a:prstGeom prst="rect">
            <a:avLst/>
          </a:prstGeom>
        </p:spPr>
        <p:txBody>
          <a:bodyPr/>
          <a:lstStyle/>
          <a:p>
            <a:pPr/>
            <a:r>
              <a:t>Speculative Execution</a:t>
            </a:r>
          </a:p>
        </p:txBody>
      </p:sp>
      <p:grpSp>
        <p:nvGrpSpPr>
          <p:cNvPr id="384" name="Diagram 8"/>
          <p:cNvGrpSpPr/>
          <p:nvPr/>
        </p:nvGrpSpPr>
        <p:grpSpPr>
          <a:xfrm>
            <a:off x="1450069" y="2488523"/>
            <a:ext cx="4643660" cy="461728"/>
            <a:chOff x="0" y="0"/>
            <a:chExt cx="4643660" cy="461727"/>
          </a:xfrm>
        </p:grpSpPr>
        <p:grpSp>
          <p:nvGrpSpPr>
            <p:cNvPr id="367" name="Group"/>
            <p:cNvGrpSpPr/>
            <p:nvPr/>
          </p:nvGrpSpPr>
          <p:grpSpPr>
            <a:xfrm>
              <a:off x="0" y="0"/>
              <a:ext cx="703584" cy="461728"/>
              <a:chOff x="0" y="0"/>
              <a:chExt cx="703583" cy="461727"/>
            </a:xfrm>
          </p:grpSpPr>
          <p:sp>
            <p:nvSpPr>
              <p:cNvPr id="365"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66"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368"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71" name="Group"/>
            <p:cNvGrpSpPr/>
            <p:nvPr/>
          </p:nvGrpSpPr>
          <p:grpSpPr>
            <a:xfrm>
              <a:off x="985018" y="0"/>
              <a:ext cx="703585" cy="461728"/>
              <a:chOff x="0" y="0"/>
              <a:chExt cx="703583" cy="461727"/>
            </a:xfrm>
          </p:grpSpPr>
          <p:sp>
            <p:nvSpPr>
              <p:cNvPr id="369"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70"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372"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75" name="Group"/>
            <p:cNvGrpSpPr/>
            <p:nvPr/>
          </p:nvGrpSpPr>
          <p:grpSpPr>
            <a:xfrm>
              <a:off x="1970037" y="0"/>
              <a:ext cx="703585" cy="461728"/>
              <a:chOff x="0" y="0"/>
              <a:chExt cx="703583" cy="461727"/>
            </a:xfrm>
          </p:grpSpPr>
          <p:sp>
            <p:nvSpPr>
              <p:cNvPr id="373"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74"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376"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79" name="Group"/>
            <p:cNvGrpSpPr/>
            <p:nvPr/>
          </p:nvGrpSpPr>
          <p:grpSpPr>
            <a:xfrm>
              <a:off x="2955057" y="0"/>
              <a:ext cx="703585" cy="461728"/>
              <a:chOff x="0" y="0"/>
              <a:chExt cx="703583" cy="461727"/>
            </a:xfrm>
          </p:grpSpPr>
          <p:sp>
            <p:nvSpPr>
              <p:cNvPr id="377"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78"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380"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83" name="Group"/>
            <p:cNvGrpSpPr/>
            <p:nvPr/>
          </p:nvGrpSpPr>
          <p:grpSpPr>
            <a:xfrm>
              <a:off x="3940076" y="0"/>
              <a:ext cx="703585" cy="461728"/>
              <a:chOff x="0" y="0"/>
              <a:chExt cx="703583" cy="461727"/>
            </a:xfrm>
          </p:grpSpPr>
          <p:sp>
            <p:nvSpPr>
              <p:cNvPr id="381"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82"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grpSp>
        <p:nvGrpSpPr>
          <p:cNvPr id="404" name="Diagram 9"/>
          <p:cNvGrpSpPr/>
          <p:nvPr/>
        </p:nvGrpSpPr>
        <p:grpSpPr>
          <a:xfrm>
            <a:off x="2440669" y="2975117"/>
            <a:ext cx="4643660" cy="461728"/>
            <a:chOff x="0" y="0"/>
            <a:chExt cx="4643660" cy="461727"/>
          </a:xfrm>
        </p:grpSpPr>
        <p:grpSp>
          <p:nvGrpSpPr>
            <p:cNvPr id="387" name="Group"/>
            <p:cNvGrpSpPr/>
            <p:nvPr/>
          </p:nvGrpSpPr>
          <p:grpSpPr>
            <a:xfrm>
              <a:off x="0" y="0"/>
              <a:ext cx="703584" cy="461728"/>
              <a:chOff x="0" y="0"/>
              <a:chExt cx="703583" cy="461727"/>
            </a:xfrm>
          </p:grpSpPr>
          <p:sp>
            <p:nvSpPr>
              <p:cNvPr id="385"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86"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388"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91" name="Group"/>
            <p:cNvGrpSpPr/>
            <p:nvPr/>
          </p:nvGrpSpPr>
          <p:grpSpPr>
            <a:xfrm>
              <a:off x="985018" y="0"/>
              <a:ext cx="703585" cy="461728"/>
              <a:chOff x="0" y="0"/>
              <a:chExt cx="703583" cy="461727"/>
            </a:xfrm>
          </p:grpSpPr>
          <p:sp>
            <p:nvSpPr>
              <p:cNvPr id="389"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90"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392"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95" name="Group"/>
            <p:cNvGrpSpPr/>
            <p:nvPr/>
          </p:nvGrpSpPr>
          <p:grpSpPr>
            <a:xfrm>
              <a:off x="1970037" y="0"/>
              <a:ext cx="703585" cy="461728"/>
              <a:chOff x="0" y="0"/>
              <a:chExt cx="703583" cy="461727"/>
            </a:xfrm>
          </p:grpSpPr>
          <p:sp>
            <p:nvSpPr>
              <p:cNvPr id="393"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94"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396"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399" name="Group"/>
            <p:cNvGrpSpPr/>
            <p:nvPr/>
          </p:nvGrpSpPr>
          <p:grpSpPr>
            <a:xfrm>
              <a:off x="2955057" y="0"/>
              <a:ext cx="703585" cy="461728"/>
              <a:chOff x="0" y="0"/>
              <a:chExt cx="703583" cy="461727"/>
            </a:xfrm>
          </p:grpSpPr>
          <p:sp>
            <p:nvSpPr>
              <p:cNvPr id="397"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398"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400"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03" name="Group"/>
            <p:cNvGrpSpPr/>
            <p:nvPr/>
          </p:nvGrpSpPr>
          <p:grpSpPr>
            <a:xfrm>
              <a:off x="3940076" y="0"/>
              <a:ext cx="703585" cy="461728"/>
              <a:chOff x="0" y="0"/>
              <a:chExt cx="703583" cy="461727"/>
            </a:xfrm>
          </p:grpSpPr>
          <p:sp>
            <p:nvSpPr>
              <p:cNvPr id="401"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02"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grpSp>
        <p:nvGrpSpPr>
          <p:cNvPr id="414" name="Diagram 10"/>
          <p:cNvGrpSpPr/>
          <p:nvPr/>
        </p:nvGrpSpPr>
        <p:grpSpPr>
          <a:xfrm>
            <a:off x="3431269" y="3498911"/>
            <a:ext cx="4643660" cy="422151"/>
            <a:chOff x="0" y="0"/>
            <a:chExt cx="4643660" cy="422150"/>
          </a:xfrm>
        </p:grpSpPr>
        <p:sp>
          <p:nvSpPr>
            <p:cNvPr id="405" name="Rounded Rectangle"/>
            <p:cNvSpPr/>
            <p:nvPr/>
          </p:nvSpPr>
          <p:spPr>
            <a:xfrm>
              <a:off x="0" y="0"/>
              <a:ext cx="703584" cy="422151"/>
            </a:xfrm>
            <a:prstGeom prst="roundRect">
              <a:avLst>
                <a:gd name="adj" fmla="val 1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p>
          </p:txBody>
        </p:sp>
        <p:sp>
          <p:nvSpPr>
            <p:cNvPr id="406" name="Arrow"/>
            <p:cNvSpPr/>
            <p:nvPr/>
          </p:nvSpPr>
          <p:spPr>
            <a:xfrm>
              <a:off x="773943" y="123831"/>
              <a:ext cx="149161" cy="174490"/>
            </a:xfrm>
            <a:prstGeom prst="rightArrow">
              <a:avLst>
                <a:gd name="adj1" fmla="val 60000"/>
                <a:gd name="adj2" fmla="val 50000"/>
              </a:avLst>
            </a:prstGeom>
            <a:solidFill>
              <a:srgbClr val="A8A8A8"/>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sp>
          <p:nvSpPr>
            <p:cNvPr id="407" name="Rounded Rectangle"/>
            <p:cNvSpPr/>
            <p:nvPr/>
          </p:nvSpPr>
          <p:spPr>
            <a:xfrm>
              <a:off x="985018" y="0"/>
              <a:ext cx="703585" cy="422151"/>
            </a:xfrm>
            <a:prstGeom prst="roundRect">
              <a:avLst>
                <a:gd name="adj" fmla="val 1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p>
          </p:txBody>
        </p:sp>
        <p:sp>
          <p:nvSpPr>
            <p:cNvPr id="408" name="Arrow"/>
            <p:cNvSpPr/>
            <p:nvPr/>
          </p:nvSpPr>
          <p:spPr>
            <a:xfrm>
              <a:off x="1758963" y="123831"/>
              <a:ext cx="149161" cy="174490"/>
            </a:xfrm>
            <a:prstGeom prst="rightArrow">
              <a:avLst>
                <a:gd name="adj1" fmla="val 60000"/>
                <a:gd name="adj2" fmla="val 50000"/>
              </a:avLst>
            </a:prstGeom>
            <a:solidFill>
              <a:srgbClr val="A8A8A8"/>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sp>
          <p:nvSpPr>
            <p:cNvPr id="409" name="Rounded Rectangle"/>
            <p:cNvSpPr/>
            <p:nvPr/>
          </p:nvSpPr>
          <p:spPr>
            <a:xfrm>
              <a:off x="1970037" y="0"/>
              <a:ext cx="703585" cy="422151"/>
            </a:xfrm>
            <a:prstGeom prst="roundRect">
              <a:avLst>
                <a:gd name="adj" fmla="val 1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p>
          </p:txBody>
        </p:sp>
        <p:sp>
          <p:nvSpPr>
            <p:cNvPr id="410" name="Arrow"/>
            <p:cNvSpPr/>
            <p:nvPr/>
          </p:nvSpPr>
          <p:spPr>
            <a:xfrm>
              <a:off x="2743981" y="123831"/>
              <a:ext cx="149161" cy="174490"/>
            </a:xfrm>
            <a:prstGeom prst="rightArrow">
              <a:avLst>
                <a:gd name="adj1" fmla="val 60000"/>
                <a:gd name="adj2" fmla="val 50000"/>
              </a:avLst>
            </a:prstGeom>
            <a:solidFill>
              <a:srgbClr val="A8A8A8"/>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sp>
          <p:nvSpPr>
            <p:cNvPr id="411" name="Rounded Rectangle"/>
            <p:cNvSpPr/>
            <p:nvPr/>
          </p:nvSpPr>
          <p:spPr>
            <a:xfrm>
              <a:off x="2955057" y="0"/>
              <a:ext cx="703585" cy="422151"/>
            </a:xfrm>
            <a:prstGeom prst="roundRect">
              <a:avLst>
                <a:gd name="adj" fmla="val 1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p>
          </p:txBody>
        </p:sp>
        <p:sp>
          <p:nvSpPr>
            <p:cNvPr id="412" name="Arrow"/>
            <p:cNvSpPr/>
            <p:nvPr/>
          </p:nvSpPr>
          <p:spPr>
            <a:xfrm>
              <a:off x="3729000" y="123831"/>
              <a:ext cx="149161" cy="174490"/>
            </a:xfrm>
            <a:prstGeom prst="rightArrow">
              <a:avLst>
                <a:gd name="adj1" fmla="val 60000"/>
                <a:gd name="adj2" fmla="val 50000"/>
              </a:avLst>
            </a:prstGeom>
            <a:solidFill>
              <a:srgbClr val="A8A8A8"/>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sp>
          <p:nvSpPr>
            <p:cNvPr id="413" name="Rounded Rectangle"/>
            <p:cNvSpPr/>
            <p:nvPr/>
          </p:nvSpPr>
          <p:spPr>
            <a:xfrm>
              <a:off x="3940076" y="0"/>
              <a:ext cx="703585" cy="422151"/>
            </a:xfrm>
            <a:prstGeom prst="roundRect">
              <a:avLst>
                <a:gd name="adj" fmla="val 10000"/>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defRPr>
              </a:pPr>
            </a:p>
          </p:txBody>
        </p:sp>
      </p:grpSp>
      <p:grpSp>
        <p:nvGrpSpPr>
          <p:cNvPr id="434" name="Diagram 11"/>
          <p:cNvGrpSpPr/>
          <p:nvPr/>
        </p:nvGrpSpPr>
        <p:grpSpPr>
          <a:xfrm>
            <a:off x="4421869" y="3983948"/>
            <a:ext cx="4643660" cy="461728"/>
            <a:chOff x="0" y="0"/>
            <a:chExt cx="4643660" cy="461727"/>
          </a:xfrm>
        </p:grpSpPr>
        <p:grpSp>
          <p:nvGrpSpPr>
            <p:cNvPr id="417" name="Group"/>
            <p:cNvGrpSpPr/>
            <p:nvPr/>
          </p:nvGrpSpPr>
          <p:grpSpPr>
            <a:xfrm>
              <a:off x="0" y="0"/>
              <a:ext cx="703584" cy="461728"/>
              <a:chOff x="0" y="0"/>
              <a:chExt cx="703583" cy="461727"/>
            </a:xfrm>
          </p:grpSpPr>
          <p:sp>
            <p:nvSpPr>
              <p:cNvPr id="415"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16"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418"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21" name="Group"/>
            <p:cNvGrpSpPr/>
            <p:nvPr/>
          </p:nvGrpSpPr>
          <p:grpSpPr>
            <a:xfrm>
              <a:off x="985018" y="0"/>
              <a:ext cx="703585" cy="461728"/>
              <a:chOff x="0" y="0"/>
              <a:chExt cx="703583" cy="461727"/>
            </a:xfrm>
          </p:grpSpPr>
          <p:sp>
            <p:nvSpPr>
              <p:cNvPr id="419"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20"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422"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25" name="Group"/>
            <p:cNvGrpSpPr/>
            <p:nvPr/>
          </p:nvGrpSpPr>
          <p:grpSpPr>
            <a:xfrm>
              <a:off x="1970037" y="0"/>
              <a:ext cx="703585" cy="461728"/>
              <a:chOff x="0" y="0"/>
              <a:chExt cx="703583" cy="461727"/>
            </a:xfrm>
          </p:grpSpPr>
          <p:sp>
            <p:nvSpPr>
              <p:cNvPr id="423"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24"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426"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29" name="Group"/>
            <p:cNvGrpSpPr/>
            <p:nvPr/>
          </p:nvGrpSpPr>
          <p:grpSpPr>
            <a:xfrm>
              <a:off x="2955057" y="0"/>
              <a:ext cx="703585" cy="461728"/>
              <a:chOff x="0" y="0"/>
              <a:chExt cx="703583" cy="461727"/>
            </a:xfrm>
          </p:grpSpPr>
          <p:sp>
            <p:nvSpPr>
              <p:cNvPr id="427"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28"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430"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33" name="Group"/>
            <p:cNvGrpSpPr/>
            <p:nvPr/>
          </p:nvGrpSpPr>
          <p:grpSpPr>
            <a:xfrm>
              <a:off x="3940076" y="0"/>
              <a:ext cx="703585" cy="461728"/>
              <a:chOff x="0" y="0"/>
              <a:chExt cx="703583" cy="461727"/>
            </a:xfrm>
          </p:grpSpPr>
          <p:sp>
            <p:nvSpPr>
              <p:cNvPr id="431"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32"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sp>
        <p:nvSpPr>
          <p:cNvPr id="435" name="TextBox 6"/>
          <p:cNvSpPr txBox="1"/>
          <p:nvPr/>
        </p:nvSpPr>
        <p:spPr>
          <a:xfrm>
            <a:off x="226387" y="2564702"/>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add $r1,r2</a:t>
            </a:r>
          </a:p>
        </p:txBody>
      </p:sp>
      <p:sp>
        <p:nvSpPr>
          <p:cNvPr id="436" name="TextBox 15"/>
          <p:cNvSpPr txBox="1"/>
          <p:nvPr/>
        </p:nvSpPr>
        <p:spPr>
          <a:xfrm>
            <a:off x="226387" y="3052092"/>
            <a:ext cx="1874459"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beq $r1,$r3,#16</a:t>
            </a:r>
          </a:p>
        </p:txBody>
      </p:sp>
      <p:sp>
        <p:nvSpPr>
          <p:cNvPr id="437" name="TextBox 16"/>
          <p:cNvSpPr txBox="1"/>
          <p:nvPr/>
        </p:nvSpPr>
        <p:spPr>
          <a:xfrm>
            <a:off x="226387" y="4060923"/>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add $r3,$r2</a:t>
            </a:r>
          </a:p>
        </p:txBody>
      </p:sp>
      <p:sp>
        <p:nvSpPr>
          <p:cNvPr id="438" name="TextBox 17"/>
          <p:cNvSpPr txBox="1"/>
          <p:nvPr/>
        </p:nvSpPr>
        <p:spPr>
          <a:xfrm>
            <a:off x="1436092" y="2029075"/>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1</a:t>
            </a:r>
          </a:p>
        </p:txBody>
      </p:sp>
      <p:sp>
        <p:nvSpPr>
          <p:cNvPr id="439" name="TextBox 18"/>
          <p:cNvSpPr txBox="1"/>
          <p:nvPr/>
        </p:nvSpPr>
        <p:spPr>
          <a:xfrm>
            <a:off x="2426693" y="2029075"/>
            <a:ext cx="1014015"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2</a:t>
            </a:r>
          </a:p>
        </p:txBody>
      </p:sp>
      <p:sp>
        <p:nvSpPr>
          <p:cNvPr id="440" name="TextBox 19"/>
          <p:cNvSpPr txBox="1"/>
          <p:nvPr/>
        </p:nvSpPr>
        <p:spPr>
          <a:xfrm>
            <a:off x="3474719" y="2035330"/>
            <a:ext cx="1014016"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3</a:t>
            </a:r>
          </a:p>
        </p:txBody>
      </p:sp>
      <p:sp>
        <p:nvSpPr>
          <p:cNvPr id="441" name="TextBox 20"/>
          <p:cNvSpPr txBox="1"/>
          <p:nvPr/>
        </p:nvSpPr>
        <p:spPr>
          <a:xfrm>
            <a:off x="4459728" y="2050077"/>
            <a:ext cx="1014015"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4</a:t>
            </a:r>
          </a:p>
        </p:txBody>
      </p:sp>
      <p:sp>
        <p:nvSpPr>
          <p:cNvPr id="442" name="TextBox 21"/>
          <p:cNvSpPr txBox="1"/>
          <p:nvPr/>
        </p:nvSpPr>
        <p:spPr>
          <a:xfrm>
            <a:off x="5392444" y="2056332"/>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5</a:t>
            </a:r>
          </a:p>
        </p:txBody>
      </p:sp>
      <p:sp>
        <p:nvSpPr>
          <p:cNvPr id="443" name="TextBox 22"/>
          <p:cNvSpPr txBox="1"/>
          <p:nvPr/>
        </p:nvSpPr>
        <p:spPr>
          <a:xfrm>
            <a:off x="6350992" y="2050077"/>
            <a:ext cx="1014015"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6</a:t>
            </a:r>
          </a:p>
        </p:txBody>
      </p:sp>
      <p:sp>
        <p:nvSpPr>
          <p:cNvPr id="444" name="TextBox 23"/>
          <p:cNvSpPr txBox="1"/>
          <p:nvPr/>
        </p:nvSpPr>
        <p:spPr>
          <a:xfrm>
            <a:off x="7341593" y="2054025"/>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7</a:t>
            </a:r>
          </a:p>
        </p:txBody>
      </p:sp>
      <p:sp>
        <p:nvSpPr>
          <p:cNvPr id="445" name="TextBox 24"/>
          <p:cNvSpPr txBox="1"/>
          <p:nvPr/>
        </p:nvSpPr>
        <p:spPr>
          <a:xfrm>
            <a:off x="8389065" y="2057972"/>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8</a:t>
            </a:r>
          </a:p>
        </p:txBody>
      </p:sp>
      <p:sp>
        <p:nvSpPr>
          <p:cNvPr id="446" name="TextBox 25"/>
          <p:cNvSpPr txBox="1"/>
          <p:nvPr/>
        </p:nvSpPr>
        <p:spPr>
          <a:xfrm>
            <a:off x="226387" y="3556098"/>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stall?</a:t>
            </a:r>
          </a:p>
        </p:txBody>
      </p:sp>
      <p:sp>
        <p:nvSpPr>
          <p:cNvPr id="447" name="Content Placeholder 2"/>
          <p:cNvSpPr txBox="1"/>
          <p:nvPr>
            <p:ph type="body" idx="1"/>
          </p:nvPr>
        </p:nvSpPr>
        <p:spPr>
          <a:xfrm>
            <a:off x="381000" y="5029201"/>
            <a:ext cx="9982201" cy="3394076"/>
          </a:xfrm>
          <a:prstGeom prst="rect">
            <a:avLst/>
          </a:prstGeom>
        </p:spPr>
        <p:txBody>
          <a:bodyPr/>
          <a:lstStyle/>
          <a:p>
            <a:pPr marL="0" indent="0">
              <a:buSzTx/>
              <a:buNone/>
              <a:defRPr sz="2200"/>
            </a:pPr>
            <a:r>
              <a:t>Modern processors are super-pipelined and superscalar </a:t>
            </a:r>
          </a:p>
          <a:p>
            <a:pPr lvl="1" marL="800100" indent="-342900">
              <a:spcBef>
                <a:spcPts val="500"/>
              </a:spcBef>
              <a:buFont typeface="Helvetica"/>
              <a:buChar char="-"/>
              <a:defRPr sz="2000"/>
            </a:pPr>
            <a:r>
              <a:t>May take up to </a:t>
            </a:r>
            <a:r>
              <a:rPr>
                <a:solidFill>
                  <a:srgbClr val="FF0000"/>
                </a:solidFill>
              </a:rPr>
              <a:t>several hundred cycles </a:t>
            </a:r>
            <a:r>
              <a:t>to resolve a branch</a:t>
            </a:r>
            <a:endParaRPr sz="2400"/>
          </a:p>
          <a:p>
            <a:pPr marL="0" indent="0">
              <a:buSzTx/>
              <a:buNone/>
              <a:defRPr sz="500"/>
            </a:pPr>
          </a:p>
          <a:p>
            <a:pPr marL="0" indent="0">
              <a:buSzTx/>
              <a:buNone/>
              <a:defRPr sz="2400"/>
            </a:pPr>
            <a:r>
              <a:t> </a:t>
            </a:r>
          </a:p>
        </p:txBody>
      </p:sp>
      <p:sp>
        <p:nvSpPr>
          <p:cNvPr id="448" name="Rounded Rectangle 31"/>
          <p:cNvSpPr/>
          <p:nvPr/>
        </p:nvSpPr>
        <p:spPr>
          <a:xfrm>
            <a:off x="1371600" y="1968500"/>
            <a:ext cx="819428" cy="2755900"/>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449" name="Rounded Rectangle 34"/>
          <p:cNvSpPr/>
          <p:nvPr/>
        </p:nvSpPr>
        <p:spPr>
          <a:xfrm>
            <a:off x="2378069" y="1953442"/>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450" name="Rounded Rectangle 35"/>
          <p:cNvSpPr/>
          <p:nvPr/>
        </p:nvSpPr>
        <p:spPr>
          <a:xfrm>
            <a:off x="3385310" y="1920875"/>
            <a:ext cx="819428" cy="2755900"/>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451" name="Rounded Rectangle 36"/>
          <p:cNvSpPr/>
          <p:nvPr/>
        </p:nvSpPr>
        <p:spPr>
          <a:xfrm>
            <a:off x="4363932" y="1927460"/>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452" name="Rounded Rectangle 37"/>
          <p:cNvSpPr/>
          <p:nvPr/>
        </p:nvSpPr>
        <p:spPr>
          <a:xfrm>
            <a:off x="8304041" y="1953442"/>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453" name="Slide Number Placeholder 33"/>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4"/>
                                        </p:tgtEl>
                                        <p:attrNameLst>
                                          <p:attrName>style.visibility</p:attrName>
                                        </p:attrNameLst>
                                      </p:cBhvr>
                                      <p:to>
                                        <p:strVal val="visible"/>
                                      </p:to>
                                    </p:set>
                                    <p:animEffect filter="dissolve" transition="in">
                                      <p:cBhvr>
                                        <p:cTn id="7" dur="500"/>
                                        <p:tgtEl>
                                          <p:spTgt spid="384"/>
                                        </p:tgtEl>
                                      </p:cBhvr>
                                    </p:animEffect>
                                  </p:childTnLst>
                                </p:cTn>
                              </p:par>
                            </p:childTnLst>
                          </p:cTn>
                        </p:par>
                        <p:par>
                          <p:cTn id="8" fill="hold">
                            <p:stCondLst>
                              <p:cond delay="500"/>
                            </p:stCondLst>
                            <p:childTnLst>
                              <p:par>
                                <p:cTn id="9" presetClass="entr" nodeType="afterEffect" presetSubtype="0" presetID="1" grpId="2" fill="hold">
                                  <p:stCondLst>
                                    <p:cond delay="0"/>
                                  </p:stCondLst>
                                  <p:iterate type="el" backwards="0">
                                    <p:tmAbs val="0"/>
                                  </p:iterate>
                                  <p:childTnLst>
                                    <p:set>
                                      <p:cBhvr>
                                        <p:cTn id="10" fill="hold"/>
                                        <p:tgtEl>
                                          <p:spTgt spid="435"/>
                                        </p:tgtEl>
                                        <p:attrNameLst>
                                          <p:attrName>style.visibility</p:attrName>
                                        </p:attrNameLst>
                                      </p:cBhvr>
                                      <p:to>
                                        <p:strVal val="visible"/>
                                      </p:to>
                                    </p:set>
                                  </p:childTnLst>
                                </p:cTn>
                              </p:par>
                            </p:childTnLst>
                          </p:cTn>
                        </p:par>
                        <p:par>
                          <p:cTn id="11" fill="hold">
                            <p:stCondLst>
                              <p:cond delay="500"/>
                            </p:stCondLst>
                            <p:childTnLst>
                              <p:par>
                                <p:cTn id="12" presetClass="entr" nodeType="afterEffect" presetSubtype="0" presetID="1" grpId="3" fill="hold">
                                  <p:stCondLst>
                                    <p:cond delay="0"/>
                                  </p:stCondLst>
                                  <p:iterate type="el" backwards="0">
                                    <p:tmAbs val="0"/>
                                  </p:iterate>
                                  <p:childTnLst>
                                    <p:set>
                                      <p:cBhvr>
                                        <p:cTn id="13" fill="hold"/>
                                        <p:tgtEl>
                                          <p:spTgt spid="4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4" fill="hold">
                                  <p:stCondLst>
                                    <p:cond delay="0"/>
                                  </p:stCondLst>
                                  <p:iterate type="el" backwards="0">
                                    <p:tmAbs val="0"/>
                                  </p:iterate>
                                  <p:childTnLst>
                                    <p:set>
                                      <p:cBhvr>
                                        <p:cTn id="17" fill="hold"/>
                                        <p:tgtEl>
                                          <p:spTgt spid="404"/>
                                        </p:tgtEl>
                                        <p:attrNameLst>
                                          <p:attrName>style.visibility</p:attrName>
                                        </p:attrNameLst>
                                      </p:cBhvr>
                                      <p:to>
                                        <p:strVal val="visible"/>
                                      </p:to>
                                    </p:set>
                                    <p:animEffect filter="dissolve" transition="in">
                                      <p:cBhvr>
                                        <p:cTn id="18" dur="500"/>
                                        <p:tgtEl>
                                          <p:spTgt spid="404"/>
                                        </p:tgtEl>
                                      </p:cBhvr>
                                    </p:animEffect>
                                  </p:childTnLst>
                                </p:cTn>
                              </p:par>
                            </p:childTnLst>
                          </p:cTn>
                        </p:par>
                        <p:par>
                          <p:cTn id="19" fill="hold">
                            <p:stCondLst>
                              <p:cond delay="500"/>
                            </p:stCondLst>
                            <p:childTnLst>
                              <p:par>
                                <p:cTn id="20" presetClass="entr" nodeType="afterEffect" presetSubtype="0" presetID="1" grpId="5" fill="hold">
                                  <p:stCondLst>
                                    <p:cond delay="0"/>
                                  </p:stCondLst>
                                  <p:iterate type="el" backwards="0">
                                    <p:tmAbs val="0"/>
                                  </p:iterate>
                                  <p:childTnLst>
                                    <p:set>
                                      <p:cBhvr>
                                        <p:cTn id="21" fill="hold"/>
                                        <p:tgtEl>
                                          <p:spTgt spid="449"/>
                                        </p:tgtEl>
                                        <p:attrNameLst>
                                          <p:attrName>style.visibility</p:attrName>
                                        </p:attrNameLst>
                                      </p:cBhvr>
                                      <p:to>
                                        <p:strVal val="visible"/>
                                      </p:to>
                                    </p:set>
                                  </p:childTnLst>
                                </p:cTn>
                              </p:par>
                            </p:childTnLst>
                          </p:cTn>
                        </p:par>
                        <p:par>
                          <p:cTn id="22" fill="hold">
                            <p:stCondLst>
                              <p:cond delay="500"/>
                            </p:stCondLst>
                            <p:childTnLst>
                              <p:par>
                                <p:cTn id="23" presetClass="exit" nodeType="afterEffect" presetSubtype="0" presetID="1" grpId="6" fill="hold">
                                  <p:stCondLst>
                                    <p:cond delay="0"/>
                                  </p:stCondLst>
                                  <p:iterate type="el" backwards="0">
                                    <p:tmAbs val="0"/>
                                  </p:iterate>
                                  <p:childTnLst>
                                    <p:set>
                                      <p:cBhvr>
                                        <p:cTn id="24" fill="hold">
                                          <p:stCondLst>
                                            <p:cond delay="0"/>
                                          </p:stCondLst>
                                        </p:cTn>
                                        <p:tgtEl>
                                          <p:spTgt spid="448"/>
                                        </p:tgtEl>
                                        <p:attrNameLst>
                                          <p:attrName>style.visibility</p:attrName>
                                        </p:attrNameLst>
                                      </p:cBhvr>
                                      <p:to>
                                        <p:strVal val="hidden"/>
                                      </p:to>
                                    </p:set>
                                  </p:childTnLst>
                                </p:cTn>
                              </p:par>
                            </p:childTnLst>
                          </p:cTn>
                        </p:par>
                        <p:par>
                          <p:cTn id="25" fill="hold">
                            <p:stCondLst>
                              <p:cond delay="500"/>
                            </p:stCondLst>
                            <p:childTnLst>
                              <p:par>
                                <p:cTn id="26" presetClass="entr" nodeType="afterEffect" presetSubtype="0" presetID="1" grpId="7" fill="hold">
                                  <p:stCondLst>
                                    <p:cond delay="0"/>
                                  </p:stCondLst>
                                  <p:iterate type="el" backwards="0">
                                    <p:tmAbs val="0"/>
                                  </p:iterate>
                                  <p:childTnLst>
                                    <p:set>
                                      <p:cBhvr>
                                        <p:cTn id="27" fill="hold"/>
                                        <p:tgtEl>
                                          <p:spTgt spid="4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8" fill="hold">
                                  <p:stCondLst>
                                    <p:cond delay="0"/>
                                  </p:stCondLst>
                                  <p:iterate type="el" backwards="0">
                                    <p:tmAbs val="0"/>
                                  </p:iterate>
                                  <p:childTnLst>
                                    <p:set>
                                      <p:cBhvr>
                                        <p:cTn id="31" fill="hold"/>
                                        <p:tgtEl>
                                          <p:spTgt spid="414"/>
                                        </p:tgtEl>
                                        <p:attrNameLst>
                                          <p:attrName>style.visibility</p:attrName>
                                        </p:attrNameLst>
                                      </p:cBhvr>
                                      <p:to>
                                        <p:strVal val="visible"/>
                                      </p:to>
                                    </p:set>
                                    <p:animEffect filter="dissolve" transition="in">
                                      <p:cBhvr>
                                        <p:cTn id="32" dur="500"/>
                                        <p:tgtEl>
                                          <p:spTgt spid="414"/>
                                        </p:tgtEl>
                                      </p:cBhvr>
                                    </p:animEffect>
                                  </p:childTnLst>
                                </p:cTn>
                              </p:par>
                            </p:childTnLst>
                          </p:cTn>
                        </p:par>
                        <p:par>
                          <p:cTn id="33" fill="hold">
                            <p:stCondLst>
                              <p:cond delay="500"/>
                            </p:stCondLst>
                            <p:childTnLst>
                              <p:par>
                                <p:cTn id="34" presetClass="exit" nodeType="afterEffect" presetSubtype="0" presetID="1" grpId="9" fill="hold">
                                  <p:stCondLst>
                                    <p:cond delay="0"/>
                                  </p:stCondLst>
                                  <p:iterate type="el" backwards="0">
                                    <p:tmAbs val="0"/>
                                  </p:iterate>
                                  <p:childTnLst>
                                    <p:set>
                                      <p:cBhvr>
                                        <p:cTn id="35" fill="hold">
                                          <p:stCondLst>
                                            <p:cond delay="0"/>
                                          </p:stCondLst>
                                        </p:cTn>
                                        <p:tgtEl>
                                          <p:spTgt spid="449"/>
                                        </p:tgtEl>
                                        <p:attrNameLst>
                                          <p:attrName>style.visibility</p:attrName>
                                        </p:attrNameLst>
                                      </p:cBhvr>
                                      <p:to>
                                        <p:strVal val="hidden"/>
                                      </p:to>
                                    </p:set>
                                  </p:childTnLst>
                                </p:cTn>
                              </p:par>
                            </p:childTnLst>
                          </p:cTn>
                        </p:par>
                        <p:par>
                          <p:cTn id="36" fill="hold">
                            <p:stCondLst>
                              <p:cond delay="500"/>
                            </p:stCondLst>
                            <p:childTnLst>
                              <p:par>
                                <p:cTn id="37" presetClass="entr" nodeType="afterEffect" presetSubtype="0" presetID="1" grpId="10" fill="hold">
                                  <p:stCondLst>
                                    <p:cond delay="0"/>
                                  </p:stCondLst>
                                  <p:iterate type="el" backwards="0">
                                    <p:tmAbs val="0"/>
                                  </p:iterate>
                                  <p:childTnLst>
                                    <p:set>
                                      <p:cBhvr>
                                        <p:cTn id="38" fill="hold"/>
                                        <p:tgtEl>
                                          <p:spTgt spid="450"/>
                                        </p:tgtEl>
                                        <p:attrNameLst>
                                          <p:attrName>style.visibility</p:attrName>
                                        </p:attrNameLst>
                                      </p:cBhvr>
                                      <p:to>
                                        <p:strVal val="visible"/>
                                      </p:to>
                                    </p:set>
                                  </p:childTnLst>
                                </p:cTn>
                              </p:par>
                            </p:childTnLst>
                          </p:cTn>
                        </p:par>
                        <p:par>
                          <p:cTn id="39" fill="hold">
                            <p:stCondLst>
                              <p:cond delay="500"/>
                            </p:stCondLst>
                            <p:childTnLst>
                              <p:par>
                                <p:cTn id="40" presetClass="entr" nodeType="afterEffect" presetSubtype="0" presetID="1" grpId="11" fill="hold">
                                  <p:stCondLst>
                                    <p:cond delay="0"/>
                                  </p:stCondLst>
                                  <p:iterate type="el" backwards="0">
                                    <p:tmAbs val="0"/>
                                  </p:iterate>
                                  <p:childTnLst>
                                    <p:set>
                                      <p:cBhvr>
                                        <p:cTn id="41" fill="hold"/>
                                        <p:tgtEl>
                                          <p:spTgt spid="44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Class="entr" nodeType="clickEffect" presetID="9" grpId="12" fill="hold">
                                  <p:stCondLst>
                                    <p:cond delay="0"/>
                                  </p:stCondLst>
                                  <p:iterate type="el" backwards="0">
                                    <p:tmAbs val="0"/>
                                  </p:iterate>
                                  <p:childTnLst>
                                    <p:set>
                                      <p:cBhvr>
                                        <p:cTn id="45" fill="hold"/>
                                        <p:tgtEl>
                                          <p:spTgt spid="434"/>
                                        </p:tgtEl>
                                        <p:attrNameLst>
                                          <p:attrName>style.visibility</p:attrName>
                                        </p:attrNameLst>
                                      </p:cBhvr>
                                      <p:to>
                                        <p:strVal val="visible"/>
                                      </p:to>
                                    </p:set>
                                    <p:animEffect filter="dissolve" transition="in">
                                      <p:cBhvr>
                                        <p:cTn id="46" dur="500"/>
                                        <p:tgtEl>
                                          <p:spTgt spid="434"/>
                                        </p:tgtEl>
                                      </p:cBhvr>
                                    </p:animEffect>
                                  </p:childTnLst>
                                </p:cTn>
                              </p:par>
                            </p:childTnLst>
                          </p:cTn>
                        </p:par>
                        <p:par>
                          <p:cTn id="47" fill="hold">
                            <p:stCondLst>
                              <p:cond delay="500"/>
                            </p:stCondLst>
                            <p:childTnLst>
                              <p:par>
                                <p:cTn id="48" presetClass="exit" nodeType="afterEffect" presetSubtype="0" presetID="1" grpId="13" fill="hold">
                                  <p:stCondLst>
                                    <p:cond delay="0"/>
                                  </p:stCondLst>
                                  <p:iterate type="el" backwards="0">
                                    <p:tmAbs val="0"/>
                                  </p:iterate>
                                  <p:childTnLst>
                                    <p:set>
                                      <p:cBhvr>
                                        <p:cTn id="49" fill="hold">
                                          <p:stCondLst>
                                            <p:cond delay="0"/>
                                          </p:stCondLst>
                                        </p:cTn>
                                        <p:tgtEl>
                                          <p:spTgt spid="450"/>
                                        </p:tgtEl>
                                        <p:attrNameLst>
                                          <p:attrName>style.visibility</p:attrName>
                                        </p:attrNameLst>
                                      </p:cBhvr>
                                      <p:to>
                                        <p:strVal val="hidden"/>
                                      </p:to>
                                    </p:set>
                                  </p:childTnLst>
                                </p:cTn>
                              </p:par>
                            </p:childTnLst>
                          </p:cTn>
                        </p:par>
                        <p:par>
                          <p:cTn id="50" fill="hold">
                            <p:stCondLst>
                              <p:cond delay="500"/>
                            </p:stCondLst>
                            <p:childTnLst>
                              <p:par>
                                <p:cTn id="51" presetClass="entr" nodeType="afterEffect" presetSubtype="0" presetID="1" grpId="14" fill="hold">
                                  <p:stCondLst>
                                    <p:cond delay="0"/>
                                  </p:stCondLst>
                                  <p:iterate type="el" backwards="0">
                                    <p:tmAbs val="0"/>
                                  </p:iterate>
                                  <p:childTnLst>
                                    <p:set>
                                      <p:cBhvr>
                                        <p:cTn id="52" fill="hold"/>
                                        <p:tgtEl>
                                          <p:spTgt spid="451"/>
                                        </p:tgtEl>
                                        <p:attrNameLst>
                                          <p:attrName>style.visibility</p:attrName>
                                        </p:attrNameLst>
                                      </p:cBhvr>
                                      <p:to>
                                        <p:strVal val="visible"/>
                                      </p:to>
                                    </p:set>
                                  </p:childTnLst>
                                </p:cTn>
                              </p:par>
                            </p:childTnLst>
                          </p:cTn>
                        </p:par>
                        <p:par>
                          <p:cTn id="53" fill="hold">
                            <p:stCondLst>
                              <p:cond delay="500"/>
                            </p:stCondLst>
                            <p:childTnLst>
                              <p:par>
                                <p:cTn id="54" presetClass="entr" nodeType="afterEffect" presetSubtype="0" presetID="1" grpId="15" fill="hold">
                                  <p:stCondLst>
                                    <p:cond delay="0"/>
                                  </p:stCondLst>
                                  <p:iterate type="el" backwards="0">
                                    <p:tmAbs val="0"/>
                                  </p:iterate>
                                  <p:childTnLst>
                                    <p:set>
                                      <p:cBhvr>
                                        <p:cTn id="55" fill="hold"/>
                                        <p:tgtEl>
                                          <p:spTgt spid="4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Class="entr" nodeType="clickEffect" presetSubtype="0" presetID="1" grpId="16" fill="hold">
                                  <p:stCondLst>
                                    <p:cond delay="0"/>
                                  </p:stCondLst>
                                  <p:iterate type="el" backwards="0">
                                    <p:tmAbs val="0"/>
                                  </p:iterate>
                                  <p:childTnLst>
                                    <p:set>
                                      <p:cBhvr>
                                        <p:cTn id="59" fill="hold"/>
                                        <p:tgtEl>
                                          <p:spTgt spid="452"/>
                                        </p:tgtEl>
                                        <p:attrNameLst>
                                          <p:attrName>style.visibility</p:attrName>
                                        </p:attrNameLst>
                                      </p:cBhvr>
                                      <p:to>
                                        <p:strVal val="visible"/>
                                      </p:to>
                                    </p:set>
                                  </p:childTnLst>
                                </p:cTn>
                              </p:par>
                            </p:childTnLst>
                          </p:cTn>
                        </p:par>
                        <p:par>
                          <p:cTn id="60" fill="hold">
                            <p:stCondLst>
                              <p:cond delay="0"/>
                            </p:stCondLst>
                            <p:childTnLst>
                              <p:par>
                                <p:cTn id="61" presetClass="exit" nodeType="afterEffect" presetSubtype="0" presetID="1" grpId="17" fill="hold">
                                  <p:stCondLst>
                                    <p:cond delay="0"/>
                                  </p:stCondLst>
                                  <p:iterate type="el" backwards="0">
                                    <p:tmAbs val="0"/>
                                  </p:iterate>
                                  <p:childTnLst>
                                    <p:set>
                                      <p:cBhvr>
                                        <p:cTn id="62" fill="hold">
                                          <p:stCondLst>
                                            <p:cond delay="0"/>
                                          </p:stCondLst>
                                        </p:cTn>
                                        <p:tgtEl>
                                          <p:spTgt spid="4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ID="9" grpId="18" fill="hold">
                                  <p:stCondLst>
                                    <p:cond delay="0"/>
                                  </p:stCondLst>
                                  <p:iterate type="el" backwards="0">
                                    <p:tmAbs val="0"/>
                                  </p:iterate>
                                  <p:childTnLst>
                                    <p:set>
                                      <p:cBhvr>
                                        <p:cTn id="66" fill="hold"/>
                                        <p:tgtEl>
                                          <p:spTgt spid="447">
                                            <p:bg/>
                                          </p:spTgt>
                                        </p:tgtEl>
                                        <p:attrNameLst>
                                          <p:attrName>style.visibility</p:attrName>
                                        </p:attrNameLst>
                                      </p:cBhvr>
                                      <p:to>
                                        <p:strVal val="visible"/>
                                      </p:to>
                                    </p:set>
                                    <p:animEffect filter="dissolve" transition="in">
                                      <p:cBhvr>
                                        <p:cTn id="67" dur="500"/>
                                        <p:tgtEl>
                                          <p:spTgt spid="447">
                                            <p:bg/>
                                          </p:spTgt>
                                        </p:tgtEl>
                                      </p:cBhvr>
                                    </p:animEffect>
                                  </p:childTnLst>
                                </p:cTn>
                              </p:par>
                              <p:par>
                                <p:cTn id="68" presetClass="entr" nodeType="withEffect" presetSubtype="0" presetID="9" grpId="18" fill="hold">
                                  <p:stCondLst>
                                    <p:cond delay="0"/>
                                  </p:stCondLst>
                                  <p:iterate type="el" backwards="0">
                                    <p:tmAbs val="0"/>
                                  </p:iterate>
                                  <p:childTnLst>
                                    <p:set>
                                      <p:cBhvr>
                                        <p:cTn id="69" fill="hold"/>
                                        <p:tgtEl>
                                          <p:spTgt spid="447">
                                            <p:txEl>
                                              <p:pRg st="0" end="0"/>
                                            </p:txEl>
                                          </p:spTgt>
                                        </p:tgtEl>
                                        <p:attrNameLst>
                                          <p:attrName>style.visibility</p:attrName>
                                        </p:attrNameLst>
                                      </p:cBhvr>
                                      <p:to>
                                        <p:strVal val="visible"/>
                                      </p:to>
                                    </p:set>
                                    <p:animEffect filter="dissolve" transition="in">
                                      <p:cBhvr>
                                        <p:cTn id="70" dur="500"/>
                                        <p:tgtEl>
                                          <p:spTgt spid="447">
                                            <p:txEl>
                                              <p:pRg st="0" end="0"/>
                                            </p:txEl>
                                          </p:spTgt>
                                        </p:tgtEl>
                                      </p:cBhvr>
                                    </p:animEffect>
                                  </p:childTnLst>
                                </p:cTn>
                              </p:par>
                            </p:childTnLst>
                          </p:cTn>
                        </p:par>
                        <p:par>
                          <p:cTn id="71" fill="hold">
                            <p:stCondLst>
                              <p:cond delay="500"/>
                            </p:stCondLst>
                            <p:childTnLst>
                              <p:par>
                                <p:cTn id="72" presetClass="entr" nodeType="afterEffect" presetID="9" grpId="18" fill="hold">
                                  <p:stCondLst>
                                    <p:cond delay="0"/>
                                  </p:stCondLst>
                                  <p:iterate type="el" backwards="0">
                                    <p:tmAbs val="0"/>
                                  </p:iterate>
                                  <p:childTnLst>
                                    <p:set>
                                      <p:cBhvr>
                                        <p:cTn id="73" fill="hold"/>
                                        <p:tgtEl>
                                          <p:spTgt spid="447">
                                            <p:txEl>
                                              <p:pRg st="1" end="1"/>
                                            </p:txEl>
                                          </p:spTgt>
                                        </p:tgtEl>
                                        <p:attrNameLst>
                                          <p:attrName>style.visibility</p:attrName>
                                        </p:attrNameLst>
                                      </p:cBhvr>
                                      <p:to>
                                        <p:strVal val="visible"/>
                                      </p:to>
                                    </p:set>
                                    <p:animEffect filter="dissolve" transition="in">
                                      <p:cBhvr>
                                        <p:cTn id="74" dur="500"/>
                                        <p:tgtEl>
                                          <p:spTgt spid="447">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Class="entr" nodeType="clickEffect" presetID="9" grpId="18" fill="hold">
                                  <p:stCondLst>
                                    <p:cond delay="0"/>
                                  </p:stCondLst>
                                  <p:iterate type="el" backwards="0">
                                    <p:tmAbs val="0"/>
                                  </p:iterate>
                                  <p:childTnLst>
                                    <p:set>
                                      <p:cBhvr>
                                        <p:cTn id="78" fill="hold"/>
                                        <p:tgtEl>
                                          <p:spTgt spid="447">
                                            <p:txEl>
                                              <p:pRg st="2" end="2"/>
                                            </p:txEl>
                                          </p:spTgt>
                                        </p:tgtEl>
                                        <p:attrNameLst>
                                          <p:attrName>style.visibility</p:attrName>
                                        </p:attrNameLst>
                                      </p:cBhvr>
                                      <p:to>
                                        <p:strVal val="visible"/>
                                      </p:to>
                                    </p:set>
                                    <p:animEffect filter="dissolve" transition="in">
                                      <p:cBhvr>
                                        <p:cTn id="79" dur="500"/>
                                        <p:tgtEl>
                                          <p:spTgt spid="447">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Class="entr" nodeType="clickEffect" presetID="9" grpId="18" fill="hold">
                                  <p:stCondLst>
                                    <p:cond delay="0"/>
                                  </p:stCondLst>
                                  <p:iterate type="el" backwards="0">
                                    <p:tmAbs val="0"/>
                                  </p:iterate>
                                  <p:childTnLst>
                                    <p:set>
                                      <p:cBhvr>
                                        <p:cTn id="83" fill="hold"/>
                                        <p:tgtEl>
                                          <p:spTgt spid="447">
                                            <p:txEl>
                                              <p:pRg st="3" end="3"/>
                                            </p:txEl>
                                          </p:spTgt>
                                        </p:tgtEl>
                                        <p:attrNameLst>
                                          <p:attrName>style.visibility</p:attrName>
                                        </p:attrNameLst>
                                      </p:cBhvr>
                                      <p:to>
                                        <p:strVal val="visible"/>
                                      </p:to>
                                    </p:set>
                                    <p:animEffect filter="dissolve" transition="in">
                                      <p:cBhvr>
                                        <p:cTn id="84" dur="500"/>
                                        <p:tgtEl>
                                          <p:spTgt spid="44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3"/>
      <p:bldP build="whole" bldLvl="1" animBg="1" rev="0" advAuto="0" spid="449" grpId="5"/>
      <p:bldP build="whole" bldLvl="1" animBg="1" rev="0" advAuto="0" spid="448" grpId="6"/>
      <p:bldP build="whole" bldLvl="1" animBg="1" rev="0" advAuto="0" spid="450" grpId="10"/>
      <p:bldP build="whole" bldLvl="1" animBg="1" rev="0" advAuto="0" spid="449" grpId="9"/>
      <p:bldP build="whole" bldLvl="1" animBg="1" rev="0" advAuto="0" spid="450" grpId="13"/>
      <p:bldP build="whole" bldLvl="1" animBg="1" rev="0" advAuto="0" spid="451" grpId="14"/>
      <p:bldP build="whole" bldLvl="1" animBg="1" rev="0" advAuto="0" spid="446" grpId="11"/>
      <p:bldP build="whole" bldLvl="1" animBg="1" rev="0" advAuto="0" spid="452" grpId="16"/>
      <p:bldP build="whole" bldLvl="1" animBg="1" rev="0" advAuto="0" spid="404" grpId="4"/>
      <p:bldP build="whole" bldLvl="1" animBg="1" rev="0" advAuto="0" spid="451" grpId="17"/>
      <p:bldP build="whole" bldLvl="1" animBg="1" rev="0" advAuto="0" spid="437" grpId="15"/>
      <p:bldP build="whole" bldLvl="1" animBg="1" rev="0" advAuto="0" spid="434" grpId="12"/>
      <p:bldP build="whole" bldLvl="1" animBg="1" rev="0" advAuto="0" spid="414" grpId="8"/>
      <p:bldP build="whole" bldLvl="1" animBg="1" rev="0" advAuto="0" spid="384" grpId="1"/>
      <p:bldP build="whole" bldLvl="1" animBg="1" rev="0" advAuto="0" spid="435" grpId="2"/>
      <p:bldP build="whole" bldLvl="1" animBg="1" rev="0" advAuto="0" spid="436" grpId="7"/>
      <p:bldP build="p" bldLvl="5" animBg="1" rev="0" advAuto="0" spid="447" grpId="18"/>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Rounded Rectangle 27"/>
          <p:cNvSpPr/>
          <p:nvPr/>
        </p:nvSpPr>
        <p:spPr>
          <a:xfrm>
            <a:off x="4402032" y="3464888"/>
            <a:ext cx="4589568" cy="482503"/>
          </a:xfrm>
          <a:prstGeom prst="roundRect">
            <a:avLst>
              <a:gd name="adj" fmla="val 16667"/>
            </a:avLst>
          </a:prstGeom>
          <a:solidFill>
            <a:srgbClr val="00B050"/>
          </a:solidFill>
          <a:ln w="50800">
            <a:solidFill>
              <a:srgbClr val="00B050"/>
            </a:solidFill>
            <a:miter/>
          </a:ln>
        </p:spPr>
        <p:txBody>
          <a:bodyPr lIns="45719" rIns="45719" anchor="ctr"/>
          <a:lstStyle/>
          <a:p>
            <a:pPr algn="ctr">
              <a:defRPr>
                <a:solidFill>
                  <a:srgbClr val="FFFFFF"/>
                </a:solidFill>
              </a:defRPr>
            </a:pPr>
          </a:p>
        </p:txBody>
      </p:sp>
      <p:sp>
        <p:nvSpPr>
          <p:cNvPr id="456" name="Rounded Rectangle 2"/>
          <p:cNvSpPr/>
          <p:nvPr/>
        </p:nvSpPr>
        <p:spPr>
          <a:xfrm>
            <a:off x="180668" y="3479898"/>
            <a:ext cx="4050191" cy="482503"/>
          </a:xfrm>
          <a:prstGeom prst="roundRect">
            <a:avLst>
              <a:gd name="adj" fmla="val 16667"/>
            </a:avLst>
          </a:prstGeom>
          <a:solidFill>
            <a:srgbClr val="0079D6"/>
          </a:solidFill>
          <a:ln w="50800">
            <a:solidFill>
              <a:srgbClr val="0079D6"/>
            </a:solidFill>
            <a:miter/>
          </a:ln>
        </p:spPr>
        <p:txBody>
          <a:bodyPr lIns="45719" rIns="45719" anchor="ctr"/>
          <a:lstStyle/>
          <a:p>
            <a:pPr algn="ctr">
              <a:defRPr>
                <a:solidFill>
                  <a:srgbClr val="FFFFFF"/>
                </a:solidFill>
              </a:defRPr>
            </a:pPr>
          </a:p>
        </p:txBody>
      </p:sp>
      <p:sp>
        <p:nvSpPr>
          <p:cNvPr id="457" name="Title 1"/>
          <p:cNvSpPr txBox="1"/>
          <p:nvPr>
            <p:ph type="title"/>
          </p:nvPr>
        </p:nvSpPr>
        <p:spPr>
          <a:xfrm>
            <a:off x="460227" y="151395"/>
            <a:ext cx="8223547" cy="763006"/>
          </a:xfrm>
          <a:prstGeom prst="rect">
            <a:avLst/>
          </a:prstGeom>
        </p:spPr>
        <p:txBody>
          <a:bodyPr/>
          <a:lstStyle/>
          <a:p>
            <a:pPr/>
            <a:r>
              <a:t>Speculative Execution </a:t>
            </a:r>
            <a:r>
              <a:rPr sz="2800">
                <a:solidFill>
                  <a:srgbClr val="00B050"/>
                </a:solidFill>
              </a:rPr>
              <a:t>(Correct guess)</a:t>
            </a:r>
          </a:p>
        </p:txBody>
      </p:sp>
      <p:grpSp>
        <p:nvGrpSpPr>
          <p:cNvPr id="477" name="Diagram 8"/>
          <p:cNvGrpSpPr/>
          <p:nvPr/>
        </p:nvGrpSpPr>
        <p:grpSpPr>
          <a:xfrm>
            <a:off x="1450623" y="2488523"/>
            <a:ext cx="4643661" cy="461728"/>
            <a:chOff x="0" y="0"/>
            <a:chExt cx="4643660" cy="461727"/>
          </a:xfrm>
        </p:grpSpPr>
        <p:grpSp>
          <p:nvGrpSpPr>
            <p:cNvPr id="460" name="Group"/>
            <p:cNvGrpSpPr/>
            <p:nvPr/>
          </p:nvGrpSpPr>
          <p:grpSpPr>
            <a:xfrm>
              <a:off x="0" y="0"/>
              <a:ext cx="703584" cy="461728"/>
              <a:chOff x="0" y="0"/>
              <a:chExt cx="703583" cy="461727"/>
            </a:xfrm>
          </p:grpSpPr>
          <p:sp>
            <p:nvSpPr>
              <p:cNvPr id="458"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59"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461"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64" name="Group"/>
            <p:cNvGrpSpPr/>
            <p:nvPr/>
          </p:nvGrpSpPr>
          <p:grpSpPr>
            <a:xfrm>
              <a:off x="985018" y="0"/>
              <a:ext cx="703585" cy="461728"/>
              <a:chOff x="0" y="0"/>
              <a:chExt cx="703583" cy="461727"/>
            </a:xfrm>
          </p:grpSpPr>
          <p:sp>
            <p:nvSpPr>
              <p:cNvPr id="462"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63"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465"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68" name="Group"/>
            <p:cNvGrpSpPr/>
            <p:nvPr/>
          </p:nvGrpSpPr>
          <p:grpSpPr>
            <a:xfrm>
              <a:off x="1970037" y="0"/>
              <a:ext cx="703585" cy="461728"/>
              <a:chOff x="0" y="0"/>
              <a:chExt cx="703583" cy="461727"/>
            </a:xfrm>
          </p:grpSpPr>
          <p:sp>
            <p:nvSpPr>
              <p:cNvPr id="466"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67"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469"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72" name="Group"/>
            <p:cNvGrpSpPr/>
            <p:nvPr/>
          </p:nvGrpSpPr>
          <p:grpSpPr>
            <a:xfrm>
              <a:off x="2955057" y="0"/>
              <a:ext cx="703585" cy="461728"/>
              <a:chOff x="0" y="0"/>
              <a:chExt cx="703583" cy="461727"/>
            </a:xfrm>
          </p:grpSpPr>
          <p:sp>
            <p:nvSpPr>
              <p:cNvPr id="470"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71"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473"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76" name="Group"/>
            <p:cNvGrpSpPr/>
            <p:nvPr/>
          </p:nvGrpSpPr>
          <p:grpSpPr>
            <a:xfrm>
              <a:off x="3940076" y="0"/>
              <a:ext cx="703585" cy="461728"/>
              <a:chOff x="0" y="0"/>
              <a:chExt cx="703583" cy="461727"/>
            </a:xfrm>
          </p:grpSpPr>
          <p:sp>
            <p:nvSpPr>
              <p:cNvPr id="474"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75"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grpSp>
        <p:nvGrpSpPr>
          <p:cNvPr id="497" name="Diagram 9"/>
          <p:cNvGrpSpPr/>
          <p:nvPr/>
        </p:nvGrpSpPr>
        <p:grpSpPr>
          <a:xfrm>
            <a:off x="2441223" y="2975117"/>
            <a:ext cx="4643661" cy="461728"/>
            <a:chOff x="0" y="0"/>
            <a:chExt cx="4643660" cy="461727"/>
          </a:xfrm>
        </p:grpSpPr>
        <p:grpSp>
          <p:nvGrpSpPr>
            <p:cNvPr id="480" name="Group"/>
            <p:cNvGrpSpPr/>
            <p:nvPr/>
          </p:nvGrpSpPr>
          <p:grpSpPr>
            <a:xfrm>
              <a:off x="0" y="0"/>
              <a:ext cx="703584" cy="461728"/>
              <a:chOff x="0" y="0"/>
              <a:chExt cx="703583" cy="461727"/>
            </a:xfrm>
          </p:grpSpPr>
          <p:sp>
            <p:nvSpPr>
              <p:cNvPr id="478"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79"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481"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84" name="Group"/>
            <p:cNvGrpSpPr/>
            <p:nvPr/>
          </p:nvGrpSpPr>
          <p:grpSpPr>
            <a:xfrm>
              <a:off x="985018" y="0"/>
              <a:ext cx="703585" cy="461728"/>
              <a:chOff x="0" y="0"/>
              <a:chExt cx="703583" cy="461727"/>
            </a:xfrm>
          </p:grpSpPr>
          <p:sp>
            <p:nvSpPr>
              <p:cNvPr id="482"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83"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485"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88" name="Group"/>
            <p:cNvGrpSpPr/>
            <p:nvPr/>
          </p:nvGrpSpPr>
          <p:grpSpPr>
            <a:xfrm>
              <a:off x="1970037" y="0"/>
              <a:ext cx="703585" cy="461728"/>
              <a:chOff x="0" y="0"/>
              <a:chExt cx="703583" cy="461727"/>
            </a:xfrm>
          </p:grpSpPr>
          <p:sp>
            <p:nvSpPr>
              <p:cNvPr id="486"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87"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489"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92" name="Group"/>
            <p:cNvGrpSpPr/>
            <p:nvPr/>
          </p:nvGrpSpPr>
          <p:grpSpPr>
            <a:xfrm>
              <a:off x="2955057" y="0"/>
              <a:ext cx="703585" cy="461728"/>
              <a:chOff x="0" y="0"/>
              <a:chExt cx="703583" cy="461727"/>
            </a:xfrm>
          </p:grpSpPr>
          <p:sp>
            <p:nvSpPr>
              <p:cNvPr id="490"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91"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493"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496" name="Group"/>
            <p:cNvGrpSpPr/>
            <p:nvPr/>
          </p:nvGrpSpPr>
          <p:grpSpPr>
            <a:xfrm>
              <a:off x="3940076" y="0"/>
              <a:ext cx="703585" cy="461728"/>
              <a:chOff x="0" y="0"/>
              <a:chExt cx="703583" cy="461727"/>
            </a:xfrm>
          </p:grpSpPr>
          <p:sp>
            <p:nvSpPr>
              <p:cNvPr id="494"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95"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grpSp>
        <p:nvGrpSpPr>
          <p:cNvPr id="517" name="Diagram 11"/>
          <p:cNvGrpSpPr/>
          <p:nvPr/>
        </p:nvGrpSpPr>
        <p:grpSpPr>
          <a:xfrm>
            <a:off x="3431269" y="3479124"/>
            <a:ext cx="4643660" cy="461728"/>
            <a:chOff x="0" y="0"/>
            <a:chExt cx="4643660" cy="461727"/>
          </a:xfrm>
        </p:grpSpPr>
        <p:grpSp>
          <p:nvGrpSpPr>
            <p:cNvPr id="500" name="Group"/>
            <p:cNvGrpSpPr/>
            <p:nvPr/>
          </p:nvGrpSpPr>
          <p:grpSpPr>
            <a:xfrm>
              <a:off x="0" y="0"/>
              <a:ext cx="703584" cy="461728"/>
              <a:chOff x="0" y="0"/>
              <a:chExt cx="703583" cy="461727"/>
            </a:xfrm>
          </p:grpSpPr>
          <p:sp>
            <p:nvSpPr>
              <p:cNvPr id="498"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499"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501" name="Arrow"/>
            <p:cNvSpPr/>
            <p:nvPr/>
          </p:nvSpPr>
          <p:spPr>
            <a:xfrm>
              <a:off x="775019" y="143618"/>
              <a:ext cx="151440"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04" name="Group"/>
            <p:cNvGrpSpPr/>
            <p:nvPr/>
          </p:nvGrpSpPr>
          <p:grpSpPr>
            <a:xfrm>
              <a:off x="989319" y="0"/>
              <a:ext cx="703585" cy="461728"/>
              <a:chOff x="0" y="0"/>
              <a:chExt cx="703583" cy="461727"/>
            </a:xfrm>
          </p:grpSpPr>
          <p:sp>
            <p:nvSpPr>
              <p:cNvPr id="502"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03"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505" name="Arrow"/>
            <p:cNvSpPr/>
            <p:nvPr/>
          </p:nvSpPr>
          <p:spPr>
            <a:xfrm>
              <a:off x="1762188" y="143618"/>
              <a:ext cx="14688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08" name="Group"/>
            <p:cNvGrpSpPr/>
            <p:nvPr/>
          </p:nvGrpSpPr>
          <p:grpSpPr>
            <a:xfrm>
              <a:off x="1970037" y="0"/>
              <a:ext cx="703585" cy="461728"/>
              <a:chOff x="0" y="0"/>
              <a:chExt cx="703583" cy="461727"/>
            </a:xfrm>
          </p:grpSpPr>
          <p:sp>
            <p:nvSpPr>
              <p:cNvPr id="506"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07"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509"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12" name="Group"/>
            <p:cNvGrpSpPr/>
            <p:nvPr/>
          </p:nvGrpSpPr>
          <p:grpSpPr>
            <a:xfrm>
              <a:off x="2955057" y="0"/>
              <a:ext cx="703585" cy="461728"/>
              <a:chOff x="0" y="0"/>
              <a:chExt cx="703583" cy="461727"/>
            </a:xfrm>
          </p:grpSpPr>
          <p:sp>
            <p:nvSpPr>
              <p:cNvPr id="510"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11"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513"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16" name="Group"/>
            <p:cNvGrpSpPr/>
            <p:nvPr/>
          </p:nvGrpSpPr>
          <p:grpSpPr>
            <a:xfrm>
              <a:off x="3940076" y="0"/>
              <a:ext cx="703585" cy="461728"/>
              <a:chOff x="0" y="0"/>
              <a:chExt cx="703583" cy="461727"/>
            </a:xfrm>
          </p:grpSpPr>
          <p:sp>
            <p:nvSpPr>
              <p:cNvPr id="514"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15"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sp>
        <p:nvSpPr>
          <p:cNvPr id="518" name="TextBox 6"/>
          <p:cNvSpPr txBox="1"/>
          <p:nvPr/>
        </p:nvSpPr>
        <p:spPr>
          <a:xfrm>
            <a:off x="226387" y="2564702"/>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add $r1,r2</a:t>
            </a:r>
          </a:p>
        </p:txBody>
      </p:sp>
      <p:sp>
        <p:nvSpPr>
          <p:cNvPr id="519" name="TextBox 15"/>
          <p:cNvSpPr txBox="1"/>
          <p:nvPr/>
        </p:nvSpPr>
        <p:spPr>
          <a:xfrm>
            <a:off x="226388" y="3052092"/>
            <a:ext cx="1624059"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beq $r1,$r3,#16</a:t>
            </a:r>
          </a:p>
        </p:txBody>
      </p:sp>
      <p:sp>
        <p:nvSpPr>
          <p:cNvPr id="520" name="TextBox 16"/>
          <p:cNvSpPr txBox="1"/>
          <p:nvPr/>
        </p:nvSpPr>
        <p:spPr>
          <a:xfrm>
            <a:off x="226387" y="3556098"/>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add $r3,$r2</a:t>
            </a:r>
          </a:p>
        </p:txBody>
      </p:sp>
      <p:sp>
        <p:nvSpPr>
          <p:cNvPr id="521" name="TextBox 17"/>
          <p:cNvSpPr txBox="1"/>
          <p:nvPr/>
        </p:nvSpPr>
        <p:spPr>
          <a:xfrm>
            <a:off x="1493519" y="2029075"/>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1</a:t>
            </a:r>
          </a:p>
        </p:txBody>
      </p:sp>
      <p:sp>
        <p:nvSpPr>
          <p:cNvPr id="522" name="TextBox 18"/>
          <p:cNvSpPr txBox="1"/>
          <p:nvPr/>
        </p:nvSpPr>
        <p:spPr>
          <a:xfrm>
            <a:off x="2484119" y="2029075"/>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2</a:t>
            </a:r>
          </a:p>
        </p:txBody>
      </p:sp>
      <p:sp>
        <p:nvSpPr>
          <p:cNvPr id="523" name="TextBox 19"/>
          <p:cNvSpPr txBox="1"/>
          <p:nvPr/>
        </p:nvSpPr>
        <p:spPr>
          <a:xfrm>
            <a:off x="3532147" y="2035330"/>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3</a:t>
            </a:r>
          </a:p>
        </p:txBody>
      </p:sp>
      <p:sp>
        <p:nvSpPr>
          <p:cNvPr id="524" name="TextBox 20"/>
          <p:cNvSpPr txBox="1"/>
          <p:nvPr/>
        </p:nvSpPr>
        <p:spPr>
          <a:xfrm>
            <a:off x="4517155" y="2050077"/>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4</a:t>
            </a:r>
          </a:p>
        </p:txBody>
      </p:sp>
      <p:sp>
        <p:nvSpPr>
          <p:cNvPr id="525" name="TextBox 21"/>
          <p:cNvSpPr txBox="1"/>
          <p:nvPr/>
        </p:nvSpPr>
        <p:spPr>
          <a:xfrm>
            <a:off x="5449871" y="2056332"/>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5</a:t>
            </a:r>
          </a:p>
        </p:txBody>
      </p:sp>
      <p:sp>
        <p:nvSpPr>
          <p:cNvPr id="526" name="TextBox 22"/>
          <p:cNvSpPr txBox="1"/>
          <p:nvPr/>
        </p:nvSpPr>
        <p:spPr>
          <a:xfrm>
            <a:off x="6408419" y="2050077"/>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6</a:t>
            </a:r>
          </a:p>
        </p:txBody>
      </p:sp>
      <p:sp>
        <p:nvSpPr>
          <p:cNvPr id="527" name="TextBox 23"/>
          <p:cNvSpPr txBox="1"/>
          <p:nvPr/>
        </p:nvSpPr>
        <p:spPr>
          <a:xfrm>
            <a:off x="7399019" y="2054025"/>
            <a:ext cx="1014016"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7</a:t>
            </a:r>
          </a:p>
        </p:txBody>
      </p:sp>
      <p:sp>
        <p:nvSpPr>
          <p:cNvPr id="528" name="TextBox 24"/>
          <p:cNvSpPr txBox="1"/>
          <p:nvPr/>
        </p:nvSpPr>
        <p:spPr>
          <a:xfrm>
            <a:off x="8389619" y="2057972"/>
            <a:ext cx="1014016"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8</a:t>
            </a:r>
          </a:p>
        </p:txBody>
      </p:sp>
      <p:sp>
        <p:nvSpPr>
          <p:cNvPr id="529" name="Rounded Rectangle 34"/>
          <p:cNvSpPr/>
          <p:nvPr/>
        </p:nvSpPr>
        <p:spPr>
          <a:xfrm>
            <a:off x="2362200" y="1953442"/>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530" name="Rounded Rectangle 35"/>
          <p:cNvSpPr/>
          <p:nvPr/>
        </p:nvSpPr>
        <p:spPr>
          <a:xfrm>
            <a:off x="3352801" y="1920875"/>
            <a:ext cx="819428" cy="2755900"/>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531" name="Rounded Rectangle 36"/>
          <p:cNvSpPr/>
          <p:nvPr/>
        </p:nvSpPr>
        <p:spPr>
          <a:xfrm>
            <a:off x="4343401" y="1927460"/>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532" name="TextBox 3"/>
          <p:cNvSpPr txBox="1"/>
          <p:nvPr/>
        </p:nvSpPr>
        <p:spPr>
          <a:xfrm>
            <a:off x="1493520" y="3579181"/>
            <a:ext cx="870608"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000"/>
            </a:pPr>
            <a:r>
              <a:t>Speculative</a:t>
            </a:r>
            <a:r>
              <a:rPr b="0"/>
              <a:t> </a:t>
            </a:r>
          </a:p>
        </p:txBody>
      </p:sp>
      <p:sp>
        <p:nvSpPr>
          <p:cNvPr id="533" name="TextBox 28"/>
          <p:cNvSpPr txBox="1"/>
          <p:nvPr/>
        </p:nvSpPr>
        <p:spPr>
          <a:xfrm>
            <a:off x="8150919" y="3569251"/>
            <a:ext cx="870608"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lvl1pPr>
          </a:lstStyle>
          <a:p>
            <a:pPr/>
            <a:r>
              <a:t>Right guess</a:t>
            </a:r>
          </a:p>
        </p:txBody>
      </p:sp>
      <p:sp>
        <p:nvSpPr>
          <p:cNvPr id="534" name="Rounded Rectangle 29"/>
          <p:cNvSpPr/>
          <p:nvPr/>
        </p:nvSpPr>
        <p:spPr>
          <a:xfrm>
            <a:off x="7324587" y="1918154"/>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535" name="Slide Number Placeholder 7"/>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529"/>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530"/>
                                        </p:tgtEl>
                                        <p:attrNameLst>
                                          <p:attrName>style.visibility</p:attrName>
                                        </p:attrNameLst>
                                      </p:cBhvr>
                                      <p:to>
                                        <p:strVal val="visible"/>
                                      </p:to>
                                    </p:set>
                                  </p:childTnLst>
                                </p:cTn>
                              </p:par>
                            </p:childTnLst>
                          </p:cTn>
                        </p:par>
                        <p:par>
                          <p:cTn id="14" fill="hold">
                            <p:stCondLst>
                              <p:cond delay="0"/>
                            </p:stCondLst>
                            <p:childTnLst>
                              <p:par>
                                <p:cTn id="15" presetClass="entr" nodeType="afterEffect" presetID="9" grpId="4" fill="hold">
                                  <p:stCondLst>
                                    <p:cond delay="0"/>
                                  </p:stCondLst>
                                  <p:iterate type="el" backwards="0">
                                    <p:tmAbs val="0"/>
                                  </p:iterate>
                                  <p:childTnLst>
                                    <p:set>
                                      <p:cBhvr>
                                        <p:cTn id="16" fill="hold"/>
                                        <p:tgtEl>
                                          <p:spTgt spid="456"/>
                                        </p:tgtEl>
                                        <p:attrNameLst>
                                          <p:attrName>style.visibility</p:attrName>
                                        </p:attrNameLst>
                                      </p:cBhvr>
                                      <p:to>
                                        <p:strVal val="visible"/>
                                      </p:to>
                                    </p:set>
                                    <p:animEffect filter="dissolve" transition="in">
                                      <p:cBhvr>
                                        <p:cTn id="17" dur="500"/>
                                        <p:tgtEl>
                                          <p:spTgt spid="456"/>
                                        </p:tgtEl>
                                      </p:cBhvr>
                                    </p:animEffect>
                                  </p:childTnLst>
                                </p:cTn>
                              </p:par>
                            </p:childTnLst>
                          </p:cTn>
                        </p:par>
                        <p:par>
                          <p:cTn id="18" fill="hold">
                            <p:stCondLst>
                              <p:cond delay="500"/>
                            </p:stCondLst>
                            <p:childTnLst>
                              <p:par>
                                <p:cTn id="19" presetClass="entr" nodeType="afterEffect" presetSubtype="0" presetID="1" grpId="5" fill="hold">
                                  <p:stCondLst>
                                    <p:cond delay="0"/>
                                  </p:stCondLst>
                                  <p:iterate type="el" backwards="0">
                                    <p:tmAbs val="0"/>
                                  </p:iterate>
                                  <p:childTnLst>
                                    <p:set>
                                      <p:cBhvr>
                                        <p:cTn id="20" fill="hold"/>
                                        <p:tgtEl>
                                          <p:spTgt spid="520"/>
                                        </p:tgtEl>
                                        <p:attrNameLst>
                                          <p:attrName>style.visibility</p:attrName>
                                        </p:attrNameLst>
                                      </p:cBhvr>
                                      <p:to>
                                        <p:strVal val="visible"/>
                                      </p:to>
                                    </p:set>
                                  </p:childTnLst>
                                </p:cTn>
                              </p:par>
                            </p:childTnLst>
                          </p:cTn>
                        </p:par>
                        <p:par>
                          <p:cTn id="21" fill="hold">
                            <p:stCondLst>
                              <p:cond delay="500"/>
                            </p:stCondLst>
                            <p:childTnLst>
                              <p:par>
                                <p:cTn id="22" presetClass="entr" nodeType="afterEffect" presetID="9" grpId="6" fill="hold">
                                  <p:stCondLst>
                                    <p:cond delay="0"/>
                                  </p:stCondLst>
                                  <p:iterate type="el" backwards="0">
                                    <p:tmAbs val="0"/>
                                  </p:iterate>
                                  <p:childTnLst>
                                    <p:set>
                                      <p:cBhvr>
                                        <p:cTn id="23" fill="hold"/>
                                        <p:tgtEl>
                                          <p:spTgt spid="517"/>
                                        </p:tgtEl>
                                        <p:attrNameLst>
                                          <p:attrName>style.visibility</p:attrName>
                                        </p:attrNameLst>
                                      </p:cBhvr>
                                      <p:to>
                                        <p:strVal val="visible"/>
                                      </p:to>
                                    </p:set>
                                    <p:animEffect filter="dissolve" transition="in">
                                      <p:cBhvr>
                                        <p:cTn id="24" dur="500"/>
                                        <p:tgtEl>
                                          <p:spTgt spid="517"/>
                                        </p:tgtEl>
                                      </p:cBhvr>
                                    </p:animEffect>
                                  </p:childTnLst>
                                </p:cTn>
                              </p:par>
                            </p:childTnLst>
                          </p:cTn>
                        </p:par>
                      </p:childTnLst>
                    </p:cTn>
                  </p:par>
                  <p:par>
                    <p:cTn id="25" fill="hold">
                      <p:stCondLst>
                        <p:cond delay="indefinite"/>
                      </p:stCondLst>
                      <p:childTnLst>
                        <p:par>
                          <p:cTn id="26" fill="hold">
                            <p:stCondLst>
                              <p:cond delay="0"/>
                            </p:stCondLst>
                            <p:childTnLst>
                              <p:par>
                                <p:cTn id="27" presetClass="exit" nodeType="clickEffect" presetSubtype="0" presetID="1" grpId="7" fill="hold">
                                  <p:stCondLst>
                                    <p:cond delay="0"/>
                                  </p:stCondLst>
                                  <p:iterate type="el" backwards="0">
                                    <p:tmAbs val="0"/>
                                  </p:iterate>
                                  <p:childTnLst>
                                    <p:set>
                                      <p:cBhvr>
                                        <p:cTn id="28" fill="hold">
                                          <p:stCondLst>
                                            <p:cond delay="0"/>
                                          </p:stCondLst>
                                        </p:cTn>
                                        <p:tgtEl>
                                          <p:spTgt spid="530"/>
                                        </p:tgtEl>
                                        <p:attrNameLst>
                                          <p:attrName>style.visibility</p:attrName>
                                        </p:attrNameLst>
                                      </p:cBhvr>
                                      <p:to>
                                        <p:strVal val="hidden"/>
                                      </p:to>
                                    </p:set>
                                  </p:childTnLst>
                                </p:cTn>
                              </p:par>
                            </p:childTnLst>
                          </p:cTn>
                        </p:par>
                        <p:par>
                          <p:cTn id="29" fill="hold">
                            <p:stCondLst>
                              <p:cond delay="0"/>
                            </p:stCondLst>
                            <p:childTnLst>
                              <p:par>
                                <p:cTn id="30" presetClass="entr" nodeType="afterEffect" presetSubtype="0" presetID="1" grpId="8" fill="hold">
                                  <p:stCondLst>
                                    <p:cond delay="0"/>
                                  </p:stCondLst>
                                  <p:iterate type="el" backwards="0">
                                    <p:tmAbs val="0"/>
                                  </p:iterate>
                                  <p:childTnLst>
                                    <p:set>
                                      <p:cBhvr>
                                        <p:cTn id="31" fill="hold"/>
                                        <p:tgtEl>
                                          <p:spTgt spid="5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ID="9" grpId="9" fill="hold">
                                  <p:stCondLst>
                                    <p:cond delay="0"/>
                                  </p:stCondLst>
                                  <p:iterate type="el" backwards="0">
                                    <p:tmAbs val="0"/>
                                  </p:iterate>
                                  <p:childTnLst>
                                    <p:set>
                                      <p:cBhvr>
                                        <p:cTn id="35" fill="hold"/>
                                        <p:tgtEl>
                                          <p:spTgt spid="455"/>
                                        </p:tgtEl>
                                        <p:attrNameLst>
                                          <p:attrName>style.visibility</p:attrName>
                                        </p:attrNameLst>
                                      </p:cBhvr>
                                      <p:to>
                                        <p:strVal val="visible"/>
                                      </p:to>
                                    </p:set>
                                    <p:animEffect filter="dissolve" transition="in">
                                      <p:cBhvr>
                                        <p:cTn id="36" dur="500"/>
                                        <p:tgtEl>
                                          <p:spTgt spid="455"/>
                                        </p:tgtEl>
                                      </p:cBhvr>
                                    </p:animEffect>
                                  </p:childTnLst>
                                </p:cTn>
                              </p:par>
                            </p:childTnLst>
                          </p:cTn>
                        </p:par>
                        <p:par>
                          <p:cTn id="37" fill="hold">
                            <p:stCondLst>
                              <p:cond delay="500"/>
                            </p:stCondLst>
                            <p:childTnLst>
                              <p:par>
                                <p:cTn id="38" presetClass="entr" nodeType="afterEffect" presetID="9" grpId="10" fill="hold">
                                  <p:stCondLst>
                                    <p:cond delay="0"/>
                                  </p:stCondLst>
                                  <p:iterate type="el" backwards="0">
                                    <p:tmAbs val="0"/>
                                  </p:iterate>
                                  <p:childTnLst>
                                    <p:set>
                                      <p:cBhvr>
                                        <p:cTn id="39" fill="hold"/>
                                        <p:tgtEl>
                                          <p:spTgt spid="533"/>
                                        </p:tgtEl>
                                        <p:attrNameLst>
                                          <p:attrName>style.visibility</p:attrName>
                                        </p:attrNameLst>
                                      </p:cBhvr>
                                      <p:to>
                                        <p:strVal val="visible"/>
                                      </p:to>
                                    </p:set>
                                    <p:animEffect filter="dissolve" transition="in">
                                      <p:cBhvr>
                                        <p:cTn id="40" dur="500"/>
                                        <p:tgtEl>
                                          <p:spTgt spid="533"/>
                                        </p:tgtEl>
                                      </p:cBhvr>
                                    </p:animEffect>
                                  </p:childTnLst>
                                </p:cTn>
                              </p:par>
                            </p:childTnLst>
                          </p:cTn>
                        </p:par>
                      </p:childTnLst>
                    </p:cTn>
                  </p:par>
                  <p:par>
                    <p:cTn id="41" fill="hold">
                      <p:stCondLst>
                        <p:cond delay="indefinite"/>
                      </p:stCondLst>
                      <p:childTnLst>
                        <p:par>
                          <p:cTn id="42" fill="hold">
                            <p:stCondLst>
                              <p:cond delay="0"/>
                            </p:stCondLst>
                            <p:childTnLst>
                              <p:par>
                                <p:cTn id="43" presetClass="exit" nodeType="clickEffect" presetSubtype="10" presetID="3" grpId="11" fill="hold">
                                  <p:stCondLst>
                                    <p:cond delay="0"/>
                                  </p:stCondLst>
                                  <p:iterate type="el" backwards="0">
                                    <p:tmAbs val="0"/>
                                  </p:iterate>
                                  <p:childTnLst>
                                    <p:animEffect filter="blinds(horizontal)" transition="out">
                                      <p:cBhvr>
                                        <p:cTn id="44" dur="500" fill="hold"/>
                                        <p:tgtEl>
                                          <p:spTgt spid="531"/>
                                        </p:tgtEl>
                                      </p:cBhvr>
                                    </p:animEffect>
                                    <p:set>
                                      <p:cBhvr>
                                        <p:cTn id="45" fill="hold">
                                          <p:stCondLst>
                                            <p:cond delay="499"/>
                                          </p:stCondLst>
                                        </p:cTn>
                                        <p:tgtEl>
                                          <p:spTgt spid="531"/>
                                        </p:tgtEl>
                                        <p:attrNameLst>
                                          <p:attrName>style.visibility</p:attrName>
                                        </p:attrNameLst>
                                      </p:cBhvr>
                                      <p:to>
                                        <p:strVal val="hidden"/>
                                      </p:to>
                                    </p:set>
                                  </p:childTnLst>
                                </p:cTn>
                              </p:par>
                            </p:childTnLst>
                          </p:cTn>
                        </p:par>
                        <p:par>
                          <p:cTn id="46" fill="hold">
                            <p:stCondLst>
                              <p:cond delay="500"/>
                            </p:stCondLst>
                            <p:childTnLst>
                              <p:par>
                                <p:cTn id="47" presetClass="entr" nodeType="afterEffect" presetSubtype="0" presetID="1" grpId="12" fill="hold">
                                  <p:stCondLst>
                                    <p:cond delay="0"/>
                                  </p:stCondLst>
                                  <p:iterate type="el" backwards="0">
                                    <p:tmAbs val="0"/>
                                  </p:iterate>
                                  <p:childTnLst>
                                    <p:set>
                                      <p:cBhvr>
                                        <p:cTn id="48" fill="hold"/>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11"/>
      <p:bldP build="whole" bldLvl="1" animBg="1" rev="0" advAuto="0" spid="456" grpId="4"/>
      <p:bldP build="whole" bldLvl="1" animBg="1" rev="0" advAuto="0" spid="534" grpId="12"/>
      <p:bldP build="whole" bldLvl="1" animBg="1" rev="0" advAuto="0" spid="517" grpId="6"/>
      <p:bldP build="whole" bldLvl="1" animBg="1" rev="0" advAuto="0" spid="455" grpId="9"/>
      <p:bldP build="whole" bldLvl="1" animBg="1" rev="0" advAuto="0" spid="529" grpId="1"/>
      <p:bldP build="whole" bldLvl="1" animBg="1" rev="0" advAuto="0" spid="529" grpId="2"/>
      <p:bldP build="whole" bldLvl="1" animBg="1" rev="0" advAuto="0" spid="530" grpId="3"/>
      <p:bldP build="whole" bldLvl="1" animBg="1" rev="0" advAuto="0" spid="520" grpId="5"/>
      <p:bldP build="whole" bldLvl="1" animBg="1" rev="0" advAuto="0" spid="533" grpId="10"/>
      <p:bldP build="whole" bldLvl="1" animBg="1" rev="0" advAuto="0" spid="531" grpId="8"/>
      <p:bldP build="whole" bldLvl="1" animBg="1" rev="0" advAuto="0" spid="530" grpId="7"/>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Rounded Rectangle 27"/>
          <p:cNvSpPr/>
          <p:nvPr/>
        </p:nvSpPr>
        <p:spPr>
          <a:xfrm>
            <a:off x="4402032" y="3464888"/>
            <a:ext cx="4589568" cy="482503"/>
          </a:xfrm>
          <a:prstGeom prst="roundRect">
            <a:avLst>
              <a:gd name="adj" fmla="val 16667"/>
            </a:avLst>
          </a:prstGeom>
          <a:solidFill>
            <a:srgbClr val="FF0000"/>
          </a:solidFill>
          <a:ln w="50800">
            <a:solidFill>
              <a:srgbClr val="FF0000"/>
            </a:solidFill>
            <a:miter/>
          </a:ln>
        </p:spPr>
        <p:txBody>
          <a:bodyPr lIns="45719" rIns="45719" anchor="ctr"/>
          <a:lstStyle/>
          <a:p>
            <a:pPr algn="ctr">
              <a:defRPr>
                <a:solidFill>
                  <a:srgbClr val="FFFFFF"/>
                </a:solidFill>
              </a:defRPr>
            </a:pPr>
          </a:p>
        </p:txBody>
      </p:sp>
      <p:sp>
        <p:nvSpPr>
          <p:cNvPr id="538" name="Rounded Rectangle 2"/>
          <p:cNvSpPr/>
          <p:nvPr/>
        </p:nvSpPr>
        <p:spPr>
          <a:xfrm>
            <a:off x="180668" y="3479898"/>
            <a:ext cx="4050191" cy="482503"/>
          </a:xfrm>
          <a:prstGeom prst="roundRect">
            <a:avLst>
              <a:gd name="adj" fmla="val 16667"/>
            </a:avLst>
          </a:prstGeom>
          <a:solidFill>
            <a:srgbClr val="0079D6"/>
          </a:solidFill>
          <a:ln w="50800">
            <a:solidFill>
              <a:srgbClr val="0079D6"/>
            </a:solidFill>
            <a:miter/>
          </a:ln>
        </p:spPr>
        <p:txBody>
          <a:bodyPr lIns="45719" rIns="45719" anchor="ctr"/>
          <a:lstStyle/>
          <a:p>
            <a:pPr algn="ctr">
              <a:defRPr>
                <a:solidFill>
                  <a:srgbClr val="FFFFFF"/>
                </a:solidFill>
              </a:defRPr>
            </a:pPr>
          </a:p>
        </p:txBody>
      </p:sp>
      <p:grpSp>
        <p:nvGrpSpPr>
          <p:cNvPr id="558" name="Diagram 8"/>
          <p:cNvGrpSpPr/>
          <p:nvPr/>
        </p:nvGrpSpPr>
        <p:grpSpPr>
          <a:xfrm>
            <a:off x="1450623" y="2488523"/>
            <a:ext cx="4643661" cy="461728"/>
            <a:chOff x="0" y="0"/>
            <a:chExt cx="4643660" cy="461727"/>
          </a:xfrm>
        </p:grpSpPr>
        <p:grpSp>
          <p:nvGrpSpPr>
            <p:cNvPr id="541" name="Group"/>
            <p:cNvGrpSpPr/>
            <p:nvPr/>
          </p:nvGrpSpPr>
          <p:grpSpPr>
            <a:xfrm>
              <a:off x="0" y="0"/>
              <a:ext cx="703584" cy="461728"/>
              <a:chOff x="0" y="0"/>
              <a:chExt cx="703583" cy="461727"/>
            </a:xfrm>
          </p:grpSpPr>
          <p:sp>
            <p:nvSpPr>
              <p:cNvPr id="539"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40"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542"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45" name="Group"/>
            <p:cNvGrpSpPr/>
            <p:nvPr/>
          </p:nvGrpSpPr>
          <p:grpSpPr>
            <a:xfrm>
              <a:off x="985018" y="0"/>
              <a:ext cx="703585" cy="461728"/>
              <a:chOff x="0" y="0"/>
              <a:chExt cx="703583" cy="461727"/>
            </a:xfrm>
          </p:grpSpPr>
          <p:sp>
            <p:nvSpPr>
              <p:cNvPr id="543"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44"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546"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49" name="Group"/>
            <p:cNvGrpSpPr/>
            <p:nvPr/>
          </p:nvGrpSpPr>
          <p:grpSpPr>
            <a:xfrm>
              <a:off x="1970037" y="0"/>
              <a:ext cx="703585" cy="461728"/>
              <a:chOff x="0" y="0"/>
              <a:chExt cx="703583" cy="461727"/>
            </a:xfrm>
          </p:grpSpPr>
          <p:sp>
            <p:nvSpPr>
              <p:cNvPr id="547"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48"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550"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53" name="Group"/>
            <p:cNvGrpSpPr/>
            <p:nvPr/>
          </p:nvGrpSpPr>
          <p:grpSpPr>
            <a:xfrm>
              <a:off x="2955057" y="0"/>
              <a:ext cx="703585" cy="461728"/>
              <a:chOff x="0" y="0"/>
              <a:chExt cx="703583" cy="461727"/>
            </a:xfrm>
          </p:grpSpPr>
          <p:sp>
            <p:nvSpPr>
              <p:cNvPr id="551"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52"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554"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57" name="Group"/>
            <p:cNvGrpSpPr/>
            <p:nvPr/>
          </p:nvGrpSpPr>
          <p:grpSpPr>
            <a:xfrm>
              <a:off x="3940076" y="0"/>
              <a:ext cx="703585" cy="461728"/>
              <a:chOff x="0" y="0"/>
              <a:chExt cx="703583" cy="461727"/>
            </a:xfrm>
          </p:grpSpPr>
          <p:sp>
            <p:nvSpPr>
              <p:cNvPr id="555"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56"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grpSp>
        <p:nvGrpSpPr>
          <p:cNvPr id="578" name="Diagram 9"/>
          <p:cNvGrpSpPr/>
          <p:nvPr/>
        </p:nvGrpSpPr>
        <p:grpSpPr>
          <a:xfrm>
            <a:off x="2441223" y="2975117"/>
            <a:ext cx="4643661" cy="461728"/>
            <a:chOff x="0" y="0"/>
            <a:chExt cx="4643660" cy="461727"/>
          </a:xfrm>
        </p:grpSpPr>
        <p:grpSp>
          <p:nvGrpSpPr>
            <p:cNvPr id="561" name="Group"/>
            <p:cNvGrpSpPr/>
            <p:nvPr/>
          </p:nvGrpSpPr>
          <p:grpSpPr>
            <a:xfrm>
              <a:off x="0" y="0"/>
              <a:ext cx="703584" cy="461728"/>
              <a:chOff x="0" y="0"/>
              <a:chExt cx="703583" cy="461727"/>
            </a:xfrm>
          </p:grpSpPr>
          <p:sp>
            <p:nvSpPr>
              <p:cNvPr id="559"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60"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562"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65" name="Group"/>
            <p:cNvGrpSpPr/>
            <p:nvPr/>
          </p:nvGrpSpPr>
          <p:grpSpPr>
            <a:xfrm>
              <a:off x="985018" y="0"/>
              <a:ext cx="703585" cy="461728"/>
              <a:chOff x="0" y="0"/>
              <a:chExt cx="703583" cy="461727"/>
            </a:xfrm>
          </p:grpSpPr>
          <p:sp>
            <p:nvSpPr>
              <p:cNvPr id="563"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64"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566"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69" name="Group"/>
            <p:cNvGrpSpPr/>
            <p:nvPr/>
          </p:nvGrpSpPr>
          <p:grpSpPr>
            <a:xfrm>
              <a:off x="1970037" y="0"/>
              <a:ext cx="703585" cy="461728"/>
              <a:chOff x="0" y="0"/>
              <a:chExt cx="703583" cy="461727"/>
            </a:xfrm>
          </p:grpSpPr>
          <p:sp>
            <p:nvSpPr>
              <p:cNvPr id="567"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68"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570"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73" name="Group"/>
            <p:cNvGrpSpPr/>
            <p:nvPr/>
          </p:nvGrpSpPr>
          <p:grpSpPr>
            <a:xfrm>
              <a:off x="2955057" y="0"/>
              <a:ext cx="703585" cy="461728"/>
              <a:chOff x="0" y="0"/>
              <a:chExt cx="703583" cy="461727"/>
            </a:xfrm>
          </p:grpSpPr>
          <p:sp>
            <p:nvSpPr>
              <p:cNvPr id="571"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72"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574"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77" name="Group"/>
            <p:cNvGrpSpPr/>
            <p:nvPr/>
          </p:nvGrpSpPr>
          <p:grpSpPr>
            <a:xfrm>
              <a:off x="3940076" y="0"/>
              <a:ext cx="703585" cy="461728"/>
              <a:chOff x="0" y="0"/>
              <a:chExt cx="703583" cy="461727"/>
            </a:xfrm>
          </p:grpSpPr>
          <p:sp>
            <p:nvSpPr>
              <p:cNvPr id="575"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76"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grpSp>
        <p:nvGrpSpPr>
          <p:cNvPr id="598" name="Diagram 11"/>
          <p:cNvGrpSpPr/>
          <p:nvPr/>
        </p:nvGrpSpPr>
        <p:grpSpPr>
          <a:xfrm>
            <a:off x="3431269" y="3479124"/>
            <a:ext cx="4643660" cy="461728"/>
            <a:chOff x="0" y="0"/>
            <a:chExt cx="4643660" cy="461727"/>
          </a:xfrm>
        </p:grpSpPr>
        <p:grpSp>
          <p:nvGrpSpPr>
            <p:cNvPr id="581" name="Group"/>
            <p:cNvGrpSpPr/>
            <p:nvPr/>
          </p:nvGrpSpPr>
          <p:grpSpPr>
            <a:xfrm>
              <a:off x="0" y="0"/>
              <a:ext cx="703584" cy="461728"/>
              <a:chOff x="0" y="0"/>
              <a:chExt cx="703583" cy="461727"/>
            </a:xfrm>
          </p:grpSpPr>
          <p:sp>
            <p:nvSpPr>
              <p:cNvPr id="579"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80"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582" name="Arrow"/>
            <p:cNvSpPr/>
            <p:nvPr/>
          </p:nvSpPr>
          <p:spPr>
            <a:xfrm>
              <a:off x="775019" y="143618"/>
              <a:ext cx="151440"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85" name="Group"/>
            <p:cNvGrpSpPr/>
            <p:nvPr/>
          </p:nvGrpSpPr>
          <p:grpSpPr>
            <a:xfrm>
              <a:off x="989319" y="0"/>
              <a:ext cx="703585" cy="461728"/>
              <a:chOff x="0" y="0"/>
              <a:chExt cx="703583" cy="461727"/>
            </a:xfrm>
          </p:grpSpPr>
          <p:sp>
            <p:nvSpPr>
              <p:cNvPr id="583"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84"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586" name="Arrow"/>
            <p:cNvSpPr/>
            <p:nvPr/>
          </p:nvSpPr>
          <p:spPr>
            <a:xfrm>
              <a:off x="1762188" y="143618"/>
              <a:ext cx="14688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89" name="Group"/>
            <p:cNvGrpSpPr/>
            <p:nvPr/>
          </p:nvGrpSpPr>
          <p:grpSpPr>
            <a:xfrm>
              <a:off x="1970037" y="0"/>
              <a:ext cx="703585" cy="461728"/>
              <a:chOff x="0" y="0"/>
              <a:chExt cx="703583" cy="461727"/>
            </a:xfrm>
          </p:grpSpPr>
          <p:sp>
            <p:nvSpPr>
              <p:cNvPr id="587"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88"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590"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93" name="Group"/>
            <p:cNvGrpSpPr/>
            <p:nvPr/>
          </p:nvGrpSpPr>
          <p:grpSpPr>
            <a:xfrm>
              <a:off x="2955057" y="0"/>
              <a:ext cx="703585" cy="461728"/>
              <a:chOff x="0" y="0"/>
              <a:chExt cx="703583" cy="461727"/>
            </a:xfrm>
          </p:grpSpPr>
          <p:sp>
            <p:nvSpPr>
              <p:cNvPr id="591"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92"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594"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597" name="Group"/>
            <p:cNvGrpSpPr/>
            <p:nvPr/>
          </p:nvGrpSpPr>
          <p:grpSpPr>
            <a:xfrm>
              <a:off x="3940076" y="0"/>
              <a:ext cx="703585" cy="461728"/>
              <a:chOff x="0" y="0"/>
              <a:chExt cx="703583" cy="461727"/>
            </a:xfrm>
          </p:grpSpPr>
          <p:sp>
            <p:nvSpPr>
              <p:cNvPr id="595" name="Rounded Rectangle"/>
              <p:cNvSpPr/>
              <p:nvPr/>
            </p:nvSpPr>
            <p:spPr>
              <a:xfrm>
                <a:off x="0" y="0"/>
                <a:ext cx="703584" cy="461728"/>
              </a:xfrm>
              <a:prstGeom prst="roundRect">
                <a:avLst>
                  <a:gd name="adj" fmla="val 10000"/>
                </a:avLst>
              </a:prstGeom>
              <a:solidFill>
                <a:schemeClr val="accent1"/>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596"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sp>
        <p:nvSpPr>
          <p:cNvPr id="599" name="TextBox 6"/>
          <p:cNvSpPr txBox="1"/>
          <p:nvPr/>
        </p:nvSpPr>
        <p:spPr>
          <a:xfrm>
            <a:off x="226387" y="2564702"/>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add $r1,r2</a:t>
            </a:r>
          </a:p>
        </p:txBody>
      </p:sp>
      <p:sp>
        <p:nvSpPr>
          <p:cNvPr id="600" name="TextBox 15"/>
          <p:cNvSpPr txBox="1"/>
          <p:nvPr/>
        </p:nvSpPr>
        <p:spPr>
          <a:xfrm>
            <a:off x="226387" y="3052092"/>
            <a:ext cx="1722401"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beq $r1,$r3,#16</a:t>
            </a:r>
          </a:p>
        </p:txBody>
      </p:sp>
      <p:sp>
        <p:nvSpPr>
          <p:cNvPr id="601" name="TextBox 16"/>
          <p:cNvSpPr txBox="1"/>
          <p:nvPr/>
        </p:nvSpPr>
        <p:spPr>
          <a:xfrm>
            <a:off x="226387" y="3556098"/>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sub $r3,$r2</a:t>
            </a:r>
          </a:p>
        </p:txBody>
      </p:sp>
      <p:sp>
        <p:nvSpPr>
          <p:cNvPr id="602" name="TextBox 17"/>
          <p:cNvSpPr txBox="1"/>
          <p:nvPr/>
        </p:nvSpPr>
        <p:spPr>
          <a:xfrm>
            <a:off x="1493519" y="2029075"/>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1</a:t>
            </a:r>
          </a:p>
        </p:txBody>
      </p:sp>
      <p:sp>
        <p:nvSpPr>
          <p:cNvPr id="603" name="TextBox 18"/>
          <p:cNvSpPr txBox="1"/>
          <p:nvPr/>
        </p:nvSpPr>
        <p:spPr>
          <a:xfrm>
            <a:off x="2484119" y="2029075"/>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2</a:t>
            </a:r>
          </a:p>
        </p:txBody>
      </p:sp>
      <p:sp>
        <p:nvSpPr>
          <p:cNvPr id="604" name="TextBox 19"/>
          <p:cNvSpPr txBox="1"/>
          <p:nvPr/>
        </p:nvSpPr>
        <p:spPr>
          <a:xfrm>
            <a:off x="3532147" y="2035330"/>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3</a:t>
            </a:r>
          </a:p>
        </p:txBody>
      </p:sp>
      <p:sp>
        <p:nvSpPr>
          <p:cNvPr id="605" name="TextBox 20"/>
          <p:cNvSpPr txBox="1"/>
          <p:nvPr/>
        </p:nvSpPr>
        <p:spPr>
          <a:xfrm>
            <a:off x="4517155" y="2050077"/>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4</a:t>
            </a:r>
          </a:p>
        </p:txBody>
      </p:sp>
      <p:sp>
        <p:nvSpPr>
          <p:cNvPr id="606" name="TextBox 21"/>
          <p:cNvSpPr txBox="1"/>
          <p:nvPr/>
        </p:nvSpPr>
        <p:spPr>
          <a:xfrm>
            <a:off x="5449871" y="2056332"/>
            <a:ext cx="1014015"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5</a:t>
            </a:r>
          </a:p>
        </p:txBody>
      </p:sp>
      <p:sp>
        <p:nvSpPr>
          <p:cNvPr id="607" name="TextBox 22"/>
          <p:cNvSpPr txBox="1"/>
          <p:nvPr/>
        </p:nvSpPr>
        <p:spPr>
          <a:xfrm>
            <a:off x="6408419" y="2050077"/>
            <a:ext cx="1014016" cy="232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6</a:t>
            </a:r>
          </a:p>
        </p:txBody>
      </p:sp>
      <p:sp>
        <p:nvSpPr>
          <p:cNvPr id="608" name="TextBox 23"/>
          <p:cNvSpPr txBox="1"/>
          <p:nvPr/>
        </p:nvSpPr>
        <p:spPr>
          <a:xfrm>
            <a:off x="7399019" y="2054025"/>
            <a:ext cx="1014016"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7</a:t>
            </a:r>
          </a:p>
        </p:txBody>
      </p:sp>
      <p:sp>
        <p:nvSpPr>
          <p:cNvPr id="609" name="TextBox 24"/>
          <p:cNvSpPr txBox="1"/>
          <p:nvPr/>
        </p:nvSpPr>
        <p:spPr>
          <a:xfrm>
            <a:off x="8389619" y="2057972"/>
            <a:ext cx="1014016" cy="23266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100">
                <a:solidFill>
                  <a:srgbClr val="FFFFFF"/>
                </a:solidFill>
                <a:latin typeface="Consolas"/>
                <a:ea typeface="Consolas"/>
                <a:cs typeface="Consolas"/>
                <a:sym typeface="Consolas"/>
              </a:defRPr>
            </a:lvl1pPr>
          </a:lstStyle>
          <a:p>
            <a:pPr/>
            <a:r>
              <a:t>Cycle 8</a:t>
            </a:r>
          </a:p>
        </p:txBody>
      </p:sp>
      <p:sp>
        <p:nvSpPr>
          <p:cNvPr id="610" name="Rounded Rectangle 35"/>
          <p:cNvSpPr/>
          <p:nvPr/>
        </p:nvSpPr>
        <p:spPr>
          <a:xfrm>
            <a:off x="3352801" y="1920875"/>
            <a:ext cx="819428" cy="2755900"/>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611" name="Rounded Rectangle 36"/>
          <p:cNvSpPr/>
          <p:nvPr/>
        </p:nvSpPr>
        <p:spPr>
          <a:xfrm>
            <a:off x="4343401" y="1927460"/>
            <a:ext cx="819428" cy="2755901"/>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612" name="TextBox 3"/>
          <p:cNvSpPr txBox="1"/>
          <p:nvPr/>
        </p:nvSpPr>
        <p:spPr>
          <a:xfrm>
            <a:off x="1493520" y="3579181"/>
            <a:ext cx="870608"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000"/>
            </a:pPr>
            <a:r>
              <a:t>Speculative</a:t>
            </a:r>
            <a:r>
              <a:rPr b="0"/>
              <a:t> </a:t>
            </a:r>
          </a:p>
        </p:txBody>
      </p:sp>
      <p:sp>
        <p:nvSpPr>
          <p:cNvPr id="613" name="TextBox 28"/>
          <p:cNvSpPr txBox="1"/>
          <p:nvPr/>
        </p:nvSpPr>
        <p:spPr>
          <a:xfrm>
            <a:off x="8074719" y="3569251"/>
            <a:ext cx="947362"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lvl1pPr>
          </a:lstStyle>
          <a:p>
            <a:pPr/>
            <a:r>
              <a:t>Wrong guess</a:t>
            </a:r>
          </a:p>
        </p:txBody>
      </p:sp>
      <p:grpSp>
        <p:nvGrpSpPr>
          <p:cNvPr id="633" name="Diagram 25"/>
          <p:cNvGrpSpPr/>
          <p:nvPr/>
        </p:nvGrpSpPr>
        <p:grpSpPr>
          <a:xfrm>
            <a:off x="4421869" y="4012524"/>
            <a:ext cx="4643660" cy="461728"/>
            <a:chOff x="0" y="0"/>
            <a:chExt cx="4643660" cy="461727"/>
          </a:xfrm>
        </p:grpSpPr>
        <p:grpSp>
          <p:nvGrpSpPr>
            <p:cNvPr id="616" name="Group"/>
            <p:cNvGrpSpPr/>
            <p:nvPr/>
          </p:nvGrpSpPr>
          <p:grpSpPr>
            <a:xfrm>
              <a:off x="0" y="0"/>
              <a:ext cx="703584" cy="461728"/>
              <a:chOff x="0" y="0"/>
              <a:chExt cx="703583" cy="461727"/>
            </a:xfrm>
          </p:grpSpPr>
          <p:sp>
            <p:nvSpPr>
              <p:cNvPr id="614"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615" name="Fetch"/>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Fetch</a:t>
                </a:r>
              </a:p>
            </p:txBody>
          </p:sp>
        </p:grpSp>
        <p:sp>
          <p:nvSpPr>
            <p:cNvPr id="617" name="Arrow"/>
            <p:cNvSpPr/>
            <p:nvPr/>
          </p:nvSpPr>
          <p:spPr>
            <a:xfrm>
              <a:off x="77394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620" name="Group"/>
            <p:cNvGrpSpPr/>
            <p:nvPr/>
          </p:nvGrpSpPr>
          <p:grpSpPr>
            <a:xfrm>
              <a:off x="985018" y="0"/>
              <a:ext cx="703585" cy="461728"/>
              <a:chOff x="0" y="0"/>
              <a:chExt cx="703583" cy="461727"/>
            </a:xfrm>
          </p:grpSpPr>
          <p:sp>
            <p:nvSpPr>
              <p:cNvPr id="618"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619" name="Decod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Decode</a:t>
                </a:r>
              </a:p>
            </p:txBody>
          </p:sp>
        </p:grpSp>
        <p:sp>
          <p:nvSpPr>
            <p:cNvPr id="621" name="Arrow"/>
            <p:cNvSpPr/>
            <p:nvPr/>
          </p:nvSpPr>
          <p:spPr>
            <a:xfrm>
              <a:off x="1758963"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624" name="Group"/>
            <p:cNvGrpSpPr/>
            <p:nvPr/>
          </p:nvGrpSpPr>
          <p:grpSpPr>
            <a:xfrm>
              <a:off x="1970037" y="0"/>
              <a:ext cx="703585" cy="461728"/>
              <a:chOff x="0" y="0"/>
              <a:chExt cx="703583" cy="461727"/>
            </a:xfrm>
          </p:grpSpPr>
          <p:sp>
            <p:nvSpPr>
              <p:cNvPr id="622"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623" name="Execute"/>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Execute</a:t>
                </a:r>
              </a:p>
            </p:txBody>
          </p:sp>
        </p:grpSp>
        <p:sp>
          <p:nvSpPr>
            <p:cNvPr id="625" name="Arrow"/>
            <p:cNvSpPr/>
            <p:nvPr/>
          </p:nvSpPr>
          <p:spPr>
            <a:xfrm>
              <a:off x="2743981"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628" name="Group"/>
            <p:cNvGrpSpPr/>
            <p:nvPr/>
          </p:nvGrpSpPr>
          <p:grpSpPr>
            <a:xfrm>
              <a:off x="2955057" y="0"/>
              <a:ext cx="703585" cy="461728"/>
              <a:chOff x="0" y="0"/>
              <a:chExt cx="703583" cy="461727"/>
            </a:xfrm>
          </p:grpSpPr>
          <p:sp>
            <p:nvSpPr>
              <p:cNvPr id="626"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627" name="Memory"/>
              <p:cNvSpPr txBox="1"/>
              <p:nvPr/>
            </p:nvSpPr>
            <p:spPr>
              <a:xfrm>
                <a:off x="13523" y="96243"/>
                <a:ext cx="67653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Memory</a:t>
                </a:r>
              </a:p>
            </p:txBody>
          </p:sp>
        </p:grpSp>
        <p:sp>
          <p:nvSpPr>
            <p:cNvPr id="629" name="Arrow"/>
            <p:cNvSpPr/>
            <p:nvPr/>
          </p:nvSpPr>
          <p:spPr>
            <a:xfrm>
              <a:off x="3729000" y="143618"/>
              <a:ext cx="149161" cy="174490"/>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311150">
                <a:lnSpc>
                  <a:spcPct val="90000"/>
                </a:lnSpc>
                <a:spcBef>
                  <a:spcPts val="700"/>
                </a:spcBef>
                <a:defRPr sz="700">
                  <a:solidFill>
                    <a:srgbClr val="FFFFFF"/>
                  </a:solidFill>
                </a:defRPr>
              </a:pPr>
            </a:p>
          </p:txBody>
        </p:sp>
        <p:grpSp>
          <p:nvGrpSpPr>
            <p:cNvPr id="632" name="Group"/>
            <p:cNvGrpSpPr/>
            <p:nvPr/>
          </p:nvGrpSpPr>
          <p:grpSpPr>
            <a:xfrm>
              <a:off x="3940076" y="0"/>
              <a:ext cx="703585" cy="461728"/>
              <a:chOff x="0" y="0"/>
              <a:chExt cx="703583" cy="461727"/>
            </a:xfrm>
          </p:grpSpPr>
          <p:sp>
            <p:nvSpPr>
              <p:cNvPr id="630" name="Rounded Rectangle"/>
              <p:cNvSpPr/>
              <p:nvPr/>
            </p:nvSpPr>
            <p:spPr>
              <a:xfrm>
                <a:off x="0" y="0"/>
                <a:ext cx="703584" cy="461728"/>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533400">
                  <a:lnSpc>
                    <a:spcPct val="90000"/>
                  </a:lnSpc>
                  <a:spcBef>
                    <a:spcPts val="700"/>
                  </a:spcBef>
                  <a:defRPr>
                    <a:solidFill>
                      <a:srgbClr val="FFFFFF"/>
                    </a:solidFill>
                  </a:defRPr>
                </a:pPr>
              </a:p>
            </p:txBody>
          </p:sp>
          <p:sp>
            <p:nvSpPr>
              <p:cNvPr id="631" name="Write back"/>
              <p:cNvSpPr txBox="1"/>
              <p:nvPr/>
            </p:nvSpPr>
            <p:spPr>
              <a:xfrm>
                <a:off x="13523" y="16233"/>
                <a:ext cx="676537" cy="4292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defTabSz="533400">
                  <a:lnSpc>
                    <a:spcPct val="90000"/>
                  </a:lnSpc>
                  <a:spcBef>
                    <a:spcPts val="500"/>
                  </a:spcBef>
                  <a:defRPr sz="1200">
                    <a:solidFill>
                      <a:srgbClr val="FFFFFF"/>
                    </a:solidFill>
                  </a:defRPr>
                </a:lvl1pPr>
              </a:lstStyle>
              <a:p>
                <a:pPr/>
                <a:r>
                  <a:t>Write back</a:t>
                </a:r>
              </a:p>
            </p:txBody>
          </p:sp>
        </p:grpSp>
      </p:grpSp>
      <p:sp>
        <p:nvSpPr>
          <p:cNvPr id="634" name="TextBox 26"/>
          <p:cNvSpPr txBox="1"/>
          <p:nvPr/>
        </p:nvSpPr>
        <p:spPr>
          <a:xfrm>
            <a:off x="226387" y="4111823"/>
            <a:ext cx="125189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latin typeface="Consolas"/>
                <a:ea typeface="Consolas"/>
                <a:cs typeface="Consolas"/>
                <a:sym typeface="Consolas"/>
              </a:defRPr>
            </a:lvl1pPr>
          </a:lstStyle>
          <a:p>
            <a:pPr/>
            <a:r>
              <a:t>add $r3,$r2</a:t>
            </a:r>
          </a:p>
        </p:txBody>
      </p:sp>
      <p:sp>
        <p:nvSpPr>
          <p:cNvPr id="635" name="Multiply 4"/>
          <p:cNvSpPr/>
          <p:nvPr/>
        </p:nvSpPr>
        <p:spPr>
          <a:xfrm>
            <a:off x="4651518" y="3588016"/>
            <a:ext cx="258171" cy="253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304"/>
                </a:moveTo>
                <a:lnTo>
                  <a:pt x="5035" y="0"/>
                </a:lnTo>
                <a:lnTo>
                  <a:pt x="10800" y="5671"/>
                </a:lnTo>
                <a:lnTo>
                  <a:pt x="16565" y="0"/>
                </a:lnTo>
                <a:lnTo>
                  <a:pt x="21600" y="5304"/>
                </a:lnTo>
                <a:lnTo>
                  <a:pt x="16013" y="10800"/>
                </a:lnTo>
                <a:lnTo>
                  <a:pt x="21600" y="16296"/>
                </a:lnTo>
                <a:lnTo>
                  <a:pt x="16565" y="21600"/>
                </a:lnTo>
                <a:lnTo>
                  <a:pt x="10800" y="15929"/>
                </a:lnTo>
                <a:lnTo>
                  <a:pt x="5035" y="21600"/>
                </a:lnTo>
                <a:lnTo>
                  <a:pt x="0" y="16296"/>
                </a:lnTo>
                <a:lnTo>
                  <a:pt x="5587" y="10800"/>
                </a:lnTo>
                <a:close/>
              </a:path>
            </a:pathLst>
          </a:custGeom>
          <a:solidFill>
            <a:srgbClr val="FF0000"/>
          </a:solidFill>
          <a:ln w="12700">
            <a:miter lim="400000"/>
          </a:ln>
        </p:spPr>
        <p:txBody>
          <a:bodyPr lIns="45719" rIns="45719" anchor="ctr"/>
          <a:lstStyle/>
          <a:p>
            <a:pPr algn="ctr">
              <a:defRPr>
                <a:solidFill>
                  <a:srgbClr val="FFFFFF"/>
                </a:solidFill>
              </a:defRPr>
            </a:pPr>
          </a:p>
        </p:txBody>
      </p:sp>
      <p:sp>
        <p:nvSpPr>
          <p:cNvPr id="636" name="Multiply 29"/>
          <p:cNvSpPr/>
          <p:nvPr/>
        </p:nvSpPr>
        <p:spPr>
          <a:xfrm>
            <a:off x="5614260" y="3579333"/>
            <a:ext cx="258171" cy="253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304"/>
                </a:moveTo>
                <a:lnTo>
                  <a:pt x="5035" y="0"/>
                </a:lnTo>
                <a:lnTo>
                  <a:pt x="10800" y="5671"/>
                </a:lnTo>
                <a:lnTo>
                  <a:pt x="16565" y="0"/>
                </a:lnTo>
                <a:lnTo>
                  <a:pt x="21600" y="5304"/>
                </a:lnTo>
                <a:lnTo>
                  <a:pt x="16013" y="10800"/>
                </a:lnTo>
                <a:lnTo>
                  <a:pt x="21600" y="16296"/>
                </a:lnTo>
                <a:lnTo>
                  <a:pt x="16565" y="21600"/>
                </a:lnTo>
                <a:lnTo>
                  <a:pt x="10800" y="15929"/>
                </a:lnTo>
                <a:lnTo>
                  <a:pt x="5035" y="21600"/>
                </a:lnTo>
                <a:lnTo>
                  <a:pt x="0" y="16296"/>
                </a:lnTo>
                <a:lnTo>
                  <a:pt x="5587" y="10800"/>
                </a:lnTo>
                <a:close/>
              </a:path>
            </a:pathLst>
          </a:custGeom>
          <a:solidFill>
            <a:srgbClr val="FF0000"/>
          </a:solidFill>
          <a:ln w="12700">
            <a:miter lim="400000"/>
          </a:ln>
        </p:spPr>
        <p:txBody>
          <a:bodyPr lIns="45719" rIns="45719" anchor="ctr"/>
          <a:lstStyle/>
          <a:p>
            <a:pPr algn="ctr">
              <a:defRPr>
                <a:solidFill>
                  <a:srgbClr val="FFFFFF"/>
                </a:solidFill>
              </a:defRPr>
            </a:pPr>
          </a:p>
        </p:txBody>
      </p:sp>
      <p:sp>
        <p:nvSpPr>
          <p:cNvPr id="637" name="Multiply 30"/>
          <p:cNvSpPr/>
          <p:nvPr/>
        </p:nvSpPr>
        <p:spPr>
          <a:xfrm>
            <a:off x="6615169" y="3579331"/>
            <a:ext cx="258171" cy="253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304"/>
                </a:moveTo>
                <a:lnTo>
                  <a:pt x="5035" y="0"/>
                </a:lnTo>
                <a:lnTo>
                  <a:pt x="10800" y="5671"/>
                </a:lnTo>
                <a:lnTo>
                  <a:pt x="16565" y="0"/>
                </a:lnTo>
                <a:lnTo>
                  <a:pt x="21600" y="5304"/>
                </a:lnTo>
                <a:lnTo>
                  <a:pt x="16013" y="10800"/>
                </a:lnTo>
                <a:lnTo>
                  <a:pt x="21600" y="16296"/>
                </a:lnTo>
                <a:lnTo>
                  <a:pt x="16565" y="21600"/>
                </a:lnTo>
                <a:lnTo>
                  <a:pt x="10800" y="15929"/>
                </a:lnTo>
                <a:lnTo>
                  <a:pt x="5035" y="21600"/>
                </a:lnTo>
                <a:lnTo>
                  <a:pt x="0" y="16296"/>
                </a:lnTo>
                <a:lnTo>
                  <a:pt x="5587" y="10800"/>
                </a:lnTo>
                <a:close/>
              </a:path>
            </a:pathLst>
          </a:custGeom>
          <a:solidFill>
            <a:srgbClr val="FF0000"/>
          </a:solidFill>
          <a:ln w="12700">
            <a:miter lim="400000"/>
          </a:ln>
        </p:spPr>
        <p:txBody>
          <a:bodyPr lIns="45719" rIns="45719" anchor="ctr"/>
          <a:lstStyle/>
          <a:p>
            <a:pPr algn="ctr">
              <a:defRPr>
                <a:solidFill>
                  <a:srgbClr val="FFFFFF"/>
                </a:solidFill>
              </a:defRPr>
            </a:pPr>
          </a:p>
        </p:txBody>
      </p:sp>
      <p:sp>
        <p:nvSpPr>
          <p:cNvPr id="638" name="Multiply 31"/>
          <p:cNvSpPr/>
          <p:nvPr/>
        </p:nvSpPr>
        <p:spPr>
          <a:xfrm>
            <a:off x="7593015" y="3579331"/>
            <a:ext cx="258171" cy="253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304"/>
                </a:moveTo>
                <a:lnTo>
                  <a:pt x="5035" y="0"/>
                </a:lnTo>
                <a:lnTo>
                  <a:pt x="10800" y="5671"/>
                </a:lnTo>
                <a:lnTo>
                  <a:pt x="16565" y="0"/>
                </a:lnTo>
                <a:lnTo>
                  <a:pt x="21600" y="5304"/>
                </a:lnTo>
                <a:lnTo>
                  <a:pt x="16013" y="10800"/>
                </a:lnTo>
                <a:lnTo>
                  <a:pt x="21600" y="16296"/>
                </a:lnTo>
                <a:lnTo>
                  <a:pt x="16565" y="21600"/>
                </a:lnTo>
                <a:lnTo>
                  <a:pt x="10800" y="15929"/>
                </a:lnTo>
                <a:lnTo>
                  <a:pt x="5035" y="21600"/>
                </a:lnTo>
                <a:lnTo>
                  <a:pt x="0" y="16296"/>
                </a:lnTo>
                <a:lnTo>
                  <a:pt x="5587" y="10800"/>
                </a:lnTo>
                <a:close/>
              </a:path>
            </a:pathLst>
          </a:custGeom>
          <a:solidFill>
            <a:srgbClr val="FF0000"/>
          </a:solidFill>
          <a:ln w="12700">
            <a:miter lim="400000"/>
          </a:ln>
        </p:spPr>
        <p:txBody>
          <a:bodyPr lIns="45719" rIns="45719" anchor="ctr"/>
          <a:lstStyle/>
          <a:p>
            <a:pPr algn="ctr">
              <a:defRPr>
                <a:solidFill>
                  <a:srgbClr val="FFFFFF"/>
                </a:solidFill>
              </a:defRPr>
            </a:pPr>
          </a:p>
        </p:txBody>
      </p:sp>
      <p:sp>
        <p:nvSpPr>
          <p:cNvPr id="639" name="Rounded Rectangle 32"/>
          <p:cNvSpPr/>
          <p:nvPr/>
        </p:nvSpPr>
        <p:spPr>
          <a:xfrm>
            <a:off x="8284260" y="1920875"/>
            <a:ext cx="819428" cy="2755900"/>
          </a:xfrm>
          <a:prstGeom prst="roundRect">
            <a:avLst>
              <a:gd name="adj" fmla="val 16667"/>
            </a:avLst>
          </a:prstGeom>
          <a:ln w="12700">
            <a:solidFill>
              <a:srgbClr val="00B050"/>
            </a:solidFill>
            <a:miter/>
          </a:ln>
        </p:spPr>
        <p:txBody>
          <a:bodyPr lIns="45719" rIns="45719" anchor="ctr"/>
          <a:lstStyle/>
          <a:p>
            <a:pPr algn="ctr">
              <a:defRPr>
                <a:solidFill>
                  <a:srgbClr val="FFFFFF"/>
                </a:solidFill>
              </a:defRPr>
            </a:pPr>
          </a:p>
        </p:txBody>
      </p:sp>
      <p:sp>
        <p:nvSpPr>
          <p:cNvPr id="640" name="TextBox 5"/>
          <p:cNvSpPr txBox="1"/>
          <p:nvPr/>
        </p:nvSpPr>
        <p:spPr>
          <a:xfrm>
            <a:off x="113469" y="4800600"/>
            <a:ext cx="7503504" cy="9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Cleaning up for miss-speculation:</a:t>
            </a:r>
          </a:p>
          <a:p>
            <a:pPr>
              <a:defRPr>
                <a:solidFill>
                  <a:srgbClr val="FFFFFF"/>
                </a:solidFill>
              </a:defRPr>
            </a:pPr>
            <a:r>
              <a:t>	- </a:t>
            </a:r>
            <a:r>
              <a:rPr>
                <a:solidFill>
                  <a:srgbClr val="00B050"/>
                </a:solidFill>
              </a:rPr>
              <a:t>Remove</a:t>
            </a:r>
            <a:r>
              <a:t> squashed instructions affect on </a:t>
            </a:r>
            <a:r>
              <a:rPr>
                <a:solidFill>
                  <a:srgbClr val="00B050"/>
                </a:solidFill>
              </a:rPr>
              <a:t>architectural state </a:t>
            </a:r>
          </a:p>
          <a:p>
            <a:pPr>
              <a:defRPr>
                <a:solidFill>
                  <a:srgbClr val="FFFFFF"/>
                </a:solidFill>
              </a:defRPr>
            </a:pPr>
            <a:r>
              <a:t>	- </a:t>
            </a:r>
            <a:r>
              <a:rPr>
                <a:solidFill>
                  <a:srgbClr val="FF0000"/>
                </a:solidFill>
              </a:rPr>
              <a:t>Doesn't remove </a:t>
            </a:r>
            <a:r>
              <a:t>squashed instructions affects on </a:t>
            </a:r>
            <a:r>
              <a:rPr>
                <a:solidFill>
                  <a:srgbClr val="FF0000"/>
                </a:solidFill>
              </a:rPr>
              <a:t>microarchitectural state </a:t>
            </a:r>
          </a:p>
        </p:txBody>
      </p:sp>
      <p:sp>
        <p:nvSpPr>
          <p:cNvPr id="641" name="Slide Number Placeholder 7"/>
          <p:cNvSpPr txBox="1"/>
          <p:nvPr>
            <p:ph type="sldNum" sz="quarter" idx="4294967295"/>
          </p:nvPr>
        </p:nvSpPr>
        <p:spPr>
          <a:xfrm>
            <a:off x="8885376" y="562721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2" name="Title 1"/>
          <p:cNvSpPr txBox="1"/>
          <p:nvPr/>
        </p:nvSpPr>
        <p:spPr>
          <a:xfrm>
            <a:off x="579119" y="1168469"/>
            <a:ext cx="8138162" cy="65391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4400">
                <a:solidFill>
                  <a:srgbClr val="FFFFFF"/>
                </a:solidFill>
                <a:latin typeface="Calibri Light"/>
                <a:ea typeface="Calibri Light"/>
                <a:cs typeface="Calibri Light"/>
                <a:sym typeface="Calibri Light"/>
              </a:defRPr>
            </a:pPr>
            <a:r>
              <a:t>Speculative Execution </a:t>
            </a:r>
            <a:r>
              <a:rPr sz="2800">
                <a:solidFill>
                  <a:srgbClr val="FF0000"/>
                </a:solidFill>
              </a:rPr>
              <a:t>(Wrong guess)  </a:t>
            </a:r>
            <a:r>
              <a:rPr sz="2800">
                <a:solidFill>
                  <a:srgbClr val="000000"/>
                </a:solidFill>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10"/>
                                        </p:tgtEl>
                                        <p:attrNameLst>
                                          <p:attrName>style.visibility</p:attrName>
                                        </p:attrNameLst>
                                      </p:cBhvr>
                                      <p:to>
                                        <p:strVal val="visible"/>
                                      </p:to>
                                    </p:set>
                                    <p:animEffect filter="dissolve" transition="in">
                                      <p:cBhvr>
                                        <p:cTn id="7" dur="500"/>
                                        <p:tgtEl>
                                          <p:spTgt spid="610"/>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601"/>
                                        </p:tgtEl>
                                        <p:attrNameLst>
                                          <p:attrName>style.visibility</p:attrName>
                                        </p:attrNameLst>
                                      </p:cBhvr>
                                      <p:to>
                                        <p:strVal val="visible"/>
                                      </p:to>
                                    </p:set>
                                    <p:animEffect filter="dissolve" transition="in">
                                      <p:cBhvr>
                                        <p:cTn id="11" dur="500"/>
                                        <p:tgtEl>
                                          <p:spTgt spid="601"/>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612"/>
                                        </p:tgtEl>
                                        <p:attrNameLst>
                                          <p:attrName>style.visibility</p:attrName>
                                        </p:attrNameLst>
                                      </p:cBhvr>
                                      <p:to>
                                        <p:strVal val="visible"/>
                                      </p:to>
                                    </p:set>
                                    <p:animEffect filter="dissolve" transition="in">
                                      <p:cBhvr>
                                        <p:cTn id="15" dur="500"/>
                                        <p:tgtEl>
                                          <p:spTgt spid="612"/>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538"/>
                                        </p:tgtEl>
                                        <p:attrNameLst>
                                          <p:attrName>style.visibility</p:attrName>
                                        </p:attrNameLst>
                                      </p:cBhvr>
                                      <p:to>
                                        <p:strVal val="visible"/>
                                      </p:to>
                                    </p:set>
                                    <p:animEffect filter="dissolve" transition="in">
                                      <p:cBhvr>
                                        <p:cTn id="19" dur="500"/>
                                        <p:tgtEl>
                                          <p:spTgt spid="538"/>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598"/>
                                        </p:tgtEl>
                                        <p:attrNameLst>
                                          <p:attrName>style.visibility</p:attrName>
                                        </p:attrNameLst>
                                      </p:cBhvr>
                                      <p:to>
                                        <p:strVal val="visible"/>
                                      </p:to>
                                    </p:set>
                                    <p:animEffect filter="dissolve" transition="in">
                                      <p:cBhvr>
                                        <p:cTn id="23" dur="500"/>
                                        <p:tgtEl>
                                          <p:spTgt spid="598"/>
                                        </p:tgtEl>
                                      </p:cBhvr>
                                    </p:animEffect>
                                  </p:childTnLst>
                                </p:cTn>
                              </p:par>
                            </p:childTnLst>
                          </p:cTn>
                        </p:par>
                      </p:childTnLst>
                    </p:cTn>
                  </p:par>
                  <p:par>
                    <p:cTn id="24" fill="hold">
                      <p:stCondLst>
                        <p:cond delay="indefinite"/>
                      </p:stCondLst>
                      <p:childTnLst>
                        <p:par>
                          <p:cTn id="25" fill="hold">
                            <p:stCondLst>
                              <p:cond delay="0"/>
                            </p:stCondLst>
                            <p:childTnLst>
                              <p:par>
                                <p:cTn id="26" presetClass="exit" nodeType="clickEffect" presetSubtype="0" presetID="1" grpId="6" fill="hold">
                                  <p:stCondLst>
                                    <p:cond delay="0"/>
                                  </p:stCondLst>
                                  <p:iterate type="el" backwards="0">
                                    <p:tmAbs val="0"/>
                                  </p:iterate>
                                  <p:childTnLst>
                                    <p:set>
                                      <p:cBhvr>
                                        <p:cTn id="27" fill="hold">
                                          <p:stCondLst>
                                            <p:cond delay="0"/>
                                          </p:stCondLst>
                                        </p:cTn>
                                        <p:tgtEl>
                                          <p:spTgt spid="610"/>
                                        </p:tgtEl>
                                        <p:attrNameLst>
                                          <p:attrName>style.visibility</p:attrName>
                                        </p:attrNameLst>
                                      </p:cBhvr>
                                      <p:to>
                                        <p:strVal val="hidden"/>
                                      </p:to>
                                    </p:set>
                                  </p:childTnLst>
                                </p:cTn>
                              </p:par>
                            </p:childTnLst>
                          </p:cTn>
                        </p:par>
                        <p:par>
                          <p:cTn id="28" fill="hold">
                            <p:stCondLst>
                              <p:cond delay="0"/>
                            </p:stCondLst>
                            <p:childTnLst>
                              <p:par>
                                <p:cTn id="29" presetClass="entr" nodeType="afterEffect" presetSubtype="0" presetID="1" grpId="7" fill="hold">
                                  <p:stCondLst>
                                    <p:cond delay="0"/>
                                  </p:stCondLst>
                                  <p:iterate type="el" backwards="0">
                                    <p:tmAbs val="0"/>
                                  </p:iterate>
                                  <p:childTnLst>
                                    <p:set>
                                      <p:cBhvr>
                                        <p:cTn id="30" fill="hold"/>
                                        <p:tgtEl>
                                          <p:spTgt spid="6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8" fill="hold">
                                  <p:stCondLst>
                                    <p:cond delay="0"/>
                                  </p:stCondLst>
                                  <p:iterate type="el" backwards="0">
                                    <p:tmAbs val="0"/>
                                  </p:iterate>
                                  <p:childTnLst>
                                    <p:set>
                                      <p:cBhvr>
                                        <p:cTn id="34" fill="hold"/>
                                        <p:tgtEl>
                                          <p:spTgt spid="613"/>
                                        </p:tgtEl>
                                        <p:attrNameLst>
                                          <p:attrName>style.visibility</p:attrName>
                                        </p:attrNameLst>
                                      </p:cBhvr>
                                      <p:to>
                                        <p:strVal val="visible"/>
                                      </p:to>
                                    </p:set>
                                    <p:animEffect filter="dissolve" transition="in">
                                      <p:cBhvr>
                                        <p:cTn id="35" dur="500"/>
                                        <p:tgtEl>
                                          <p:spTgt spid="613"/>
                                        </p:tgtEl>
                                      </p:cBhvr>
                                    </p:animEffect>
                                  </p:childTnLst>
                                </p:cTn>
                              </p:par>
                            </p:childTnLst>
                          </p:cTn>
                        </p:par>
                        <p:par>
                          <p:cTn id="36" fill="hold">
                            <p:stCondLst>
                              <p:cond delay="500"/>
                            </p:stCondLst>
                            <p:childTnLst>
                              <p:par>
                                <p:cTn id="37" presetClass="entr" nodeType="afterEffect" presetID="9" grpId="9" fill="hold">
                                  <p:stCondLst>
                                    <p:cond delay="0"/>
                                  </p:stCondLst>
                                  <p:iterate type="el" backwards="0">
                                    <p:tmAbs val="0"/>
                                  </p:iterate>
                                  <p:childTnLst>
                                    <p:set>
                                      <p:cBhvr>
                                        <p:cTn id="38" fill="hold"/>
                                        <p:tgtEl>
                                          <p:spTgt spid="537"/>
                                        </p:tgtEl>
                                        <p:attrNameLst>
                                          <p:attrName>style.visibility</p:attrName>
                                        </p:attrNameLst>
                                      </p:cBhvr>
                                      <p:to>
                                        <p:strVal val="visible"/>
                                      </p:to>
                                    </p:set>
                                    <p:animEffect filter="dissolve" transition="in">
                                      <p:cBhvr>
                                        <p:cTn id="39" dur="500"/>
                                        <p:tgtEl>
                                          <p:spTgt spid="537"/>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4" presetID="2" grpId="10" fill="hold">
                                  <p:stCondLst>
                                    <p:cond delay="0"/>
                                  </p:stCondLst>
                                  <p:iterate type="el" backwards="0">
                                    <p:tmAbs val="0"/>
                                  </p:iterate>
                                  <p:childTnLst>
                                    <p:set>
                                      <p:cBhvr>
                                        <p:cTn id="43" fill="hold"/>
                                        <p:tgtEl>
                                          <p:spTgt spid="635"/>
                                        </p:tgtEl>
                                        <p:attrNameLst>
                                          <p:attrName>style.visibility</p:attrName>
                                        </p:attrNameLst>
                                      </p:cBhvr>
                                      <p:to>
                                        <p:strVal val="visible"/>
                                      </p:to>
                                    </p:set>
                                    <p:anim calcmode="lin" valueType="num">
                                      <p:cBhvr>
                                        <p:cTn id="44" dur="500" fill="hold"/>
                                        <p:tgtEl>
                                          <p:spTgt spid="635"/>
                                        </p:tgtEl>
                                        <p:attrNameLst>
                                          <p:attrName>ppt_x</p:attrName>
                                        </p:attrNameLst>
                                      </p:cBhvr>
                                      <p:tavLst>
                                        <p:tav tm="0">
                                          <p:val>
                                            <p:strVal val="#ppt_x"/>
                                          </p:val>
                                        </p:tav>
                                        <p:tav tm="100000">
                                          <p:val>
                                            <p:strVal val="#ppt_x"/>
                                          </p:val>
                                        </p:tav>
                                      </p:tavLst>
                                    </p:anim>
                                    <p:anim calcmode="lin" valueType="num">
                                      <p:cBhvr>
                                        <p:cTn id="45" dur="500" fill="hold"/>
                                        <p:tgtEl>
                                          <p:spTgt spid="63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Class="entr" nodeType="afterEffect" presetSubtype="4" presetID="2" grpId="11" fill="hold">
                                  <p:stCondLst>
                                    <p:cond delay="0"/>
                                  </p:stCondLst>
                                  <p:iterate type="el" backwards="0">
                                    <p:tmAbs val="0"/>
                                  </p:iterate>
                                  <p:childTnLst>
                                    <p:set>
                                      <p:cBhvr>
                                        <p:cTn id="48" fill="hold"/>
                                        <p:tgtEl>
                                          <p:spTgt spid="636"/>
                                        </p:tgtEl>
                                        <p:attrNameLst>
                                          <p:attrName>style.visibility</p:attrName>
                                        </p:attrNameLst>
                                      </p:cBhvr>
                                      <p:to>
                                        <p:strVal val="visible"/>
                                      </p:to>
                                    </p:set>
                                    <p:anim calcmode="lin" valueType="num">
                                      <p:cBhvr>
                                        <p:cTn id="49" dur="500" fill="hold"/>
                                        <p:tgtEl>
                                          <p:spTgt spid="636"/>
                                        </p:tgtEl>
                                        <p:attrNameLst>
                                          <p:attrName>ppt_x</p:attrName>
                                        </p:attrNameLst>
                                      </p:cBhvr>
                                      <p:tavLst>
                                        <p:tav tm="0">
                                          <p:val>
                                            <p:strVal val="#ppt_x"/>
                                          </p:val>
                                        </p:tav>
                                        <p:tav tm="100000">
                                          <p:val>
                                            <p:strVal val="#ppt_x"/>
                                          </p:val>
                                        </p:tav>
                                      </p:tavLst>
                                    </p:anim>
                                    <p:anim calcmode="lin" valueType="num">
                                      <p:cBhvr>
                                        <p:cTn id="50" dur="500" fill="hold"/>
                                        <p:tgtEl>
                                          <p:spTgt spid="636"/>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Class="entr" nodeType="afterEffect" presetSubtype="4" presetID="2" grpId="12" fill="hold">
                                  <p:stCondLst>
                                    <p:cond delay="0"/>
                                  </p:stCondLst>
                                  <p:iterate type="el" backwards="0">
                                    <p:tmAbs val="0"/>
                                  </p:iterate>
                                  <p:childTnLst>
                                    <p:set>
                                      <p:cBhvr>
                                        <p:cTn id="53" fill="hold"/>
                                        <p:tgtEl>
                                          <p:spTgt spid="637"/>
                                        </p:tgtEl>
                                        <p:attrNameLst>
                                          <p:attrName>style.visibility</p:attrName>
                                        </p:attrNameLst>
                                      </p:cBhvr>
                                      <p:to>
                                        <p:strVal val="visible"/>
                                      </p:to>
                                    </p:set>
                                    <p:anim calcmode="lin" valueType="num">
                                      <p:cBhvr>
                                        <p:cTn id="54" dur="500" fill="hold"/>
                                        <p:tgtEl>
                                          <p:spTgt spid="637"/>
                                        </p:tgtEl>
                                        <p:attrNameLst>
                                          <p:attrName>ppt_x</p:attrName>
                                        </p:attrNameLst>
                                      </p:cBhvr>
                                      <p:tavLst>
                                        <p:tav tm="0">
                                          <p:val>
                                            <p:strVal val="#ppt_x"/>
                                          </p:val>
                                        </p:tav>
                                        <p:tav tm="100000">
                                          <p:val>
                                            <p:strVal val="#ppt_x"/>
                                          </p:val>
                                        </p:tav>
                                      </p:tavLst>
                                    </p:anim>
                                    <p:anim calcmode="lin" valueType="num">
                                      <p:cBhvr>
                                        <p:cTn id="55" dur="500" fill="hold"/>
                                        <p:tgtEl>
                                          <p:spTgt spid="637"/>
                                        </p:tgtEl>
                                        <p:attrNameLst>
                                          <p:attrName>ppt_y</p:attrName>
                                        </p:attrNameLst>
                                      </p:cBhvr>
                                      <p:tavLst>
                                        <p:tav tm="0">
                                          <p:val>
                                            <p:strVal val="1+#ppt_h/2"/>
                                          </p:val>
                                        </p:tav>
                                        <p:tav tm="100000">
                                          <p:val>
                                            <p:strVal val="#ppt_y"/>
                                          </p:val>
                                        </p:tav>
                                      </p:tavLst>
                                    </p:anim>
                                  </p:childTnLst>
                                </p:cTn>
                              </p:par>
                            </p:childTnLst>
                          </p:cTn>
                        </p:par>
                        <p:par>
                          <p:cTn id="56" fill="hold">
                            <p:stCondLst>
                              <p:cond delay="1500"/>
                            </p:stCondLst>
                            <p:childTnLst>
                              <p:par>
                                <p:cTn id="57" presetClass="entr" nodeType="afterEffect" presetSubtype="4" presetID="2" grpId="13" fill="hold">
                                  <p:stCondLst>
                                    <p:cond delay="0"/>
                                  </p:stCondLst>
                                  <p:iterate type="el" backwards="0">
                                    <p:tmAbs val="0"/>
                                  </p:iterate>
                                  <p:childTnLst>
                                    <p:set>
                                      <p:cBhvr>
                                        <p:cTn id="58" fill="hold"/>
                                        <p:tgtEl>
                                          <p:spTgt spid="638"/>
                                        </p:tgtEl>
                                        <p:attrNameLst>
                                          <p:attrName>style.visibility</p:attrName>
                                        </p:attrNameLst>
                                      </p:cBhvr>
                                      <p:to>
                                        <p:strVal val="visible"/>
                                      </p:to>
                                    </p:set>
                                    <p:anim calcmode="lin" valueType="num">
                                      <p:cBhvr>
                                        <p:cTn id="59" dur="500" fill="hold"/>
                                        <p:tgtEl>
                                          <p:spTgt spid="638"/>
                                        </p:tgtEl>
                                        <p:attrNameLst>
                                          <p:attrName>ppt_x</p:attrName>
                                        </p:attrNameLst>
                                      </p:cBhvr>
                                      <p:tavLst>
                                        <p:tav tm="0">
                                          <p:val>
                                            <p:strVal val="#ppt_x"/>
                                          </p:val>
                                        </p:tav>
                                        <p:tav tm="100000">
                                          <p:val>
                                            <p:strVal val="#ppt_x"/>
                                          </p:val>
                                        </p:tav>
                                      </p:tavLst>
                                    </p:anim>
                                    <p:anim calcmode="lin" valueType="num">
                                      <p:cBhvr>
                                        <p:cTn id="60" dur="500" fill="hold"/>
                                        <p:tgtEl>
                                          <p:spTgt spid="63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Class="entr" nodeType="clickEffect" presetID="9" grpId="14" fill="hold">
                                  <p:stCondLst>
                                    <p:cond delay="0"/>
                                  </p:stCondLst>
                                  <p:iterate type="el" backwards="0">
                                    <p:tmAbs val="0"/>
                                  </p:iterate>
                                  <p:childTnLst>
                                    <p:set>
                                      <p:cBhvr>
                                        <p:cTn id="64" fill="hold"/>
                                        <p:tgtEl>
                                          <p:spTgt spid="640"/>
                                        </p:tgtEl>
                                        <p:attrNameLst>
                                          <p:attrName>style.visibility</p:attrName>
                                        </p:attrNameLst>
                                      </p:cBhvr>
                                      <p:to>
                                        <p:strVal val="visible"/>
                                      </p:to>
                                    </p:set>
                                    <p:animEffect filter="dissolve" transition="in">
                                      <p:cBhvr>
                                        <p:cTn id="65" dur="500"/>
                                        <p:tgtEl>
                                          <p:spTgt spid="640"/>
                                        </p:tgtEl>
                                      </p:cBhvr>
                                    </p:animEffect>
                                  </p:childTnLst>
                                </p:cTn>
                              </p:par>
                            </p:childTnLst>
                          </p:cTn>
                        </p:par>
                      </p:childTnLst>
                    </p:cTn>
                  </p:par>
                  <p:par>
                    <p:cTn id="66" fill="hold">
                      <p:stCondLst>
                        <p:cond delay="indefinite"/>
                      </p:stCondLst>
                      <p:childTnLst>
                        <p:par>
                          <p:cTn id="67" fill="hold">
                            <p:stCondLst>
                              <p:cond delay="0"/>
                            </p:stCondLst>
                            <p:childTnLst>
                              <p:par>
                                <p:cTn id="68" presetClass="entr" nodeType="clickEffect" presetID="9" grpId="15" fill="hold">
                                  <p:stCondLst>
                                    <p:cond delay="0"/>
                                  </p:stCondLst>
                                  <p:iterate type="el" backwards="0">
                                    <p:tmAbs val="0"/>
                                  </p:iterate>
                                  <p:childTnLst>
                                    <p:set>
                                      <p:cBhvr>
                                        <p:cTn id="69" fill="hold"/>
                                        <p:tgtEl>
                                          <p:spTgt spid="633"/>
                                        </p:tgtEl>
                                        <p:attrNameLst>
                                          <p:attrName>style.visibility</p:attrName>
                                        </p:attrNameLst>
                                      </p:cBhvr>
                                      <p:to>
                                        <p:strVal val="visible"/>
                                      </p:to>
                                    </p:set>
                                    <p:animEffect filter="dissolve" transition="in">
                                      <p:cBhvr>
                                        <p:cTn id="70" dur="500"/>
                                        <p:tgtEl>
                                          <p:spTgt spid="633"/>
                                        </p:tgtEl>
                                      </p:cBhvr>
                                    </p:animEffect>
                                  </p:childTnLst>
                                </p:cTn>
                              </p:par>
                            </p:childTnLst>
                          </p:cTn>
                        </p:par>
                        <p:par>
                          <p:cTn id="71" fill="hold">
                            <p:stCondLst>
                              <p:cond delay="500"/>
                            </p:stCondLst>
                            <p:childTnLst>
                              <p:par>
                                <p:cTn id="72" presetClass="entr" nodeType="afterEffect" presetSubtype="0" presetID="1" grpId="16" fill="hold">
                                  <p:stCondLst>
                                    <p:cond delay="0"/>
                                  </p:stCondLst>
                                  <p:iterate type="el" backwards="0">
                                    <p:tmAbs val="0"/>
                                  </p:iterate>
                                  <p:childTnLst>
                                    <p:set>
                                      <p:cBhvr>
                                        <p:cTn id="73" fill="hold"/>
                                        <p:tgtEl>
                                          <p:spTgt spid="63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Class="exit" nodeType="clickEffect" presetSubtype="0" presetID="1" grpId="17" fill="hold">
                                  <p:stCondLst>
                                    <p:cond delay="0"/>
                                  </p:stCondLst>
                                  <p:iterate type="el" backwards="0">
                                    <p:tmAbs val="0"/>
                                  </p:iterate>
                                  <p:childTnLst>
                                    <p:set>
                                      <p:cBhvr>
                                        <p:cTn id="77" fill="hold">
                                          <p:stCondLst>
                                            <p:cond delay="0"/>
                                          </p:stCondLst>
                                        </p:cTn>
                                        <p:tgtEl>
                                          <p:spTgt spid="611"/>
                                        </p:tgtEl>
                                        <p:attrNameLst>
                                          <p:attrName>style.visibility</p:attrName>
                                        </p:attrNameLst>
                                      </p:cBhvr>
                                      <p:to>
                                        <p:strVal val="hidden"/>
                                      </p:to>
                                    </p:set>
                                  </p:childTnLst>
                                </p:cTn>
                              </p:par>
                            </p:childTnLst>
                          </p:cTn>
                        </p:par>
                        <p:par>
                          <p:cTn id="78" fill="hold">
                            <p:stCondLst>
                              <p:cond delay="0"/>
                            </p:stCondLst>
                            <p:childTnLst>
                              <p:par>
                                <p:cTn id="79" presetClass="entr" nodeType="afterEffect" presetSubtype="0" presetID="1" grpId="18" fill="hold">
                                  <p:stCondLst>
                                    <p:cond delay="0"/>
                                  </p:stCondLst>
                                  <p:iterate type="el" backwards="0">
                                    <p:tmAbs val="0"/>
                                  </p:iterate>
                                  <p:childTnLst>
                                    <p:set>
                                      <p:cBhvr>
                                        <p:cTn id="80" fill="hold"/>
                                        <p:tgtEl>
                                          <p:spTgt spid="6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0" grpId="14"/>
      <p:bldP build="whole" bldLvl="1" animBg="1" rev="0" advAuto="0" spid="612" grpId="3"/>
      <p:bldP build="whole" bldLvl="1" animBg="1" rev="0" advAuto="0" spid="633" grpId="15"/>
      <p:bldP build="whole" bldLvl="1" animBg="1" rev="0" advAuto="0" spid="634" grpId="16"/>
      <p:bldP build="whole" bldLvl="1" animBg="1" rev="0" advAuto="0" spid="611" grpId="17"/>
      <p:bldP build="whole" bldLvl="1" animBg="1" rev="0" advAuto="0" spid="639" grpId="18"/>
      <p:bldP build="whole" bldLvl="1" animBg="1" rev="0" advAuto="0" spid="601" grpId="2"/>
      <p:bldP build="whole" bldLvl="1" animBg="1" rev="0" advAuto="0" spid="611" grpId="7"/>
      <p:bldP build="whole" bldLvl="1" animBg="1" rev="0" advAuto="0" spid="538" grpId="4"/>
      <p:bldP build="whole" bldLvl="1" animBg="1" rev="0" advAuto="0" spid="610" grpId="1"/>
      <p:bldP build="whole" bldLvl="1" animBg="1" rev="0" advAuto="0" spid="598" grpId="5"/>
      <p:bldP build="whole" bldLvl="1" animBg="1" rev="0" advAuto="0" spid="537" grpId="9"/>
      <p:bldP build="whole" bldLvl="1" animBg="1" rev="0" advAuto="0" spid="613" grpId="8"/>
      <p:bldP build="whole" bldLvl="1" animBg="1" rev="0" advAuto="0" spid="635" grpId="10"/>
      <p:bldP build="whole" bldLvl="1" animBg="1" rev="0" advAuto="0" spid="637" grpId="12"/>
      <p:bldP build="whole" bldLvl="1" animBg="1" rev="0" advAuto="0" spid="610" grpId="6"/>
      <p:bldP build="whole" bldLvl="1" animBg="1" rev="0" advAuto="0" spid="636" grpId="11"/>
      <p:bldP build="whole" bldLvl="1" animBg="1" rev="0" advAuto="0" spid="638" grpId="13"/>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Rounded Rectangle 14"/>
          <p:cNvSpPr/>
          <p:nvPr/>
        </p:nvSpPr>
        <p:spPr>
          <a:xfrm>
            <a:off x="6629400" y="1841705"/>
            <a:ext cx="2362200" cy="4114801"/>
          </a:xfrm>
          <a:prstGeom prst="roundRect">
            <a:avLst>
              <a:gd name="adj" fmla="val 16667"/>
            </a:avLst>
          </a:prstGeom>
          <a:ln w="12700">
            <a:solidFill>
              <a:srgbClr val="FF0000"/>
            </a:solidFill>
            <a:miter/>
          </a:ln>
        </p:spPr>
        <p:txBody>
          <a:bodyPr lIns="45719" rIns="45719" anchor="ctr"/>
          <a:lstStyle/>
          <a:p>
            <a:pPr algn="ctr">
              <a:defRPr>
                <a:solidFill>
                  <a:srgbClr val="FFFFFF"/>
                </a:solidFill>
              </a:defRPr>
            </a:pPr>
          </a:p>
        </p:txBody>
      </p:sp>
      <p:sp>
        <p:nvSpPr>
          <p:cNvPr id="647" name="Title 1"/>
          <p:cNvSpPr txBox="1"/>
          <p:nvPr>
            <p:ph type="title"/>
          </p:nvPr>
        </p:nvSpPr>
        <p:spPr>
          <a:xfrm>
            <a:off x="0" y="1063625"/>
            <a:ext cx="9144000" cy="857250"/>
          </a:xfrm>
          <a:prstGeom prst="rect">
            <a:avLst/>
          </a:prstGeom>
        </p:spPr>
        <p:txBody>
          <a:bodyPr/>
          <a:lstStyle/>
          <a:p>
            <a:pPr/>
            <a:r>
              <a:t>Microarchitectural Prediction Structures </a:t>
            </a:r>
          </a:p>
        </p:txBody>
      </p:sp>
      <p:sp>
        <p:nvSpPr>
          <p:cNvPr id="648" name="Content Placeholder 2"/>
          <p:cNvSpPr txBox="1"/>
          <p:nvPr>
            <p:ph type="body" sz="quarter" idx="1"/>
          </p:nvPr>
        </p:nvSpPr>
        <p:spPr>
          <a:xfrm>
            <a:off x="3533575" y="2002871"/>
            <a:ext cx="1905001" cy="3657601"/>
          </a:xfrm>
          <a:prstGeom prst="rect">
            <a:avLst/>
          </a:prstGeom>
        </p:spPr>
        <p:txBody>
          <a:bodyPr/>
          <a:lstStyle/>
          <a:p>
            <a:pPr marL="0" indent="0" algn="ctr">
              <a:buSzTx/>
              <a:buNone/>
              <a:defRPr sz="2400"/>
            </a:pPr>
            <a:r>
              <a:t>Target</a:t>
            </a:r>
          </a:p>
          <a:p>
            <a:pPr marL="0" indent="0" algn="ctr">
              <a:buSzTx/>
              <a:buNone/>
              <a:defRPr sz="2400"/>
            </a:pPr>
            <a:r>
              <a:t>Predictor      </a:t>
            </a:r>
          </a:p>
        </p:txBody>
      </p:sp>
      <p:sp>
        <p:nvSpPr>
          <p:cNvPr id="649" name="Content Placeholder 2"/>
          <p:cNvSpPr txBox="1"/>
          <p:nvPr/>
        </p:nvSpPr>
        <p:spPr>
          <a:xfrm>
            <a:off x="45719" y="1966913"/>
            <a:ext cx="2499362" cy="901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500"/>
              </a:spcBef>
              <a:defRPr sz="2400">
                <a:solidFill>
                  <a:srgbClr val="FFFFFF"/>
                </a:solidFill>
              </a:defRPr>
            </a:pPr>
            <a:r>
              <a:t>Directional</a:t>
            </a:r>
            <a:endParaRPr sz="3200"/>
          </a:p>
          <a:p>
            <a:pPr algn="ctr">
              <a:spcBef>
                <a:spcPts val="500"/>
              </a:spcBef>
              <a:defRPr sz="2400">
                <a:solidFill>
                  <a:srgbClr val="FFFFFF"/>
                </a:solidFill>
              </a:defRPr>
            </a:pPr>
            <a:r>
              <a:t>Predictor     </a:t>
            </a:r>
          </a:p>
        </p:txBody>
      </p:sp>
      <p:sp>
        <p:nvSpPr>
          <p:cNvPr id="650" name="Content Placeholder 2"/>
          <p:cNvSpPr txBox="1"/>
          <p:nvPr/>
        </p:nvSpPr>
        <p:spPr>
          <a:xfrm>
            <a:off x="6751319" y="2057400"/>
            <a:ext cx="2118362" cy="901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500"/>
              </a:spcBef>
              <a:defRPr sz="2400">
                <a:solidFill>
                  <a:srgbClr val="FFFFFF"/>
                </a:solidFill>
              </a:defRPr>
            </a:pPr>
            <a:r>
              <a:t>Return Address</a:t>
            </a:r>
            <a:endParaRPr sz="3200"/>
          </a:p>
          <a:p>
            <a:pPr algn="ctr">
              <a:spcBef>
                <a:spcPts val="500"/>
              </a:spcBef>
              <a:defRPr sz="2400">
                <a:solidFill>
                  <a:srgbClr val="FFFFFF"/>
                </a:solidFill>
              </a:defRPr>
            </a:pPr>
            <a:r>
              <a:t>Predictor      </a:t>
            </a:r>
          </a:p>
        </p:txBody>
      </p:sp>
      <p:pic>
        <p:nvPicPr>
          <p:cNvPr id="651" name="Picture 8" descr="Picture 8"/>
          <p:cNvPicPr>
            <a:picLocks noChangeAspect="1"/>
          </p:cNvPicPr>
          <p:nvPr/>
        </p:nvPicPr>
        <p:blipFill>
          <a:blip r:embed="rId3">
            <a:extLst/>
          </a:blip>
          <a:stretch>
            <a:fillRect/>
          </a:stretch>
        </p:blipFill>
        <p:spPr>
          <a:xfrm>
            <a:off x="3800275" y="3044271"/>
            <a:ext cx="1371601" cy="2844801"/>
          </a:xfrm>
          <a:prstGeom prst="rect">
            <a:avLst/>
          </a:prstGeom>
          <a:ln w="12700">
            <a:miter lim="400000"/>
          </a:ln>
        </p:spPr>
      </p:pic>
      <p:pic>
        <p:nvPicPr>
          <p:cNvPr id="652" name="Picture 10" descr="Picture 10"/>
          <p:cNvPicPr>
            <a:picLocks noChangeAspect="1"/>
          </p:cNvPicPr>
          <p:nvPr/>
        </p:nvPicPr>
        <p:blipFill>
          <a:blip r:embed="rId4">
            <a:extLst/>
          </a:blip>
          <a:srcRect l="685" t="0" r="685" b="0"/>
          <a:stretch>
            <a:fillRect/>
          </a:stretch>
        </p:blipFill>
        <p:spPr>
          <a:xfrm>
            <a:off x="381000" y="3063721"/>
            <a:ext cx="1828800" cy="2781301"/>
          </a:xfrm>
          <a:prstGeom prst="rect">
            <a:avLst/>
          </a:prstGeom>
          <a:ln w="12700">
            <a:miter lim="400000"/>
          </a:ln>
        </p:spPr>
      </p:pic>
      <p:pic>
        <p:nvPicPr>
          <p:cNvPr id="653" name="Picture 12" descr="Picture 12"/>
          <p:cNvPicPr>
            <a:picLocks noChangeAspect="1"/>
          </p:cNvPicPr>
          <p:nvPr/>
        </p:nvPicPr>
        <p:blipFill>
          <a:blip r:embed="rId5">
            <a:extLst/>
          </a:blip>
          <a:srcRect l="36907" t="31577" r="36023" b="1"/>
          <a:stretch>
            <a:fillRect/>
          </a:stretch>
        </p:blipFill>
        <p:spPr>
          <a:xfrm>
            <a:off x="6934199" y="3360242"/>
            <a:ext cx="1752602" cy="2441978"/>
          </a:xfrm>
          <a:prstGeom prst="rect">
            <a:avLst/>
          </a:prstGeom>
          <a:ln w="12700">
            <a:miter lim="400000"/>
          </a:ln>
        </p:spPr>
      </p:pic>
      <p:sp>
        <p:nvSpPr>
          <p:cNvPr id="654" name="TextBox 13"/>
          <p:cNvSpPr txBox="1"/>
          <p:nvPr/>
        </p:nvSpPr>
        <p:spPr>
          <a:xfrm>
            <a:off x="7520231" y="3028889"/>
            <a:ext cx="507094"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000">
                <a:solidFill>
                  <a:srgbClr val="FFFFFF"/>
                </a:solidFill>
              </a:defRPr>
            </a:lvl1pPr>
          </a:lstStyle>
          <a:p>
            <a:pPr/>
            <a:r>
              <a:t>RSB</a:t>
            </a:r>
          </a:p>
        </p:txBody>
      </p:sp>
      <p:sp>
        <p:nvSpPr>
          <p:cNvPr id="655" name="Slide Number Placeholder 15"/>
          <p:cNvSpPr txBox="1"/>
          <p:nvPr>
            <p:ph type="sldNum" sz="quarter" idx="4294967295"/>
          </p:nvPr>
        </p:nvSpPr>
        <p:spPr>
          <a:xfrm>
            <a:off x="8961576" y="574786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6" name="TextBox 2"/>
          <p:cNvSpPr txBox="1"/>
          <p:nvPr/>
        </p:nvSpPr>
        <p:spPr>
          <a:xfrm>
            <a:off x="1034260" y="6178377"/>
            <a:ext cx="274386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Jump over ASLR: Micro 2016</a:t>
            </a:r>
          </a:p>
        </p:txBody>
      </p:sp>
      <p:sp>
        <p:nvSpPr>
          <p:cNvPr id="657" name="TextBox 4"/>
          <p:cNvSpPr txBox="1"/>
          <p:nvPr/>
        </p:nvSpPr>
        <p:spPr>
          <a:xfrm>
            <a:off x="3248851" y="6178377"/>
            <a:ext cx="263079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BranchScope, ASPLOS 2018</a:t>
            </a:r>
          </a:p>
        </p:txBody>
      </p:sp>
      <p:sp>
        <p:nvSpPr>
          <p:cNvPr id="658" name="TextBox 5"/>
          <p:cNvSpPr txBox="1"/>
          <p:nvPr/>
        </p:nvSpPr>
        <p:spPr>
          <a:xfrm>
            <a:off x="5713662" y="6135459"/>
            <a:ext cx="333255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SpectreRSB (Spectre v5), WOOT’18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65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65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648">
                                            <p:bg/>
                                          </p:spTgt>
                                        </p:tgtEl>
                                        <p:attrNameLst>
                                          <p:attrName>style.visibility</p:attrName>
                                        </p:attrNameLst>
                                      </p:cBhvr>
                                      <p:to>
                                        <p:strVal val="visible"/>
                                      </p:to>
                                    </p:set>
                                  </p:childTnLst>
                                </p:cTn>
                              </p:par>
                              <p:par>
                                <p:cTn id="22" presetClass="entr" nodeType="withEffect" presetSubtype="0" presetID="1" grpId="5" fill="hold">
                                  <p:stCondLst>
                                    <p:cond delay="0"/>
                                  </p:stCondLst>
                                  <p:iterate type="el" backwards="0">
                                    <p:tmAbs val="0"/>
                                  </p:iterate>
                                  <p:childTnLst>
                                    <p:set>
                                      <p:cBhvr>
                                        <p:cTn id="23" fill="hold"/>
                                        <p:tgtEl>
                                          <p:spTgt spid="648">
                                            <p:txEl>
                                              <p:pRg st="0" end="0"/>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6" fill="hold">
                                  <p:stCondLst>
                                    <p:cond delay="0"/>
                                  </p:stCondLst>
                                  <p:iterate type="el" backwards="0">
                                    <p:tmAbs val="0"/>
                                  </p:iterate>
                                  <p:childTnLst>
                                    <p:set>
                                      <p:cBhvr>
                                        <p:cTn id="26" fill="hold"/>
                                        <p:tgtEl>
                                          <p:spTgt spid="6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6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8" fill="hold">
                                  <p:stCondLst>
                                    <p:cond delay="0"/>
                                  </p:stCondLst>
                                  <p:iterate type="el" backwards="0">
                                    <p:tmAbs val="0"/>
                                  </p:iterate>
                                  <p:childTnLst>
                                    <p:set>
                                      <p:cBhvr>
                                        <p:cTn id="34" fill="hold">
                                          <p:stCondLst>
                                            <p:cond delay="0"/>
                                          </p:stCondLst>
                                        </p:cTn>
                                        <p:tgtEl>
                                          <p:spTgt spid="6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650"/>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0" fill="hold">
                                  <p:stCondLst>
                                    <p:cond delay="0"/>
                                  </p:stCondLst>
                                  <p:iterate type="el" backwards="0">
                                    <p:tmAbs val="0"/>
                                  </p:iterate>
                                  <p:childTnLst>
                                    <p:set>
                                      <p:cBhvr>
                                        <p:cTn id="41" fill="hold"/>
                                        <p:tgtEl>
                                          <p:spTgt spid="653"/>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1" fill="hold">
                                  <p:stCondLst>
                                    <p:cond delay="0"/>
                                  </p:stCondLst>
                                  <p:iterate type="el" backwards="0">
                                    <p:tmAbs val="0"/>
                                  </p:iterate>
                                  <p:childTnLst>
                                    <p:set>
                                      <p:cBhvr>
                                        <p:cTn id="44" fill="hold"/>
                                        <p:tgtEl>
                                          <p:spTgt spid="6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2" fill="hold">
                                  <p:stCondLst>
                                    <p:cond delay="0"/>
                                  </p:stCondLst>
                                  <p:iterate type="el" backwards="0">
                                    <p:tmAbs val="0"/>
                                  </p:iterate>
                                  <p:childTnLst>
                                    <p:set>
                                      <p:cBhvr>
                                        <p:cTn id="48" fill="hold"/>
                                        <p:tgtEl>
                                          <p:spTgt spid="6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0" presetID="3" grpId="13" fill="hold">
                                  <p:stCondLst>
                                    <p:cond delay="0"/>
                                  </p:stCondLst>
                                  <p:iterate type="el" backwards="0">
                                    <p:tmAbs val="0"/>
                                  </p:iterate>
                                  <p:childTnLst>
                                    <p:set>
                                      <p:cBhvr>
                                        <p:cTn id="52" fill="hold"/>
                                        <p:tgtEl>
                                          <p:spTgt spid="646"/>
                                        </p:tgtEl>
                                        <p:attrNameLst>
                                          <p:attrName>style.visibility</p:attrName>
                                        </p:attrNameLst>
                                      </p:cBhvr>
                                      <p:to>
                                        <p:strVal val="visible"/>
                                      </p:to>
                                    </p:set>
                                    <p:animEffect filter="blinds(horizontal)" transition="in">
                                      <p:cBhvr>
                                        <p:cTn id="53" dur="500"/>
                                        <p:tgtEl>
                                          <p:spTgt spid="646"/>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0" presetID="1" grpId="5" fill="hold">
                                  <p:stCondLst>
                                    <p:cond delay="0"/>
                                  </p:stCondLst>
                                  <p:iterate type="el" backwards="0">
                                    <p:tmAbs val="0"/>
                                  </p:iterate>
                                  <p:childTnLst>
                                    <p:set>
                                      <p:cBhvr>
                                        <p:cTn id="57" fill="hold"/>
                                        <p:tgtEl>
                                          <p:spTgt spid="64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7" grpId="3"/>
      <p:bldP build="whole" bldLvl="1" animBg="1" rev="0" advAuto="0" spid="657" grpId="4"/>
      <p:bldP build="whole" bldLvl="1" animBg="1" rev="0" advAuto="0" spid="658" grpId="12"/>
      <p:bldP build="whole" bldLvl="1" animBg="1" rev="0" advAuto="0" spid="649" grpId="1"/>
      <p:bldP build="whole" bldLvl="1" animBg="1" rev="0" advAuto="0" spid="650" grpId="9"/>
      <p:bldP build="whole" bldLvl="1" animBg="1" rev="0" advAuto="0" spid="653" grpId="10"/>
      <p:bldP build="p" bldLvl="1" animBg="1" rev="0" advAuto="0" spid="648" grpId="5"/>
      <p:bldP build="whole" bldLvl="1" animBg="1" rev="0" advAuto="0" spid="651" grpId="6"/>
      <p:bldP build="whole" bldLvl="1" animBg="1" rev="0" advAuto="0" spid="656" grpId="7"/>
      <p:bldP build="whole" bldLvl="1" animBg="1" rev="0" advAuto="0" spid="656" grpId="8"/>
      <p:bldP build="whole" bldLvl="1" animBg="1" rev="0" advAuto="0" spid="646" grpId="13"/>
      <p:bldP build="whole" bldLvl="1" animBg="1" rev="0" advAuto="0" spid="654" grpId="11"/>
      <p:bldP build="whole" bldLvl="1" animBg="1" rev="0" advAuto="0" spid="652"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Title 1"/>
          <p:cNvSpPr txBox="1"/>
          <p:nvPr>
            <p:ph type="title"/>
          </p:nvPr>
        </p:nvSpPr>
        <p:spPr>
          <a:xfrm>
            <a:off x="457200" y="838200"/>
            <a:ext cx="8229600" cy="857250"/>
          </a:xfrm>
          <a:prstGeom prst="rect">
            <a:avLst/>
          </a:prstGeom>
        </p:spPr>
        <p:txBody>
          <a:bodyPr/>
          <a:lstStyle/>
          <a:p>
            <a:pPr/>
            <a:r>
              <a:t>Return Stack Buffers (RSB)</a:t>
            </a:r>
          </a:p>
        </p:txBody>
      </p:sp>
      <p:graphicFrame>
        <p:nvGraphicFramePr>
          <p:cNvPr id="663"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664"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665"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666"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667" name="Content Placeholder 2"/>
          <p:cNvSpPr txBox="1"/>
          <p:nvPr>
            <p:ph type="body" sz="quarter" idx="1"/>
          </p:nvPr>
        </p:nvSpPr>
        <p:spPr>
          <a:xfrm>
            <a:off x="1471613" y="17526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fun1;</a:t>
            </a:r>
          </a:p>
          <a:p>
            <a:pPr marL="0" indent="0">
              <a:buSzTx/>
              <a:buNone/>
              <a:defRPr sz="1800">
                <a:latin typeface="Consolas"/>
                <a:ea typeface="Consolas"/>
                <a:cs typeface="Consolas"/>
                <a:sym typeface="Consolas"/>
              </a:defRPr>
            </a:pPr>
            <a:r>
              <a:t>	add r2,r3;</a:t>
            </a:r>
          </a:p>
          <a:p>
            <a:pPr marL="0" indent="0">
              <a:buSzTx/>
              <a:buNone/>
              <a:defRPr sz="1800">
                <a:latin typeface="Consolas"/>
                <a:ea typeface="Consolas"/>
                <a:cs typeface="Consolas"/>
                <a:sym typeface="Consolas"/>
              </a:defRPr>
            </a:pPr>
            <a:r>
              <a:t>	return; }</a:t>
            </a:r>
          </a:p>
        </p:txBody>
      </p:sp>
      <p:sp>
        <p:nvSpPr>
          <p:cNvPr id="668" name="Content Placeholder 2"/>
          <p:cNvSpPr txBox="1"/>
          <p:nvPr/>
        </p:nvSpPr>
        <p:spPr>
          <a:xfrm>
            <a:off x="1517333" y="3401031"/>
            <a:ext cx="3389949" cy="12837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fun1</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fun2;</a:t>
            </a:r>
            <a:endParaRPr sz="3200"/>
          </a:p>
          <a:p>
            <a:pPr>
              <a:spcBef>
                <a:spcPts val="400"/>
              </a:spcBef>
              <a:defRPr>
                <a:solidFill>
                  <a:srgbClr val="FFFFFF"/>
                </a:solidFill>
                <a:latin typeface="Consolas"/>
                <a:ea typeface="Consolas"/>
                <a:cs typeface="Consolas"/>
                <a:sym typeface="Consolas"/>
              </a:defRPr>
            </a:pPr>
            <a:r>
              <a:t>	add r2,r3;</a:t>
            </a:r>
            <a:endParaRPr sz="3200"/>
          </a:p>
          <a:p>
            <a:pPr>
              <a:spcBef>
                <a:spcPts val="400"/>
              </a:spcBef>
              <a:defRPr>
                <a:solidFill>
                  <a:srgbClr val="FFFFFF"/>
                </a:solidFill>
                <a:latin typeface="Consolas"/>
                <a:ea typeface="Consolas"/>
                <a:cs typeface="Consolas"/>
                <a:sym typeface="Consolas"/>
              </a:defRPr>
            </a:pPr>
            <a:r>
              <a:t>	return;}</a:t>
            </a:r>
          </a:p>
        </p:txBody>
      </p:sp>
      <p:sp>
        <p:nvSpPr>
          <p:cNvPr id="669" name="Rectangle 9"/>
          <p:cNvSpPr txBox="1"/>
          <p:nvPr/>
        </p:nvSpPr>
        <p:spPr>
          <a:xfrm>
            <a:off x="1558519" y="5029200"/>
            <a:ext cx="6091962" cy="8524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r>
              <a:t>fun2</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670"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671"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672" name="Rectangle 12"/>
          <p:cNvSpPr/>
          <p:nvPr/>
        </p:nvSpPr>
        <p:spPr>
          <a:xfrm>
            <a:off x="88578" y="1752600"/>
            <a:ext cx="1395735" cy="4101426"/>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673" name="Rectangle 14"/>
          <p:cNvSpPr txBox="1"/>
          <p:nvPr/>
        </p:nvSpPr>
        <p:spPr>
          <a:xfrm>
            <a:off x="53140" y="17806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674" name="Rectangle 15"/>
          <p:cNvSpPr txBox="1"/>
          <p:nvPr/>
        </p:nvSpPr>
        <p:spPr>
          <a:xfrm>
            <a:off x="60408" y="20879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675" name="Rectangle 16"/>
          <p:cNvSpPr txBox="1"/>
          <p:nvPr/>
        </p:nvSpPr>
        <p:spPr>
          <a:xfrm>
            <a:off x="67676" y="24218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676" name="Rectangle 17"/>
          <p:cNvSpPr txBox="1"/>
          <p:nvPr/>
        </p:nvSpPr>
        <p:spPr>
          <a:xfrm>
            <a:off x="83174" y="27515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677" name="Rectangle 20"/>
          <p:cNvSpPr txBox="1"/>
          <p:nvPr/>
        </p:nvSpPr>
        <p:spPr>
          <a:xfrm>
            <a:off x="29175" y="34208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678" name="Rectangle 21"/>
          <p:cNvSpPr txBox="1"/>
          <p:nvPr/>
        </p:nvSpPr>
        <p:spPr>
          <a:xfrm>
            <a:off x="36443" y="37281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679" name="Rectangle 22"/>
          <p:cNvSpPr txBox="1"/>
          <p:nvPr/>
        </p:nvSpPr>
        <p:spPr>
          <a:xfrm>
            <a:off x="43711" y="40620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680" name="Rectangle 23"/>
          <p:cNvSpPr txBox="1"/>
          <p:nvPr/>
        </p:nvSpPr>
        <p:spPr>
          <a:xfrm>
            <a:off x="59209" y="43917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0X00000043</a:t>
            </a:r>
          </a:p>
        </p:txBody>
      </p:sp>
      <p:sp>
        <p:nvSpPr>
          <p:cNvPr id="681" name="Rectangle 25"/>
          <p:cNvSpPr txBox="1"/>
          <p:nvPr/>
        </p:nvSpPr>
        <p:spPr>
          <a:xfrm>
            <a:off x="60408" y="503715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682" name="Rectangle 26"/>
          <p:cNvSpPr txBox="1"/>
          <p:nvPr/>
        </p:nvSpPr>
        <p:spPr>
          <a:xfrm>
            <a:off x="59209" y="531579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683"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684" name="TextBox 28"/>
          <p:cNvSpPr txBox="1"/>
          <p:nvPr/>
        </p:nvSpPr>
        <p:spPr>
          <a:xfrm>
            <a:off x="6964889" y="3697632"/>
            <a:ext cx="465039"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fun1</a:t>
            </a:r>
          </a:p>
        </p:txBody>
      </p:sp>
      <p:sp>
        <p:nvSpPr>
          <p:cNvPr id="685"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686"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687"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688"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689"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690"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691" name="Rectangle 35"/>
          <p:cNvSpPr txBox="1"/>
          <p:nvPr/>
        </p:nvSpPr>
        <p:spPr>
          <a:xfrm>
            <a:off x="7875659" y="51816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692" name="Rectangle 36"/>
          <p:cNvSpPr txBox="1"/>
          <p:nvPr/>
        </p:nvSpPr>
        <p:spPr>
          <a:xfrm>
            <a:off x="7894320" y="324461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693" name="TextBox 37"/>
          <p:cNvSpPr txBox="1"/>
          <p:nvPr/>
        </p:nvSpPr>
        <p:spPr>
          <a:xfrm>
            <a:off x="7959718" y="3340870"/>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C000"/>
                </a:solidFill>
              </a:defRPr>
            </a:pPr>
            <a:r>
              <a:t>arguments</a:t>
            </a:r>
            <a:r>
              <a:rPr sz="1800"/>
              <a:t> </a:t>
            </a:r>
          </a:p>
        </p:txBody>
      </p:sp>
      <p:sp>
        <p:nvSpPr>
          <p:cNvPr id="694" name="Left Brace 38"/>
          <p:cNvSpPr/>
          <p:nvPr/>
        </p:nvSpPr>
        <p:spPr>
          <a:xfrm>
            <a:off x="7457565" y="3276599"/>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695" name="TextBox 39"/>
          <p:cNvSpPr txBox="1"/>
          <p:nvPr/>
        </p:nvSpPr>
        <p:spPr>
          <a:xfrm>
            <a:off x="6964889" y="3276601"/>
            <a:ext cx="44238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fun2</a:t>
            </a:r>
          </a:p>
        </p:txBody>
      </p:sp>
      <p:sp>
        <p:nvSpPr>
          <p:cNvPr id="696" name="Rectangle 40"/>
          <p:cNvSpPr/>
          <p:nvPr/>
        </p:nvSpPr>
        <p:spPr>
          <a:xfrm>
            <a:off x="1512799" y="1780620"/>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697" name="Rectangle 41"/>
          <p:cNvSpPr/>
          <p:nvPr/>
        </p:nvSpPr>
        <p:spPr>
          <a:xfrm>
            <a:off x="1510858" y="2136708"/>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698" name="Rectangle 42"/>
          <p:cNvSpPr/>
          <p:nvPr/>
        </p:nvSpPr>
        <p:spPr>
          <a:xfrm>
            <a:off x="1484311" y="3448068"/>
            <a:ext cx="3592601"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699" name="Rectangle 43"/>
          <p:cNvSpPr/>
          <p:nvPr/>
        </p:nvSpPr>
        <p:spPr>
          <a:xfrm>
            <a:off x="1482294" y="3806566"/>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700" name="Rectangle 44"/>
          <p:cNvSpPr/>
          <p:nvPr/>
        </p:nvSpPr>
        <p:spPr>
          <a:xfrm>
            <a:off x="1506629" y="5068129"/>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701" name="Rectangle 45"/>
          <p:cNvSpPr/>
          <p:nvPr/>
        </p:nvSpPr>
        <p:spPr>
          <a:xfrm>
            <a:off x="1506629" y="5374761"/>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702" name="Slide Number Placeholder 48"/>
          <p:cNvSpPr txBox="1"/>
          <p:nvPr>
            <p:ph type="sldNum" sz="quarter" idx="4294967295"/>
          </p:nvPr>
        </p:nvSpPr>
        <p:spPr>
          <a:xfrm>
            <a:off x="8961576" y="5793899"/>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9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71"/>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90"/>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687"/>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670"/>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68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7" fill="hold">
                                  <p:stCondLst>
                                    <p:cond delay="0"/>
                                  </p:stCondLst>
                                  <p:iterate type="el" backwards="0">
                                    <p:tmAbs val="0"/>
                                  </p:iterate>
                                  <p:childTnLst>
                                    <p:set>
                                      <p:cBhvr>
                                        <p:cTn id="25" fill="hold"/>
                                        <p:tgtEl>
                                          <p:spTgt spid="697"/>
                                        </p:tgtEl>
                                        <p:attrNameLst>
                                          <p:attrName>style.visibility</p:attrName>
                                        </p:attrNameLst>
                                      </p:cBhvr>
                                      <p:to>
                                        <p:strVal val="visible"/>
                                      </p:to>
                                    </p:set>
                                  </p:childTnLst>
                                </p:cTn>
                              </p:par>
                            </p:childTnLst>
                          </p:cTn>
                        </p:par>
                        <p:par>
                          <p:cTn id="26" fill="hold">
                            <p:stCondLst>
                              <p:cond delay="0"/>
                            </p:stCondLst>
                            <p:childTnLst>
                              <p:par>
                                <p:cTn id="27" presetClass="exit" nodeType="afterEffect" presetSubtype="0" presetID="1" grpId="8" fill="hold">
                                  <p:stCondLst>
                                    <p:cond delay="0"/>
                                  </p:stCondLst>
                                  <p:iterate type="el" backwards="0">
                                    <p:tmAbs val="0"/>
                                  </p:iterate>
                                  <p:childTnLst>
                                    <p:set>
                                      <p:cBhvr>
                                        <p:cTn id="28" fill="hold">
                                          <p:stCondLst>
                                            <p:cond delay="0"/>
                                          </p:stCondLst>
                                        </p:cTn>
                                        <p:tgtEl>
                                          <p:spTgt spid="69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Class="exit" nodeType="clickEffect" presetSubtype="0" presetID="1" grpId="9" fill="hold">
                                  <p:stCondLst>
                                    <p:cond delay="0"/>
                                  </p:stCondLst>
                                  <p:iterate type="el" backwards="0">
                                    <p:tmAbs val="0"/>
                                  </p:iterate>
                                  <p:childTnLst>
                                    <p:set>
                                      <p:cBhvr>
                                        <p:cTn id="32" fill="hold">
                                          <p:stCondLst>
                                            <p:cond delay="0"/>
                                          </p:stCondLst>
                                        </p:cTn>
                                        <p:tgtEl>
                                          <p:spTgt spid="697"/>
                                        </p:tgtEl>
                                        <p:attrNameLst>
                                          <p:attrName>style.visibility</p:attrName>
                                        </p:attrNameLst>
                                      </p:cBhvr>
                                      <p:to>
                                        <p:strVal val="hidden"/>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698"/>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11" fill="hold">
                                  <p:stCondLst>
                                    <p:cond delay="0"/>
                                  </p:stCondLst>
                                  <p:iterate type="el" backwards="0">
                                    <p:tmAbs val="0"/>
                                  </p:iterate>
                                  <p:childTnLst>
                                    <p:set>
                                      <p:cBhvr>
                                        <p:cTn id="38" fill="hold"/>
                                        <p:tgtEl>
                                          <p:spTgt spid="689"/>
                                        </p:tgtEl>
                                        <p:attrNameLst>
                                          <p:attrName>style.visibility</p:attrName>
                                        </p:attrNameLst>
                                      </p:cBhvr>
                                      <p:to>
                                        <p:strVal val="visible"/>
                                      </p:to>
                                    </p:set>
                                  </p:childTnLst>
                                </p:cTn>
                              </p:par>
                            </p:childTnLst>
                          </p:cTn>
                        </p:par>
                        <p:par>
                          <p:cTn id="39" fill="hold">
                            <p:stCondLst>
                              <p:cond delay="0"/>
                            </p:stCondLst>
                            <p:childTnLst>
                              <p:par>
                                <p:cTn id="40" presetClass="entr" nodeType="afterEffect" presetSubtype="0" presetID="1" grpId="12" fill="hold">
                                  <p:stCondLst>
                                    <p:cond delay="0"/>
                                  </p:stCondLst>
                                  <p:iterate type="el" backwards="0">
                                    <p:tmAbs val="0"/>
                                  </p:iterate>
                                  <p:childTnLst>
                                    <p:set>
                                      <p:cBhvr>
                                        <p:cTn id="41" fill="hold"/>
                                        <p:tgtEl>
                                          <p:spTgt spid="683"/>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3" fill="hold">
                                  <p:stCondLst>
                                    <p:cond delay="0"/>
                                  </p:stCondLst>
                                  <p:iterate type="el" backwards="0">
                                    <p:tmAbs val="0"/>
                                  </p:iterate>
                                  <p:childTnLst>
                                    <p:set>
                                      <p:cBhvr>
                                        <p:cTn id="44" fill="hold"/>
                                        <p:tgtEl>
                                          <p:spTgt spid="686"/>
                                        </p:tgtEl>
                                        <p:attrNameLst>
                                          <p:attrName>style.visibility</p:attrName>
                                        </p:attrNameLst>
                                      </p:cBhvr>
                                      <p:to>
                                        <p:strVal val="visible"/>
                                      </p:to>
                                    </p:set>
                                  </p:childTnLst>
                                </p:cTn>
                              </p:par>
                            </p:childTnLst>
                          </p:cTn>
                        </p:par>
                        <p:par>
                          <p:cTn id="45" fill="hold">
                            <p:stCondLst>
                              <p:cond delay="0"/>
                            </p:stCondLst>
                            <p:childTnLst>
                              <p:par>
                                <p:cTn id="46" presetClass="entr" nodeType="afterEffect" presetSubtype="0" presetID="1" grpId="14" fill="hold">
                                  <p:stCondLst>
                                    <p:cond delay="0"/>
                                  </p:stCondLst>
                                  <p:iterate type="el" backwards="0">
                                    <p:tmAbs val="0"/>
                                  </p:iterate>
                                  <p:childTnLst>
                                    <p:set>
                                      <p:cBhvr>
                                        <p:cTn id="47" fill="hold"/>
                                        <p:tgtEl>
                                          <p:spTgt spid="688"/>
                                        </p:tgtEl>
                                        <p:attrNameLst>
                                          <p:attrName>style.visibility</p:attrName>
                                        </p:attrNameLst>
                                      </p:cBhvr>
                                      <p:to>
                                        <p:strVal val="visible"/>
                                      </p:to>
                                    </p:set>
                                  </p:childTnLst>
                                </p:cTn>
                              </p:par>
                            </p:childTnLst>
                          </p:cTn>
                        </p:par>
                        <p:par>
                          <p:cTn id="48" fill="hold">
                            <p:stCondLst>
                              <p:cond delay="0"/>
                            </p:stCondLst>
                            <p:childTnLst>
                              <p:par>
                                <p:cTn id="49" presetClass="entr" nodeType="afterEffect" presetSubtype="0" presetID="1" grpId="15" fill="hold">
                                  <p:stCondLst>
                                    <p:cond delay="0"/>
                                  </p:stCondLst>
                                  <p:iterate type="el" backwards="0">
                                    <p:tmAbs val="0"/>
                                  </p:iterate>
                                  <p:childTnLst>
                                    <p:set>
                                      <p:cBhvr>
                                        <p:cTn id="50" fill="hold"/>
                                        <p:tgtEl>
                                          <p:spTgt spid="6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xit" nodeType="clickEffect" presetSubtype="0" presetID="1" grpId="16" fill="hold">
                                  <p:stCondLst>
                                    <p:cond delay="0"/>
                                  </p:stCondLst>
                                  <p:iterate type="el" backwards="0">
                                    <p:tmAbs val="0"/>
                                  </p:iterate>
                                  <p:childTnLst>
                                    <p:set>
                                      <p:cBhvr>
                                        <p:cTn id="54" fill="hold">
                                          <p:stCondLst>
                                            <p:cond delay="0"/>
                                          </p:stCondLst>
                                        </p:cTn>
                                        <p:tgtEl>
                                          <p:spTgt spid="698"/>
                                        </p:tgtEl>
                                        <p:attrNameLst>
                                          <p:attrName>style.visibility</p:attrName>
                                        </p:attrNameLst>
                                      </p:cBhvr>
                                      <p:to>
                                        <p:strVal val="hidden"/>
                                      </p:to>
                                    </p:set>
                                  </p:childTnLst>
                                </p:cTn>
                              </p:par>
                            </p:childTnLst>
                          </p:cTn>
                        </p:par>
                        <p:par>
                          <p:cTn id="55" fill="hold">
                            <p:stCondLst>
                              <p:cond delay="0"/>
                            </p:stCondLst>
                            <p:childTnLst>
                              <p:par>
                                <p:cTn id="56" presetClass="entr" nodeType="afterEffect" presetSubtype="0" presetID="1" grpId="17" fill="hold">
                                  <p:stCondLst>
                                    <p:cond delay="0"/>
                                  </p:stCondLst>
                                  <p:iterate type="el" backwards="0">
                                    <p:tmAbs val="0"/>
                                  </p:iterate>
                                  <p:childTnLst>
                                    <p:set>
                                      <p:cBhvr>
                                        <p:cTn id="57" fill="hold"/>
                                        <p:tgtEl>
                                          <p:spTgt spid="69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Class="exit" nodeType="clickEffect" presetSubtype="0" presetID="1" grpId="18" fill="hold">
                                  <p:stCondLst>
                                    <p:cond delay="0"/>
                                  </p:stCondLst>
                                  <p:iterate type="el" backwards="0">
                                    <p:tmAbs val="0"/>
                                  </p:iterate>
                                  <p:childTnLst>
                                    <p:set>
                                      <p:cBhvr>
                                        <p:cTn id="61" fill="hold">
                                          <p:stCondLst>
                                            <p:cond delay="0"/>
                                          </p:stCondLst>
                                        </p:cTn>
                                        <p:tgtEl>
                                          <p:spTgt spid="699"/>
                                        </p:tgtEl>
                                        <p:attrNameLst>
                                          <p:attrName>style.visibility</p:attrName>
                                        </p:attrNameLst>
                                      </p:cBhvr>
                                      <p:to>
                                        <p:strVal val="hidden"/>
                                      </p:to>
                                    </p:set>
                                  </p:childTnLst>
                                </p:cTn>
                              </p:par>
                            </p:childTnLst>
                          </p:cTn>
                        </p:par>
                        <p:par>
                          <p:cTn id="62" fill="hold">
                            <p:stCondLst>
                              <p:cond delay="0"/>
                            </p:stCondLst>
                            <p:childTnLst>
                              <p:par>
                                <p:cTn id="63" presetClass="entr" nodeType="afterEffect" presetSubtype="0" presetID="1" grpId="19" fill="hold">
                                  <p:stCondLst>
                                    <p:cond delay="0"/>
                                  </p:stCondLst>
                                  <p:iterate type="el" backwards="0">
                                    <p:tmAbs val="0"/>
                                  </p:iterate>
                                  <p:childTnLst>
                                    <p:set>
                                      <p:cBhvr>
                                        <p:cTn id="64" fill="hold"/>
                                        <p:tgtEl>
                                          <p:spTgt spid="700"/>
                                        </p:tgtEl>
                                        <p:attrNameLst>
                                          <p:attrName>style.visibility</p:attrName>
                                        </p:attrNameLst>
                                      </p:cBhvr>
                                      <p:to>
                                        <p:strVal val="visible"/>
                                      </p:to>
                                    </p:set>
                                  </p:childTnLst>
                                </p:cTn>
                              </p:par>
                            </p:childTnLst>
                          </p:cTn>
                        </p:par>
                        <p:par>
                          <p:cTn id="65" fill="hold">
                            <p:stCondLst>
                              <p:cond delay="0"/>
                            </p:stCondLst>
                            <p:childTnLst>
                              <p:par>
                                <p:cTn id="66" presetClass="entr" nodeType="afterEffect" presetSubtype="0" presetID="1" grpId="20" fill="hold">
                                  <p:stCondLst>
                                    <p:cond delay="0"/>
                                  </p:stCondLst>
                                  <p:iterate type="el" backwards="0">
                                    <p:tmAbs val="0"/>
                                  </p:iterate>
                                  <p:childTnLst>
                                    <p:set>
                                      <p:cBhvr>
                                        <p:cTn id="67" fill="hold"/>
                                        <p:tgtEl>
                                          <p:spTgt spid="692"/>
                                        </p:tgtEl>
                                        <p:attrNameLst>
                                          <p:attrName>style.visibility</p:attrName>
                                        </p:attrNameLst>
                                      </p:cBhvr>
                                      <p:to>
                                        <p:strVal val="visible"/>
                                      </p:to>
                                    </p:set>
                                  </p:childTnLst>
                                </p:cTn>
                              </p:par>
                            </p:childTnLst>
                          </p:cTn>
                        </p:par>
                        <p:par>
                          <p:cTn id="68" fill="hold">
                            <p:stCondLst>
                              <p:cond delay="0"/>
                            </p:stCondLst>
                            <p:childTnLst>
                              <p:par>
                                <p:cTn id="69" presetClass="entr" nodeType="afterEffect" presetSubtype="0" presetID="1" grpId="21" fill="hold">
                                  <p:stCondLst>
                                    <p:cond delay="0"/>
                                  </p:stCondLst>
                                  <p:iterate type="el" backwards="0">
                                    <p:tmAbs val="0"/>
                                  </p:iterate>
                                  <p:childTnLst>
                                    <p:set>
                                      <p:cBhvr>
                                        <p:cTn id="70" fill="hold"/>
                                        <p:tgtEl>
                                          <p:spTgt spid="693"/>
                                        </p:tgtEl>
                                        <p:attrNameLst>
                                          <p:attrName>style.visibility</p:attrName>
                                        </p:attrNameLst>
                                      </p:cBhvr>
                                      <p:to>
                                        <p:strVal val="visible"/>
                                      </p:to>
                                    </p:set>
                                  </p:childTnLst>
                                </p:cTn>
                              </p:par>
                            </p:childTnLst>
                          </p:cTn>
                        </p:par>
                        <p:par>
                          <p:cTn id="71" fill="hold">
                            <p:stCondLst>
                              <p:cond delay="0"/>
                            </p:stCondLst>
                            <p:childTnLst>
                              <p:par>
                                <p:cTn id="72" presetClass="entr" nodeType="afterEffect" presetSubtype="0" presetID="1" grpId="22" fill="hold">
                                  <p:stCondLst>
                                    <p:cond delay="0"/>
                                  </p:stCondLst>
                                  <p:iterate type="el" backwards="0">
                                    <p:tmAbs val="0"/>
                                  </p:iterate>
                                  <p:childTnLst>
                                    <p:set>
                                      <p:cBhvr>
                                        <p:cTn id="73" fill="hold"/>
                                        <p:tgtEl>
                                          <p:spTgt spid="694"/>
                                        </p:tgtEl>
                                        <p:attrNameLst>
                                          <p:attrName>style.visibility</p:attrName>
                                        </p:attrNameLst>
                                      </p:cBhvr>
                                      <p:to>
                                        <p:strVal val="visible"/>
                                      </p:to>
                                    </p:set>
                                  </p:childTnLst>
                                </p:cTn>
                              </p:par>
                            </p:childTnLst>
                          </p:cTn>
                        </p:par>
                        <p:par>
                          <p:cTn id="74" fill="hold">
                            <p:stCondLst>
                              <p:cond delay="0"/>
                            </p:stCondLst>
                            <p:childTnLst>
                              <p:par>
                                <p:cTn id="75" presetClass="entr" nodeType="afterEffect" presetSubtype="0" presetID="1" grpId="23" fill="hold">
                                  <p:stCondLst>
                                    <p:cond delay="0"/>
                                  </p:stCondLst>
                                  <p:iterate type="el" backwards="0">
                                    <p:tmAbs val="0"/>
                                  </p:iterate>
                                  <p:childTnLst>
                                    <p:set>
                                      <p:cBhvr>
                                        <p:cTn id="76" fill="hold"/>
                                        <p:tgtEl>
                                          <p:spTgt spid="691"/>
                                        </p:tgtEl>
                                        <p:attrNameLst>
                                          <p:attrName>style.visibility</p:attrName>
                                        </p:attrNameLst>
                                      </p:cBhvr>
                                      <p:to>
                                        <p:strVal val="visible"/>
                                      </p:to>
                                    </p:set>
                                  </p:childTnLst>
                                </p:cTn>
                              </p:par>
                            </p:childTnLst>
                          </p:cTn>
                        </p:par>
                        <p:par>
                          <p:cTn id="77" fill="hold">
                            <p:stCondLst>
                              <p:cond delay="0"/>
                            </p:stCondLst>
                            <p:childTnLst>
                              <p:par>
                                <p:cTn id="78" presetClass="entr" nodeType="afterEffect" presetSubtype="0" presetID="1" grpId="24" fill="hold">
                                  <p:stCondLst>
                                    <p:cond delay="0"/>
                                  </p:stCondLst>
                                  <p:iterate type="el" backwards="0">
                                    <p:tmAbs val="0"/>
                                  </p:iterate>
                                  <p:childTnLst>
                                    <p:set>
                                      <p:cBhvr>
                                        <p:cTn id="79" fill="hold"/>
                                        <p:tgtEl>
                                          <p:spTgt spid="69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Class="exit" nodeType="clickEffect" presetSubtype="0" presetID="1" grpId="25" fill="hold">
                                  <p:stCondLst>
                                    <p:cond delay="0"/>
                                  </p:stCondLst>
                                  <p:iterate type="el" backwards="0">
                                    <p:tmAbs val="0"/>
                                  </p:iterate>
                                  <p:childTnLst>
                                    <p:set>
                                      <p:cBhvr>
                                        <p:cTn id="83" fill="hold">
                                          <p:stCondLst>
                                            <p:cond delay="0"/>
                                          </p:stCondLst>
                                        </p:cTn>
                                        <p:tgtEl>
                                          <p:spTgt spid="700"/>
                                        </p:tgtEl>
                                        <p:attrNameLst>
                                          <p:attrName>style.visibility</p:attrName>
                                        </p:attrNameLst>
                                      </p:cBhvr>
                                      <p:to>
                                        <p:strVal val="hidden"/>
                                      </p:to>
                                    </p:set>
                                  </p:childTnLst>
                                </p:cTn>
                              </p:par>
                            </p:childTnLst>
                          </p:cTn>
                        </p:par>
                        <p:par>
                          <p:cTn id="84" fill="hold">
                            <p:stCondLst>
                              <p:cond delay="0"/>
                            </p:stCondLst>
                            <p:childTnLst>
                              <p:par>
                                <p:cTn id="85" presetClass="entr" nodeType="afterEffect" presetSubtype="0" presetID="1" grpId="26" fill="hold">
                                  <p:stCondLst>
                                    <p:cond delay="0"/>
                                  </p:stCondLst>
                                  <p:iterate type="el" backwards="0">
                                    <p:tmAbs val="0"/>
                                  </p:iterate>
                                  <p:childTnLst>
                                    <p:set>
                                      <p:cBhvr>
                                        <p:cTn id="86" fill="hold"/>
                                        <p:tgtEl>
                                          <p:spTgt spid="7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1" grpId="23"/>
      <p:bldP build="whole" bldLvl="1" animBg="1" rev="0" advAuto="0" spid="686" grpId="13"/>
      <p:bldP build="whole" bldLvl="1" animBg="1" rev="0" advAuto="0" spid="700" grpId="25"/>
      <p:bldP build="whole" bldLvl="1" animBg="1" rev="0" advAuto="0" spid="701" grpId="26"/>
      <p:bldP build="whole" bldLvl="1" animBg="1" rev="0" advAuto="0" spid="671" grpId="2"/>
      <p:bldP build="whole" bldLvl="1" animBg="1" rev="0" advAuto="0" spid="684" grpId="15"/>
      <p:bldP build="whole" bldLvl="1" animBg="1" rev="0" advAuto="0" spid="683" grpId="12"/>
      <p:bldP build="whole" bldLvl="1" animBg="1" rev="0" advAuto="0" spid="690" grpId="3"/>
      <p:bldP build="whole" bldLvl="1" animBg="1" rev="0" advAuto="0" spid="695" grpId="24"/>
      <p:bldP build="whole" bldLvl="1" animBg="1" rev="0" advAuto="0" spid="670" grpId="5"/>
      <p:bldP build="whole" bldLvl="1" animBg="1" rev="0" advAuto="0" spid="694" grpId="22"/>
      <p:bldP build="whole" bldLvl="1" animBg="1" rev="0" advAuto="0" spid="693" grpId="21"/>
      <p:bldP build="whole" bldLvl="1" animBg="1" rev="0" advAuto="0" spid="692" grpId="20"/>
      <p:bldP build="whole" bldLvl="1" animBg="1" rev="0" advAuto="0" spid="689" grpId="11"/>
      <p:bldP build="whole" bldLvl="1" animBg="1" rev="0" advAuto="0" spid="696" grpId="1"/>
      <p:bldP build="whole" bldLvl="1" animBg="1" rev="0" advAuto="0" spid="698" grpId="10"/>
      <p:bldP build="whole" bldLvl="1" animBg="1" rev="0" advAuto="0" spid="697" grpId="7"/>
      <p:bldP build="whole" bldLvl="1" animBg="1" rev="0" advAuto="0" spid="700" grpId="19"/>
      <p:bldP build="whole" bldLvl="1" animBg="1" rev="0" advAuto="0" spid="697" grpId="9"/>
      <p:bldP build="whole" bldLvl="1" animBg="1" rev="0" advAuto="0" spid="699" grpId="17"/>
      <p:bldP build="whole" bldLvl="1" animBg="1" rev="0" advAuto="0" spid="688" grpId="14"/>
      <p:bldP build="whole" bldLvl="1" animBg="1" rev="0" advAuto="0" spid="696" grpId="8"/>
      <p:bldP build="whole" bldLvl="1" animBg="1" rev="0" advAuto="0" spid="698" grpId="16"/>
      <p:bldP build="whole" bldLvl="1" animBg="1" rev="0" advAuto="0" spid="699" grpId="18"/>
      <p:bldP build="whole" bldLvl="1" animBg="1" rev="0" advAuto="0" spid="685" grpId="6"/>
      <p:bldP build="whole" bldLvl="1" animBg="1" rev="0" advAuto="0" spid="687" grpId="4"/>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TextBox 48"/>
          <p:cNvSpPr/>
          <p:nvPr/>
        </p:nvSpPr>
        <p:spPr>
          <a:xfrm>
            <a:off x="1501803" y="4114799"/>
            <a:ext cx="3003669" cy="369334"/>
          </a:xfrm>
          <a:prstGeom prst="rect">
            <a:avLst/>
          </a:prstGeom>
          <a:solidFill>
            <a:srgbClr val="0079D6"/>
          </a:solidFill>
          <a:ln w="12700">
            <a:miter lim="400000"/>
          </a:ln>
        </p:spPr>
        <p:txBody>
          <a:bodyPr lIns="45719" rIns="45719"/>
          <a:lstStyle/>
          <a:p>
            <a:pPr>
              <a:defRPr>
                <a:solidFill>
                  <a:srgbClr val="FFFFFF"/>
                </a:solidFill>
              </a:defRPr>
            </a:pPr>
          </a:p>
        </p:txBody>
      </p:sp>
      <p:sp>
        <p:nvSpPr>
          <p:cNvPr id="705" name="Title 1"/>
          <p:cNvSpPr txBox="1"/>
          <p:nvPr>
            <p:ph type="title"/>
          </p:nvPr>
        </p:nvSpPr>
        <p:spPr>
          <a:xfrm>
            <a:off x="457200" y="838200"/>
            <a:ext cx="8229600" cy="857250"/>
          </a:xfrm>
          <a:prstGeom prst="rect">
            <a:avLst/>
          </a:prstGeom>
        </p:spPr>
        <p:txBody>
          <a:bodyPr/>
          <a:lstStyle/>
          <a:p>
            <a:pPr/>
            <a:r>
              <a:t>Return Stack Buffers (RSB)</a:t>
            </a:r>
          </a:p>
        </p:txBody>
      </p:sp>
      <p:graphicFrame>
        <p:nvGraphicFramePr>
          <p:cNvPr id="706"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707"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708"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709"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710" name="Content Placeholder 2"/>
          <p:cNvSpPr txBox="1"/>
          <p:nvPr>
            <p:ph type="body" sz="quarter" idx="1"/>
          </p:nvPr>
        </p:nvSpPr>
        <p:spPr>
          <a:xfrm>
            <a:off x="1471613" y="17526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fun1;</a:t>
            </a:r>
          </a:p>
          <a:p>
            <a:pPr marL="0" indent="0">
              <a:buSzTx/>
              <a:buNone/>
              <a:defRPr sz="1800">
                <a:latin typeface="Consolas"/>
                <a:ea typeface="Consolas"/>
                <a:cs typeface="Consolas"/>
                <a:sym typeface="Consolas"/>
              </a:defRPr>
            </a:pPr>
            <a:r>
              <a:t>	add r2,r3;</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711" name="Content Placeholder 2"/>
          <p:cNvSpPr txBox="1"/>
          <p:nvPr/>
        </p:nvSpPr>
        <p:spPr>
          <a:xfrm>
            <a:off x="1493520" y="3401031"/>
            <a:ext cx="2713372" cy="1605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fun1</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fun2;</a:t>
            </a:r>
            <a:endParaRPr sz="3200"/>
          </a:p>
          <a:p>
            <a:pPr>
              <a:spcBef>
                <a:spcPts val="400"/>
              </a:spcBef>
              <a:defRPr>
                <a:solidFill>
                  <a:srgbClr val="FFFFFF"/>
                </a:solidFill>
                <a:latin typeface="Consolas"/>
                <a:ea typeface="Consolas"/>
                <a:cs typeface="Consolas"/>
                <a:sym typeface="Consolas"/>
              </a:defRPr>
            </a:pPr>
            <a:r>
              <a:t>	add r2,r3;</a:t>
            </a:r>
            <a:endParaRPr sz="3200"/>
          </a:p>
          <a:p>
            <a:pPr>
              <a:spcBef>
                <a:spcPts val="400"/>
              </a:spcBef>
              <a:defRPr>
                <a:solidFill>
                  <a:srgbClr val="FFFFFF"/>
                </a:solidFill>
                <a:latin typeface="Consolas"/>
                <a:ea typeface="Consolas"/>
                <a:cs typeface="Consolas"/>
                <a:sym typeface="Consolas"/>
              </a:defRPr>
            </a:pPr>
            <a:r>
              <a:t>	return;</a:t>
            </a:r>
            <a:endParaRPr sz="3200"/>
          </a:p>
          <a:p>
            <a:pPr>
              <a:spcBef>
                <a:spcPts val="400"/>
              </a:spcBef>
              <a:defRPr>
                <a:solidFill>
                  <a:srgbClr val="FFFFFF"/>
                </a:solidFill>
                <a:latin typeface="Consolas"/>
                <a:ea typeface="Consolas"/>
                <a:cs typeface="Consolas"/>
                <a:sym typeface="Consolas"/>
              </a:defRPr>
            </a:pPr>
            <a:r>
              <a:t>}</a:t>
            </a:r>
          </a:p>
        </p:txBody>
      </p:sp>
      <p:sp>
        <p:nvSpPr>
          <p:cNvPr id="712" name="Rectangle 9"/>
          <p:cNvSpPr txBox="1"/>
          <p:nvPr/>
        </p:nvSpPr>
        <p:spPr>
          <a:xfrm>
            <a:off x="1558519" y="5029200"/>
            <a:ext cx="6091962" cy="8524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r>
              <a:t>fun2</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713"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14"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715" name="Rectangle 12"/>
          <p:cNvSpPr/>
          <p:nvPr/>
        </p:nvSpPr>
        <p:spPr>
          <a:xfrm>
            <a:off x="88578" y="1752600"/>
            <a:ext cx="1395735" cy="4101426"/>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716" name="Rectangle 14"/>
          <p:cNvSpPr txBox="1"/>
          <p:nvPr/>
        </p:nvSpPr>
        <p:spPr>
          <a:xfrm>
            <a:off x="53140" y="17806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717" name="Rectangle 15"/>
          <p:cNvSpPr txBox="1"/>
          <p:nvPr/>
        </p:nvSpPr>
        <p:spPr>
          <a:xfrm>
            <a:off x="60408" y="20879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718" name="Rectangle 16"/>
          <p:cNvSpPr txBox="1"/>
          <p:nvPr/>
        </p:nvSpPr>
        <p:spPr>
          <a:xfrm>
            <a:off x="67676" y="24218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719" name="Rectangle 17"/>
          <p:cNvSpPr txBox="1"/>
          <p:nvPr/>
        </p:nvSpPr>
        <p:spPr>
          <a:xfrm>
            <a:off x="83174" y="27515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720" name="Rectangle 20"/>
          <p:cNvSpPr txBox="1"/>
          <p:nvPr/>
        </p:nvSpPr>
        <p:spPr>
          <a:xfrm>
            <a:off x="29175" y="34208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721" name="Rectangle 21"/>
          <p:cNvSpPr txBox="1"/>
          <p:nvPr/>
        </p:nvSpPr>
        <p:spPr>
          <a:xfrm>
            <a:off x="36443" y="37281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722" name="Rectangle 22"/>
          <p:cNvSpPr txBox="1"/>
          <p:nvPr/>
        </p:nvSpPr>
        <p:spPr>
          <a:xfrm>
            <a:off x="43711" y="40620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723" name="Rectangle 23"/>
          <p:cNvSpPr txBox="1"/>
          <p:nvPr/>
        </p:nvSpPr>
        <p:spPr>
          <a:xfrm>
            <a:off x="59209" y="43917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0X00000043</a:t>
            </a:r>
          </a:p>
        </p:txBody>
      </p:sp>
      <p:sp>
        <p:nvSpPr>
          <p:cNvPr id="724" name="Rectangle 25"/>
          <p:cNvSpPr txBox="1"/>
          <p:nvPr/>
        </p:nvSpPr>
        <p:spPr>
          <a:xfrm>
            <a:off x="60408" y="503715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725" name="Rectangle 26"/>
          <p:cNvSpPr txBox="1"/>
          <p:nvPr/>
        </p:nvSpPr>
        <p:spPr>
          <a:xfrm>
            <a:off x="59209" y="531579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726"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27" name="TextBox 28"/>
          <p:cNvSpPr txBox="1"/>
          <p:nvPr/>
        </p:nvSpPr>
        <p:spPr>
          <a:xfrm>
            <a:off x="6964889" y="3703999"/>
            <a:ext cx="547963"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fun1</a:t>
            </a:r>
          </a:p>
        </p:txBody>
      </p:sp>
      <p:sp>
        <p:nvSpPr>
          <p:cNvPr id="728"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729"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730"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731"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732"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733"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734" name="Rectangle 35"/>
          <p:cNvSpPr txBox="1"/>
          <p:nvPr/>
        </p:nvSpPr>
        <p:spPr>
          <a:xfrm>
            <a:off x="7875659" y="51816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735" name="Rectangle 36"/>
          <p:cNvSpPr txBox="1"/>
          <p:nvPr/>
        </p:nvSpPr>
        <p:spPr>
          <a:xfrm>
            <a:off x="7894320" y="324461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736" name="TextBox 37"/>
          <p:cNvSpPr txBox="1"/>
          <p:nvPr/>
        </p:nvSpPr>
        <p:spPr>
          <a:xfrm>
            <a:off x="7959718" y="3340870"/>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C000"/>
                </a:solidFill>
              </a:defRPr>
            </a:pPr>
            <a:r>
              <a:t>arguments</a:t>
            </a:r>
            <a:r>
              <a:rPr sz="1800"/>
              <a:t> </a:t>
            </a:r>
          </a:p>
        </p:txBody>
      </p:sp>
      <p:sp>
        <p:nvSpPr>
          <p:cNvPr id="737" name="Left Brace 38"/>
          <p:cNvSpPr/>
          <p:nvPr/>
        </p:nvSpPr>
        <p:spPr>
          <a:xfrm>
            <a:off x="7457565" y="3276599"/>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38" name="TextBox 39"/>
          <p:cNvSpPr txBox="1"/>
          <p:nvPr/>
        </p:nvSpPr>
        <p:spPr>
          <a:xfrm>
            <a:off x="6964889" y="3326453"/>
            <a:ext cx="484378"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fun2</a:t>
            </a:r>
          </a:p>
        </p:txBody>
      </p:sp>
      <p:pic>
        <p:nvPicPr>
          <p:cNvPr id="739" name="Picture 13" descr="Picture 13"/>
          <p:cNvPicPr>
            <a:picLocks noChangeAspect="1"/>
          </p:cNvPicPr>
          <p:nvPr/>
        </p:nvPicPr>
        <p:blipFill>
          <a:blip r:embed="rId2">
            <a:extLst/>
          </a:blip>
          <a:stretch>
            <a:fillRect/>
          </a:stretch>
        </p:blipFill>
        <p:spPr>
          <a:xfrm>
            <a:off x="4396595" y="3493020"/>
            <a:ext cx="1471142" cy="1201512"/>
          </a:xfrm>
          <a:prstGeom prst="rect">
            <a:avLst/>
          </a:prstGeom>
          <a:ln w="12700">
            <a:miter lim="400000"/>
          </a:ln>
        </p:spPr>
      </p:pic>
      <p:sp>
        <p:nvSpPr>
          <p:cNvPr id="740" name="Rectangle 46"/>
          <p:cNvSpPr/>
          <p:nvPr/>
        </p:nvSpPr>
        <p:spPr>
          <a:xfrm>
            <a:off x="1506629" y="5374761"/>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741" name="Straight Arrow Connector 47"/>
          <p:cNvSpPr/>
          <p:nvPr/>
        </p:nvSpPr>
        <p:spPr>
          <a:xfrm flipH="1" flipV="1">
            <a:off x="5562601" y="4489480"/>
            <a:ext cx="2232552" cy="850197"/>
          </a:xfrm>
          <a:prstGeom prst="line">
            <a:avLst/>
          </a:prstGeom>
          <a:ln w="6350">
            <a:solidFill>
              <a:schemeClr val="accent1"/>
            </a:solidFill>
            <a:miter/>
            <a:tailEnd type="triangle"/>
          </a:ln>
        </p:spPr>
        <p:txBody>
          <a:bodyPr lIns="45719" rIns="45719"/>
          <a:lstStyle/>
          <a:p>
            <a:pPr>
              <a:defRPr>
                <a:solidFill>
                  <a:srgbClr val="FFFFFF"/>
                </a:solidFill>
              </a:defRPr>
            </a:pPr>
          </a:p>
        </p:txBody>
      </p:sp>
      <p:sp>
        <p:nvSpPr>
          <p:cNvPr id="742" name="TextBox 24"/>
          <p:cNvSpPr txBox="1"/>
          <p:nvPr/>
        </p:nvSpPr>
        <p:spPr>
          <a:xfrm rot="1361592">
            <a:off x="6158479" y="4849678"/>
            <a:ext cx="8153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popRSB</a:t>
            </a:r>
          </a:p>
        </p:txBody>
      </p:sp>
      <p:sp>
        <p:nvSpPr>
          <p:cNvPr id="743" name="Straight Arrow Connector 49"/>
          <p:cNvSpPr/>
          <p:nvPr/>
        </p:nvSpPr>
        <p:spPr>
          <a:xfrm flipV="1">
            <a:off x="5486400" y="2795912"/>
            <a:ext cx="2259235" cy="861690"/>
          </a:xfrm>
          <a:prstGeom prst="line">
            <a:avLst/>
          </a:prstGeom>
          <a:ln w="6350">
            <a:solidFill>
              <a:schemeClr val="accent1"/>
            </a:solidFill>
            <a:miter/>
            <a:tailEnd type="triangle"/>
          </a:ln>
        </p:spPr>
        <p:txBody>
          <a:bodyPr lIns="45719" rIns="45719"/>
          <a:lstStyle/>
          <a:p>
            <a:pPr>
              <a:defRPr>
                <a:solidFill>
                  <a:srgbClr val="FFFFFF"/>
                </a:solidFill>
              </a:defRPr>
            </a:pPr>
          </a:p>
        </p:txBody>
      </p:sp>
      <p:sp>
        <p:nvSpPr>
          <p:cNvPr id="744" name="TextBox 52"/>
          <p:cNvSpPr txBox="1"/>
          <p:nvPr/>
        </p:nvSpPr>
        <p:spPr>
          <a:xfrm rot="20327659">
            <a:off x="5739670" y="2917392"/>
            <a:ext cx="171193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request </a:t>
            </a:r>
          </a:p>
        </p:txBody>
      </p:sp>
      <p:pic>
        <p:nvPicPr>
          <p:cNvPr id="745" name="Picture 55" descr="Picture 55"/>
          <p:cNvPicPr>
            <a:picLocks noChangeAspect="1"/>
          </p:cNvPicPr>
          <p:nvPr/>
        </p:nvPicPr>
        <p:blipFill>
          <a:blip r:embed="rId3">
            <a:extLst/>
          </a:blip>
          <a:stretch>
            <a:fillRect/>
          </a:stretch>
        </p:blipFill>
        <p:spPr>
          <a:xfrm>
            <a:off x="5735103" y="1945645"/>
            <a:ext cx="923830" cy="1117720"/>
          </a:xfrm>
          <a:prstGeom prst="rect">
            <a:avLst/>
          </a:prstGeom>
          <a:ln w="12700">
            <a:miter lim="400000"/>
          </a:ln>
        </p:spPr>
      </p:pic>
      <p:sp>
        <p:nvSpPr>
          <p:cNvPr id="746" name="Slide Number Placeholder 56"/>
          <p:cNvSpPr txBox="1"/>
          <p:nvPr>
            <p:ph type="sldNum" sz="quarter" idx="4294967295"/>
          </p:nvPr>
        </p:nvSpPr>
        <p:spPr>
          <a:xfrm>
            <a:off x="8961576" y="574786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7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745"/>
                                        </p:tgtEl>
                                        <p:attrNameLst>
                                          <p:attrName>style.visibility</p:attrName>
                                        </p:attrNameLst>
                                      </p:cBhvr>
                                      <p:to>
                                        <p:strVal val="visible"/>
                                      </p:to>
                                    </p:set>
                                    <p:animEffect filter="dissolve" transition="in">
                                      <p:cBhvr>
                                        <p:cTn id="11" dur="500"/>
                                        <p:tgtEl>
                                          <p:spTgt spid="74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742"/>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4" fill="hold">
                                  <p:stCondLst>
                                    <p:cond delay="0"/>
                                  </p:stCondLst>
                                  <p:iterate type="el" backwards="0">
                                    <p:tmAbs val="0"/>
                                  </p:iterate>
                                  <p:childTnLst>
                                    <p:set>
                                      <p:cBhvr>
                                        <p:cTn id="18" fill="hold"/>
                                        <p:tgtEl>
                                          <p:spTgt spid="741"/>
                                        </p:tgtEl>
                                        <p:attrNameLst>
                                          <p:attrName>style.visibility</p:attrName>
                                        </p:attrNameLst>
                                      </p:cBhvr>
                                      <p:to>
                                        <p:strVal val="visible"/>
                                      </p:to>
                                    </p:set>
                                  </p:childTnLst>
                                </p:cTn>
                              </p:par>
                            </p:childTnLst>
                          </p:cTn>
                        </p:par>
                        <p:par>
                          <p:cTn id="19" fill="hold">
                            <p:stCondLst>
                              <p:cond delay="0"/>
                            </p:stCondLst>
                            <p:childTnLst>
                              <p:par>
                                <p:cTn id="20" presetClass="exit" nodeType="afterEffect" presetSubtype="0" presetID="1" grpId="5" fill="hold">
                                  <p:stCondLst>
                                    <p:cond delay="0"/>
                                  </p:stCondLst>
                                  <p:iterate type="el" backwards="0">
                                    <p:tmAbs val="0"/>
                                  </p:iterate>
                                  <p:childTnLst>
                                    <p:set>
                                      <p:cBhvr>
                                        <p:cTn id="21" fill="hold">
                                          <p:stCondLst>
                                            <p:cond delay="0"/>
                                          </p:stCondLst>
                                        </p:cTn>
                                        <p:tgtEl>
                                          <p:spTgt spid="745"/>
                                        </p:tgtEl>
                                        <p:attrNameLst>
                                          <p:attrName>style.visibility</p:attrName>
                                        </p:attrNameLst>
                                      </p:cBhvr>
                                      <p:to>
                                        <p:strVal val="hidden"/>
                                      </p:to>
                                    </p:set>
                                  </p:childTnLst>
                                </p:cTn>
                              </p:par>
                            </p:childTnLst>
                          </p:cTn>
                        </p:par>
                        <p:par>
                          <p:cTn id="22" fill="hold">
                            <p:stCondLst>
                              <p:cond delay="0"/>
                            </p:stCondLst>
                            <p:childTnLst>
                              <p:par>
                                <p:cTn id="23" presetClass="exit" nodeType="afterEffect" presetSubtype="0" presetID="1" grpId="6" fill="hold">
                                  <p:stCondLst>
                                    <p:cond delay="0"/>
                                  </p:stCondLst>
                                  <p:iterate type="el" backwards="0">
                                    <p:tmAbs val="0"/>
                                  </p:iterate>
                                  <p:childTnLst>
                                    <p:set>
                                      <p:cBhvr>
                                        <p:cTn id="24" fill="hold">
                                          <p:stCondLst>
                                            <p:cond delay="0"/>
                                          </p:stCondLst>
                                        </p:cTn>
                                        <p:tgtEl>
                                          <p:spTgt spid="743"/>
                                        </p:tgtEl>
                                        <p:attrNameLst>
                                          <p:attrName>style.visibility</p:attrName>
                                        </p:attrNameLst>
                                      </p:cBhvr>
                                      <p:to>
                                        <p:strVal val="hidden"/>
                                      </p:to>
                                    </p:set>
                                  </p:childTnLst>
                                </p:cTn>
                              </p:par>
                            </p:childTnLst>
                          </p:cTn>
                        </p:par>
                        <p:par>
                          <p:cTn id="25" fill="hold">
                            <p:stCondLst>
                              <p:cond delay="0"/>
                            </p:stCondLst>
                            <p:childTnLst>
                              <p:par>
                                <p:cTn id="26" presetClass="exit" nodeType="afterEffect" presetSubtype="0" presetID="1" grpId="7" fill="hold">
                                  <p:stCondLst>
                                    <p:cond delay="0"/>
                                  </p:stCondLst>
                                  <p:iterate type="el" backwards="0">
                                    <p:tmAbs val="0"/>
                                  </p:iterate>
                                  <p:childTnLst>
                                    <p:set>
                                      <p:cBhvr>
                                        <p:cTn id="27" fill="hold">
                                          <p:stCondLst>
                                            <p:cond delay="0"/>
                                          </p:stCondLst>
                                        </p:cTn>
                                        <p:tgtEl>
                                          <p:spTgt spid="74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Class="path" nodeType="clickEffect" presetSubtype="0" presetID="-1" grpId="8" accel="50000" decel="50000" fill="hold">
                                  <p:stCondLst>
                                    <p:cond delay="0"/>
                                  </p:stCondLst>
                                  <p:childTnLst>
                                    <p:animMotion path="M 0.000000 0.000000 L -0.381598 -0.369127" origin="layout" pathEditMode="relative">
                                      <p:cBhvr>
                                        <p:cTn id="31" dur="2000" fill="hold"/>
                                        <p:tgtEl>
                                          <p:spTgt spid="734"/>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Class="entr" nodeType="clickEffect" presetID="9" grpId="9" fill="hold">
                                  <p:stCondLst>
                                    <p:cond delay="0"/>
                                  </p:stCondLst>
                                  <p:iterate type="el" backwards="0">
                                    <p:tmAbs val="0"/>
                                  </p:iterate>
                                  <p:childTnLst>
                                    <p:set>
                                      <p:cBhvr>
                                        <p:cTn id="35" fill="hold"/>
                                        <p:tgtEl>
                                          <p:spTgt spid="704"/>
                                        </p:tgtEl>
                                        <p:attrNameLst>
                                          <p:attrName>style.visibility</p:attrName>
                                        </p:attrNameLst>
                                      </p:cBhvr>
                                      <p:to>
                                        <p:strVal val="visible"/>
                                      </p:to>
                                    </p:set>
                                    <p:animEffect filter="dissolve" transition="in">
                                      <p:cBhvr>
                                        <p:cTn id="36" dur="500"/>
                                        <p:tgtEl>
                                          <p:spTgt spid="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0" grpId="1"/>
      <p:bldP build="whole" bldLvl="1" animBg="1" rev="0" advAuto="0" spid="745" grpId="2"/>
      <p:bldP build="whole" bldLvl="1" animBg="1" rev="0" advAuto="0" spid="744" grpId="7"/>
      <p:bldP build="whole" bldLvl="1" animBg="1" rev="0" advAuto="0" spid="742" grpId="3"/>
      <p:bldP build="whole" bldLvl="1" animBg="1" rev="0" advAuto="0" spid="745" grpId="5"/>
      <p:bldP build="whole" bldLvl="1" animBg="1" rev="0" advAuto="0" spid="704" grpId="9"/>
      <p:bldP build="whole" bldLvl="1" animBg="1" rev="0" advAuto="0" spid="741" grpId="4"/>
      <p:bldP build="whole" bldLvl="1" animBg="1" rev="0" advAuto="0" spid="743" grpId="6"/>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8" name="Title 1"/>
          <p:cNvSpPr txBox="1"/>
          <p:nvPr>
            <p:ph type="title"/>
          </p:nvPr>
        </p:nvSpPr>
        <p:spPr>
          <a:xfrm>
            <a:off x="457200" y="838200"/>
            <a:ext cx="8229600" cy="857250"/>
          </a:xfrm>
          <a:prstGeom prst="rect">
            <a:avLst/>
          </a:prstGeom>
        </p:spPr>
        <p:txBody>
          <a:bodyPr/>
          <a:lstStyle/>
          <a:p>
            <a:pPr/>
            <a:r>
              <a:t>Return Stack Buffers (RSB)</a:t>
            </a:r>
          </a:p>
        </p:txBody>
      </p:sp>
      <p:graphicFrame>
        <p:nvGraphicFramePr>
          <p:cNvPr id="749"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750"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751"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752"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753" name="Content Placeholder 2"/>
          <p:cNvSpPr txBox="1"/>
          <p:nvPr>
            <p:ph type="body" sz="quarter" idx="1"/>
          </p:nvPr>
        </p:nvSpPr>
        <p:spPr>
          <a:xfrm>
            <a:off x="1471613" y="17526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fun1;</a:t>
            </a:r>
          </a:p>
          <a:p>
            <a:pPr marL="0" indent="0">
              <a:buSzTx/>
              <a:buNone/>
              <a:defRPr sz="1800">
                <a:latin typeface="Consolas"/>
                <a:ea typeface="Consolas"/>
                <a:cs typeface="Consolas"/>
                <a:sym typeface="Consolas"/>
              </a:defRPr>
            </a:pPr>
            <a:r>
              <a:t>	add r2,r3;</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754" name="Content Placeholder 2"/>
          <p:cNvSpPr txBox="1"/>
          <p:nvPr/>
        </p:nvSpPr>
        <p:spPr>
          <a:xfrm>
            <a:off x="1517333" y="3401031"/>
            <a:ext cx="3415611" cy="1605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fun1</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fun2;</a:t>
            </a:r>
            <a:endParaRPr sz="3200"/>
          </a:p>
          <a:p>
            <a:pPr>
              <a:spcBef>
                <a:spcPts val="400"/>
              </a:spcBef>
              <a:defRPr>
                <a:solidFill>
                  <a:srgbClr val="FFFFFF"/>
                </a:solidFill>
                <a:latin typeface="Consolas"/>
                <a:ea typeface="Consolas"/>
                <a:cs typeface="Consolas"/>
                <a:sym typeface="Consolas"/>
              </a:defRPr>
            </a:pPr>
            <a:r>
              <a:t>	add r2,r3;</a:t>
            </a:r>
            <a:endParaRPr sz="3200"/>
          </a:p>
          <a:p>
            <a:pPr>
              <a:spcBef>
                <a:spcPts val="400"/>
              </a:spcBef>
              <a:defRPr>
                <a:solidFill>
                  <a:srgbClr val="FFFFFF"/>
                </a:solidFill>
                <a:latin typeface="Consolas"/>
                <a:ea typeface="Consolas"/>
                <a:cs typeface="Consolas"/>
                <a:sym typeface="Consolas"/>
              </a:defRPr>
            </a:pPr>
            <a:r>
              <a:t>	return;</a:t>
            </a:r>
            <a:endParaRPr sz="3200"/>
          </a:p>
          <a:p>
            <a:pPr>
              <a:spcBef>
                <a:spcPts val="400"/>
              </a:spcBef>
              <a:defRPr>
                <a:solidFill>
                  <a:srgbClr val="FFFFFF"/>
                </a:solidFill>
                <a:latin typeface="Consolas"/>
                <a:ea typeface="Consolas"/>
                <a:cs typeface="Consolas"/>
                <a:sym typeface="Consolas"/>
              </a:defRPr>
            </a:pPr>
            <a:r>
              <a:t>}</a:t>
            </a:r>
          </a:p>
        </p:txBody>
      </p:sp>
      <p:sp>
        <p:nvSpPr>
          <p:cNvPr id="755" name="Rectangle 9"/>
          <p:cNvSpPr txBox="1"/>
          <p:nvPr/>
        </p:nvSpPr>
        <p:spPr>
          <a:xfrm>
            <a:off x="1558519" y="5029200"/>
            <a:ext cx="6091962" cy="8524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r>
              <a:t>fun2</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756"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57"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758" name="Rectangle 12"/>
          <p:cNvSpPr/>
          <p:nvPr/>
        </p:nvSpPr>
        <p:spPr>
          <a:xfrm>
            <a:off x="88578" y="1752600"/>
            <a:ext cx="1395735" cy="4101426"/>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759" name="Rectangle 14"/>
          <p:cNvSpPr txBox="1"/>
          <p:nvPr/>
        </p:nvSpPr>
        <p:spPr>
          <a:xfrm>
            <a:off x="53140" y="17806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760" name="Rectangle 15"/>
          <p:cNvSpPr txBox="1"/>
          <p:nvPr/>
        </p:nvSpPr>
        <p:spPr>
          <a:xfrm>
            <a:off x="60408" y="20879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761" name="Rectangle 16"/>
          <p:cNvSpPr txBox="1"/>
          <p:nvPr/>
        </p:nvSpPr>
        <p:spPr>
          <a:xfrm>
            <a:off x="67676" y="24218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762" name="Rectangle 17"/>
          <p:cNvSpPr txBox="1"/>
          <p:nvPr/>
        </p:nvSpPr>
        <p:spPr>
          <a:xfrm>
            <a:off x="83174" y="27515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763" name="Rectangle 20"/>
          <p:cNvSpPr txBox="1"/>
          <p:nvPr/>
        </p:nvSpPr>
        <p:spPr>
          <a:xfrm>
            <a:off x="29175" y="34208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764" name="Rectangle 21"/>
          <p:cNvSpPr txBox="1"/>
          <p:nvPr/>
        </p:nvSpPr>
        <p:spPr>
          <a:xfrm>
            <a:off x="36443" y="37281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765" name="Rectangle 22"/>
          <p:cNvSpPr txBox="1"/>
          <p:nvPr/>
        </p:nvSpPr>
        <p:spPr>
          <a:xfrm>
            <a:off x="43711" y="40620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766" name="Rectangle 23"/>
          <p:cNvSpPr txBox="1"/>
          <p:nvPr/>
        </p:nvSpPr>
        <p:spPr>
          <a:xfrm>
            <a:off x="59209" y="43917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0X00000043</a:t>
            </a:r>
          </a:p>
        </p:txBody>
      </p:sp>
      <p:sp>
        <p:nvSpPr>
          <p:cNvPr id="767" name="Rectangle 25"/>
          <p:cNvSpPr txBox="1"/>
          <p:nvPr/>
        </p:nvSpPr>
        <p:spPr>
          <a:xfrm>
            <a:off x="60408" y="503715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768" name="Rectangle 26"/>
          <p:cNvSpPr txBox="1"/>
          <p:nvPr/>
        </p:nvSpPr>
        <p:spPr>
          <a:xfrm>
            <a:off x="59209" y="531579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769"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70" name="TextBox 28"/>
          <p:cNvSpPr txBox="1"/>
          <p:nvPr/>
        </p:nvSpPr>
        <p:spPr>
          <a:xfrm>
            <a:off x="6964889" y="3703999"/>
            <a:ext cx="547963"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fun1</a:t>
            </a:r>
          </a:p>
        </p:txBody>
      </p:sp>
      <p:sp>
        <p:nvSpPr>
          <p:cNvPr id="771"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772"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773"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774"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775"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776"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777" name="Rectangle 36"/>
          <p:cNvSpPr txBox="1"/>
          <p:nvPr/>
        </p:nvSpPr>
        <p:spPr>
          <a:xfrm>
            <a:off x="7894320" y="324461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778" name="TextBox 37"/>
          <p:cNvSpPr txBox="1"/>
          <p:nvPr/>
        </p:nvSpPr>
        <p:spPr>
          <a:xfrm>
            <a:off x="7959718" y="3340870"/>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C000"/>
                </a:solidFill>
              </a:defRPr>
            </a:pPr>
            <a:r>
              <a:t>arguments</a:t>
            </a:r>
            <a:r>
              <a:rPr sz="1800"/>
              <a:t> </a:t>
            </a:r>
          </a:p>
        </p:txBody>
      </p:sp>
      <p:sp>
        <p:nvSpPr>
          <p:cNvPr id="779" name="Left Brace 38"/>
          <p:cNvSpPr/>
          <p:nvPr/>
        </p:nvSpPr>
        <p:spPr>
          <a:xfrm>
            <a:off x="7457565" y="3276599"/>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80" name="TextBox 39"/>
          <p:cNvSpPr txBox="1"/>
          <p:nvPr/>
        </p:nvSpPr>
        <p:spPr>
          <a:xfrm>
            <a:off x="6964889" y="3326453"/>
            <a:ext cx="484378"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fun2</a:t>
            </a:r>
          </a:p>
        </p:txBody>
      </p:sp>
      <p:pic>
        <p:nvPicPr>
          <p:cNvPr id="781" name="Picture 13" descr="Picture 13"/>
          <p:cNvPicPr>
            <a:picLocks noChangeAspect="1"/>
          </p:cNvPicPr>
          <p:nvPr/>
        </p:nvPicPr>
        <p:blipFill>
          <a:blip r:embed="rId2">
            <a:extLst/>
          </a:blip>
          <a:stretch>
            <a:fillRect/>
          </a:stretch>
        </p:blipFill>
        <p:spPr>
          <a:xfrm>
            <a:off x="4396595" y="3493020"/>
            <a:ext cx="1471142" cy="1201512"/>
          </a:xfrm>
          <a:prstGeom prst="rect">
            <a:avLst/>
          </a:prstGeom>
          <a:ln w="12700">
            <a:miter lim="400000"/>
          </a:ln>
        </p:spPr>
      </p:pic>
      <p:sp>
        <p:nvSpPr>
          <p:cNvPr id="782" name="Straight Arrow Connector 49"/>
          <p:cNvSpPr/>
          <p:nvPr/>
        </p:nvSpPr>
        <p:spPr>
          <a:xfrm flipV="1">
            <a:off x="5486400" y="2795912"/>
            <a:ext cx="2259235" cy="861690"/>
          </a:xfrm>
          <a:prstGeom prst="line">
            <a:avLst/>
          </a:prstGeom>
          <a:ln w="6350">
            <a:solidFill>
              <a:schemeClr val="accent1"/>
            </a:solidFill>
            <a:miter/>
            <a:headEnd type="triangle"/>
          </a:ln>
        </p:spPr>
        <p:txBody>
          <a:bodyPr lIns="45719" rIns="45719"/>
          <a:lstStyle/>
          <a:p>
            <a:pPr>
              <a:defRPr>
                <a:solidFill>
                  <a:srgbClr val="FFFFFF"/>
                </a:solidFill>
              </a:defRPr>
            </a:pPr>
          </a:p>
        </p:txBody>
      </p:sp>
      <p:sp>
        <p:nvSpPr>
          <p:cNvPr id="783" name="TextBox 52"/>
          <p:cNvSpPr txBox="1"/>
          <p:nvPr/>
        </p:nvSpPr>
        <p:spPr>
          <a:xfrm rot="20327659">
            <a:off x="5548948" y="2674243"/>
            <a:ext cx="18478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response </a:t>
            </a:r>
          </a:p>
        </p:txBody>
      </p:sp>
      <p:sp>
        <p:nvSpPr>
          <p:cNvPr id="784" name="Rectangle 53"/>
          <p:cNvSpPr txBox="1"/>
          <p:nvPr/>
        </p:nvSpPr>
        <p:spPr>
          <a:xfrm>
            <a:off x="4434842" y="3164786"/>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785" name="TextBox 2"/>
          <p:cNvSpPr txBox="1"/>
          <p:nvPr/>
        </p:nvSpPr>
        <p:spPr>
          <a:xfrm>
            <a:off x="5452608" y="3110036"/>
            <a:ext cx="646963"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defRPr>
            </a:lvl1pPr>
          </a:lstStyle>
          <a:p>
            <a:pPr/>
            <a:r>
              <a:t>?=</a:t>
            </a:r>
          </a:p>
        </p:txBody>
      </p:sp>
      <p:sp>
        <p:nvSpPr>
          <p:cNvPr id="786" name="Slide Number Placeholder 18"/>
          <p:cNvSpPr txBox="1"/>
          <p:nvPr>
            <p:ph type="sldNum" sz="quarter" idx="4294967295"/>
          </p:nvPr>
        </p:nvSpPr>
        <p:spPr>
          <a:xfrm>
            <a:off x="8961576" y="5753759"/>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65975 -0.033331 -0.131785 -0.066981 -0.167895 -0.066051 C -0.203825 -0.065431 -0.210075 -0.030561 -0.216155 0.004319" origin="layout" pathEditMode="relative">
                                      <p:cBhvr>
                                        <p:cTn id="6" dur="2000" fill="hold"/>
                                        <p:tgtEl>
                                          <p:spTgt spid="777"/>
                                        </p:tgtEl>
                                        <p:attrNameLst>
                                          <p:attrName>ppt_x</p:attrName>
                                          <p:attrName>ppt_y</p:attrName>
                                        </p:attrNameLst>
                                      </p:cBhvr>
                                    </p:animMotion>
                                  </p:childTnLst>
                                </p:cTn>
                              </p:par>
                            </p:childTnLst>
                          </p:cTn>
                        </p:par>
                        <p:par>
                          <p:cTn id="7" fill="hold">
                            <p:stCondLst>
                              <p:cond delay="200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780"/>
                                        </p:tgtEl>
                                        <p:attrNameLst>
                                          <p:attrName>style.visibility</p:attrName>
                                        </p:attrNameLst>
                                      </p:cBhvr>
                                      <p:to>
                                        <p:strVal val="hidden"/>
                                      </p:to>
                                    </p:set>
                                  </p:childTnLst>
                                </p:cTn>
                              </p:par>
                            </p:childTnLst>
                          </p:cTn>
                        </p:par>
                        <p:par>
                          <p:cTn id="10" fill="hold">
                            <p:stCondLst>
                              <p:cond delay="200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779"/>
                                        </p:tgtEl>
                                        <p:attrNameLst>
                                          <p:attrName>style.visibility</p:attrName>
                                        </p:attrNameLst>
                                      </p:cBhvr>
                                      <p:to>
                                        <p:strVal val="hidden"/>
                                      </p:to>
                                    </p:set>
                                  </p:childTnLst>
                                </p:cTn>
                              </p:par>
                            </p:childTnLst>
                          </p:cTn>
                        </p:par>
                        <p:par>
                          <p:cTn id="13" fill="hold">
                            <p:stCondLst>
                              <p:cond delay="2000"/>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77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0" presetID="19" grpId="5" fill="hold">
                                  <p:stCondLst>
                                    <p:cond delay="0"/>
                                  </p:stCondLst>
                                  <p:iterate type="el" backwards="0">
                                    <p:tmAbs val="0"/>
                                  </p:iterate>
                                  <p:childTnLst>
                                    <p:set>
                                      <p:cBhvr>
                                        <p:cTn id="19" fill="hold"/>
                                        <p:tgtEl>
                                          <p:spTgt spid="785"/>
                                        </p:tgtEl>
                                        <p:attrNameLst>
                                          <p:attrName>style.visibility</p:attrName>
                                        </p:attrNameLst>
                                      </p:cBhvr>
                                      <p:to>
                                        <p:strVal val="visible"/>
                                      </p:to>
                                    </p:set>
                                    <p:anim calcmode="lin" valueType="num">
                                      <p:cBhvr>
                                        <p:cTn id="20" dur="2000" fill="hold"/>
                                        <p:tgtEl>
                                          <p:spTgt spid="785"/>
                                        </p:tgtEl>
                                        <p:attrNameLst>
                                          <p:attrName>ppt_w</p:attrName>
                                        </p:attrNameLst>
                                      </p:cBhvr>
                                      <p:tavLst>
                                        <p:tav tm="0" fmla="#ppt_w*sin(2.5*pi*$)">
                                          <p:val>
                                            <p:fltVal val="0"/>
                                          </p:val>
                                        </p:tav>
                                        <p:tav tm="100000">
                                          <p:val>
                                            <p:fltVal val="1"/>
                                          </p:val>
                                        </p:tav>
                                      </p:tavLst>
                                    </p:anim>
                                    <p:anim calcmode="lin" valueType="num">
                                      <p:cBhvr>
                                        <p:cTn id="21" dur="2000" fill="hold"/>
                                        <p:tgtEl>
                                          <p:spTgt spid="7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8" grpId="4"/>
      <p:bldP build="whole" bldLvl="1" animBg="1" rev="0" advAuto="0" spid="780" grpId="2"/>
      <p:bldP build="whole" bldLvl="1" animBg="1" rev="0" advAuto="0" spid="779" grpId="3"/>
      <p:bldP build="whole" bldLvl="1" animBg="1" rev="0" advAuto="0" spid="785" grpId="5"/>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Title 1"/>
          <p:cNvSpPr txBox="1"/>
          <p:nvPr>
            <p:ph type="title"/>
          </p:nvPr>
        </p:nvSpPr>
        <p:spPr>
          <a:xfrm>
            <a:off x="457200" y="838200"/>
            <a:ext cx="8229600" cy="857250"/>
          </a:xfrm>
          <a:prstGeom prst="rect">
            <a:avLst/>
          </a:prstGeom>
        </p:spPr>
        <p:txBody>
          <a:bodyPr/>
          <a:lstStyle/>
          <a:p>
            <a:pPr/>
            <a:r>
              <a:t>Return Stack Buffers (RSB)</a:t>
            </a:r>
          </a:p>
        </p:txBody>
      </p:sp>
      <p:graphicFrame>
        <p:nvGraphicFramePr>
          <p:cNvPr id="789"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790"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791"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792"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793" name="Content Placeholder 2"/>
          <p:cNvSpPr txBox="1"/>
          <p:nvPr>
            <p:ph type="body" sz="quarter" idx="1"/>
          </p:nvPr>
        </p:nvSpPr>
        <p:spPr>
          <a:xfrm>
            <a:off x="1471613" y="17526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fun1;</a:t>
            </a:r>
          </a:p>
          <a:p>
            <a:pPr marL="0" indent="0">
              <a:buSzTx/>
              <a:buNone/>
              <a:defRPr sz="1800">
                <a:latin typeface="Consolas"/>
                <a:ea typeface="Consolas"/>
                <a:cs typeface="Consolas"/>
                <a:sym typeface="Consolas"/>
              </a:defRPr>
            </a:pPr>
            <a:r>
              <a:t>	add r2,r3;</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794" name="Content Placeholder 2"/>
          <p:cNvSpPr txBox="1"/>
          <p:nvPr/>
        </p:nvSpPr>
        <p:spPr>
          <a:xfrm>
            <a:off x="1517333" y="3401031"/>
            <a:ext cx="3415611" cy="1605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fun1</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fun2;</a:t>
            </a:r>
            <a:endParaRPr sz="3200"/>
          </a:p>
          <a:p>
            <a:pPr>
              <a:spcBef>
                <a:spcPts val="400"/>
              </a:spcBef>
              <a:defRPr>
                <a:solidFill>
                  <a:srgbClr val="FFFFFF"/>
                </a:solidFill>
                <a:latin typeface="Consolas"/>
                <a:ea typeface="Consolas"/>
                <a:cs typeface="Consolas"/>
                <a:sym typeface="Consolas"/>
              </a:defRPr>
            </a:pPr>
            <a:r>
              <a:t>	add r2,r3;</a:t>
            </a:r>
            <a:endParaRPr sz="3200"/>
          </a:p>
          <a:p>
            <a:pPr>
              <a:spcBef>
                <a:spcPts val="400"/>
              </a:spcBef>
              <a:defRPr>
                <a:solidFill>
                  <a:srgbClr val="FFFFFF"/>
                </a:solidFill>
                <a:latin typeface="Consolas"/>
                <a:ea typeface="Consolas"/>
                <a:cs typeface="Consolas"/>
                <a:sym typeface="Consolas"/>
              </a:defRPr>
            </a:pPr>
            <a:r>
              <a:t>	return;</a:t>
            </a:r>
            <a:endParaRPr sz="3200"/>
          </a:p>
          <a:p>
            <a:pPr>
              <a:spcBef>
                <a:spcPts val="400"/>
              </a:spcBef>
              <a:defRPr>
                <a:solidFill>
                  <a:srgbClr val="FFFFFF"/>
                </a:solidFill>
                <a:latin typeface="Consolas"/>
                <a:ea typeface="Consolas"/>
                <a:cs typeface="Consolas"/>
                <a:sym typeface="Consolas"/>
              </a:defRPr>
            </a:pPr>
            <a:r>
              <a:t>}</a:t>
            </a:r>
          </a:p>
        </p:txBody>
      </p:sp>
      <p:sp>
        <p:nvSpPr>
          <p:cNvPr id="795" name="Rectangle 9"/>
          <p:cNvSpPr txBox="1"/>
          <p:nvPr/>
        </p:nvSpPr>
        <p:spPr>
          <a:xfrm>
            <a:off x="1558519" y="5029200"/>
            <a:ext cx="6091962" cy="8524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r>
              <a:t>fun2</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796"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797"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798" name="Rectangle 12"/>
          <p:cNvSpPr/>
          <p:nvPr/>
        </p:nvSpPr>
        <p:spPr>
          <a:xfrm>
            <a:off x="88578" y="1752600"/>
            <a:ext cx="1395735" cy="4101426"/>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799" name="Rectangle 14"/>
          <p:cNvSpPr txBox="1"/>
          <p:nvPr/>
        </p:nvSpPr>
        <p:spPr>
          <a:xfrm>
            <a:off x="53140" y="17806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800" name="Rectangle 15"/>
          <p:cNvSpPr txBox="1"/>
          <p:nvPr/>
        </p:nvSpPr>
        <p:spPr>
          <a:xfrm>
            <a:off x="60408" y="20879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801" name="Rectangle 16"/>
          <p:cNvSpPr txBox="1"/>
          <p:nvPr/>
        </p:nvSpPr>
        <p:spPr>
          <a:xfrm>
            <a:off x="67676" y="24218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802" name="Rectangle 17"/>
          <p:cNvSpPr txBox="1"/>
          <p:nvPr/>
        </p:nvSpPr>
        <p:spPr>
          <a:xfrm>
            <a:off x="83174" y="27515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803" name="Rectangle 20"/>
          <p:cNvSpPr txBox="1"/>
          <p:nvPr/>
        </p:nvSpPr>
        <p:spPr>
          <a:xfrm>
            <a:off x="29175" y="34208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804" name="Rectangle 21"/>
          <p:cNvSpPr txBox="1"/>
          <p:nvPr/>
        </p:nvSpPr>
        <p:spPr>
          <a:xfrm>
            <a:off x="36443" y="37281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805" name="Rectangle 22"/>
          <p:cNvSpPr txBox="1"/>
          <p:nvPr/>
        </p:nvSpPr>
        <p:spPr>
          <a:xfrm>
            <a:off x="43711" y="40620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806" name="Rectangle 23"/>
          <p:cNvSpPr txBox="1"/>
          <p:nvPr/>
        </p:nvSpPr>
        <p:spPr>
          <a:xfrm>
            <a:off x="59209" y="43917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0X00000043</a:t>
            </a:r>
          </a:p>
        </p:txBody>
      </p:sp>
      <p:sp>
        <p:nvSpPr>
          <p:cNvPr id="807" name="Rectangle 25"/>
          <p:cNvSpPr txBox="1"/>
          <p:nvPr/>
        </p:nvSpPr>
        <p:spPr>
          <a:xfrm>
            <a:off x="60408" y="503715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808" name="Rectangle 26"/>
          <p:cNvSpPr txBox="1"/>
          <p:nvPr/>
        </p:nvSpPr>
        <p:spPr>
          <a:xfrm>
            <a:off x="59209" y="5315791"/>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809"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810" name="TextBox 28"/>
          <p:cNvSpPr txBox="1"/>
          <p:nvPr/>
        </p:nvSpPr>
        <p:spPr>
          <a:xfrm>
            <a:off x="6964889" y="3703999"/>
            <a:ext cx="547963"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fun1</a:t>
            </a:r>
          </a:p>
        </p:txBody>
      </p:sp>
      <p:sp>
        <p:nvSpPr>
          <p:cNvPr id="811"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812"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813"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814"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815"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816"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pic>
        <p:nvPicPr>
          <p:cNvPr id="817" name="Picture 13" descr="Picture 13"/>
          <p:cNvPicPr>
            <a:picLocks noChangeAspect="1"/>
          </p:cNvPicPr>
          <p:nvPr/>
        </p:nvPicPr>
        <p:blipFill>
          <a:blip r:embed="rId2">
            <a:extLst/>
          </a:blip>
          <a:stretch>
            <a:fillRect/>
          </a:stretch>
        </p:blipFill>
        <p:spPr>
          <a:xfrm>
            <a:off x="4396595" y="3493020"/>
            <a:ext cx="1471142" cy="1201512"/>
          </a:xfrm>
          <a:prstGeom prst="rect">
            <a:avLst/>
          </a:prstGeom>
          <a:ln w="12700">
            <a:miter lim="400000"/>
          </a:ln>
        </p:spPr>
      </p:pic>
      <p:sp>
        <p:nvSpPr>
          <p:cNvPr id="818" name="Straight Arrow Connector 49"/>
          <p:cNvSpPr/>
          <p:nvPr/>
        </p:nvSpPr>
        <p:spPr>
          <a:xfrm flipV="1">
            <a:off x="5486400" y="2795912"/>
            <a:ext cx="2259235" cy="861690"/>
          </a:xfrm>
          <a:prstGeom prst="line">
            <a:avLst/>
          </a:prstGeom>
          <a:ln w="6350">
            <a:solidFill>
              <a:schemeClr val="accent1"/>
            </a:solidFill>
            <a:miter/>
            <a:headEnd type="triangle"/>
          </a:ln>
        </p:spPr>
        <p:txBody>
          <a:bodyPr lIns="45719" rIns="45719"/>
          <a:lstStyle/>
          <a:p>
            <a:pPr>
              <a:defRPr>
                <a:solidFill>
                  <a:srgbClr val="FFFFFF"/>
                </a:solidFill>
              </a:defRPr>
            </a:pPr>
          </a:p>
        </p:txBody>
      </p:sp>
      <p:sp>
        <p:nvSpPr>
          <p:cNvPr id="819" name="TextBox 52"/>
          <p:cNvSpPr txBox="1"/>
          <p:nvPr/>
        </p:nvSpPr>
        <p:spPr>
          <a:xfrm rot="20327659">
            <a:off x="5548948" y="2674243"/>
            <a:ext cx="18478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response </a:t>
            </a:r>
          </a:p>
        </p:txBody>
      </p:sp>
      <p:sp>
        <p:nvSpPr>
          <p:cNvPr id="820" name="Rectangle 53"/>
          <p:cNvSpPr txBox="1"/>
          <p:nvPr/>
        </p:nvSpPr>
        <p:spPr>
          <a:xfrm>
            <a:off x="4435047" y="3325036"/>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821" name="TextBox 2"/>
          <p:cNvSpPr txBox="1"/>
          <p:nvPr/>
        </p:nvSpPr>
        <p:spPr>
          <a:xfrm>
            <a:off x="5490657" y="3247118"/>
            <a:ext cx="450205"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FF"/>
                </a:solidFill>
              </a:defRPr>
            </a:lvl1pPr>
          </a:lstStyle>
          <a:p>
            <a:pPr/>
            <a:r>
              <a:t>?=</a:t>
            </a:r>
          </a:p>
        </p:txBody>
      </p:sp>
      <p:grpSp>
        <p:nvGrpSpPr>
          <p:cNvPr id="824" name="Rectangle 18"/>
          <p:cNvGrpSpPr/>
          <p:nvPr/>
        </p:nvGrpSpPr>
        <p:grpSpPr>
          <a:xfrm>
            <a:off x="-16546" y="3562027"/>
            <a:ext cx="9160547" cy="1729511"/>
            <a:chOff x="0" y="0"/>
            <a:chExt cx="9160545" cy="1729509"/>
          </a:xfrm>
        </p:grpSpPr>
        <p:sp>
          <p:nvSpPr>
            <p:cNvPr id="822" name="Rectangle"/>
            <p:cNvSpPr/>
            <p:nvPr/>
          </p:nvSpPr>
          <p:spPr>
            <a:xfrm>
              <a:off x="-1" y="0"/>
              <a:ext cx="9160547" cy="1729510"/>
            </a:xfrm>
            <a:prstGeom prst="rect">
              <a:avLst/>
            </a:prstGeom>
            <a:solidFill>
              <a:srgbClr val="000000"/>
            </a:solidFill>
            <a:ln w="12700" cap="flat">
              <a:noFill/>
              <a:miter lim="400000"/>
            </a:ln>
            <a:effectLst/>
          </p:spPr>
          <p:txBody>
            <a:bodyPr wrap="square" lIns="45719" tIns="45719" rIns="45719" bIns="45719" numCol="1" anchor="ctr">
              <a:noAutofit/>
            </a:bodyPr>
            <a:lstStyle/>
            <a:p>
              <a:pPr>
                <a:lnSpc>
                  <a:spcPct val="150000"/>
                </a:lnSpc>
                <a:defRPr>
                  <a:solidFill>
                    <a:srgbClr val="00B050"/>
                  </a:solidFill>
                </a:defRPr>
              </a:pPr>
            </a:p>
          </p:txBody>
        </p:sp>
        <p:sp>
          <p:nvSpPr>
            <p:cNvPr id="823" name="if predicted (RSB value) == actual (software stack value)…"/>
            <p:cNvSpPr txBox="1"/>
            <p:nvPr/>
          </p:nvSpPr>
          <p:spPr>
            <a:xfrm>
              <a:off x="45719" y="50684"/>
              <a:ext cx="9069107" cy="162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nSpc>
                  <a:spcPct val="150000"/>
                </a:lnSpc>
                <a:defRPr>
                  <a:solidFill>
                    <a:srgbClr val="FFFFFF"/>
                  </a:solidFill>
                </a:defRPr>
              </a:pPr>
              <a:r>
                <a:t>if predicted (RSB value) == actual (software stack value)</a:t>
              </a:r>
            </a:p>
            <a:p>
              <a:pPr>
                <a:lnSpc>
                  <a:spcPct val="150000"/>
                </a:lnSpc>
                <a:defRPr>
                  <a:solidFill>
                    <a:srgbClr val="FFFFFF"/>
                  </a:solidFill>
                </a:defRPr>
              </a:pPr>
              <a:r>
                <a:t>	Continue execution </a:t>
              </a:r>
              <a:r>
                <a:rPr>
                  <a:latin typeface="Wingdings"/>
                  <a:ea typeface="Wingdings"/>
                  <a:cs typeface="Wingdings"/>
                  <a:sym typeface="Wingdings"/>
                </a:rPr>
                <a:t> </a:t>
              </a:r>
              <a:r>
                <a:rPr>
                  <a:solidFill>
                    <a:srgbClr val="00B050"/>
                  </a:solidFill>
                </a:rPr>
                <a:t>gained performance </a:t>
              </a:r>
            </a:p>
            <a:p>
              <a:pPr>
                <a:lnSpc>
                  <a:spcPct val="150000"/>
                </a:lnSpc>
                <a:defRPr>
                  <a:solidFill>
                    <a:srgbClr val="FFFFFF"/>
                  </a:solidFill>
                </a:defRPr>
              </a:pPr>
              <a:r>
                <a:t>else</a:t>
              </a:r>
            </a:p>
            <a:p>
              <a:pPr>
                <a:lnSpc>
                  <a:spcPct val="150000"/>
                </a:lnSpc>
                <a:defRPr>
                  <a:solidFill>
                    <a:srgbClr val="FFFFFF"/>
                  </a:solidFill>
                </a:defRPr>
              </a:pPr>
              <a:r>
                <a:t>	Squash speculative instructions </a:t>
              </a:r>
              <a:r>
                <a:rPr>
                  <a:latin typeface="Wingdings"/>
                  <a:ea typeface="Wingdings"/>
                  <a:cs typeface="Wingdings"/>
                  <a:sym typeface="Wingdings"/>
                </a:rPr>
                <a:t> </a:t>
              </a:r>
              <a:r>
                <a:rPr>
                  <a:solidFill>
                    <a:srgbClr val="00B050"/>
                  </a:solidFill>
                </a:rPr>
                <a:t>No performance loss</a:t>
              </a:r>
            </a:p>
          </p:txBody>
        </p:sp>
      </p:grpSp>
      <p:sp>
        <p:nvSpPr>
          <p:cNvPr id="825" name="Rectangle 58"/>
          <p:cNvSpPr txBox="1"/>
          <p:nvPr/>
        </p:nvSpPr>
        <p:spPr>
          <a:xfrm>
            <a:off x="5871757" y="329957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826" name="Slide Number Placeholder 19"/>
          <p:cNvSpPr txBox="1"/>
          <p:nvPr>
            <p:ph type="sldNum" sz="quarter" idx="4294967295"/>
          </p:nvPr>
        </p:nvSpPr>
        <p:spPr>
          <a:xfrm>
            <a:off x="8961576" y="5753167"/>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Rectangle 19"/>
          <p:cNvSpPr/>
          <p:nvPr/>
        </p:nvSpPr>
        <p:spPr>
          <a:xfrm>
            <a:off x="-196049" y="-1"/>
            <a:ext cx="9340050" cy="6850896"/>
          </a:xfrm>
          <a:prstGeom prst="rect">
            <a:avLst/>
          </a:prstGeom>
          <a:gradFill>
            <a:gsLst>
              <a:gs pos="0">
                <a:schemeClr val="accent1">
                  <a:alpha val="82000"/>
                </a:schemeClr>
              </a:gs>
              <a:gs pos="25000">
                <a:schemeClr val="accent1">
                  <a:alpha val="60000"/>
                </a:schemeClr>
              </a:gs>
              <a:gs pos="94000">
                <a:srgbClr val="333F50"/>
              </a:gs>
              <a:gs pos="100000">
                <a:srgbClr val="333F50"/>
              </a:gs>
            </a:gsLst>
            <a:lin ang="4200000"/>
          </a:gradFill>
          <a:ln w="12700">
            <a:miter lim="400000"/>
          </a:ln>
        </p:spPr>
        <p:txBody>
          <a:bodyPr lIns="45719" rIns="45719" anchor="ctr"/>
          <a:lstStyle/>
          <a:p>
            <a:pPr algn="ctr">
              <a:defRPr sz="1300">
                <a:solidFill>
                  <a:srgbClr val="FFFFFF"/>
                </a:solidFill>
              </a:defRPr>
            </a:pPr>
          </a:p>
        </p:txBody>
      </p:sp>
      <p:pic>
        <p:nvPicPr>
          <p:cNvPr id="829" name="Picture 21" descr="Picture 21"/>
          <p:cNvPicPr>
            <a:picLocks noChangeAspect="1"/>
          </p:cNvPicPr>
          <p:nvPr/>
        </p:nvPicPr>
        <p:blipFill>
          <a:blip r:embed="rId2">
            <a:extLst/>
          </a:blip>
          <a:srcRect l="0" t="0" r="23313" b="0"/>
          <a:stretch>
            <a:fillRect/>
          </a:stretch>
        </p:blipFill>
        <p:spPr>
          <a:xfrm flipH="1">
            <a:off x="-196051" y="0"/>
            <a:ext cx="9340050" cy="6850895"/>
          </a:xfrm>
          <a:prstGeom prst="rect">
            <a:avLst/>
          </a:prstGeom>
          <a:ln w="12700">
            <a:miter lim="400000"/>
          </a:ln>
        </p:spPr>
      </p:pic>
      <p:sp>
        <p:nvSpPr>
          <p:cNvPr id="830" name="Title 1"/>
          <p:cNvSpPr txBox="1"/>
          <p:nvPr>
            <p:ph type="title"/>
          </p:nvPr>
        </p:nvSpPr>
        <p:spPr>
          <a:xfrm>
            <a:off x="207226" y="4591053"/>
            <a:ext cx="4459934" cy="972836"/>
          </a:xfrm>
          <a:prstGeom prst="rect">
            <a:avLst/>
          </a:prstGeom>
        </p:spPr>
        <p:txBody>
          <a:bodyPr anchor="t"/>
          <a:lstStyle>
            <a:lvl1pPr algn="l" defTabSz="685800">
              <a:defRPr sz="3100">
                <a:solidFill>
                  <a:srgbClr val="000000"/>
                </a:solidFill>
              </a:defRPr>
            </a:lvl1pPr>
          </a:lstStyle>
          <a:p>
            <a:pPr/>
            <a:r>
              <a:t>Putting all Together– Attacks!</a:t>
            </a:r>
          </a:p>
        </p:txBody>
      </p:sp>
      <p:sp>
        <p:nvSpPr>
          <p:cNvPr id="831" name="Freeform 56"/>
          <p:cNvSpPr/>
          <p:nvPr/>
        </p:nvSpPr>
        <p:spPr>
          <a:xfrm>
            <a:off x="200213" y="-7107"/>
            <a:ext cx="4301462" cy="3189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6" y="0"/>
                </a:moveTo>
                <a:lnTo>
                  <a:pt x="20254" y="0"/>
                </a:lnTo>
                <a:lnTo>
                  <a:pt x="20297" y="95"/>
                </a:lnTo>
                <a:cubicBezTo>
                  <a:pt x="21128" y="2158"/>
                  <a:pt x="21600" y="4523"/>
                  <a:pt x="21600" y="7037"/>
                </a:cubicBezTo>
                <a:cubicBezTo>
                  <a:pt x="21600" y="15080"/>
                  <a:pt x="16765" y="21600"/>
                  <a:pt x="10800" y="21600"/>
                </a:cubicBezTo>
                <a:cubicBezTo>
                  <a:pt x="4835" y="21600"/>
                  <a:pt x="0" y="15080"/>
                  <a:pt x="0" y="7037"/>
                </a:cubicBezTo>
                <a:cubicBezTo>
                  <a:pt x="0" y="4523"/>
                  <a:pt x="472" y="2158"/>
                  <a:pt x="1304" y="95"/>
                </a:cubicBezTo>
                <a:close/>
              </a:path>
            </a:pathLst>
          </a:custGeom>
          <a:solidFill>
            <a:srgbClr val="FFFFFF"/>
          </a:solidFill>
          <a:ln w="12700">
            <a:solidFill>
              <a:srgbClr val="699493"/>
            </a:solidFill>
            <a:miter/>
          </a:ln>
        </p:spPr>
        <p:txBody>
          <a:bodyPr lIns="45719" rIns="45719" anchor="ctr"/>
          <a:lstStyle/>
          <a:p>
            <a:pPr algn="ctr">
              <a:defRPr sz="1300">
                <a:solidFill>
                  <a:srgbClr val="FFFFFF"/>
                </a:solidFill>
              </a:defRPr>
            </a:pPr>
          </a:p>
        </p:txBody>
      </p:sp>
      <p:pic>
        <p:nvPicPr>
          <p:cNvPr id="832" name="Picture 14" descr="Picture 14"/>
          <p:cNvPicPr>
            <a:picLocks noChangeAspect="1"/>
          </p:cNvPicPr>
          <p:nvPr/>
        </p:nvPicPr>
        <p:blipFill>
          <a:blip r:embed="rId3">
            <a:extLst/>
          </a:blip>
          <a:srcRect l="19" t="0" r="10364" b="1"/>
          <a:stretch>
            <a:fillRect/>
          </a:stretch>
        </p:blipFill>
        <p:spPr>
          <a:xfrm>
            <a:off x="329848" y="-15077"/>
            <a:ext cx="4059635" cy="3069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5" y="0"/>
                </a:moveTo>
                <a:lnTo>
                  <a:pt x="1303" y="506"/>
                </a:lnTo>
                <a:cubicBezTo>
                  <a:pt x="472" y="2530"/>
                  <a:pt x="0" y="4847"/>
                  <a:pt x="0" y="7313"/>
                </a:cubicBezTo>
                <a:cubicBezTo>
                  <a:pt x="0" y="15203"/>
                  <a:pt x="4836" y="21600"/>
                  <a:pt x="10801" y="21600"/>
                </a:cubicBezTo>
                <a:cubicBezTo>
                  <a:pt x="16766" y="21600"/>
                  <a:pt x="21600" y="15203"/>
                  <a:pt x="21600" y="7313"/>
                </a:cubicBezTo>
                <a:cubicBezTo>
                  <a:pt x="21600" y="4847"/>
                  <a:pt x="21128" y="2530"/>
                  <a:pt x="20297" y="506"/>
                </a:cubicBezTo>
                <a:lnTo>
                  <a:pt x="20065" y="0"/>
                </a:lnTo>
                <a:lnTo>
                  <a:pt x="1535" y="0"/>
                </a:lnTo>
                <a:close/>
              </a:path>
            </a:pathLst>
          </a:custGeom>
          <a:ln w="12700">
            <a:miter lim="400000"/>
          </a:ln>
        </p:spPr>
      </p:pic>
      <p:sp>
        <p:nvSpPr>
          <p:cNvPr id="833" name="Freeform 58"/>
          <p:cNvSpPr/>
          <p:nvPr/>
        </p:nvSpPr>
        <p:spPr>
          <a:xfrm>
            <a:off x="4642327" y="1420882"/>
            <a:ext cx="4501674" cy="5437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5" y="0"/>
                </a:moveTo>
                <a:cubicBezTo>
                  <a:pt x="17055" y="0"/>
                  <a:pt x="19417" y="527"/>
                  <a:pt x="21478" y="1453"/>
                </a:cubicBezTo>
                <a:lnTo>
                  <a:pt x="21600" y="1515"/>
                </a:lnTo>
                <a:lnTo>
                  <a:pt x="21600" y="21600"/>
                </a:lnTo>
                <a:lnTo>
                  <a:pt x="5721" y="21600"/>
                </a:lnTo>
                <a:lnTo>
                  <a:pt x="5293" y="21335"/>
                </a:lnTo>
                <a:cubicBezTo>
                  <a:pt x="2060" y="19127"/>
                  <a:pt x="0" y="15784"/>
                  <a:pt x="0" y="12043"/>
                </a:cubicBezTo>
                <a:cubicBezTo>
                  <a:pt x="0" y="5392"/>
                  <a:pt x="6512" y="0"/>
                  <a:pt x="14545" y="0"/>
                </a:cubicBezTo>
                <a:close/>
              </a:path>
            </a:pathLst>
          </a:custGeom>
          <a:solidFill>
            <a:srgbClr val="FFFFFF"/>
          </a:solidFill>
          <a:ln w="12700">
            <a:solidFill>
              <a:srgbClr val="699493"/>
            </a:solidFill>
            <a:miter/>
          </a:ln>
        </p:spPr>
        <p:txBody>
          <a:bodyPr lIns="45719" rIns="45719" anchor="ctr"/>
          <a:lstStyle/>
          <a:p>
            <a:pPr algn="ctr">
              <a:defRPr sz="1300">
                <a:solidFill>
                  <a:srgbClr val="FFFFFF"/>
                </a:solidFill>
              </a:defRPr>
            </a:pPr>
          </a:p>
        </p:txBody>
      </p:sp>
      <p:pic>
        <p:nvPicPr>
          <p:cNvPr id="834" name="Picture 4" descr="Picture 4"/>
          <p:cNvPicPr>
            <a:picLocks noChangeAspect="1"/>
          </p:cNvPicPr>
          <p:nvPr/>
        </p:nvPicPr>
        <p:blipFill>
          <a:blip r:embed="rId4">
            <a:extLst/>
          </a:blip>
          <a:srcRect l="26604" t="0" r="6332" b="3"/>
          <a:stretch>
            <a:fillRect/>
          </a:stretch>
        </p:blipFill>
        <p:spPr>
          <a:xfrm>
            <a:off x="4797276" y="1575831"/>
            <a:ext cx="4346576" cy="528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95" y="0"/>
                </a:moveTo>
                <a:cubicBezTo>
                  <a:pt x="6400" y="0"/>
                  <a:pt x="0" y="5267"/>
                  <a:pt x="0" y="11763"/>
                </a:cubicBezTo>
                <a:cubicBezTo>
                  <a:pt x="0" y="15823"/>
                  <a:pt x="2499" y="19402"/>
                  <a:pt x="6301" y="21516"/>
                </a:cubicBezTo>
                <a:lnTo>
                  <a:pt x="6471" y="21600"/>
                </a:lnTo>
                <a:lnTo>
                  <a:pt x="21600" y="21600"/>
                </a:lnTo>
                <a:lnTo>
                  <a:pt x="21600" y="1667"/>
                </a:lnTo>
                <a:lnTo>
                  <a:pt x="21107" y="1420"/>
                </a:lnTo>
                <a:cubicBezTo>
                  <a:pt x="19082" y="515"/>
                  <a:pt x="16762" y="0"/>
                  <a:pt x="14295" y="0"/>
                </a:cubicBezTo>
                <a:close/>
              </a:path>
            </a:pathLst>
          </a:custGeom>
          <a:ln w="12700">
            <a:miter lim="400000"/>
          </a:ln>
        </p:spPr>
      </p:pic>
      <p:sp>
        <p:nvSpPr>
          <p:cNvPr id="835" name="Slide Number Placeholder 2"/>
          <p:cNvSpPr txBox="1"/>
          <p:nvPr>
            <p:ph type="sldNum" sz="quarter" idx="4294967295"/>
          </p:nvPr>
        </p:nvSpPr>
        <p:spPr>
          <a:xfrm>
            <a:off x="8744224" y="6592761"/>
            <a:ext cx="207130" cy="218441"/>
          </a:xfrm>
          <a:prstGeom prst="rect">
            <a:avLst/>
          </a:prstGeom>
          <a:extLst>
            <a:ext uri="{C572A759-6A51-4108-AA02-DFA0A04FC94B}">
              <ma14:wrappingTextBoxFlag xmlns:ma14="http://schemas.microsoft.com/office/mac/drawingml/2011/main" val="1"/>
            </a:ext>
          </a:extLst>
        </p:spPr>
        <p:txBody>
          <a:bodyPr>
            <a:normAutofit fontScale="100000" lnSpcReduction="0"/>
          </a:bodyPr>
          <a:lstStyle>
            <a:lvl1pPr defTabSz="914400">
              <a:spcBef>
                <a:spcPts val="600"/>
              </a:spcBef>
              <a:defRPr sz="800"/>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5" descr="Picture 5"/>
          <p:cNvPicPr>
            <a:picLocks noChangeAspect="1"/>
          </p:cNvPicPr>
          <p:nvPr/>
        </p:nvPicPr>
        <p:blipFill>
          <a:blip r:embed="rId3">
            <a:extLst/>
          </a:blip>
          <a:stretch>
            <a:fillRect/>
          </a:stretch>
        </p:blipFill>
        <p:spPr>
          <a:xfrm>
            <a:off x="2209800" y="1901825"/>
            <a:ext cx="4827998" cy="4079874"/>
          </a:xfrm>
          <a:prstGeom prst="rect">
            <a:avLst/>
          </a:prstGeom>
          <a:ln w="12700">
            <a:miter lim="400000"/>
          </a:ln>
        </p:spPr>
      </p:pic>
      <p:sp>
        <p:nvSpPr>
          <p:cNvPr id="114" name="Title 1"/>
          <p:cNvSpPr txBox="1"/>
          <p:nvPr>
            <p:ph type="title"/>
          </p:nvPr>
        </p:nvSpPr>
        <p:spPr>
          <a:xfrm>
            <a:off x="460227" y="151395"/>
            <a:ext cx="8223547" cy="763006"/>
          </a:xfrm>
          <a:prstGeom prst="rect">
            <a:avLst/>
          </a:prstGeom>
        </p:spPr>
        <p:txBody>
          <a:bodyPr/>
          <a:lstStyle/>
          <a:p>
            <a:pPr/>
            <a:r>
              <a:t>Malware is Everywhere!</a:t>
            </a:r>
          </a:p>
        </p:txBody>
      </p:sp>
      <p:sp>
        <p:nvSpPr>
          <p:cNvPr id="115" name="Slide Number Placeholder 2"/>
          <p:cNvSpPr txBox="1"/>
          <p:nvPr>
            <p:ph type="sldNum" sz="quarter" idx="4294967295"/>
          </p:nvPr>
        </p:nvSpPr>
        <p:spPr>
          <a:xfrm>
            <a:off x="8780948" y="6495133"/>
            <a:ext cx="181382"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18" name="Google Shape;297;p52"/>
          <p:cNvGrpSpPr/>
          <p:nvPr/>
        </p:nvGrpSpPr>
        <p:grpSpPr>
          <a:xfrm>
            <a:off x="1876480" y="2364981"/>
            <a:ext cx="5494638" cy="2133601"/>
            <a:chOff x="0" y="0"/>
            <a:chExt cx="5494637" cy="2133600"/>
          </a:xfrm>
        </p:grpSpPr>
        <p:sp>
          <p:nvSpPr>
            <p:cNvPr id="116" name="Rounded Rectangle"/>
            <p:cNvSpPr/>
            <p:nvPr/>
          </p:nvSpPr>
          <p:spPr>
            <a:xfrm>
              <a:off x="0" y="0"/>
              <a:ext cx="5494638" cy="2133600"/>
            </a:xfrm>
            <a:prstGeom prst="roundRect">
              <a:avLst>
                <a:gd name="adj" fmla="val 16667"/>
              </a:avLst>
            </a:prstGeom>
            <a:solidFill>
              <a:srgbClr val="000000"/>
            </a:solidFill>
            <a:ln w="12700" cap="flat">
              <a:noFill/>
              <a:miter lim="400000"/>
            </a:ln>
            <a:effectLst>
              <a:outerShdw sx="100000" sy="100000" kx="0" ky="0" algn="b" rotWithShape="0" blurRad="63500" dist="23000" dir="5400000">
                <a:srgbClr val="808080">
                  <a:alpha val="34901"/>
                </a:srgbClr>
              </a:outerShdw>
            </a:effectLst>
          </p:spPr>
          <p:txBody>
            <a:bodyPr wrap="square" lIns="45719" tIns="45719" rIns="45719" bIns="45719" numCol="1" anchor="ctr">
              <a:noAutofit/>
            </a:bodyPr>
            <a:lstStyle/>
            <a:p>
              <a:pPr algn="ctr">
                <a:defRPr>
                  <a:solidFill>
                    <a:srgbClr val="FFFFFF"/>
                  </a:solidFill>
                </a:defRPr>
              </a:pPr>
            </a:p>
          </p:txBody>
        </p:sp>
        <p:sp>
          <p:nvSpPr>
            <p:cNvPr id="117" name="Over 350,000 malware registered every day!"/>
            <p:cNvSpPr txBox="1"/>
            <p:nvPr/>
          </p:nvSpPr>
          <p:spPr>
            <a:xfrm>
              <a:off x="149878" y="868699"/>
              <a:ext cx="5194882" cy="39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ctr">
              <a:spAutoFit/>
            </a:bodyPr>
            <a:lstStyle>
              <a:lvl1pPr algn="ctr">
                <a:defRPr sz="2000">
                  <a:solidFill>
                    <a:srgbClr val="FFFFFF"/>
                  </a:solidFill>
                </a:defRPr>
              </a:lvl1pPr>
            </a:lstStyle>
            <a:p>
              <a:pPr/>
              <a:r>
                <a:t>Over 350,000 malware registered every day!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Title 1"/>
          <p:cNvSpPr txBox="1"/>
          <p:nvPr>
            <p:ph type="title"/>
          </p:nvPr>
        </p:nvSpPr>
        <p:spPr>
          <a:xfrm>
            <a:off x="460227" y="151395"/>
            <a:ext cx="8223547" cy="763006"/>
          </a:xfrm>
          <a:prstGeom prst="rect">
            <a:avLst/>
          </a:prstGeom>
        </p:spPr>
        <p:txBody>
          <a:bodyPr/>
          <a:lstStyle/>
          <a:p>
            <a:pPr/>
            <a:r>
              <a:t>SpectreRSB Attack Steps</a:t>
            </a:r>
          </a:p>
        </p:txBody>
      </p:sp>
      <p:grpSp>
        <p:nvGrpSpPr>
          <p:cNvPr id="848" name="Content Placeholder 3"/>
          <p:cNvGrpSpPr/>
          <p:nvPr/>
        </p:nvGrpSpPr>
        <p:grpSpPr>
          <a:xfrm>
            <a:off x="232815" y="2057400"/>
            <a:ext cx="8678369" cy="3394076"/>
            <a:chOff x="0" y="0"/>
            <a:chExt cx="8678368" cy="3394075"/>
          </a:xfrm>
        </p:grpSpPr>
        <p:sp>
          <p:nvSpPr>
            <p:cNvPr id="838" name="Arrow"/>
            <p:cNvSpPr/>
            <p:nvPr/>
          </p:nvSpPr>
          <p:spPr>
            <a:xfrm>
              <a:off x="647294" y="0"/>
              <a:ext cx="7383781" cy="3394075"/>
            </a:xfrm>
            <a:prstGeom prst="rightArrow">
              <a:avLst>
                <a:gd name="adj1" fmla="val 50000"/>
                <a:gd name="adj2" fmla="val 50000"/>
              </a:avLst>
            </a:prstGeom>
            <a:solidFill>
              <a:srgbClr val="CBE3DA"/>
            </a:solidFill>
            <a:ln w="12700" cap="flat">
              <a:noFill/>
              <a:miter lim="400000"/>
            </a:ln>
            <a:effectLst/>
          </p:spPr>
          <p:txBody>
            <a:bodyPr wrap="square" lIns="45719" tIns="45719" rIns="45719" bIns="45719" numCol="1" anchor="t">
              <a:noAutofit/>
            </a:bodyPr>
            <a:lstStyle/>
            <a:p>
              <a:pPr defTabSz="914400">
                <a:lnSpc>
                  <a:spcPct val="90000"/>
                </a:lnSpc>
                <a:spcBef>
                  <a:spcPts val="1000"/>
                </a:spcBef>
                <a:defRPr sz="2800">
                  <a:solidFill>
                    <a:srgbClr val="FFFFFF"/>
                  </a:solidFill>
                </a:defRPr>
              </a:pPr>
            </a:p>
          </p:txBody>
        </p:sp>
        <p:grpSp>
          <p:nvGrpSpPr>
            <p:cNvPr id="841" name="Group"/>
            <p:cNvGrpSpPr/>
            <p:nvPr/>
          </p:nvGrpSpPr>
          <p:grpSpPr>
            <a:xfrm>
              <a:off x="0" y="1018221"/>
              <a:ext cx="2760169" cy="1357631"/>
              <a:chOff x="0" y="0"/>
              <a:chExt cx="2760168" cy="1357630"/>
            </a:xfrm>
          </p:grpSpPr>
          <p:sp>
            <p:nvSpPr>
              <p:cNvPr id="839" name="Rounded Rectangle"/>
              <p:cNvSpPr/>
              <p:nvPr/>
            </p:nvSpPr>
            <p:spPr>
              <a:xfrm>
                <a:off x="0" y="0"/>
                <a:ext cx="2760169" cy="1357631"/>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111250">
                  <a:lnSpc>
                    <a:spcPct val="90000"/>
                  </a:lnSpc>
                  <a:spcBef>
                    <a:spcPts val="1100"/>
                  </a:spcBef>
                  <a:defRPr sz="2800">
                    <a:solidFill>
                      <a:srgbClr val="FFFFFF"/>
                    </a:solidFill>
                  </a:defRPr>
                </a:pPr>
              </a:p>
            </p:txBody>
          </p:sp>
          <p:sp>
            <p:nvSpPr>
              <p:cNvPr id="840" name="Force…"/>
              <p:cNvSpPr txBox="1"/>
              <p:nvPr/>
            </p:nvSpPr>
            <p:spPr>
              <a:xfrm>
                <a:off x="66273" y="142875"/>
                <a:ext cx="2627623" cy="1071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5250" tIns="95250" rIns="95250" bIns="95250" numCol="1" anchor="ctr">
                <a:spAutoFit/>
              </a:bodyPr>
              <a:lstStyle/>
              <a:p>
                <a:pPr algn="ctr" defTabSz="1111250">
                  <a:lnSpc>
                    <a:spcPct val="90000"/>
                  </a:lnSpc>
                  <a:spcBef>
                    <a:spcPts val="1000"/>
                  </a:spcBef>
                  <a:defRPr sz="2500">
                    <a:solidFill>
                      <a:srgbClr val="FFFFFF"/>
                    </a:solidFill>
                  </a:defRPr>
                </a:pPr>
                <a:r>
                  <a:t>Force</a:t>
                </a:r>
                <a:endParaRPr sz="2800"/>
              </a:p>
              <a:p>
                <a:pPr algn="ctr" defTabSz="1111250">
                  <a:lnSpc>
                    <a:spcPct val="90000"/>
                  </a:lnSpc>
                  <a:spcBef>
                    <a:spcPts val="1000"/>
                  </a:spcBef>
                  <a:defRPr sz="2500">
                    <a:solidFill>
                      <a:srgbClr val="FFFFFF"/>
                    </a:solidFill>
                  </a:defRPr>
                </a:pPr>
                <a:r>
                  <a:t>mis-speculation</a:t>
                </a:r>
              </a:p>
            </p:txBody>
          </p:sp>
        </p:grpSp>
        <p:grpSp>
          <p:nvGrpSpPr>
            <p:cNvPr id="844" name="Group"/>
            <p:cNvGrpSpPr/>
            <p:nvPr/>
          </p:nvGrpSpPr>
          <p:grpSpPr>
            <a:xfrm>
              <a:off x="2959100" y="1018221"/>
              <a:ext cx="2760169" cy="1357631"/>
              <a:chOff x="0" y="0"/>
              <a:chExt cx="2760168" cy="1357630"/>
            </a:xfrm>
          </p:grpSpPr>
          <p:sp>
            <p:nvSpPr>
              <p:cNvPr id="842" name="Rounded Rectangle"/>
              <p:cNvSpPr/>
              <p:nvPr/>
            </p:nvSpPr>
            <p:spPr>
              <a:xfrm>
                <a:off x="0" y="0"/>
                <a:ext cx="2760169" cy="1357631"/>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111250">
                  <a:lnSpc>
                    <a:spcPct val="90000"/>
                  </a:lnSpc>
                  <a:spcBef>
                    <a:spcPts val="1100"/>
                  </a:spcBef>
                  <a:defRPr sz="2800">
                    <a:solidFill>
                      <a:srgbClr val="FFFFFF"/>
                    </a:solidFill>
                  </a:defRPr>
                </a:pPr>
              </a:p>
            </p:txBody>
          </p:sp>
          <p:sp>
            <p:nvSpPr>
              <p:cNvPr id="843" name="Read unauthorized data"/>
              <p:cNvSpPr txBox="1"/>
              <p:nvPr/>
            </p:nvSpPr>
            <p:spPr>
              <a:xfrm>
                <a:off x="66273" y="209550"/>
                <a:ext cx="2627622" cy="9385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5250" tIns="95250" rIns="95250" bIns="95250" numCol="1" anchor="ctr">
                <a:spAutoFit/>
              </a:bodyPr>
              <a:lstStyle>
                <a:lvl1pPr algn="ctr" defTabSz="1111250">
                  <a:lnSpc>
                    <a:spcPct val="90000"/>
                  </a:lnSpc>
                  <a:spcBef>
                    <a:spcPts val="1000"/>
                  </a:spcBef>
                  <a:defRPr sz="2500">
                    <a:solidFill>
                      <a:srgbClr val="FFFFFF"/>
                    </a:solidFill>
                  </a:defRPr>
                </a:lvl1pPr>
              </a:lstStyle>
              <a:p>
                <a:pPr/>
                <a:r>
                  <a:t>Read unauthorized data</a:t>
                </a:r>
              </a:p>
            </p:txBody>
          </p:sp>
        </p:grpSp>
        <p:grpSp>
          <p:nvGrpSpPr>
            <p:cNvPr id="847" name="Group"/>
            <p:cNvGrpSpPr/>
            <p:nvPr/>
          </p:nvGrpSpPr>
          <p:grpSpPr>
            <a:xfrm>
              <a:off x="5918199" y="1018221"/>
              <a:ext cx="2760170" cy="1357631"/>
              <a:chOff x="0" y="0"/>
              <a:chExt cx="2760168" cy="1357630"/>
            </a:xfrm>
          </p:grpSpPr>
          <p:sp>
            <p:nvSpPr>
              <p:cNvPr id="845" name="Rounded Rectangle"/>
              <p:cNvSpPr/>
              <p:nvPr/>
            </p:nvSpPr>
            <p:spPr>
              <a:xfrm>
                <a:off x="0" y="0"/>
                <a:ext cx="2760169" cy="1357631"/>
              </a:xfrm>
              <a:prstGeom prst="roundRect">
                <a:avLst>
                  <a:gd name="adj" fmla="val 16667"/>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111250">
                  <a:lnSpc>
                    <a:spcPct val="90000"/>
                  </a:lnSpc>
                  <a:spcBef>
                    <a:spcPts val="1100"/>
                  </a:spcBef>
                  <a:defRPr sz="2800">
                    <a:solidFill>
                      <a:srgbClr val="FFFFFF"/>
                    </a:solidFill>
                  </a:defRPr>
                </a:pPr>
              </a:p>
            </p:txBody>
          </p:sp>
          <p:sp>
            <p:nvSpPr>
              <p:cNvPr id="846" name="Leak it (side channel)"/>
              <p:cNvSpPr txBox="1"/>
              <p:nvPr/>
            </p:nvSpPr>
            <p:spPr>
              <a:xfrm>
                <a:off x="66274" y="209550"/>
                <a:ext cx="2627622" cy="9385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5250" tIns="95250" rIns="95250" bIns="95250" numCol="1" anchor="ctr">
                <a:spAutoFit/>
              </a:bodyPr>
              <a:lstStyle>
                <a:lvl1pPr algn="ctr" defTabSz="1111250">
                  <a:lnSpc>
                    <a:spcPct val="90000"/>
                  </a:lnSpc>
                  <a:spcBef>
                    <a:spcPts val="1000"/>
                  </a:spcBef>
                  <a:defRPr sz="2500">
                    <a:solidFill>
                      <a:srgbClr val="FFFFFF"/>
                    </a:solidFill>
                  </a:defRPr>
                </a:lvl1pPr>
              </a:lstStyle>
              <a:p>
                <a:pPr/>
                <a:r>
                  <a:t>Leak it (side channel)</a:t>
                </a:r>
              </a:p>
            </p:txBody>
          </p:sp>
        </p:grpSp>
      </p:grpSp>
      <p:sp>
        <p:nvSpPr>
          <p:cNvPr id="849" name="Rounded Rectangle 4"/>
          <p:cNvSpPr/>
          <p:nvPr/>
        </p:nvSpPr>
        <p:spPr>
          <a:xfrm>
            <a:off x="304800" y="3365774"/>
            <a:ext cx="2514600" cy="777325"/>
          </a:xfrm>
          <a:prstGeom prst="roundRect">
            <a:avLst>
              <a:gd name="adj" fmla="val 16667"/>
            </a:avLst>
          </a:prstGeom>
          <a:solidFill>
            <a:schemeClr val="accent1"/>
          </a:solidFill>
          <a:ln w="12700">
            <a:solidFill>
              <a:srgbClr val="1E8066"/>
            </a:solidFill>
            <a:miter/>
          </a:ln>
        </p:spPr>
        <p:txBody>
          <a:bodyPr lIns="45719" rIns="45719" anchor="ctr"/>
          <a:lstStyle/>
          <a:p>
            <a:pPr algn="ctr">
              <a:defRPr>
                <a:solidFill>
                  <a:srgbClr val="FFFFFF"/>
                </a:solidFill>
              </a:defRPr>
            </a:pPr>
          </a:p>
        </p:txBody>
      </p:sp>
      <p:sp>
        <p:nvSpPr>
          <p:cNvPr id="850" name="Rounded Rectangle 5"/>
          <p:cNvSpPr/>
          <p:nvPr/>
        </p:nvSpPr>
        <p:spPr>
          <a:xfrm>
            <a:off x="3314700" y="3373437"/>
            <a:ext cx="2514600" cy="762001"/>
          </a:xfrm>
          <a:prstGeom prst="roundRect">
            <a:avLst>
              <a:gd name="adj" fmla="val 16667"/>
            </a:avLst>
          </a:prstGeom>
          <a:solidFill>
            <a:schemeClr val="accent1"/>
          </a:solidFill>
          <a:ln w="12700">
            <a:solidFill>
              <a:srgbClr val="1E8066"/>
            </a:solidFill>
            <a:miter/>
          </a:ln>
        </p:spPr>
        <p:txBody>
          <a:bodyPr lIns="45719" rIns="45719" anchor="ctr"/>
          <a:lstStyle/>
          <a:p>
            <a:pPr algn="ctr">
              <a:defRPr>
                <a:solidFill>
                  <a:srgbClr val="FFFFFF"/>
                </a:solidFill>
              </a:defRPr>
            </a:pPr>
          </a:p>
        </p:txBody>
      </p:sp>
      <p:sp>
        <p:nvSpPr>
          <p:cNvPr id="851" name="Rounded Rectangle 6"/>
          <p:cNvSpPr/>
          <p:nvPr/>
        </p:nvSpPr>
        <p:spPr>
          <a:xfrm>
            <a:off x="6353907" y="3293879"/>
            <a:ext cx="2514601" cy="762001"/>
          </a:xfrm>
          <a:prstGeom prst="roundRect">
            <a:avLst>
              <a:gd name="adj" fmla="val 16667"/>
            </a:avLst>
          </a:prstGeom>
          <a:solidFill>
            <a:schemeClr val="accent1"/>
          </a:solidFill>
          <a:ln w="12700">
            <a:solidFill>
              <a:srgbClr val="1E8066"/>
            </a:solidFill>
            <a:miter/>
          </a:ln>
        </p:spPr>
        <p:txBody>
          <a:bodyPr lIns="45719" rIns="45719" anchor="ctr"/>
          <a:lstStyle/>
          <a:p>
            <a:pPr algn="ctr">
              <a:defRPr>
                <a:solidFill>
                  <a:srgbClr val="FFFFFF"/>
                </a:solidFill>
              </a:defRPr>
            </a:pPr>
          </a:p>
        </p:txBody>
      </p:sp>
      <p:grpSp>
        <p:nvGrpSpPr>
          <p:cNvPr id="854" name="Rectangle 7"/>
          <p:cNvGrpSpPr/>
          <p:nvPr/>
        </p:nvGrpSpPr>
        <p:grpSpPr>
          <a:xfrm>
            <a:off x="257908" y="4847064"/>
            <a:ext cx="8657492" cy="838201"/>
            <a:chOff x="0" y="0"/>
            <a:chExt cx="8657491" cy="838200"/>
          </a:xfrm>
        </p:grpSpPr>
        <p:sp>
          <p:nvSpPr>
            <p:cNvPr id="852" name="Rectangle"/>
            <p:cNvSpPr/>
            <p:nvPr/>
          </p:nvSpPr>
          <p:spPr>
            <a:xfrm>
              <a:off x="0" y="0"/>
              <a:ext cx="8657492" cy="838200"/>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53" name="Validation and permission checks are performed deep in the pipeline"/>
            <p:cNvSpPr txBox="1"/>
            <p:nvPr/>
          </p:nvSpPr>
          <p:spPr>
            <a:xfrm>
              <a:off x="45720" y="233680"/>
              <a:ext cx="8566052"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Validation and permission checks are performed deep in the pipeline </a:t>
              </a:r>
            </a:p>
          </p:txBody>
        </p:sp>
      </p:grpSp>
      <p:grpSp>
        <p:nvGrpSpPr>
          <p:cNvPr id="857" name="Rectangle 8"/>
          <p:cNvGrpSpPr/>
          <p:nvPr/>
        </p:nvGrpSpPr>
        <p:grpSpPr>
          <a:xfrm>
            <a:off x="304800" y="1828800"/>
            <a:ext cx="8657492" cy="838200"/>
            <a:chOff x="0" y="0"/>
            <a:chExt cx="8657491" cy="838200"/>
          </a:xfrm>
        </p:grpSpPr>
        <p:sp>
          <p:nvSpPr>
            <p:cNvPr id="855" name="Rectangle"/>
            <p:cNvSpPr/>
            <p:nvPr/>
          </p:nvSpPr>
          <p:spPr>
            <a:xfrm>
              <a:off x="0" y="0"/>
              <a:ext cx="8657492" cy="838200"/>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856" name="Speculative instructions leave side-effects in micro-architectural structures such as caches"/>
            <p:cNvSpPr txBox="1"/>
            <p:nvPr/>
          </p:nvSpPr>
          <p:spPr>
            <a:xfrm>
              <a:off x="45720" y="233680"/>
              <a:ext cx="8566052"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Speculative instructions leave side-effects in micro-architectural structures such as caches </a:t>
              </a:r>
            </a:p>
          </p:txBody>
        </p:sp>
      </p:grpSp>
      <p:sp>
        <p:nvSpPr>
          <p:cNvPr id="858" name="Slide Number Placeholder 10"/>
          <p:cNvSpPr txBox="1"/>
          <p:nvPr>
            <p:ph type="sldNum" sz="quarter" idx="4294967295"/>
          </p:nvPr>
        </p:nvSpPr>
        <p:spPr>
          <a:xfrm>
            <a:off x="8732976" y="574786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5000" fill="hold"/>
                                        <p:tgtEl>
                                          <p:spTgt spid="849"/>
                                        </p:tgtEl>
                                      </p:cBhvr>
                                    </p:animEffect>
                                    <p:set>
                                      <p:cBhvr>
                                        <p:cTn id="7" fill="hold">
                                          <p:stCondLst>
                                            <p:cond delay="4999"/>
                                          </p:stCondLst>
                                        </p:cTn>
                                        <p:tgtEl>
                                          <p:spTgt spid="84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54"/>
                                        </p:tgtEl>
                                        <p:attrNameLst>
                                          <p:attrName>style.visibility</p:attrName>
                                        </p:attrNameLst>
                                      </p:cBhvr>
                                      <p:to>
                                        <p:strVal val="visible"/>
                                      </p:to>
                                    </p:set>
                                    <p:animEffect filter="dissolve" transition="in">
                                      <p:cBhvr>
                                        <p:cTn id="12" dur="500"/>
                                        <p:tgtEl>
                                          <p:spTgt spid="854"/>
                                        </p:tgtEl>
                                      </p:cBhvr>
                                    </p:animEffec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500" fill="hold"/>
                                        <p:tgtEl>
                                          <p:spTgt spid="850"/>
                                        </p:tgtEl>
                                      </p:cBhvr>
                                    </p:animEffect>
                                    <p:set>
                                      <p:cBhvr>
                                        <p:cTn id="17" fill="hold">
                                          <p:stCondLst>
                                            <p:cond delay="499"/>
                                          </p:stCondLst>
                                        </p:cTn>
                                        <p:tgtEl>
                                          <p:spTgt spid="8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xit" nodeType="clickEffect" presetID="9" grpId="4" fill="hold">
                                  <p:stCondLst>
                                    <p:cond delay="0"/>
                                  </p:stCondLst>
                                  <p:iterate type="el" backwards="0">
                                    <p:tmAbs val="0"/>
                                  </p:iterate>
                                  <p:childTnLst>
                                    <p:animEffect filter="dissolve" transition="out">
                                      <p:cBhvr>
                                        <p:cTn id="21" dur="500" fill="hold"/>
                                        <p:tgtEl>
                                          <p:spTgt spid="854"/>
                                        </p:tgtEl>
                                      </p:cBhvr>
                                    </p:animEffect>
                                    <p:set>
                                      <p:cBhvr>
                                        <p:cTn id="22" fill="hold">
                                          <p:stCondLst>
                                            <p:cond delay="499"/>
                                          </p:stCondLst>
                                        </p:cTn>
                                        <p:tgtEl>
                                          <p:spTgt spid="854"/>
                                        </p:tgtEl>
                                        <p:attrNameLst>
                                          <p:attrName>style.visibility</p:attrName>
                                        </p:attrNameLst>
                                      </p:cBhvr>
                                      <p:to>
                                        <p:strVal val="hidden"/>
                                      </p:to>
                                    </p:set>
                                  </p:childTnLst>
                                </p:cTn>
                              </p:par>
                            </p:childTnLst>
                          </p:cTn>
                        </p:par>
                        <p:par>
                          <p:cTn id="23" fill="hold">
                            <p:stCondLst>
                              <p:cond delay="500"/>
                            </p:stCondLst>
                            <p:childTnLst>
                              <p:par>
                                <p:cTn id="24" presetClass="entr" nodeType="afterEffect" presetID="9" grpId="5" fill="hold">
                                  <p:stCondLst>
                                    <p:cond delay="0"/>
                                  </p:stCondLst>
                                  <p:iterate type="el" backwards="0">
                                    <p:tmAbs val="0"/>
                                  </p:iterate>
                                  <p:childTnLst>
                                    <p:set>
                                      <p:cBhvr>
                                        <p:cTn id="25" fill="hold"/>
                                        <p:tgtEl>
                                          <p:spTgt spid="857"/>
                                        </p:tgtEl>
                                        <p:attrNameLst>
                                          <p:attrName>style.visibility</p:attrName>
                                        </p:attrNameLst>
                                      </p:cBhvr>
                                      <p:to>
                                        <p:strVal val="visible"/>
                                      </p:to>
                                    </p:set>
                                    <p:animEffect filter="dissolve" transition="in">
                                      <p:cBhvr>
                                        <p:cTn id="26" dur="500"/>
                                        <p:tgtEl>
                                          <p:spTgt spid="857"/>
                                        </p:tgtEl>
                                      </p:cBhvr>
                                    </p:animEffect>
                                  </p:childTnLst>
                                </p:cTn>
                              </p:par>
                            </p:childTnLst>
                          </p:cTn>
                        </p:par>
                      </p:childTnLst>
                    </p:cTn>
                  </p:par>
                  <p:par>
                    <p:cTn id="27" fill="hold">
                      <p:stCondLst>
                        <p:cond delay="indefinite"/>
                      </p:stCondLst>
                      <p:childTnLst>
                        <p:par>
                          <p:cTn id="28" fill="hold">
                            <p:stCondLst>
                              <p:cond delay="0"/>
                            </p:stCondLst>
                            <p:childTnLst>
                              <p:par>
                                <p:cTn id="29" presetClass="exit" nodeType="clickEffect" presetID="9" grpId="6" fill="hold">
                                  <p:stCondLst>
                                    <p:cond delay="0"/>
                                  </p:stCondLst>
                                  <p:iterate type="el" backwards="0">
                                    <p:tmAbs val="0"/>
                                  </p:iterate>
                                  <p:childTnLst>
                                    <p:animEffect filter="dissolve" transition="out">
                                      <p:cBhvr>
                                        <p:cTn id="30" dur="500" fill="hold"/>
                                        <p:tgtEl>
                                          <p:spTgt spid="851"/>
                                        </p:tgtEl>
                                      </p:cBhvr>
                                    </p:animEffect>
                                    <p:set>
                                      <p:cBhvr>
                                        <p:cTn id="31" fill="hold">
                                          <p:stCondLst>
                                            <p:cond delay="499"/>
                                          </p:stCondLst>
                                        </p:cTn>
                                        <p:tgtEl>
                                          <p:spTgt spid="851"/>
                                        </p:tgtEl>
                                        <p:attrNameLst>
                                          <p:attrName>style.visibility</p:attrName>
                                        </p:attrNameLst>
                                      </p:cBhvr>
                                      <p:to>
                                        <p:strVal val="hidden"/>
                                      </p:to>
                                    </p:set>
                                  </p:childTnLst>
                                </p:cTn>
                              </p:par>
                            </p:childTnLst>
                          </p:cTn>
                        </p:par>
                        <p:par>
                          <p:cTn id="32" fill="hold">
                            <p:stCondLst>
                              <p:cond delay="500"/>
                            </p:stCondLst>
                            <p:childTnLst>
                              <p:par>
                                <p:cTn id="33" presetClass="exit" nodeType="afterEffect" presetID="9" grpId="7" fill="hold">
                                  <p:stCondLst>
                                    <p:cond delay="0"/>
                                  </p:stCondLst>
                                  <p:iterate type="el" backwards="0">
                                    <p:tmAbs val="0"/>
                                  </p:iterate>
                                  <p:childTnLst>
                                    <p:animEffect filter="dissolve" transition="out">
                                      <p:cBhvr>
                                        <p:cTn id="34" dur="500" fill="hold"/>
                                        <p:tgtEl>
                                          <p:spTgt spid="857"/>
                                        </p:tgtEl>
                                      </p:cBhvr>
                                    </p:animEffect>
                                    <p:set>
                                      <p:cBhvr>
                                        <p:cTn id="35" fill="hold">
                                          <p:stCondLst>
                                            <p:cond delay="499"/>
                                          </p:stCondLst>
                                        </p:cTn>
                                        <p:tgtEl>
                                          <p:spTgt spid="8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1" grpId="6"/>
      <p:bldP build="whole" bldLvl="1" animBg="1" rev="0" advAuto="0" spid="857" grpId="7"/>
      <p:bldP build="whole" bldLvl="1" animBg="1" rev="0" advAuto="0" spid="850" grpId="3"/>
      <p:bldP build="whole" bldLvl="1" animBg="1" rev="0" advAuto="0" spid="854" grpId="2"/>
      <p:bldP build="whole" bldLvl="1" animBg="1" rev="0" advAuto="0" spid="854" grpId="4"/>
      <p:bldP build="whole" bldLvl="1" animBg="1" rev="0" advAuto="0" spid="857" grpId="5"/>
      <p:bldP build="whole" bldLvl="1" animBg="1" rev="0" advAuto="0" spid="849"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TextBox 62"/>
          <p:cNvSpPr/>
          <p:nvPr/>
        </p:nvSpPr>
        <p:spPr>
          <a:xfrm>
            <a:off x="1512800" y="4261510"/>
            <a:ext cx="3003670" cy="369333"/>
          </a:xfrm>
          <a:prstGeom prst="rect">
            <a:avLst/>
          </a:prstGeom>
          <a:solidFill>
            <a:srgbClr val="0079D6"/>
          </a:solidFill>
          <a:ln w="12700">
            <a:miter lim="400000"/>
          </a:ln>
        </p:spPr>
        <p:txBody>
          <a:bodyPr lIns="45719" rIns="45719"/>
          <a:lstStyle/>
          <a:p>
            <a:pPr>
              <a:defRPr>
                <a:solidFill>
                  <a:srgbClr val="FFFFFF"/>
                </a:solidFill>
              </a:defRPr>
            </a:pPr>
          </a:p>
        </p:txBody>
      </p:sp>
      <p:sp>
        <p:nvSpPr>
          <p:cNvPr id="861" name="TextBox 55"/>
          <p:cNvSpPr/>
          <p:nvPr/>
        </p:nvSpPr>
        <p:spPr>
          <a:xfrm>
            <a:off x="1501803" y="3928195"/>
            <a:ext cx="3003669" cy="369333"/>
          </a:xfrm>
          <a:prstGeom prst="rect">
            <a:avLst/>
          </a:prstGeom>
          <a:solidFill>
            <a:srgbClr val="0079D6"/>
          </a:solidFill>
          <a:ln w="12700">
            <a:miter lim="400000"/>
          </a:ln>
        </p:spPr>
        <p:txBody>
          <a:bodyPr lIns="45719" rIns="45719"/>
          <a:lstStyle/>
          <a:p>
            <a:pPr>
              <a:defRPr>
                <a:solidFill>
                  <a:srgbClr val="FFFFFF"/>
                </a:solidFill>
              </a:defRPr>
            </a:pPr>
          </a:p>
        </p:txBody>
      </p:sp>
      <p:sp>
        <p:nvSpPr>
          <p:cNvPr id="862" name="Title 1"/>
          <p:cNvSpPr txBox="1"/>
          <p:nvPr>
            <p:ph type="title"/>
          </p:nvPr>
        </p:nvSpPr>
        <p:spPr>
          <a:xfrm>
            <a:off x="457200" y="838200"/>
            <a:ext cx="8229600" cy="857250"/>
          </a:xfrm>
          <a:prstGeom prst="rect">
            <a:avLst/>
          </a:prstGeom>
        </p:spPr>
        <p:txBody>
          <a:bodyPr/>
          <a:lstStyle/>
          <a:p>
            <a:pPr/>
            <a:r>
              <a:t>SpectreRSB Example </a:t>
            </a:r>
          </a:p>
        </p:txBody>
      </p:sp>
      <p:graphicFrame>
        <p:nvGraphicFramePr>
          <p:cNvPr id="863"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864"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865"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866"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867" name="Content Placeholder 2"/>
          <p:cNvSpPr txBox="1"/>
          <p:nvPr>
            <p:ph type="body" sz="quarter" idx="1"/>
          </p:nvPr>
        </p:nvSpPr>
        <p:spPr>
          <a:xfrm>
            <a:off x="1471613" y="15240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speculative;</a:t>
            </a:r>
          </a:p>
          <a:p>
            <a:pPr marL="0" indent="0">
              <a:buSzTx/>
              <a:buNone/>
              <a:defRPr sz="1800">
                <a:latin typeface="Consolas"/>
                <a:ea typeface="Consolas"/>
                <a:cs typeface="Consolas"/>
                <a:sym typeface="Consolas"/>
              </a:defRPr>
            </a:pPr>
            <a:r>
              <a:t>   check_array();</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868" name="Content Placeholder 2"/>
          <p:cNvSpPr txBox="1"/>
          <p:nvPr/>
        </p:nvSpPr>
        <p:spPr>
          <a:xfrm>
            <a:off x="1493519" y="3200400"/>
            <a:ext cx="3129386" cy="2333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Speculative</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pollute;</a:t>
            </a:r>
            <a:endParaRPr sz="3200"/>
          </a:p>
          <a:p>
            <a:pPr>
              <a:spcBef>
                <a:spcPts val="400"/>
              </a:spcBef>
              <a:defRPr>
                <a:solidFill>
                  <a:srgbClr val="FFFFFF"/>
                </a:solidFill>
                <a:latin typeface="Consolas"/>
                <a:ea typeface="Consolas"/>
                <a:cs typeface="Consolas"/>
                <a:sym typeface="Consolas"/>
              </a:defRPr>
            </a:pPr>
            <a:r>
              <a:t>   secret = kernel_mem;</a:t>
            </a:r>
            <a:endParaRPr sz="3200"/>
          </a:p>
          <a:p>
            <a:pPr>
              <a:spcBef>
                <a:spcPts val="400"/>
              </a:spcBef>
              <a:defRPr>
                <a:solidFill>
                  <a:srgbClr val="FFFFFF"/>
                </a:solidFill>
                <a:latin typeface="Consolas"/>
                <a:ea typeface="Consolas"/>
                <a:cs typeface="Consolas"/>
                <a:sym typeface="Consolas"/>
              </a:defRPr>
            </a:pPr>
            <a:r>
              <a:t>   array[secret];</a:t>
            </a:r>
            <a:endParaRPr sz="3200"/>
          </a:p>
          <a:p>
            <a:pPr>
              <a:spcBef>
                <a:spcPts val="400"/>
              </a:spcBef>
              <a:defRPr>
                <a:solidFill>
                  <a:srgbClr val="FFFFFF"/>
                </a:solidFill>
                <a:latin typeface="Consolas"/>
                <a:ea typeface="Consolas"/>
                <a:cs typeface="Consolas"/>
                <a:sym typeface="Consolas"/>
              </a:defRPr>
            </a:pPr>
            <a:r>
              <a:t>}</a:t>
            </a:r>
            <a:endParaRPr sz="3200"/>
          </a:p>
          <a:p>
            <a:pPr>
              <a:spcBef>
                <a:spcPts val="700"/>
              </a:spcBef>
              <a:defRPr>
                <a:solidFill>
                  <a:srgbClr val="FFFFFF"/>
                </a:solidFill>
                <a:latin typeface="Consolas"/>
                <a:ea typeface="Consolas"/>
                <a:cs typeface="Consolas"/>
                <a:sym typeface="Consolas"/>
              </a:defRPr>
            </a:pPr>
          </a:p>
        </p:txBody>
      </p:sp>
      <p:sp>
        <p:nvSpPr>
          <p:cNvPr id="869" name="Rectangle 9"/>
          <p:cNvSpPr txBox="1"/>
          <p:nvPr/>
        </p:nvSpPr>
        <p:spPr>
          <a:xfrm>
            <a:off x="1558519" y="4495799"/>
            <a:ext cx="6091962" cy="13858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p>
          <a:p>
            <a:pPr>
              <a:defRPr>
                <a:solidFill>
                  <a:srgbClr val="FFC000"/>
                </a:solidFill>
                <a:latin typeface="Consolas"/>
                <a:ea typeface="Consolas"/>
                <a:cs typeface="Consolas"/>
                <a:sym typeface="Consolas"/>
              </a:defRPr>
            </a:pPr>
            <a:r>
              <a:t>pollute</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pop_software_stack;</a:t>
            </a: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870"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871"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872" name="Rectangle 12"/>
          <p:cNvSpPr/>
          <p:nvPr/>
        </p:nvSpPr>
        <p:spPr>
          <a:xfrm>
            <a:off x="88578" y="1524001"/>
            <a:ext cx="1395735" cy="4330025"/>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873" name="Rectangle 14"/>
          <p:cNvSpPr txBox="1"/>
          <p:nvPr/>
        </p:nvSpPr>
        <p:spPr>
          <a:xfrm>
            <a:off x="53140" y="15520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874" name="Rectangle 15"/>
          <p:cNvSpPr txBox="1"/>
          <p:nvPr/>
        </p:nvSpPr>
        <p:spPr>
          <a:xfrm>
            <a:off x="60408" y="18593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875" name="Rectangle 16"/>
          <p:cNvSpPr txBox="1"/>
          <p:nvPr/>
        </p:nvSpPr>
        <p:spPr>
          <a:xfrm>
            <a:off x="67676" y="21932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876" name="Rectangle 17"/>
          <p:cNvSpPr txBox="1"/>
          <p:nvPr/>
        </p:nvSpPr>
        <p:spPr>
          <a:xfrm>
            <a:off x="83174" y="25229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877" name="Rectangle 20"/>
          <p:cNvSpPr txBox="1"/>
          <p:nvPr/>
        </p:nvSpPr>
        <p:spPr>
          <a:xfrm>
            <a:off x="29175" y="31922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878" name="Rectangle 21"/>
          <p:cNvSpPr txBox="1"/>
          <p:nvPr/>
        </p:nvSpPr>
        <p:spPr>
          <a:xfrm>
            <a:off x="36443" y="34995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879" name="Rectangle 22"/>
          <p:cNvSpPr txBox="1"/>
          <p:nvPr/>
        </p:nvSpPr>
        <p:spPr>
          <a:xfrm>
            <a:off x="43711" y="38334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880" name="Rectangle 25"/>
          <p:cNvSpPr txBox="1"/>
          <p:nvPr/>
        </p:nvSpPr>
        <p:spPr>
          <a:xfrm>
            <a:off x="60408" y="48180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881" name="Rectangle 26"/>
          <p:cNvSpPr txBox="1"/>
          <p:nvPr/>
        </p:nvSpPr>
        <p:spPr>
          <a:xfrm>
            <a:off x="59209" y="509670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882"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883" name="TextBox 28"/>
          <p:cNvSpPr txBox="1"/>
          <p:nvPr/>
        </p:nvSpPr>
        <p:spPr>
          <a:xfrm>
            <a:off x="6570451" y="3703999"/>
            <a:ext cx="94240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speculative</a:t>
            </a:r>
          </a:p>
        </p:txBody>
      </p:sp>
      <p:sp>
        <p:nvSpPr>
          <p:cNvPr id="884"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885"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886"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887"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888"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889"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890" name="Rectangle 35"/>
          <p:cNvSpPr txBox="1"/>
          <p:nvPr/>
        </p:nvSpPr>
        <p:spPr>
          <a:xfrm>
            <a:off x="7875659" y="51816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891" name="Rectangle 36"/>
          <p:cNvSpPr txBox="1"/>
          <p:nvPr/>
        </p:nvSpPr>
        <p:spPr>
          <a:xfrm>
            <a:off x="7894320" y="324461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892" name="TextBox 37"/>
          <p:cNvSpPr txBox="1"/>
          <p:nvPr/>
        </p:nvSpPr>
        <p:spPr>
          <a:xfrm>
            <a:off x="7959718" y="3340870"/>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C000"/>
                </a:solidFill>
              </a:defRPr>
            </a:pPr>
            <a:r>
              <a:t>arguments</a:t>
            </a:r>
            <a:r>
              <a:rPr sz="1800"/>
              <a:t> </a:t>
            </a:r>
          </a:p>
        </p:txBody>
      </p:sp>
      <p:sp>
        <p:nvSpPr>
          <p:cNvPr id="893" name="Left Brace 38"/>
          <p:cNvSpPr/>
          <p:nvPr/>
        </p:nvSpPr>
        <p:spPr>
          <a:xfrm>
            <a:off x="7457565" y="3276599"/>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894" name="TextBox 39"/>
          <p:cNvSpPr txBox="1"/>
          <p:nvPr/>
        </p:nvSpPr>
        <p:spPr>
          <a:xfrm>
            <a:off x="6859483" y="3326453"/>
            <a:ext cx="589785"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pollute</a:t>
            </a:r>
          </a:p>
        </p:txBody>
      </p:sp>
      <p:sp>
        <p:nvSpPr>
          <p:cNvPr id="895" name="Rectangle 42"/>
          <p:cNvSpPr txBox="1"/>
          <p:nvPr/>
        </p:nvSpPr>
        <p:spPr>
          <a:xfrm>
            <a:off x="60408" y="53456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0X00000057</a:t>
            </a:r>
          </a:p>
        </p:txBody>
      </p:sp>
      <p:sp>
        <p:nvSpPr>
          <p:cNvPr id="896" name="Rectangle 43"/>
          <p:cNvSpPr/>
          <p:nvPr/>
        </p:nvSpPr>
        <p:spPr>
          <a:xfrm>
            <a:off x="1512799" y="4838736"/>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pic>
        <p:nvPicPr>
          <p:cNvPr id="897" name="Picture 44" descr="Picture 44"/>
          <p:cNvPicPr>
            <a:picLocks noChangeAspect="1"/>
          </p:cNvPicPr>
          <p:nvPr/>
        </p:nvPicPr>
        <p:blipFill>
          <a:blip r:embed="rId2">
            <a:extLst/>
          </a:blip>
          <a:stretch>
            <a:fillRect/>
          </a:stretch>
        </p:blipFill>
        <p:spPr>
          <a:xfrm>
            <a:off x="4548659" y="3493020"/>
            <a:ext cx="1471142" cy="1201512"/>
          </a:xfrm>
          <a:prstGeom prst="rect">
            <a:avLst/>
          </a:prstGeom>
          <a:ln w="12700">
            <a:miter lim="400000"/>
          </a:ln>
        </p:spPr>
      </p:pic>
      <p:sp>
        <p:nvSpPr>
          <p:cNvPr id="898" name="Rectangle 45"/>
          <p:cNvSpPr/>
          <p:nvPr/>
        </p:nvSpPr>
        <p:spPr>
          <a:xfrm>
            <a:off x="1512799" y="5128983"/>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899" name="Rectangle 46"/>
          <p:cNvSpPr/>
          <p:nvPr/>
        </p:nvSpPr>
        <p:spPr>
          <a:xfrm>
            <a:off x="1504159" y="5407621"/>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900" name="Straight Arrow Connector 48"/>
          <p:cNvSpPr/>
          <p:nvPr/>
        </p:nvSpPr>
        <p:spPr>
          <a:xfrm flipV="1">
            <a:off x="5486400" y="2795913"/>
            <a:ext cx="2259235" cy="725700"/>
          </a:xfrm>
          <a:prstGeom prst="line">
            <a:avLst/>
          </a:prstGeom>
          <a:ln w="6350">
            <a:solidFill>
              <a:schemeClr val="accent1"/>
            </a:solidFill>
            <a:miter/>
            <a:tailEnd type="triangle"/>
          </a:ln>
        </p:spPr>
        <p:txBody>
          <a:bodyPr lIns="45719" rIns="45719"/>
          <a:lstStyle/>
          <a:p>
            <a:pPr>
              <a:defRPr>
                <a:solidFill>
                  <a:srgbClr val="FFFFFF"/>
                </a:solidFill>
              </a:defRPr>
            </a:pPr>
          </a:p>
        </p:txBody>
      </p:sp>
      <p:sp>
        <p:nvSpPr>
          <p:cNvPr id="901" name="TextBox 50"/>
          <p:cNvSpPr txBox="1"/>
          <p:nvPr/>
        </p:nvSpPr>
        <p:spPr>
          <a:xfrm rot="20504559">
            <a:off x="5618186" y="2845012"/>
            <a:ext cx="182447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Memory request </a:t>
            </a:r>
          </a:p>
        </p:txBody>
      </p:sp>
      <p:sp>
        <p:nvSpPr>
          <p:cNvPr id="902" name="Straight Arrow Connector 51"/>
          <p:cNvSpPr/>
          <p:nvPr/>
        </p:nvSpPr>
        <p:spPr>
          <a:xfrm flipH="1" flipV="1">
            <a:off x="5562601" y="4489480"/>
            <a:ext cx="2232552" cy="850197"/>
          </a:xfrm>
          <a:prstGeom prst="line">
            <a:avLst/>
          </a:prstGeom>
          <a:ln w="6350">
            <a:solidFill>
              <a:schemeClr val="accent1"/>
            </a:solidFill>
            <a:miter/>
            <a:tailEnd type="triangle"/>
          </a:ln>
        </p:spPr>
        <p:txBody>
          <a:bodyPr lIns="45719" rIns="45719"/>
          <a:lstStyle/>
          <a:p>
            <a:pPr>
              <a:defRPr>
                <a:solidFill>
                  <a:srgbClr val="FFFFFF"/>
                </a:solidFill>
              </a:defRPr>
            </a:pPr>
          </a:p>
        </p:txBody>
      </p:sp>
      <p:sp>
        <p:nvSpPr>
          <p:cNvPr id="903" name="TextBox 54"/>
          <p:cNvSpPr txBox="1"/>
          <p:nvPr/>
        </p:nvSpPr>
        <p:spPr>
          <a:xfrm rot="1361592">
            <a:off x="6158479" y="4849678"/>
            <a:ext cx="8153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popRSB</a:t>
            </a:r>
          </a:p>
        </p:txBody>
      </p:sp>
      <p:graphicFrame>
        <p:nvGraphicFramePr>
          <p:cNvPr id="904" name="Content Placeholder 7"/>
          <p:cNvGraphicFramePr/>
          <p:nvPr/>
        </p:nvGraphicFramePr>
        <p:xfrm>
          <a:off x="4579756"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bl>
          </a:graphicData>
        </a:graphic>
      </p:graphicFrame>
      <p:sp>
        <p:nvSpPr>
          <p:cNvPr id="905" name="TextBox 61"/>
          <p:cNvSpPr txBox="1"/>
          <p:nvPr/>
        </p:nvSpPr>
        <p:spPr>
          <a:xfrm>
            <a:off x="4376495"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Cache</a:t>
            </a:r>
          </a:p>
        </p:txBody>
      </p:sp>
      <p:pic>
        <p:nvPicPr>
          <p:cNvPr id="906" name="Picture 63" descr="Picture 63"/>
          <p:cNvPicPr>
            <a:picLocks noChangeAspect="1"/>
          </p:cNvPicPr>
          <p:nvPr/>
        </p:nvPicPr>
        <p:blipFill>
          <a:blip r:embed="rId3">
            <a:extLst/>
          </a:blip>
          <a:stretch>
            <a:fillRect/>
          </a:stretch>
        </p:blipFill>
        <p:spPr>
          <a:xfrm>
            <a:off x="1575265" y="3940835"/>
            <a:ext cx="253535" cy="221651"/>
          </a:xfrm>
          <a:prstGeom prst="rect">
            <a:avLst/>
          </a:prstGeom>
          <a:ln w="12700">
            <a:miter lim="400000"/>
          </a:ln>
        </p:spPr>
      </p:pic>
      <p:pic>
        <p:nvPicPr>
          <p:cNvPr id="907" name="Picture 64" descr="Picture 64"/>
          <p:cNvPicPr>
            <a:picLocks noChangeAspect="1"/>
          </p:cNvPicPr>
          <p:nvPr/>
        </p:nvPicPr>
        <p:blipFill>
          <a:blip r:embed="rId3">
            <a:extLst/>
          </a:blip>
          <a:stretch>
            <a:fillRect/>
          </a:stretch>
        </p:blipFill>
        <p:spPr>
          <a:xfrm>
            <a:off x="1585204" y="4273870"/>
            <a:ext cx="253535" cy="221651"/>
          </a:xfrm>
          <a:prstGeom prst="rect">
            <a:avLst/>
          </a:prstGeom>
          <a:ln w="12700">
            <a:miter lim="400000"/>
          </a:ln>
        </p:spPr>
      </p:pic>
      <p:sp>
        <p:nvSpPr>
          <p:cNvPr id="908" name="TextBox 65"/>
          <p:cNvSpPr txBox="1"/>
          <p:nvPr/>
        </p:nvSpPr>
        <p:spPr>
          <a:xfrm>
            <a:off x="4726380" y="2024789"/>
            <a:ext cx="866646"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array[1]</a:t>
            </a:r>
          </a:p>
        </p:txBody>
      </p:sp>
      <p:sp>
        <p:nvSpPr>
          <p:cNvPr id="909" name="TextBox 66"/>
          <p:cNvSpPr txBox="1"/>
          <p:nvPr/>
        </p:nvSpPr>
        <p:spPr>
          <a:xfrm>
            <a:off x="5697180" y="1771837"/>
            <a:ext cx="100280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7030A0"/>
                </a:solidFill>
              </a:defRPr>
            </a:pPr>
            <a:r>
              <a:t>assuming</a:t>
            </a:r>
            <a:endParaRPr>
              <a:solidFill>
                <a:srgbClr val="FFFFFF"/>
              </a:solidFill>
            </a:endParaRPr>
          </a:p>
          <a:p>
            <a:pPr>
              <a:defRPr>
                <a:solidFill>
                  <a:srgbClr val="7030A0"/>
                </a:solidFill>
              </a:defRPr>
            </a:pPr>
            <a:r>
              <a:t>secret = 1</a:t>
            </a:r>
          </a:p>
        </p:txBody>
      </p:sp>
      <p:sp>
        <p:nvSpPr>
          <p:cNvPr id="910" name="Slide Number Placeholder 68"/>
          <p:cNvSpPr txBox="1"/>
          <p:nvPr>
            <p:ph type="sldNum" sz="quarter" idx="4294967295"/>
          </p:nvPr>
        </p:nvSpPr>
        <p:spPr>
          <a:xfrm>
            <a:off x="8961576" y="574786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896"/>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89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891"/>
                                        </p:tgtEl>
                                        <p:attrNameLst>
                                          <p:attrName>style.visibility</p:attrName>
                                        </p:attrNameLst>
                                      </p:cBhvr>
                                      <p:to>
                                        <p:strVal val="hidden"/>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892"/>
                                        </p:tgtEl>
                                        <p:attrNameLst>
                                          <p:attrName>style.visibility</p:attrName>
                                        </p:attrNameLst>
                                      </p:cBhvr>
                                      <p:to>
                                        <p:strVal val="hidden"/>
                                      </p:to>
                                    </p:set>
                                  </p:childTnLst>
                                </p:cTn>
                              </p:par>
                            </p:childTnLst>
                          </p:cTn>
                        </p:par>
                        <p:par>
                          <p:cTn id="21" fill="hold">
                            <p:stCondLst>
                              <p:cond delay="0"/>
                            </p:stCondLst>
                            <p:childTnLst>
                              <p:par>
                                <p:cTn id="22" presetClass="exit" nodeType="afterEffect" presetSubtype="0" presetID="1" grpId="6" fill="hold">
                                  <p:stCondLst>
                                    <p:cond delay="0"/>
                                  </p:stCondLst>
                                  <p:iterate type="el" backwards="0">
                                    <p:tmAbs val="0"/>
                                  </p:iterate>
                                  <p:childTnLst>
                                    <p:set>
                                      <p:cBhvr>
                                        <p:cTn id="23" fill="hold">
                                          <p:stCondLst>
                                            <p:cond delay="0"/>
                                          </p:stCondLst>
                                        </p:cTn>
                                        <p:tgtEl>
                                          <p:spTgt spid="893"/>
                                        </p:tgtEl>
                                        <p:attrNameLst>
                                          <p:attrName>style.visibility</p:attrName>
                                        </p:attrNameLst>
                                      </p:cBhvr>
                                      <p:to>
                                        <p:strVal val="hidden"/>
                                      </p:to>
                                    </p:set>
                                  </p:childTnLst>
                                </p:cTn>
                              </p:par>
                            </p:childTnLst>
                          </p:cTn>
                        </p:par>
                        <p:par>
                          <p:cTn id="24" fill="hold">
                            <p:stCondLst>
                              <p:cond delay="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89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0" presetID="1" grpId="8" fill="hold">
                                  <p:stCondLst>
                                    <p:cond delay="0"/>
                                  </p:stCondLst>
                                  <p:iterate type="el" backwards="0">
                                    <p:tmAbs val="0"/>
                                  </p:iterate>
                                  <p:childTnLst>
                                    <p:set>
                                      <p:cBhvr>
                                        <p:cTn id="30" fill="hold">
                                          <p:stCondLst>
                                            <p:cond delay="0"/>
                                          </p:stCondLst>
                                        </p:cTn>
                                        <p:tgtEl>
                                          <p:spTgt spid="898"/>
                                        </p:tgtEl>
                                        <p:attrNameLst>
                                          <p:attrName>style.visibility</p:attrName>
                                        </p:attrNameLst>
                                      </p:cBhvr>
                                      <p:to>
                                        <p:strVal val="hidden"/>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89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0" fill="hold">
                                  <p:stCondLst>
                                    <p:cond delay="0"/>
                                  </p:stCondLst>
                                  <p:iterate type="el" backwards="0">
                                    <p:tmAbs val="0"/>
                                  </p:iterate>
                                  <p:childTnLst>
                                    <p:set>
                                      <p:cBhvr>
                                        <p:cTn id="37" fill="hold"/>
                                        <p:tgtEl>
                                          <p:spTgt spid="900"/>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1" fill="hold">
                                  <p:stCondLst>
                                    <p:cond delay="0"/>
                                  </p:stCondLst>
                                  <p:iterate type="el" backwards="0">
                                    <p:tmAbs val="0"/>
                                  </p:iterate>
                                  <p:childTnLst>
                                    <p:set>
                                      <p:cBhvr>
                                        <p:cTn id="40" fill="hold"/>
                                        <p:tgtEl>
                                          <p:spTgt spid="90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2" fill="hold">
                                  <p:stCondLst>
                                    <p:cond delay="0"/>
                                  </p:stCondLst>
                                  <p:iterate type="el" backwards="0">
                                    <p:tmAbs val="0"/>
                                  </p:iterate>
                                  <p:childTnLst>
                                    <p:set>
                                      <p:cBhvr>
                                        <p:cTn id="44" fill="hold"/>
                                        <p:tgtEl>
                                          <p:spTgt spid="903"/>
                                        </p:tgtEl>
                                        <p:attrNameLst>
                                          <p:attrName>style.visibility</p:attrName>
                                        </p:attrNameLst>
                                      </p:cBhvr>
                                      <p:to>
                                        <p:strVal val="visible"/>
                                      </p:to>
                                    </p:set>
                                  </p:childTnLst>
                                </p:cTn>
                              </p:par>
                            </p:childTnLst>
                          </p:cTn>
                        </p:par>
                        <p:par>
                          <p:cTn id="45" fill="hold">
                            <p:stCondLst>
                              <p:cond delay="0"/>
                            </p:stCondLst>
                            <p:childTnLst>
                              <p:par>
                                <p:cTn id="46" presetClass="exit" nodeType="afterEffect" presetSubtype="0" presetID="1" grpId="13" fill="hold">
                                  <p:stCondLst>
                                    <p:cond delay="0"/>
                                  </p:stCondLst>
                                  <p:iterate type="el" backwards="0">
                                    <p:tmAbs val="0"/>
                                  </p:iterate>
                                  <p:childTnLst>
                                    <p:set>
                                      <p:cBhvr>
                                        <p:cTn id="47" fill="hold">
                                          <p:stCondLst>
                                            <p:cond delay="0"/>
                                          </p:stCondLst>
                                        </p:cTn>
                                        <p:tgtEl>
                                          <p:spTgt spid="900"/>
                                        </p:tgtEl>
                                        <p:attrNameLst>
                                          <p:attrName>style.visibility</p:attrName>
                                        </p:attrNameLst>
                                      </p:cBhvr>
                                      <p:to>
                                        <p:strVal val="hidden"/>
                                      </p:to>
                                    </p:set>
                                  </p:childTnLst>
                                </p:cTn>
                              </p:par>
                            </p:childTnLst>
                          </p:cTn>
                        </p:par>
                        <p:par>
                          <p:cTn id="48" fill="hold">
                            <p:stCondLst>
                              <p:cond delay="0"/>
                            </p:stCondLst>
                            <p:childTnLst>
                              <p:par>
                                <p:cTn id="49" presetClass="exit" nodeType="afterEffect" presetSubtype="0" presetID="1" grpId="14" fill="hold">
                                  <p:stCondLst>
                                    <p:cond delay="0"/>
                                  </p:stCondLst>
                                  <p:iterate type="el" backwards="0">
                                    <p:tmAbs val="0"/>
                                  </p:iterate>
                                  <p:childTnLst>
                                    <p:set>
                                      <p:cBhvr>
                                        <p:cTn id="50" fill="hold">
                                          <p:stCondLst>
                                            <p:cond delay="0"/>
                                          </p:stCondLst>
                                        </p:cTn>
                                        <p:tgtEl>
                                          <p:spTgt spid="901"/>
                                        </p:tgtEl>
                                        <p:attrNameLst>
                                          <p:attrName>style.visibility</p:attrName>
                                        </p:attrNameLst>
                                      </p:cBhvr>
                                      <p:to>
                                        <p:strVal val="hidden"/>
                                      </p:to>
                                    </p:set>
                                  </p:childTnLst>
                                </p:cTn>
                              </p:par>
                            </p:childTnLst>
                          </p:cTn>
                        </p:par>
                        <p:par>
                          <p:cTn id="51" fill="hold">
                            <p:stCondLst>
                              <p:cond delay="0"/>
                            </p:stCondLst>
                            <p:childTnLst>
                              <p:par>
                                <p:cTn id="52" presetClass="entr" nodeType="afterEffect" presetSubtype="0" presetID="1" grpId="15" fill="hold">
                                  <p:stCondLst>
                                    <p:cond delay="0"/>
                                  </p:stCondLst>
                                  <p:iterate type="el" backwards="0">
                                    <p:tmAbs val="0"/>
                                  </p:iterate>
                                  <p:childTnLst>
                                    <p:set>
                                      <p:cBhvr>
                                        <p:cTn id="53" fill="hold"/>
                                        <p:tgtEl>
                                          <p:spTgt spid="90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Class="path" nodeType="clickEffect" presetSubtype="0" presetID="-1" grpId="16" accel="50000" decel="50000" fill="hold">
                                  <p:stCondLst>
                                    <p:cond delay="0"/>
                                  </p:stCondLst>
                                  <p:childTnLst>
                                    <p:animMotion path="M 0.000000 0.000000 L -0.362318 -0.381787" origin="layout" pathEditMode="relative">
                                      <p:cBhvr>
                                        <p:cTn id="57" dur="2000" fill="hold"/>
                                        <p:tgtEl>
                                          <p:spTgt spid="890"/>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Class="exit" nodeType="clickEffect" presetSubtype="0" presetID="1" grpId="17" fill="hold">
                                  <p:stCondLst>
                                    <p:cond delay="0"/>
                                  </p:stCondLst>
                                  <p:iterate type="el" backwards="0">
                                    <p:tmAbs val="0"/>
                                  </p:iterate>
                                  <p:childTnLst>
                                    <p:set>
                                      <p:cBhvr>
                                        <p:cTn id="61" fill="hold">
                                          <p:stCondLst>
                                            <p:cond delay="0"/>
                                          </p:stCondLst>
                                        </p:cTn>
                                        <p:tgtEl>
                                          <p:spTgt spid="89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ID="9" grpId="18" fill="hold">
                                  <p:stCondLst>
                                    <p:cond delay="0"/>
                                  </p:stCondLst>
                                  <p:iterate type="el" backwards="0">
                                    <p:tmAbs val="0"/>
                                  </p:iterate>
                                  <p:childTnLst>
                                    <p:set>
                                      <p:cBhvr>
                                        <p:cTn id="65" fill="hold"/>
                                        <p:tgtEl>
                                          <p:spTgt spid="861"/>
                                        </p:tgtEl>
                                        <p:attrNameLst>
                                          <p:attrName>style.visibility</p:attrName>
                                        </p:attrNameLst>
                                      </p:cBhvr>
                                      <p:to>
                                        <p:strVal val="visible"/>
                                      </p:to>
                                    </p:set>
                                    <p:animEffect filter="dissolve" transition="in">
                                      <p:cBhvr>
                                        <p:cTn id="66" dur="500"/>
                                        <p:tgtEl>
                                          <p:spTgt spid="861"/>
                                        </p:tgtEl>
                                      </p:cBhvr>
                                    </p:animEffect>
                                  </p:childTnLst>
                                </p:cTn>
                              </p:par>
                            </p:childTnLst>
                          </p:cTn>
                        </p:par>
                        <p:par>
                          <p:cTn id="67" fill="hold">
                            <p:stCondLst>
                              <p:cond delay="500"/>
                            </p:stCondLst>
                            <p:childTnLst>
                              <p:par>
                                <p:cTn id="68" presetClass="entr" nodeType="afterEffect" presetID="9" grpId="19" fill="hold">
                                  <p:stCondLst>
                                    <p:cond delay="0"/>
                                  </p:stCondLst>
                                  <p:iterate type="el" backwards="0">
                                    <p:tmAbs val="0"/>
                                  </p:iterate>
                                  <p:childTnLst>
                                    <p:set>
                                      <p:cBhvr>
                                        <p:cTn id="69" fill="hold"/>
                                        <p:tgtEl>
                                          <p:spTgt spid="906"/>
                                        </p:tgtEl>
                                        <p:attrNameLst>
                                          <p:attrName>style.visibility</p:attrName>
                                        </p:attrNameLst>
                                      </p:cBhvr>
                                      <p:to>
                                        <p:strVal val="visible"/>
                                      </p:to>
                                    </p:set>
                                    <p:animEffect filter="dissolve" transition="in">
                                      <p:cBhvr>
                                        <p:cTn id="70" dur="500"/>
                                        <p:tgtEl>
                                          <p:spTgt spid="906"/>
                                        </p:tgtEl>
                                      </p:cBhvr>
                                    </p:animEffect>
                                  </p:childTnLst>
                                </p:cTn>
                              </p:par>
                            </p:childTnLst>
                          </p:cTn>
                        </p:par>
                      </p:childTnLst>
                    </p:cTn>
                  </p:par>
                  <p:par>
                    <p:cTn id="71" fill="hold">
                      <p:stCondLst>
                        <p:cond delay="indefinite"/>
                      </p:stCondLst>
                      <p:childTnLst>
                        <p:par>
                          <p:cTn id="72" fill="hold">
                            <p:stCondLst>
                              <p:cond delay="0"/>
                            </p:stCondLst>
                            <p:childTnLst>
                              <p:par>
                                <p:cTn id="73" presetClass="entr" nodeType="clickEffect" presetID="9" grpId="20" fill="hold">
                                  <p:stCondLst>
                                    <p:cond delay="0"/>
                                  </p:stCondLst>
                                  <p:iterate type="el" backwards="0">
                                    <p:tmAbs val="0"/>
                                  </p:iterate>
                                  <p:childTnLst>
                                    <p:set>
                                      <p:cBhvr>
                                        <p:cTn id="74" fill="hold"/>
                                        <p:tgtEl>
                                          <p:spTgt spid="860"/>
                                        </p:tgtEl>
                                        <p:attrNameLst>
                                          <p:attrName>style.visibility</p:attrName>
                                        </p:attrNameLst>
                                      </p:cBhvr>
                                      <p:to>
                                        <p:strVal val="visible"/>
                                      </p:to>
                                    </p:set>
                                    <p:animEffect filter="dissolve" transition="in">
                                      <p:cBhvr>
                                        <p:cTn id="75" dur="500"/>
                                        <p:tgtEl>
                                          <p:spTgt spid="860"/>
                                        </p:tgtEl>
                                      </p:cBhvr>
                                    </p:animEffect>
                                  </p:childTnLst>
                                </p:cTn>
                              </p:par>
                            </p:childTnLst>
                          </p:cTn>
                        </p:par>
                        <p:par>
                          <p:cTn id="76" fill="hold">
                            <p:stCondLst>
                              <p:cond delay="500"/>
                            </p:stCondLst>
                            <p:childTnLst>
                              <p:par>
                                <p:cTn id="77" presetClass="exit" nodeType="afterEffect" presetSubtype="0" presetID="1" grpId="21" fill="hold">
                                  <p:stCondLst>
                                    <p:cond delay="0"/>
                                  </p:stCondLst>
                                  <p:iterate type="el" backwards="0">
                                    <p:tmAbs val="0"/>
                                  </p:iterate>
                                  <p:childTnLst>
                                    <p:set>
                                      <p:cBhvr>
                                        <p:cTn id="78" fill="hold">
                                          <p:stCondLst>
                                            <p:cond delay="0"/>
                                          </p:stCondLst>
                                        </p:cTn>
                                        <p:tgtEl>
                                          <p:spTgt spid="861"/>
                                        </p:tgtEl>
                                        <p:attrNameLst>
                                          <p:attrName>style.visibility</p:attrName>
                                        </p:attrNameLst>
                                      </p:cBhvr>
                                      <p:to>
                                        <p:strVal val="hidden"/>
                                      </p:to>
                                    </p:set>
                                  </p:childTnLst>
                                </p:cTn>
                              </p:par>
                            </p:childTnLst>
                          </p:cTn>
                        </p:par>
                        <p:par>
                          <p:cTn id="79" fill="hold">
                            <p:stCondLst>
                              <p:cond delay="500"/>
                            </p:stCondLst>
                            <p:childTnLst>
                              <p:par>
                                <p:cTn id="80" presetClass="entr" nodeType="afterEffect" presetID="9" grpId="22" fill="hold">
                                  <p:stCondLst>
                                    <p:cond delay="0"/>
                                  </p:stCondLst>
                                  <p:iterate type="el" backwards="0">
                                    <p:tmAbs val="0"/>
                                  </p:iterate>
                                  <p:childTnLst>
                                    <p:set>
                                      <p:cBhvr>
                                        <p:cTn id="81" fill="hold"/>
                                        <p:tgtEl>
                                          <p:spTgt spid="907"/>
                                        </p:tgtEl>
                                        <p:attrNameLst>
                                          <p:attrName>style.visibility</p:attrName>
                                        </p:attrNameLst>
                                      </p:cBhvr>
                                      <p:to>
                                        <p:strVal val="visible"/>
                                      </p:to>
                                    </p:set>
                                    <p:animEffect filter="dissolve" transition="in">
                                      <p:cBhvr>
                                        <p:cTn id="82" dur="500"/>
                                        <p:tgtEl>
                                          <p:spTgt spid="907"/>
                                        </p:tgtEl>
                                      </p:cBhvr>
                                    </p:animEffec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23" fill="hold">
                                  <p:stCondLst>
                                    <p:cond delay="0"/>
                                  </p:stCondLst>
                                  <p:iterate type="el" backwards="0">
                                    <p:tmAbs val="0"/>
                                  </p:iterate>
                                  <p:childTnLst>
                                    <p:set>
                                      <p:cBhvr>
                                        <p:cTn id="86" fill="hold"/>
                                        <p:tgtEl>
                                          <p:spTgt spid="904"/>
                                        </p:tgtEl>
                                        <p:attrNameLst>
                                          <p:attrName>style.visibility</p:attrName>
                                        </p:attrNameLst>
                                      </p:cBhvr>
                                      <p:to>
                                        <p:strVal val="visible"/>
                                      </p:to>
                                    </p:set>
                                  </p:childTnLst>
                                </p:cTn>
                              </p:par>
                            </p:childTnLst>
                          </p:cTn>
                        </p:par>
                        <p:par>
                          <p:cTn id="87" fill="hold">
                            <p:stCondLst>
                              <p:cond delay="0"/>
                            </p:stCondLst>
                            <p:childTnLst>
                              <p:par>
                                <p:cTn id="88" presetClass="entr" nodeType="afterEffect" presetSubtype="0" presetID="1" grpId="24" fill="hold">
                                  <p:stCondLst>
                                    <p:cond delay="0"/>
                                  </p:stCondLst>
                                  <p:iterate type="el" backwards="0">
                                    <p:tmAbs val="0"/>
                                  </p:iterate>
                                  <p:childTnLst>
                                    <p:set>
                                      <p:cBhvr>
                                        <p:cTn id="89" fill="hold"/>
                                        <p:tgtEl>
                                          <p:spTgt spid="905"/>
                                        </p:tgtEl>
                                        <p:attrNameLst>
                                          <p:attrName>style.visibility</p:attrName>
                                        </p:attrNameLst>
                                      </p:cBhvr>
                                      <p:to>
                                        <p:strVal val="visible"/>
                                      </p:to>
                                    </p:set>
                                  </p:childTnLst>
                                </p:cTn>
                              </p:par>
                            </p:childTnLst>
                          </p:cTn>
                        </p:par>
                        <p:par>
                          <p:cTn id="90" fill="hold">
                            <p:stCondLst>
                              <p:cond delay="0"/>
                            </p:stCondLst>
                            <p:childTnLst>
                              <p:par>
                                <p:cTn id="91" presetClass="entr" nodeType="afterEffect" presetSubtype="0" presetID="1" grpId="25" fill="hold">
                                  <p:stCondLst>
                                    <p:cond delay="0"/>
                                  </p:stCondLst>
                                  <p:iterate type="el" backwards="0">
                                    <p:tmAbs val="0"/>
                                  </p:iterate>
                                  <p:childTnLst>
                                    <p:set>
                                      <p:cBhvr>
                                        <p:cTn id="92" fill="hold"/>
                                        <p:tgtEl>
                                          <p:spTgt spid="908"/>
                                        </p:tgtEl>
                                        <p:attrNameLst>
                                          <p:attrName>style.visibility</p:attrName>
                                        </p:attrNameLst>
                                      </p:cBhvr>
                                      <p:to>
                                        <p:strVal val="visible"/>
                                      </p:to>
                                    </p:set>
                                  </p:childTnLst>
                                </p:cTn>
                              </p:par>
                            </p:childTnLst>
                          </p:cTn>
                        </p:par>
                        <p:par>
                          <p:cTn id="93" fill="hold">
                            <p:stCondLst>
                              <p:cond delay="0"/>
                            </p:stCondLst>
                            <p:childTnLst>
                              <p:par>
                                <p:cTn id="94" presetClass="entr" nodeType="afterEffect" presetSubtype="0" presetID="1" grpId="26" fill="hold">
                                  <p:stCondLst>
                                    <p:cond delay="0"/>
                                  </p:stCondLst>
                                  <p:iterate type="el" backwards="0">
                                    <p:tmAbs val="0"/>
                                  </p:iterate>
                                  <p:childTnLst>
                                    <p:set>
                                      <p:cBhvr>
                                        <p:cTn id="95" fill="hold"/>
                                        <p:tgtEl>
                                          <p:spTgt spid="90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Class="exit" nodeType="clickEffect" presetSubtype="0" presetID="1" grpId="27" fill="hold">
                                  <p:stCondLst>
                                    <p:cond delay="0"/>
                                  </p:stCondLst>
                                  <p:iterate type="el" backwards="0">
                                    <p:tmAbs val="0"/>
                                  </p:iterate>
                                  <p:childTnLst>
                                    <p:set>
                                      <p:cBhvr>
                                        <p:cTn id="99" fill="hold">
                                          <p:stCondLst>
                                            <p:cond delay="0"/>
                                          </p:stCondLst>
                                        </p:cTn>
                                        <p:tgtEl>
                                          <p:spTgt spid="8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0" grpId="20"/>
      <p:bldP build="whole" bldLvl="1" animBg="1" rev="0" advAuto="0" spid="898" grpId="8"/>
      <p:bldP build="whole" bldLvl="1" animBg="1" rev="0" advAuto="0" spid="899" grpId="9"/>
      <p:bldP build="whole" bldLvl="1" animBg="1" rev="0" advAuto="0" spid="899" grpId="17"/>
      <p:bldP build="whole" bldLvl="1" animBg="1" rev="0" advAuto="0" spid="905" grpId="24"/>
      <p:bldP build="whole" bldLvl="1" animBg="1" rev="0" advAuto="0" spid="907" grpId="22"/>
      <p:bldP build="whole" bldLvl="1" animBg="1" rev="0" advAuto="0" spid="906" grpId="19"/>
      <p:bldP build="whole" bldLvl="1" animBg="1" rev="0" advAuto="0" spid="909" grpId="26"/>
      <p:bldP build="whole" bldLvl="1" animBg="1" rev="0" advAuto="0" spid="904" grpId="23"/>
      <p:bldP build="whole" bldLvl="1" animBg="1" rev="0" advAuto="0" spid="860" grpId="27"/>
      <p:bldP build="whole" bldLvl="1" animBg="1" rev="0" advAuto="0" spid="908" grpId="25"/>
      <p:bldP build="whole" bldLvl="1" animBg="1" rev="0" advAuto="0" spid="894" grpId="7"/>
      <p:bldP build="whole" bldLvl="1" animBg="1" rev="0" advAuto="0" spid="893" grpId="6"/>
      <p:bldP build="whole" bldLvl="1" animBg="1" rev="0" advAuto="0" spid="892" grpId="5"/>
      <p:bldP build="whole" bldLvl="1" animBg="1" rev="0" advAuto="0" spid="891" grpId="4"/>
      <p:bldP build="whole" bldLvl="1" animBg="1" rev="0" advAuto="0" spid="903" grpId="12"/>
      <p:bldP build="whole" bldLvl="1" animBg="1" rev="0" advAuto="0" spid="902" grpId="15"/>
      <p:bldP build="whole" bldLvl="1" animBg="1" rev="0" advAuto="0" spid="901" grpId="11"/>
      <p:bldP build="whole" bldLvl="1" animBg="1" rev="0" advAuto="0" spid="900" grpId="10"/>
      <p:bldP build="whole" bldLvl="1" animBg="1" rev="0" advAuto="0" spid="901" grpId="14"/>
      <p:bldP build="whole" bldLvl="1" animBg="1" rev="0" advAuto="0" spid="861" grpId="18"/>
      <p:bldP build="whole" bldLvl="1" animBg="1" rev="0" advAuto="0" spid="900" grpId="13"/>
      <p:bldP build="whole" bldLvl="1" animBg="1" rev="0" advAuto="0" spid="898" grpId="3"/>
      <p:bldP build="whole" bldLvl="1" animBg="1" rev="0" advAuto="0" spid="896" grpId="1"/>
      <p:bldP build="whole" bldLvl="1" animBg="1" rev="0" advAuto="0" spid="896" grpId="2"/>
      <p:bldP build="whole" bldLvl="1" animBg="1" rev="0" advAuto="0" spid="861" grpId="2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912"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913"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914"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915"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916" name="Content Placeholder 2"/>
          <p:cNvSpPr txBox="1"/>
          <p:nvPr>
            <p:ph type="body" sz="quarter" idx="1"/>
          </p:nvPr>
        </p:nvSpPr>
        <p:spPr>
          <a:xfrm>
            <a:off x="1471613" y="15240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speculative;</a:t>
            </a:r>
          </a:p>
          <a:p>
            <a:pPr marL="0" indent="0">
              <a:buSzTx/>
              <a:buNone/>
              <a:defRPr sz="1800">
                <a:latin typeface="Consolas"/>
                <a:ea typeface="Consolas"/>
                <a:cs typeface="Consolas"/>
                <a:sym typeface="Consolas"/>
              </a:defRPr>
            </a:pPr>
            <a:r>
              <a:t>   check_array();</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917" name="Content Placeholder 2"/>
          <p:cNvSpPr txBox="1"/>
          <p:nvPr/>
        </p:nvSpPr>
        <p:spPr>
          <a:xfrm>
            <a:off x="1517332" y="3200400"/>
            <a:ext cx="3034046" cy="2333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Speculative</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pollute;</a:t>
            </a:r>
            <a:endParaRPr sz="3200"/>
          </a:p>
          <a:p>
            <a:pPr>
              <a:spcBef>
                <a:spcPts val="400"/>
              </a:spcBef>
              <a:defRPr>
                <a:solidFill>
                  <a:srgbClr val="FFFFFF"/>
                </a:solidFill>
                <a:latin typeface="Consolas"/>
                <a:ea typeface="Consolas"/>
                <a:cs typeface="Consolas"/>
                <a:sym typeface="Consolas"/>
              </a:defRPr>
            </a:pPr>
            <a:r>
              <a:t>   secret = kernel_mem;</a:t>
            </a:r>
            <a:endParaRPr sz="3200"/>
          </a:p>
          <a:p>
            <a:pPr>
              <a:spcBef>
                <a:spcPts val="400"/>
              </a:spcBef>
              <a:defRPr>
                <a:solidFill>
                  <a:srgbClr val="FFFFFF"/>
                </a:solidFill>
                <a:latin typeface="Consolas"/>
                <a:ea typeface="Consolas"/>
                <a:cs typeface="Consolas"/>
                <a:sym typeface="Consolas"/>
              </a:defRPr>
            </a:pPr>
            <a:r>
              <a:t>   array[secret];</a:t>
            </a:r>
            <a:endParaRPr sz="3200"/>
          </a:p>
          <a:p>
            <a:pPr>
              <a:spcBef>
                <a:spcPts val="400"/>
              </a:spcBef>
              <a:defRPr>
                <a:solidFill>
                  <a:srgbClr val="FFFFFF"/>
                </a:solidFill>
                <a:latin typeface="Consolas"/>
                <a:ea typeface="Consolas"/>
                <a:cs typeface="Consolas"/>
                <a:sym typeface="Consolas"/>
              </a:defRPr>
            </a:pPr>
            <a:r>
              <a:t>}</a:t>
            </a:r>
            <a:endParaRPr sz="3200"/>
          </a:p>
          <a:p>
            <a:pPr>
              <a:spcBef>
                <a:spcPts val="700"/>
              </a:spcBef>
              <a:defRPr>
                <a:solidFill>
                  <a:srgbClr val="FFFFFF"/>
                </a:solidFill>
                <a:latin typeface="Consolas"/>
                <a:ea typeface="Consolas"/>
                <a:cs typeface="Consolas"/>
                <a:sym typeface="Consolas"/>
              </a:defRPr>
            </a:pPr>
          </a:p>
        </p:txBody>
      </p:sp>
      <p:sp>
        <p:nvSpPr>
          <p:cNvPr id="918" name="Rectangle 9"/>
          <p:cNvSpPr txBox="1"/>
          <p:nvPr/>
        </p:nvSpPr>
        <p:spPr>
          <a:xfrm>
            <a:off x="1558519" y="4495799"/>
            <a:ext cx="6091962" cy="13858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p>
          <a:p>
            <a:pPr>
              <a:defRPr>
                <a:solidFill>
                  <a:srgbClr val="FFC000"/>
                </a:solidFill>
                <a:latin typeface="Consolas"/>
                <a:ea typeface="Consolas"/>
                <a:cs typeface="Consolas"/>
                <a:sym typeface="Consolas"/>
              </a:defRPr>
            </a:pPr>
            <a:r>
              <a:t>pollute</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pop_software_stack;</a:t>
            </a: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919"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920"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921" name="Rectangle 12"/>
          <p:cNvSpPr/>
          <p:nvPr/>
        </p:nvSpPr>
        <p:spPr>
          <a:xfrm>
            <a:off x="88578" y="1524001"/>
            <a:ext cx="1395735" cy="4330025"/>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922" name="Rectangle 14"/>
          <p:cNvSpPr txBox="1"/>
          <p:nvPr/>
        </p:nvSpPr>
        <p:spPr>
          <a:xfrm>
            <a:off x="53140" y="15520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923" name="Rectangle 15"/>
          <p:cNvSpPr txBox="1"/>
          <p:nvPr/>
        </p:nvSpPr>
        <p:spPr>
          <a:xfrm>
            <a:off x="60408" y="18593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924" name="Rectangle 16"/>
          <p:cNvSpPr txBox="1"/>
          <p:nvPr/>
        </p:nvSpPr>
        <p:spPr>
          <a:xfrm>
            <a:off x="67676" y="21932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925" name="Rectangle 17"/>
          <p:cNvSpPr txBox="1"/>
          <p:nvPr/>
        </p:nvSpPr>
        <p:spPr>
          <a:xfrm>
            <a:off x="83174" y="25229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926" name="Rectangle 20"/>
          <p:cNvSpPr txBox="1"/>
          <p:nvPr/>
        </p:nvSpPr>
        <p:spPr>
          <a:xfrm>
            <a:off x="29175" y="31922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927" name="Rectangle 21"/>
          <p:cNvSpPr txBox="1"/>
          <p:nvPr/>
        </p:nvSpPr>
        <p:spPr>
          <a:xfrm>
            <a:off x="36443" y="34995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928" name="Rectangle 22"/>
          <p:cNvSpPr txBox="1"/>
          <p:nvPr/>
        </p:nvSpPr>
        <p:spPr>
          <a:xfrm>
            <a:off x="43711" y="38334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929" name="Rectangle 25"/>
          <p:cNvSpPr txBox="1"/>
          <p:nvPr/>
        </p:nvSpPr>
        <p:spPr>
          <a:xfrm>
            <a:off x="60408" y="48180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930" name="Rectangle 26"/>
          <p:cNvSpPr txBox="1"/>
          <p:nvPr/>
        </p:nvSpPr>
        <p:spPr>
          <a:xfrm>
            <a:off x="59209" y="509670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931"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932" name="TextBox 28"/>
          <p:cNvSpPr txBox="1"/>
          <p:nvPr/>
        </p:nvSpPr>
        <p:spPr>
          <a:xfrm>
            <a:off x="6570451" y="3703999"/>
            <a:ext cx="94240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speculative</a:t>
            </a:r>
          </a:p>
        </p:txBody>
      </p:sp>
      <p:sp>
        <p:nvSpPr>
          <p:cNvPr id="933"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934"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935"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936"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937"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938"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939" name="Rectangle 42"/>
          <p:cNvSpPr txBox="1"/>
          <p:nvPr/>
        </p:nvSpPr>
        <p:spPr>
          <a:xfrm>
            <a:off x="60408" y="53456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0X00000057</a:t>
            </a:r>
          </a:p>
        </p:txBody>
      </p:sp>
      <p:pic>
        <p:nvPicPr>
          <p:cNvPr id="940" name="Picture 44" descr="Picture 44"/>
          <p:cNvPicPr>
            <a:picLocks noChangeAspect="1"/>
          </p:cNvPicPr>
          <p:nvPr/>
        </p:nvPicPr>
        <p:blipFill>
          <a:blip r:embed="rId2">
            <a:extLst/>
          </a:blip>
          <a:stretch>
            <a:fillRect/>
          </a:stretch>
        </p:blipFill>
        <p:spPr>
          <a:xfrm>
            <a:off x="4548659" y="3493020"/>
            <a:ext cx="1471142" cy="1201512"/>
          </a:xfrm>
          <a:prstGeom prst="rect">
            <a:avLst/>
          </a:prstGeom>
          <a:ln w="12700">
            <a:miter lim="400000"/>
          </a:ln>
        </p:spPr>
      </p:pic>
      <p:graphicFrame>
        <p:nvGraphicFramePr>
          <p:cNvPr id="941" name="Content Placeholder 7"/>
          <p:cNvGraphicFramePr/>
          <p:nvPr/>
        </p:nvGraphicFramePr>
        <p:xfrm>
          <a:off x="4579756"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bl>
          </a:graphicData>
        </a:graphic>
      </p:graphicFrame>
      <p:sp>
        <p:nvSpPr>
          <p:cNvPr id="942" name="TextBox 61"/>
          <p:cNvSpPr txBox="1"/>
          <p:nvPr/>
        </p:nvSpPr>
        <p:spPr>
          <a:xfrm>
            <a:off x="4376495"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Cache</a:t>
            </a:r>
          </a:p>
        </p:txBody>
      </p:sp>
      <p:pic>
        <p:nvPicPr>
          <p:cNvPr id="943" name="Picture 63" descr="Picture 63"/>
          <p:cNvPicPr>
            <a:picLocks noChangeAspect="1"/>
          </p:cNvPicPr>
          <p:nvPr/>
        </p:nvPicPr>
        <p:blipFill>
          <a:blip r:embed="rId3">
            <a:extLst/>
          </a:blip>
          <a:stretch>
            <a:fillRect/>
          </a:stretch>
        </p:blipFill>
        <p:spPr>
          <a:xfrm>
            <a:off x="1582166" y="3940835"/>
            <a:ext cx="253535" cy="221651"/>
          </a:xfrm>
          <a:prstGeom prst="rect">
            <a:avLst/>
          </a:prstGeom>
          <a:ln w="12700">
            <a:miter lim="400000"/>
          </a:ln>
        </p:spPr>
      </p:pic>
      <p:pic>
        <p:nvPicPr>
          <p:cNvPr id="944" name="Picture 64" descr="Picture 64"/>
          <p:cNvPicPr>
            <a:picLocks noChangeAspect="1"/>
          </p:cNvPicPr>
          <p:nvPr/>
        </p:nvPicPr>
        <p:blipFill>
          <a:blip r:embed="rId3">
            <a:extLst/>
          </a:blip>
          <a:stretch>
            <a:fillRect/>
          </a:stretch>
        </p:blipFill>
        <p:spPr>
          <a:xfrm>
            <a:off x="1585204" y="4273870"/>
            <a:ext cx="253535" cy="221651"/>
          </a:xfrm>
          <a:prstGeom prst="rect">
            <a:avLst/>
          </a:prstGeom>
          <a:ln w="12700">
            <a:miter lim="400000"/>
          </a:ln>
        </p:spPr>
      </p:pic>
      <p:sp>
        <p:nvSpPr>
          <p:cNvPr id="945" name="TextBox 65"/>
          <p:cNvSpPr txBox="1"/>
          <p:nvPr/>
        </p:nvSpPr>
        <p:spPr>
          <a:xfrm>
            <a:off x="4726380" y="2024789"/>
            <a:ext cx="866646"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array[1]</a:t>
            </a:r>
          </a:p>
        </p:txBody>
      </p:sp>
      <p:sp>
        <p:nvSpPr>
          <p:cNvPr id="946" name="TextBox 66"/>
          <p:cNvSpPr txBox="1"/>
          <p:nvPr/>
        </p:nvSpPr>
        <p:spPr>
          <a:xfrm>
            <a:off x="5697180" y="1771837"/>
            <a:ext cx="100280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7030A0"/>
                </a:solidFill>
              </a:defRPr>
            </a:pPr>
            <a:r>
              <a:t>assuming</a:t>
            </a:r>
            <a:endParaRPr>
              <a:solidFill>
                <a:srgbClr val="FFFFFF"/>
              </a:solidFill>
            </a:endParaRPr>
          </a:p>
          <a:p>
            <a:pPr>
              <a:defRPr>
                <a:solidFill>
                  <a:srgbClr val="7030A0"/>
                </a:solidFill>
              </a:defRPr>
            </a:pPr>
            <a:r>
              <a:t>secret = 1</a:t>
            </a:r>
          </a:p>
        </p:txBody>
      </p:sp>
      <p:sp>
        <p:nvSpPr>
          <p:cNvPr id="947" name="Rectangle 52"/>
          <p:cNvSpPr txBox="1"/>
          <p:nvPr/>
        </p:nvSpPr>
        <p:spPr>
          <a:xfrm>
            <a:off x="4511274" y="329537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948" name="Straight Arrow Connector 53"/>
          <p:cNvSpPr/>
          <p:nvPr/>
        </p:nvSpPr>
        <p:spPr>
          <a:xfrm flipV="1">
            <a:off x="5651462" y="2795913"/>
            <a:ext cx="2094174" cy="866154"/>
          </a:xfrm>
          <a:prstGeom prst="line">
            <a:avLst/>
          </a:prstGeom>
          <a:ln w="6350">
            <a:solidFill>
              <a:schemeClr val="accent1"/>
            </a:solidFill>
            <a:miter/>
            <a:headEnd type="triangle"/>
          </a:ln>
        </p:spPr>
        <p:txBody>
          <a:bodyPr lIns="45719" rIns="45719"/>
          <a:lstStyle/>
          <a:p>
            <a:pPr>
              <a:defRPr>
                <a:solidFill>
                  <a:srgbClr val="FFFFFF"/>
                </a:solidFill>
              </a:defRPr>
            </a:pPr>
          </a:p>
        </p:txBody>
      </p:sp>
      <p:sp>
        <p:nvSpPr>
          <p:cNvPr id="949" name="TextBox 56"/>
          <p:cNvSpPr txBox="1"/>
          <p:nvPr/>
        </p:nvSpPr>
        <p:spPr>
          <a:xfrm rot="20327659">
            <a:off x="5725045" y="2662866"/>
            <a:ext cx="18478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response </a:t>
            </a:r>
          </a:p>
        </p:txBody>
      </p:sp>
      <p:sp>
        <p:nvSpPr>
          <p:cNvPr id="950" name="TextBox 57"/>
          <p:cNvSpPr txBox="1"/>
          <p:nvPr/>
        </p:nvSpPr>
        <p:spPr>
          <a:xfrm>
            <a:off x="5455919" y="3200400"/>
            <a:ext cx="646964"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defRPr>
            </a:lvl1pPr>
          </a:lstStyle>
          <a:p>
            <a:pPr/>
            <a:r>
              <a:t>?=</a:t>
            </a:r>
          </a:p>
        </p:txBody>
      </p:sp>
      <p:sp>
        <p:nvSpPr>
          <p:cNvPr id="951" name="TextBox 13"/>
          <p:cNvSpPr txBox="1"/>
          <p:nvPr/>
        </p:nvSpPr>
        <p:spPr>
          <a:xfrm>
            <a:off x="4506931" y="3561324"/>
            <a:ext cx="2563140" cy="4597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0000"/>
                </a:solidFill>
              </a:defRPr>
            </a:lvl1pPr>
          </a:lstStyle>
          <a:p>
            <a:pPr/>
            <a:r>
              <a:t>Mis-speculation</a:t>
            </a:r>
          </a:p>
        </p:txBody>
      </p:sp>
      <p:sp>
        <p:nvSpPr>
          <p:cNvPr id="952" name="Slide Number Placeholder 23"/>
          <p:cNvSpPr txBox="1"/>
          <p:nvPr>
            <p:ph type="sldNum" sz="quarter" idx="4294967295"/>
          </p:nvPr>
        </p:nvSpPr>
        <p:spPr>
          <a:xfrm>
            <a:off x="8961576" y="5747862"/>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3" name="Title 1"/>
          <p:cNvSpPr txBox="1"/>
          <p:nvPr>
            <p:ph type="title"/>
          </p:nvPr>
        </p:nvSpPr>
        <p:spPr>
          <a:xfrm>
            <a:off x="457200" y="838200"/>
            <a:ext cx="8229600" cy="857250"/>
          </a:xfrm>
          <a:prstGeom prst="rect">
            <a:avLst/>
          </a:prstGeom>
        </p:spPr>
        <p:txBody>
          <a:bodyPr/>
          <a:lstStyle/>
          <a:p>
            <a:pPr/>
            <a:r>
              <a:t>SpectreRSB Example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55028 -0.067896 -0.109888 -0.135486 -0.145478 -0.146596 C -0.180898 -0.157706 -0.198258 -0.082396 -0.212848 -0.067276" origin="layout" pathEditMode="relative">
                                      <p:cBhvr>
                                        <p:cTn id="6" dur="2000" fill="hold"/>
                                        <p:tgtEl>
                                          <p:spTgt spid="936"/>
                                        </p:tgtEl>
                                        <p:attrNameLst>
                                          <p:attrName>ppt_x</p:attrName>
                                          <p:attrName>ppt_y</p:attrName>
                                        </p:attrNameLst>
                                      </p:cBhvr>
                                    </p:animMotion>
                                  </p:childTnLst>
                                </p:cTn>
                              </p:par>
                            </p:childTnLst>
                          </p:cTn>
                        </p:par>
                        <p:par>
                          <p:cTn id="7" fill="hold">
                            <p:stCondLst>
                              <p:cond delay="200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937"/>
                                        </p:tgtEl>
                                        <p:attrNameLst>
                                          <p:attrName>style.visibility</p:attrName>
                                        </p:attrNameLst>
                                      </p:cBhvr>
                                      <p:to>
                                        <p:strVal val="hidden"/>
                                      </p:to>
                                    </p:set>
                                  </p:childTnLst>
                                </p:cTn>
                              </p:par>
                            </p:childTnLst>
                          </p:cTn>
                        </p:par>
                        <p:par>
                          <p:cTn id="10" fill="hold">
                            <p:stCondLst>
                              <p:cond delay="200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932"/>
                                        </p:tgtEl>
                                        <p:attrNameLst>
                                          <p:attrName>style.visibility</p:attrName>
                                        </p:attrNameLst>
                                      </p:cBhvr>
                                      <p:to>
                                        <p:strVal val="hidden"/>
                                      </p:to>
                                    </p:set>
                                  </p:childTnLst>
                                </p:cTn>
                              </p:par>
                            </p:childTnLst>
                          </p:cTn>
                        </p:par>
                        <p:par>
                          <p:cTn id="13" fill="hold">
                            <p:stCondLst>
                              <p:cond delay="2000"/>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93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0" presetID="19" grpId="5" fill="hold">
                                  <p:stCondLst>
                                    <p:cond delay="0"/>
                                  </p:stCondLst>
                                  <p:iterate type="el" backwards="0">
                                    <p:tmAbs val="0"/>
                                  </p:iterate>
                                  <p:childTnLst>
                                    <p:set>
                                      <p:cBhvr>
                                        <p:cTn id="19" fill="hold"/>
                                        <p:tgtEl>
                                          <p:spTgt spid="950"/>
                                        </p:tgtEl>
                                        <p:attrNameLst>
                                          <p:attrName>style.visibility</p:attrName>
                                        </p:attrNameLst>
                                      </p:cBhvr>
                                      <p:to>
                                        <p:strVal val="visible"/>
                                      </p:to>
                                    </p:set>
                                    <p:anim calcmode="lin" valueType="num">
                                      <p:cBhvr>
                                        <p:cTn id="20" dur="2000" fill="hold"/>
                                        <p:tgtEl>
                                          <p:spTgt spid="950"/>
                                        </p:tgtEl>
                                        <p:attrNameLst>
                                          <p:attrName>ppt_w</p:attrName>
                                        </p:attrNameLst>
                                      </p:cBhvr>
                                      <p:tavLst>
                                        <p:tav tm="0" fmla="#ppt_w*sin(2.5*pi*$)">
                                          <p:val>
                                            <p:fltVal val="0"/>
                                          </p:val>
                                        </p:tav>
                                        <p:tav tm="100000">
                                          <p:val>
                                            <p:fltVal val="1"/>
                                          </p:val>
                                        </p:tav>
                                      </p:tavLst>
                                    </p:anim>
                                    <p:anim calcmode="lin" valueType="num">
                                      <p:cBhvr>
                                        <p:cTn id="21" dur="2000" fill="hold"/>
                                        <p:tgtEl>
                                          <p:spTgt spid="95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6" fill="hold">
                                  <p:stCondLst>
                                    <p:cond delay="0"/>
                                  </p:stCondLst>
                                  <p:iterate type="el" backwards="0">
                                    <p:tmAbs val="0"/>
                                  </p:iterate>
                                  <p:childTnLst>
                                    <p:set>
                                      <p:cBhvr>
                                        <p:cTn id="25" fill="hold"/>
                                        <p:tgtEl>
                                          <p:spTgt spid="951"/>
                                        </p:tgtEl>
                                        <p:attrNameLst>
                                          <p:attrName>style.visibility</p:attrName>
                                        </p:attrNameLst>
                                      </p:cBhvr>
                                      <p:to>
                                        <p:strVal val="visible"/>
                                      </p:to>
                                    </p:set>
                                    <p:anim calcmode="lin" valueType="num">
                                      <p:cBhvr>
                                        <p:cTn id="26" dur="1000" fill="hold"/>
                                        <p:tgtEl>
                                          <p:spTgt spid="951"/>
                                        </p:tgtEl>
                                        <p:attrNameLst>
                                          <p:attrName>ppt_w</p:attrName>
                                        </p:attrNameLst>
                                      </p:cBhvr>
                                      <p:tavLst>
                                        <p:tav tm="0">
                                          <p:val>
                                            <p:fltVal val="0"/>
                                          </p:val>
                                        </p:tav>
                                        <p:tav tm="100000">
                                          <p:val>
                                            <p:strVal val="#ppt_w"/>
                                          </p:val>
                                        </p:tav>
                                      </p:tavLst>
                                    </p:anim>
                                    <p:anim calcmode="lin" valueType="num">
                                      <p:cBhvr>
                                        <p:cTn id="27" dur="1000" fill="hold"/>
                                        <p:tgtEl>
                                          <p:spTgt spid="9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51" grpId="6"/>
      <p:bldP build="whole" bldLvl="1" animBg="1" rev="0" advAuto="0" spid="932" grpId="3"/>
      <p:bldP build="whole" bldLvl="1" animBg="1" rev="0" advAuto="0" spid="931" grpId="4"/>
      <p:bldP build="whole" bldLvl="1" animBg="1" rev="0" advAuto="0" spid="950" grpId="5"/>
      <p:bldP build="whole" bldLvl="1" animBg="1" rev="0" advAuto="0" spid="937"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955"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956"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957"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958"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959" name="Content Placeholder 2"/>
          <p:cNvSpPr txBox="1"/>
          <p:nvPr>
            <p:ph type="body" sz="quarter" idx="1"/>
          </p:nvPr>
        </p:nvSpPr>
        <p:spPr>
          <a:xfrm>
            <a:off x="1471613" y="15240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speculative;</a:t>
            </a:r>
          </a:p>
          <a:p>
            <a:pPr marL="0" indent="0">
              <a:buSzTx/>
              <a:buNone/>
              <a:defRPr sz="1800">
                <a:latin typeface="Consolas"/>
                <a:ea typeface="Consolas"/>
                <a:cs typeface="Consolas"/>
                <a:sym typeface="Consolas"/>
              </a:defRPr>
            </a:pPr>
            <a:r>
              <a:t>   check_array();</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960" name="Content Placeholder 2"/>
          <p:cNvSpPr txBox="1"/>
          <p:nvPr/>
        </p:nvSpPr>
        <p:spPr>
          <a:xfrm>
            <a:off x="1517332" y="3200400"/>
            <a:ext cx="3034046" cy="2333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Speculative</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pollute;</a:t>
            </a:r>
            <a:endParaRPr sz="3200"/>
          </a:p>
          <a:p>
            <a:pPr>
              <a:spcBef>
                <a:spcPts val="400"/>
              </a:spcBef>
              <a:defRPr>
                <a:solidFill>
                  <a:srgbClr val="FFFFFF"/>
                </a:solidFill>
                <a:latin typeface="Consolas"/>
                <a:ea typeface="Consolas"/>
                <a:cs typeface="Consolas"/>
                <a:sym typeface="Consolas"/>
              </a:defRPr>
            </a:pPr>
            <a:r>
              <a:t>   secret = kernel_mem;</a:t>
            </a:r>
            <a:endParaRPr sz="3200"/>
          </a:p>
          <a:p>
            <a:pPr>
              <a:spcBef>
                <a:spcPts val="400"/>
              </a:spcBef>
              <a:defRPr>
                <a:solidFill>
                  <a:srgbClr val="FFFFFF"/>
                </a:solidFill>
                <a:latin typeface="Consolas"/>
                <a:ea typeface="Consolas"/>
                <a:cs typeface="Consolas"/>
                <a:sym typeface="Consolas"/>
              </a:defRPr>
            </a:pPr>
            <a:r>
              <a:t>   array[secret];</a:t>
            </a:r>
            <a:endParaRPr sz="3200"/>
          </a:p>
          <a:p>
            <a:pPr>
              <a:spcBef>
                <a:spcPts val="400"/>
              </a:spcBef>
              <a:defRPr>
                <a:solidFill>
                  <a:srgbClr val="FFFFFF"/>
                </a:solidFill>
                <a:latin typeface="Consolas"/>
                <a:ea typeface="Consolas"/>
                <a:cs typeface="Consolas"/>
                <a:sym typeface="Consolas"/>
              </a:defRPr>
            </a:pPr>
            <a:r>
              <a:t>}</a:t>
            </a:r>
            <a:endParaRPr sz="3200"/>
          </a:p>
          <a:p>
            <a:pPr>
              <a:spcBef>
                <a:spcPts val="700"/>
              </a:spcBef>
              <a:defRPr>
                <a:solidFill>
                  <a:srgbClr val="FFFFFF"/>
                </a:solidFill>
                <a:latin typeface="Consolas"/>
                <a:ea typeface="Consolas"/>
                <a:cs typeface="Consolas"/>
                <a:sym typeface="Consolas"/>
              </a:defRPr>
            </a:pPr>
          </a:p>
        </p:txBody>
      </p:sp>
      <p:sp>
        <p:nvSpPr>
          <p:cNvPr id="961" name="Rectangle 9"/>
          <p:cNvSpPr txBox="1"/>
          <p:nvPr/>
        </p:nvSpPr>
        <p:spPr>
          <a:xfrm>
            <a:off x="1558519" y="4495799"/>
            <a:ext cx="6091962" cy="13858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p>
          <a:p>
            <a:pPr>
              <a:defRPr>
                <a:solidFill>
                  <a:srgbClr val="FFC000"/>
                </a:solidFill>
                <a:latin typeface="Consolas"/>
                <a:ea typeface="Consolas"/>
                <a:cs typeface="Consolas"/>
                <a:sym typeface="Consolas"/>
              </a:defRPr>
            </a:pPr>
            <a:r>
              <a:t>pollute</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pop_software_stack;</a:t>
            </a: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962"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963"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964" name="Rectangle 12"/>
          <p:cNvSpPr/>
          <p:nvPr/>
        </p:nvSpPr>
        <p:spPr>
          <a:xfrm>
            <a:off x="88578" y="1524001"/>
            <a:ext cx="1395735" cy="4330025"/>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965" name="Rectangle 14"/>
          <p:cNvSpPr txBox="1"/>
          <p:nvPr/>
        </p:nvSpPr>
        <p:spPr>
          <a:xfrm>
            <a:off x="53140" y="15520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966" name="Rectangle 15"/>
          <p:cNvSpPr txBox="1"/>
          <p:nvPr/>
        </p:nvSpPr>
        <p:spPr>
          <a:xfrm>
            <a:off x="60408" y="18593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967" name="Rectangle 16"/>
          <p:cNvSpPr txBox="1"/>
          <p:nvPr/>
        </p:nvSpPr>
        <p:spPr>
          <a:xfrm>
            <a:off x="67676" y="21932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968" name="Rectangle 17"/>
          <p:cNvSpPr txBox="1"/>
          <p:nvPr/>
        </p:nvSpPr>
        <p:spPr>
          <a:xfrm>
            <a:off x="83174" y="25229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969" name="Rectangle 20"/>
          <p:cNvSpPr txBox="1"/>
          <p:nvPr/>
        </p:nvSpPr>
        <p:spPr>
          <a:xfrm>
            <a:off x="29175" y="31922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970" name="Rectangle 21"/>
          <p:cNvSpPr txBox="1"/>
          <p:nvPr/>
        </p:nvSpPr>
        <p:spPr>
          <a:xfrm>
            <a:off x="36443" y="34995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971" name="Rectangle 22"/>
          <p:cNvSpPr txBox="1"/>
          <p:nvPr/>
        </p:nvSpPr>
        <p:spPr>
          <a:xfrm>
            <a:off x="43711" y="38334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972" name="Rectangle 25"/>
          <p:cNvSpPr txBox="1"/>
          <p:nvPr/>
        </p:nvSpPr>
        <p:spPr>
          <a:xfrm>
            <a:off x="60408" y="48180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973" name="Rectangle 26"/>
          <p:cNvSpPr txBox="1"/>
          <p:nvPr/>
        </p:nvSpPr>
        <p:spPr>
          <a:xfrm>
            <a:off x="59209" y="509670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974"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975"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976"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977"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978" name="Rectangle 42"/>
          <p:cNvSpPr txBox="1"/>
          <p:nvPr/>
        </p:nvSpPr>
        <p:spPr>
          <a:xfrm>
            <a:off x="60408" y="53456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0X00000057</a:t>
            </a:r>
          </a:p>
        </p:txBody>
      </p:sp>
      <p:pic>
        <p:nvPicPr>
          <p:cNvPr id="979" name="Picture 44" descr="Picture 44"/>
          <p:cNvPicPr>
            <a:picLocks noChangeAspect="1"/>
          </p:cNvPicPr>
          <p:nvPr/>
        </p:nvPicPr>
        <p:blipFill>
          <a:blip r:embed="rId2">
            <a:extLst/>
          </a:blip>
          <a:stretch>
            <a:fillRect/>
          </a:stretch>
        </p:blipFill>
        <p:spPr>
          <a:xfrm>
            <a:off x="4548659" y="3493020"/>
            <a:ext cx="1471142" cy="1201512"/>
          </a:xfrm>
          <a:prstGeom prst="rect">
            <a:avLst/>
          </a:prstGeom>
          <a:ln w="12700">
            <a:miter lim="400000"/>
          </a:ln>
        </p:spPr>
      </p:pic>
      <p:graphicFrame>
        <p:nvGraphicFramePr>
          <p:cNvPr id="980" name="Content Placeholder 7"/>
          <p:cNvGraphicFramePr/>
          <p:nvPr/>
        </p:nvGraphicFramePr>
        <p:xfrm>
          <a:off x="4579756"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bl>
          </a:graphicData>
        </a:graphic>
      </p:graphicFrame>
      <p:sp>
        <p:nvSpPr>
          <p:cNvPr id="981" name="TextBox 61"/>
          <p:cNvSpPr txBox="1"/>
          <p:nvPr/>
        </p:nvSpPr>
        <p:spPr>
          <a:xfrm>
            <a:off x="4376495"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Cache</a:t>
            </a:r>
          </a:p>
        </p:txBody>
      </p:sp>
      <p:pic>
        <p:nvPicPr>
          <p:cNvPr id="982" name="Picture 63" descr="Picture 63"/>
          <p:cNvPicPr>
            <a:picLocks noChangeAspect="1"/>
          </p:cNvPicPr>
          <p:nvPr/>
        </p:nvPicPr>
        <p:blipFill>
          <a:blip r:embed="rId3">
            <a:extLst/>
          </a:blip>
          <a:stretch>
            <a:fillRect/>
          </a:stretch>
        </p:blipFill>
        <p:spPr>
          <a:xfrm>
            <a:off x="1582166" y="3940835"/>
            <a:ext cx="253535" cy="221651"/>
          </a:xfrm>
          <a:prstGeom prst="rect">
            <a:avLst/>
          </a:prstGeom>
          <a:ln w="12700">
            <a:miter lim="400000"/>
          </a:ln>
        </p:spPr>
      </p:pic>
      <p:pic>
        <p:nvPicPr>
          <p:cNvPr id="983" name="Picture 64" descr="Picture 64"/>
          <p:cNvPicPr>
            <a:picLocks noChangeAspect="1"/>
          </p:cNvPicPr>
          <p:nvPr/>
        </p:nvPicPr>
        <p:blipFill>
          <a:blip r:embed="rId3">
            <a:extLst/>
          </a:blip>
          <a:stretch>
            <a:fillRect/>
          </a:stretch>
        </p:blipFill>
        <p:spPr>
          <a:xfrm>
            <a:off x="1585204" y="4273870"/>
            <a:ext cx="253535" cy="221651"/>
          </a:xfrm>
          <a:prstGeom prst="rect">
            <a:avLst/>
          </a:prstGeom>
          <a:ln w="12700">
            <a:miter lim="400000"/>
          </a:ln>
        </p:spPr>
      </p:pic>
      <p:sp>
        <p:nvSpPr>
          <p:cNvPr id="984" name="TextBox 65"/>
          <p:cNvSpPr txBox="1"/>
          <p:nvPr/>
        </p:nvSpPr>
        <p:spPr>
          <a:xfrm>
            <a:off x="4726380" y="2024789"/>
            <a:ext cx="866646"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array[1]</a:t>
            </a:r>
          </a:p>
        </p:txBody>
      </p:sp>
      <p:sp>
        <p:nvSpPr>
          <p:cNvPr id="985" name="TextBox 66"/>
          <p:cNvSpPr txBox="1"/>
          <p:nvPr/>
        </p:nvSpPr>
        <p:spPr>
          <a:xfrm>
            <a:off x="5697180" y="1771837"/>
            <a:ext cx="100280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7030A0"/>
                </a:solidFill>
              </a:defRPr>
            </a:pPr>
            <a:r>
              <a:t>assuming</a:t>
            </a:r>
            <a:endParaRPr>
              <a:solidFill>
                <a:srgbClr val="FFFFFF"/>
              </a:solidFill>
            </a:endParaRPr>
          </a:p>
          <a:p>
            <a:pPr>
              <a:defRPr>
                <a:solidFill>
                  <a:srgbClr val="7030A0"/>
                </a:solidFill>
              </a:defRPr>
            </a:pPr>
            <a:r>
              <a:t>secret = 1</a:t>
            </a:r>
          </a:p>
        </p:txBody>
      </p:sp>
      <p:sp>
        <p:nvSpPr>
          <p:cNvPr id="986" name="Straight Arrow Connector 53"/>
          <p:cNvSpPr/>
          <p:nvPr/>
        </p:nvSpPr>
        <p:spPr>
          <a:xfrm flipV="1">
            <a:off x="5651462" y="2795913"/>
            <a:ext cx="2094174" cy="866154"/>
          </a:xfrm>
          <a:prstGeom prst="line">
            <a:avLst/>
          </a:prstGeom>
          <a:ln w="6350">
            <a:solidFill>
              <a:schemeClr val="accent1"/>
            </a:solidFill>
            <a:miter/>
            <a:headEnd type="triangle"/>
          </a:ln>
        </p:spPr>
        <p:txBody>
          <a:bodyPr lIns="45719" rIns="45719"/>
          <a:lstStyle/>
          <a:p>
            <a:pPr>
              <a:defRPr>
                <a:solidFill>
                  <a:srgbClr val="FFFFFF"/>
                </a:solidFill>
              </a:defRPr>
            </a:pPr>
          </a:p>
        </p:txBody>
      </p:sp>
      <p:sp>
        <p:nvSpPr>
          <p:cNvPr id="987" name="TextBox 56"/>
          <p:cNvSpPr txBox="1"/>
          <p:nvPr/>
        </p:nvSpPr>
        <p:spPr>
          <a:xfrm rot="20327659">
            <a:off x="5725045" y="2662866"/>
            <a:ext cx="18478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response </a:t>
            </a:r>
          </a:p>
        </p:txBody>
      </p:sp>
      <p:sp>
        <p:nvSpPr>
          <p:cNvPr id="988" name="Rectangle 45"/>
          <p:cNvSpPr txBox="1"/>
          <p:nvPr/>
        </p:nvSpPr>
        <p:spPr>
          <a:xfrm>
            <a:off x="4518455" y="3324014"/>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989" name="Rectangle 46"/>
          <p:cNvSpPr/>
          <p:nvPr/>
        </p:nvSpPr>
        <p:spPr>
          <a:xfrm>
            <a:off x="1512799" y="2207223"/>
            <a:ext cx="2817978"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990" name="TextBox 2"/>
          <p:cNvSpPr txBox="1"/>
          <p:nvPr/>
        </p:nvSpPr>
        <p:spPr>
          <a:xfrm>
            <a:off x="1516104" y="3185328"/>
            <a:ext cx="4032129" cy="14376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Consolas"/>
                <a:ea typeface="Consolas"/>
                <a:cs typeface="Consolas"/>
                <a:sym typeface="Consolas"/>
              </a:defRPr>
            </a:pPr>
            <a:r>
              <a:t>check_array(){</a:t>
            </a:r>
          </a:p>
          <a:p>
            <a:pPr>
              <a:defRPr>
                <a:solidFill>
                  <a:srgbClr val="FFFFFF"/>
                </a:solidFill>
                <a:latin typeface="Consolas"/>
                <a:ea typeface="Consolas"/>
                <a:cs typeface="Consolas"/>
                <a:sym typeface="Consolas"/>
              </a:defRPr>
            </a:pPr>
            <a:r>
              <a:t>   Time(array[0]);</a:t>
            </a:r>
          </a:p>
          <a:p>
            <a:pPr>
              <a:defRPr>
                <a:solidFill>
                  <a:srgbClr val="FFFFFF"/>
                </a:solidFill>
                <a:latin typeface="Consolas"/>
                <a:ea typeface="Consolas"/>
                <a:cs typeface="Consolas"/>
                <a:sym typeface="Consolas"/>
              </a:defRPr>
            </a:pPr>
            <a:r>
              <a:t>   Time(array[1]);</a:t>
            </a:r>
          </a:p>
          <a:p>
            <a:pPr>
              <a:defRPr>
                <a:solidFill>
                  <a:srgbClr val="FFFFFF"/>
                </a:solidFill>
                <a:latin typeface="Consolas"/>
                <a:ea typeface="Consolas"/>
                <a:cs typeface="Consolas"/>
                <a:sym typeface="Consolas"/>
              </a:defRPr>
            </a:pPr>
            <a:r>
              <a:t>}</a:t>
            </a:r>
          </a:p>
        </p:txBody>
      </p:sp>
      <p:sp>
        <p:nvSpPr>
          <p:cNvPr id="991" name="Rectangle 47"/>
          <p:cNvSpPr txBox="1"/>
          <p:nvPr/>
        </p:nvSpPr>
        <p:spPr>
          <a:xfrm>
            <a:off x="4511186" y="3225008"/>
            <a:ext cx="492812" cy="289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2F2F2"/>
                </a:solidFill>
                <a:latin typeface="Helvetica Neue"/>
                <a:ea typeface="Helvetica Neue"/>
                <a:cs typeface="Helvetica Neue"/>
                <a:sym typeface="Helvetica Neue"/>
              </a:defRPr>
            </a:lvl1pPr>
          </a:lstStyle>
          <a:p>
            <a:pPr/>
            <a:r>
              <a:t>Time</a:t>
            </a:r>
          </a:p>
        </p:txBody>
      </p:sp>
      <p:grpSp>
        <p:nvGrpSpPr>
          <p:cNvPr id="995" name="Group 48"/>
          <p:cNvGrpSpPr/>
          <p:nvPr/>
        </p:nvGrpSpPr>
        <p:grpSpPr>
          <a:xfrm>
            <a:off x="4553227" y="3905943"/>
            <a:ext cx="137161" cy="104942"/>
            <a:chOff x="0" y="0"/>
            <a:chExt cx="137160" cy="104941"/>
          </a:xfrm>
        </p:grpSpPr>
        <p:sp>
          <p:nvSpPr>
            <p:cNvPr id="992" name="Straight Arrow Connector 49"/>
            <p:cNvSpPr/>
            <p:nvPr/>
          </p:nvSpPr>
          <p:spPr>
            <a:xfrm>
              <a:off x="-1" y="52471"/>
              <a:ext cx="137162" cy="1"/>
            </a:xfrm>
            <a:prstGeom prst="line">
              <a:avLst/>
            </a:prstGeom>
            <a:noFill/>
            <a:ln w="19050" cap="flat">
              <a:solidFill>
                <a:srgbClr val="FF000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993" name="Straight Arrow Connector 50"/>
            <p:cNvSpPr/>
            <p:nvPr/>
          </p:nvSpPr>
          <p:spPr>
            <a:xfrm flipV="1">
              <a:off x="-1" y="0"/>
              <a:ext cx="632" cy="104942"/>
            </a:xfrm>
            <a:prstGeom prst="line">
              <a:avLst/>
            </a:prstGeom>
            <a:noFill/>
            <a:ln w="19050" cap="flat">
              <a:solidFill>
                <a:srgbClr val="FF000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994" name="Straight Arrow Connector 55"/>
            <p:cNvSpPr/>
            <p:nvPr/>
          </p:nvSpPr>
          <p:spPr>
            <a:xfrm flipV="1">
              <a:off x="137160" y="0"/>
              <a:ext cx="1" cy="104942"/>
            </a:xfrm>
            <a:prstGeom prst="line">
              <a:avLst/>
            </a:prstGeom>
            <a:noFill/>
            <a:ln w="19050" cap="flat">
              <a:solidFill>
                <a:srgbClr val="FF0000"/>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999" name="Group 58"/>
          <p:cNvGrpSpPr/>
          <p:nvPr/>
        </p:nvGrpSpPr>
        <p:grpSpPr>
          <a:xfrm>
            <a:off x="4555928" y="3621736"/>
            <a:ext cx="444460" cy="104942"/>
            <a:chOff x="0" y="0"/>
            <a:chExt cx="444459" cy="104941"/>
          </a:xfrm>
        </p:grpSpPr>
        <p:sp>
          <p:nvSpPr>
            <p:cNvPr id="996" name="Straight Arrow Connector 59"/>
            <p:cNvSpPr/>
            <p:nvPr/>
          </p:nvSpPr>
          <p:spPr>
            <a:xfrm>
              <a:off x="-1" y="52471"/>
              <a:ext cx="444460"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997" name="Straight Arrow Connector 62"/>
            <p:cNvSpPr/>
            <p:nvPr/>
          </p:nvSpPr>
          <p:spPr>
            <a:xfrm flipV="1">
              <a:off x="-1" y="0"/>
              <a:ext cx="2526"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998" name="Straight Arrow Connector 67"/>
            <p:cNvSpPr/>
            <p:nvPr/>
          </p:nvSpPr>
          <p:spPr>
            <a:xfrm flipV="1">
              <a:off x="444459"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sp>
        <p:nvSpPr>
          <p:cNvPr id="1000" name="Straight Connector 68"/>
          <p:cNvSpPr/>
          <p:nvPr/>
        </p:nvSpPr>
        <p:spPr>
          <a:xfrm>
            <a:off x="4800600" y="3564287"/>
            <a:ext cx="0" cy="481056"/>
          </a:xfrm>
          <a:prstGeom prst="line">
            <a:avLst/>
          </a:prstGeom>
          <a:ln w="19050">
            <a:solidFill>
              <a:schemeClr val="accent1"/>
            </a:solidFill>
            <a:prstDash val="dash"/>
            <a:miter/>
          </a:ln>
        </p:spPr>
        <p:txBody>
          <a:bodyPr lIns="45719" rIns="45719"/>
          <a:lstStyle/>
          <a:p>
            <a:pPr>
              <a:defRPr>
                <a:solidFill>
                  <a:srgbClr val="FFFFFF"/>
                </a:solidFill>
              </a:defRPr>
            </a:pPr>
          </a:p>
        </p:txBody>
      </p:sp>
      <p:pic>
        <p:nvPicPr>
          <p:cNvPr id="1001" name="Picture 35" descr="Picture 35"/>
          <p:cNvPicPr>
            <a:picLocks noChangeAspect="1"/>
          </p:cNvPicPr>
          <p:nvPr/>
        </p:nvPicPr>
        <p:blipFill>
          <a:blip r:embed="rId4">
            <a:extLst/>
          </a:blip>
          <a:stretch>
            <a:fillRect/>
          </a:stretch>
        </p:blipFill>
        <p:spPr>
          <a:xfrm>
            <a:off x="5586781" y="4428997"/>
            <a:ext cx="1516807" cy="1516807"/>
          </a:xfrm>
          <a:prstGeom prst="rect">
            <a:avLst/>
          </a:prstGeom>
          <a:ln w="12700">
            <a:miter lim="400000"/>
          </a:ln>
        </p:spPr>
      </p:pic>
      <p:sp>
        <p:nvSpPr>
          <p:cNvPr id="1002" name="Rectangle 70"/>
          <p:cNvSpPr/>
          <p:nvPr/>
        </p:nvSpPr>
        <p:spPr>
          <a:xfrm>
            <a:off x="1856731" y="3792937"/>
            <a:ext cx="3342750" cy="283776"/>
          </a:xfrm>
          <a:prstGeom prst="rect">
            <a:avLst/>
          </a:prstGeom>
          <a:ln w="12700">
            <a:solidFill>
              <a:srgbClr val="FF0000"/>
            </a:solidFill>
            <a:miter/>
          </a:ln>
        </p:spPr>
        <p:txBody>
          <a:bodyPr lIns="45719" rIns="45719" anchor="ctr"/>
          <a:lstStyle/>
          <a:p>
            <a:pPr algn="ctr">
              <a:defRPr>
                <a:solidFill>
                  <a:srgbClr val="FFFFFF"/>
                </a:solidFill>
              </a:defRPr>
            </a:pPr>
          </a:p>
        </p:txBody>
      </p:sp>
      <p:sp>
        <p:nvSpPr>
          <p:cNvPr id="1003" name="TextBox 36"/>
          <p:cNvSpPr txBox="1"/>
          <p:nvPr/>
        </p:nvSpPr>
        <p:spPr>
          <a:xfrm>
            <a:off x="2753620" y="4197151"/>
            <a:ext cx="155019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a:r>
              <a:t>secret value = 1</a:t>
            </a:r>
          </a:p>
        </p:txBody>
      </p:sp>
      <p:sp>
        <p:nvSpPr>
          <p:cNvPr id="1004" name="Slide Number Placeholder 37"/>
          <p:cNvSpPr txBox="1"/>
          <p:nvPr>
            <p:ph type="sldNum" sz="quarter" idx="4294967295"/>
          </p:nvPr>
        </p:nvSpPr>
        <p:spPr>
          <a:xfrm>
            <a:off x="8961576" y="5793899"/>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05" name="Title 1"/>
          <p:cNvSpPr txBox="1"/>
          <p:nvPr>
            <p:ph type="title"/>
          </p:nvPr>
        </p:nvSpPr>
        <p:spPr>
          <a:xfrm>
            <a:off x="457200" y="838200"/>
            <a:ext cx="8229600" cy="857250"/>
          </a:xfrm>
          <a:prstGeom prst="rect">
            <a:avLst/>
          </a:prstGeom>
        </p:spPr>
        <p:txBody>
          <a:bodyPr/>
          <a:lstStyle/>
          <a:p>
            <a:pPr/>
            <a:r>
              <a:t>SpectreRSB Example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90"/>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991"/>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8" presetID="22" grpId="4" fill="hold">
                                  <p:stCondLst>
                                    <p:cond delay="0"/>
                                  </p:stCondLst>
                                  <p:iterate type="el" backwards="0">
                                    <p:tmAbs val="0"/>
                                  </p:iterate>
                                  <p:childTnLst>
                                    <p:set>
                                      <p:cBhvr>
                                        <p:cTn id="16" fill="hold"/>
                                        <p:tgtEl>
                                          <p:spTgt spid="999"/>
                                        </p:tgtEl>
                                        <p:attrNameLst>
                                          <p:attrName>style.visibility</p:attrName>
                                        </p:attrNameLst>
                                      </p:cBhvr>
                                      <p:to>
                                        <p:strVal val="visible"/>
                                      </p:to>
                                    </p:set>
                                    <p:animEffect filter="wipe(left)" transition="in">
                                      <p:cBhvr>
                                        <p:cTn id="17" dur="1000"/>
                                        <p:tgtEl>
                                          <p:spTgt spid="999"/>
                                        </p:tgtEl>
                                      </p:cBhvr>
                                    </p:animEffect>
                                  </p:childTnLst>
                                </p:cTn>
                              </p:par>
                            </p:childTnLst>
                          </p:cTn>
                        </p:par>
                        <p:par>
                          <p:cTn id="18" fill="hold">
                            <p:stCondLst>
                              <p:cond delay="1000"/>
                            </p:stCondLst>
                            <p:childTnLst>
                              <p:par>
                                <p:cTn id="19" presetClass="entr" nodeType="afterEffect" presetSubtype="8" presetID="22" grpId="5" fill="hold">
                                  <p:stCondLst>
                                    <p:cond delay="0"/>
                                  </p:stCondLst>
                                  <p:iterate type="el" backwards="0">
                                    <p:tmAbs val="0"/>
                                  </p:iterate>
                                  <p:childTnLst>
                                    <p:set>
                                      <p:cBhvr>
                                        <p:cTn id="20" fill="hold"/>
                                        <p:tgtEl>
                                          <p:spTgt spid="995"/>
                                        </p:tgtEl>
                                        <p:attrNameLst>
                                          <p:attrName>style.visibility</p:attrName>
                                        </p:attrNameLst>
                                      </p:cBhvr>
                                      <p:to>
                                        <p:strVal val="visible"/>
                                      </p:to>
                                    </p:set>
                                    <p:animEffect filter="wipe(left)" transition="in">
                                      <p:cBhvr>
                                        <p:cTn id="21" dur="500"/>
                                        <p:tgtEl>
                                          <p:spTgt spid="995"/>
                                        </p:tgtEl>
                                      </p:cBhvr>
                                    </p:animEffect>
                                  </p:childTnLst>
                                </p:cTn>
                              </p:par>
                            </p:childTnLst>
                          </p:cTn>
                        </p:par>
                        <p:par>
                          <p:cTn id="22" fill="hold">
                            <p:stCondLst>
                              <p:cond delay="1500"/>
                            </p:stCondLst>
                            <p:childTnLst>
                              <p:par>
                                <p:cTn id="23" presetClass="entr" nodeType="afterEffect" presetSubtype="1" presetID="22" grpId="6" fill="hold">
                                  <p:stCondLst>
                                    <p:cond delay="0"/>
                                  </p:stCondLst>
                                  <p:iterate type="el" backwards="0">
                                    <p:tmAbs val="0"/>
                                  </p:iterate>
                                  <p:childTnLst>
                                    <p:set>
                                      <p:cBhvr>
                                        <p:cTn id="24" fill="hold"/>
                                        <p:tgtEl>
                                          <p:spTgt spid="1000"/>
                                        </p:tgtEl>
                                        <p:attrNameLst>
                                          <p:attrName>style.visibility</p:attrName>
                                        </p:attrNameLst>
                                      </p:cBhvr>
                                      <p:to>
                                        <p:strVal val="visible"/>
                                      </p:to>
                                    </p:set>
                                    <p:animEffect filter="wipe(up)" transition="in">
                                      <p:cBhvr>
                                        <p:cTn id="25" dur="500"/>
                                        <p:tgtEl>
                                          <p:spTgt spid="1000"/>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7" fill="hold">
                                  <p:stCondLst>
                                    <p:cond delay="0"/>
                                  </p:stCondLst>
                                  <p:iterate type="el" backwards="0">
                                    <p:tmAbs val="0"/>
                                  </p:iterate>
                                  <p:childTnLst>
                                    <p:set>
                                      <p:cBhvr>
                                        <p:cTn id="29" fill="hold"/>
                                        <p:tgtEl>
                                          <p:spTgt spid="1002"/>
                                        </p:tgtEl>
                                        <p:attrNameLst>
                                          <p:attrName>style.visibility</p:attrName>
                                        </p:attrNameLst>
                                      </p:cBhvr>
                                      <p:to>
                                        <p:strVal val="visible"/>
                                      </p:to>
                                    </p:set>
                                    <p:animEffect filter="dissolve" transition="in">
                                      <p:cBhvr>
                                        <p:cTn id="30" dur="500"/>
                                        <p:tgtEl>
                                          <p:spTgt spid="1002"/>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8" fill="hold">
                                  <p:stCondLst>
                                    <p:cond delay="0"/>
                                  </p:stCondLst>
                                  <p:iterate type="el" backwards="0">
                                    <p:tmAbs val="0"/>
                                  </p:iterate>
                                  <p:childTnLst>
                                    <p:set>
                                      <p:cBhvr>
                                        <p:cTn id="34" fill="hold"/>
                                        <p:tgtEl>
                                          <p:spTgt spid="1003"/>
                                        </p:tgtEl>
                                        <p:attrNameLst>
                                          <p:attrName>style.visibility</p:attrName>
                                        </p:attrNameLst>
                                      </p:cBhvr>
                                      <p:to>
                                        <p:strVal val="visible"/>
                                      </p:to>
                                    </p:set>
                                    <p:animEffect filter="dissolve" transition="in">
                                      <p:cBhvr>
                                        <p:cTn id="35" dur="500"/>
                                        <p:tgtEl>
                                          <p:spTgt spid="1003"/>
                                        </p:tgtEl>
                                      </p:cBhvr>
                                    </p:animEffect>
                                  </p:childTnLst>
                                </p:cTn>
                              </p:par>
                            </p:childTnLst>
                          </p:cTn>
                        </p:par>
                        <p:par>
                          <p:cTn id="36" fill="hold">
                            <p:stCondLst>
                              <p:cond delay="500"/>
                            </p:stCondLst>
                            <p:childTnLst>
                              <p:par>
                                <p:cTn id="37" presetClass="entr" nodeType="afterEffect" presetID="9" grpId="9" fill="hold">
                                  <p:stCondLst>
                                    <p:cond delay="0"/>
                                  </p:stCondLst>
                                  <p:iterate type="el" backwards="0">
                                    <p:tmAbs val="0"/>
                                  </p:iterate>
                                  <p:childTnLst>
                                    <p:set>
                                      <p:cBhvr>
                                        <p:cTn id="38" fill="hold"/>
                                        <p:tgtEl>
                                          <p:spTgt spid="1001"/>
                                        </p:tgtEl>
                                        <p:attrNameLst>
                                          <p:attrName>style.visibility</p:attrName>
                                        </p:attrNameLst>
                                      </p:cBhvr>
                                      <p:to>
                                        <p:strVal val="visible"/>
                                      </p:to>
                                    </p:set>
                                    <p:animEffect filter="dissolve" transition="in">
                                      <p:cBhvr>
                                        <p:cTn id="39" dur="500"/>
                                        <p:tgtEl>
                                          <p:spTgt spid="10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3" grpId="8"/>
      <p:bldP build="whole" bldLvl="1" animBg="1" rev="0" advAuto="0" spid="1001" grpId="9"/>
      <p:bldP build="whole" bldLvl="1" animBg="1" rev="0" advAuto="0" spid="999" grpId="4"/>
      <p:bldP build="whole" bldLvl="1" animBg="1" rev="0" advAuto="0" spid="991" grpId="3"/>
      <p:bldP build="whole" bldLvl="1" animBg="1" rev="0" advAuto="0" spid="1002" grpId="7"/>
      <p:bldP build="whole" bldLvl="1" animBg="1" rev="0" advAuto="0" spid="989" grpId="1"/>
      <p:bldP build="whole" bldLvl="1" animBg="1" rev="0" advAuto="0" spid="995" grpId="5"/>
      <p:bldP build="whole" bldLvl="1" animBg="1" rev="0" advAuto="0" spid="1000" grpId="6"/>
      <p:bldP build="whole" bldLvl="1" animBg="1" rev="0" advAuto="0" spid="990"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Rounded Rectangle 10"/>
          <p:cNvSpPr/>
          <p:nvPr/>
        </p:nvSpPr>
        <p:spPr>
          <a:xfrm>
            <a:off x="1422580" y="4648200"/>
            <a:ext cx="4749621" cy="1100248"/>
          </a:xfrm>
          <a:prstGeom prst="roundRect">
            <a:avLst>
              <a:gd name="adj" fmla="val 16667"/>
            </a:avLst>
          </a:prstGeom>
          <a:solidFill>
            <a:srgbClr val="0079D6"/>
          </a:solidFill>
          <a:ln w="12700">
            <a:miter lim="400000"/>
          </a:ln>
        </p:spPr>
        <p:txBody>
          <a:bodyPr lIns="45719" rIns="45719" anchor="ctr"/>
          <a:lstStyle/>
          <a:p>
            <a:pPr algn="ctr">
              <a:defRPr>
                <a:solidFill>
                  <a:srgbClr val="FFFFFF"/>
                </a:solidFill>
              </a:defRPr>
            </a:pPr>
          </a:p>
        </p:txBody>
      </p:sp>
      <p:sp>
        <p:nvSpPr>
          <p:cNvPr id="1008" name="Google Shape;1176;p118"/>
          <p:cNvSpPr txBox="1"/>
          <p:nvPr>
            <p:ph type="title"/>
          </p:nvPr>
        </p:nvSpPr>
        <p:spPr>
          <a:xfrm>
            <a:off x="1488170" y="1371599"/>
            <a:ext cx="6167702" cy="429302"/>
          </a:xfrm>
          <a:prstGeom prst="rect">
            <a:avLst/>
          </a:prstGeom>
        </p:spPr>
        <p:txBody>
          <a:bodyPr lIns="34275" tIns="34275" rIns="34275" bIns="34275"/>
          <a:lstStyle>
            <a:lvl1pPr defTabSz="667512">
              <a:defRPr sz="2920"/>
            </a:lvl1pPr>
          </a:lstStyle>
          <a:p>
            <a:pPr/>
            <a:r>
              <a:t>SafeSpec [DAC’19]</a:t>
            </a:r>
          </a:p>
        </p:txBody>
      </p:sp>
      <p:grpSp>
        <p:nvGrpSpPr>
          <p:cNvPr id="1024" name="Diagram 2"/>
          <p:cNvGrpSpPr/>
          <p:nvPr/>
        </p:nvGrpSpPr>
        <p:grpSpPr>
          <a:xfrm>
            <a:off x="1564778" y="4728616"/>
            <a:ext cx="6090642" cy="702767"/>
            <a:chOff x="0" y="0"/>
            <a:chExt cx="6090641" cy="702766"/>
          </a:xfrm>
        </p:grpSpPr>
        <p:grpSp>
          <p:nvGrpSpPr>
            <p:cNvPr id="1011" name="Group"/>
            <p:cNvGrpSpPr/>
            <p:nvPr/>
          </p:nvGrpSpPr>
          <p:grpSpPr>
            <a:xfrm>
              <a:off x="0" y="0"/>
              <a:ext cx="1171277" cy="702767"/>
              <a:chOff x="0" y="0"/>
              <a:chExt cx="1171276" cy="702766"/>
            </a:xfrm>
          </p:grpSpPr>
          <p:sp>
            <p:nvSpPr>
              <p:cNvPr id="1009"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10" name="Fetch"/>
              <p:cNvSpPr txBox="1"/>
              <p:nvPr/>
            </p:nvSpPr>
            <p:spPr>
              <a:xfrm>
                <a:off x="20582"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Fetch</a:t>
                </a:r>
              </a:p>
            </p:txBody>
          </p:sp>
        </p:grpSp>
        <p:sp>
          <p:nvSpPr>
            <p:cNvPr id="1012" name="Arrow"/>
            <p:cNvSpPr/>
            <p:nvPr/>
          </p:nvSpPr>
          <p:spPr>
            <a:xfrm>
              <a:off x="1288405" y="206144"/>
              <a:ext cx="248311" cy="2904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p>
          </p:txBody>
        </p:sp>
        <p:grpSp>
          <p:nvGrpSpPr>
            <p:cNvPr id="1015" name="Group"/>
            <p:cNvGrpSpPr/>
            <p:nvPr/>
          </p:nvGrpSpPr>
          <p:grpSpPr>
            <a:xfrm>
              <a:off x="1639788" y="0"/>
              <a:ext cx="1171278" cy="702767"/>
              <a:chOff x="0" y="0"/>
              <a:chExt cx="1171276" cy="702766"/>
            </a:xfrm>
          </p:grpSpPr>
          <p:sp>
            <p:nvSpPr>
              <p:cNvPr id="1013"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14" name="Decode"/>
              <p:cNvSpPr txBox="1"/>
              <p:nvPr/>
            </p:nvSpPr>
            <p:spPr>
              <a:xfrm>
                <a:off x="20583"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Decode</a:t>
                </a:r>
              </a:p>
            </p:txBody>
          </p:sp>
        </p:grpSp>
        <p:sp>
          <p:nvSpPr>
            <p:cNvPr id="1016" name="Arrow"/>
            <p:cNvSpPr/>
            <p:nvPr/>
          </p:nvSpPr>
          <p:spPr>
            <a:xfrm>
              <a:off x="2928194" y="206144"/>
              <a:ext cx="248311" cy="2904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p>
          </p:txBody>
        </p:sp>
        <p:grpSp>
          <p:nvGrpSpPr>
            <p:cNvPr id="1019" name="Group"/>
            <p:cNvGrpSpPr/>
            <p:nvPr/>
          </p:nvGrpSpPr>
          <p:grpSpPr>
            <a:xfrm>
              <a:off x="3279577" y="0"/>
              <a:ext cx="1171278" cy="702767"/>
              <a:chOff x="0" y="0"/>
              <a:chExt cx="1171276" cy="702766"/>
            </a:xfrm>
          </p:grpSpPr>
          <p:sp>
            <p:nvSpPr>
              <p:cNvPr id="1017"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18" name="..."/>
              <p:cNvSpPr txBox="1"/>
              <p:nvPr/>
            </p:nvSpPr>
            <p:spPr>
              <a:xfrm>
                <a:off x="20582"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a:t>
                </a:r>
              </a:p>
            </p:txBody>
          </p:sp>
        </p:grpSp>
        <p:sp>
          <p:nvSpPr>
            <p:cNvPr id="1020" name="Arrow"/>
            <p:cNvSpPr/>
            <p:nvPr/>
          </p:nvSpPr>
          <p:spPr>
            <a:xfrm>
              <a:off x="4567982" y="206144"/>
              <a:ext cx="248311" cy="2904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p>
          </p:txBody>
        </p:sp>
        <p:grpSp>
          <p:nvGrpSpPr>
            <p:cNvPr id="1023" name="Group"/>
            <p:cNvGrpSpPr/>
            <p:nvPr/>
          </p:nvGrpSpPr>
          <p:grpSpPr>
            <a:xfrm>
              <a:off x="4919364" y="0"/>
              <a:ext cx="1171278" cy="702767"/>
              <a:chOff x="0" y="0"/>
              <a:chExt cx="1171276" cy="702766"/>
            </a:xfrm>
          </p:grpSpPr>
          <p:sp>
            <p:nvSpPr>
              <p:cNvPr id="1021"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22" name="Commit"/>
              <p:cNvSpPr txBox="1"/>
              <p:nvPr/>
            </p:nvSpPr>
            <p:spPr>
              <a:xfrm>
                <a:off x="20582"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Commit</a:t>
                </a:r>
              </a:p>
            </p:txBody>
          </p:sp>
        </p:grpSp>
      </p:grpSp>
      <p:sp>
        <p:nvSpPr>
          <p:cNvPr id="1025" name="TextBox 6"/>
          <p:cNvSpPr txBox="1"/>
          <p:nvPr/>
        </p:nvSpPr>
        <p:spPr>
          <a:xfrm>
            <a:off x="3848971" y="5678082"/>
            <a:ext cx="180513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Processor pipeline</a:t>
            </a:r>
          </a:p>
        </p:txBody>
      </p:sp>
      <p:grpSp>
        <p:nvGrpSpPr>
          <p:cNvPr id="1028" name="Rectangle 7"/>
          <p:cNvGrpSpPr/>
          <p:nvPr/>
        </p:nvGrpSpPr>
        <p:grpSpPr>
          <a:xfrm>
            <a:off x="2286000" y="2286000"/>
            <a:ext cx="1371600" cy="1828800"/>
            <a:chOff x="0" y="0"/>
            <a:chExt cx="1371600" cy="1828800"/>
          </a:xfrm>
        </p:grpSpPr>
        <p:sp>
          <p:nvSpPr>
            <p:cNvPr id="1026" name="Rectangle"/>
            <p:cNvSpPr/>
            <p:nvPr/>
          </p:nvSpPr>
          <p:spPr>
            <a:xfrm>
              <a:off x="0" y="0"/>
              <a:ext cx="1371600" cy="1828800"/>
            </a:xfrm>
            <a:prstGeom prst="rect">
              <a:avLst/>
            </a:prstGeom>
            <a:solidFill>
              <a:srgbClr val="000000"/>
            </a:solidFill>
            <a:ln w="12700" cap="flat">
              <a:solidFill>
                <a:srgbClr val="1E8066"/>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027" name="Shadow…"/>
            <p:cNvSpPr txBox="1"/>
            <p:nvPr/>
          </p:nvSpPr>
          <p:spPr>
            <a:xfrm>
              <a:off x="45719" y="589279"/>
              <a:ext cx="1280162"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Shadow</a:t>
              </a:r>
            </a:p>
            <a:p>
              <a:pPr algn="ctr">
                <a:defRPr>
                  <a:solidFill>
                    <a:srgbClr val="FFFFFF"/>
                  </a:solidFill>
                </a:defRPr>
              </a:pPr>
              <a:r>
                <a:t>state</a:t>
              </a:r>
            </a:p>
          </p:txBody>
        </p:sp>
      </p:grpSp>
      <p:grpSp>
        <p:nvGrpSpPr>
          <p:cNvPr id="1031" name="Rectangle 11"/>
          <p:cNvGrpSpPr/>
          <p:nvPr/>
        </p:nvGrpSpPr>
        <p:grpSpPr>
          <a:xfrm>
            <a:off x="5334000" y="2286000"/>
            <a:ext cx="1371600" cy="1828800"/>
            <a:chOff x="0" y="0"/>
            <a:chExt cx="1371600" cy="1828800"/>
          </a:xfrm>
        </p:grpSpPr>
        <p:sp>
          <p:nvSpPr>
            <p:cNvPr id="1029" name="Rectangle"/>
            <p:cNvSpPr/>
            <p:nvPr/>
          </p:nvSpPr>
          <p:spPr>
            <a:xfrm>
              <a:off x="0" y="0"/>
              <a:ext cx="1371600" cy="1828800"/>
            </a:xfrm>
            <a:prstGeom prst="rect">
              <a:avLst/>
            </a:prstGeom>
            <a:solidFill>
              <a:schemeClr val="accent1"/>
            </a:solidFill>
            <a:ln w="12700" cap="flat">
              <a:solidFill>
                <a:srgbClr val="1E8066"/>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030" name="Committed…"/>
            <p:cNvSpPr txBox="1"/>
            <p:nvPr/>
          </p:nvSpPr>
          <p:spPr>
            <a:xfrm>
              <a:off x="45719" y="589279"/>
              <a:ext cx="1280162"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Committed</a:t>
              </a:r>
            </a:p>
            <a:p>
              <a:pPr algn="ctr">
                <a:defRPr>
                  <a:solidFill>
                    <a:srgbClr val="FFFFFF"/>
                  </a:solidFill>
                </a:defRPr>
              </a:pPr>
              <a:r>
                <a:t>state</a:t>
              </a:r>
            </a:p>
          </p:txBody>
        </p:sp>
      </p:grpSp>
      <p:sp>
        <p:nvSpPr>
          <p:cNvPr id="1032" name="TextBox 12"/>
          <p:cNvSpPr txBox="1"/>
          <p:nvPr/>
        </p:nvSpPr>
        <p:spPr>
          <a:xfrm>
            <a:off x="1533891" y="5401097"/>
            <a:ext cx="114779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speculative</a:t>
            </a:r>
          </a:p>
        </p:txBody>
      </p:sp>
      <p:sp>
        <p:nvSpPr>
          <p:cNvPr id="1041" name="Straight Arrow Connector 14"/>
          <p:cNvSpPr/>
          <p:nvPr/>
        </p:nvSpPr>
        <p:spPr>
          <a:xfrm>
            <a:off x="3663950" y="3994494"/>
            <a:ext cx="870262" cy="998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6350">
            <a:solidFill>
              <a:srgbClr val="0079D6"/>
            </a:solidFill>
            <a:miter/>
            <a:tailEnd type="triangle"/>
          </a:ln>
        </p:spPr>
        <p:txBody>
          <a:bodyPr/>
          <a:lstStyle/>
          <a:p>
            <a:pPr/>
          </a:p>
        </p:txBody>
      </p:sp>
      <p:sp>
        <p:nvSpPr>
          <p:cNvPr id="1042" name="Straight Arrow Connector 20"/>
          <p:cNvSpPr/>
          <p:nvPr/>
        </p:nvSpPr>
        <p:spPr>
          <a:xfrm>
            <a:off x="3663950" y="3994494"/>
            <a:ext cx="870262" cy="998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6350">
            <a:solidFill>
              <a:srgbClr val="0079D6"/>
            </a:solidFill>
            <a:miter/>
            <a:tailEnd type="triangle"/>
          </a:ln>
        </p:spPr>
        <p:txBody>
          <a:bodyPr/>
          <a:lstStyle/>
          <a:p>
            <a:pPr/>
          </a:p>
        </p:txBody>
      </p:sp>
      <p:sp>
        <p:nvSpPr>
          <p:cNvPr id="1043" name="Straight Arrow Connector 24"/>
          <p:cNvSpPr/>
          <p:nvPr/>
        </p:nvSpPr>
        <p:spPr>
          <a:xfrm>
            <a:off x="3663950" y="3994494"/>
            <a:ext cx="870262" cy="998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6350">
            <a:solidFill>
              <a:srgbClr val="0079D6"/>
            </a:solidFill>
            <a:miter/>
            <a:tailEnd type="triangle"/>
          </a:ln>
        </p:spPr>
        <p:txBody>
          <a:bodyPr/>
          <a:lstStyle/>
          <a:p>
            <a:pPr/>
          </a:p>
        </p:txBody>
      </p:sp>
      <p:sp>
        <p:nvSpPr>
          <p:cNvPr id="1036" name="TextBox 25"/>
          <p:cNvSpPr txBox="1"/>
          <p:nvPr/>
        </p:nvSpPr>
        <p:spPr>
          <a:xfrm>
            <a:off x="1888360" y="4243001"/>
            <a:ext cx="541174"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update</a:t>
            </a:r>
          </a:p>
        </p:txBody>
      </p:sp>
      <p:sp>
        <p:nvSpPr>
          <p:cNvPr id="1037" name="TextBox 29"/>
          <p:cNvSpPr txBox="1"/>
          <p:nvPr/>
        </p:nvSpPr>
        <p:spPr>
          <a:xfrm>
            <a:off x="2830669" y="4307101"/>
            <a:ext cx="54117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update</a:t>
            </a:r>
          </a:p>
        </p:txBody>
      </p:sp>
      <p:sp>
        <p:nvSpPr>
          <p:cNvPr id="1038" name="TextBox 30"/>
          <p:cNvSpPr txBox="1"/>
          <p:nvPr/>
        </p:nvSpPr>
        <p:spPr>
          <a:xfrm>
            <a:off x="4169212" y="4168600"/>
            <a:ext cx="54117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update</a:t>
            </a:r>
          </a:p>
        </p:txBody>
      </p:sp>
      <p:sp>
        <p:nvSpPr>
          <p:cNvPr id="1039" name="TextBox 17"/>
          <p:cNvSpPr txBox="1"/>
          <p:nvPr/>
        </p:nvSpPr>
        <p:spPr>
          <a:xfrm>
            <a:off x="2517153" y="4840501"/>
            <a:ext cx="2563140" cy="4597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0000"/>
                </a:solidFill>
              </a:defRPr>
            </a:lvl1pPr>
          </a:lstStyle>
          <a:p>
            <a:pPr/>
            <a:r>
              <a:t>Mis-speculation</a:t>
            </a:r>
          </a:p>
        </p:txBody>
      </p:sp>
      <p:sp>
        <p:nvSpPr>
          <p:cNvPr id="1040" name="Slide Number Placeholder 1"/>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24"/>
                                        </p:tgtEl>
                                        <p:attrNameLst>
                                          <p:attrName>style.visibility</p:attrName>
                                        </p:attrNameLst>
                                      </p:cBhvr>
                                      <p:to>
                                        <p:strVal val="visible"/>
                                      </p:to>
                                    </p:set>
                                    <p:animEffect filter="dissolve" transition="in">
                                      <p:cBhvr>
                                        <p:cTn id="7" dur="500"/>
                                        <p:tgtEl>
                                          <p:spTgt spid="1024"/>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1025"/>
                                        </p:tgtEl>
                                        <p:attrNameLst>
                                          <p:attrName>style.visibility</p:attrName>
                                        </p:attrNameLst>
                                      </p:cBhvr>
                                      <p:to>
                                        <p:strVal val="visible"/>
                                      </p:to>
                                    </p:set>
                                    <p:animEffect filter="dissolve" transition="in">
                                      <p:cBhvr>
                                        <p:cTn id="11" dur="500"/>
                                        <p:tgtEl>
                                          <p:spTgt spid="102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1007"/>
                                        </p:tgtEl>
                                        <p:attrNameLst>
                                          <p:attrName>style.visibility</p:attrName>
                                        </p:attrNameLst>
                                      </p:cBhvr>
                                      <p:to>
                                        <p:strVal val="visible"/>
                                      </p:to>
                                    </p:set>
                                    <p:animEffect filter="dissolve" transition="in">
                                      <p:cBhvr>
                                        <p:cTn id="16" dur="500"/>
                                        <p:tgtEl>
                                          <p:spTgt spid="1007"/>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1032"/>
                                        </p:tgtEl>
                                        <p:attrNameLst>
                                          <p:attrName>style.visibility</p:attrName>
                                        </p:attrNameLst>
                                      </p:cBhvr>
                                      <p:to>
                                        <p:strVal val="visible"/>
                                      </p:to>
                                    </p:set>
                                    <p:animEffect filter="dissolve" transition="in">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3" grpId="5" fill="hold">
                                  <p:stCondLst>
                                    <p:cond delay="0"/>
                                  </p:stCondLst>
                                  <p:iterate type="el" backwards="0">
                                    <p:tmAbs val="0"/>
                                  </p:iterate>
                                  <p:childTnLst>
                                    <p:set>
                                      <p:cBhvr>
                                        <p:cTn id="24" fill="hold"/>
                                        <p:tgtEl>
                                          <p:spTgt spid="1041"/>
                                        </p:tgtEl>
                                        <p:attrNameLst>
                                          <p:attrName>style.visibility</p:attrName>
                                        </p:attrNameLst>
                                      </p:cBhvr>
                                      <p:to>
                                        <p:strVal val="visible"/>
                                      </p:to>
                                    </p:set>
                                    <p:animEffect filter="blinds(horizontal)" transition="in">
                                      <p:cBhvr>
                                        <p:cTn id="25" dur="500"/>
                                        <p:tgtEl>
                                          <p:spTgt spid="1041"/>
                                        </p:tgtEl>
                                      </p:cBhvr>
                                    </p:animEffect>
                                  </p:childTnLst>
                                </p:cTn>
                              </p:par>
                            </p:childTnLst>
                          </p:cTn>
                        </p:par>
                        <p:par>
                          <p:cTn id="26" fill="hold">
                            <p:stCondLst>
                              <p:cond delay="500"/>
                            </p:stCondLst>
                            <p:childTnLst>
                              <p:par>
                                <p:cTn id="27" presetClass="entr" nodeType="afterEffect" presetSubtype="10" presetID="3" grpId="6" fill="hold">
                                  <p:stCondLst>
                                    <p:cond delay="0"/>
                                  </p:stCondLst>
                                  <p:iterate type="el" backwards="0">
                                    <p:tmAbs val="0"/>
                                  </p:iterate>
                                  <p:childTnLst>
                                    <p:set>
                                      <p:cBhvr>
                                        <p:cTn id="28" fill="hold"/>
                                        <p:tgtEl>
                                          <p:spTgt spid="1042"/>
                                        </p:tgtEl>
                                        <p:attrNameLst>
                                          <p:attrName>style.visibility</p:attrName>
                                        </p:attrNameLst>
                                      </p:cBhvr>
                                      <p:to>
                                        <p:strVal val="visible"/>
                                      </p:to>
                                    </p:set>
                                    <p:animEffect filter="blinds(horizontal)" transition="in">
                                      <p:cBhvr>
                                        <p:cTn id="29" dur="500"/>
                                        <p:tgtEl>
                                          <p:spTgt spid="1042"/>
                                        </p:tgtEl>
                                      </p:cBhvr>
                                    </p:animEffect>
                                  </p:childTnLst>
                                </p:cTn>
                              </p:par>
                            </p:childTnLst>
                          </p:cTn>
                        </p:par>
                        <p:par>
                          <p:cTn id="30" fill="hold">
                            <p:stCondLst>
                              <p:cond delay="1000"/>
                            </p:stCondLst>
                            <p:childTnLst>
                              <p:par>
                                <p:cTn id="31" presetClass="entr" nodeType="afterEffect" presetSubtype="10" presetID="3" grpId="7" fill="hold">
                                  <p:stCondLst>
                                    <p:cond delay="0"/>
                                  </p:stCondLst>
                                  <p:iterate type="el" backwards="0">
                                    <p:tmAbs val="0"/>
                                  </p:iterate>
                                  <p:childTnLst>
                                    <p:set>
                                      <p:cBhvr>
                                        <p:cTn id="32" fill="hold"/>
                                        <p:tgtEl>
                                          <p:spTgt spid="1043"/>
                                        </p:tgtEl>
                                        <p:attrNameLst>
                                          <p:attrName>style.visibility</p:attrName>
                                        </p:attrNameLst>
                                      </p:cBhvr>
                                      <p:to>
                                        <p:strVal val="visible"/>
                                      </p:to>
                                    </p:set>
                                    <p:animEffect filter="blinds(horizontal)" transition="in">
                                      <p:cBhvr>
                                        <p:cTn id="33" dur="500"/>
                                        <p:tgtEl>
                                          <p:spTgt spid="1043"/>
                                        </p:tgtEl>
                                      </p:cBhvr>
                                    </p:animEffect>
                                  </p:childTnLst>
                                </p:cTn>
                              </p:par>
                            </p:childTnLst>
                          </p:cTn>
                        </p:par>
                        <p:par>
                          <p:cTn id="34" fill="hold">
                            <p:stCondLst>
                              <p:cond delay="1500"/>
                            </p:stCondLst>
                            <p:childTnLst>
                              <p:par>
                                <p:cTn id="35" presetClass="entr" nodeType="afterEffect" presetSubtype="10" presetID="3" grpId="8" fill="hold">
                                  <p:stCondLst>
                                    <p:cond delay="0"/>
                                  </p:stCondLst>
                                  <p:iterate type="el" backwards="0">
                                    <p:tmAbs val="0"/>
                                  </p:iterate>
                                  <p:childTnLst>
                                    <p:set>
                                      <p:cBhvr>
                                        <p:cTn id="36" fill="hold"/>
                                        <p:tgtEl>
                                          <p:spTgt spid="1036"/>
                                        </p:tgtEl>
                                        <p:attrNameLst>
                                          <p:attrName>style.visibility</p:attrName>
                                        </p:attrNameLst>
                                      </p:cBhvr>
                                      <p:to>
                                        <p:strVal val="visible"/>
                                      </p:to>
                                    </p:set>
                                    <p:animEffect filter="blinds(horizontal)" transition="in">
                                      <p:cBhvr>
                                        <p:cTn id="37" dur="500"/>
                                        <p:tgtEl>
                                          <p:spTgt spid="1036"/>
                                        </p:tgtEl>
                                      </p:cBhvr>
                                    </p:animEffect>
                                  </p:childTnLst>
                                </p:cTn>
                              </p:par>
                            </p:childTnLst>
                          </p:cTn>
                        </p:par>
                        <p:par>
                          <p:cTn id="38" fill="hold">
                            <p:stCondLst>
                              <p:cond delay="2000"/>
                            </p:stCondLst>
                            <p:childTnLst>
                              <p:par>
                                <p:cTn id="39" presetClass="entr" nodeType="afterEffect" presetSubtype="10" presetID="3" grpId="9" fill="hold">
                                  <p:stCondLst>
                                    <p:cond delay="0"/>
                                  </p:stCondLst>
                                  <p:iterate type="el" backwards="0">
                                    <p:tmAbs val="0"/>
                                  </p:iterate>
                                  <p:childTnLst>
                                    <p:set>
                                      <p:cBhvr>
                                        <p:cTn id="40" fill="hold"/>
                                        <p:tgtEl>
                                          <p:spTgt spid="1037"/>
                                        </p:tgtEl>
                                        <p:attrNameLst>
                                          <p:attrName>style.visibility</p:attrName>
                                        </p:attrNameLst>
                                      </p:cBhvr>
                                      <p:to>
                                        <p:strVal val="visible"/>
                                      </p:to>
                                    </p:set>
                                    <p:animEffect filter="blinds(horizontal)" transition="in">
                                      <p:cBhvr>
                                        <p:cTn id="41" dur="500"/>
                                        <p:tgtEl>
                                          <p:spTgt spid="1037"/>
                                        </p:tgtEl>
                                      </p:cBhvr>
                                    </p:animEffect>
                                  </p:childTnLst>
                                </p:cTn>
                              </p:par>
                            </p:childTnLst>
                          </p:cTn>
                        </p:par>
                        <p:par>
                          <p:cTn id="42" fill="hold">
                            <p:stCondLst>
                              <p:cond delay="2500"/>
                            </p:stCondLst>
                            <p:childTnLst>
                              <p:par>
                                <p:cTn id="43" presetClass="entr" nodeType="afterEffect" presetSubtype="10" presetID="3" grpId="10" fill="hold">
                                  <p:stCondLst>
                                    <p:cond delay="0"/>
                                  </p:stCondLst>
                                  <p:iterate type="el" backwards="0">
                                    <p:tmAbs val="0"/>
                                  </p:iterate>
                                  <p:childTnLst>
                                    <p:set>
                                      <p:cBhvr>
                                        <p:cTn id="44" fill="hold"/>
                                        <p:tgtEl>
                                          <p:spTgt spid="1038"/>
                                        </p:tgtEl>
                                        <p:attrNameLst>
                                          <p:attrName>style.visibility</p:attrName>
                                        </p:attrNameLst>
                                      </p:cBhvr>
                                      <p:to>
                                        <p:strVal val="visible"/>
                                      </p:to>
                                    </p:set>
                                    <p:animEffect filter="blinds(horizontal)" transition="in">
                                      <p:cBhvr>
                                        <p:cTn id="45" dur="500"/>
                                        <p:tgtEl>
                                          <p:spTgt spid="1038"/>
                                        </p:tgtEl>
                                      </p:cBhvr>
                                    </p:animEffect>
                                  </p:childTnLst>
                                </p:cTn>
                              </p:par>
                            </p:childTnLst>
                          </p:cTn>
                        </p:par>
                      </p:childTnLst>
                    </p:cTn>
                  </p:par>
                  <p:par>
                    <p:cTn id="46" fill="hold">
                      <p:stCondLst>
                        <p:cond delay="indefinite"/>
                      </p:stCondLst>
                      <p:childTnLst>
                        <p:par>
                          <p:cTn id="47" fill="hold">
                            <p:stCondLst>
                              <p:cond delay="0"/>
                            </p:stCondLst>
                            <p:childTnLst>
                              <p:par>
                                <p:cTn id="48" presetClass="exit" nodeType="clickEffect" presetSubtype="10" presetID="3" grpId="11" fill="hold">
                                  <p:stCondLst>
                                    <p:cond delay="0"/>
                                  </p:stCondLst>
                                  <p:iterate type="el" backwards="0">
                                    <p:tmAbs val="0"/>
                                  </p:iterate>
                                  <p:childTnLst>
                                    <p:animEffect filter="blinds(horizontal)" transition="out">
                                      <p:cBhvr>
                                        <p:cTn id="49" dur="500" fill="hold"/>
                                        <p:tgtEl>
                                          <p:spTgt spid="1041"/>
                                        </p:tgtEl>
                                      </p:cBhvr>
                                    </p:animEffect>
                                    <p:set>
                                      <p:cBhvr>
                                        <p:cTn id="50" fill="hold">
                                          <p:stCondLst>
                                            <p:cond delay="499"/>
                                          </p:stCondLst>
                                        </p:cTn>
                                        <p:tgtEl>
                                          <p:spTgt spid="1041"/>
                                        </p:tgtEl>
                                        <p:attrNameLst>
                                          <p:attrName>style.visibility</p:attrName>
                                        </p:attrNameLst>
                                      </p:cBhvr>
                                      <p:to>
                                        <p:strVal val="hidden"/>
                                      </p:to>
                                    </p:set>
                                  </p:childTnLst>
                                </p:cTn>
                              </p:par>
                            </p:childTnLst>
                          </p:cTn>
                        </p:par>
                        <p:par>
                          <p:cTn id="51" fill="hold">
                            <p:stCondLst>
                              <p:cond delay="500"/>
                            </p:stCondLst>
                            <p:childTnLst>
                              <p:par>
                                <p:cTn id="52" presetClass="exit" nodeType="afterEffect" presetSubtype="10" presetID="3" grpId="12" fill="hold">
                                  <p:stCondLst>
                                    <p:cond delay="0"/>
                                  </p:stCondLst>
                                  <p:iterate type="el" backwards="0">
                                    <p:tmAbs val="0"/>
                                  </p:iterate>
                                  <p:childTnLst>
                                    <p:animEffect filter="blinds(horizontal)" transition="out">
                                      <p:cBhvr>
                                        <p:cTn id="53" dur="500" fill="hold"/>
                                        <p:tgtEl>
                                          <p:spTgt spid="1042"/>
                                        </p:tgtEl>
                                      </p:cBhvr>
                                    </p:animEffect>
                                    <p:set>
                                      <p:cBhvr>
                                        <p:cTn id="54" fill="hold">
                                          <p:stCondLst>
                                            <p:cond delay="499"/>
                                          </p:stCondLst>
                                        </p:cTn>
                                        <p:tgtEl>
                                          <p:spTgt spid="1042"/>
                                        </p:tgtEl>
                                        <p:attrNameLst>
                                          <p:attrName>style.visibility</p:attrName>
                                        </p:attrNameLst>
                                      </p:cBhvr>
                                      <p:to>
                                        <p:strVal val="hidden"/>
                                      </p:to>
                                    </p:set>
                                  </p:childTnLst>
                                </p:cTn>
                              </p:par>
                            </p:childTnLst>
                          </p:cTn>
                        </p:par>
                        <p:par>
                          <p:cTn id="55" fill="hold">
                            <p:stCondLst>
                              <p:cond delay="1000"/>
                            </p:stCondLst>
                            <p:childTnLst>
                              <p:par>
                                <p:cTn id="56" presetClass="exit" nodeType="afterEffect" presetSubtype="10" presetID="3" grpId="13" fill="hold">
                                  <p:stCondLst>
                                    <p:cond delay="0"/>
                                  </p:stCondLst>
                                  <p:iterate type="el" backwards="0">
                                    <p:tmAbs val="0"/>
                                  </p:iterate>
                                  <p:childTnLst>
                                    <p:animEffect filter="blinds(horizontal)" transition="out">
                                      <p:cBhvr>
                                        <p:cTn id="57" dur="500" fill="hold"/>
                                        <p:tgtEl>
                                          <p:spTgt spid="1043"/>
                                        </p:tgtEl>
                                      </p:cBhvr>
                                    </p:animEffect>
                                    <p:set>
                                      <p:cBhvr>
                                        <p:cTn id="58" fill="hold">
                                          <p:stCondLst>
                                            <p:cond delay="499"/>
                                          </p:stCondLst>
                                        </p:cTn>
                                        <p:tgtEl>
                                          <p:spTgt spid="1043"/>
                                        </p:tgtEl>
                                        <p:attrNameLst>
                                          <p:attrName>style.visibility</p:attrName>
                                        </p:attrNameLst>
                                      </p:cBhvr>
                                      <p:to>
                                        <p:strVal val="hidden"/>
                                      </p:to>
                                    </p:set>
                                  </p:childTnLst>
                                </p:cTn>
                              </p:par>
                            </p:childTnLst>
                          </p:cTn>
                        </p:par>
                        <p:par>
                          <p:cTn id="59" fill="hold">
                            <p:stCondLst>
                              <p:cond delay="1500"/>
                            </p:stCondLst>
                            <p:childTnLst>
                              <p:par>
                                <p:cTn id="60" presetClass="exit" nodeType="afterEffect" presetSubtype="10" presetID="3" grpId="14" fill="hold">
                                  <p:stCondLst>
                                    <p:cond delay="0"/>
                                  </p:stCondLst>
                                  <p:iterate type="el" backwards="0">
                                    <p:tmAbs val="0"/>
                                  </p:iterate>
                                  <p:childTnLst>
                                    <p:animEffect filter="blinds(horizontal)" transition="out">
                                      <p:cBhvr>
                                        <p:cTn id="61" dur="500" fill="hold"/>
                                        <p:tgtEl>
                                          <p:spTgt spid="1036"/>
                                        </p:tgtEl>
                                      </p:cBhvr>
                                    </p:animEffect>
                                    <p:set>
                                      <p:cBhvr>
                                        <p:cTn id="62" fill="hold">
                                          <p:stCondLst>
                                            <p:cond delay="499"/>
                                          </p:stCondLst>
                                        </p:cTn>
                                        <p:tgtEl>
                                          <p:spTgt spid="1036"/>
                                        </p:tgtEl>
                                        <p:attrNameLst>
                                          <p:attrName>style.visibility</p:attrName>
                                        </p:attrNameLst>
                                      </p:cBhvr>
                                      <p:to>
                                        <p:strVal val="hidden"/>
                                      </p:to>
                                    </p:set>
                                  </p:childTnLst>
                                </p:cTn>
                              </p:par>
                            </p:childTnLst>
                          </p:cTn>
                        </p:par>
                        <p:par>
                          <p:cTn id="63" fill="hold">
                            <p:stCondLst>
                              <p:cond delay="2000"/>
                            </p:stCondLst>
                            <p:childTnLst>
                              <p:par>
                                <p:cTn id="64" presetClass="exit" nodeType="afterEffect" presetSubtype="10" presetID="3" grpId="15" fill="hold">
                                  <p:stCondLst>
                                    <p:cond delay="0"/>
                                  </p:stCondLst>
                                  <p:iterate type="el" backwards="0">
                                    <p:tmAbs val="0"/>
                                  </p:iterate>
                                  <p:childTnLst>
                                    <p:animEffect filter="blinds(horizontal)" transition="out">
                                      <p:cBhvr>
                                        <p:cTn id="65" dur="500" fill="hold"/>
                                        <p:tgtEl>
                                          <p:spTgt spid="1037"/>
                                        </p:tgtEl>
                                      </p:cBhvr>
                                    </p:animEffect>
                                    <p:set>
                                      <p:cBhvr>
                                        <p:cTn id="66" fill="hold">
                                          <p:stCondLst>
                                            <p:cond delay="499"/>
                                          </p:stCondLst>
                                        </p:cTn>
                                        <p:tgtEl>
                                          <p:spTgt spid="1037"/>
                                        </p:tgtEl>
                                        <p:attrNameLst>
                                          <p:attrName>style.visibility</p:attrName>
                                        </p:attrNameLst>
                                      </p:cBhvr>
                                      <p:to>
                                        <p:strVal val="hidden"/>
                                      </p:to>
                                    </p:set>
                                  </p:childTnLst>
                                </p:cTn>
                              </p:par>
                            </p:childTnLst>
                          </p:cTn>
                        </p:par>
                        <p:par>
                          <p:cTn id="67" fill="hold">
                            <p:stCondLst>
                              <p:cond delay="2500"/>
                            </p:stCondLst>
                            <p:childTnLst>
                              <p:par>
                                <p:cTn id="68" presetClass="exit" nodeType="afterEffect" presetSubtype="10" presetID="3" grpId="16" fill="hold">
                                  <p:stCondLst>
                                    <p:cond delay="0"/>
                                  </p:stCondLst>
                                  <p:iterate type="el" backwards="0">
                                    <p:tmAbs val="0"/>
                                  </p:iterate>
                                  <p:childTnLst>
                                    <p:animEffect filter="blinds(horizontal)" transition="out">
                                      <p:cBhvr>
                                        <p:cTn id="69" dur="500" fill="hold"/>
                                        <p:tgtEl>
                                          <p:spTgt spid="1038"/>
                                        </p:tgtEl>
                                      </p:cBhvr>
                                    </p:animEffect>
                                    <p:set>
                                      <p:cBhvr>
                                        <p:cTn id="70" fill="hold">
                                          <p:stCondLst>
                                            <p:cond delay="499"/>
                                          </p:stCondLst>
                                        </p:cTn>
                                        <p:tgtEl>
                                          <p:spTgt spid="10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16" presetID="23" grpId="17" fill="hold">
                                  <p:stCondLst>
                                    <p:cond delay="0"/>
                                  </p:stCondLst>
                                  <p:iterate type="el" backwards="0">
                                    <p:tmAbs val="0"/>
                                  </p:iterate>
                                  <p:childTnLst>
                                    <p:set>
                                      <p:cBhvr>
                                        <p:cTn id="74" fill="hold"/>
                                        <p:tgtEl>
                                          <p:spTgt spid="1039"/>
                                        </p:tgtEl>
                                        <p:attrNameLst>
                                          <p:attrName>style.visibility</p:attrName>
                                        </p:attrNameLst>
                                      </p:cBhvr>
                                      <p:to>
                                        <p:strVal val="visible"/>
                                      </p:to>
                                    </p:set>
                                    <p:anim calcmode="lin" valueType="num">
                                      <p:cBhvr>
                                        <p:cTn id="75" dur="1000" fill="hold"/>
                                        <p:tgtEl>
                                          <p:spTgt spid="1039"/>
                                        </p:tgtEl>
                                        <p:attrNameLst>
                                          <p:attrName>ppt_w</p:attrName>
                                        </p:attrNameLst>
                                      </p:cBhvr>
                                      <p:tavLst>
                                        <p:tav tm="0">
                                          <p:val>
                                            <p:fltVal val="0"/>
                                          </p:val>
                                        </p:tav>
                                        <p:tav tm="100000">
                                          <p:val>
                                            <p:strVal val="#ppt_w"/>
                                          </p:val>
                                        </p:tav>
                                      </p:tavLst>
                                    </p:anim>
                                    <p:anim calcmode="lin" valueType="num">
                                      <p:cBhvr>
                                        <p:cTn id="76" dur="1000" fill="hold"/>
                                        <p:tgtEl>
                                          <p:spTgt spid="10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8" grpId="16"/>
      <p:bldP build="whole" bldLvl="1" animBg="1" rev="0" advAuto="0" spid="1039" grpId="17"/>
      <p:bldP build="whole" bldLvl="1" animBg="1" rev="0" advAuto="0" spid="1024" grpId="1"/>
      <p:bldP build="whole" bldLvl="1" animBg="1" rev="0" advAuto="0" spid="1032" grpId="4"/>
      <p:bldP build="whole" bldLvl="1" animBg="1" rev="0" advAuto="0" spid="1036" grpId="8"/>
      <p:bldP build="whole" bldLvl="1" animBg="1" rev="0" advAuto="0" spid="1025" grpId="2"/>
      <p:bldP build="whole" bldLvl="1" animBg="1" rev="0" advAuto="0" spid="1037" grpId="9"/>
      <p:bldP build="whole" bldLvl="1" animBg="1" rev="0" advAuto="0" spid="1042" grpId="6"/>
      <p:bldP build="whole" bldLvl="1" animBg="1" rev="0" advAuto="0" spid="1041" grpId="5"/>
      <p:bldP build="whole" bldLvl="1" animBg="1" rev="0" advAuto="0" spid="1007" grpId="3"/>
      <p:bldP build="whole" bldLvl="1" animBg="1" rev="0" advAuto="0" spid="1036" grpId="14"/>
      <p:bldP build="whole" bldLvl="1" animBg="1" rev="0" advAuto="0" spid="1042" grpId="12"/>
      <p:bldP build="whole" bldLvl="1" animBg="1" rev="0" advAuto="0" spid="1043" grpId="7"/>
      <p:bldP build="whole" bldLvl="1" animBg="1" rev="0" advAuto="0" spid="1041" grpId="11"/>
      <p:bldP build="whole" bldLvl="1" animBg="1" rev="0" advAuto="0" spid="1038" grpId="10"/>
      <p:bldP build="whole" bldLvl="1" animBg="1" rev="0" advAuto="0" spid="1037" grpId="15"/>
      <p:bldP build="whole" bldLvl="1" animBg="1" rev="0" advAuto="0" spid="1043" grpId="13"/>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Rounded Rectangle 16"/>
          <p:cNvSpPr/>
          <p:nvPr/>
        </p:nvSpPr>
        <p:spPr>
          <a:xfrm>
            <a:off x="6311722" y="4648200"/>
            <a:ext cx="1485901" cy="1100248"/>
          </a:xfrm>
          <a:prstGeom prst="roundRect">
            <a:avLst>
              <a:gd name="adj" fmla="val 16667"/>
            </a:avLst>
          </a:prstGeom>
          <a:solidFill>
            <a:srgbClr val="00B050"/>
          </a:solidFill>
          <a:ln w="12700">
            <a:miter lim="400000"/>
          </a:ln>
        </p:spPr>
        <p:txBody>
          <a:bodyPr lIns="45719" rIns="45719" anchor="ctr"/>
          <a:lstStyle/>
          <a:p>
            <a:pPr algn="ctr">
              <a:defRPr>
                <a:solidFill>
                  <a:srgbClr val="FFFFFF"/>
                </a:solidFill>
              </a:defRPr>
            </a:pPr>
          </a:p>
        </p:txBody>
      </p:sp>
      <p:sp>
        <p:nvSpPr>
          <p:cNvPr id="1048" name="Rounded Rectangle 10"/>
          <p:cNvSpPr/>
          <p:nvPr/>
        </p:nvSpPr>
        <p:spPr>
          <a:xfrm>
            <a:off x="1422580" y="4648200"/>
            <a:ext cx="4749621" cy="1100248"/>
          </a:xfrm>
          <a:prstGeom prst="roundRect">
            <a:avLst>
              <a:gd name="adj" fmla="val 16667"/>
            </a:avLst>
          </a:prstGeom>
          <a:solidFill>
            <a:srgbClr val="FF0000"/>
          </a:solidFill>
          <a:ln w="12700">
            <a:miter lim="400000"/>
          </a:ln>
        </p:spPr>
        <p:txBody>
          <a:bodyPr lIns="45719" rIns="45719" anchor="ctr"/>
          <a:lstStyle/>
          <a:p>
            <a:pPr algn="ctr">
              <a:defRPr>
                <a:solidFill>
                  <a:srgbClr val="FFFFFF"/>
                </a:solidFill>
              </a:defRPr>
            </a:pPr>
          </a:p>
        </p:txBody>
      </p:sp>
      <p:grpSp>
        <p:nvGrpSpPr>
          <p:cNvPr id="1064" name="Diagram 2"/>
          <p:cNvGrpSpPr/>
          <p:nvPr/>
        </p:nvGrpSpPr>
        <p:grpSpPr>
          <a:xfrm>
            <a:off x="1564778" y="4728616"/>
            <a:ext cx="6090642" cy="702767"/>
            <a:chOff x="0" y="0"/>
            <a:chExt cx="6090641" cy="702766"/>
          </a:xfrm>
        </p:grpSpPr>
        <p:grpSp>
          <p:nvGrpSpPr>
            <p:cNvPr id="1051" name="Group"/>
            <p:cNvGrpSpPr/>
            <p:nvPr/>
          </p:nvGrpSpPr>
          <p:grpSpPr>
            <a:xfrm>
              <a:off x="0" y="0"/>
              <a:ext cx="1171277" cy="702767"/>
              <a:chOff x="0" y="0"/>
              <a:chExt cx="1171276" cy="702766"/>
            </a:xfrm>
          </p:grpSpPr>
          <p:sp>
            <p:nvSpPr>
              <p:cNvPr id="1049"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50" name="Fetch"/>
              <p:cNvSpPr txBox="1"/>
              <p:nvPr/>
            </p:nvSpPr>
            <p:spPr>
              <a:xfrm>
                <a:off x="20582"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Fetch</a:t>
                </a:r>
              </a:p>
            </p:txBody>
          </p:sp>
        </p:grpSp>
        <p:sp>
          <p:nvSpPr>
            <p:cNvPr id="1052" name="Arrow"/>
            <p:cNvSpPr/>
            <p:nvPr/>
          </p:nvSpPr>
          <p:spPr>
            <a:xfrm>
              <a:off x="1288405" y="206144"/>
              <a:ext cx="248311" cy="2904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p>
          </p:txBody>
        </p:sp>
        <p:grpSp>
          <p:nvGrpSpPr>
            <p:cNvPr id="1055" name="Group"/>
            <p:cNvGrpSpPr/>
            <p:nvPr/>
          </p:nvGrpSpPr>
          <p:grpSpPr>
            <a:xfrm>
              <a:off x="1639788" y="0"/>
              <a:ext cx="1171278" cy="702767"/>
              <a:chOff x="0" y="0"/>
              <a:chExt cx="1171276" cy="702766"/>
            </a:xfrm>
          </p:grpSpPr>
          <p:sp>
            <p:nvSpPr>
              <p:cNvPr id="1053"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54" name="Decode"/>
              <p:cNvSpPr txBox="1"/>
              <p:nvPr/>
            </p:nvSpPr>
            <p:spPr>
              <a:xfrm>
                <a:off x="20583"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Decode</a:t>
                </a:r>
              </a:p>
            </p:txBody>
          </p:sp>
        </p:grpSp>
        <p:sp>
          <p:nvSpPr>
            <p:cNvPr id="1056" name="Arrow"/>
            <p:cNvSpPr/>
            <p:nvPr/>
          </p:nvSpPr>
          <p:spPr>
            <a:xfrm>
              <a:off x="2928194" y="206144"/>
              <a:ext cx="248311" cy="2904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p>
          </p:txBody>
        </p:sp>
        <p:grpSp>
          <p:nvGrpSpPr>
            <p:cNvPr id="1059" name="Group"/>
            <p:cNvGrpSpPr/>
            <p:nvPr/>
          </p:nvGrpSpPr>
          <p:grpSpPr>
            <a:xfrm>
              <a:off x="3279577" y="0"/>
              <a:ext cx="1171278" cy="702767"/>
              <a:chOff x="0" y="0"/>
              <a:chExt cx="1171276" cy="702766"/>
            </a:xfrm>
          </p:grpSpPr>
          <p:sp>
            <p:nvSpPr>
              <p:cNvPr id="1057"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58" name="..."/>
              <p:cNvSpPr txBox="1"/>
              <p:nvPr/>
            </p:nvSpPr>
            <p:spPr>
              <a:xfrm>
                <a:off x="20582"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a:t>
                </a:r>
              </a:p>
            </p:txBody>
          </p:sp>
        </p:grpSp>
        <p:sp>
          <p:nvSpPr>
            <p:cNvPr id="1060" name="Arrow"/>
            <p:cNvSpPr/>
            <p:nvPr/>
          </p:nvSpPr>
          <p:spPr>
            <a:xfrm>
              <a:off x="4567982" y="206144"/>
              <a:ext cx="248311" cy="2904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lgn="ctr" defTabSz="533400">
                <a:lnSpc>
                  <a:spcPct val="90000"/>
                </a:lnSpc>
                <a:spcBef>
                  <a:spcPts val="700"/>
                </a:spcBef>
                <a:defRPr sz="1200">
                  <a:solidFill>
                    <a:srgbClr val="FFFFFF"/>
                  </a:solidFill>
                </a:defRPr>
              </a:pPr>
            </a:p>
          </p:txBody>
        </p:sp>
        <p:grpSp>
          <p:nvGrpSpPr>
            <p:cNvPr id="1063" name="Group"/>
            <p:cNvGrpSpPr/>
            <p:nvPr/>
          </p:nvGrpSpPr>
          <p:grpSpPr>
            <a:xfrm>
              <a:off x="4919364" y="0"/>
              <a:ext cx="1171278" cy="702767"/>
              <a:chOff x="0" y="0"/>
              <a:chExt cx="1171276" cy="702766"/>
            </a:xfrm>
          </p:grpSpPr>
          <p:sp>
            <p:nvSpPr>
              <p:cNvPr id="1061" name="Rounded Rectangle"/>
              <p:cNvSpPr/>
              <p:nvPr/>
            </p:nvSpPr>
            <p:spPr>
              <a:xfrm>
                <a:off x="0" y="0"/>
                <a:ext cx="1171277" cy="702767"/>
              </a:xfrm>
              <a:prstGeom prst="roundRect">
                <a:avLst>
                  <a:gd name="adj" fmla="val 10000"/>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defTabSz="1022350">
                  <a:lnSpc>
                    <a:spcPct val="90000"/>
                  </a:lnSpc>
                  <a:spcBef>
                    <a:spcPts val="700"/>
                  </a:spcBef>
                  <a:defRPr>
                    <a:solidFill>
                      <a:srgbClr val="FFFFFF"/>
                    </a:solidFill>
                  </a:defRPr>
                </a:pPr>
              </a:p>
            </p:txBody>
          </p:sp>
          <p:sp>
            <p:nvSpPr>
              <p:cNvPr id="1062" name="Commit"/>
              <p:cNvSpPr txBox="1"/>
              <p:nvPr/>
            </p:nvSpPr>
            <p:spPr>
              <a:xfrm>
                <a:off x="20582" y="85953"/>
                <a:ext cx="1130112" cy="530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7630" tIns="87630" rIns="87630" bIns="87630" numCol="1" anchor="ctr">
                <a:spAutoFit/>
              </a:bodyPr>
              <a:lstStyle>
                <a:lvl1pPr algn="ctr" defTabSz="1022350">
                  <a:lnSpc>
                    <a:spcPct val="90000"/>
                  </a:lnSpc>
                  <a:spcBef>
                    <a:spcPts val="900"/>
                  </a:spcBef>
                  <a:defRPr sz="2300">
                    <a:solidFill>
                      <a:srgbClr val="FFFFFF"/>
                    </a:solidFill>
                  </a:defRPr>
                </a:lvl1pPr>
              </a:lstStyle>
              <a:p>
                <a:pPr/>
                <a:r>
                  <a:t>Commit</a:t>
                </a:r>
              </a:p>
            </p:txBody>
          </p:sp>
        </p:grpSp>
      </p:grpSp>
      <p:sp>
        <p:nvSpPr>
          <p:cNvPr id="1065" name="TextBox 6"/>
          <p:cNvSpPr txBox="1"/>
          <p:nvPr/>
        </p:nvSpPr>
        <p:spPr>
          <a:xfrm>
            <a:off x="3848971" y="5678082"/>
            <a:ext cx="180513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Processor pipeline</a:t>
            </a:r>
          </a:p>
        </p:txBody>
      </p:sp>
      <p:grpSp>
        <p:nvGrpSpPr>
          <p:cNvPr id="1068" name="Rectangle 7"/>
          <p:cNvGrpSpPr/>
          <p:nvPr/>
        </p:nvGrpSpPr>
        <p:grpSpPr>
          <a:xfrm>
            <a:off x="2286000" y="2286000"/>
            <a:ext cx="1371600" cy="1828800"/>
            <a:chOff x="0" y="0"/>
            <a:chExt cx="1371600" cy="1828800"/>
          </a:xfrm>
        </p:grpSpPr>
        <p:sp>
          <p:nvSpPr>
            <p:cNvPr id="1066" name="Rectangle"/>
            <p:cNvSpPr/>
            <p:nvPr/>
          </p:nvSpPr>
          <p:spPr>
            <a:xfrm>
              <a:off x="0" y="0"/>
              <a:ext cx="1371600" cy="1828800"/>
            </a:xfrm>
            <a:prstGeom prst="rect">
              <a:avLst/>
            </a:prstGeom>
            <a:solidFill>
              <a:srgbClr val="000000"/>
            </a:solidFill>
            <a:ln w="12700" cap="flat">
              <a:solidFill>
                <a:srgbClr val="1E8066"/>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067" name="Shadow…"/>
            <p:cNvSpPr txBox="1"/>
            <p:nvPr/>
          </p:nvSpPr>
          <p:spPr>
            <a:xfrm>
              <a:off x="45719" y="589279"/>
              <a:ext cx="1280162"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Shadow</a:t>
              </a:r>
            </a:p>
            <a:p>
              <a:pPr algn="ctr">
                <a:defRPr>
                  <a:solidFill>
                    <a:srgbClr val="FFFFFF"/>
                  </a:solidFill>
                </a:defRPr>
              </a:pPr>
              <a:r>
                <a:t>state</a:t>
              </a:r>
            </a:p>
          </p:txBody>
        </p:sp>
      </p:grpSp>
      <p:grpSp>
        <p:nvGrpSpPr>
          <p:cNvPr id="1071" name="Rectangle 11"/>
          <p:cNvGrpSpPr/>
          <p:nvPr/>
        </p:nvGrpSpPr>
        <p:grpSpPr>
          <a:xfrm>
            <a:off x="5334000" y="2286000"/>
            <a:ext cx="1371600" cy="1828800"/>
            <a:chOff x="0" y="0"/>
            <a:chExt cx="1371600" cy="1828800"/>
          </a:xfrm>
        </p:grpSpPr>
        <p:sp>
          <p:nvSpPr>
            <p:cNvPr id="1069" name="Rectangle"/>
            <p:cNvSpPr/>
            <p:nvPr/>
          </p:nvSpPr>
          <p:spPr>
            <a:xfrm>
              <a:off x="0" y="0"/>
              <a:ext cx="1371600" cy="1828800"/>
            </a:xfrm>
            <a:prstGeom prst="rect">
              <a:avLst/>
            </a:prstGeom>
            <a:solidFill>
              <a:schemeClr val="accent1"/>
            </a:solidFill>
            <a:ln w="12700" cap="flat">
              <a:solidFill>
                <a:srgbClr val="1E8066"/>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070" name="Committed…"/>
            <p:cNvSpPr txBox="1"/>
            <p:nvPr/>
          </p:nvSpPr>
          <p:spPr>
            <a:xfrm>
              <a:off x="45719" y="589279"/>
              <a:ext cx="1280162"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Committed</a:t>
              </a:r>
            </a:p>
            <a:p>
              <a:pPr algn="ctr">
                <a:defRPr>
                  <a:solidFill>
                    <a:srgbClr val="FFFFFF"/>
                  </a:solidFill>
                </a:defRPr>
              </a:pPr>
              <a:r>
                <a:t>state</a:t>
              </a:r>
            </a:p>
          </p:txBody>
        </p:sp>
      </p:grpSp>
      <p:sp>
        <p:nvSpPr>
          <p:cNvPr id="1072" name="TextBox 12"/>
          <p:cNvSpPr txBox="1"/>
          <p:nvPr/>
        </p:nvSpPr>
        <p:spPr>
          <a:xfrm>
            <a:off x="1533891" y="5401097"/>
            <a:ext cx="76839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Squash</a:t>
            </a:r>
          </a:p>
        </p:txBody>
      </p:sp>
      <p:sp>
        <p:nvSpPr>
          <p:cNvPr id="1083" name="Straight Arrow Connector 14"/>
          <p:cNvSpPr/>
          <p:nvPr/>
        </p:nvSpPr>
        <p:spPr>
          <a:xfrm>
            <a:off x="3663950" y="3994494"/>
            <a:ext cx="870262" cy="998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6350">
            <a:solidFill>
              <a:srgbClr val="FF0000"/>
            </a:solidFill>
            <a:miter/>
            <a:tailEnd type="triangle"/>
          </a:ln>
        </p:spPr>
        <p:txBody>
          <a:bodyPr/>
          <a:lstStyle/>
          <a:p>
            <a:pPr/>
          </a:p>
        </p:txBody>
      </p:sp>
      <p:sp>
        <p:nvSpPr>
          <p:cNvPr id="1084" name="Straight Arrow Connector 20"/>
          <p:cNvSpPr/>
          <p:nvPr/>
        </p:nvSpPr>
        <p:spPr>
          <a:xfrm>
            <a:off x="3663950" y="3994494"/>
            <a:ext cx="870262" cy="998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6350">
            <a:solidFill>
              <a:srgbClr val="FF0000"/>
            </a:solidFill>
            <a:miter/>
            <a:tailEnd type="triangle"/>
          </a:ln>
        </p:spPr>
        <p:txBody>
          <a:bodyPr/>
          <a:lstStyle/>
          <a:p>
            <a:pPr/>
          </a:p>
        </p:txBody>
      </p:sp>
      <p:sp>
        <p:nvSpPr>
          <p:cNvPr id="1085" name="Straight Arrow Connector 24"/>
          <p:cNvSpPr/>
          <p:nvPr/>
        </p:nvSpPr>
        <p:spPr>
          <a:xfrm>
            <a:off x="3663950" y="3994494"/>
            <a:ext cx="870262" cy="998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6350">
            <a:solidFill>
              <a:srgbClr val="FF0000"/>
            </a:solidFill>
            <a:miter/>
            <a:tailEnd type="triangle"/>
          </a:ln>
        </p:spPr>
        <p:txBody>
          <a:bodyPr/>
          <a:lstStyle/>
          <a:p>
            <a:pPr/>
          </a:p>
        </p:txBody>
      </p:sp>
      <p:sp>
        <p:nvSpPr>
          <p:cNvPr id="1076" name="TextBox 25"/>
          <p:cNvSpPr txBox="1"/>
          <p:nvPr/>
        </p:nvSpPr>
        <p:spPr>
          <a:xfrm>
            <a:off x="1888360" y="4243001"/>
            <a:ext cx="452324"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annul</a:t>
            </a:r>
          </a:p>
        </p:txBody>
      </p:sp>
      <p:sp>
        <p:nvSpPr>
          <p:cNvPr id="1077" name="TextBox 29"/>
          <p:cNvSpPr txBox="1"/>
          <p:nvPr/>
        </p:nvSpPr>
        <p:spPr>
          <a:xfrm>
            <a:off x="2830670" y="4307101"/>
            <a:ext cx="452324"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annul</a:t>
            </a:r>
          </a:p>
        </p:txBody>
      </p:sp>
      <p:sp>
        <p:nvSpPr>
          <p:cNvPr id="1078" name="TextBox 30"/>
          <p:cNvSpPr txBox="1"/>
          <p:nvPr/>
        </p:nvSpPr>
        <p:spPr>
          <a:xfrm>
            <a:off x="4169212" y="4168600"/>
            <a:ext cx="45232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annul</a:t>
            </a:r>
          </a:p>
        </p:txBody>
      </p:sp>
      <p:sp>
        <p:nvSpPr>
          <p:cNvPr id="1086" name="Straight Arrow Connector 32"/>
          <p:cNvSpPr/>
          <p:nvPr/>
        </p:nvSpPr>
        <p:spPr>
          <a:xfrm>
            <a:off x="3663950" y="3200400"/>
            <a:ext cx="1663700" cy="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21600"/>
                  <a:pt x="14400" y="14400"/>
                  <a:pt x="21600" y="0"/>
                </a:cubicBezTo>
              </a:path>
            </a:pathLst>
          </a:custGeom>
          <a:ln w="6350">
            <a:solidFill>
              <a:srgbClr val="00B050"/>
            </a:solidFill>
            <a:miter/>
            <a:tailEnd type="triangle"/>
          </a:ln>
        </p:spPr>
        <p:txBody>
          <a:bodyPr/>
          <a:lstStyle/>
          <a:p>
            <a:pPr/>
          </a:p>
        </p:txBody>
      </p:sp>
      <p:sp>
        <p:nvSpPr>
          <p:cNvPr id="1080" name="TextBox 37"/>
          <p:cNvSpPr txBox="1"/>
          <p:nvPr/>
        </p:nvSpPr>
        <p:spPr>
          <a:xfrm>
            <a:off x="4198619" y="2929047"/>
            <a:ext cx="44875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defRPr>
            </a:lvl1pPr>
          </a:lstStyle>
          <a:p>
            <a:pPr/>
            <a:r>
              <a:t>move</a:t>
            </a:r>
          </a:p>
        </p:txBody>
      </p:sp>
      <p:sp>
        <p:nvSpPr>
          <p:cNvPr id="1081" name="Google Shape;1176;p118"/>
          <p:cNvSpPr txBox="1"/>
          <p:nvPr/>
        </p:nvSpPr>
        <p:spPr>
          <a:xfrm>
            <a:off x="1522464" y="1270739"/>
            <a:ext cx="6099114" cy="631022"/>
          </a:xfrm>
          <a:prstGeom prst="rect">
            <a:avLst/>
          </a:prstGeom>
          <a:ln w="12700">
            <a:miter lim="400000"/>
          </a:ln>
          <a:extLst>
            <a:ext uri="{C572A759-6A51-4108-AA02-DFA0A04FC94B}">
              <ma14:wrappingTextBoxFlag xmlns:ma14="http://schemas.microsoft.com/office/mac/drawingml/2011/main" val="1"/>
            </a:ext>
          </a:extLst>
        </p:spPr>
        <p:txBody>
          <a:bodyPr lIns="34275" tIns="34275" rIns="34275" bIns="34275" anchor="ctr">
            <a:spAutoFit/>
          </a:bodyPr>
          <a:lstStyle>
            <a:lvl1pPr algn="ctr">
              <a:defRPr sz="4400">
                <a:solidFill>
                  <a:srgbClr val="FFFFFF"/>
                </a:solidFill>
                <a:latin typeface="Calibri Light"/>
                <a:ea typeface="Calibri Light"/>
                <a:cs typeface="Calibri Light"/>
                <a:sym typeface="Calibri Light"/>
              </a:defRPr>
            </a:lvl1pPr>
          </a:lstStyle>
          <a:p>
            <a:pPr/>
            <a:r>
              <a:t>SafeSpec [DAC’19]</a:t>
            </a:r>
          </a:p>
        </p:txBody>
      </p:sp>
      <p:sp>
        <p:nvSpPr>
          <p:cNvPr id="1082" name="Slide Number Placeholder 39"/>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083"/>
                                        </p:tgtEl>
                                        <p:attrNameLst>
                                          <p:attrName>style.visibility</p:attrName>
                                        </p:attrNameLst>
                                      </p:cBhvr>
                                      <p:to>
                                        <p:strVal val="visible"/>
                                      </p:to>
                                    </p:set>
                                    <p:animEffect filter="blinds(horizontal)" transition="in">
                                      <p:cBhvr>
                                        <p:cTn id="7" dur="500"/>
                                        <p:tgtEl>
                                          <p:spTgt spid="1083"/>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1084"/>
                                        </p:tgtEl>
                                        <p:attrNameLst>
                                          <p:attrName>style.visibility</p:attrName>
                                        </p:attrNameLst>
                                      </p:cBhvr>
                                      <p:to>
                                        <p:strVal val="visible"/>
                                      </p:to>
                                    </p:set>
                                    <p:animEffect filter="blinds(horizontal)" transition="in">
                                      <p:cBhvr>
                                        <p:cTn id="11" dur="500"/>
                                        <p:tgtEl>
                                          <p:spTgt spid="1084"/>
                                        </p:tgtEl>
                                      </p:cBhvr>
                                    </p:animEffect>
                                  </p:childTnLst>
                                </p:cTn>
                              </p:par>
                            </p:childTnLst>
                          </p:cTn>
                        </p:par>
                        <p:par>
                          <p:cTn id="12" fill="hold">
                            <p:stCondLst>
                              <p:cond delay="1000"/>
                            </p:stCondLst>
                            <p:childTnLst>
                              <p:par>
                                <p:cTn id="13" presetClass="entr" nodeType="afterEffect" presetSubtype="10" presetID="3" grpId="3" fill="hold">
                                  <p:stCondLst>
                                    <p:cond delay="0"/>
                                  </p:stCondLst>
                                  <p:iterate type="el" backwards="0">
                                    <p:tmAbs val="0"/>
                                  </p:iterate>
                                  <p:childTnLst>
                                    <p:set>
                                      <p:cBhvr>
                                        <p:cTn id="14" fill="hold"/>
                                        <p:tgtEl>
                                          <p:spTgt spid="1085"/>
                                        </p:tgtEl>
                                        <p:attrNameLst>
                                          <p:attrName>style.visibility</p:attrName>
                                        </p:attrNameLst>
                                      </p:cBhvr>
                                      <p:to>
                                        <p:strVal val="visible"/>
                                      </p:to>
                                    </p:set>
                                    <p:animEffect filter="blinds(horizontal)" transition="in">
                                      <p:cBhvr>
                                        <p:cTn id="15" dur="500"/>
                                        <p:tgtEl>
                                          <p:spTgt spid="1085"/>
                                        </p:tgtEl>
                                      </p:cBhvr>
                                    </p:animEffect>
                                  </p:childTnLst>
                                </p:cTn>
                              </p:par>
                            </p:childTnLst>
                          </p:cTn>
                        </p:par>
                        <p:par>
                          <p:cTn id="16" fill="hold">
                            <p:stCondLst>
                              <p:cond delay="1500"/>
                            </p:stCondLst>
                            <p:childTnLst>
                              <p:par>
                                <p:cTn id="17" presetClass="entr" nodeType="afterEffect" presetSubtype="10" presetID="3" grpId="4" fill="hold">
                                  <p:stCondLst>
                                    <p:cond delay="0"/>
                                  </p:stCondLst>
                                  <p:iterate type="el" backwards="0">
                                    <p:tmAbs val="0"/>
                                  </p:iterate>
                                  <p:childTnLst>
                                    <p:set>
                                      <p:cBhvr>
                                        <p:cTn id="18" fill="hold"/>
                                        <p:tgtEl>
                                          <p:spTgt spid="1076"/>
                                        </p:tgtEl>
                                        <p:attrNameLst>
                                          <p:attrName>style.visibility</p:attrName>
                                        </p:attrNameLst>
                                      </p:cBhvr>
                                      <p:to>
                                        <p:strVal val="visible"/>
                                      </p:to>
                                    </p:set>
                                    <p:animEffect filter="blinds(horizontal)" transition="in">
                                      <p:cBhvr>
                                        <p:cTn id="19" dur="500"/>
                                        <p:tgtEl>
                                          <p:spTgt spid="1076"/>
                                        </p:tgtEl>
                                      </p:cBhvr>
                                    </p:animEffect>
                                  </p:childTnLst>
                                </p:cTn>
                              </p:par>
                            </p:childTnLst>
                          </p:cTn>
                        </p:par>
                        <p:par>
                          <p:cTn id="20" fill="hold">
                            <p:stCondLst>
                              <p:cond delay="2000"/>
                            </p:stCondLst>
                            <p:childTnLst>
                              <p:par>
                                <p:cTn id="21" presetClass="entr" nodeType="afterEffect" presetSubtype="10" presetID="3" grpId="5" fill="hold">
                                  <p:stCondLst>
                                    <p:cond delay="0"/>
                                  </p:stCondLst>
                                  <p:iterate type="el" backwards="0">
                                    <p:tmAbs val="0"/>
                                  </p:iterate>
                                  <p:childTnLst>
                                    <p:set>
                                      <p:cBhvr>
                                        <p:cTn id="22" fill="hold"/>
                                        <p:tgtEl>
                                          <p:spTgt spid="1077"/>
                                        </p:tgtEl>
                                        <p:attrNameLst>
                                          <p:attrName>style.visibility</p:attrName>
                                        </p:attrNameLst>
                                      </p:cBhvr>
                                      <p:to>
                                        <p:strVal val="visible"/>
                                      </p:to>
                                    </p:set>
                                    <p:animEffect filter="blinds(horizontal)" transition="in">
                                      <p:cBhvr>
                                        <p:cTn id="23" dur="500"/>
                                        <p:tgtEl>
                                          <p:spTgt spid="1077"/>
                                        </p:tgtEl>
                                      </p:cBhvr>
                                    </p:animEffect>
                                  </p:childTnLst>
                                </p:cTn>
                              </p:par>
                            </p:childTnLst>
                          </p:cTn>
                        </p:par>
                        <p:par>
                          <p:cTn id="24" fill="hold">
                            <p:stCondLst>
                              <p:cond delay="2500"/>
                            </p:stCondLst>
                            <p:childTnLst>
                              <p:par>
                                <p:cTn id="25" presetClass="entr" nodeType="afterEffect" presetSubtype="10" presetID="3" grpId="6" fill="hold">
                                  <p:stCondLst>
                                    <p:cond delay="0"/>
                                  </p:stCondLst>
                                  <p:iterate type="el" backwards="0">
                                    <p:tmAbs val="0"/>
                                  </p:iterate>
                                  <p:childTnLst>
                                    <p:set>
                                      <p:cBhvr>
                                        <p:cTn id="26" fill="hold"/>
                                        <p:tgtEl>
                                          <p:spTgt spid="1078"/>
                                        </p:tgtEl>
                                        <p:attrNameLst>
                                          <p:attrName>style.visibility</p:attrName>
                                        </p:attrNameLst>
                                      </p:cBhvr>
                                      <p:to>
                                        <p:strVal val="visible"/>
                                      </p:to>
                                    </p:set>
                                    <p:animEffect filter="blinds(horizontal)" transition="in">
                                      <p:cBhvr>
                                        <p:cTn id="27" dur="500"/>
                                        <p:tgtEl>
                                          <p:spTgt spid="1078"/>
                                        </p:tgtEl>
                                      </p:cBhvr>
                                    </p:animEffect>
                                  </p:childTnLst>
                                </p:cTn>
                              </p:par>
                            </p:childTnLst>
                          </p:cTn>
                        </p:par>
                      </p:childTnLst>
                    </p:cTn>
                  </p:par>
                  <p:par>
                    <p:cTn id="28" fill="hold">
                      <p:stCondLst>
                        <p:cond delay="indefinite"/>
                      </p:stCondLst>
                      <p:childTnLst>
                        <p:par>
                          <p:cTn id="29" fill="hold">
                            <p:stCondLst>
                              <p:cond delay="0"/>
                            </p:stCondLst>
                            <p:childTnLst>
                              <p:par>
                                <p:cTn id="30" presetClass="exit" nodeType="clickEffect" presetSubtype="10" presetID="3" grpId="7" fill="hold">
                                  <p:stCondLst>
                                    <p:cond delay="0"/>
                                  </p:stCondLst>
                                  <p:iterate type="el" backwards="0">
                                    <p:tmAbs val="0"/>
                                  </p:iterate>
                                  <p:childTnLst>
                                    <p:animEffect filter="blinds(horizontal)" transition="out">
                                      <p:cBhvr>
                                        <p:cTn id="31" dur="500" fill="hold"/>
                                        <p:tgtEl>
                                          <p:spTgt spid="1083"/>
                                        </p:tgtEl>
                                      </p:cBhvr>
                                    </p:animEffect>
                                    <p:set>
                                      <p:cBhvr>
                                        <p:cTn id="32" fill="hold">
                                          <p:stCondLst>
                                            <p:cond delay="499"/>
                                          </p:stCondLst>
                                        </p:cTn>
                                        <p:tgtEl>
                                          <p:spTgt spid="1083"/>
                                        </p:tgtEl>
                                        <p:attrNameLst>
                                          <p:attrName>style.visibility</p:attrName>
                                        </p:attrNameLst>
                                      </p:cBhvr>
                                      <p:to>
                                        <p:strVal val="hidden"/>
                                      </p:to>
                                    </p:set>
                                  </p:childTnLst>
                                </p:cTn>
                              </p:par>
                            </p:childTnLst>
                          </p:cTn>
                        </p:par>
                        <p:par>
                          <p:cTn id="33" fill="hold">
                            <p:stCondLst>
                              <p:cond delay="500"/>
                            </p:stCondLst>
                            <p:childTnLst>
                              <p:par>
                                <p:cTn id="34" presetClass="exit" nodeType="afterEffect" presetSubtype="10" presetID="3" grpId="8" fill="hold">
                                  <p:stCondLst>
                                    <p:cond delay="0"/>
                                  </p:stCondLst>
                                  <p:iterate type="el" backwards="0">
                                    <p:tmAbs val="0"/>
                                  </p:iterate>
                                  <p:childTnLst>
                                    <p:animEffect filter="blinds(horizontal)" transition="out">
                                      <p:cBhvr>
                                        <p:cTn id="35" dur="500" fill="hold"/>
                                        <p:tgtEl>
                                          <p:spTgt spid="1084"/>
                                        </p:tgtEl>
                                      </p:cBhvr>
                                    </p:animEffect>
                                    <p:set>
                                      <p:cBhvr>
                                        <p:cTn id="36" fill="hold">
                                          <p:stCondLst>
                                            <p:cond delay="499"/>
                                          </p:stCondLst>
                                        </p:cTn>
                                        <p:tgtEl>
                                          <p:spTgt spid="1084"/>
                                        </p:tgtEl>
                                        <p:attrNameLst>
                                          <p:attrName>style.visibility</p:attrName>
                                        </p:attrNameLst>
                                      </p:cBhvr>
                                      <p:to>
                                        <p:strVal val="hidden"/>
                                      </p:to>
                                    </p:set>
                                  </p:childTnLst>
                                </p:cTn>
                              </p:par>
                            </p:childTnLst>
                          </p:cTn>
                        </p:par>
                        <p:par>
                          <p:cTn id="37" fill="hold">
                            <p:stCondLst>
                              <p:cond delay="1000"/>
                            </p:stCondLst>
                            <p:childTnLst>
                              <p:par>
                                <p:cTn id="38" presetClass="exit" nodeType="afterEffect" presetSubtype="10" presetID="3" grpId="9" fill="hold">
                                  <p:stCondLst>
                                    <p:cond delay="0"/>
                                  </p:stCondLst>
                                  <p:iterate type="el" backwards="0">
                                    <p:tmAbs val="0"/>
                                  </p:iterate>
                                  <p:childTnLst>
                                    <p:animEffect filter="blinds(horizontal)" transition="out">
                                      <p:cBhvr>
                                        <p:cTn id="39" dur="500" fill="hold"/>
                                        <p:tgtEl>
                                          <p:spTgt spid="1085"/>
                                        </p:tgtEl>
                                      </p:cBhvr>
                                    </p:animEffect>
                                    <p:set>
                                      <p:cBhvr>
                                        <p:cTn id="40" fill="hold">
                                          <p:stCondLst>
                                            <p:cond delay="499"/>
                                          </p:stCondLst>
                                        </p:cTn>
                                        <p:tgtEl>
                                          <p:spTgt spid="1085"/>
                                        </p:tgtEl>
                                        <p:attrNameLst>
                                          <p:attrName>style.visibility</p:attrName>
                                        </p:attrNameLst>
                                      </p:cBhvr>
                                      <p:to>
                                        <p:strVal val="hidden"/>
                                      </p:to>
                                    </p:set>
                                  </p:childTnLst>
                                </p:cTn>
                              </p:par>
                            </p:childTnLst>
                          </p:cTn>
                        </p:par>
                        <p:par>
                          <p:cTn id="41" fill="hold">
                            <p:stCondLst>
                              <p:cond delay="1500"/>
                            </p:stCondLst>
                            <p:childTnLst>
                              <p:par>
                                <p:cTn id="42" presetClass="exit" nodeType="afterEffect" presetSubtype="10" presetID="3" grpId="10" fill="hold">
                                  <p:stCondLst>
                                    <p:cond delay="0"/>
                                  </p:stCondLst>
                                  <p:iterate type="el" backwards="0">
                                    <p:tmAbs val="0"/>
                                  </p:iterate>
                                  <p:childTnLst>
                                    <p:animEffect filter="blinds(horizontal)" transition="out">
                                      <p:cBhvr>
                                        <p:cTn id="43" dur="500" fill="hold"/>
                                        <p:tgtEl>
                                          <p:spTgt spid="1076"/>
                                        </p:tgtEl>
                                      </p:cBhvr>
                                    </p:animEffect>
                                    <p:set>
                                      <p:cBhvr>
                                        <p:cTn id="44" fill="hold">
                                          <p:stCondLst>
                                            <p:cond delay="499"/>
                                          </p:stCondLst>
                                        </p:cTn>
                                        <p:tgtEl>
                                          <p:spTgt spid="1076"/>
                                        </p:tgtEl>
                                        <p:attrNameLst>
                                          <p:attrName>style.visibility</p:attrName>
                                        </p:attrNameLst>
                                      </p:cBhvr>
                                      <p:to>
                                        <p:strVal val="hidden"/>
                                      </p:to>
                                    </p:set>
                                  </p:childTnLst>
                                </p:cTn>
                              </p:par>
                            </p:childTnLst>
                          </p:cTn>
                        </p:par>
                        <p:par>
                          <p:cTn id="45" fill="hold">
                            <p:stCondLst>
                              <p:cond delay="2000"/>
                            </p:stCondLst>
                            <p:childTnLst>
                              <p:par>
                                <p:cTn id="46" presetClass="exit" nodeType="afterEffect" presetSubtype="10" presetID="3" grpId="11" fill="hold">
                                  <p:stCondLst>
                                    <p:cond delay="0"/>
                                  </p:stCondLst>
                                  <p:iterate type="el" backwards="0">
                                    <p:tmAbs val="0"/>
                                  </p:iterate>
                                  <p:childTnLst>
                                    <p:animEffect filter="blinds(horizontal)" transition="out">
                                      <p:cBhvr>
                                        <p:cTn id="47" dur="500" fill="hold"/>
                                        <p:tgtEl>
                                          <p:spTgt spid="1077"/>
                                        </p:tgtEl>
                                      </p:cBhvr>
                                    </p:animEffect>
                                    <p:set>
                                      <p:cBhvr>
                                        <p:cTn id="48" fill="hold">
                                          <p:stCondLst>
                                            <p:cond delay="499"/>
                                          </p:stCondLst>
                                        </p:cTn>
                                        <p:tgtEl>
                                          <p:spTgt spid="1077"/>
                                        </p:tgtEl>
                                        <p:attrNameLst>
                                          <p:attrName>style.visibility</p:attrName>
                                        </p:attrNameLst>
                                      </p:cBhvr>
                                      <p:to>
                                        <p:strVal val="hidden"/>
                                      </p:to>
                                    </p:set>
                                  </p:childTnLst>
                                </p:cTn>
                              </p:par>
                            </p:childTnLst>
                          </p:cTn>
                        </p:par>
                        <p:par>
                          <p:cTn id="49" fill="hold">
                            <p:stCondLst>
                              <p:cond delay="2500"/>
                            </p:stCondLst>
                            <p:childTnLst>
                              <p:par>
                                <p:cTn id="50" presetClass="exit" nodeType="afterEffect" presetSubtype="10" presetID="3" grpId="12" fill="hold">
                                  <p:stCondLst>
                                    <p:cond delay="0"/>
                                  </p:stCondLst>
                                  <p:iterate type="el" backwards="0">
                                    <p:tmAbs val="0"/>
                                  </p:iterate>
                                  <p:childTnLst>
                                    <p:animEffect filter="blinds(horizontal)" transition="out">
                                      <p:cBhvr>
                                        <p:cTn id="51" dur="500" fill="hold"/>
                                        <p:tgtEl>
                                          <p:spTgt spid="1078"/>
                                        </p:tgtEl>
                                      </p:cBhvr>
                                    </p:animEffect>
                                    <p:set>
                                      <p:cBhvr>
                                        <p:cTn id="52" fill="hold">
                                          <p:stCondLst>
                                            <p:cond delay="499"/>
                                          </p:stCondLst>
                                        </p:cTn>
                                        <p:tgtEl>
                                          <p:spTgt spid="1078"/>
                                        </p:tgtEl>
                                        <p:attrNameLst>
                                          <p:attrName>style.visibility</p:attrName>
                                        </p:attrNameLst>
                                      </p:cBhvr>
                                      <p:to>
                                        <p:strVal val="hidden"/>
                                      </p:to>
                                    </p:set>
                                  </p:childTnLst>
                                </p:cTn>
                              </p:par>
                            </p:childTnLst>
                          </p:cTn>
                        </p:par>
                        <p:par>
                          <p:cTn id="53" fill="hold">
                            <p:stCondLst>
                              <p:cond delay="3000"/>
                            </p:stCondLst>
                            <p:childTnLst>
                              <p:par>
                                <p:cTn id="54" presetClass="entr" nodeType="afterEffect" presetID="9" grpId="13" fill="hold">
                                  <p:stCondLst>
                                    <p:cond delay="0"/>
                                  </p:stCondLst>
                                  <p:iterate type="el" backwards="0">
                                    <p:tmAbs val="0"/>
                                  </p:iterate>
                                  <p:childTnLst>
                                    <p:set>
                                      <p:cBhvr>
                                        <p:cTn id="55" fill="hold"/>
                                        <p:tgtEl>
                                          <p:spTgt spid="1047"/>
                                        </p:tgtEl>
                                        <p:attrNameLst>
                                          <p:attrName>style.visibility</p:attrName>
                                        </p:attrNameLst>
                                      </p:cBhvr>
                                      <p:to>
                                        <p:strVal val="visible"/>
                                      </p:to>
                                    </p:set>
                                    <p:animEffect filter="dissolve" transition="in">
                                      <p:cBhvr>
                                        <p:cTn id="56" dur="500"/>
                                        <p:tgtEl>
                                          <p:spTgt spid="1047"/>
                                        </p:tgtEl>
                                      </p:cBhvr>
                                    </p:animEffect>
                                  </p:childTnLst>
                                </p:cTn>
                              </p:par>
                            </p:childTnLst>
                          </p:cTn>
                        </p:par>
                        <p:par>
                          <p:cTn id="57" fill="hold">
                            <p:stCondLst>
                              <p:cond delay="3500"/>
                            </p:stCondLst>
                            <p:childTnLst>
                              <p:par>
                                <p:cTn id="58" presetClass="exit" nodeType="afterEffect" presetSubtype="0" presetID="1" grpId="14" fill="hold">
                                  <p:stCondLst>
                                    <p:cond delay="0"/>
                                  </p:stCondLst>
                                  <p:iterate type="el" backwards="0">
                                    <p:tmAbs val="0"/>
                                  </p:iterate>
                                  <p:childTnLst>
                                    <p:set>
                                      <p:cBhvr>
                                        <p:cTn id="59" fill="hold">
                                          <p:stCondLst>
                                            <p:cond delay="0"/>
                                          </p:stCondLst>
                                        </p:cTn>
                                        <p:tgtEl>
                                          <p:spTgt spid="1048"/>
                                        </p:tgtEl>
                                        <p:attrNameLst>
                                          <p:attrName>style.visibility</p:attrName>
                                        </p:attrNameLst>
                                      </p:cBhvr>
                                      <p:to>
                                        <p:strVal val="hidden"/>
                                      </p:to>
                                    </p:set>
                                  </p:childTnLst>
                                </p:cTn>
                              </p:par>
                            </p:childTnLst>
                          </p:cTn>
                        </p:par>
                        <p:par>
                          <p:cTn id="60" fill="hold">
                            <p:stCondLst>
                              <p:cond delay="3500"/>
                            </p:stCondLst>
                            <p:childTnLst>
                              <p:par>
                                <p:cTn id="61" presetClass="exit" nodeType="afterEffect" presetSubtype="0" presetID="1" grpId="15" fill="hold">
                                  <p:stCondLst>
                                    <p:cond delay="0"/>
                                  </p:stCondLst>
                                  <p:iterate type="el" backwards="0">
                                    <p:tmAbs val="0"/>
                                  </p:iterate>
                                  <p:childTnLst>
                                    <p:set>
                                      <p:cBhvr>
                                        <p:cTn id="62" fill="hold">
                                          <p:stCondLst>
                                            <p:cond delay="0"/>
                                          </p:stCondLst>
                                        </p:cTn>
                                        <p:tgtEl>
                                          <p:spTgt spid="107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ID="9" grpId="16" fill="hold">
                                  <p:stCondLst>
                                    <p:cond delay="0"/>
                                  </p:stCondLst>
                                  <p:iterate type="el" backwards="0">
                                    <p:tmAbs val="0"/>
                                  </p:iterate>
                                  <p:childTnLst>
                                    <p:set>
                                      <p:cBhvr>
                                        <p:cTn id="66" fill="hold"/>
                                        <p:tgtEl>
                                          <p:spTgt spid="1086"/>
                                        </p:tgtEl>
                                        <p:attrNameLst>
                                          <p:attrName>style.visibility</p:attrName>
                                        </p:attrNameLst>
                                      </p:cBhvr>
                                      <p:to>
                                        <p:strVal val="visible"/>
                                      </p:to>
                                    </p:set>
                                    <p:animEffect filter="dissolve" transition="in">
                                      <p:cBhvr>
                                        <p:cTn id="67" dur="500"/>
                                        <p:tgtEl>
                                          <p:spTgt spid="1086"/>
                                        </p:tgtEl>
                                      </p:cBhvr>
                                    </p:animEffect>
                                  </p:childTnLst>
                                </p:cTn>
                              </p:par>
                            </p:childTnLst>
                          </p:cTn>
                        </p:par>
                        <p:par>
                          <p:cTn id="68" fill="hold">
                            <p:stCondLst>
                              <p:cond delay="500"/>
                            </p:stCondLst>
                            <p:childTnLst>
                              <p:par>
                                <p:cTn id="69" presetClass="entr" nodeType="afterEffect" presetID="9" grpId="17" fill="hold">
                                  <p:stCondLst>
                                    <p:cond delay="0"/>
                                  </p:stCondLst>
                                  <p:iterate type="el" backwards="0">
                                    <p:tmAbs val="0"/>
                                  </p:iterate>
                                  <p:childTnLst>
                                    <p:set>
                                      <p:cBhvr>
                                        <p:cTn id="70" fill="hold"/>
                                        <p:tgtEl>
                                          <p:spTgt spid="1080"/>
                                        </p:tgtEl>
                                        <p:attrNameLst>
                                          <p:attrName>style.visibility</p:attrName>
                                        </p:attrNameLst>
                                      </p:cBhvr>
                                      <p:to>
                                        <p:strVal val="visible"/>
                                      </p:to>
                                    </p:set>
                                    <p:animEffect filter="dissolve" transition="in">
                                      <p:cBhvr>
                                        <p:cTn id="71" dur="500"/>
                                        <p:tgtEl>
                                          <p:spTgt spid="10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0" grpId="17"/>
      <p:bldP build="whole" bldLvl="1" animBg="1" rev="0" advAuto="0" spid="1078" grpId="6"/>
      <p:bldP build="whole" bldLvl="1" animBg="1" rev="0" advAuto="0" spid="1085" grpId="3"/>
      <p:bldP build="whole" bldLvl="1" animBg="1" rev="0" advAuto="0" spid="1072" grpId="15"/>
      <p:bldP build="whole" bldLvl="1" animBg="1" rev="0" advAuto="0" spid="1084" grpId="2"/>
      <p:bldP build="whole" bldLvl="1" animBg="1" rev="0" advAuto="0" spid="1083" grpId="1"/>
      <p:bldP build="whole" bldLvl="1" animBg="1" rev="0" advAuto="0" spid="1078" grpId="12"/>
      <p:bldP build="whole" bldLvl="1" animBg="1" rev="0" advAuto="0" spid="1085" grpId="9"/>
      <p:bldP build="whole" bldLvl="1" animBg="1" rev="0" advAuto="0" spid="1047" grpId="13"/>
      <p:bldP build="whole" bldLvl="1" animBg="1" rev="0" advAuto="0" spid="1084" grpId="8"/>
      <p:bldP build="whole" bldLvl="1" animBg="1" rev="0" advAuto="0" spid="1083" grpId="7"/>
      <p:bldP build="whole" bldLvl="1" animBg="1" rev="0" advAuto="0" spid="1076" grpId="4"/>
      <p:bldP build="whole" bldLvl="1" animBg="1" rev="0" advAuto="0" spid="1048" grpId="14"/>
      <p:bldP build="whole" bldLvl="1" animBg="1" rev="0" advAuto="0" spid="1077" grpId="5"/>
      <p:bldP build="whole" bldLvl="1" animBg="1" rev="0" advAuto="0" spid="1076" grpId="10"/>
      <p:bldP build="whole" bldLvl="1" animBg="1" rev="0" advAuto="0" spid="1086" grpId="16"/>
      <p:bldP build="whole" bldLvl="1" animBg="1" rev="0" advAuto="0" spid="1077" grpId="1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TextBox 62"/>
          <p:cNvSpPr/>
          <p:nvPr/>
        </p:nvSpPr>
        <p:spPr>
          <a:xfrm>
            <a:off x="1512800" y="4261510"/>
            <a:ext cx="3003670" cy="369333"/>
          </a:xfrm>
          <a:prstGeom prst="rect">
            <a:avLst/>
          </a:prstGeom>
          <a:solidFill>
            <a:srgbClr val="0079D6"/>
          </a:solidFill>
          <a:ln w="12700">
            <a:miter lim="400000"/>
          </a:ln>
        </p:spPr>
        <p:txBody>
          <a:bodyPr lIns="45719" rIns="45719"/>
          <a:lstStyle/>
          <a:p>
            <a:pPr>
              <a:defRPr>
                <a:solidFill>
                  <a:srgbClr val="FFFFFF"/>
                </a:solidFill>
              </a:defRPr>
            </a:pPr>
          </a:p>
        </p:txBody>
      </p:sp>
      <p:sp>
        <p:nvSpPr>
          <p:cNvPr id="1091" name="TextBox 55"/>
          <p:cNvSpPr/>
          <p:nvPr/>
        </p:nvSpPr>
        <p:spPr>
          <a:xfrm>
            <a:off x="1501803" y="3928195"/>
            <a:ext cx="3003669" cy="369333"/>
          </a:xfrm>
          <a:prstGeom prst="rect">
            <a:avLst/>
          </a:prstGeom>
          <a:solidFill>
            <a:srgbClr val="0079D6"/>
          </a:solidFill>
          <a:ln w="12700">
            <a:miter lim="400000"/>
          </a:ln>
        </p:spPr>
        <p:txBody>
          <a:bodyPr lIns="45719" rIns="45719"/>
          <a:lstStyle/>
          <a:p>
            <a:pPr>
              <a:defRPr>
                <a:solidFill>
                  <a:srgbClr val="FFFFFF"/>
                </a:solidFill>
              </a:defRPr>
            </a:pPr>
          </a:p>
        </p:txBody>
      </p:sp>
      <p:sp>
        <p:nvSpPr>
          <p:cNvPr id="1092" name="Title 1"/>
          <p:cNvSpPr txBox="1"/>
          <p:nvPr>
            <p:ph type="title"/>
          </p:nvPr>
        </p:nvSpPr>
        <p:spPr>
          <a:xfrm>
            <a:off x="457200" y="838200"/>
            <a:ext cx="8229600" cy="857250"/>
          </a:xfrm>
          <a:prstGeom prst="rect">
            <a:avLst/>
          </a:prstGeom>
        </p:spPr>
        <p:txBody>
          <a:bodyPr/>
          <a:lstStyle/>
          <a:p>
            <a:pPr/>
            <a:r>
              <a:t>SafeSpec Example </a:t>
            </a:r>
          </a:p>
        </p:txBody>
      </p:sp>
      <p:graphicFrame>
        <p:nvGraphicFramePr>
          <p:cNvPr id="1093"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094"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1095"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1096"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097" name="Content Placeholder 2"/>
          <p:cNvSpPr txBox="1"/>
          <p:nvPr>
            <p:ph type="body" sz="quarter" idx="1"/>
          </p:nvPr>
        </p:nvSpPr>
        <p:spPr>
          <a:xfrm>
            <a:off x="1471613" y="15240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speculative;</a:t>
            </a:r>
          </a:p>
          <a:p>
            <a:pPr marL="0" indent="0">
              <a:buSzTx/>
              <a:buNone/>
              <a:defRPr sz="1800">
                <a:latin typeface="Consolas"/>
                <a:ea typeface="Consolas"/>
                <a:cs typeface="Consolas"/>
                <a:sym typeface="Consolas"/>
              </a:defRPr>
            </a:pPr>
            <a:r>
              <a:t>   check_array();</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1098" name="Content Placeholder 2"/>
          <p:cNvSpPr txBox="1"/>
          <p:nvPr/>
        </p:nvSpPr>
        <p:spPr>
          <a:xfrm>
            <a:off x="1549295" y="3200400"/>
            <a:ext cx="3129386" cy="2333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Speculative</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pollute;</a:t>
            </a:r>
            <a:endParaRPr sz="3200"/>
          </a:p>
          <a:p>
            <a:pPr>
              <a:spcBef>
                <a:spcPts val="400"/>
              </a:spcBef>
              <a:defRPr>
                <a:solidFill>
                  <a:srgbClr val="FFFFFF"/>
                </a:solidFill>
                <a:latin typeface="Consolas"/>
                <a:ea typeface="Consolas"/>
                <a:cs typeface="Consolas"/>
                <a:sym typeface="Consolas"/>
              </a:defRPr>
            </a:pPr>
            <a:r>
              <a:t>   secret = kernel_mem;</a:t>
            </a:r>
            <a:endParaRPr sz="3200"/>
          </a:p>
          <a:p>
            <a:pPr>
              <a:spcBef>
                <a:spcPts val="400"/>
              </a:spcBef>
              <a:defRPr>
                <a:solidFill>
                  <a:srgbClr val="FFFFFF"/>
                </a:solidFill>
                <a:latin typeface="Consolas"/>
                <a:ea typeface="Consolas"/>
                <a:cs typeface="Consolas"/>
                <a:sym typeface="Consolas"/>
              </a:defRPr>
            </a:pPr>
            <a:r>
              <a:t>   array[secret];</a:t>
            </a:r>
            <a:endParaRPr sz="3200"/>
          </a:p>
          <a:p>
            <a:pPr>
              <a:spcBef>
                <a:spcPts val="400"/>
              </a:spcBef>
              <a:defRPr>
                <a:solidFill>
                  <a:srgbClr val="FFFFFF"/>
                </a:solidFill>
                <a:latin typeface="Consolas"/>
                <a:ea typeface="Consolas"/>
                <a:cs typeface="Consolas"/>
                <a:sym typeface="Consolas"/>
              </a:defRPr>
            </a:pPr>
            <a:r>
              <a:t>}</a:t>
            </a:r>
            <a:endParaRPr sz="3200"/>
          </a:p>
          <a:p>
            <a:pPr>
              <a:spcBef>
                <a:spcPts val="700"/>
              </a:spcBef>
              <a:defRPr>
                <a:solidFill>
                  <a:srgbClr val="FFFFFF"/>
                </a:solidFill>
                <a:latin typeface="Consolas"/>
                <a:ea typeface="Consolas"/>
                <a:cs typeface="Consolas"/>
                <a:sym typeface="Consolas"/>
              </a:defRPr>
            </a:pPr>
          </a:p>
        </p:txBody>
      </p:sp>
      <p:sp>
        <p:nvSpPr>
          <p:cNvPr id="1099" name="Rectangle 9"/>
          <p:cNvSpPr txBox="1"/>
          <p:nvPr/>
        </p:nvSpPr>
        <p:spPr>
          <a:xfrm>
            <a:off x="1558519" y="4495799"/>
            <a:ext cx="6091962" cy="13858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p>
          <a:p>
            <a:pPr>
              <a:defRPr>
                <a:solidFill>
                  <a:srgbClr val="FFC000"/>
                </a:solidFill>
                <a:latin typeface="Consolas"/>
                <a:ea typeface="Consolas"/>
                <a:cs typeface="Consolas"/>
                <a:sym typeface="Consolas"/>
              </a:defRPr>
            </a:pPr>
            <a:r>
              <a:t>pollute</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pop_software_stack;</a:t>
            </a: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1100"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1101"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1102" name="Rectangle 12"/>
          <p:cNvSpPr/>
          <p:nvPr/>
        </p:nvSpPr>
        <p:spPr>
          <a:xfrm>
            <a:off x="88578" y="1524001"/>
            <a:ext cx="1395735" cy="4330025"/>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1103" name="Rectangle 14"/>
          <p:cNvSpPr txBox="1"/>
          <p:nvPr/>
        </p:nvSpPr>
        <p:spPr>
          <a:xfrm>
            <a:off x="53140" y="15520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1104" name="Rectangle 15"/>
          <p:cNvSpPr txBox="1"/>
          <p:nvPr/>
        </p:nvSpPr>
        <p:spPr>
          <a:xfrm>
            <a:off x="60408" y="18593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1105" name="Rectangle 16"/>
          <p:cNvSpPr txBox="1"/>
          <p:nvPr/>
        </p:nvSpPr>
        <p:spPr>
          <a:xfrm>
            <a:off x="67676" y="21932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1106" name="Rectangle 17"/>
          <p:cNvSpPr txBox="1"/>
          <p:nvPr/>
        </p:nvSpPr>
        <p:spPr>
          <a:xfrm>
            <a:off x="83174" y="25229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1107" name="Rectangle 20"/>
          <p:cNvSpPr txBox="1"/>
          <p:nvPr/>
        </p:nvSpPr>
        <p:spPr>
          <a:xfrm>
            <a:off x="29175" y="31922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1108" name="Rectangle 21"/>
          <p:cNvSpPr txBox="1"/>
          <p:nvPr/>
        </p:nvSpPr>
        <p:spPr>
          <a:xfrm>
            <a:off x="36443" y="34995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1109" name="Rectangle 22"/>
          <p:cNvSpPr txBox="1"/>
          <p:nvPr/>
        </p:nvSpPr>
        <p:spPr>
          <a:xfrm>
            <a:off x="43711" y="38334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1110" name="Rectangle 25"/>
          <p:cNvSpPr txBox="1"/>
          <p:nvPr/>
        </p:nvSpPr>
        <p:spPr>
          <a:xfrm>
            <a:off x="60408" y="48180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1111" name="Rectangle 26"/>
          <p:cNvSpPr txBox="1"/>
          <p:nvPr/>
        </p:nvSpPr>
        <p:spPr>
          <a:xfrm>
            <a:off x="59209" y="509670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1112"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1113" name="TextBox 28"/>
          <p:cNvSpPr txBox="1"/>
          <p:nvPr/>
        </p:nvSpPr>
        <p:spPr>
          <a:xfrm>
            <a:off x="6570451" y="3703999"/>
            <a:ext cx="94240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speculative</a:t>
            </a:r>
          </a:p>
        </p:txBody>
      </p:sp>
      <p:sp>
        <p:nvSpPr>
          <p:cNvPr id="1114"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1115"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1116"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1117"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1118"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1119"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1120" name="Rectangle 35"/>
          <p:cNvSpPr txBox="1"/>
          <p:nvPr/>
        </p:nvSpPr>
        <p:spPr>
          <a:xfrm>
            <a:off x="7875659" y="51816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1121" name="Rectangle 36"/>
          <p:cNvSpPr txBox="1"/>
          <p:nvPr/>
        </p:nvSpPr>
        <p:spPr>
          <a:xfrm>
            <a:off x="7894320" y="324461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1122" name="TextBox 37"/>
          <p:cNvSpPr txBox="1"/>
          <p:nvPr/>
        </p:nvSpPr>
        <p:spPr>
          <a:xfrm>
            <a:off x="7959718" y="3340870"/>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C000"/>
                </a:solidFill>
              </a:defRPr>
            </a:pPr>
            <a:r>
              <a:t>arguments</a:t>
            </a:r>
            <a:r>
              <a:rPr sz="1800"/>
              <a:t> </a:t>
            </a:r>
          </a:p>
        </p:txBody>
      </p:sp>
      <p:sp>
        <p:nvSpPr>
          <p:cNvPr id="1123" name="Left Brace 38"/>
          <p:cNvSpPr/>
          <p:nvPr/>
        </p:nvSpPr>
        <p:spPr>
          <a:xfrm>
            <a:off x="7457565" y="3276599"/>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1124" name="TextBox 39"/>
          <p:cNvSpPr txBox="1"/>
          <p:nvPr/>
        </p:nvSpPr>
        <p:spPr>
          <a:xfrm>
            <a:off x="6859483" y="3326453"/>
            <a:ext cx="589785"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pollute</a:t>
            </a:r>
          </a:p>
        </p:txBody>
      </p:sp>
      <p:sp>
        <p:nvSpPr>
          <p:cNvPr id="1125" name="Rectangle 42"/>
          <p:cNvSpPr txBox="1"/>
          <p:nvPr/>
        </p:nvSpPr>
        <p:spPr>
          <a:xfrm>
            <a:off x="60408" y="53456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0X00000057</a:t>
            </a:r>
          </a:p>
        </p:txBody>
      </p:sp>
      <p:sp>
        <p:nvSpPr>
          <p:cNvPr id="1126" name="Rectangle 43"/>
          <p:cNvSpPr/>
          <p:nvPr/>
        </p:nvSpPr>
        <p:spPr>
          <a:xfrm>
            <a:off x="1512799" y="4838736"/>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pic>
        <p:nvPicPr>
          <p:cNvPr id="1127" name="Picture 44" descr="Picture 44"/>
          <p:cNvPicPr>
            <a:picLocks noChangeAspect="1"/>
          </p:cNvPicPr>
          <p:nvPr/>
        </p:nvPicPr>
        <p:blipFill>
          <a:blip r:embed="rId2">
            <a:extLst/>
          </a:blip>
          <a:stretch>
            <a:fillRect/>
          </a:stretch>
        </p:blipFill>
        <p:spPr>
          <a:xfrm>
            <a:off x="4548659" y="3493020"/>
            <a:ext cx="1471142" cy="1201512"/>
          </a:xfrm>
          <a:prstGeom prst="rect">
            <a:avLst/>
          </a:prstGeom>
          <a:ln w="12700">
            <a:miter lim="400000"/>
          </a:ln>
        </p:spPr>
      </p:pic>
      <p:sp>
        <p:nvSpPr>
          <p:cNvPr id="1128" name="Rectangle 45"/>
          <p:cNvSpPr/>
          <p:nvPr/>
        </p:nvSpPr>
        <p:spPr>
          <a:xfrm>
            <a:off x="1512799" y="5128983"/>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1129" name="Rectangle 46"/>
          <p:cNvSpPr/>
          <p:nvPr/>
        </p:nvSpPr>
        <p:spPr>
          <a:xfrm>
            <a:off x="1504159" y="5407621"/>
            <a:ext cx="3592602"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1130" name="Straight Arrow Connector 48"/>
          <p:cNvSpPr/>
          <p:nvPr/>
        </p:nvSpPr>
        <p:spPr>
          <a:xfrm flipV="1">
            <a:off x="5486400" y="2795913"/>
            <a:ext cx="2259235" cy="725700"/>
          </a:xfrm>
          <a:prstGeom prst="line">
            <a:avLst/>
          </a:prstGeom>
          <a:ln w="6350">
            <a:solidFill>
              <a:schemeClr val="accent1"/>
            </a:solidFill>
            <a:miter/>
            <a:tailEnd type="triangle"/>
          </a:ln>
        </p:spPr>
        <p:txBody>
          <a:bodyPr lIns="45719" rIns="45719"/>
          <a:lstStyle/>
          <a:p>
            <a:pPr>
              <a:defRPr>
                <a:solidFill>
                  <a:srgbClr val="FFFFFF"/>
                </a:solidFill>
              </a:defRPr>
            </a:pPr>
          </a:p>
        </p:txBody>
      </p:sp>
      <p:sp>
        <p:nvSpPr>
          <p:cNvPr id="1131" name="TextBox 50"/>
          <p:cNvSpPr txBox="1"/>
          <p:nvPr/>
        </p:nvSpPr>
        <p:spPr>
          <a:xfrm rot="20504559">
            <a:off x="5618186" y="2845012"/>
            <a:ext cx="1824470"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Memory request </a:t>
            </a:r>
          </a:p>
        </p:txBody>
      </p:sp>
      <p:sp>
        <p:nvSpPr>
          <p:cNvPr id="1132" name="Straight Arrow Connector 51"/>
          <p:cNvSpPr/>
          <p:nvPr/>
        </p:nvSpPr>
        <p:spPr>
          <a:xfrm flipH="1" flipV="1">
            <a:off x="5562601" y="4489480"/>
            <a:ext cx="2232552" cy="850197"/>
          </a:xfrm>
          <a:prstGeom prst="line">
            <a:avLst/>
          </a:prstGeom>
          <a:ln w="6350">
            <a:solidFill>
              <a:schemeClr val="accent1"/>
            </a:solidFill>
            <a:miter/>
            <a:tailEnd type="triangle"/>
          </a:ln>
        </p:spPr>
        <p:txBody>
          <a:bodyPr lIns="45719" rIns="45719"/>
          <a:lstStyle/>
          <a:p>
            <a:pPr>
              <a:defRPr>
                <a:solidFill>
                  <a:srgbClr val="FFFFFF"/>
                </a:solidFill>
              </a:defRPr>
            </a:pPr>
          </a:p>
        </p:txBody>
      </p:sp>
      <p:sp>
        <p:nvSpPr>
          <p:cNvPr id="1133" name="TextBox 54"/>
          <p:cNvSpPr txBox="1"/>
          <p:nvPr/>
        </p:nvSpPr>
        <p:spPr>
          <a:xfrm rot="1361592">
            <a:off x="6158479" y="4849678"/>
            <a:ext cx="81539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popRSB</a:t>
            </a:r>
          </a:p>
        </p:txBody>
      </p:sp>
      <p:graphicFrame>
        <p:nvGraphicFramePr>
          <p:cNvPr id="1134" name="Content Placeholder 7"/>
          <p:cNvGraphicFramePr/>
          <p:nvPr/>
        </p:nvGraphicFramePr>
        <p:xfrm>
          <a:off x="4043469"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bl>
          </a:graphicData>
        </a:graphic>
      </p:graphicFrame>
      <p:sp>
        <p:nvSpPr>
          <p:cNvPr id="1135" name="TextBox 61"/>
          <p:cNvSpPr txBox="1"/>
          <p:nvPr/>
        </p:nvSpPr>
        <p:spPr>
          <a:xfrm>
            <a:off x="3840208"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Shadow cache</a:t>
            </a:r>
          </a:p>
        </p:txBody>
      </p:sp>
      <p:pic>
        <p:nvPicPr>
          <p:cNvPr id="1136" name="Picture 63" descr="Picture 63"/>
          <p:cNvPicPr>
            <a:picLocks noChangeAspect="1"/>
          </p:cNvPicPr>
          <p:nvPr/>
        </p:nvPicPr>
        <p:blipFill>
          <a:blip r:embed="rId3">
            <a:extLst/>
          </a:blip>
          <a:stretch>
            <a:fillRect/>
          </a:stretch>
        </p:blipFill>
        <p:spPr>
          <a:xfrm>
            <a:off x="1582166" y="3940835"/>
            <a:ext cx="253535" cy="221651"/>
          </a:xfrm>
          <a:prstGeom prst="rect">
            <a:avLst/>
          </a:prstGeom>
          <a:ln w="12700">
            <a:miter lim="400000"/>
          </a:ln>
        </p:spPr>
      </p:pic>
      <p:pic>
        <p:nvPicPr>
          <p:cNvPr id="1137" name="Picture 64" descr="Picture 64"/>
          <p:cNvPicPr>
            <a:picLocks noChangeAspect="1"/>
          </p:cNvPicPr>
          <p:nvPr/>
        </p:nvPicPr>
        <p:blipFill>
          <a:blip r:embed="rId3">
            <a:extLst/>
          </a:blip>
          <a:stretch>
            <a:fillRect/>
          </a:stretch>
        </p:blipFill>
        <p:spPr>
          <a:xfrm>
            <a:off x="1585204" y="4273870"/>
            <a:ext cx="253535" cy="221651"/>
          </a:xfrm>
          <a:prstGeom prst="rect">
            <a:avLst/>
          </a:prstGeom>
          <a:ln w="12700">
            <a:miter lim="400000"/>
          </a:ln>
        </p:spPr>
      </p:pic>
      <p:sp>
        <p:nvSpPr>
          <p:cNvPr id="1138" name="TextBox 65"/>
          <p:cNvSpPr txBox="1"/>
          <p:nvPr/>
        </p:nvSpPr>
        <p:spPr>
          <a:xfrm>
            <a:off x="4190092" y="2024789"/>
            <a:ext cx="86664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array[1]</a:t>
            </a:r>
          </a:p>
        </p:txBody>
      </p:sp>
      <p:sp>
        <p:nvSpPr>
          <p:cNvPr id="1139" name="TextBox 66"/>
          <p:cNvSpPr txBox="1"/>
          <p:nvPr/>
        </p:nvSpPr>
        <p:spPr>
          <a:xfrm>
            <a:off x="6675119" y="1771837"/>
            <a:ext cx="100280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7030A0"/>
                </a:solidFill>
              </a:defRPr>
            </a:pPr>
            <a:r>
              <a:t>assuming</a:t>
            </a:r>
            <a:endParaRPr>
              <a:solidFill>
                <a:srgbClr val="FFFFFF"/>
              </a:solidFill>
            </a:endParaRPr>
          </a:p>
          <a:p>
            <a:pPr>
              <a:defRPr>
                <a:solidFill>
                  <a:srgbClr val="7030A0"/>
                </a:solidFill>
              </a:defRPr>
            </a:pPr>
            <a:r>
              <a:t>secret = 1</a:t>
            </a:r>
          </a:p>
        </p:txBody>
      </p:sp>
      <p:graphicFrame>
        <p:nvGraphicFramePr>
          <p:cNvPr id="1140" name="Content Placeholder 7"/>
          <p:cNvGraphicFramePr/>
          <p:nvPr/>
        </p:nvGraphicFramePr>
        <p:xfrm>
          <a:off x="5314734"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141" name="TextBox 53"/>
          <p:cNvSpPr txBox="1"/>
          <p:nvPr/>
        </p:nvSpPr>
        <p:spPr>
          <a:xfrm>
            <a:off x="5111472"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Cache</a:t>
            </a:r>
          </a:p>
        </p:txBody>
      </p:sp>
      <p:sp>
        <p:nvSpPr>
          <p:cNvPr id="1142" name="Slide Number Placeholder 2"/>
          <p:cNvSpPr txBox="1"/>
          <p:nvPr>
            <p:ph type="sldNum" sz="quarter" idx="4294967295"/>
          </p:nvPr>
        </p:nvSpPr>
        <p:spPr>
          <a:xfrm>
            <a:off x="8961576" y="5793899"/>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1126"/>
                                        </p:tgtEl>
                                        <p:attrNameLst>
                                          <p:attrName>style.visibility</p:attrName>
                                        </p:attrNameLst>
                                      </p:cBhvr>
                                      <p:to>
                                        <p:strVal val="hidden"/>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1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0" presetID="1" grpId="4" fill="hold">
                                  <p:stCondLst>
                                    <p:cond delay="0"/>
                                  </p:stCondLst>
                                  <p:iterate type="el" backwards="0">
                                    <p:tmAbs val="0"/>
                                  </p:iterate>
                                  <p:childTnLst>
                                    <p:set>
                                      <p:cBhvr>
                                        <p:cTn id="17" fill="hold">
                                          <p:stCondLst>
                                            <p:cond delay="0"/>
                                          </p:stCondLst>
                                        </p:cTn>
                                        <p:tgtEl>
                                          <p:spTgt spid="1121"/>
                                        </p:tgtEl>
                                        <p:attrNameLst>
                                          <p:attrName>style.visibility</p:attrName>
                                        </p:attrNameLst>
                                      </p:cBhvr>
                                      <p:to>
                                        <p:strVal val="hidden"/>
                                      </p:to>
                                    </p:set>
                                  </p:childTnLst>
                                </p:cTn>
                              </p:par>
                            </p:childTnLst>
                          </p:cTn>
                        </p:par>
                        <p:par>
                          <p:cTn id="18" fill="hold">
                            <p:stCondLst>
                              <p:cond delay="0"/>
                            </p:stCondLst>
                            <p:childTnLst>
                              <p:par>
                                <p:cTn id="19" presetClass="exit" nodeType="afterEffect" presetSubtype="0" presetID="1" grpId="5" fill="hold">
                                  <p:stCondLst>
                                    <p:cond delay="0"/>
                                  </p:stCondLst>
                                  <p:iterate type="el" backwards="0">
                                    <p:tmAbs val="0"/>
                                  </p:iterate>
                                  <p:childTnLst>
                                    <p:set>
                                      <p:cBhvr>
                                        <p:cTn id="20" fill="hold">
                                          <p:stCondLst>
                                            <p:cond delay="0"/>
                                          </p:stCondLst>
                                        </p:cTn>
                                        <p:tgtEl>
                                          <p:spTgt spid="1122"/>
                                        </p:tgtEl>
                                        <p:attrNameLst>
                                          <p:attrName>style.visibility</p:attrName>
                                        </p:attrNameLst>
                                      </p:cBhvr>
                                      <p:to>
                                        <p:strVal val="hidden"/>
                                      </p:to>
                                    </p:set>
                                  </p:childTnLst>
                                </p:cTn>
                              </p:par>
                            </p:childTnLst>
                          </p:cTn>
                        </p:par>
                        <p:par>
                          <p:cTn id="21" fill="hold">
                            <p:stCondLst>
                              <p:cond delay="0"/>
                            </p:stCondLst>
                            <p:childTnLst>
                              <p:par>
                                <p:cTn id="22" presetClass="exit" nodeType="afterEffect" presetSubtype="0" presetID="1" grpId="6" fill="hold">
                                  <p:stCondLst>
                                    <p:cond delay="0"/>
                                  </p:stCondLst>
                                  <p:iterate type="el" backwards="0">
                                    <p:tmAbs val="0"/>
                                  </p:iterate>
                                  <p:childTnLst>
                                    <p:set>
                                      <p:cBhvr>
                                        <p:cTn id="23" fill="hold">
                                          <p:stCondLst>
                                            <p:cond delay="0"/>
                                          </p:stCondLst>
                                        </p:cTn>
                                        <p:tgtEl>
                                          <p:spTgt spid="1123"/>
                                        </p:tgtEl>
                                        <p:attrNameLst>
                                          <p:attrName>style.visibility</p:attrName>
                                        </p:attrNameLst>
                                      </p:cBhvr>
                                      <p:to>
                                        <p:strVal val="hidden"/>
                                      </p:to>
                                    </p:set>
                                  </p:childTnLst>
                                </p:cTn>
                              </p:par>
                            </p:childTnLst>
                          </p:cTn>
                        </p:par>
                        <p:par>
                          <p:cTn id="24" fill="hold">
                            <p:stCondLst>
                              <p:cond delay="0"/>
                            </p:stCondLst>
                            <p:childTnLst>
                              <p:par>
                                <p:cTn id="25" presetClass="exit" nodeType="afterEffect" presetSubtype="0" presetID="1" grpId="7" fill="hold">
                                  <p:stCondLst>
                                    <p:cond delay="0"/>
                                  </p:stCondLst>
                                  <p:iterate type="el" backwards="0">
                                    <p:tmAbs val="0"/>
                                  </p:iterate>
                                  <p:childTnLst>
                                    <p:set>
                                      <p:cBhvr>
                                        <p:cTn id="26" fill="hold">
                                          <p:stCondLst>
                                            <p:cond delay="0"/>
                                          </p:stCondLst>
                                        </p:cTn>
                                        <p:tgtEl>
                                          <p:spTgt spid="11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Class="exit" nodeType="clickEffect" presetSubtype="0" presetID="1" grpId="8" fill="hold">
                                  <p:stCondLst>
                                    <p:cond delay="0"/>
                                  </p:stCondLst>
                                  <p:iterate type="el" backwards="0">
                                    <p:tmAbs val="0"/>
                                  </p:iterate>
                                  <p:childTnLst>
                                    <p:set>
                                      <p:cBhvr>
                                        <p:cTn id="30" fill="hold">
                                          <p:stCondLst>
                                            <p:cond delay="0"/>
                                          </p:stCondLst>
                                        </p:cTn>
                                        <p:tgtEl>
                                          <p:spTgt spid="1128"/>
                                        </p:tgtEl>
                                        <p:attrNameLst>
                                          <p:attrName>style.visibility</p:attrName>
                                        </p:attrNameLst>
                                      </p:cBhvr>
                                      <p:to>
                                        <p:strVal val="hidden"/>
                                      </p:to>
                                    </p:set>
                                  </p:childTnLst>
                                </p:cTn>
                              </p:par>
                            </p:childTnLst>
                          </p:cTn>
                        </p:par>
                        <p:par>
                          <p:cTn id="31" fill="hold">
                            <p:stCondLst>
                              <p:cond delay="0"/>
                            </p:stCondLst>
                            <p:childTnLst>
                              <p:par>
                                <p:cTn id="32" presetClass="entr" nodeType="afterEffect" presetSubtype="0" presetID="1" grpId="9" fill="hold">
                                  <p:stCondLst>
                                    <p:cond delay="0"/>
                                  </p:stCondLst>
                                  <p:iterate type="el" backwards="0">
                                    <p:tmAbs val="0"/>
                                  </p:iterate>
                                  <p:childTnLst>
                                    <p:set>
                                      <p:cBhvr>
                                        <p:cTn id="33" fill="hold"/>
                                        <p:tgtEl>
                                          <p:spTgt spid="11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0" fill="hold">
                                  <p:stCondLst>
                                    <p:cond delay="0"/>
                                  </p:stCondLst>
                                  <p:iterate type="el" backwards="0">
                                    <p:tmAbs val="0"/>
                                  </p:iterate>
                                  <p:childTnLst>
                                    <p:set>
                                      <p:cBhvr>
                                        <p:cTn id="37" fill="hold"/>
                                        <p:tgtEl>
                                          <p:spTgt spid="1130"/>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1" fill="hold">
                                  <p:stCondLst>
                                    <p:cond delay="0"/>
                                  </p:stCondLst>
                                  <p:iterate type="el" backwards="0">
                                    <p:tmAbs val="0"/>
                                  </p:iterate>
                                  <p:childTnLst>
                                    <p:set>
                                      <p:cBhvr>
                                        <p:cTn id="40" fill="hold"/>
                                        <p:tgtEl>
                                          <p:spTgt spid="11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2" fill="hold">
                                  <p:stCondLst>
                                    <p:cond delay="0"/>
                                  </p:stCondLst>
                                  <p:iterate type="el" backwards="0">
                                    <p:tmAbs val="0"/>
                                  </p:iterate>
                                  <p:childTnLst>
                                    <p:set>
                                      <p:cBhvr>
                                        <p:cTn id="44" fill="hold"/>
                                        <p:tgtEl>
                                          <p:spTgt spid="1133"/>
                                        </p:tgtEl>
                                        <p:attrNameLst>
                                          <p:attrName>style.visibility</p:attrName>
                                        </p:attrNameLst>
                                      </p:cBhvr>
                                      <p:to>
                                        <p:strVal val="visible"/>
                                      </p:to>
                                    </p:set>
                                  </p:childTnLst>
                                </p:cTn>
                              </p:par>
                            </p:childTnLst>
                          </p:cTn>
                        </p:par>
                        <p:par>
                          <p:cTn id="45" fill="hold">
                            <p:stCondLst>
                              <p:cond delay="0"/>
                            </p:stCondLst>
                            <p:childTnLst>
                              <p:par>
                                <p:cTn id="46" presetClass="exit" nodeType="afterEffect" presetSubtype="0" presetID="1" grpId="13" fill="hold">
                                  <p:stCondLst>
                                    <p:cond delay="0"/>
                                  </p:stCondLst>
                                  <p:iterate type="el" backwards="0">
                                    <p:tmAbs val="0"/>
                                  </p:iterate>
                                  <p:childTnLst>
                                    <p:set>
                                      <p:cBhvr>
                                        <p:cTn id="47" fill="hold">
                                          <p:stCondLst>
                                            <p:cond delay="0"/>
                                          </p:stCondLst>
                                        </p:cTn>
                                        <p:tgtEl>
                                          <p:spTgt spid="1130"/>
                                        </p:tgtEl>
                                        <p:attrNameLst>
                                          <p:attrName>style.visibility</p:attrName>
                                        </p:attrNameLst>
                                      </p:cBhvr>
                                      <p:to>
                                        <p:strVal val="hidden"/>
                                      </p:to>
                                    </p:set>
                                  </p:childTnLst>
                                </p:cTn>
                              </p:par>
                            </p:childTnLst>
                          </p:cTn>
                        </p:par>
                        <p:par>
                          <p:cTn id="48" fill="hold">
                            <p:stCondLst>
                              <p:cond delay="0"/>
                            </p:stCondLst>
                            <p:childTnLst>
                              <p:par>
                                <p:cTn id="49" presetClass="entr" nodeType="afterEffect" presetSubtype="0" presetID="1" grpId="14" fill="hold">
                                  <p:stCondLst>
                                    <p:cond delay="0"/>
                                  </p:stCondLst>
                                  <p:iterate type="el" backwards="0">
                                    <p:tmAbs val="0"/>
                                  </p:iterate>
                                  <p:childTnLst>
                                    <p:set>
                                      <p:cBhvr>
                                        <p:cTn id="50" fill="hold"/>
                                        <p:tgtEl>
                                          <p:spTgt spid="1132"/>
                                        </p:tgtEl>
                                        <p:attrNameLst>
                                          <p:attrName>style.visibility</p:attrName>
                                        </p:attrNameLst>
                                      </p:cBhvr>
                                      <p:to>
                                        <p:strVal val="visible"/>
                                      </p:to>
                                    </p:set>
                                  </p:childTnLst>
                                </p:cTn>
                              </p:par>
                            </p:childTnLst>
                          </p:cTn>
                        </p:par>
                        <p:par>
                          <p:cTn id="51" fill="hold">
                            <p:stCondLst>
                              <p:cond delay="0"/>
                            </p:stCondLst>
                            <p:childTnLst>
                              <p:par>
                                <p:cTn id="52" presetClass="exit" nodeType="afterEffect" presetSubtype="0" presetID="1" grpId="15" fill="hold">
                                  <p:stCondLst>
                                    <p:cond delay="0"/>
                                  </p:stCondLst>
                                  <p:iterate type="el" backwards="0">
                                    <p:tmAbs val="0"/>
                                  </p:iterate>
                                  <p:childTnLst>
                                    <p:set>
                                      <p:cBhvr>
                                        <p:cTn id="53" fill="hold">
                                          <p:stCondLst>
                                            <p:cond delay="0"/>
                                          </p:stCondLst>
                                        </p:cTn>
                                        <p:tgtEl>
                                          <p:spTgt spid="113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Class="path" nodeType="clickEffect" presetSubtype="0" presetID="-1" grpId="16" accel="50000" decel="50000" fill="hold">
                                  <p:stCondLst>
                                    <p:cond delay="0"/>
                                  </p:stCondLst>
                                  <p:childTnLst>
                                    <p:animMotion path="M 0.000000 0.000000 L -0.362318 -0.381787" origin="layout" pathEditMode="relative">
                                      <p:cBhvr>
                                        <p:cTn id="57" dur="2000" fill="hold"/>
                                        <p:tgtEl>
                                          <p:spTgt spid="1120"/>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Class="exit" nodeType="clickEffect" presetSubtype="0" presetID="1" grpId="17" fill="hold">
                                  <p:stCondLst>
                                    <p:cond delay="0"/>
                                  </p:stCondLst>
                                  <p:iterate type="el" backwards="0">
                                    <p:tmAbs val="0"/>
                                  </p:iterate>
                                  <p:childTnLst>
                                    <p:set>
                                      <p:cBhvr>
                                        <p:cTn id="61" fill="hold">
                                          <p:stCondLst>
                                            <p:cond delay="0"/>
                                          </p:stCondLst>
                                        </p:cTn>
                                        <p:tgtEl>
                                          <p:spTgt spid="112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ID="9" grpId="18" fill="hold">
                                  <p:stCondLst>
                                    <p:cond delay="0"/>
                                  </p:stCondLst>
                                  <p:iterate type="el" backwards="0">
                                    <p:tmAbs val="0"/>
                                  </p:iterate>
                                  <p:childTnLst>
                                    <p:set>
                                      <p:cBhvr>
                                        <p:cTn id="65" fill="hold"/>
                                        <p:tgtEl>
                                          <p:spTgt spid="1091"/>
                                        </p:tgtEl>
                                        <p:attrNameLst>
                                          <p:attrName>style.visibility</p:attrName>
                                        </p:attrNameLst>
                                      </p:cBhvr>
                                      <p:to>
                                        <p:strVal val="visible"/>
                                      </p:to>
                                    </p:set>
                                    <p:animEffect filter="dissolve" transition="in">
                                      <p:cBhvr>
                                        <p:cTn id="66" dur="500"/>
                                        <p:tgtEl>
                                          <p:spTgt spid="1091"/>
                                        </p:tgtEl>
                                      </p:cBhvr>
                                    </p:animEffect>
                                  </p:childTnLst>
                                </p:cTn>
                              </p:par>
                            </p:childTnLst>
                          </p:cTn>
                        </p:par>
                        <p:par>
                          <p:cTn id="67" fill="hold">
                            <p:stCondLst>
                              <p:cond delay="500"/>
                            </p:stCondLst>
                            <p:childTnLst>
                              <p:par>
                                <p:cTn id="68" presetClass="entr" nodeType="afterEffect" presetID="9" grpId="19" fill="hold">
                                  <p:stCondLst>
                                    <p:cond delay="0"/>
                                  </p:stCondLst>
                                  <p:iterate type="el" backwards="0">
                                    <p:tmAbs val="0"/>
                                  </p:iterate>
                                  <p:childTnLst>
                                    <p:set>
                                      <p:cBhvr>
                                        <p:cTn id="69" fill="hold"/>
                                        <p:tgtEl>
                                          <p:spTgt spid="1136"/>
                                        </p:tgtEl>
                                        <p:attrNameLst>
                                          <p:attrName>style.visibility</p:attrName>
                                        </p:attrNameLst>
                                      </p:cBhvr>
                                      <p:to>
                                        <p:strVal val="visible"/>
                                      </p:to>
                                    </p:set>
                                    <p:animEffect filter="dissolve" transition="in">
                                      <p:cBhvr>
                                        <p:cTn id="70" dur="500"/>
                                        <p:tgtEl>
                                          <p:spTgt spid="1136"/>
                                        </p:tgtEl>
                                      </p:cBhvr>
                                    </p:animEffect>
                                  </p:childTnLst>
                                </p:cTn>
                              </p:par>
                            </p:childTnLst>
                          </p:cTn>
                        </p:par>
                      </p:childTnLst>
                    </p:cTn>
                  </p:par>
                  <p:par>
                    <p:cTn id="71" fill="hold">
                      <p:stCondLst>
                        <p:cond delay="indefinite"/>
                      </p:stCondLst>
                      <p:childTnLst>
                        <p:par>
                          <p:cTn id="72" fill="hold">
                            <p:stCondLst>
                              <p:cond delay="0"/>
                            </p:stCondLst>
                            <p:childTnLst>
                              <p:par>
                                <p:cTn id="73" presetClass="entr" nodeType="clickEffect" presetID="9" grpId="20" fill="hold">
                                  <p:stCondLst>
                                    <p:cond delay="0"/>
                                  </p:stCondLst>
                                  <p:iterate type="el" backwards="0">
                                    <p:tmAbs val="0"/>
                                  </p:iterate>
                                  <p:childTnLst>
                                    <p:set>
                                      <p:cBhvr>
                                        <p:cTn id="74" fill="hold"/>
                                        <p:tgtEl>
                                          <p:spTgt spid="1090"/>
                                        </p:tgtEl>
                                        <p:attrNameLst>
                                          <p:attrName>style.visibility</p:attrName>
                                        </p:attrNameLst>
                                      </p:cBhvr>
                                      <p:to>
                                        <p:strVal val="visible"/>
                                      </p:to>
                                    </p:set>
                                    <p:animEffect filter="dissolve" transition="in">
                                      <p:cBhvr>
                                        <p:cTn id="75" dur="500"/>
                                        <p:tgtEl>
                                          <p:spTgt spid="1090"/>
                                        </p:tgtEl>
                                      </p:cBhvr>
                                    </p:animEffect>
                                  </p:childTnLst>
                                </p:cTn>
                              </p:par>
                            </p:childTnLst>
                          </p:cTn>
                        </p:par>
                        <p:par>
                          <p:cTn id="76" fill="hold">
                            <p:stCondLst>
                              <p:cond delay="500"/>
                            </p:stCondLst>
                            <p:childTnLst>
                              <p:par>
                                <p:cTn id="77" presetClass="exit" nodeType="afterEffect" presetSubtype="0" presetID="1" grpId="21" fill="hold">
                                  <p:stCondLst>
                                    <p:cond delay="0"/>
                                  </p:stCondLst>
                                  <p:iterate type="el" backwards="0">
                                    <p:tmAbs val="0"/>
                                  </p:iterate>
                                  <p:childTnLst>
                                    <p:set>
                                      <p:cBhvr>
                                        <p:cTn id="78" fill="hold">
                                          <p:stCondLst>
                                            <p:cond delay="0"/>
                                          </p:stCondLst>
                                        </p:cTn>
                                        <p:tgtEl>
                                          <p:spTgt spid="1091"/>
                                        </p:tgtEl>
                                        <p:attrNameLst>
                                          <p:attrName>style.visibility</p:attrName>
                                        </p:attrNameLst>
                                      </p:cBhvr>
                                      <p:to>
                                        <p:strVal val="hidden"/>
                                      </p:to>
                                    </p:set>
                                  </p:childTnLst>
                                </p:cTn>
                              </p:par>
                            </p:childTnLst>
                          </p:cTn>
                        </p:par>
                        <p:par>
                          <p:cTn id="79" fill="hold">
                            <p:stCondLst>
                              <p:cond delay="500"/>
                            </p:stCondLst>
                            <p:childTnLst>
                              <p:par>
                                <p:cTn id="80" presetClass="entr" nodeType="afterEffect" presetID="9" grpId="22" fill="hold">
                                  <p:stCondLst>
                                    <p:cond delay="0"/>
                                  </p:stCondLst>
                                  <p:iterate type="el" backwards="0">
                                    <p:tmAbs val="0"/>
                                  </p:iterate>
                                  <p:childTnLst>
                                    <p:set>
                                      <p:cBhvr>
                                        <p:cTn id="81" fill="hold"/>
                                        <p:tgtEl>
                                          <p:spTgt spid="1137"/>
                                        </p:tgtEl>
                                        <p:attrNameLst>
                                          <p:attrName>style.visibility</p:attrName>
                                        </p:attrNameLst>
                                      </p:cBhvr>
                                      <p:to>
                                        <p:strVal val="visible"/>
                                      </p:to>
                                    </p:set>
                                    <p:animEffect filter="dissolve" transition="in">
                                      <p:cBhvr>
                                        <p:cTn id="82" dur="500"/>
                                        <p:tgtEl>
                                          <p:spTgt spid="1137"/>
                                        </p:tgtEl>
                                      </p:cBhvr>
                                    </p:animEffect>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0" presetID="1" grpId="23" fill="hold">
                                  <p:stCondLst>
                                    <p:cond delay="0"/>
                                  </p:stCondLst>
                                  <p:iterate type="el" backwards="0">
                                    <p:tmAbs val="0"/>
                                  </p:iterate>
                                  <p:childTnLst>
                                    <p:set>
                                      <p:cBhvr>
                                        <p:cTn id="86" fill="hold"/>
                                        <p:tgtEl>
                                          <p:spTgt spid="1134"/>
                                        </p:tgtEl>
                                        <p:attrNameLst>
                                          <p:attrName>style.visibility</p:attrName>
                                        </p:attrNameLst>
                                      </p:cBhvr>
                                      <p:to>
                                        <p:strVal val="visible"/>
                                      </p:to>
                                    </p:set>
                                  </p:childTnLst>
                                </p:cTn>
                              </p:par>
                            </p:childTnLst>
                          </p:cTn>
                        </p:par>
                        <p:par>
                          <p:cTn id="87" fill="hold">
                            <p:stCondLst>
                              <p:cond delay="0"/>
                            </p:stCondLst>
                            <p:childTnLst>
                              <p:par>
                                <p:cTn id="88" presetClass="entr" nodeType="afterEffect" presetSubtype="0" presetID="1" grpId="24" fill="hold">
                                  <p:stCondLst>
                                    <p:cond delay="0"/>
                                  </p:stCondLst>
                                  <p:iterate type="el" backwards="0">
                                    <p:tmAbs val="0"/>
                                  </p:iterate>
                                  <p:childTnLst>
                                    <p:set>
                                      <p:cBhvr>
                                        <p:cTn id="89" fill="hold"/>
                                        <p:tgtEl>
                                          <p:spTgt spid="1135"/>
                                        </p:tgtEl>
                                        <p:attrNameLst>
                                          <p:attrName>style.visibility</p:attrName>
                                        </p:attrNameLst>
                                      </p:cBhvr>
                                      <p:to>
                                        <p:strVal val="visible"/>
                                      </p:to>
                                    </p:set>
                                  </p:childTnLst>
                                </p:cTn>
                              </p:par>
                            </p:childTnLst>
                          </p:cTn>
                        </p:par>
                        <p:par>
                          <p:cTn id="90" fill="hold">
                            <p:stCondLst>
                              <p:cond delay="0"/>
                            </p:stCondLst>
                            <p:childTnLst>
                              <p:par>
                                <p:cTn id="91" presetClass="entr" nodeType="afterEffect" presetSubtype="0" presetID="1" grpId="25" fill="hold">
                                  <p:stCondLst>
                                    <p:cond delay="0"/>
                                  </p:stCondLst>
                                  <p:iterate type="el" backwards="0">
                                    <p:tmAbs val="0"/>
                                  </p:iterate>
                                  <p:childTnLst>
                                    <p:set>
                                      <p:cBhvr>
                                        <p:cTn id="92" fill="hold"/>
                                        <p:tgtEl>
                                          <p:spTgt spid="1138"/>
                                        </p:tgtEl>
                                        <p:attrNameLst>
                                          <p:attrName>style.visibility</p:attrName>
                                        </p:attrNameLst>
                                      </p:cBhvr>
                                      <p:to>
                                        <p:strVal val="visible"/>
                                      </p:to>
                                    </p:set>
                                  </p:childTnLst>
                                </p:cTn>
                              </p:par>
                            </p:childTnLst>
                          </p:cTn>
                        </p:par>
                        <p:par>
                          <p:cTn id="93" fill="hold">
                            <p:stCondLst>
                              <p:cond delay="0"/>
                            </p:stCondLst>
                            <p:childTnLst>
                              <p:par>
                                <p:cTn id="94" presetClass="entr" nodeType="afterEffect" presetSubtype="0" presetID="1" grpId="26" fill="hold">
                                  <p:stCondLst>
                                    <p:cond delay="0"/>
                                  </p:stCondLst>
                                  <p:iterate type="el" backwards="0">
                                    <p:tmAbs val="0"/>
                                  </p:iterate>
                                  <p:childTnLst>
                                    <p:set>
                                      <p:cBhvr>
                                        <p:cTn id="95" fill="hold"/>
                                        <p:tgtEl>
                                          <p:spTgt spid="113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Class="entr" nodeType="clickEffect" presetSubtype="0" presetID="1" grpId="27" fill="hold">
                                  <p:stCondLst>
                                    <p:cond delay="0"/>
                                  </p:stCondLst>
                                  <p:iterate type="el" backwards="0">
                                    <p:tmAbs val="0"/>
                                  </p:iterate>
                                  <p:childTnLst>
                                    <p:set>
                                      <p:cBhvr>
                                        <p:cTn id="99" fill="hold"/>
                                        <p:tgtEl>
                                          <p:spTgt spid="1140"/>
                                        </p:tgtEl>
                                        <p:attrNameLst>
                                          <p:attrName>style.visibility</p:attrName>
                                        </p:attrNameLst>
                                      </p:cBhvr>
                                      <p:to>
                                        <p:strVal val="visible"/>
                                      </p:to>
                                    </p:set>
                                  </p:childTnLst>
                                </p:cTn>
                              </p:par>
                            </p:childTnLst>
                          </p:cTn>
                        </p:par>
                        <p:par>
                          <p:cTn id="100" fill="hold">
                            <p:stCondLst>
                              <p:cond delay="0"/>
                            </p:stCondLst>
                            <p:childTnLst>
                              <p:par>
                                <p:cTn id="101" presetClass="exit" nodeType="afterEffect" presetSubtype="0" presetID="1" grpId="28" fill="hold">
                                  <p:stCondLst>
                                    <p:cond delay="0"/>
                                  </p:stCondLst>
                                  <p:iterate type="el" backwards="0">
                                    <p:tmAbs val="0"/>
                                  </p:iterate>
                                  <p:childTnLst>
                                    <p:set>
                                      <p:cBhvr>
                                        <p:cTn id="102" fill="hold">
                                          <p:stCondLst>
                                            <p:cond delay="0"/>
                                          </p:stCondLst>
                                        </p:cTn>
                                        <p:tgtEl>
                                          <p:spTgt spid="1090"/>
                                        </p:tgtEl>
                                        <p:attrNameLst>
                                          <p:attrName>style.visibility</p:attrName>
                                        </p:attrNameLst>
                                      </p:cBhvr>
                                      <p:to>
                                        <p:strVal val="hidden"/>
                                      </p:to>
                                    </p:set>
                                  </p:childTnLst>
                                </p:cTn>
                              </p:par>
                            </p:childTnLst>
                          </p:cTn>
                        </p:par>
                        <p:par>
                          <p:cTn id="103" fill="hold">
                            <p:stCondLst>
                              <p:cond delay="0"/>
                            </p:stCondLst>
                            <p:childTnLst>
                              <p:par>
                                <p:cTn id="104" presetClass="entr" nodeType="afterEffect" presetSubtype="0" presetID="1" grpId="29" fill="hold">
                                  <p:stCondLst>
                                    <p:cond delay="0"/>
                                  </p:stCondLst>
                                  <p:iterate type="el" backwards="0">
                                    <p:tmAbs val="0"/>
                                  </p:iterate>
                                  <p:childTnLst>
                                    <p:set>
                                      <p:cBhvr>
                                        <p:cTn id="105" fill="hold"/>
                                        <p:tgtEl>
                                          <p:spTgt spid="11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1" grpId="4"/>
      <p:bldP build="whole" bldLvl="1" animBg="1" rev="0" advAuto="0" spid="1090" grpId="20"/>
      <p:bldP build="whole" bldLvl="1" animBg="1" rev="0" advAuto="0" spid="1133" grpId="12"/>
      <p:bldP build="whole" bldLvl="1" animBg="1" rev="0" advAuto="0" spid="1091" grpId="18"/>
      <p:bldP build="whole" bldLvl="1" animBg="1" rev="0" advAuto="0" spid="1091" grpId="21"/>
      <p:bldP build="whole" bldLvl="1" animBg="1" rev="0" advAuto="0" spid="1132" grpId="14"/>
      <p:bldP build="whole" bldLvl="1" animBg="1" rev="0" advAuto="0" spid="1131" grpId="11"/>
      <p:bldP build="whole" bldLvl="1" animBg="1" rev="0" advAuto="0" spid="1090" grpId="28"/>
      <p:bldP build="whole" bldLvl="1" animBg="1" rev="0" advAuto="0" spid="1139" grpId="26"/>
      <p:bldP build="whole" bldLvl="1" animBg="1" rev="0" advAuto="0" spid="1136" grpId="19"/>
      <p:bldP build="whole" bldLvl="1" animBg="1" rev="0" advAuto="0" spid="1131" grpId="15"/>
      <p:bldP build="whole" bldLvl="1" animBg="1" rev="0" advAuto="0" spid="1128" grpId="3"/>
      <p:bldP build="whole" bldLvl="1" animBg="1" rev="0" advAuto="0" spid="1130" grpId="13"/>
      <p:bldP build="whole" bldLvl="1" animBg="1" rev="0" advAuto="0" spid="1130" grpId="10"/>
      <p:bldP build="whole" bldLvl="1" animBg="1" rev="0" advAuto="0" spid="1126" grpId="1"/>
      <p:bldP build="whole" bldLvl="1" animBg="1" rev="0" advAuto="0" spid="1128" grpId="8"/>
      <p:bldP build="whole" bldLvl="1" animBg="1" rev="0" advAuto="0" spid="1126" grpId="2"/>
      <p:bldP build="whole" bldLvl="1" animBg="1" rev="0" advAuto="0" spid="1129" grpId="9"/>
      <p:bldP build="whole" bldLvl="1" animBg="1" rev="0" advAuto="0" spid="1137" grpId="22"/>
      <p:bldP build="whole" bldLvl="1" animBg="1" rev="0" advAuto="0" spid="1135" grpId="24"/>
      <p:bldP build="whole" bldLvl="1" animBg="1" rev="0" advAuto="0" spid="1129" grpId="17"/>
      <p:bldP build="whole" bldLvl="1" animBg="1" rev="0" advAuto="0" spid="1138" grpId="25"/>
      <p:bldP build="whole" bldLvl="1" animBg="1" rev="0" advAuto="0" spid="1141" grpId="29"/>
      <p:bldP build="whole" bldLvl="1" animBg="1" rev="0" advAuto="0" spid="1134" grpId="23"/>
      <p:bldP build="whole" bldLvl="1" animBg="1" rev="0" advAuto="0" spid="1140" grpId="27"/>
      <p:bldP build="whole" bldLvl="1" animBg="1" rev="0" advAuto="0" spid="1124" grpId="7"/>
      <p:bldP build="whole" bldLvl="1" animBg="1" rev="0" advAuto="0" spid="1123" grpId="6"/>
      <p:bldP build="whole" bldLvl="1" animBg="1" rev="0" advAuto="0" spid="1122" grpId="5"/>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144"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145"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1146"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1147"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148" name="Content Placeholder 2"/>
          <p:cNvSpPr txBox="1"/>
          <p:nvPr>
            <p:ph type="body" sz="quarter" idx="1"/>
          </p:nvPr>
        </p:nvSpPr>
        <p:spPr>
          <a:xfrm>
            <a:off x="1471613" y="15240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speculative;</a:t>
            </a:r>
          </a:p>
          <a:p>
            <a:pPr marL="0" indent="0">
              <a:buSzTx/>
              <a:buNone/>
              <a:defRPr sz="1800">
                <a:latin typeface="Consolas"/>
                <a:ea typeface="Consolas"/>
                <a:cs typeface="Consolas"/>
                <a:sym typeface="Consolas"/>
              </a:defRPr>
            </a:pPr>
            <a:r>
              <a:t>   check_array();</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1149" name="Content Placeholder 2"/>
          <p:cNvSpPr txBox="1"/>
          <p:nvPr/>
        </p:nvSpPr>
        <p:spPr>
          <a:xfrm>
            <a:off x="1517332" y="3200400"/>
            <a:ext cx="3034046" cy="2333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Speculative</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pollute;</a:t>
            </a:r>
            <a:endParaRPr sz="3200"/>
          </a:p>
          <a:p>
            <a:pPr>
              <a:spcBef>
                <a:spcPts val="400"/>
              </a:spcBef>
              <a:defRPr>
                <a:solidFill>
                  <a:srgbClr val="FFFFFF"/>
                </a:solidFill>
                <a:latin typeface="Consolas"/>
                <a:ea typeface="Consolas"/>
                <a:cs typeface="Consolas"/>
                <a:sym typeface="Consolas"/>
              </a:defRPr>
            </a:pPr>
            <a:r>
              <a:t>   secret = kernel_mem;</a:t>
            </a:r>
            <a:endParaRPr sz="3200"/>
          </a:p>
          <a:p>
            <a:pPr>
              <a:spcBef>
                <a:spcPts val="400"/>
              </a:spcBef>
              <a:defRPr>
                <a:solidFill>
                  <a:srgbClr val="FFFFFF"/>
                </a:solidFill>
                <a:latin typeface="Consolas"/>
                <a:ea typeface="Consolas"/>
                <a:cs typeface="Consolas"/>
                <a:sym typeface="Consolas"/>
              </a:defRPr>
            </a:pPr>
            <a:r>
              <a:t>   array[secret];</a:t>
            </a:r>
            <a:endParaRPr sz="3200"/>
          </a:p>
          <a:p>
            <a:pPr>
              <a:spcBef>
                <a:spcPts val="400"/>
              </a:spcBef>
              <a:defRPr>
                <a:solidFill>
                  <a:srgbClr val="FFFFFF"/>
                </a:solidFill>
                <a:latin typeface="Consolas"/>
                <a:ea typeface="Consolas"/>
                <a:cs typeface="Consolas"/>
                <a:sym typeface="Consolas"/>
              </a:defRPr>
            </a:pPr>
            <a:r>
              <a:t>}</a:t>
            </a:r>
            <a:endParaRPr sz="3200"/>
          </a:p>
          <a:p>
            <a:pPr>
              <a:spcBef>
                <a:spcPts val="700"/>
              </a:spcBef>
              <a:defRPr>
                <a:solidFill>
                  <a:srgbClr val="FFFFFF"/>
                </a:solidFill>
                <a:latin typeface="Consolas"/>
                <a:ea typeface="Consolas"/>
                <a:cs typeface="Consolas"/>
                <a:sym typeface="Consolas"/>
              </a:defRPr>
            </a:pPr>
          </a:p>
        </p:txBody>
      </p:sp>
      <p:sp>
        <p:nvSpPr>
          <p:cNvPr id="1150" name="Rectangle 9"/>
          <p:cNvSpPr txBox="1"/>
          <p:nvPr/>
        </p:nvSpPr>
        <p:spPr>
          <a:xfrm>
            <a:off x="1558519" y="4495799"/>
            <a:ext cx="6091962" cy="13858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p>
          <a:p>
            <a:pPr>
              <a:defRPr>
                <a:solidFill>
                  <a:srgbClr val="FFC000"/>
                </a:solidFill>
                <a:latin typeface="Consolas"/>
                <a:ea typeface="Consolas"/>
                <a:cs typeface="Consolas"/>
                <a:sym typeface="Consolas"/>
              </a:defRPr>
            </a:pPr>
            <a:r>
              <a:t>pollute</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pop_software_stack;</a:t>
            </a: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1151"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1152"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1153" name="Rectangle 12"/>
          <p:cNvSpPr/>
          <p:nvPr/>
        </p:nvSpPr>
        <p:spPr>
          <a:xfrm>
            <a:off x="88578" y="1524001"/>
            <a:ext cx="1395735" cy="4330025"/>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1154" name="Rectangle 14"/>
          <p:cNvSpPr txBox="1"/>
          <p:nvPr/>
        </p:nvSpPr>
        <p:spPr>
          <a:xfrm>
            <a:off x="53140" y="15520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1155" name="Rectangle 15"/>
          <p:cNvSpPr txBox="1"/>
          <p:nvPr/>
        </p:nvSpPr>
        <p:spPr>
          <a:xfrm>
            <a:off x="60408" y="18593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1156" name="Rectangle 16"/>
          <p:cNvSpPr txBox="1"/>
          <p:nvPr/>
        </p:nvSpPr>
        <p:spPr>
          <a:xfrm>
            <a:off x="67676" y="21932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1157" name="Rectangle 17"/>
          <p:cNvSpPr txBox="1"/>
          <p:nvPr/>
        </p:nvSpPr>
        <p:spPr>
          <a:xfrm>
            <a:off x="83174" y="25229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1158" name="Rectangle 20"/>
          <p:cNvSpPr txBox="1"/>
          <p:nvPr/>
        </p:nvSpPr>
        <p:spPr>
          <a:xfrm>
            <a:off x="29175" y="31922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1159" name="Rectangle 21"/>
          <p:cNvSpPr txBox="1"/>
          <p:nvPr/>
        </p:nvSpPr>
        <p:spPr>
          <a:xfrm>
            <a:off x="36443" y="34995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1160" name="Rectangle 22"/>
          <p:cNvSpPr txBox="1"/>
          <p:nvPr/>
        </p:nvSpPr>
        <p:spPr>
          <a:xfrm>
            <a:off x="43711" y="38334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1161" name="Rectangle 25"/>
          <p:cNvSpPr txBox="1"/>
          <p:nvPr/>
        </p:nvSpPr>
        <p:spPr>
          <a:xfrm>
            <a:off x="60408" y="48180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1162" name="Rectangle 26"/>
          <p:cNvSpPr txBox="1"/>
          <p:nvPr/>
        </p:nvSpPr>
        <p:spPr>
          <a:xfrm>
            <a:off x="59209" y="509670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1163" name="Left Brace 27"/>
          <p:cNvSpPr/>
          <p:nvPr/>
        </p:nvSpPr>
        <p:spPr>
          <a:xfrm>
            <a:off x="7461185" y="3687117"/>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1164" name="TextBox 28"/>
          <p:cNvSpPr txBox="1"/>
          <p:nvPr/>
        </p:nvSpPr>
        <p:spPr>
          <a:xfrm>
            <a:off x="6570451" y="3703999"/>
            <a:ext cx="942401"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speculative</a:t>
            </a:r>
          </a:p>
        </p:txBody>
      </p:sp>
      <p:sp>
        <p:nvSpPr>
          <p:cNvPr id="1165"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1166"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1167"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1168" name="Rectangle 32"/>
          <p:cNvSpPr txBox="1"/>
          <p:nvPr/>
        </p:nvSpPr>
        <p:spPr>
          <a:xfrm>
            <a:off x="7858364" y="364792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1169" name="TextBox 33"/>
          <p:cNvSpPr txBox="1"/>
          <p:nvPr/>
        </p:nvSpPr>
        <p:spPr>
          <a:xfrm>
            <a:off x="7964294" y="3767775"/>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00B050"/>
                </a:solidFill>
              </a:defRPr>
            </a:pPr>
            <a:r>
              <a:t>arguments</a:t>
            </a:r>
            <a:r>
              <a:rPr sz="1800">
                <a:solidFill>
                  <a:srgbClr val="FFFFFF"/>
                </a:solidFill>
              </a:rPr>
              <a:t> </a:t>
            </a:r>
          </a:p>
        </p:txBody>
      </p:sp>
      <p:sp>
        <p:nvSpPr>
          <p:cNvPr id="1170"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1171" name="Rectangle 42"/>
          <p:cNvSpPr txBox="1"/>
          <p:nvPr/>
        </p:nvSpPr>
        <p:spPr>
          <a:xfrm>
            <a:off x="60408" y="53456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0X00000057</a:t>
            </a:r>
          </a:p>
        </p:txBody>
      </p:sp>
      <p:pic>
        <p:nvPicPr>
          <p:cNvPr id="1172" name="Picture 44" descr="Picture 44"/>
          <p:cNvPicPr>
            <a:picLocks noChangeAspect="1"/>
          </p:cNvPicPr>
          <p:nvPr/>
        </p:nvPicPr>
        <p:blipFill>
          <a:blip r:embed="rId2">
            <a:extLst/>
          </a:blip>
          <a:stretch>
            <a:fillRect/>
          </a:stretch>
        </p:blipFill>
        <p:spPr>
          <a:xfrm>
            <a:off x="4548659" y="3493020"/>
            <a:ext cx="1471142" cy="1201512"/>
          </a:xfrm>
          <a:prstGeom prst="rect">
            <a:avLst/>
          </a:prstGeom>
          <a:ln w="12700">
            <a:miter lim="400000"/>
          </a:ln>
        </p:spPr>
      </p:pic>
      <p:pic>
        <p:nvPicPr>
          <p:cNvPr id="1173" name="Picture 63" descr="Picture 63"/>
          <p:cNvPicPr>
            <a:picLocks noChangeAspect="1"/>
          </p:cNvPicPr>
          <p:nvPr/>
        </p:nvPicPr>
        <p:blipFill>
          <a:blip r:embed="rId3">
            <a:extLst/>
          </a:blip>
          <a:stretch>
            <a:fillRect/>
          </a:stretch>
        </p:blipFill>
        <p:spPr>
          <a:xfrm>
            <a:off x="1582166" y="3940835"/>
            <a:ext cx="253535" cy="221651"/>
          </a:xfrm>
          <a:prstGeom prst="rect">
            <a:avLst/>
          </a:prstGeom>
          <a:ln w="12700">
            <a:miter lim="400000"/>
          </a:ln>
        </p:spPr>
      </p:pic>
      <p:pic>
        <p:nvPicPr>
          <p:cNvPr id="1174" name="Picture 64" descr="Picture 64"/>
          <p:cNvPicPr>
            <a:picLocks noChangeAspect="1"/>
          </p:cNvPicPr>
          <p:nvPr/>
        </p:nvPicPr>
        <p:blipFill>
          <a:blip r:embed="rId3">
            <a:extLst/>
          </a:blip>
          <a:stretch>
            <a:fillRect/>
          </a:stretch>
        </p:blipFill>
        <p:spPr>
          <a:xfrm>
            <a:off x="1585204" y="4273870"/>
            <a:ext cx="253535" cy="221651"/>
          </a:xfrm>
          <a:prstGeom prst="rect">
            <a:avLst/>
          </a:prstGeom>
          <a:ln w="12700">
            <a:miter lim="400000"/>
          </a:ln>
        </p:spPr>
      </p:pic>
      <p:sp>
        <p:nvSpPr>
          <p:cNvPr id="1175" name="Rectangle 52"/>
          <p:cNvSpPr txBox="1"/>
          <p:nvPr/>
        </p:nvSpPr>
        <p:spPr>
          <a:xfrm>
            <a:off x="4511274" y="3295372"/>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C000"/>
                </a:solidFill>
                <a:latin typeface="Courier"/>
                <a:ea typeface="Courier"/>
                <a:cs typeface="Courier"/>
                <a:sym typeface="Courier"/>
              </a:defRPr>
            </a:lvl1pPr>
          </a:lstStyle>
          <a:p>
            <a:pPr/>
            <a:r>
              <a:t>0X00000042</a:t>
            </a:r>
          </a:p>
        </p:txBody>
      </p:sp>
      <p:sp>
        <p:nvSpPr>
          <p:cNvPr id="1176" name="Straight Arrow Connector 53"/>
          <p:cNvSpPr/>
          <p:nvPr/>
        </p:nvSpPr>
        <p:spPr>
          <a:xfrm flipV="1">
            <a:off x="5651462" y="2795913"/>
            <a:ext cx="2094174" cy="866154"/>
          </a:xfrm>
          <a:prstGeom prst="line">
            <a:avLst/>
          </a:prstGeom>
          <a:ln w="6350">
            <a:solidFill>
              <a:schemeClr val="accent1"/>
            </a:solidFill>
            <a:miter/>
            <a:headEnd type="triangle"/>
          </a:ln>
        </p:spPr>
        <p:txBody>
          <a:bodyPr lIns="45719" rIns="45719"/>
          <a:lstStyle/>
          <a:p>
            <a:pPr>
              <a:defRPr>
                <a:solidFill>
                  <a:srgbClr val="FFFFFF"/>
                </a:solidFill>
              </a:defRPr>
            </a:pPr>
          </a:p>
        </p:txBody>
      </p:sp>
      <p:sp>
        <p:nvSpPr>
          <p:cNvPr id="1177" name="TextBox 56"/>
          <p:cNvSpPr txBox="1"/>
          <p:nvPr/>
        </p:nvSpPr>
        <p:spPr>
          <a:xfrm rot="20327659">
            <a:off x="5725045" y="2662866"/>
            <a:ext cx="18478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response </a:t>
            </a:r>
          </a:p>
        </p:txBody>
      </p:sp>
      <p:sp>
        <p:nvSpPr>
          <p:cNvPr id="1178" name="TextBox 57"/>
          <p:cNvSpPr txBox="1"/>
          <p:nvPr/>
        </p:nvSpPr>
        <p:spPr>
          <a:xfrm>
            <a:off x="5455919" y="3200400"/>
            <a:ext cx="646964"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FFFF"/>
                </a:solidFill>
              </a:defRPr>
            </a:lvl1pPr>
          </a:lstStyle>
          <a:p>
            <a:pPr/>
            <a:r>
              <a:t>?=</a:t>
            </a:r>
          </a:p>
        </p:txBody>
      </p:sp>
      <p:sp>
        <p:nvSpPr>
          <p:cNvPr id="1179" name="TextBox 13"/>
          <p:cNvSpPr txBox="1"/>
          <p:nvPr/>
        </p:nvSpPr>
        <p:spPr>
          <a:xfrm>
            <a:off x="4506931" y="3561324"/>
            <a:ext cx="2563140" cy="459741"/>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0000"/>
                </a:solidFill>
              </a:defRPr>
            </a:lvl1pPr>
          </a:lstStyle>
          <a:p>
            <a:pPr/>
            <a:r>
              <a:t>Mis-speculation</a:t>
            </a:r>
          </a:p>
        </p:txBody>
      </p:sp>
      <p:sp>
        <p:nvSpPr>
          <p:cNvPr id="1180" name="Title 1"/>
          <p:cNvSpPr txBox="1"/>
          <p:nvPr>
            <p:ph type="title"/>
          </p:nvPr>
        </p:nvSpPr>
        <p:spPr>
          <a:xfrm>
            <a:off x="457200" y="838200"/>
            <a:ext cx="8229600" cy="857250"/>
          </a:xfrm>
          <a:prstGeom prst="rect">
            <a:avLst/>
          </a:prstGeom>
        </p:spPr>
        <p:txBody>
          <a:bodyPr/>
          <a:lstStyle/>
          <a:p>
            <a:pPr/>
            <a:r>
              <a:t>SafeSpec Example  </a:t>
            </a:r>
          </a:p>
        </p:txBody>
      </p:sp>
      <p:graphicFrame>
        <p:nvGraphicFramePr>
          <p:cNvPr id="1181" name="Content Placeholder 7"/>
          <p:cNvGraphicFramePr/>
          <p:nvPr/>
        </p:nvGraphicFramePr>
        <p:xfrm>
          <a:off x="4043469"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bl>
          </a:graphicData>
        </a:graphic>
      </p:graphicFrame>
      <p:sp>
        <p:nvSpPr>
          <p:cNvPr id="1182" name="TextBox 45"/>
          <p:cNvSpPr txBox="1"/>
          <p:nvPr/>
        </p:nvSpPr>
        <p:spPr>
          <a:xfrm>
            <a:off x="3840208"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Shadow cache</a:t>
            </a:r>
          </a:p>
        </p:txBody>
      </p:sp>
      <p:sp>
        <p:nvSpPr>
          <p:cNvPr id="1183" name="TextBox 46"/>
          <p:cNvSpPr txBox="1"/>
          <p:nvPr/>
        </p:nvSpPr>
        <p:spPr>
          <a:xfrm>
            <a:off x="4190092" y="2024789"/>
            <a:ext cx="86664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array[1]</a:t>
            </a:r>
          </a:p>
        </p:txBody>
      </p:sp>
      <p:sp>
        <p:nvSpPr>
          <p:cNvPr id="1184" name="TextBox 47"/>
          <p:cNvSpPr txBox="1"/>
          <p:nvPr/>
        </p:nvSpPr>
        <p:spPr>
          <a:xfrm>
            <a:off x="6675119" y="1771837"/>
            <a:ext cx="100280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7030A0"/>
                </a:solidFill>
              </a:defRPr>
            </a:pPr>
            <a:r>
              <a:t>assuming</a:t>
            </a:r>
            <a:endParaRPr>
              <a:solidFill>
                <a:srgbClr val="FFFFFF"/>
              </a:solidFill>
            </a:endParaRPr>
          </a:p>
          <a:p>
            <a:pPr>
              <a:defRPr>
                <a:solidFill>
                  <a:srgbClr val="7030A0"/>
                </a:solidFill>
              </a:defRPr>
            </a:pPr>
            <a:r>
              <a:t>secret = 1</a:t>
            </a:r>
          </a:p>
        </p:txBody>
      </p:sp>
      <p:graphicFrame>
        <p:nvGraphicFramePr>
          <p:cNvPr id="1185" name="Content Placeholder 7"/>
          <p:cNvGraphicFramePr/>
          <p:nvPr/>
        </p:nvGraphicFramePr>
        <p:xfrm>
          <a:off x="5314734"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186" name="TextBox 49"/>
          <p:cNvSpPr txBox="1"/>
          <p:nvPr/>
        </p:nvSpPr>
        <p:spPr>
          <a:xfrm>
            <a:off x="5111472"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Cache</a:t>
            </a:r>
          </a:p>
        </p:txBody>
      </p:sp>
      <p:grpSp>
        <p:nvGrpSpPr>
          <p:cNvPr id="1189" name="Rectangle 50"/>
          <p:cNvGrpSpPr/>
          <p:nvPr/>
        </p:nvGrpSpPr>
        <p:grpSpPr>
          <a:xfrm>
            <a:off x="-16546" y="4238895"/>
            <a:ext cx="9160547" cy="1780906"/>
            <a:chOff x="0" y="0"/>
            <a:chExt cx="9160545" cy="1780905"/>
          </a:xfrm>
        </p:grpSpPr>
        <p:sp>
          <p:nvSpPr>
            <p:cNvPr id="1187" name="Rectangle"/>
            <p:cNvSpPr/>
            <p:nvPr/>
          </p:nvSpPr>
          <p:spPr>
            <a:xfrm>
              <a:off x="-1" y="-1"/>
              <a:ext cx="9160547" cy="1780907"/>
            </a:xfrm>
            <a:prstGeom prst="rect">
              <a:avLst/>
            </a:prstGeom>
            <a:solidFill>
              <a:srgbClr val="000000"/>
            </a:solidFill>
            <a:ln w="12700" cap="flat">
              <a:noFill/>
              <a:miter lim="400000"/>
            </a:ln>
            <a:effectLst/>
          </p:spPr>
          <p:txBody>
            <a:bodyPr wrap="square" lIns="45719" tIns="45719" rIns="45719" bIns="45719" numCol="1" anchor="ctr">
              <a:noAutofit/>
            </a:bodyPr>
            <a:lstStyle/>
            <a:p>
              <a:pPr>
                <a:lnSpc>
                  <a:spcPct val="150000"/>
                </a:lnSpc>
                <a:defRPr>
                  <a:solidFill>
                    <a:srgbClr val="FF0000"/>
                  </a:solidFill>
                </a:defRPr>
              </a:pPr>
            </a:p>
          </p:txBody>
        </p:sp>
        <p:sp>
          <p:nvSpPr>
            <p:cNvPr id="1188" name="if predicted (RSB value) == actual (software stack value)…"/>
            <p:cNvSpPr txBox="1"/>
            <p:nvPr/>
          </p:nvSpPr>
          <p:spPr>
            <a:xfrm>
              <a:off x="45719" y="76382"/>
              <a:ext cx="9069107" cy="162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nSpc>
                  <a:spcPct val="150000"/>
                </a:lnSpc>
                <a:defRPr>
                  <a:solidFill>
                    <a:srgbClr val="FFFFFF"/>
                  </a:solidFill>
                </a:defRPr>
              </a:pPr>
              <a:r>
                <a:t>if predicted (RSB value) == actual (software stack value)</a:t>
              </a:r>
            </a:p>
            <a:p>
              <a:pPr>
                <a:lnSpc>
                  <a:spcPct val="150000"/>
                </a:lnSpc>
                <a:defRPr>
                  <a:solidFill>
                    <a:srgbClr val="FFFFFF"/>
                  </a:solidFill>
                </a:defRPr>
              </a:pPr>
              <a:r>
                <a:t>	Continue execution </a:t>
              </a:r>
              <a:r>
                <a:rPr>
                  <a:latin typeface="Wingdings"/>
                  <a:ea typeface="Wingdings"/>
                  <a:cs typeface="Wingdings"/>
                  <a:sym typeface="Wingdings"/>
                </a:rPr>
                <a:t> </a:t>
              </a:r>
              <a:r>
                <a:rPr>
                  <a:solidFill>
                    <a:srgbClr val="00B050"/>
                  </a:solidFill>
                </a:rPr>
                <a:t>Move shadow cache state to cache state (on commit stage)</a:t>
              </a:r>
            </a:p>
            <a:p>
              <a:pPr>
                <a:lnSpc>
                  <a:spcPct val="150000"/>
                </a:lnSpc>
                <a:defRPr>
                  <a:solidFill>
                    <a:srgbClr val="FFFFFF"/>
                  </a:solidFill>
                </a:defRPr>
              </a:pPr>
              <a:r>
                <a:t>else</a:t>
              </a:r>
            </a:p>
            <a:p>
              <a:pPr>
                <a:lnSpc>
                  <a:spcPct val="150000"/>
                </a:lnSpc>
                <a:defRPr>
                  <a:solidFill>
                    <a:srgbClr val="FFFFFF"/>
                  </a:solidFill>
                </a:defRPr>
              </a:pPr>
              <a:r>
                <a:t>	Squash speculative instructions </a:t>
              </a:r>
              <a:r>
                <a:rPr>
                  <a:latin typeface="Wingdings"/>
                  <a:ea typeface="Wingdings"/>
                  <a:cs typeface="Wingdings"/>
                  <a:sym typeface="Wingdings"/>
                </a:rPr>
                <a:t> </a:t>
              </a:r>
              <a:r>
                <a:rPr>
                  <a:solidFill>
                    <a:srgbClr val="FF0000"/>
                  </a:solidFill>
                </a:rPr>
                <a:t>Annul shadow cache state</a:t>
              </a:r>
            </a:p>
          </p:txBody>
        </p:sp>
      </p:grpSp>
      <p:sp>
        <p:nvSpPr>
          <p:cNvPr id="1190" name="Slide Number Placeholder 1"/>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55028 -0.067896 -0.109888 -0.135486 -0.145478 -0.146596 C -0.180898 -0.157706 -0.198258 -0.082396 -0.212848 -0.067276" origin="layout" pathEditMode="relative">
                                      <p:cBhvr>
                                        <p:cTn id="6" dur="2000" fill="hold"/>
                                        <p:tgtEl>
                                          <p:spTgt spid="1168"/>
                                        </p:tgtEl>
                                        <p:attrNameLst>
                                          <p:attrName>ppt_x</p:attrName>
                                          <p:attrName>ppt_y</p:attrName>
                                        </p:attrNameLst>
                                      </p:cBhvr>
                                    </p:animMotion>
                                  </p:childTnLst>
                                </p:cTn>
                              </p:par>
                            </p:childTnLst>
                          </p:cTn>
                        </p:par>
                        <p:par>
                          <p:cTn id="7" fill="hold">
                            <p:stCondLst>
                              <p:cond delay="2000"/>
                            </p:stCondLst>
                            <p:childTnLst>
                              <p:par>
                                <p:cTn id="8" presetClass="exit" nodeType="afterEffect" presetSubtype="0" presetID="1" grpId="2" fill="hold">
                                  <p:stCondLst>
                                    <p:cond delay="0"/>
                                  </p:stCondLst>
                                  <p:iterate type="el" backwards="0">
                                    <p:tmAbs val="0"/>
                                  </p:iterate>
                                  <p:childTnLst>
                                    <p:set>
                                      <p:cBhvr>
                                        <p:cTn id="9" fill="hold">
                                          <p:stCondLst>
                                            <p:cond delay="0"/>
                                          </p:stCondLst>
                                        </p:cTn>
                                        <p:tgtEl>
                                          <p:spTgt spid="1169"/>
                                        </p:tgtEl>
                                        <p:attrNameLst>
                                          <p:attrName>style.visibility</p:attrName>
                                        </p:attrNameLst>
                                      </p:cBhvr>
                                      <p:to>
                                        <p:strVal val="hidden"/>
                                      </p:to>
                                    </p:set>
                                  </p:childTnLst>
                                </p:cTn>
                              </p:par>
                            </p:childTnLst>
                          </p:cTn>
                        </p:par>
                        <p:par>
                          <p:cTn id="10" fill="hold">
                            <p:stCondLst>
                              <p:cond delay="2000"/>
                            </p:stCondLst>
                            <p:childTnLst>
                              <p:par>
                                <p:cTn id="11" presetClass="exit" nodeType="afterEffect" presetSubtype="0" presetID="1" grpId="3" fill="hold">
                                  <p:stCondLst>
                                    <p:cond delay="0"/>
                                  </p:stCondLst>
                                  <p:iterate type="el" backwards="0">
                                    <p:tmAbs val="0"/>
                                  </p:iterate>
                                  <p:childTnLst>
                                    <p:set>
                                      <p:cBhvr>
                                        <p:cTn id="12" fill="hold">
                                          <p:stCondLst>
                                            <p:cond delay="0"/>
                                          </p:stCondLst>
                                        </p:cTn>
                                        <p:tgtEl>
                                          <p:spTgt spid="1164"/>
                                        </p:tgtEl>
                                        <p:attrNameLst>
                                          <p:attrName>style.visibility</p:attrName>
                                        </p:attrNameLst>
                                      </p:cBhvr>
                                      <p:to>
                                        <p:strVal val="hidden"/>
                                      </p:to>
                                    </p:set>
                                  </p:childTnLst>
                                </p:cTn>
                              </p:par>
                            </p:childTnLst>
                          </p:cTn>
                        </p:par>
                        <p:par>
                          <p:cTn id="13" fill="hold">
                            <p:stCondLst>
                              <p:cond delay="2000"/>
                            </p:stCondLst>
                            <p:childTnLst>
                              <p:par>
                                <p:cTn id="14" presetClass="exit" nodeType="afterEffect" presetSubtype="0" presetID="1" grpId="4" fill="hold">
                                  <p:stCondLst>
                                    <p:cond delay="0"/>
                                  </p:stCondLst>
                                  <p:iterate type="el" backwards="0">
                                    <p:tmAbs val="0"/>
                                  </p:iterate>
                                  <p:childTnLst>
                                    <p:set>
                                      <p:cBhvr>
                                        <p:cTn id="15" fill="hold">
                                          <p:stCondLst>
                                            <p:cond delay="0"/>
                                          </p:stCondLst>
                                        </p:cTn>
                                        <p:tgtEl>
                                          <p:spTgt spid="116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0" presetID="19" grpId="5" fill="hold">
                                  <p:stCondLst>
                                    <p:cond delay="0"/>
                                  </p:stCondLst>
                                  <p:iterate type="el" backwards="0">
                                    <p:tmAbs val="0"/>
                                  </p:iterate>
                                  <p:childTnLst>
                                    <p:set>
                                      <p:cBhvr>
                                        <p:cTn id="19" fill="hold"/>
                                        <p:tgtEl>
                                          <p:spTgt spid="1178"/>
                                        </p:tgtEl>
                                        <p:attrNameLst>
                                          <p:attrName>style.visibility</p:attrName>
                                        </p:attrNameLst>
                                      </p:cBhvr>
                                      <p:to>
                                        <p:strVal val="visible"/>
                                      </p:to>
                                    </p:set>
                                    <p:anim calcmode="lin" valueType="num">
                                      <p:cBhvr>
                                        <p:cTn id="20" dur="2000" fill="hold"/>
                                        <p:tgtEl>
                                          <p:spTgt spid="1178"/>
                                        </p:tgtEl>
                                        <p:attrNameLst>
                                          <p:attrName>ppt_w</p:attrName>
                                        </p:attrNameLst>
                                      </p:cBhvr>
                                      <p:tavLst>
                                        <p:tav tm="0" fmla="#ppt_w*sin(2.5*pi*$)">
                                          <p:val>
                                            <p:fltVal val="0"/>
                                          </p:val>
                                        </p:tav>
                                        <p:tav tm="100000">
                                          <p:val>
                                            <p:fltVal val="1"/>
                                          </p:val>
                                        </p:tav>
                                      </p:tavLst>
                                    </p:anim>
                                    <p:anim calcmode="lin" valueType="num">
                                      <p:cBhvr>
                                        <p:cTn id="21" dur="2000" fill="hold"/>
                                        <p:tgtEl>
                                          <p:spTgt spid="1178"/>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6" presetID="23" grpId="6" fill="hold">
                                  <p:stCondLst>
                                    <p:cond delay="0"/>
                                  </p:stCondLst>
                                  <p:iterate type="el" backwards="0">
                                    <p:tmAbs val="0"/>
                                  </p:iterate>
                                  <p:childTnLst>
                                    <p:set>
                                      <p:cBhvr>
                                        <p:cTn id="25" fill="hold"/>
                                        <p:tgtEl>
                                          <p:spTgt spid="1179"/>
                                        </p:tgtEl>
                                        <p:attrNameLst>
                                          <p:attrName>style.visibility</p:attrName>
                                        </p:attrNameLst>
                                      </p:cBhvr>
                                      <p:to>
                                        <p:strVal val="visible"/>
                                      </p:to>
                                    </p:set>
                                    <p:anim calcmode="lin" valueType="num">
                                      <p:cBhvr>
                                        <p:cTn id="26" dur="1000" fill="hold"/>
                                        <p:tgtEl>
                                          <p:spTgt spid="1179"/>
                                        </p:tgtEl>
                                        <p:attrNameLst>
                                          <p:attrName>ppt_w</p:attrName>
                                        </p:attrNameLst>
                                      </p:cBhvr>
                                      <p:tavLst>
                                        <p:tav tm="0">
                                          <p:val>
                                            <p:fltVal val="0"/>
                                          </p:val>
                                        </p:tav>
                                        <p:tav tm="100000">
                                          <p:val>
                                            <p:strVal val="#ppt_w"/>
                                          </p:val>
                                        </p:tav>
                                      </p:tavLst>
                                    </p:anim>
                                    <p:anim calcmode="lin" valueType="num">
                                      <p:cBhvr>
                                        <p:cTn id="27" dur="1000" fill="hold"/>
                                        <p:tgtEl>
                                          <p:spTgt spid="117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7" fill="hold">
                                  <p:stCondLst>
                                    <p:cond delay="0"/>
                                  </p:stCondLst>
                                  <p:iterate type="el" backwards="0">
                                    <p:tmAbs val="0"/>
                                  </p:iterate>
                                  <p:childTnLst>
                                    <p:set>
                                      <p:cBhvr>
                                        <p:cTn id="31" fill="hold"/>
                                        <p:tgtEl>
                                          <p:spTgt spid="1189"/>
                                        </p:tgtEl>
                                        <p:attrNameLst>
                                          <p:attrName>style.visibility</p:attrName>
                                        </p:attrNameLst>
                                      </p:cBhvr>
                                      <p:to>
                                        <p:strVal val="visible"/>
                                      </p:to>
                                    </p:set>
                                    <p:animEffect filter="dissolve" transition="in">
                                      <p:cBhvr>
                                        <p:cTn id="32" dur="500"/>
                                        <p:tgtEl>
                                          <p:spTgt spid="1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4" grpId="3"/>
      <p:bldP build="whole" bldLvl="1" animBg="1" rev="0" advAuto="0" spid="1163" grpId="4"/>
      <p:bldP build="whole" bldLvl="1" animBg="1" rev="0" advAuto="0" spid="1178" grpId="5"/>
      <p:bldP build="whole" bldLvl="1" animBg="1" rev="0" advAuto="0" spid="1169" grpId="2"/>
      <p:bldP build="whole" bldLvl="1" animBg="1" rev="0" advAuto="0" spid="1179" grpId="6"/>
      <p:bldP build="whole" bldLvl="1" animBg="1" rev="0" advAuto="0" spid="1189" grpId="7"/>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192" name="Content Placeholder 7"/>
          <p:cNvGraphicFramePr/>
          <p:nvPr/>
        </p:nvGraphicFramePr>
        <p:xfrm>
          <a:off x="7795152" y="1814859"/>
          <a:ext cx="1161662" cy="26746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193" name="TextBox 4"/>
          <p:cNvSpPr txBox="1"/>
          <p:nvPr/>
        </p:nvSpPr>
        <p:spPr>
          <a:xfrm>
            <a:off x="7650207" y="1524000"/>
            <a:ext cx="1371873" cy="281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Software Stack</a:t>
            </a:r>
          </a:p>
        </p:txBody>
      </p:sp>
      <p:sp>
        <p:nvSpPr>
          <p:cNvPr id="1194" name="TextBox 5"/>
          <p:cNvSpPr txBox="1"/>
          <p:nvPr/>
        </p:nvSpPr>
        <p:spPr>
          <a:xfrm>
            <a:off x="7573418" y="4566484"/>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RSB</a:t>
            </a:r>
          </a:p>
        </p:txBody>
      </p:sp>
      <p:graphicFrame>
        <p:nvGraphicFramePr>
          <p:cNvPr id="1195" name="Content Placeholder 7"/>
          <p:cNvGraphicFramePr/>
          <p:nvPr/>
        </p:nvGraphicFramePr>
        <p:xfrm>
          <a:off x="7795152" y="4825324"/>
          <a:ext cx="1161662"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61661"/>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196" name="Content Placeholder 2"/>
          <p:cNvSpPr txBox="1"/>
          <p:nvPr>
            <p:ph type="body" sz="quarter" idx="1"/>
          </p:nvPr>
        </p:nvSpPr>
        <p:spPr>
          <a:xfrm>
            <a:off x="1471613" y="1524000"/>
            <a:ext cx="3328989" cy="1981201"/>
          </a:xfrm>
          <a:prstGeom prst="rect">
            <a:avLst/>
          </a:prstGeom>
        </p:spPr>
        <p:txBody>
          <a:bodyPr/>
          <a:lstStyle/>
          <a:p>
            <a:pPr marL="0" indent="0">
              <a:buSzTx/>
              <a:buNone/>
              <a:defRPr sz="1800">
                <a:solidFill>
                  <a:srgbClr val="FF0000"/>
                </a:solidFill>
                <a:latin typeface="Consolas"/>
                <a:ea typeface="Consolas"/>
                <a:cs typeface="Consolas"/>
                <a:sym typeface="Consolas"/>
              </a:defRPr>
            </a:pPr>
            <a:r>
              <a:t>main</a:t>
            </a:r>
            <a:r>
              <a:rPr>
                <a:solidFill>
                  <a:srgbClr val="FFFFFF"/>
                </a:solidFill>
              </a:rPr>
              <a:t>(){</a:t>
            </a:r>
            <a:endParaRPr>
              <a:solidFill>
                <a:srgbClr val="FFFFFF"/>
              </a:solidFill>
            </a:endParaRPr>
          </a:p>
          <a:p>
            <a:pPr marL="0" indent="0">
              <a:buSzTx/>
              <a:buNone/>
              <a:defRPr sz="1800">
                <a:latin typeface="Consolas"/>
                <a:ea typeface="Consolas"/>
                <a:cs typeface="Consolas"/>
                <a:sym typeface="Consolas"/>
              </a:defRPr>
            </a:pPr>
            <a:r>
              <a:t>   call speculative;</a:t>
            </a:r>
          </a:p>
          <a:p>
            <a:pPr marL="0" indent="0">
              <a:buSzTx/>
              <a:buNone/>
              <a:defRPr sz="1800">
                <a:latin typeface="Consolas"/>
                <a:ea typeface="Consolas"/>
                <a:cs typeface="Consolas"/>
                <a:sym typeface="Consolas"/>
              </a:defRPr>
            </a:pPr>
            <a:r>
              <a:t>   check_array();</a:t>
            </a:r>
          </a:p>
          <a:p>
            <a:pPr marL="0" indent="0">
              <a:buSzTx/>
              <a:buNone/>
              <a:defRPr sz="1800">
                <a:latin typeface="Consolas"/>
                <a:ea typeface="Consolas"/>
                <a:cs typeface="Consolas"/>
                <a:sym typeface="Consolas"/>
              </a:defRPr>
            </a:pPr>
            <a:r>
              <a:t>   return; </a:t>
            </a:r>
          </a:p>
          <a:p>
            <a:pPr marL="0" indent="0">
              <a:buSzTx/>
              <a:buNone/>
              <a:defRPr sz="1800">
                <a:latin typeface="Consolas"/>
                <a:ea typeface="Consolas"/>
                <a:cs typeface="Consolas"/>
                <a:sym typeface="Consolas"/>
              </a:defRPr>
            </a:pPr>
            <a:r>
              <a:t>}</a:t>
            </a:r>
          </a:p>
        </p:txBody>
      </p:sp>
      <p:sp>
        <p:nvSpPr>
          <p:cNvPr id="1197" name="Content Placeholder 2"/>
          <p:cNvSpPr txBox="1"/>
          <p:nvPr/>
        </p:nvSpPr>
        <p:spPr>
          <a:xfrm>
            <a:off x="1517332" y="3200400"/>
            <a:ext cx="3034046" cy="2333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400"/>
              </a:spcBef>
              <a:defRPr>
                <a:solidFill>
                  <a:srgbClr val="00B050"/>
                </a:solidFill>
                <a:latin typeface="Consolas"/>
                <a:ea typeface="Consolas"/>
                <a:cs typeface="Consolas"/>
                <a:sym typeface="Consolas"/>
              </a:defRPr>
            </a:pPr>
            <a:r>
              <a:t>Speculative</a:t>
            </a:r>
            <a:r>
              <a:rPr>
                <a:solidFill>
                  <a:srgbClr val="FFFFFF"/>
                </a:solidFill>
              </a:rPr>
              <a:t>(){</a:t>
            </a:r>
            <a:endParaRPr sz="3200">
              <a:solidFill>
                <a:srgbClr val="FFFFFF"/>
              </a:solidFill>
            </a:endParaRPr>
          </a:p>
          <a:p>
            <a:pPr>
              <a:spcBef>
                <a:spcPts val="400"/>
              </a:spcBef>
              <a:defRPr>
                <a:solidFill>
                  <a:srgbClr val="FFFFFF"/>
                </a:solidFill>
                <a:latin typeface="Consolas"/>
                <a:ea typeface="Consolas"/>
                <a:cs typeface="Consolas"/>
                <a:sym typeface="Consolas"/>
              </a:defRPr>
            </a:pPr>
            <a:r>
              <a:t>   call pollute;</a:t>
            </a:r>
            <a:endParaRPr sz="3200"/>
          </a:p>
          <a:p>
            <a:pPr>
              <a:spcBef>
                <a:spcPts val="400"/>
              </a:spcBef>
              <a:defRPr>
                <a:solidFill>
                  <a:srgbClr val="FFFFFF"/>
                </a:solidFill>
                <a:latin typeface="Consolas"/>
                <a:ea typeface="Consolas"/>
                <a:cs typeface="Consolas"/>
                <a:sym typeface="Consolas"/>
              </a:defRPr>
            </a:pPr>
            <a:r>
              <a:t>   secret = kernel_mem;</a:t>
            </a:r>
            <a:endParaRPr sz="3200"/>
          </a:p>
          <a:p>
            <a:pPr>
              <a:spcBef>
                <a:spcPts val="400"/>
              </a:spcBef>
              <a:defRPr>
                <a:solidFill>
                  <a:srgbClr val="FFFFFF"/>
                </a:solidFill>
                <a:latin typeface="Consolas"/>
                <a:ea typeface="Consolas"/>
                <a:cs typeface="Consolas"/>
                <a:sym typeface="Consolas"/>
              </a:defRPr>
            </a:pPr>
            <a:r>
              <a:t>   array[secret];</a:t>
            </a:r>
            <a:endParaRPr sz="3200"/>
          </a:p>
          <a:p>
            <a:pPr>
              <a:spcBef>
                <a:spcPts val="400"/>
              </a:spcBef>
              <a:defRPr>
                <a:solidFill>
                  <a:srgbClr val="FFFFFF"/>
                </a:solidFill>
                <a:latin typeface="Consolas"/>
                <a:ea typeface="Consolas"/>
                <a:cs typeface="Consolas"/>
                <a:sym typeface="Consolas"/>
              </a:defRPr>
            </a:pPr>
            <a:r>
              <a:t>}</a:t>
            </a:r>
            <a:endParaRPr sz="3200"/>
          </a:p>
          <a:p>
            <a:pPr>
              <a:spcBef>
                <a:spcPts val="700"/>
              </a:spcBef>
              <a:defRPr>
                <a:solidFill>
                  <a:srgbClr val="FFFFFF"/>
                </a:solidFill>
                <a:latin typeface="Consolas"/>
                <a:ea typeface="Consolas"/>
                <a:cs typeface="Consolas"/>
                <a:sym typeface="Consolas"/>
              </a:defRPr>
            </a:pPr>
          </a:p>
        </p:txBody>
      </p:sp>
      <p:sp>
        <p:nvSpPr>
          <p:cNvPr id="1198" name="Rectangle 9"/>
          <p:cNvSpPr txBox="1"/>
          <p:nvPr/>
        </p:nvSpPr>
        <p:spPr>
          <a:xfrm>
            <a:off x="1558519" y="4495799"/>
            <a:ext cx="6091962" cy="13858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C000"/>
                </a:solidFill>
                <a:latin typeface="Consolas"/>
                <a:ea typeface="Consolas"/>
                <a:cs typeface="Consolas"/>
                <a:sym typeface="Consolas"/>
              </a:defRPr>
            </a:pPr>
          </a:p>
          <a:p>
            <a:pPr>
              <a:defRPr>
                <a:solidFill>
                  <a:srgbClr val="FFC000"/>
                </a:solidFill>
                <a:latin typeface="Consolas"/>
                <a:ea typeface="Consolas"/>
                <a:cs typeface="Consolas"/>
                <a:sym typeface="Consolas"/>
              </a:defRPr>
            </a:pPr>
            <a:r>
              <a:t>pollute</a:t>
            </a:r>
            <a:r>
              <a:rPr>
                <a:solidFill>
                  <a:srgbClr val="FFFFFF"/>
                </a:solidFill>
              </a:rPr>
              <a:t>(){</a:t>
            </a:r>
            <a:endParaRPr>
              <a:solidFill>
                <a:srgbClr val="FFFFFF"/>
              </a:solidFill>
            </a:endParaRPr>
          </a:p>
          <a:p>
            <a:pPr>
              <a:defRPr>
                <a:solidFill>
                  <a:srgbClr val="FFFFFF"/>
                </a:solidFill>
                <a:latin typeface="Consolas"/>
                <a:ea typeface="Consolas"/>
                <a:cs typeface="Consolas"/>
                <a:sym typeface="Consolas"/>
              </a:defRPr>
            </a:pPr>
            <a:r>
              <a:t>	pop_software_stack;</a:t>
            </a:r>
          </a:p>
          <a:p>
            <a:pPr>
              <a:defRPr>
                <a:solidFill>
                  <a:srgbClr val="FFFFFF"/>
                </a:solidFill>
                <a:latin typeface="Consolas"/>
                <a:ea typeface="Consolas"/>
                <a:cs typeface="Consolas"/>
                <a:sym typeface="Consolas"/>
              </a:defRPr>
            </a:pPr>
            <a:r>
              <a:t>	return;</a:t>
            </a:r>
          </a:p>
          <a:p>
            <a:pPr>
              <a:defRPr>
                <a:solidFill>
                  <a:srgbClr val="FFFFFF"/>
                </a:solidFill>
                <a:latin typeface="Consolas"/>
                <a:ea typeface="Consolas"/>
                <a:cs typeface="Consolas"/>
                <a:sym typeface="Consolas"/>
              </a:defRPr>
            </a:pPr>
            <a:r>
              <a:t>}</a:t>
            </a:r>
          </a:p>
        </p:txBody>
      </p:sp>
      <p:sp>
        <p:nvSpPr>
          <p:cNvPr id="1199" name="Left Brace 10"/>
          <p:cNvSpPr/>
          <p:nvPr/>
        </p:nvSpPr>
        <p:spPr>
          <a:xfrm>
            <a:off x="7457565" y="4093774"/>
            <a:ext cx="224687" cy="346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078"/>
                  <a:pt x="10800" y="20434"/>
                </a:cubicBezTo>
                <a:lnTo>
                  <a:pt x="10800" y="11966"/>
                </a:lnTo>
                <a:cubicBezTo>
                  <a:pt x="10800" y="11322"/>
                  <a:pt x="5965" y="10800"/>
                  <a:pt x="0" y="10800"/>
                </a:cubicBezTo>
                <a:cubicBezTo>
                  <a:pt x="5965" y="10800"/>
                  <a:pt x="10800" y="10278"/>
                  <a:pt x="10800" y="9634"/>
                </a:cubicBezTo>
                <a:lnTo>
                  <a:pt x="10800" y="1166"/>
                </a:lnTo>
                <a:cubicBezTo>
                  <a:pt x="10800" y="522"/>
                  <a:pt x="15635" y="0"/>
                  <a:pt x="21600" y="0"/>
                </a:cubicBezTo>
              </a:path>
            </a:pathLst>
          </a:custGeom>
          <a:ln w="19050">
            <a:solidFill>
              <a:srgbClr val="FFFFFF"/>
            </a:solidFill>
            <a:miter/>
          </a:ln>
        </p:spPr>
        <p:txBody>
          <a:bodyPr lIns="45719" rIns="45719" anchor="ctr"/>
          <a:lstStyle/>
          <a:p>
            <a:pPr algn="ctr">
              <a:defRPr>
                <a:solidFill>
                  <a:srgbClr val="FFFFFF"/>
                </a:solidFill>
              </a:defRPr>
            </a:pPr>
          </a:p>
        </p:txBody>
      </p:sp>
      <p:sp>
        <p:nvSpPr>
          <p:cNvPr id="1200" name="TextBox 11"/>
          <p:cNvSpPr txBox="1"/>
          <p:nvPr/>
        </p:nvSpPr>
        <p:spPr>
          <a:xfrm>
            <a:off x="6964889" y="4118662"/>
            <a:ext cx="450577"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main</a:t>
            </a:r>
          </a:p>
        </p:txBody>
      </p:sp>
      <p:sp>
        <p:nvSpPr>
          <p:cNvPr id="1201" name="Rectangle 12"/>
          <p:cNvSpPr/>
          <p:nvPr/>
        </p:nvSpPr>
        <p:spPr>
          <a:xfrm>
            <a:off x="88578" y="1524001"/>
            <a:ext cx="1395735" cy="4330025"/>
          </a:xfrm>
          <a:prstGeom prst="rect">
            <a:avLst/>
          </a:prstGeom>
          <a:solidFill>
            <a:srgbClr val="000000"/>
          </a:solidFill>
          <a:ln w="12700">
            <a:miter lim="400000"/>
          </a:ln>
        </p:spPr>
        <p:txBody>
          <a:bodyPr lIns="45719" rIns="45719" anchor="ctr"/>
          <a:lstStyle/>
          <a:p>
            <a:pPr algn="ctr" defTabSz="342900">
              <a:defRPr sz="1300">
                <a:solidFill>
                  <a:srgbClr val="FFFFFF"/>
                </a:solidFill>
              </a:defRPr>
            </a:pPr>
          </a:p>
        </p:txBody>
      </p:sp>
      <p:sp>
        <p:nvSpPr>
          <p:cNvPr id="1202" name="Rectangle 14"/>
          <p:cNvSpPr txBox="1"/>
          <p:nvPr/>
        </p:nvSpPr>
        <p:spPr>
          <a:xfrm>
            <a:off x="53140" y="1552019"/>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0X00000010</a:t>
            </a:r>
          </a:p>
        </p:txBody>
      </p:sp>
      <p:sp>
        <p:nvSpPr>
          <p:cNvPr id="1203" name="Rectangle 15"/>
          <p:cNvSpPr txBox="1"/>
          <p:nvPr/>
        </p:nvSpPr>
        <p:spPr>
          <a:xfrm>
            <a:off x="60408" y="1859398"/>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0X00000011</a:t>
            </a:r>
          </a:p>
        </p:txBody>
      </p:sp>
      <p:sp>
        <p:nvSpPr>
          <p:cNvPr id="1204" name="Rectangle 16"/>
          <p:cNvSpPr txBox="1"/>
          <p:nvPr/>
        </p:nvSpPr>
        <p:spPr>
          <a:xfrm>
            <a:off x="67676" y="2193240"/>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0X00000012</a:t>
            </a:r>
          </a:p>
        </p:txBody>
      </p:sp>
      <p:sp>
        <p:nvSpPr>
          <p:cNvPr id="1205" name="Rectangle 17"/>
          <p:cNvSpPr txBox="1"/>
          <p:nvPr/>
        </p:nvSpPr>
        <p:spPr>
          <a:xfrm>
            <a:off x="83174" y="2522973"/>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0X00000013</a:t>
            </a:r>
          </a:p>
        </p:txBody>
      </p:sp>
      <p:sp>
        <p:nvSpPr>
          <p:cNvPr id="1206" name="Rectangle 20"/>
          <p:cNvSpPr txBox="1"/>
          <p:nvPr/>
        </p:nvSpPr>
        <p:spPr>
          <a:xfrm>
            <a:off x="29175" y="319221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0X00000040</a:t>
            </a:r>
          </a:p>
        </p:txBody>
      </p:sp>
      <p:sp>
        <p:nvSpPr>
          <p:cNvPr id="1207" name="Rectangle 21"/>
          <p:cNvSpPr txBox="1"/>
          <p:nvPr/>
        </p:nvSpPr>
        <p:spPr>
          <a:xfrm>
            <a:off x="36443" y="3499592"/>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0X00000041</a:t>
            </a:r>
          </a:p>
        </p:txBody>
      </p:sp>
      <p:sp>
        <p:nvSpPr>
          <p:cNvPr id="1208" name="Rectangle 22"/>
          <p:cNvSpPr txBox="1"/>
          <p:nvPr/>
        </p:nvSpPr>
        <p:spPr>
          <a:xfrm>
            <a:off x="43711" y="3833434"/>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0X00000042</a:t>
            </a:r>
          </a:p>
        </p:txBody>
      </p:sp>
      <p:sp>
        <p:nvSpPr>
          <p:cNvPr id="1209" name="Rectangle 25"/>
          <p:cNvSpPr txBox="1"/>
          <p:nvPr/>
        </p:nvSpPr>
        <p:spPr>
          <a:xfrm>
            <a:off x="60408" y="48180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0X00000055</a:t>
            </a:r>
          </a:p>
        </p:txBody>
      </p:sp>
      <p:sp>
        <p:nvSpPr>
          <p:cNvPr id="1210" name="Rectangle 26"/>
          <p:cNvSpPr txBox="1"/>
          <p:nvPr/>
        </p:nvSpPr>
        <p:spPr>
          <a:xfrm>
            <a:off x="59209" y="509670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0X00000056</a:t>
            </a:r>
          </a:p>
        </p:txBody>
      </p:sp>
      <p:sp>
        <p:nvSpPr>
          <p:cNvPr id="1211" name="Rectangle 29"/>
          <p:cNvSpPr txBox="1"/>
          <p:nvPr/>
        </p:nvSpPr>
        <p:spPr>
          <a:xfrm>
            <a:off x="7875659" y="56388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1212" name="Rectangle 30"/>
          <p:cNvSpPr txBox="1"/>
          <p:nvPr/>
        </p:nvSpPr>
        <p:spPr>
          <a:xfrm>
            <a:off x="7875659" y="541020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1213" name="Rectangle 31"/>
          <p:cNvSpPr txBox="1"/>
          <p:nvPr/>
        </p:nvSpPr>
        <p:spPr>
          <a:xfrm>
            <a:off x="7858364" y="4045341"/>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FF0000"/>
                </a:solidFill>
                <a:latin typeface="Courier"/>
                <a:ea typeface="Courier"/>
                <a:cs typeface="Courier"/>
                <a:sym typeface="Courier"/>
              </a:defRPr>
            </a:lvl1pPr>
          </a:lstStyle>
          <a:p>
            <a:pPr/>
            <a:r>
              <a:t>0X00000080</a:t>
            </a:r>
          </a:p>
        </p:txBody>
      </p:sp>
      <p:sp>
        <p:nvSpPr>
          <p:cNvPr id="1214" name="TextBox 34"/>
          <p:cNvSpPr txBox="1"/>
          <p:nvPr/>
        </p:nvSpPr>
        <p:spPr>
          <a:xfrm>
            <a:off x="7974550" y="4168969"/>
            <a:ext cx="9513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0000"/>
                </a:solidFill>
              </a:defRPr>
            </a:pPr>
            <a:r>
              <a:t>arguments</a:t>
            </a:r>
            <a:r>
              <a:rPr sz="1800"/>
              <a:t> </a:t>
            </a:r>
          </a:p>
        </p:txBody>
      </p:sp>
      <p:sp>
        <p:nvSpPr>
          <p:cNvPr id="1215" name="Rectangle 42"/>
          <p:cNvSpPr txBox="1"/>
          <p:nvPr/>
        </p:nvSpPr>
        <p:spPr>
          <a:xfrm>
            <a:off x="60408" y="5345667"/>
            <a:ext cx="147596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342900">
              <a:defRPr b="1">
                <a:solidFill>
                  <a:srgbClr val="953735"/>
                </a:solidFill>
                <a:latin typeface="Courier"/>
                <a:ea typeface="Courier"/>
                <a:cs typeface="Courier"/>
                <a:sym typeface="Courier"/>
              </a:defRPr>
            </a:lvl1pPr>
          </a:lstStyle>
          <a:p>
            <a:pPr/>
            <a:r>
              <a:t>0X00000057</a:t>
            </a:r>
          </a:p>
        </p:txBody>
      </p:sp>
      <p:pic>
        <p:nvPicPr>
          <p:cNvPr id="1216" name="Picture 44" descr="Picture 44"/>
          <p:cNvPicPr>
            <a:picLocks noChangeAspect="1"/>
          </p:cNvPicPr>
          <p:nvPr/>
        </p:nvPicPr>
        <p:blipFill>
          <a:blip r:embed="rId2">
            <a:extLst/>
          </a:blip>
          <a:stretch>
            <a:fillRect/>
          </a:stretch>
        </p:blipFill>
        <p:spPr>
          <a:xfrm>
            <a:off x="4548659" y="3493020"/>
            <a:ext cx="1471142" cy="1201512"/>
          </a:xfrm>
          <a:prstGeom prst="rect">
            <a:avLst/>
          </a:prstGeom>
          <a:ln w="12700">
            <a:miter lim="400000"/>
          </a:ln>
        </p:spPr>
      </p:pic>
      <p:pic>
        <p:nvPicPr>
          <p:cNvPr id="1217" name="Picture 63" descr="Picture 63"/>
          <p:cNvPicPr>
            <a:picLocks noChangeAspect="1"/>
          </p:cNvPicPr>
          <p:nvPr/>
        </p:nvPicPr>
        <p:blipFill>
          <a:blip r:embed="rId3">
            <a:extLst/>
          </a:blip>
          <a:stretch>
            <a:fillRect/>
          </a:stretch>
        </p:blipFill>
        <p:spPr>
          <a:xfrm>
            <a:off x="1582166" y="3940835"/>
            <a:ext cx="253535" cy="221651"/>
          </a:xfrm>
          <a:prstGeom prst="rect">
            <a:avLst/>
          </a:prstGeom>
          <a:ln w="12700">
            <a:miter lim="400000"/>
          </a:ln>
        </p:spPr>
      </p:pic>
      <p:pic>
        <p:nvPicPr>
          <p:cNvPr id="1218" name="Picture 64" descr="Picture 64"/>
          <p:cNvPicPr>
            <a:picLocks noChangeAspect="1"/>
          </p:cNvPicPr>
          <p:nvPr/>
        </p:nvPicPr>
        <p:blipFill>
          <a:blip r:embed="rId3">
            <a:extLst/>
          </a:blip>
          <a:stretch>
            <a:fillRect/>
          </a:stretch>
        </p:blipFill>
        <p:spPr>
          <a:xfrm>
            <a:off x="1585204" y="4273870"/>
            <a:ext cx="253535" cy="221651"/>
          </a:xfrm>
          <a:prstGeom prst="rect">
            <a:avLst/>
          </a:prstGeom>
          <a:ln w="12700">
            <a:miter lim="400000"/>
          </a:ln>
        </p:spPr>
      </p:pic>
      <p:sp>
        <p:nvSpPr>
          <p:cNvPr id="1219" name="Straight Arrow Connector 53"/>
          <p:cNvSpPr/>
          <p:nvPr/>
        </p:nvSpPr>
        <p:spPr>
          <a:xfrm flipV="1">
            <a:off x="5651462" y="2795913"/>
            <a:ext cx="2094174" cy="866154"/>
          </a:xfrm>
          <a:prstGeom prst="line">
            <a:avLst/>
          </a:prstGeom>
          <a:ln w="6350">
            <a:solidFill>
              <a:schemeClr val="accent1"/>
            </a:solidFill>
            <a:miter/>
            <a:headEnd type="triangle"/>
          </a:ln>
        </p:spPr>
        <p:txBody>
          <a:bodyPr lIns="45719" rIns="45719"/>
          <a:lstStyle/>
          <a:p>
            <a:pPr>
              <a:defRPr>
                <a:solidFill>
                  <a:srgbClr val="FFFFFF"/>
                </a:solidFill>
              </a:defRPr>
            </a:pPr>
          </a:p>
        </p:txBody>
      </p:sp>
      <p:sp>
        <p:nvSpPr>
          <p:cNvPr id="1220" name="TextBox 56"/>
          <p:cNvSpPr txBox="1"/>
          <p:nvPr/>
        </p:nvSpPr>
        <p:spPr>
          <a:xfrm rot="20327659">
            <a:off x="5725045" y="2662866"/>
            <a:ext cx="1847886"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Memory response </a:t>
            </a:r>
          </a:p>
        </p:txBody>
      </p:sp>
      <p:sp>
        <p:nvSpPr>
          <p:cNvPr id="1221" name="Rectangle 45"/>
          <p:cNvSpPr txBox="1"/>
          <p:nvPr/>
        </p:nvSpPr>
        <p:spPr>
          <a:xfrm>
            <a:off x="4518455" y="3324014"/>
            <a:ext cx="1070222"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342900">
              <a:defRPr b="1" sz="1200">
                <a:solidFill>
                  <a:srgbClr val="00B050"/>
                </a:solidFill>
                <a:latin typeface="Courier"/>
                <a:ea typeface="Courier"/>
                <a:cs typeface="Courier"/>
                <a:sym typeface="Courier"/>
              </a:defRPr>
            </a:lvl1pPr>
          </a:lstStyle>
          <a:p>
            <a:pPr/>
            <a:r>
              <a:t>0X00000012</a:t>
            </a:r>
          </a:p>
        </p:txBody>
      </p:sp>
      <p:sp>
        <p:nvSpPr>
          <p:cNvPr id="1222" name="Rectangle 46"/>
          <p:cNvSpPr/>
          <p:nvPr/>
        </p:nvSpPr>
        <p:spPr>
          <a:xfrm>
            <a:off x="1512799" y="2207223"/>
            <a:ext cx="2414279" cy="307380"/>
          </a:xfrm>
          <a:prstGeom prst="rect">
            <a:avLst/>
          </a:prstGeom>
          <a:ln w="12700">
            <a:solidFill>
              <a:srgbClr val="1E8066"/>
            </a:solidFill>
            <a:miter/>
          </a:ln>
        </p:spPr>
        <p:txBody>
          <a:bodyPr lIns="45719" rIns="45719" anchor="ctr"/>
          <a:lstStyle/>
          <a:p>
            <a:pPr algn="ctr">
              <a:defRPr>
                <a:solidFill>
                  <a:srgbClr val="FFFFFF"/>
                </a:solidFill>
              </a:defRPr>
            </a:pPr>
          </a:p>
        </p:txBody>
      </p:sp>
      <p:sp>
        <p:nvSpPr>
          <p:cNvPr id="1223" name="TextBox 2"/>
          <p:cNvSpPr txBox="1"/>
          <p:nvPr/>
        </p:nvSpPr>
        <p:spPr>
          <a:xfrm>
            <a:off x="1520382" y="3261605"/>
            <a:ext cx="4032129" cy="14376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a:solidFill>
                  <a:srgbClr val="FFFFFF"/>
                </a:solidFill>
                <a:latin typeface="Consolas"/>
                <a:ea typeface="Consolas"/>
                <a:cs typeface="Consolas"/>
                <a:sym typeface="Consolas"/>
              </a:defRPr>
            </a:pPr>
            <a:r>
              <a:t>check_array(){</a:t>
            </a:r>
          </a:p>
          <a:p>
            <a:pPr>
              <a:defRPr>
                <a:solidFill>
                  <a:srgbClr val="FFFFFF"/>
                </a:solidFill>
                <a:latin typeface="Consolas"/>
                <a:ea typeface="Consolas"/>
                <a:cs typeface="Consolas"/>
                <a:sym typeface="Consolas"/>
              </a:defRPr>
            </a:pPr>
            <a:r>
              <a:t>   Time(array[0]);</a:t>
            </a:r>
          </a:p>
          <a:p>
            <a:pPr>
              <a:defRPr>
                <a:solidFill>
                  <a:srgbClr val="FFFFFF"/>
                </a:solidFill>
                <a:latin typeface="Consolas"/>
                <a:ea typeface="Consolas"/>
                <a:cs typeface="Consolas"/>
                <a:sym typeface="Consolas"/>
              </a:defRPr>
            </a:pPr>
            <a:r>
              <a:t>   Time(array[1]);</a:t>
            </a:r>
          </a:p>
          <a:p>
            <a:pPr>
              <a:defRPr>
                <a:solidFill>
                  <a:srgbClr val="FFFFFF"/>
                </a:solidFill>
                <a:latin typeface="Consolas"/>
                <a:ea typeface="Consolas"/>
                <a:cs typeface="Consolas"/>
                <a:sym typeface="Consolas"/>
              </a:defRPr>
            </a:pPr>
            <a:r>
              <a:t>}</a:t>
            </a:r>
          </a:p>
        </p:txBody>
      </p:sp>
      <p:sp>
        <p:nvSpPr>
          <p:cNvPr id="1224" name="Rectangle 47"/>
          <p:cNvSpPr txBox="1"/>
          <p:nvPr/>
        </p:nvSpPr>
        <p:spPr>
          <a:xfrm>
            <a:off x="4511186" y="3225008"/>
            <a:ext cx="492812" cy="289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2F2F2"/>
                </a:solidFill>
                <a:latin typeface="Helvetica Neue"/>
                <a:ea typeface="Helvetica Neue"/>
                <a:cs typeface="Helvetica Neue"/>
                <a:sym typeface="Helvetica Neue"/>
              </a:defRPr>
            </a:lvl1pPr>
          </a:lstStyle>
          <a:p>
            <a:pPr/>
            <a:r>
              <a:t>Time</a:t>
            </a:r>
          </a:p>
        </p:txBody>
      </p:sp>
      <p:grpSp>
        <p:nvGrpSpPr>
          <p:cNvPr id="1228" name="Group 58"/>
          <p:cNvGrpSpPr/>
          <p:nvPr/>
        </p:nvGrpSpPr>
        <p:grpSpPr>
          <a:xfrm>
            <a:off x="4555928" y="3621736"/>
            <a:ext cx="444460" cy="104942"/>
            <a:chOff x="0" y="0"/>
            <a:chExt cx="444459" cy="104941"/>
          </a:xfrm>
        </p:grpSpPr>
        <p:sp>
          <p:nvSpPr>
            <p:cNvPr id="1225" name="Straight Arrow Connector 59"/>
            <p:cNvSpPr/>
            <p:nvPr/>
          </p:nvSpPr>
          <p:spPr>
            <a:xfrm>
              <a:off x="-1" y="52471"/>
              <a:ext cx="444460"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1226" name="Straight Arrow Connector 62"/>
            <p:cNvSpPr/>
            <p:nvPr/>
          </p:nvSpPr>
          <p:spPr>
            <a:xfrm flipV="1">
              <a:off x="-1" y="0"/>
              <a:ext cx="2526"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227" name="Straight Arrow Connector 67"/>
            <p:cNvSpPr/>
            <p:nvPr/>
          </p:nvSpPr>
          <p:spPr>
            <a:xfrm flipV="1">
              <a:off x="444459"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sp>
        <p:nvSpPr>
          <p:cNvPr id="1229" name="Straight Connector 68"/>
          <p:cNvSpPr/>
          <p:nvPr/>
        </p:nvSpPr>
        <p:spPr>
          <a:xfrm>
            <a:off x="4800600" y="3564287"/>
            <a:ext cx="0" cy="481056"/>
          </a:xfrm>
          <a:prstGeom prst="line">
            <a:avLst/>
          </a:prstGeom>
          <a:ln w="19050">
            <a:solidFill>
              <a:schemeClr val="accent1"/>
            </a:solidFill>
            <a:prstDash val="dash"/>
            <a:miter/>
          </a:ln>
        </p:spPr>
        <p:txBody>
          <a:bodyPr lIns="45719" rIns="45719"/>
          <a:lstStyle/>
          <a:p>
            <a:pPr>
              <a:defRPr>
                <a:solidFill>
                  <a:srgbClr val="FFFFFF"/>
                </a:solidFill>
              </a:defRPr>
            </a:pPr>
          </a:p>
        </p:txBody>
      </p:sp>
      <p:sp>
        <p:nvSpPr>
          <p:cNvPr id="1230" name="Title 1"/>
          <p:cNvSpPr txBox="1"/>
          <p:nvPr>
            <p:ph type="title"/>
          </p:nvPr>
        </p:nvSpPr>
        <p:spPr>
          <a:xfrm>
            <a:off x="457200" y="838200"/>
            <a:ext cx="8229600" cy="857250"/>
          </a:xfrm>
          <a:prstGeom prst="rect">
            <a:avLst/>
          </a:prstGeom>
        </p:spPr>
        <p:txBody>
          <a:bodyPr/>
          <a:lstStyle/>
          <a:p>
            <a:pPr/>
            <a:r>
              <a:t>SafeSpec Example  </a:t>
            </a:r>
          </a:p>
        </p:txBody>
      </p:sp>
      <p:sp>
        <p:nvSpPr>
          <p:cNvPr id="1231" name="TextBox 57"/>
          <p:cNvSpPr txBox="1"/>
          <p:nvPr/>
        </p:nvSpPr>
        <p:spPr>
          <a:xfrm>
            <a:off x="6675119" y="1771837"/>
            <a:ext cx="100280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7030A0"/>
                </a:solidFill>
              </a:defRPr>
            </a:pPr>
            <a:r>
              <a:t>assuming</a:t>
            </a:r>
            <a:endParaRPr>
              <a:solidFill>
                <a:srgbClr val="FFFFFF"/>
              </a:solidFill>
            </a:endParaRPr>
          </a:p>
          <a:p>
            <a:pPr>
              <a:defRPr>
                <a:solidFill>
                  <a:srgbClr val="7030A0"/>
                </a:solidFill>
              </a:defRPr>
            </a:pPr>
            <a:r>
              <a:t>secret = 1</a:t>
            </a:r>
          </a:p>
        </p:txBody>
      </p:sp>
      <p:grpSp>
        <p:nvGrpSpPr>
          <p:cNvPr id="1235" name="Group 72"/>
          <p:cNvGrpSpPr/>
          <p:nvPr/>
        </p:nvGrpSpPr>
        <p:grpSpPr>
          <a:xfrm>
            <a:off x="4555928" y="3934237"/>
            <a:ext cx="444460" cy="104942"/>
            <a:chOff x="0" y="0"/>
            <a:chExt cx="444459" cy="104941"/>
          </a:xfrm>
        </p:grpSpPr>
        <p:sp>
          <p:nvSpPr>
            <p:cNvPr id="1232" name="Straight Arrow Connector 73"/>
            <p:cNvSpPr/>
            <p:nvPr/>
          </p:nvSpPr>
          <p:spPr>
            <a:xfrm>
              <a:off x="-1" y="52471"/>
              <a:ext cx="444460" cy="1"/>
            </a:xfrm>
            <a:prstGeom prst="line">
              <a:avLst/>
            </a:prstGeom>
            <a:noFill/>
            <a:ln w="19050" cap="flat">
              <a:solidFill>
                <a:srgbClr val="002060"/>
              </a:solidFill>
              <a:prstDash val="solid"/>
              <a:miter lim="800000"/>
              <a:tailEnd type="triangle" w="med" len="med"/>
            </a:ln>
            <a:effectLst/>
          </p:spPr>
          <p:txBody>
            <a:bodyPr wrap="square" lIns="45719" tIns="45719" rIns="45719" bIns="45719" numCol="1" anchor="t">
              <a:noAutofit/>
            </a:bodyPr>
            <a:lstStyle/>
            <a:p>
              <a:pPr>
                <a:defRPr>
                  <a:solidFill>
                    <a:srgbClr val="FFFFFF"/>
                  </a:solidFill>
                </a:defRPr>
              </a:pPr>
            </a:p>
          </p:txBody>
        </p:sp>
        <p:sp>
          <p:nvSpPr>
            <p:cNvPr id="1233" name="Straight Arrow Connector 74"/>
            <p:cNvSpPr/>
            <p:nvPr/>
          </p:nvSpPr>
          <p:spPr>
            <a:xfrm flipV="1">
              <a:off x="-1" y="0"/>
              <a:ext cx="2526"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234" name="Straight Arrow Connector 75"/>
            <p:cNvSpPr/>
            <p:nvPr/>
          </p:nvSpPr>
          <p:spPr>
            <a:xfrm flipV="1">
              <a:off x="444459" y="0"/>
              <a:ext cx="1" cy="104942"/>
            </a:xfrm>
            <a:prstGeom prst="line">
              <a:avLst/>
            </a:prstGeom>
            <a:noFill/>
            <a:ln w="19050" cap="flat">
              <a:solidFill>
                <a:srgbClr val="002060"/>
              </a:solidFill>
              <a:prstDash val="solid"/>
              <a:miter lim="800000"/>
            </a:ln>
            <a:effectLst/>
          </p:spPr>
          <p:txBody>
            <a:bodyPr wrap="square" lIns="45719" tIns="45719" rIns="45719" bIns="45719" numCol="1" anchor="t">
              <a:noAutofit/>
            </a:bodyPr>
            <a:lstStyle/>
            <a:p>
              <a:pPr>
                <a:defRPr>
                  <a:solidFill>
                    <a:srgbClr val="FFFFFF"/>
                  </a:solidFill>
                </a:defRPr>
              </a:pPr>
            </a:p>
          </p:txBody>
        </p:sp>
      </p:grpSp>
      <p:graphicFrame>
        <p:nvGraphicFramePr>
          <p:cNvPr id="1236" name="Content Placeholder 7"/>
          <p:cNvGraphicFramePr/>
          <p:nvPr/>
        </p:nvGraphicFramePr>
        <p:xfrm>
          <a:off x="4043469"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noFill/>
                  </a:tcPr>
                </a:tc>
              </a:tr>
            </a:tbl>
          </a:graphicData>
        </a:graphic>
      </p:graphicFrame>
      <p:sp>
        <p:nvSpPr>
          <p:cNvPr id="1237" name="TextBox 77"/>
          <p:cNvSpPr txBox="1"/>
          <p:nvPr/>
        </p:nvSpPr>
        <p:spPr>
          <a:xfrm>
            <a:off x="3840208"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Shadow cache</a:t>
            </a:r>
          </a:p>
        </p:txBody>
      </p:sp>
      <p:graphicFrame>
        <p:nvGraphicFramePr>
          <p:cNvPr id="1238" name="Content Placeholder 7"/>
          <p:cNvGraphicFramePr/>
          <p:nvPr/>
        </p:nvGraphicFramePr>
        <p:xfrm>
          <a:off x="5314734" y="1857980"/>
          <a:ext cx="965354" cy="10287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65353"/>
              </a:tblGrid>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r h="205740">
                <a:tc>
                  <a:txBody>
                    <a:bodyPr/>
                    <a:lstStyle/>
                    <a:p>
                      <a:pPr algn="l" defTabSz="914400">
                        <a:defRPr sz="900">
                          <a:solidFill>
                            <a:srgbClr val="FFFFFF"/>
                          </a:solidFill>
                        </a:defRPr>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0000"/>
                    </a:solidFill>
                  </a:tcPr>
                </a:tc>
              </a:tr>
            </a:tbl>
          </a:graphicData>
        </a:graphic>
      </p:graphicFrame>
      <p:sp>
        <p:nvSpPr>
          <p:cNvPr id="1239" name="TextBox 80"/>
          <p:cNvSpPr txBox="1"/>
          <p:nvPr/>
        </p:nvSpPr>
        <p:spPr>
          <a:xfrm>
            <a:off x="5111472" y="1612532"/>
            <a:ext cx="1371873"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342900">
              <a:defRPr b="1" sz="1300"/>
            </a:lvl1pPr>
          </a:lstStyle>
          <a:p>
            <a:pPr/>
            <a:r>
              <a:t>Cache</a:t>
            </a:r>
          </a:p>
        </p:txBody>
      </p:sp>
      <p:pic>
        <p:nvPicPr>
          <p:cNvPr id="1240" name="Picture 13" descr="Picture 13"/>
          <p:cNvPicPr>
            <a:picLocks noChangeAspect="1"/>
          </p:cNvPicPr>
          <p:nvPr/>
        </p:nvPicPr>
        <p:blipFill>
          <a:blip r:embed="rId4">
            <a:extLst/>
          </a:blip>
          <a:stretch>
            <a:fillRect/>
          </a:stretch>
        </p:blipFill>
        <p:spPr>
          <a:xfrm>
            <a:off x="5846202" y="4565363"/>
            <a:ext cx="1334185" cy="1334185"/>
          </a:xfrm>
          <a:prstGeom prst="rect">
            <a:avLst/>
          </a:prstGeom>
          <a:ln w="12700">
            <a:miter lim="400000"/>
          </a:ln>
        </p:spPr>
      </p:pic>
      <p:sp>
        <p:nvSpPr>
          <p:cNvPr id="1241" name="TextBox 18"/>
          <p:cNvSpPr txBox="1"/>
          <p:nvPr/>
        </p:nvSpPr>
        <p:spPr>
          <a:xfrm>
            <a:off x="2842116" y="4200028"/>
            <a:ext cx="125305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0000"/>
                </a:solidFill>
              </a:defRPr>
            </a:lvl1pPr>
          </a:lstStyle>
          <a:p>
            <a:pPr/>
            <a:r>
              <a:t>Attack failed</a:t>
            </a:r>
          </a:p>
        </p:txBody>
      </p:sp>
      <p:sp>
        <p:nvSpPr>
          <p:cNvPr id="1242" name="Slide Number Placeholder 19"/>
          <p:cNvSpPr txBox="1"/>
          <p:nvPr>
            <p:ph type="sldNum" sz="quarter" idx="4294967295"/>
          </p:nvPr>
        </p:nvSpPr>
        <p:spPr>
          <a:xfrm>
            <a:off x="8961576" y="5793899"/>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23"/>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224"/>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8" presetID="22" grpId="4" fill="hold">
                                  <p:stCondLst>
                                    <p:cond delay="0"/>
                                  </p:stCondLst>
                                  <p:iterate type="el" backwards="0">
                                    <p:tmAbs val="0"/>
                                  </p:iterate>
                                  <p:childTnLst>
                                    <p:set>
                                      <p:cBhvr>
                                        <p:cTn id="16" fill="hold"/>
                                        <p:tgtEl>
                                          <p:spTgt spid="1228"/>
                                        </p:tgtEl>
                                        <p:attrNameLst>
                                          <p:attrName>style.visibility</p:attrName>
                                        </p:attrNameLst>
                                      </p:cBhvr>
                                      <p:to>
                                        <p:strVal val="visible"/>
                                      </p:to>
                                    </p:set>
                                    <p:animEffect filter="wipe(left)" transition="in">
                                      <p:cBhvr>
                                        <p:cTn id="17" dur="1000"/>
                                        <p:tgtEl>
                                          <p:spTgt spid="1228"/>
                                        </p:tgtEl>
                                      </p:cBhvr>
                                    </p:animEffect>
                                  </p:childTnLst>
                                </p:cTn>
                              </p:par>
                            </p:childTnLst>
                          </p:cTn>
                        </p:par>
                        <p:par>
                          <p:cTn id="18" fill="hold">
                            <p:stCondLst>
                              <p:cond delay="1000"/>
                            </p:stCondLst>
                            <p:childTnLst>
                              <p:par>
                                <p:cTn id="19" presetClass="entr" nodeType="afterEffect" presetSubtype="1" presetID="22" grpId="5" fill="hold">
                                  <p:stCondLst>
                                    <p:cond delay="0"/>
                                  </p:stCondLst>
                                  <p:iterate type="el" backwards="0">
                                    <p:tmAbs val="0"/>
                                  </p:iterate>
                                  <p:childTnLst>
                                    <p:set>
                                      <p:cBhvr>
                                        <p:cTn id="20" fill="hold"/>
                                        <p:tgtEl>
                                          <p:spTgt spid="1229"/>
                                        </p:tgtEl>
                                        <p:attrNameLst>
                                          <p:attrName>style.visibility</p:attrName>
                                        </p:attrNameLst>
                                      </p:cBhvr>
                                      <p:to>
                                        <p:strVal val="visible"/>
                                      </p:to>
                                    </p:set>
                                    <p:animEffect filter="wipe(up)" transition="in">
                                      <p:cBhvr>
                                        <p:cTn id="21" dur="500"/>
                                        <p:tgtEl>
                                          <p:spTgt spid="1229"/>
                                        </p:tgtEl>
                                      </p:cBhvr>
                                    </p:animEffect>
                                  </p:childTnLst>
                                </p:cTn>
                              </p:par>
                            </p:childTnLst>
                          </p:cTn>
                        </p:par>
                        <p:par>
                          <p:cTn id="22" fill="hold">
                            <p:stCondLst>
                              <p:cond delay="1500"/>
                            </p:stCondLst>
                            <p:childTnLst>
                              <p:par>
                                <p:cTn id="23" presetClass="entr" nodeType="afterEffect" presetSubtype="8" presetID="22" grpId="6" fill="hold">
                                  <p:stCondLst>
                                    <p:cond delay="0"/>
                                  </p:stCondLst>
                                  <p:iterate type="el" backwards="0">
                                    <p:tmAbs val="0"/>
                                  </p:iterate>
                                  <p:childTnLst>
                                    <p:set>
                                      <p:cBhvr>
                                        <p:cTn id="24" fill="hold"/>
                                        <p:tgtEl>
                                          <p:spTgt spid="1235"/>
                                        </p:tgtEl>
                                        <p:attrNameLst>
                                          <p:attrName>style.visibility</p:attrName>
                                        </p:attrNameLst>
                                      </p:cBhvr>
                                      <p:to>
                                        <p:strVal val="visible"/>
                                      </p:to>
                                    </p:set>
                                    <p:animEffect filter="wipe(left)" transition="in">
                                      <p:cBhvr>
                                        <p:cTn id="25" dur="1000"/>
                                        <p:tgtEl>
                                          <p:spTgt spid="1235"/>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7" fill="hold">
                                  <p:stCondLst>
                                    <p:cond delay="0"/>
                                  </p:stCondLst>
                                  <p:iterate type="el" backwards="0">
                                    <p:tmAbs val="0"/>
                                  </p:iterate>
                                  <p:childTnLst>
                                    <p:set>
                                      <p:cBhvr>
                                        <p:cTn id="29" fill="hold"/>
                                        <p:tgtEl>
                                          <p:spTgt spid="1241"/>
                                        </p:tgtEl>
                                        <p:attrNameLst>
                                          <p:attrName>style.visibility</p:attrName>
                                        </p:attrNameLst>
                                      </p:cBhvr>
                                      <p:to>
                                        <p:strVal val="visible"/>
                                      </p:to>
                                    </p:set>
                                    <p:animEffect filter="dissolve" transition="in">
                                      <p:cBhvr>
                                        <p:cTn id="30" dur="500"/>
                                        <p:tgtEl>
                                          <p:spTgt spid="1241"/>
                                        </p:tgtEl>
                                      </p:cBhvr>
                                    </p:animEffect>
                                  </p:childTnLst>
                                </p:cTn>
                              </p:par>
                            </p:childTnLst>
                          </p:cTn>
                        </p:par>
                        <p:par>
                          <p:cTn id="31" fill="hold">
                            <p:stCondLst>
                              <p:cond delay="500"/>
                            </p:stCondLst>
                            <p:childTnLst>
                              <p:par>
                                <p:cTn id="32" presetClass="entr" nodeType="afterEffect" presetID="9" grpId="8" fill="hold">
                                  <p:stCondLst>
                                    <p:cond delay="0"/>
                                  </p:stCondLst>
                                  <p:iterate type="el" backwards="0">
                                    <p:tmAbs val="0"/>
                                  </p:iterate>
                                  <p:childTnLst>
                                    <p:set>
                                      <p:cBhvr>
                                        <p:cTn id="33" fill="hold"/>
                                        <p:tgtEl>
                                          <p:spTgt spid="1240"/>
                                        </p:tgtEl>
                                        <p:attrNameLst>
                                          <p:attrName>style.visibility</p:attrName>
                                        </p:attrNameLst>
                                      </p:cBhvr>
                                      <p:to>
                                        <p:strVal val="visible"/>
                                      </p:to>
                                    </p:set>
                                    <p:animEffect filter="dissolve" transition="in">
                                      <p:cBhvr>
                                        <p:cTn id="34" dur="500"/>
                                        <p:tgtEl>
                                          <p:spTgt spid="1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9" grpId="5"/>
      <p:bldP build="whole" bldLvl="1" animBg="1" rev="0" advAuto="0" spid="1223" grpId="2"/>
      <p:bldP build="whole" bldLvl="1" animBg="1" rev="0" advAuto="0" spid="1240" grpId="8"/>
      <p:bldP build="whole" bldLvl="1" animBg="1" rev="0" advAuto="0" spid="1228" grpId="4"/>
      <p:bldP build="whole" bldLvl="1" animBg="1" rev="0" advAuto="0" spid="1235" grpId="6"/>
      <p:bldP build="whole" bldLvl="1" animBg="1" rev="0" advAuto="0" spid="1241" grpId="7"/>
      <p:bldP build="whole" bldLvl="1" animBg="1" rev="0" advAuto="0" spid="1222" grpId="1"/>
      <p:bldP build="whole" bldLvl="1" animBg="1" rev="0" advAuto="0" spid="1224" grpId="3"/>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4" name="Google Shape;1208;p123"/>
          <p:cNvSpPr txBox="1"/>
          <p:nvPr>
            <p:ph type="title"/>
          </p:nvPr>
        </p:nvSpPr>
        <p:spPr>
          <a:xfrm>
            <a:off x="0" y="1219199"/>
            <a:ext cx="9144000" cy="429302"/>
          </a:xfrm>
          <a:prstGeom prst="rect">
            <a:avLst/>
          </a:prstGeom>
        </p:spPr>
        <p:txBody>
          <a:bodyPr lIns="34275" tIns="34275" rIns="34275" bIns="34275"/>
          <a:lstStyle>
            <a:lvl1pPr defTabSz="667512">
              <a:defRPr sz="2920"/>
            </a:lvl1pPr>
          </a:lstStyle>
          <a:p>
            <a:pPr/>
            <a:r>
              <a:t>Implementation and Results</a:t>
            </a:r>
          </a:p>
        </p:txBody>
      </p:sp>
      <p:sp>
        <p:nvSpPr>
          <p:cNvPr id="1245" name="Google Shape;1209;p123"/>
          <p:cNvSpPr txBox="1"/>
          <p:nvPr>
            <p:ph type="body" sz="quarter" idx="1"/>
          </p:nvPr>
        </p:nvSpPr>
        <p:spPr>
          <a:xfrm>
            <a:off x="1488168" y="2041786"/>
            <a:ext cx="6167702" cy="1510876"/>
          </a:xfrm>
          <a:prstGeom prst="rect">
            <a:avLst/>
          </a:prstGeom>
        </p:spPr>
        <p:txBody>
          <a:bodyPr lIns="34275" tIns="34275" rIns="34275" bIns="34275"/>
          <a:lstStyle/>
          <a:p>
            <a:pPr marL="0" indent="38100" algn="ctr">
              <a:buSzTx/>
              <a:buNone/>
              <a:defRPr sz="2400"/>
            </a:pPr>
            <a:r>
              <a:t>Integrated </a:t>
            </a:r>
            <a:r>
              <a:rPr b="1" i="1"/>
              <a:t>SafeSpec</a:t>
            </a:r>
            <a:r>
              <a:t> to MARSSx86 </a:t>
            </a:r>
          </a:p>
          <a:p>
            <a:pPr marL="0" indent="38100" algn="ctr">
              <a:buSzTx/>
              <a:buNone/>
              <a:defRPr sz="2400"/>
            </a:pPr>
          </a:p>
          <a:p>
            <a:pPr marL="0" indent="38100" algn="ctr">
              <a:spcBef>
                <a:spcPts val="0"/>
              </a:spcBef>
              <a:buSzTx/>
              <a:buNone/>
              <a:defRPr sz="2400"/>
            </a:pPr>
            <a:r>
              <a:t>Evaluated the performance using SPEC2017</a:t>
            </a:r>
          </a:p>
        </p:txBody>
      </p:sp>
      <p:pic>
        <p:nvPicPr>
          <p:cNvPr id="1246" name="Google Shape;1210;p123" descr="Google Shape;1210;p123"/>
          <p:cNvPicPr>
            <a:picLocks noChangeAspect="1"/>
          </p:cNvPicPr>
          <p:nvPr/>
        </p:nvPicPr>
        <p:blipFill>
          <a:blip r:embed="rId2">
            <a:extLst/>
          </a:blip>
          <a:stretch>
            <a:fillRect/>
          </a:stretch>
        </p:blipFill>
        <p:spPr>
          <a:xfrm>
            <a:off x="1225409" y="3922819"/>
            <a:ext cx="6663395" cy="1715982"/>
          </a:xfrm>
          <a:prstGeom prst="rect">
            <a:avLst/>
          </a:prstGeom>
          <a:ln w="12700">
            <a:miter lim="400000"/>
          </a:ln>
        </p:spPr>
      </p:pic>
      <p:grpSp>
        <p:nvGrpSpPr>
          <p:cNvPr id="1249" name="Left Arrow 1"/>
          <p:cNvGrpSpPr/>
          <p:nvPr/>
        </p:nvGrpSpPr>
        <p:grpSpPr>
          <a:xfrm>
            <a:off x="7661806" y="4267200"/>
            <a:ext cx="1405995" cy="457200"/>
            <a:chOff x="0" y="0"/>
            <a:chExt cx="1405994" cy="457200"/>
          </a:xfrm>
        </p:grpSpPr>
        <p:sp>
          <p:nvSpPr>
            <p:cNvPr id="1247" name="Arrow"/>
            <p:cNvSpPr/>
            <p:nvPr/>
          </p:nvSpPr>
          <p:spPr>
            <a:xfrm>
              <a:off x="0" y="0"/>
              <a:ext cx="1405995" cy="457200"/>
            </a:xfrm>
            <a:prstGeom prst="leftArrow">
              <a:avLst>
                <a:gd name="adj1" fmla="val 50000"/>
                <a:gd name="adj2" fmla="val 50000"/>
              </a:avLst>
            </a:prstGeom>
            <a:solidFill>
              <a:schemeClr val="accent1"/>
            </a:solidFill>
            <a:ln w="12700" cap="flat">
              <a:solidFill>
                <a:srgbClr val="1E8066"/>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248" name="Baseline"/>
            <p:cNvSpPr txBox="1"/>
            <p:nvPr/>
          </p:nvSpPr>
          <p:spPr>
            <a:xfrm>
              <a:off x="160019" y="43180"/>
              <a:ext cx="120025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Baseline</a:t>
              </a:r>
            </a:p>
          </p:txBody>
        </p:sp>
      </p:grpSp>
      <p:sp>
        <p:nvSpPr>
          <p:cNvPr id="1250" name="Slide Number Placeholder 2"/>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51" name="Rectangle 3"/>
          <p:cNvSpPr txBox="1"/>
          <p:nvPr/>
        </p:nvSpPr>
        <p:spPr>
          <a:xfrm>
            <a:off x="4496532" y="3244333"/>
            <a:ext cx="161291"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Times"/>
                <a:ea typeface="Times"/>
                <a:cs typeface="Times"/>
                <a:sym typeface="Times"/>
              </a:defRPr>
            </a:lvl1pPr>
          </a:lstStyle>
          <a:p>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46"/>
                                        </p:tgtEl>
                                        <p:attrNameLst>
                                          <p:attrName>style.visibility</p:attrName>
                                        </p:attrNameLst>
                                      </p:cBhvr>
                                      <p:to>
                                        <p:strVal val="visible"/>
                                      </p:to>
                                    </p:set>
                                    <p:animEffect filter="dissolve" transition="in">
                                      <p:cBhvr>
                                        <p:cTn id="7" dur="500"/>
                                        <p:tgtEl>
                                          <p:spTgt spid="12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49"/>
                                        </p:tgtEl>
                                        <p:attrNameLst>
                                          <p:attrName>style.visibility</p:attrName>
                                        </p:attrNameLst>
                                      </p:cBhvr>
                                      <p:to>
                                        <p:strVal val="visible"/>
                                      </p:to>
                                    </p:set>
                                    <p:animEffect filter="dissolve" transition="in">
                                      <p:cBhvr>
                                        <p:cTn id="12" dur="500"/>
                                        <p:tgtEl>
                                          <p:spTgt spid="1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6" grpId="1"/>
      <p:bldP build="whole" bldLvl="1" animBg="1" rev="0" advAuto="0" spid="1249"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Title 1"/>
          <p:cNvSpPr txBox="1"/>
          <p:nvPr>
            <p:ph type="title"/>
          </p:nvPr>
        </p:nvSpPr>
        <p:spPr>
          <a:xfrm>
            <a:off x="460227" y="236740"/>
            <a:ext cx="8223547" cy="763005"/>
          </a:xfrm>
          <a:prstGeom prst="rect">
            <a:avLst/>
          </a:prstGeom>
        </p:spPr>
        <p:txBody>
          <a:bodyPr/>
          <a:lstStyle>
            <a:lvl1pPr defTabSz="804672">
              <a:defRPr sz="3520"/>
            </a:lvl1pPr>
          </a:lstStyle>
          <a:p>
            <a:pPr/>
            <a:r>
              <a:t>What motivates attackers? One cross-section</a:t>
            </a:r>
          </a:p>
        </p:txBody>
      </p:sp>
      <p:grpSp>
        <p:nvGrpSpPr>
          <p:cNvPr id="125" name="Content Placeholder 4"/>
          <p:cNvGrpSpPr/>
          <p:nvPr/>
        </p:nvGrpSpPr>
        <p:grpSpPr>
          <a:xfrm>
            <a:off x="1670304" y="1311465"/>
            <a:ext cx="6315457" cy="4736593"/>
            <a:chOff x="0" y="0"/>
            <a:chExt cx="6315455" cy="4736591"/>
          </a:xfrm>
        </p:grpSpPr>
        <p:sp>
          <p:nvSpPr>
            <p:cNvPr id="123" name="Rectangle"/>
            <p:cNvSpPr/>
            <p:nvPr/>
          </p:nvSpPr>
          <p:spPr>
            <a:xfrm>
              <a:off x="0" y="0"/>
              <a:ext cx="6315456" cy="4736592"/>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24" name="image5.tif" descr="image5.tif"/>
            <p:cNvPicPr>
              <a:picLocks noChangeAspect="1"/>
            </p:cNvPicPr>
            <p:nvPr/>
          </p:nvPicPr>
          <p:blipFill>
            <a:blip r:embed="rId2">
              <a:extLst/>
            </a:blip>
            <a:stretch>
              <a:fillRect/>
            </a:stretch>
          </p:blipFill>
          <p:spPr>
            <a:xfrm>
              <a:off x="0" y="0"/>
              <a:ext cx="6315456" cy="473659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Rounded Rectangle 3"/>
          <p:cNvSpPr/>
          <p:nvPr/>
        </p:nvSpPr>
        <p:spPr>
          <a:xfrm>
            <a:off x="3258799" y="2656844"/>
            <a:ext cx="1257922" cy="2117035"/>
          </a:xfrm>
          <a:prstGeom prst="roundRect">
            <a:avLst>
              <a:gd name="adj" fmla="val 16667"/>
            </a:avLst>
          </a:prstGeom>
          <a:ln w="38100">
            <a:solidFill>
              <a:srgbClr val="E7E6E6"/>
            </a:solidFill>
            <a:miter/>
          </a:ln>
          <a:effectLst>
            <a:outerShdw sx="100000" sy="100000" kx="0" ky="0" algn="b" rotWithShape="0" blurRad="50800" dist="76200" dir="2700000">
              <a:srgbClr val="000000">
                <a:alpha val="40000"/>
              </a:srgbClr>
            </a:outerShdw>
          </a:effectLst>
        </p:spPr>
        <p:txBody>
          <a:bodyPr lIns="45719" rIns="45719" anchor="ctr"/>
          <a:lstStyle/>
          <a:p>
            <a:pPr algn="ctr" defTabSz="914378">
              <a:defRPr sz="1300">
                <a:solidFill>
                  <a:srgbClr val="FFFFFF"/>
                </a:solidFill>
              </a:defRPr>
            </a:pPr>
          </a:p>
        </p:txBody>
      </p:sp>
      <p:sp>
        <p:nvSpPr>
          <p:cNvPr id="1254" name="TextBox 4"/>
          <p:cNvSpPr txBox="1"/>
          <p:nvPr/>
        </p:nvSpPr>
        <p:spPr>
          <a:xfrm>
            <a:off x="3356822" y="2251892"/>
            <a:ext cx="1148953"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378">
              <a:defRPr sz="2100"/>
            </a:pPr>
            <a:r>
              <a:t>Attacker</a:t>
            </a:r>
            <a:r>
              <a:t> </a:t>
            </a:r>
          </a:p>
        </p:txBody>
      </p:sp>
      <p:sp>
        <p:nvSpPr>
          <p:cNvPr id="1255" name="Rounded Rectangle 5"/>
          <p:cNvSpPr/>
          <p:nvPr/>
        </p:nvSpPr>
        <p:spPr>
          <a:xfrm>
            <a:off x="1478664" y="2643964"/>
            <a:ext cx="1257922" cy="2117036"/>
          </a:xfrm>
          <a:prstGeom prst="roundRect">
            <a:avLst>
              <a:gd name="adj" fmla="val 16667"/>
            </a:avLst>
          </a:prstGeom>
          <a:ln w="38100">
            <a:solidFill>
              <a:srgbClr val="E7E6E6"/>
            </a:solidFill>
            <a:miter/>
          </a:ln>
          <a:effectLst>
            <a:outerShdw sx="100000" sy="100000" kx="0" ky="0" algn="b" rotWithShape="0" blurRad="50800" dist="76200" dir="2700000">
              <a:srgbClr val="000000">
                <a:alpha val="40000"/>
              </a:srgbClr>
            </a:outerShdw>
          </a:effectLst>
        </p:spPr>
        <p:txBody>
          <a:bodyPr lIns="45719" rIns="45719" anchor="ctr"/>
          <a:lstStyle/>
          <a:p>
            <a:pPr algn="ctr" defTabSz="914378">
              <a:defRPr sz="1300">
                <a:solidFill>
                  <a:srgbClr val="FFFFFF"/>
                </a:solidFill>
              </a:defRPr>
            </a:pPr>
          </a:p>
        </p:txBody>
      </p:sp>
      <p:sp>
        <p:nvSpPr>
          <p:cNvPr id="1256" name="TextBox 6"/>
          <p:cNvSpPr txBox="1"/>
          <p:nvPr/>
        </p:nvSpPr>
        <p:spPr>
          <a:xfrm>
            <a:off x="1617699" y="2263025"/>
            <a:ext cx="895331"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378">
              <a:defRPr sz="2100"/>
            </a:lvl1pPr>
          </a:lstStyle>
          <a:p>
            <a:pPr/>
            <a:r>
              <a:t>Victim</a:t>
            </a:r>
          </a:p>
        </p:txBody>
      </p:sp>
      <p:sp>
        <p:nvSpPr>
          <p:cNvPr id="1257" name="TextBox 7"/>
          <p:cNvSpPr txBox="1"/>
          <p:nvPr/>
        </p:nvSpPr>
        <p:spPr>
          <a:xfrm>
            <a:off x="1842096" y="3308729"/>
            <a:ext cx="616970"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378">
              <a:defRPr sz="1500"/>
            </a:lvl1pPr>
          </a:lstStyle>
          <a:p>
            <a:pPr/>
            <a:r>
              <a:t>jmp</a:t>
            </a:r>
          </a:p>
        </p:txBody>
      </p:sp>
      <p:sp>
        <p:nvSpPr>
          <p:cNvPr id="1258" name="U-Turn Arrow 16"/>
          <p:cNvSpPr/>
          <p:nvPr/>
        </p:nvSpPr>
        <p:spPr>
          <a:xfrm rot="5400000">
            <a:off x="1863452" y="3761654"/>
            <a:ext cx="1131938" cy="452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9450"/>
                </a:lnTo>
                <a:cubicBezTo>
                  <a:pt x="0" y="4231"/>
                  <a:pt x="1690" y="0"/>
                  <a:pt x="3775" y="0"/>
                </a:cubicBezTo>
                <a:lnTo>
                  <a:pt x="16336" y="0"/>
                </a:lnTo>
                <a:cubicBezTo>
                  <a:pt x="18420" y="0"/>
                  <a:pt x="20111" y="4231"/>
                  <a:pt x="20111" y="9450"/>
                </a:cubicBezTo>
                <a:lnTo>
                  <a:pt x="20111" y="10800"/>
                </a:lnTo>
                <a:lnTo>
                  <a:pt x="21600" y="10800"/>
                </a:lnTo>
                <a:lnTo>
                  <a:pt x="19443" y="16200"/>
                </a:lnTo>
                <a:lnTo>
                  <a:pt x="17286" y="10800"/>
                </a:lnTo>
                <a:lnTo>
                  <a:pt x="18775" y="10800"/>
                </a:lnTo>
                <a:lnTo>
                  <a:pt x="18775" y="9450"/>
                </a:lnTo>
                <a:cubicBezTo>
                  <a:pt x="18775" y="6077"/>
                  <a:pt x="17683" y="3343"/>
                  <a:pt x="16336" y="3343"/>
                </a:cubicBezTo>
                <a:lnTo>
                  <a:pt x="3775" y="3343"/>
                </a:lnTo>
                <a:cubicBezTo>
                  <a:pt x="2428" y="3343"/>
                  <a:pt x="1335" y="6077"/>
                  <a:pt x="1335" y="9450"/>
                </a:cubicBezTo>
                <a:lnTo>
                  <a:pt x="1335" y="21600"/>
                </a:lnTo>
                <a:close/>
              </a:path>
            </a:pathLst>
          </a:custGeom>
          <a:gradFill>
            <a:gsLst>
              <a:gs pos="0">
                <a:srgbClr val="FF9C9C"/>
              </a:gs>
              <a:gs pos="50000">
                <a:srgbClr val="FFC3C3"/>
              </a:gs>
              <a:gs pos="100000">
                <a:srgbClr val="FFE2E2"/>
              </a:gs>
            </a:gsLst>
          </a:gradFill>
          <a:ln w="12700">
            <a:miter lim="400000"/>
          </a:ln>
        </p:spPr>
        <p:txBody>
          <a:bodyPr lIns="45719" rIns="45719" anchor="ctr"/>
          <a:lstStyle/>
          <a:p>
            <a:pPr algn="ctr" defTabSz="914378">
              <a:defRPr sz="1300"/>
            </a:pPr>
          </a:p>
        </p:txBody>
      </p:sp>
      <p:graphicFrame>
        <p:nvGraphicFramePr>
          <p:cNvPr id="1259" name="Table 17"/>
          <p:cNvGraphicFramePr/>
          <p:nvPr/>
        </p:nvGraphicFramePr>
        <p:xfrm>
          <a:off x="4948177" y="2656844"/>
          <a:ext cx="2827769" cy="2224948"/>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413884"/>
                <a:gridCol w="1413884"/>
              </a:tblGrid>
              <a:tr h="617220">
                <a:tc>
                  <a:txBody>
                    <a:bodyPr/>
                    <a:lstStyle/>
                    <a:p>
                      <a:pPr algn="ctr" defTabSz="914400">
                        <a:defRPr b="0" sz="1800">
                          <a:solidFill>
                            <a:srgbClr val="000000"/>
                          </a:solidFill>
                        </a:defRPr>
                      </a:pPr>
                      <a:r>
                        <a:rPr b="1">
                          <a:solidFill>
                            <a:srgbClr val="FFFFFF"/>
                          </a:solidFill>
                        </a:rPr>
                        <a:t>Address tag</a:t>
                      </a: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ctr" defTabSz="914400">
                        <a:defRPr b="0" sz="1800">
                          <a:solidFill>
                            <a:srgbClr val="000000"/>
                          </a:solidFill>
                        </a:defRPr>
                      </a:pPr>
                      <a:r>
                        <a:rPr b="1">
                          <a:solidFill>
                            <a:srgbClr val="FFFFFF"/>
                          </a:solidFill>
                        </a:rPr>
                        <a:t>Target</a:t>
                      </a: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r h="401932">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r h="401932">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r h="401932">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r h="401932">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l" defTabSz="914400">
                        <a:defRPr sz="1100"/>
                      </a:pPr>
                    </a:p>
                  </a:txBody>
                  <a:tcPr marL="34290" marR="34290" marT="34290" marB="34290" anchor="t"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bl>
          </a:graphicData>
        </a:graphic>
      </p:graphicFrame>
      <p:sp>
        <p:nvSpPr>
          <p:cNvPr id="1260" name="TextBox 19"/>
          <p:cNvSpPr txBox="1"/>
          <p:nvPr/>
        </p:nvSpPr>
        <p:spPr>
          <a:xfrm>
            <a:off x="1669355" y="3318959"/>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78">
              <a:defRPr sz="1500">
                <a:solidFill>
                  <a:srgbClr val="BC770B"/>
                </a:solidFill>
              </a:defRPr>
            </a:pPr>
            <a:r>
              <a:t>A</a:t>
            </a:r>
            <a:r>
              <a:rPr>
                <a:solidFill>
                  <a:srgbClr val="000000"/>
                </a:solidFill>
              </a:rPr>
              <a:t>:</a:t>
            </a:r>
          </a:p>
        </p:txBody>
      </p:sp>
      <p:sp>
        <p:nvSpPr>
          <p:cNvPr id="1261" name="TextBox 20"/>
          <p:cNvSpPr txBox="1"/>
          <p:nvPr/>
        </p:nvSpPr>
        <p:spPr>
          <a:xfrm>
            <a:off x="1669355" y="3947898"/>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78">
              <a:defRPr sz="1500">
                <a:solidFill>
                  <a:srgbClr val="FF0000"/>
                </a:solidFill>
              </a:defRPr>
            </a:pPr>
            <a:r>
              <a:t>B</a:t>
            </a:r>
            <a:r>
              <a:rPr>
                <a:solidFill>
                  <a:srgbClr val="000000"/>
                </a:solidFill>
              </a:rPr>
              <a:t>:</a:t>
            </a:r>
          </a:p>
        </p:txBody>
      </p:sp>
      <p:sp>
        <p:nvSpPr>
          <p:cNvPr id="1262" name="TextBox 21"/>
          <p:cNvSpPr txBox="1"/>
          <p:nvPr/>
        </p:nvSpPr>
        <p:spPr>
          <a:xfrm>
            <a:off x="5398182" y="3714543"/>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378">
              <a:defRPr sz="1500">
                <a:solidFill>
                  <a:srgbClr val="BC770B"/>
                </a:solidFill>
              </a:defRPr>
            </a:lvl1pPr>
          </a:lstStyle>
          <a:p>
            <a:pPr/>
            <a:r>
              <a:t>A</a:t>
            </a:r>
          </a:p>
        </p:txBody>
      </p:sp>
      <p:sp>
        <p:nvSpPr>
          <p:cNvPr id="1263" name="TextBox 22"/>
          <p:cNvSpPr txBox="1"/>
          <p:nvPr/>
        </p:nvSpPr>
        <p:spPr>
          <a:xfrm>
            <a:off x="7030630" y="3712071"/>
            <a:ext cx="224961"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378">
              <a:defRPr sz="1500">
                <a:solidFill>
                  <a:srgbClr val="0070C0"/>
                </a:solidFill>
              </a:defRPr>
            </a:lvl1pPr>
          </a:lstStyle>
          <a:p>
            <a:pPr/>
            <a:r>
              <a:t>C</a:t>
            </a:r>
          </a:p>
        </p:txBody>
      </p:sp>
      <p:sp>
        <p:nvSpPr>
          <p:cNvPr id="1264" name="TextBox 23"/>
          <p:cNvSpPr txBox="1"/>
          <p:nvPr/>
        </p:nvSpPr>
        <p:spPr>
          <a:xfrm>
            <a:off x="3600151" y="3308729"/>
            <a:ext cx="616970"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378">
              <a:defRPr sz="1500"/>
            </a:lvl1pPr>
          </a:lstStyle>
          <a:p>
            <a:pPr/>
            <a:r>
              <a:t>jmp</a:t>
            </a:r>
          </a:p>
        </p:txBody>
      </p:sp>
      <p:sp>
        <p:nvSpPr>
          <p:cNvPr id="1265" name="TextBox 25"/>
          <p:cNvSpPr txBox="1"/>
          <p:nvPr/>
        </p:nvSpPr>
        <p:spPr>
          <a:xfrm>
            <a:off x="3427410" y="3318959"/>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78">
              <a:defRPr sz="1500">
                <a:solidFill>
                  <a:srgbClr val="BC770B"/>
                </a:solidFill>
              </a:defRPr>
            </a:pPr>
            <a:r>
              <a:t>A</a:t>
            </a:r>
            <a:r>
              <a:rPr>
                <a:solidFill>
                  <a:srgbClr val="000000"/>
                </a:solidFill>
              </a:rPr>
              <a:t>:</a:t>
            </a:r>
          </a:p>
        </p:txBody>
      </p:sp>
      <p:sp>
        <p:nvSpPr>
          <p:cNvPr id="1266" name="TextBox 26"/>
          <p:cNvSpPr txBox="1"/>
          <p:nvPr/>
        </p:nvSpPr>
        <p:spPr>
          <a:xfrm>
            <a:off x="3427410" y="3947898"/>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78">
              <a:defRPr sz="1500">
                <a:solidFill>
                  <a:srgbClr val="FF0000"/>
                </a:solidFill>
              </a:defRPr>
            </a:pPr>
            <a:r>
              <a:t>B</a:t>
            </a:r>
            <a:r>
              <a:rPr>
                <a:solidFill>
                  <a:srgbClr val="000000"/>
                </a:solidFill>
              </a:rPr>
              <a:t>:</a:t>
            </a:r>
          </a:p>
        </p:txBody>
      </p:sp>
      <p:sp>
        <p:nvSpPr>
          <p:cNvPr id="1267" name="U-Turn Arrow 29"/>
          <p:cNvSpPr/>
          <p:nvPr/>
        </p:nvSpPr>
        <p:spPr>
          <a:xfrm rot="5400000">
            <a:off x="3617529" y="3763776"/>
            <a:ext cx="1138989" cy="452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9450"/>
                </a:lnTo>
                <a:cubicBezTo>
                  <a:pt x="0" y="4231"/>
                  <a:pt x="1680" y="0"/>
                  <a:pt x="3752" y="0"/>
                </a:cubicBezTo>
                <a:lnTo>
                  <a:pt x="16368" y="0"/>
                </a:lnTo>
                <a:cubicBezTo>
                  <a:pt x="18440" y="0"/>
                  <a:pt x="20120" y="4231"/>
                  <a:pt x="20120" y="9450"/>
                </a:cubicBezTo>
                <a:lnTo>
                  <a:pt x="20120" y="10800"/>
                </a:lnTo>
                <a:lnTo>
                  <a:pt x="21600" y="10800"/>
                </a:lnTo>
                <a:lnTo>
                  <a:pt x="19456" y="16200"/>
                </a:lnTo>
                <a:lnTo>
                  <a:pt x="17312" y="10800"/>
                </a:lnTo>
                <a:lnTo>
                  <a:pt x="18793" y="10800"/>
                </a:lnTo>
                <a:lnTo>
                  <a:pt x="18793" y="9450"/>
                </a:lnTo>
                <a:cubicBezTo>
                  <a:pt x="18793" y="6077"/>
                  <a:pt x="17707" y="3343"/>
                  <a:pt x="16368" y="3343"/>
                </a:cubicBezTo>
                <a:lnTo>
                  <a:pt x="3752" y="3343"/>
                </a:lnTo>
                <a:cubicBezTo>
                  <a:pt x="2413" y="3343"/>
                  <a:pt x="1327" y="6077"/>
                  <a:pt x="1327" y="9450"/>
                </a:cubicBezTo>
                <a:lnTo>
                  <a:pt x="1327" y="21600"/>
                </a:lnTo>
                <a:close/>
              </a:path>
            </a:pathLst>
          </a:custGeom>
          <a:solidFill>
            <a:srgbClr val="0070C0"/>
          </a:solidFill>
          <a:ln w="12700">
            <a:miter lim="400000"/>
          </a:ln>
        </p:spPr>
        <p:txBody>
          <a:bodyPr lIns="45719" rIns="45719" anchor="ctr"/>
          <a:lstStyle/>
          <a:p>
            <a:pPr algn="ctr" defTabSz="914378">
              <a:defRPr sz="1300"/>
            </a:pPr>
          </a:p>
        </p:txBody>
      </p:sp>
      <p:sp>
        <p:nvSpPr>
          <p:cNvPr id="1268" name="TextBox 30"/>
          <p:cNvSpPr txBox="1"/>
          <p:nvPr/>
        </p:nvSpPr>
        <p:spPr>
          <a:xfrm>
            <a:off x="3427410" y="4253627"/>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78">
              <a:defRPr sz="1500">
                <a:solidFill>
                  <a:srgbClr val="0070C0"/>
                </a:solidFill>
              </a:defRPr>
            </a:pPr>
            <a:r>
              <a:t>C</a:t>
            </a:r>
            <a:r>
              <a:rPr>
                <a:solidFill>
                  <a:srgbClr val="000000"/>
                </a:solidFill>
              </a:rPr>
              <a:t>:</a:t>
            </a:r>
          </a:p>
        </p:txBody>
      </p:sp>
      <p:sp>
        <p:nvSpPr>
          <p:cNvPr id="1269" name="TextBox 8"/>
          <p:cNvSpPr txBox="1"/>
          <p:nvPr/>
        </p:nvSpPr>
        <p:spPr>
          <a:xfrm>
            <a:off x="4993898" y="2225880"/>
            <a:ext cx="2736330"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378">
              <a:defRPr sz="2100"/>
            </a:lvl1pPr>
          </a:lstStyle>
          <a:p>
            <a:pPr/>
            <a:r>
              <a:t>Branch Target Buffer</a:t>
            </a:r>
          </a:p>
        </p:txBody>
      </p:sp>
      <p:sp>
        <p:nvSpPr>
          <p:cNvPr id="1270" name="TextBox 32"/>
          <p:cNvSpPr txBox="1"/>
          <p:nvPr/>
        </p:nvSpPr>
        <p:spPr>
          <a:xfrm>
            <a:off x="589418" y="5020612"/>
            <a:ext cx="7652127"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378">
              <a:defRPr b="1" sz="2100"/>
            </a:pPr>
            <a:r>
              <a:t>Result: </a:t>
            </a:r>
            <a:r>
              <a:rPr b="0"/>
              <a:t>when victim executes, CPU uses injected target to start speculative execution at an address of attacker’s choice!</a:t>
            </a:r>
          </a:p>
        </p:txBody>
      </p:sp>
      <p:sp>
        <p:nvSpPr>
          <p:cNvPr id="1271" name="Slide Number Placeholder 9"/>
          <p:cNvSpPr txBox="1"/>
          <p:nvPr>
            <p:ph type="sldNum" sz="quarter" idx="4294967295"/>
          </p:nvPr>
        </p:nvSpPr>
        <p:spPr>
          <a:xfrm>
            <a:off x="8731053" y="6522403"/>
            <a:ext cx="231277" cy="214701"/>
          </a:xfrm>
          <a:prstGeom prst="rect">
            <a:avLst/>
          </a:prstGeom>
          <a:extLst>
            <a:ext uri="{C572A759-6A51-4108-AA02-DFA0A04FC94B}">
              <ma14:wrappingTextBoxFlag xmlns:ma14="http://schemas.microsoft.com/office/mac/drawingml/2011/main" val="1"/>
            </a:ext>
          </a:extLst>
        </p:spPr>
        <p:txBody>
          <a:bodyPr/>
          <a:lstStyle>
            <a:lvl1pPr defTabSz="914378">
              <a:defRPr sz="900">
                <a:solidFill>
                  <a:srgbClr val="888888"/>
                </a:solidFill>
                <a:latin typeface="Arial"/>
                <a:ea typeface="Arial"/>
                <a:cs typeface="Arial"/>
                <a:sym typeface="Arial"/>
              </a:defRPr>
            </a:lvl1pPr>
          </a:lstStyle>
          <a:p>
            <a:pPr/>
            <a:fld id="{86CB4B4D-7CA3-9044-876B-883B54F8677D}" type="slidenum"/>
          </a:p>
        </p:txBody>
      </p:sp>
      <p:pic>
        <p:nvPicPr>
          <p:cNvPr id="1272" name="Picture 27" descr="Picture 27"/>
          <p:cNvPicPr>
            <a:picLocks noChangeAspect="1"/>
          </p:cNvPicPr>
          <p:nvPr/>
        </p:nvPicPr>
        <p:blipFill>
          <a:blip r:embed="rId2">
            <a:extLst/>
          </a:blip>
          <a:stretch>
            <a:fillRect/>
          </a:stretch>
        </p:blipFill>
        <p:spPr>
          <a:xfrm>
            <a:off x="3694786" y="2765855"/>
            <a:ext cx="427696" cy="509162"/>
          </a:xfrm>
          <a:prstGeom prst="rect">
            <a:avLst/>
          </a:prstGeom>
          <a:ln w="12700">
            <a:miter lim="400000"/>
          </a:ln>
        </p:spPr>
      </p:pic>
      <p:sp>
        <p:nvSpPr>
          <p:cNvPr id="1273" name="Title 1"/>
          <p:cNvSpPr txBox="1"/>
          <p:nvPr>
            <p:ph type="title"/>
          </p:nvPr>
        </p:nvSpPr>
        <p:spPr>
          <a:xfrm>
            <a:off x="285750" y="1174295"/>
            <a:ext cx="7886700" cy="387465"/>
          </a:xfrm>
          <a:prstGeom prst="rect">
            <a:avLst/>
          </a:prstGeom>
        </p:spPr>
        <p:txBody>
          <a:bodyPr/>
          <a:lstStyle>
            <a:lvl1pPr defTabSz="512063">
              <a:defRPr b="1" sz="2016">
                <a:latin typeface="+mj-lt"/>
                <a:ea typeface="+mj-ea"/>
                <a:cs typeface="+mj-cs"/>
                <a:sym typeface="Calibri"/>
              </a:defRPr>
            </a:lvl1pPr>
          </a:lstStyle>
          <a:p>
            <a:pPr/>
            <a:r>
              <a:t>Force mis-speculation: Spectre V2</a:t>
            </a:r>
          </a:p>
        </p:txBody>
      </p:sp>
      <p:sp>
        <p:nvSpPr>
          <p:cNvPr id="1274" name="U-Turn Arrow 28"/>
          <p:cNvSpPr/>
          <p:nvPr/>
        </p:nvSpPr>
        <p:spPr>
          <a:xfrm rot="5400000">
            <a:off x="2015389" y="3608087"/>
            <a:ext cx="827612" cy="452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9450"/>
                </a:lnTo>
                <a:cubicBezTo>
                  <a:pt x="0" y="4231"/>
                  <a:pt x="2312" y="0"/>
                  <a:pt x="5163" y="0"/>
                </a:cubicBezTo>
                <a:lnTo>
                  <a:pt x="14400" y="0"/>
                </a:lnTo>
                <a:cubicBezTo>
                  <a:pt x="17251" y="0"/>
                  <a:pt x="19563" y="4231"/>
                  <a:pt x="19563" y="9450"/>
                </a:cubicBezTo>
                <a:lnTo>
                  <a:pt x="19563" y="10800"/>
                </a:lnTo>
                <a:lnTo>
                  <a:pt x="21600" y="10800"/>
                </a:lnTo>
                <a:lnTo>
                  <a:pt x="18650" y="16200"/>
                </a:lnTo>
                <a:lnTo>
                  <a:pt x="15699" y="10800"/>
                </a:lnTo>
                <a:lnTo>
                  <a:pt x="17736" y="10800"/>
                </a:lnTo>
                <a:lnTo>
                  <a:pt x="17736" y="9450"/>
                </a:lnTo>
                <a:cubicBezTo>
                  <a:pt x="17736" y="6077"/>
                  <a:pt x="16243" y="3343"/>
                  <a:pt x="14400" y="3343"/>
                </a:cubicBezTo>
                <a:lnTo>
                  <a:pt x="5163" y="3343"/>
                </a:lnTo>
                <a:cubicBezTo>
                  <a:pt x="3320" y="3343"/>
                  <a:pt x="1826" y="6077"/>
                  <a:pt x="1826" y="9450"/>
                </a:cubicBezTo>
                <a:lnTo>
                  <a:pt x="1826" y="21600"/>
                </a:lnTo>
                <a:close/>
              </a:path>
            </a:pathLst>
          </a:custGeom>
          <a:solidFill>
            <a:srgbClr val="FF0000"/>
          </a:solidFill>
          <a:ln w="12700">
            <a:miter lim="400000"/>
          </a:ln>
        </p:spPr>
        <p:txBody>
          <a:bodyPr lIns="45719" rIns="45719" anchor="ctr"/>
          <a:lstStyle/>
          <a:p>
            <a:pPr algn="ctr" defTabSz="914378">
              <a:defRPr sz="1300"/>
            </a:pPr>
          </a:p>
        </p:txBody>
      </p:sp>
      <p:sp>
        <p:nvSpPr>
          <p:cNvPr id="1275" name="TextBox 31"/>
          <p:cNvSpPr txBox="1"/>
          <p:nvPr/>
        </p:nvSpPr>
        <p:spPr>
          <a:xfrm>
            <a:off x="1666765" y="4245404"/>
            <a:ext cx="488259"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78">
              <a:defRPr sz="1500">
                <a:solidFill>
                  <a:srgbClr val="0070C0"/>
                </a:solidFill>
              </a:defRPr>
            </a:pPr>
            <a:r>
              <a:t>C</a:t>
            </a:r>
            <a:r>
              <a:rPr>
                <a:solidFill>
                  <a:srgbClr val="000000"/>
                </a:solidFill>
              </a:rPr>
              <a:t>:</a:t>
            </a:r>
          </a:p>
        </p:txBody>
      </p:sp>
      <p:sp>
        <p:nvSpPr>
          <p:cNvPr id="1276" name="TextBox 1"/>
          <p:cNvSpPr txBox="1"/>
          <p:nvPr/>
        </p:nvSpPr>
        <p:spPr>
          <a:xfrm>
            <a:off x="1758141" y="4304934"/>
            <a:ext cx="681107"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000">
                <a:solidFill>
                  <a:srgbClr val="FF0000"/>
                </a:solidFill>
              </a:defRPr>
            </a:pPr>
            <a:r>
              <a:t>Spectre </a:t>
            </a:r>
            <a:endParaRPr>
              <a:solidFill>
                <a:srgbClr val="FFFFFF"/>
              </a:solidFill>
            </a:endParaRPr>
          </a:p>
          <a:p>
            <a:pPr algn="ctr">
              <a:defRPr b="1" sz="1000">
                <a:solidFill>
                  <a:srgbClr val="FF0000"/>
                </a:solidFill>
              </a:defRPr>
            </a:pPr>
            <a:r>
              <a:t>gadget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267"/>
                                        </p:tgtEl>
                                        <p:attrNameLst>
                                          <p:attrName>style.visibility</p:attrName>
                                        </p:attrNameLst>
                                      </p:cBhvr>
                                      <p:to>
                                        <p:strVal val="visible"/>
                                      </p:to>
                                    </p:set>
                                    <p:animEffect filter="blinds(horizontal)" transition="in">
                                      <p:cBhvr>
                                        <p:cTn id="7" dur="500"/>
                                        <p:tgtEl>
                                          <p:spTgt spid="126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263"/>
                                        </p:tgtEl>
                                        <p:attrNameLst>
                                          <p:attrName>style.visibility</p:attrName>
                                        </p:attrNameLst>
                                      </p:cBhvr>
                                      <p:to>
                                        <p:strVal val="visible"/>
                                      </p:to>
                                    </p:set>
                                    <p:animEffect filter="dissolve" transition="in">
                                      <p:cBhvr>
                                        <p:cTn id="12" dur="500"/>
                                        <p:tgtEl>
                                          <p:spTgt spid="1263"/>
                                        </p:tgtEl>
                                      </p:cBhvr>
                                    </p:animEffect>
                                  </p:childTnLst>
                                </p:cTn>
                              </p:par>
                            </p:childTnLst>
                          </p:cTn>
                        </p:par>
                        <p:par>
                          <p:cTn id="13" fill="hold">
                            <p:stCondLst>
                              <p:cond delay="500"/>
                            </p:stCondLst>
                            <p:childTnLst>
                              <p:par>
                                <p:cTn id="14" presetClass="entr" nodeType="afterEffect" presetID="9" grpId="3" fill="hold">
                                  <p:stCondLst>
                                    <p:cond delay="0"/>
                                  </p:stCondLst>
                                  <p:iterate type="el" backwards="0">
                                    <p:tmAbs val="0"/>
                                  </p:iterate>
                                  <p:childTnLst>
                                    <p:set>
                                      <p:cBhvr>
                                        <p:cTn id="15" fill="hold"/>
                                        <p:tgtEl>
                                          <p:spTgt spid="1262"/>
                                        </p:tgtEl>
                                        <p:attrNameLst>
                                          <p:attrName>style.visibility</p:attrName>
                                        </p:attrNameLst>
                                      </p:cBhvr>
                                      <p:to>
                                        <p:strVal val="visible"/>
                                      </p:to>
                                    </p:set>
                                    <p:animEffect filter="dissolve" transition="in">
                                      <p:cBhvr>
                                        <p:cTn id="16" dur="500"/>
                                        <p:tgtEl>
                                          <p:spTgt spid="1262"/>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0" presetID="3" grpId="4" fill="hold">
                                  <p:stCondLst>
                                    <p:cond delay="0"/>
                                  </p:stCondLst>
                                  <p:iterate type="el" backwards="0">
                                    <p:tmAbs val="0"/>
                                  </p:iterate>
                                  <p:childTnLst>
                                    <p:set>
                                      <p:cBhvr>
                                        <p:cTn id="20" fill="hold"/>
                                        <p:tgtEl>
                                          <p:spTgt spid="1258"/>
                                        </p:tgtEl>
                                        <p:attrNameLst>
                                          <p:attrName>style.visibility</p:attrName>
                                        </p:attrNameLst>
                                      </p:cBhvr>
                                      <p:to>
                                        <p:strVal val="visible"/>
                                      </p:to>
                                    </p:set>
                                    <p:animEffect filter="blinds(horizontal)" transition="in">
                                      <p:cBhvr>
                                        <p:cTn id="21" dur="500"/>
                                        <p:tgtEl>
                                          <p:spTgt spid="1258"/>
                                        </p:tgtEl>
                                      </p:cBhvr>
                                    </p:animEffect>
                                  </p:childTnLst>
                                </p:cTn>
                              </p:par>
                            </p:childTnLst>
                          </p:cTn>
                        </p:par>
                        <p:par>
                          <p:cTn id="22" fill="hold">
                            <p:stCondLst>
                              <p:cond delay="500"/>
                            </p:stCondLst>
                            <p:childTnLst>
                              <p:par>
                                <p:cTn id="23" presetClass="entr" nodeType="afterEffect" presetID="9" grpId="5" fill="hold">
                                  <p:stCondLst>
                                    <p:cond delay="0"/>
                                  </p:stCondLst>
                                  <p:iterate type="el" backwards="0">
                                    <p:tmAbs val="0"/>
                                  </p:iterate>
                                  <p:childTnLst>
                                    <p:set>
                                      <p:cBhvr>
                                        <p:cTn id="24" fill="hold"/>
                                        <p:tgtEl>
                                          <p:spTgt spid="1270"/>
                                        </p:tgtEl>
                                        <p:attrNameLst>
                                          <p:attrName>style.visibility</p:attrName>
                                        </p:attrNameLst>
                                      </p:cBhvr>
                                      <p:to>
                                        <p:strVal val="visible"/>
                                      </p:to>
                                    </p:set>
                                    <p:animEffect filter="dissolve" transition="in">
                                      <p:cBhvr>
                                        <p:cTn id="25" dur="500"/>
                                        <p:tgtEl>
                                          <p:spTgt spid="1270"/>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6" fill="hold">
                                  <p:stCondLst>
                                    <p:cond delay="0"/>
                                  </p:stCondLst>
                                  <p:iterate type="el" backwards="0">
                                    <p:tmAbs val="0"/>
                                  </p:iterate>
                                  <p:childTnLst>
                                    <p:set>
                                      <p:cBhvr>
                                        <p:cTn id="29" fill="hold"/>
                                        <p:tgtEl>
                                          <p:spTgt spid="1276"/>
                                        </p:tgtEl>
                                        <p:attrNameLst>
                                          <p:attrName>style.visibility</p:attrName>
                                        </p:attrNameLst>
                                      </p:cBhvr>
                                      <p:to>
                                        <p:strVal val="visible"/>
                                      </p:to>
                                    </p:set>
                                    <p:anim calcmode="lin" valueType="num">
                                      <p:cBhvr>
                                        <p:cTn id="30" dur="500" fill="hold"/>
                                        <p:tgtEl>
                                          <p:spTgt spid="1276"/>
                                        </p:tgtEl>
                                        <p:attrNameLst>
                                          <p:attrName>ppt_w</p:attrName>
                                        </p:attrNameLst>
                                      </p:cBhvr>
                                      <p:tavLst>
                                        <p:tav tm="0">
                                          <p:val>
                                            <p:fltVal val="0"/>
                                          </p:val>
                                        </p:tav>
                                        <p:tav tm="100000">
                                          <p:val>
                                            <p:strVal val="#ppt_w"/>
                                          </p:val>
                                        </p:tav>
                                      </p:tavLst>
                                    </p:anim>
                                    <p:anim calcmode="lin" valueType="num">
                                      <p:cBhvr>
                                        <p:cTn id="31" dur="500" fill="hold"/>
                                        <p:tgtEl>
                                          <p:spTgt spid="127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10" presetID="3" grpId="7" fill="hold">
                                  <p:stCondLst>
                                    <p:cond delay="0"/>
                                  </p:stCondLst>
                                  <p:iterate type="el" backwards="0">
                                    <p:tmAbs val="0"/>
                                  </p:iterate>
                                  <p:childTnLst>
                                    <p:set>
                                      <p:cBhvr>
                                        <p:cTn id="35" fill="hold"/>
                                        <p:tgtEl>
                                          <p:spTgt spid="1274"/>
                                        </p:tgtEl>
                                        <p:attrNameLst>
                                          <p:attrName>style.visibility</p:attrName>
                                        </p:attrNameLst>
                                      </p:cBhvr>
                                      <p:to>
                                        <p:strVal val="visible"/>
                                      </p:to>
                                    </p:set>
                                    <p:animEffect filter="blinds(horizontal)" transition="in">
                                      <p:cBhvr>
                                        <p:cTn id="36" dur="500"/>
                                        <p:tgtEl>
                                          <p:spTgt spid="1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3" grpId="2"/>
      <p:bldP build="whole" bldLvl="1" animBg="1" rev="0" advAuto="0" spid="1270" grpId="5"/>
      <p:bldP build="whole" bldLvl="1" animBg="1" rev="0" advAuto="0" spid="1276" grpId="6"/>
      <p:bldP build="whole" bldLvl="1" animBg="1" rev="0" advAuto="0" spid="1258" grpId="4"/>
      <p:bldP build="whole" bldLvl="1" animBg="1" rev="0" advAuto="0" spid="1262" grpId="3"/>
      <p:bldP build="whole" bldLvl="1" animBg="1" rev="0" advAuto="0" spid="1274" grpId="7"/>
      <p:bldP build="whole" bldLvl="1" animBg="1" rev="0" advAuto="0" spid="1267"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8" name="part2.m4a" descr="part2.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8138476" y="2513741"/>
            <a:ext cx="571501" cy="571501"/>
          </a:xfrm>
          <a:prstGeom prst="rect">
            <a:avLst/>
          </a:prstGeom>
          <a:ln w="12700">
            <a:miter lim="400000"/>
          </a:ln>
        </p:spPr>
      </p:pic>
      <p:sp>
        <p:nvSpPr>
          <p:cNvPr id="1279" name="Snip Single Corner Rectangle 251"/>
          <p:cNvSpPr/>
          <p:nvPr/>
        </p:nvSpPr>
        <p:spPr>
          <a:xfrm>
            <a:off x="5187400" y="4454371"/>
            <a:ext cx="675417" cy="652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595" y="0"/>
                </a:lnTo>
                <a:lnTo>
                  <a:pt x="21600" y="2075"/>
                </a:lnTo>
                <a:lnTo>
                  <a:pt x="21600" y="21600"/>
                </a:lnTo>
                <a:lnTo>
                  <a:pt x="0" y="21600"/>
                </a:lnTo>
                <a:close/>
              </a:path>
            </a:pathLst>
          </a:custGeom>
          <a:solidFill>
            <a:srgbClr val="FFFFFF"/>
          </a:solidFill>
          <a:ln w="12700">
            <a:solidFill>
              <a:srgbClr val="FFFFFF"/>
            </a:solidFill>
            <a:miter/>
          </a:ln>
        </p:spPr>
        <p:txBody>
          <a:bodyPr lIns="45719" rIns="45719" anchor="ctr"/>
          <a:lstStyle/>
          <a:p>
            <a:pPr algn="ctr">
              <a:defRPr sz="1300">
                <a:solidFill>
                  <a:srgbClr val="FFFFFF"/>
                </a:solidFill>
              </a:defRPr>
            </a:pPr>
          </a:p>
        </p:txBody>
      </p:sp>
      <p:sp>
        <p:nvSpPr>
          <p:cNvPr id="1280" name="Oval 245"/>
          <p:cNvSpPr/>
          <p:nvPr/>
        </p:nvSpPr>
        <p:spPr>
          <a:xfrm>
            <a:off x="4212221" y="5054982"/>
            <a:ext cx="321735" cy="321735"/>
          </a:xfrm>
          <a:prstGeom prst="ellipse">
            <a:avLst/>
          </a:prstGeom>
          <a:blipFill>
            <a:blip r:embed="rId5"/>
          </a:blipFill>
          <a:ln w="12700">
            <a:solidFill>
              <a:srgbClr val="FFFFFF"/>
            </a:solidFill>
            <a:miter/>
          </a:ln>
        </p:spPr>
        <p:txBody>
          <a:bodyPr lIns="45719" rIns="45719" anchor="ctr"/>
          <a:lstStyle/>
          <a:p>
            <a:pPr algn="ctr">
              <a:defRPr sz="1300">
                <a:solidFill>
                  <a:srgbClr val="FFFFFF"/>
                </a:solidFill>
              </a:defRPr>
            </a:pPr>
          </a:p>
        </p:txBody>
      </p:sp>
      <p:sp>
        <p:nvSpPr>
          <p:cNvPr id="1281" name="Rectangle 217"/>
          <p:cNvSpPr/>
          <p:nvPr/>
        </p:nvSpPr>
        <p:spPr>
          <a:xfrm>
            <a:off x="3901359" y="2063045"/>
            <a:ext cx="1430731" cy="265900"/>
          </a:xfrm>
          <a:prstGeom prst="rect">
            <a:avLst/>
          </a:prstGeom>
          <a:blipFill>
            <a:blip r:embed="rId5"/>
          </a:blipFill>
          <a:ln w="12700">
            <a:solidFill>
              <a:srgbClr val="FFFFFF"/>
            </a:solidFill>
            <a:miter/>
          </a:ln>
        </p:spPr>
        <p:txBody>
          <a:bodyPr lIns="45719" rIns="45719" anchor="ctr"/>
          <a:lstStyle/>
          <a:p>
            <a:pPr algn="ctr">
              <a:defRPr sz="1300">
                <a:solidFill>
                  <a:srgbClr val="FFFFFF"/>
                </a:solidFill>
              </a:defRPr>
            </a:pPr>
          </a:p>
        </p:txBody>
      </p:sp>
      <p:sp>
        <p:nvSpPr>
          <p:cNvPr id="1282" name="Rectangle 171"/>
          <p:cNvSpPr/>
          <p:nvPr/>
        </p:nvSpPr>
        <p:spPr>
          <a:xfrm>
            <a:off x="4617916" y="2065604"/>
            <a:ext cx="715365" cy="263342"/>
          </a:xfrm>
          <a:prstGeom prst="rect">
            <a:avLst/>
          </a:prstGeom>
          <a:blipFill>
            <a:blip r:embed="rId5"/>
          </a:blipFill>
          <a:ln w="12700">
            <a:solidFill>
              <a:srgbClr val="FFFFFF"/>
            </a:solidFill>
            <a:miter/>
          </a:ln>
        </p:spPr>
        <p:txBody>
          <a:bodyPr lIns="45719" rIns="45719" anchor="ctr"/>
          <a:lstStyle/>
          <a:p>
            <a:pPr algn="ctr">
              <a:defRPr sz="1300">
                <a:solidFill>
                  <a:srgbClr val="FFFFFF"/>
                </a:solidFill>
              </a:defRPr>
            </a:pPr>
          </a:p>
        </p:txBody>
      </p:sp>
      <p:sp>
        <p:nvSpPr>
          <p:cNvPr id="1283" name="Oval 156"/>
          <p:cNvSpPr/>
          <p:nvPr/>
        </p:nvSpPr>
        <p:spPr>
          <a:xfrm>
            <a:off x="3762676" y="4529118"/>
            <a:ext cx="321735" cy="321735"/>
          </a:xfrm>
          <a:prstGeom prst="ellipse">
            <a:avLst/>
          </a:prstGeom>
          <a:blipFill>
            <a:blip r:embed="rId6"/>
          </a:blipFill>
          <a:ln w="12700">
            <a:solidFill>
              <a:srgbClr val="FFFFFF"/>
            </a:solidFill>
            <a:miter/>
          </a:ln>
        </p:spPr>
        <p:txBody>
          <a:bodyPr lIns="45719" rIns="45719" anchor="ctr"/>
          <a:lstStyle/>
          <a:p>
            <a:pPr algn="ctr">
              <a:defRPr sz="1300">
                <a:solidFill>
                  <a:srgbClr val="FFFFFF"/>
                </a:solidFill>
              </a:defRPr>
            </a:pPr>
          </a:p>
        </p:txBody>
      </p:sp>
      <p:sp>
        <p:nvSpPr>
          <p:cNvPr id="1284" name="Oval 155"/>
          <p:cNvSpPr/>
          <p:nvPr/>
        </p:nvSpPr>
        <p:spPr>
          <a:xfrm>
            <a:off x="3479460" y="3876480"/>
            <a:ext cx="321735" cy="321735"/>
          </a:xfrm>
          <a:prstGeom prst="ellipse">
            <a:avLst/>
          </a:prstGeom>
          <a:blipFill>
            <a:blip r:embed="rId6"/>
          </a:blipFill>
          <a:ln w="12700">
            <a:solidFill>
              <a:srgbClr val="FFFFFF"/>
            </a:solidFill>
            <a:miter/>
          </a:ln>
        </p:spPr>
        <p:txBody>
          <a:bodyPr lIns="45719" rIns="45719" anchor="ctr"/>
          <a:lstStyle/>
          <a:p>
            <a:pPr algn="ctr">
              <a:defRPr sz="1300"/>
            </a:pPr>
          </a:p>
        </p:txBody>
      </p:sp>
      <p:sp>
        <p:nvSpPr>
          <p:cNvPr id="1285" name="Rectangle 125"/>
          <p:cNvSpPr/>
          <p:nvPr/>
        </p:nvSpPr>
        <p:spPr>
          <a:xfrm>
            <a:off x="3901359" y="1805900"/>
            <a:ext cx="1431922" cy="257523"/>
          </a:xfrm>
          <a:prstGeom prst="rect">
            <a:avLst/>
          </a:prstGeom>
          <a:blipFill>
            <a:blip r:embed="rId6"/>
          </a:blipFill>
          <a:ln w="12700">
            <a:solidFill>
              <a:srgbClr val="FFFFFF"/>
            </a:solidFill>
            <a:miter/>
          </a:ln>
        </p:spPr>
        <p:txBody>
          <a:bodyPr lIns="45719" rIns="45719" anchor="ctr"/>
          <a:lstStyle/>
          <a:p>
            <a:pPr algn="ctr">
              <a:defRPr sz="1300">
                <a:solidFill>
                  <a:srgbClr val="FFFFFF"/>
                </a:solidFill>
              </a:defRPr>
            </a:pPr>
          </a:p>
        </p:txBody>
      </p:sp>
      <p:sp>
        <p:nvSpPr>
          <p:cNvPr id="1286" name="Rectangle 17"/>
          <p:cNvSpPr/>
          <p:nvPr/>
        </p:nvSpPr>
        <p:spPr>
          <a:xfrm>
            <a:off x="3898696" y="1559184"/>
            <a:ext cx="1434588" cy="1453770"/>
          </a:xfrm>
          <a:prstGeom prst="rect">
            <a:avLst/>
          </a:prstGeom>
          <a:ln>
            <a:solidFill>
              <a:srgbClr val="FFFFFF"/>
            </a:solidFill>
            <a:miter/>
          </a:ln>
          <a:effectLst>
            <a:outerShdw sx="100000" sy="100000" kx="0" ky="0" algn="b" rotWithShape="0" blurRad="50800" dist="38100" dir="8100000">
              <a:srgbClr val="000000">
                <a:alpha val="40000"/>
              </a:srgbClr>
            </a:outerShdw>
          </a:effectLst>
        </p:spPr>
        <p:txBody>
          <a:bodyPr lIns="45719" rIns="45719" anchor="ctr"/>
          <a:lstStyle/>
          <a:p>
            <a:pPr algn="ctr">
              <a:defRPr sz="1300">
                <a:solidFill>
                  <a:srgbClr val="FFFFFF"/>
                </a:solidFill>
              </a:defRPr>
            </a:pPr>
          </a:p>
        </p:txBody>
      </p:sp>
      <p:sp>
        <p:nvSpPr>
          <p:cNvPr id="1287" name="Rectangle 28"/>
          <p:cNvSpPr/>
          <p:nvPr/>
        </p:nvSpPr>
        <p:spPr>
          <a:xfrm>
            <a:off x="3902550" y="1556620"/>
            <a:ext cx="1428350" cy="258992"/>
          </a:xfrm>
          <a:prstGeom prst="rect">
            <a:avLst/>
          </a:prstGeom>
          <a:solidFill>
            <a:srgbClr val="44546A"/>
          </a:solidFill>
          <a:ln w="12700">
            <a:solidFill>
              <a:srgbClr val="FFFFFF"/>
            </a:solidFill>
            <a:miter/>
          </a:ln>
        </p:spPr>
        <p:txBody>
          <a:bodyPr lIns="45719" rIns="45719" anchor="ctr"/>
          <a:lstStyle/>
          <a:p>
            <a:pPr algn="ctr">
              <a:defRPr sz="1300">
                <a:solidFill>
                  <a:srgbClr val="FFFFFF"/>
                </a:solidFill>
              </a:defRPr>
            </a:pPr>
          </a:p>
        </p:txBody>
      </p:sp>
      <p:sp>
        <p:nvSpPr>
          <p:cNvPr id="1288" name="Oval 22"/>
          <p:cNvSpPr/>
          <p:nvPr/>
        </p:nvSpPr>
        <p:spPr>
          <a:xfrm>
            <a:off x="3156550" y="4544879"/>
            <a:ext cx="321735" cy="321735"/>
          </a:xfrm>
          <a:prstGeom prst="ellipse">
            <a:avLst/>
          </a:prstGeom>
          <a:ln w="12700">
            <a:solidFill>
              <a:srgbClr val="1F8369"/>
            </a:solidFill>
            <a:miter/>
          </a:ln>
        </p:spPr>
        <p:txBody>
          <a:bodyPr lIns="45719" rIns="45719" anchor="ctr"/>
          <a:lstStyle/>
          <a:p>
            <a:pPr algn="ctr">
              <a:defRPr sz="1300">
                <a:solidFill>
                  <a:srgbClr val="FFFFFF"/>
                </a:solidFill>
              </a:defRPr>
            </a:pPr>
          </a:p>
        </p:txBody>
      </p:sp>
      <p:sp>
        <p:nvSpPr>
          <p:cNvPr id="1289" name="Oval 23"/>
          <p:cNvSpPr/>
          <p:nvPr/>
        </p:nvSpPr>
        <p:spPr>
          <a:xfrm>
            <a:off x="3478284" y="3875302"/>
            <a:ext cx="321735" cy="321735"/>
          </a:xfrm>
          <a:prstGeom prst="ellipse">
            <a:avLst/>
          </a:prstGeom>
          <a:ln w="12700">
            <a:solidFill>
              <a:srgbClr val="FFFFFF"/>
            </a:solidFill>
            <a:miter/>
          </a:ln>
        </p:spPr>
        <p:txBody>
          <a:bodyPr lIns="45719" rIns="45719" anchor="ctr"/>
          <a:lstStyle/>
          <a:p>
            <a:pPr algn="ctr">
              <a:defRPr sz="1300"/>
            </a:pPr>
          </a:p>
        </p:txBody>
      </p:sp>
      <p:sp>
        <p:nvSpPr>
          <p:cNvPr id="1290" name="Oval 50"/>
          <p:cNvSpPr/>
          <p:nvPr/>
        </p:nvSpPr>
        <p:spPr>
          <a:xfrm>
            <a:off x="3761499" y="4527943"/>
            <a:ext cx="321735" cy="321734"/>
          </a:xfrm>
          <a:prstGeom prst="ellipse">
            <a:avLst/>
          </a:prstGeom>
          <a:ln w="12700">
            <a:solidFill>
              <a:srgbClr val="FFFFFF"/>
            </a:solidFill>
            <a:miter/>
          </a:ln>
        </p:spPr>
        <p:txBody>
          <a:bodyPr lIns="45719" rIns="45719" anchor="ctr"/>
          <a:lstStyle/>
          <a:p>
            <a:pPr algn="ctr">
              <a:defRPr sz="1300">
                <a:solidFill>
                  <a:srgbClr val="FFFFFF"/>
                </a:solidFill>
              </a:defRPr>
            </a:pPr>
          </a:p>
        </p:txBody>
      </p:sp>
      <p:sp>
        <p:nvSpPr>
          <p:cNvPr id="1291" name="Oval 51"/>
          <p:cNvSpPr/>
          <p:nvPr/>
        </p:nvSpPr>
        <p:spPr>
          <a:xfrm>
            <a:off x="4366450" y="4527941"/>
            <a:ext cx="321735" cy="321735"/>
          </a:xfrm>
          <a:prstGeom prst="ellipse">
            <a:avLst/>
          </a:prstGeom>
          <a:ln w="12700">
            <a:solidFill>
              <a:srgbClr val="1F8369"/>
            </a:solidFill>
            <a:miter/>
          </a:ln>
        </p:spPr>
        <p:txBody>
          <a:bodyPr lIns="45719" rIns="45719" anchor="ctr"/>
          <a:lstStyle/>
          <a:p>
            <a:pPr algn="ctr">
              <a:defRPr sz="1300">
                <a:solidFill>
                  <a:srgbClr val="FFFFFF"/>
                </a:solidFill>
              </a:defRPr>
            </a:pPr>
          </a:p>
        </p:txBody>
      </p:sp>
      <p:cxnSp>
        <p:nvCxnSpPr>
          <p:cNvPr id="1292" name="Straight Connector 60"/>
          <p:cNvCxnSpPr>
            <a:stCxn id="1289" idx="0"/>
            <a:endCxn id="1288" idx="0"/>
          </p:cNvCxnSpPr>
          <p:nvPr/>
        </p:nvCxnSpPr>
        <p:spPr>
          <a:xfrm flipH="1">
            <a:off x="3317417" y="4036169"/>
            <a:ext cx="321735" cy="669578"/>
          </a:xfrm>
          <a:prstGeom prst="straightConnector1">
            <a:avLst/>
          </a:prstGeom>
          <a:ln w="6350">
            <a:solidFill>
              <a:srgbClr val="1F8369"/>
            </a:solidFill>
            <a:miter/>
          </a:ln>
        </p:spPr>
      </p:cxnSp>
      <p:sp>
        <p:nvSpPr>
          <p:cNvPr id="1293" name="Straight Connector 64"/>
          <p:cNvSpPr/>
          <p:nvPr/>
        </p:nvSpPr>
        <p:spPr>
          <a:xfrm>
            <a:off x="3752901" y="4149919"/>
            <a:ext cx="141186" cy="378025"/>
          </a:xfrm>
          <a:prstGeom prst="line">
            <a:avLst/>
          </a:prstGeom>
          <a:ln w="6350">
            <a:solidFill>
              <a:srgbClr val="1F8369"/>
            </a:solidFill>
            <a:miter/>
          </a:ln>
        </p:spPr>
        <p:txBody>
          <a:bodyPr lIns="45719" rIns="45719"/>
          <a:lstStyle/>
          <a:p>
            <a:pPr>
              <a:defRPr>
                <a:solidFill>
                  <a:srgbClr val="FFFFFF"/>
                </a:solidFill>
              </a:defRPr>
            </a:pPr>
          </a:p>
        </p:txBody>
      </p:sp>
      <p:sp>
        <p:nvSpPr>
          <p:cNvPr id="1294" name="Straight Connector 69"/>
          <p:cNvSpPr/>
          <p:nvPr/>
        </p:nvSpPr>
        <p:spPr>
          <a:xfrm>
            <a:off x="3789164" y="4112004"/>
            <a:ext cx="738153" cy="415938"/>
          </a:xfrm>
          <a:prstGeom prst="line">
            <a:avLst/>
          </a:prstGeom>
          <a:ln w="6350">
            <a:solidFill>
              <a:srgbClr val="1F8369"/>
            </a:solidFill>
            <a:miter/>
          </a:ln>
        </p:spPr>
        <p:txBody>
          <a:bodyPr lIns="45719" rIns="45719"/>
          <a:lstStyle/>
          <a:p>
            <a:pPr>
              <a:defRPr>
                <a:solidFill>
                  <a:srgbClr val="FFFFFF"/>
                </a:solidFill>
              </a:defRPr>
            </a:pPr>
          </a:p>
        </p:txBody>
      </p:sp>
      <p:cxnSp>
        <p:nvCxnSpPr>
          <p:cNvPr id="1295" name="Straight Connector 71"/>
          <p:cNvCxnSpPr>
            <a:stCxn id="1290" idx="0"/>
            <a:endCxn id="1345" idx="0"/>
          </p:cNvCxnSpPr>
          <p:nvPr/>
        </p:nvCxnSpPr>
        <p:spPr>
          <a:xfrm flipH="1">
            <a:off x="3478285" y="4688809"/>
            <a:ext cx="444082" cy="536666"/>
          </a:xfrm>
          <a:prstGeom prst="straightConnector1">
            <a:avLst/>
          </a:prstGeom>
          <a:ln w="6350">
            <a:solidFill>
              <a:srgbClr val="1F8369"/>
            </a:solidFill>
            <a:prstDash val="sysDash"/>
            <a:miter/>
          </a:ln>
        </p:spPr>
      </p:cxnSp>
      <p:sp>
        <p:nvSpPr>
          <p:cNvPr id="1296" name="Straight Connector 73"/>
          <p:cNvSpPr/>
          <p:nvPr/>
        </p:nvSpPr>
        <p:spPr>
          <a:xfrm>
            <a:off x="4044300" y="4807749"/>
            <a:ext cx="327246" cy="245839"/>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297" name="Straight Connector 75"/>
          <p:cNvSpPr/>
          <p:nvPr/>
        </p:nvSpPr>
        <p:spPr>
          <a:xfrm>
            <a:off x="4587695" y="4849674"/>
            <a:ext cx="185832" cy="214934"/>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298" name="Straight Connector 76"/>
          <p:cNvSpPr/>
          <p:nvPr/>
        </p:nvSpPr>
        <p:spPr>
          <a:xfrm flipH="1">
            <a:off x="2970590" y="4866611"/>
            <a:ext cx="293789" cy="347844"/>
          </a:xfrm>
          <a:prstGeom prst="line">
            <a:avLst/>
          </a:prstGeom>
          <a:ln w="6350">
            <a:solidFill>
              <a:srgbClr val="1F8369"/>
            </a:solidFill>
            <a:prstDash val="sysDash"/>
            <a:miter/>
          </a:ln>
        </p:spPr>
        <p:txBody>
          <a:bodyPr lIns="45719" rIns="45719"/>
          <a:lstStyle/>
          <a:p>
            <a:pPr>
              <a:defRPr>
                <a:solidFill>
                  <a:srgbClr val="FFFFFF"/>
                </a:solidFill>
              </a:defRPr>
            </a:pPr>
          </a:p>
        </p:txBody>
      </p:sp>
      <p:grpSp>
        <p:nvGrpSpPr>
          <p:cNvPr id="1301" name="Group 36"/>
          <p:cNvGrpSpPr/>
          <p:nvPr/>
        </p:nvGrpSpPr>
        <p:grpSpPr>
          <a:xfrm>
            <a:off x="7731290" y="1692866"/>
            <a:ext cx="1033351" cy="2150162"/>
            <a:chOff x="0" y="0"/>
            <a:chExt cx="1033350" cy="2150160"/>
          </a:xfrm>
        </p:grpSpPr>
        <p:sp>
          <p:nvSpPr>
            <p:cNvPr id="1299" name="Straight Connector 2"/>
            <p:cNvSpPr/>
            <p:nvPr/>
          </p:nvSpPr>
          <p:spPr>
            <a:xfrm flipH="1">
              <a:off x="0" y="0"/>
              <a:ext cx="1" cy="2150161"/>
            </a:xfrm>
            <a:prstGeom prst="line">
              <a:avLst/>
            </a:prstGeom>
            <a:noFill/>
            <a:ln w="28575" cap="flat">
              <a:solidFill>
                <a:srgbClr val="C0000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300" name="TextBox 3"/>
            <p:cNvSpPr txBox="1"/>
            <p:nvPr/>
          </p:nvSpPr>
          <p:spPr>
            <a:xfrm>
              <a:off x="268041" y="1400483"/>
              <a:ext cx="765310"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500">
                  <a:solidFill>
                    <a:srgbClr val="FFFFFF"/>
                  </a:solidFill>
                </a:defRPr>
              </a:lvl1pPr>
            </a:lstStyle>
            <a:p>
              <a:pPr/>
              <a:r>
                <a:t>Attacker</a:t>
              </a:r>
            </a:p>
          </p:txBody>
        </p:sp>
      </p:grpSp>
      <p:grpSp>
        <p:nvGrpSpPr>
          <p:cNvPr id="1304" name="Group 38"/>
          <p:cNvGrpSpPr/>
          <p:nvPr/>
        </p:nvGrpSpPr>
        <p:grpSpPr>
          <a:xfrm>
            <a:off x="417267" y="1692866"/>
            <a:ext cx="983852" cy="2134093"/>
            <a:chOff x="0" y="0"/>
            <a:chExt cx="983849" cy="2134091"/>
          </a:xfrm>
        </p:grpSpPr>
        <p:sp>
          <p:nvSpPr>
            <p:cNvPr id="1302" name="Straight Connector 44"/>
            <p:cNvSpPr/>
            <p:nvPr/>
          </p:nvSpPr>
          <p:spPr>
            <a:xfrm flipH="1">
              <a:off x="983849" y="0"/>
              <a:ext cx="1" cy="2134092"/>
            </a:xfrm>
            <a:prstGeom prst="line">
              <a:avLst/>
            </a:prstGeom>
            <a:noFill/>
            <a:ln w="28575" cap="flat">
              <a:solidFill>
                <a:srgbClr val="00B050"/>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303" name="TextBox 46"/>
            <p:cNvSpPr txBox="1"/>
            <p:nvPr/>
          </p:nvSpPr>
          <p:spPr>
            <a:xfrm>
              <a:off x="0" y="1356988"/>
              <a:ext cx="611086"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500">
                  <a:solidFill>
                    <a:srgbClr val="FFFFFF"/>
                  </a:solidFill>
                </a:defRPr>
              </a:lvl1pPr>
            </a:lstStyle>
            <a:p>
              <a:pPr/>
              <a:r>
                <a:t>Victim</a:t>
              </a:r>
            </a:p>
          </p:txBody>
        </p:sp>
      </p:grpSp>
      <p:sp>
        <p:nvSpPr>
          <p:cNvPr id="1305" name="Straight Connector 19"/>
          <p:cNvSpPr/>
          <p:nvPr/>
        </p:nvSpPr>
        <p:spPr>
          <a:xfrm>
            <a:off x="3902552" y="1806618"/>
            <a:ext cx="1430731" cy="1"/>
          </a:xfrm>
          <a:prstGeom prst="line">
            <a:avLst/>
          </a:prstGeom>
          <a:ln w="6350">
            <a:solidFill>
              <a:srgbClr val="FFFFFF"/>
            </a:solidFill>
            <a:miter/>
          </a:ln>
        </p:spPr>
        <p:txBody>
          <a:bodyPr lIns="45719" rIns="45719"/>
          <a:lstStyle/>
          <a:p>
            <a:pPr>
              <a:defRPr>
                <a:solidFill>
                  <a:srgbClr val="FFFFFF"/>
                </a:solidFill>
              </a:defRPr>
            </a:pPr>
          </a:p>
        </p:txBody>
      </p:sp>
      <p:sp>
        <p:nvSpPr>
          <p:cNvPr id="1306" name="Straight Connector 57"/>
          <p:cNvSpPr/>
          <p:nvPr/>
        </p:nvSpPr>
        <p:spPr>
          <a:xfrm>
            <a:off x="3911096" y="2063421"/>
            <a:ext cx="1422186" cy="1"/>
          </a:xfrm>
          <a:prstGeom prst="line">
            <a:avLst/>
          </a:prstGeom>
          <a:ln w="6350">
            <a:solidFill>
              <a:srgbClr val="FFFFFF"/>
            </a:solidFill>
            <a:miter/>
          </a:ln>
        </p:spPr>
        <p:txBody>
          <a:bodyPr lIns="45719" rIns="45719"/>
          <a:lstStyle/>
          <a:p>
            <a:pPr>
              <a:defRPr>
                <a:solidFill>
                  <a:srgbClr val="FFFFFF"/>
                </a:solidFill>
              </a:defRPr>
            </a:pPr>
          </a:p>
        </p:txBody>
      </p:sp>
      <p:sp>
        <p:nvSpPr>
          <p:cNvPr id="1307" name="Straight Connector 61"/>
          <p:cNvSpPr/>
          <p:nvPr/>
        </p:nvSpPr>
        <p:spPr>
          <a:xfrm>
            <a:off x="3902552" y="2612656"/>
            <a:ext cx="1430731" cy="1"/>
          </a:xfrm>
          <a:prstGeom prst="line">
            <a:avLst/>
          </a:prstGeom>
          <a:ln w="6350">
            <a:solidFill>
              <a:srgbClr val="FFFFFF"/>
            </a:solidFill>
            <a:miter/>
          </a:ln>
        </p:spPr>
        <p:txBody>
          <a:bodyPr lIns="45719" rIns="45719"/>
          <a:lstStyle/>
          <a:p>
            <a:pPr>
              <a:defRPr>
                <a:solidFill>
                  <a:srgbClr val="FFFFFF"/>
                </a:solidFill>
              </a:defRPr>
            </a:pPr>
          </a:p>
        </p:txBody>
      </p:sp>
      <p:sp>
        <p:nvSpPr>
          <p:cNvPr id="1308" name="Straight Connector 25"/>
          <p:cNvSpPr/>
          <p:nvPr/>
        </p:nvSpPr>
        <p:spPr>
          <a:xfrm>
            <a:off x="4615989" y="1559184"/>
            <a:ext cx="1" cy="1453770"/>
          </a:xfrm>
          <a:prstGeom prst="line">
            <a:avLst/>
          </a:prstGeom>
          <a:ln w="6350">
            <a:solidFill>
              <a:srgbClr val="FFFFFF"/>
            </a:solidFill>
            <a:miter/>
          </a:ln>
        </p:spPr>
        <p:txBody>
          <a:bodyPr lIns="45719" rIns="45719"/>
          <a:lstStyle/>
          <a:p>
            <a:pPr>
              <a:defRPr>
                <a:solidFill>
                  <a:srgbClr val="FFFFFF"/>
                </a:solidFill>
              </a:defRPr>
            </a:pPr>
          </a:p>
        </p:txBody>
      </p:sp>
      <p:sp>
        <p:nvSpPr>
          <p:cNvPr id="1309" name="TextBox 26"/>
          <p:cNvSpPr txBox="1"/>
          <p:nvPr/>
        </p:nvSpPr>
        <p:spPr>
          <a:xfrm>
            <a:off x="4004834" y="1572741"/>
            <a:ext cx="469825"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000">
                <a:solidFill>
                  <a:srgbClr val="D0CECE"/>
                </a:solidFill>
              </a:defRPr>
            </a:lvl1pPr>
          </a:lstStyle>
          <a:p>
            <a:pPr/>
            <a:r>
              <a:t>Branch</a:t>
            </a:r>
          </a:p>
        </p:txBody>
      </p:sp>
      <p:sp>
        <p:nvSpPr>
          <p:cNvPr id="1310" name="TextBox 27"/>
          <p:cNvSpPr txBox="1"/>
          <p:nvPr/>
        </p:nvSpPr>
        <p:spPr>
          <a:xfrm>
            <a:off x="4740429" y="1568571"/>
            <a:ext cx="429702"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000">
                <a:solidFill>
                  <a:srgbClr val="D0CECE"/>
                </a:solidFill>
              </a:defRPr>
            </a:lvl1pPr>
          </a:lstStyle>
          <a:p>
            <a:pPr/>
            <a:r>
              <a:t>Target</a:t>
            </a:r>
          </a:p>
        </p:txBody>
      </p:sp>
      <p:grpSp>
        <p:nvGrpSpPr>
          <p:cNvPr id="1313" name="Group 95"/>
          <p:cNvGrpSpPr/>
          <p:nvPr/>
        </p:nvGrpSpPr>
        <p:grpSpPr>
          <a:xfrm>
            <a:off x="1981929" y="2812225"/>
            <a:ext cx="1151166" cy="223032"/>
            <a:chOff x="0" y="0"/>
            <a:chExt cx="1151165" cy="223030"/>
          </a:xfrm>
        </p:grpSpPr>
        <p:sp>
          <p:nvSpPr>
            <p:cNvPr id="1311" name="Rectangle 65"/>
            <p:cNvSpPr/>
            <p:nvPr/>
          </p:nvSpPr>
          <p:spPr>
            <a:xfrm>
              <a:off x="-1" y="0"/>
              <a:ext cx="1151167" cy="223031"/>
            </a:xfrm>
            <a:prstGeom prst="rect">
              <a:avLst/>
            </a:prstGeom>
            <a:solidFill>
              <a:srgbClr val="FFFFFF"/>
            </a:solidFill>
            <a:ln w="9525" cap="flat">
              <a:solidFill>
                <a:srgbClr val="FFFFFF"/>
              </a:solidFill>
              <a:prstDash val="solid"/>
              <a:miter lim="800000"/>
            </a:ln>
            <a:effectLst/>
          </p:spPr>
          <p:txBody>
            <a:bodyPr wrap="square" lIns="45719" tIns="45719" rIns="45719" bIns="45719" numCol="1" anchor="ctr">
              <a:noAutofit/>
            </a:bodyPr>
            <a:lstStyle/>
            <a:p>
              <a:pPr algn="ctr">
                <a:defRPr sz="1300"/>
              </a:pPr>
            </a:p>
          </p:txBody>
        </p:sp>
        <p:sp>
          <p:nvSpPr>
            <p:cNvPr id="1312" name="Straight Connector 67"/>
            <p:cNvSpPr/>
            <p:nvPr/>
          </p:nvSpPr>
          <p:spPr>
            <a:xfrm flipH="1">
              <a:off x="352237" y="0"/>
              <a:ext cx="1" cy="223031"/>
            </a:xfrm>
            <a:prstGeom prst="line">
              <a:avLst/>
            </a:prstGeom>
            <a:solidFill>
              <a:srgbClr val="353535"/>
            </a:solidFill>
            <a:ln w="9525"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grpSp>
      <p:grpSp>
        <p:nvGrpSpPr>
          <p:cNvPr id="1316" name="Rounded Rectangle 94"/>
          <p:cNvGrpSpPr/>
          <p:nvPr/>
        </p:nvGrpSpPr>
        <p:grpSpPr>
          <a:xfrm>
            <a:off x="1496017" y="2810298"/>
            <a:ext cx="541764" cy="243841"/>
            <a:chOff x="0" y="0"/>
            <a:chExt cx="541763" cy="243840"/>
          </a:xfrm>
        </p:grpSpPr>
        <p:sp>
          <p:nvSpPr>
            <p:cNvPr id="1314" name="Rounded Rectangle"/>
            <p:cNvSpPr/>
            <p:nvPr/>
          </p:nvSpPr>
          <p:spPr>
            <a:xfrm>
              <a:off x="0" y="15651"/>
              <a:ext cx="541764" cy="212538"/>
            </a:xfrm>
            <a:prstGeom prst="roundRect">
              <a:avLst>
                <a:gd name="adj" fmla="val 16667"/>
              </a:avLst>
            </a:prstGeom>
            <a:solidFill>
              <a:srgbClr val="FFFFFF"/>
            </a:solidFill>
            <a:ln w="9525"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15" name="0x10"/>
            <p:cNvSpPr txBox="1"/>
            <p:nvPr/>
          </p:nvSpPr>
          <p:spPr>
            <a:xfrm>
              <a:off x="56094" y="0"/>
              <a:ext cx="429575"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latin typeface="Courier"/>
                  <a:ea typeface="Courier"/>
                  <a:cs typeface="Courier"/>
                  <a:sym typeface="Courier"/>
                </a:defRPr>
              </a:lvl1pPr>
            </a:lstStyle>
            <a:p>
              <a:pPr/>
              <a:r>
                <a:t>0x10</a:t>
              </a:r>
            </a:p>
          </p:txBody>
        </p:sp>
      </p:grpSp>
      <p:sp>
        <p:nvSpPr>
          <p:cNvPr id="1317" name="TextBox 96"/>
          <p:cNvSpPr txBox="1"/>
          <p:nvPr/>
        </p:nvSpPr>
        <p:spPr>
          <a:xfrm>
            <a:off x="1478534" y="2655892"/>
            <a:ext cx="225474" cy="231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900"/>
            </a:lvl1pPr>
          </a:lstStyle>
          <a:p>
            <a:pPr/>
            <a:r>
              <a:t>PC</a:t>
            </a:r>
          </a:p>
        </p:txBody>
      </p:sp>
      <p:sp>
        <p:nvSpPr>
          <p:cNvPr id="1318" name="TextBox 97"/>
          <p:cNvSpPr txBox="1"/>
          <p:nvPr/>
        </p:nvSpPr>
        <p:spPr>
          <a:xfrm>
            <a:off x="1986476" y="2819865"/>
            <a:ext cx="309914" cy="231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900">
                <a:latin typeface="Courier"/>
                <a:ea typeface="Courier"/>
                <a:cs typeface="Courier"/>
                <a:sym typeface="Courier"/>
              </a:defRPr>
            </a:lvl1pPr>
          </a:lstStyle>
          <a:p>
            <a:pPr/>
            <a:r>
              <a:t>jmp</a:t>
            </a:r>
          </a:p>
        </p:txBody>
      </p:sp>
      <p:sp>
        <p:nvSpPr>
          <p:cNvPr id="1319" name="TextBox 98"/>
          <p:cNvSpPr txBox="1"/>
          <p:nvPr/>
        </p:nvSpPr>
        <p:spPr>
          <a:xfrm>
            <a:off x="2342274" y="2821284"/>
            <a:ext cx="309914" cy="231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900">
                <a:latin typeface="Courier"/>
                <a:ea typeface="Courier"/>
                <a:cs typeface="Courier"/>
                <a:sym typeface="Courier"/>
              </a:defRPr>
            </a:lvl1pPr>
          </a:lstStyle>
          <a:p>
            <a:pPr/>
            <a:r>
              <a:t>rax</a:t>
            </a:r>
          </a:p>
        </p:txBody>
      </p:sp>
      <p:sp>
        <p:nvSpPr>
          <p:cNvPr id="1320" name="TextBox 99"/>
          <p:cNvSpPr txBox="1"/>
          <p:nvPr/>
        </p:nvSpPr>
        <p:spPr>
          <a:xfrm>
            <a:off x="2800792" y="2812225"/>
            <a:ext cx="172733" cy="231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900">
                <a:latin typeface="Courier"/>
                <a:ea typeface="Courier"/>
                <a:cs typeface="Courier"/>
                <a:sym typeface="Courier"/>
              </a:defRPr>
            </a:lvl1pPr>
          </a:lstStyle>
          <a:p>
            <a:pPr/>
            <a:r>
              <a:t>…</a:t>
            </a:r>
          </a:p>
        </p:txBody>
      </p:sp>
      <p:sp>
        <p:nvSpPr>
          <p:cNvPr id="1321" name="Rounded Rectangle 108"/>
          <p:cNvSpPr/>
          <p:nvPr/>
        </p:nvSpPr>
        <p:spPr>
          <a:xfrm>
            <a:off x="1497551" y="2017614"/>
            <a:ext cx="417963" cy="224574"/>
          </a:xfrm>
          <a:prstGeom prst="roundRect">
            <a:avLst>
              <a:gd name="adj" fmla="val 16667"/>
            </a:avLst>
          </a:prstGeom>
          <a:solidFill>
            <a:srgbClr val="FFFFFF"/>
          </a:solidFill>
          <a:ln>
            <a:solidFill>
              <a:srgbClr val="FFFFFF"/>
            </a:solidFill>
            <a:miter/>
          </a:ln>
        </p:spPr>
        <p:txBody>
          <a:bodyPr lIns="45719" rIns="45719" anchor="ctr"/>
          <a:lstStyle/>
          <a:p>
            <a:pPr algn="ctr">
              <a:defRPr sz="600">
                <a:latin typeface="Courier"/>
                <a:ea typeface="Courier"/>
                <a:cs typeface="Courier"/>
                <a:sym typeface="Courier"/>
              </a:defRPr>
            </a:pPr>
          </a:p>
        </p:txBody>
      </p:sp>
      <p:sp>
        <p:nvSpPr>
          <p:cNvPr id="1322" name="TextBox 109"/>
          <p:cNvSpPr txBox="1"/>
          <p:nvPr/>
        </p:nvSpPr>
        <p:spPr>
          <a:xfrm>
            <a:off x="1502456" y="1841298"/>
            <a:ext cx="358693" cy="231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900"/>
            </a:lvl1pPr>
          </a:lstStyle>
          <a:p>
            <a:pPr/>
            <a:r>
              <a:t>BHSR</a:t>
            </a:r>
          </a:p>
        </p:txBody>
      </p:sp>
      <p:sp>
        <p:nvSpPr>
          <p:cNvPr id="1323" name="Elbow Connector 111"/>
          <p:cNvSpPr/>
          <p:nvPr/>
        </p:nvSpPr>
        <p:spPr>
          <a:xfrm flipV="1">
            <a:off x="2485874" y="1934660"/>
            <a:ext cx="1415487" cy="4894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12700">
            <a:solidFill>
              <a:schemeClr val="accent4"/>
            </a:solidFill>
            <a:miter/>
            <a:tailEnd type="triangle"/>
          </a:ln>
        </p:spPr>
        <p:txBody>
          <a:bodyPr lIns="45719" rIns="45719" anchor="ctr"/>
          <a:lstStyle/>
          <a:p>
            <a:pPr/>
          </a:p>
        </p:txBody>
      </p:sp>
      <p:sp>
        <p:nvSpPr>
          <p:cNvPr id="1324" name="TextBox 123"/>
          <p:cNvSpPr txBox="1"/>
          <p:nvPr/>
        </p:nvSpPr>
        <p:spPr>
          <a:xfrm>
            <a:off x="4031751" y="1806949"/>
            <a:ext cx="46996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solidFill>
                  <a:srgbClr val="FFFFFF"/>
                </a:solidFill>
                <a:latin typeface="Courier"/>
                <a:ea typeface="Courier"/>
                <a:cs typeface="Courier"/>
                <a:sym typeface="Courier"/>
              </a:defRPr>
            </a:lvl1pPr>
          </a:lstStyle>
          <a:p>
            <a:pPr/>
            <a:r>
              <a:t>0x10</a:t>
            </a:r>
          </a:p>
        </p:txBody>
      </p:sp>
      <p:sp>
        <p:nvSpPr>
          <p:cNvPr id="1325" name="TextBox 124"/>
          <p:cNvSpPr txBox="1"/>
          <p:nvPr/>
        </p:nvSpPr>
        <p:spPr>
          <a:xfrm>
            <a:off x="4910466" y="1833808"/>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solidFill>
                  <a:srgbClr val="FFFFFF"/>
                </a:solidFill>
                <a:latin typeface="Courier"/>
                <a:ea typeface="Courier"/>
                <a:cs typeface="Courier"/>
                <a:sym typeface="Courier"/>
              </a:defRPr>
            </a:lvl1pPr>
          </a:lstStyle>
          <a:p>
            <a:pPr/>
            <a:r>
              <a:t>A</a:t>
            </a:r>
          </a:p>
        </p:txBody>
      </p:sp>
      <p:sp>
        <p:nvSpPr>
          <p:cNvPr id="1326" name="Straight Connector 139"/>
          <p:cNvSpPr/>
          <p:nvPr/>
        </p:nvSpPr>
        <p:spPr>
          <a:xfrm flipV="1">
            <a:off x="1706532" y="2017614"/>
            <a:ext cx="1" cy="224574"/>
          </a:xfrm>
          <a:prstGeom prst="line">
            <a:avLst/>
          </a:prstGeom>
          <a:ln w="6350">
            <a:solidFill>
              <a:srgbClr val="FFFFFF"/>
            </a:solidFill>
            <a:miter/>
          </a:ln>
        </p:spPr>
        <p:txBody>
          <a:bodyPr lIns="45719" rIns="45719"/>
          <a:lstStyle/>
          <a:p>
            <a:pPr>
              <a:defRPr>
                <a:solidFill>
                  <a:srgbClr val="FFFFFF"/>
                </a:solidFill>
              </a:defRPr>
            </a:pPr>
          </a:p>
        </p:txBody>
      </p:sp>
      <p:sp>
        <p:nvSpPr>
          <p:cNvPr id="1327" name="Straight Connector 140"/>
          <p:cNvSpPr/>
          <p:nvPr/>
        </p:nvSpPr>
        <p:spPr>
          <a:xfrm flipV="1">
            <a:off x="1806692" y="2020073"/>
            <a:ext cx="1" cy="224574"/>
          </a:xfrm>
          <a:prstGeom prst="line">
            <a:avLst/>
          </a:prstGeom>
          <a:ln w="6350">
            <a:solidFill>
              <a:srgbClr val="FFFFFF"/>
            </a:solidFill>
            <a:miter/>
          </a:ln>
        </p:spPr>
        <p:txBody>
          <a:bodyPr lIns="45719" rIns="45719"/>
          <a:lstStyle/>
          <a:p>
            <a:pPr>
              <a:defRPr>
                <a:solidFill>
                  <a:srgbClr val="FFFFFF"/>
                </a:solidFill>
              </a:defRPr>
            </a:pPr>
          </a:p>
        </p:txBody>
      </p:sp>
      <p:sp>
        <p:nvSpPr>
          <p:cNvPr id="1328" name="Straight Connector 141"/>
          <p:cNvSpPr/>
          <p:nvPr/>
        </p:nvSpPr>
        <p:spPr>
          <a:xfrm flipV="1">
            <a:off x="1595765" y="2021250"/>
            <a:ext cx="1" cy="224574"/>
          </a:xfrm>
          <a:prstGeom prst="line">
            <a:avLst/>
          </a:prstGeom>
          <a:ln w="6350">
            <a:solidFill>
              <a:srgbClr val="FFFFFF"/>
            </a:solidFill>
            <a:miter/>
          </a:ln>
        </p:spPr>
        <p:txBody>
          <a:bodyPr lIns="45719" rIns="45719"/>
          <a:lstStyle/>
          <a:p>
            <a:pPr>
              <a:defRPr>
                <a:solidFill>
                  <a:srgbClr val="FFFFFF"/>
                </a:solidFill>
              </a:defRPr>
            </a:pPr>
          </a:p>
        </p:txBody>
      </p:sp>
      <p:sp>
        <p:nvSpPr>
          <p:cNvPr id="1370" name="Elbow Connector 148"/>
          <p:cNvSpPr/>
          <p:nvPr/>
        </p:nvSpPr>
        <p:spPr>
          <a:xfrm>
            <a:off x="1705610" y="1757680"/>
            <a:ext cx="711200" cy="607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38"/>
                </a:moveTo>
                <a:lnTo>
                  <a:pt x="0" y="0"/>
                </a:lnTo>
                <a:lnTo>
                  <a:pt x="21600" y="0"/>
                </a:lnTo>
                <a:lnTo>
                  <a:pt x="21600" y="21600"/>
                </a:lnTo>
              </a:path>
            </a:pathLst>
          </a:custGeom>
          <a:ln w="12700">
            <a:solidFill>
              <a:schemeClr val="accent4"/>
            </a:solidFill>
            <a:miter/>
            <a:tailEnd type="triangle"/>
          </a:ln>
        </p:spPr>
        <p:txBody>
          <a:bodyPr/>
          <a:lstStyle/>
          <a:p>
            <a:pPr/>
          </a:p>
        </p:txBody>
      </p:sp>
      <p:sp>
        <p:nvSpPr>
          <p:cNvPr id="1371" name="Elbow Connector 150"/>
          <p:cNvSpPr/>
          <p:nvPr/>
        </p:nvSpPr>
        <p:spPr>
          <a:xfrm>
            <a:off x="1766570" y="2420620"/>
            <a:ext cx="595631" cy="886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11"/>
                </a:moveTo>
                <a:lnTo>
                  <a:pt x="0" y="21600"/>
                </a:lnTo>
                <a:lnTo>
                  <a:pt x="11790" y="21600"/>
                </a:lnTo>
                <a:lnTo>
                  <a:pt x="11790" y="0"/>
                </a:lnTo>
                <a:lnTo>
                  <a:pt x="21600" y="0"/>
                </a:lnTo>
              </a:path>
            </a:pathLst>
          </a:custGeom>
          <a:ln w="12700">
            <a:solidFill>
              <a:schemeClr val="accent4"/>
            </a:solidFill>
            <a:miter/>
            <a:tailEnd type="triangle"/>
          </a:ln>
        </p:spPr>
        <p:txBody>
          <a:bodyPr/>
          <a:lstStyle/>
          <a:p>
            <a:pPr/>
          </a:p>
        </p:txBody>
      </p:sp>
      <p:sp>
        <p:nvSpPr>
          <p:cNvPr id="1331" name="TextBox 152"/>
          <p:cNvSpPr txBox="1"/>
          <p:nvPr/>
        </p:nvSpPr>
        <p:spPr>
          <a:xfrm>
            <a:off x="3488183" y="3931222"/>
            <a:ext cx="348020"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800">
                <a:solidFill>
                  <a:srgbClr val="FFFFFF"/>
                </a:solidFill>
                <a:latin typeface="Courier"/>
                <a:ea typeface="Courier"/>
                <a:cs typeface="Courier"/>
                <a:sym typeface="Courier"/>
              </a:defRPr>
            </a:lvl1pPr>
          </a:lstStyle>
          <a:p>
            <a:pPr/>
            <a:r>
              <a:t>0x10</a:t>
            </a:r>
          </a:p>
        </p:txBody>
      </p:sp>
      <p:sp>
        <p:nvSpPr>
          <p:cNvPr id="1332" name="TextBox 153"/>
          <p:cNvSpPr txBox="1"/>
          <p:nvPr/>
        </p:nvSpPr>
        <p:spPr>
          <a:xfrm>
            <a:off x="3873391" y="4589171"/>
            <a:ext cx="165110"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800">
                <a:solidFill>
                  <a:srgbClr val="FFFFFF"/>
                </a:solidFill>
                <a:latin typeface="Courier"/>
                <a:ea typeface="Courier"/>
                <a:cs typeface="Courier"/>
                <a:sym typeface="Courier"/>
              </a:defRPr>
            </a:lvl1pPr>
          </a:lstStyle>
          <a:p>
            <a:pPr/>
            <a:r>
              <a:t>A</a:t>
            </a:r>
          </a:p>
        </p:txBody>
      </p:sp>
      <p:sp>
        <p:nvSpPr>
          <p:cNvPr id="1333" name="Straight Connector 157"/>
          <p:cNvSpPr/>
          <p:nvPr/>
        </p:nvSpPr>
        <p:spPr>
          <a:xfrm>
            <a:off x="3743561" y="4156886"/>
            <a:ext cx="142362" cy="372131"/>
          </a:xfrm>
          <a:prstGeom prst="line">
            <a:avLst/>
          </a:prstGeom>
          <a:ln w="28575">
            <a:solidFill>
              <a:srgbClr val="00B050"/>
            </a:solidFill>
            <a:prstDash val="sysDash"/>
            <a:miter/>
          </a:ln>
        </p:spPr>
        <p:txBody>
          <a:bodyPr lIns="45719" rIns="45719"/>
          <a:lstStyle/>
          <a:p>
            <a:pPr>
              <a:defRPr>
                <a:solidFill>
                  <a:srgbClr val="FFFFFF"/>
                </a:solidFill>
              </a:defRPr>
            </a:pPr>
          </a:p>
        </p:txBody>
      </p:sp>
      <p:sp>
        <p:nvSpPr>
          <p:cNvPr id="1334" name="TextBox 161"/>
          <p:cNvSpPr txBox="1"/>
          <p:nvPr/>
        </p:nvSpPr>
        <p:spPr>
          <a:xfrm>
            <a:off x="3871901" y="1336279"/>
            <a:ext cx="1920170" cy="25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000">
                <a:solidFill>
                  <a:srgbClr val="FFFFFF"/>
                </a:solidFill>
              </a:defRPr>
            </a:lvl1pPr>
          </a:lstStyle>
          <a:p>
            <a:pPr/>
            <a:r>
              <a:t>Branch Predictor (BPU)</a:t>
            </a:r>
          </a:p>
        </p:txBody>
      </p:sp>
      <p:sp>
        <p:nvSpPr>
          <p:cNvPr id="1335" name="Snip Single Corner Rectangle 162"/>
          <p:cNvSpPr/>
          <p:nvPr/>
        </p:nvSpPr>
        <p:spPr>
          <a:xfrm>
            <a:off x="2475348" y="3683412"/>
            <a:ext cx="4039077" cy="2236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606" y="0"/>
                </a:lnTo>
                <a:lnTo>
                  <a:pt x="21600" y="3600"/>
                </a:lnTo>
                <a:lnTo>
                  <a:pt x="21600" y="21600"/>
                </a:lnTo>
                <a:lnTo>
                  <a:pt x="0" y="21600"/>
                </a:lnTo>
                <a:close/>
              </a:path>
            </a:pathLst>
          </a:custGeom>
          <a:ln w="12700">
            <a:solidFill>
              <a:schemeClr val="accent4"/>
            </a:solidFill>
            <a:miter/>
          </a:ln>
          <a:effectLst>
            <a:outerShdw sx="100000" sy="100000" kx="0" ky="0" algn="b" rotWithShape="0" blurRad="50800" dist="38100" dir="8100000">
              <a:srgbClr val="000000">
                <a:alpha val="40000"/>
              </a:srgbClr>
            </a:outerShdw>
          </a:effectLst>
        </p:spPr>
        <p:txBody>
          <a:bodyPr lIns="45719" rIns="45719" anchor="ctr"/>
          <a:lstStyle/>
          <a:p>
            <a:pPr algn="ctr">
              <a:defRPr sz="1300">
                <a:solidFill>
                  <a:srgbClr val="FFFFFF"/>
                </a:solidFill>
              </a:defRPr>
            </a:pPr>
          </a:p>
        </p:txBody>
      </p:sp>
      <p:sp>
        <p:nvSpPr>
          <p:cNvPr id="1336" name="TextBox 163"/>
          <p:cNvSpPr txBox="1"/>
          <p:nvPr/>
        </p:nvSpPr>
        <p:spPr>
          <a:xfrm>
            <a:off x="2476408" y="3446872"/>
            <a:ext cx="2007789"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D49F22"/>
                </a:solidFill>
              </a:defRPr>
            </a:lvl1pPr>
          </a:lstStyle>
          <a:p>
            <a:pPr/>
            <a:r>
              <a:t>Victim’s Control Flow Graph</a:t>
            </a:r>
          </a:p>
        </p:txBody>
      </p:sp>
      <p:sp>
        <p:nvSpPr>
          <p:cNvPr id="1337" name="TextBox 164"/>
          <p:cNvSpPr txBox="1"/>
          <p:nvPr/>
        </p:nvSpPr>
        <p:spPr>
          <a:xfrm>
            <a:off x="4031751" y="2080246"/>
            <a:ext cx="469961"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solidFill>
                  <a:srgbClr val="FFFFFF"/>
                </a:solidFill>
                <a:latin typeface="Courier"/>
                <a:ea typeface="Courier"/>
                <a:cs typeface="Courier"/>
                <a:sym typeface="Courier"/>
              </a:defRPr>
            </a:lvl1pPr>
          </a:lstStyle>
          <a:p>
            <a:pPr/>
            <a:r>
              <a:t>0x20</a:t>
            </a:r>
          </a:p>
        </p:txBody>
      </p:sp>
      <p:sp>
        <p:nvSpPr>
          <p:cNvPr id="1338" name="TextBox 165"/>
          <p:cNvSpPr txBox="1"/>
          <p:nvPr/>
        </p:nvSpPr>
        <p:spPr>
          <a:xfrm>
            <a:off x="4912384" y="2092740"/>
            <a:ext cx="195596"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200">
                <a:solidFill>
                  <a:srgbClr val="FFFFFF"/>
                </a:solidFill>
                <a:latin typeface="Courier"/>
                <a:ea typeface="Courier"/>
                <a:cs typeface="Courier"/>
                <a:sym typeface="Courier"/>
              </a:defRPr>
            </a:lvl1pPr>
          </a:lstStyle>
          <a:p>
            <a:pPr/>
            <a:r>
              <a:t>B</a:t>
            </a:r>
          </a:p>
        </p:txBody>
      </p:sp>
      <p:sp>
        <p:nvSpPr>
          <p:cNvPr id="1339" name="Elbow Connector 169"/>
          <p:cNvSpPr/>
          <p:nvPr/>
        </p:nvSpPr>
        <p:spPr>
          <a:xfrm rot="10800000">
            <a:off x="5390786" y="2199274"/>
            <a:ext cx="2320401" cy="413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12700">
            <a:solidFill>
              <a:schemeClr val="accent4"/>
            </a:solidFill>
            <a:miter/>
            <a:tailEnd type="triangle"/>
          </a:ln>
        </p:spPr>
        <p:txBody>
          <a:bodyPr lIns="45719" rIns="45719" anchor="ctr"/>
          <a:lstStyle/>
          <a:p>
            <a:pPr/>
          </a:p>
        </p:txBody>
      </p:sp>
      <p:sp>
        <p:nvSpPr>
          <p:cNvPr id="1340" name="Straight Connector 179"/>
          <p:cNvSpPr/>
          <p:nvPr/>
        </p:nvSpPr>
        <p:spPr>
          <a:xfrm>
            <a:off x="3908714" y="2330121"/>
            <a:ext cx="1422186" cy="1"/>
          </a:xfrm>
          <a:prstGeom prst="line">
            <a:avLst/>
          </a:prstGeom>
          <a:ln w="6350">
            <a:solidFill>
              <a:srgbClr val="FFFFFF"/>
            </a:solidFill>
            <a:miter/>
          </a:ln>
        </p:spPr>
        <p:txBody>
          <a:bodyPr lIns="45719" rIns="45719"/>
          <a:lstStyle/>
          <a:p>
            <a:pPr>
              <a:defRPr>
                <a:solidFill>
                  <a:srgbClr val="FFFFFF"/>
                </a:solidFill>
              </a:defRPr>
            </a:pPr>
          </a:p>
        </p:txBody>
      </p:sp>
      <p:sp>
        <p:nvSpPr>
          <p:cNvPr id="1341" name="Straight Connector 180"/>
          <p:cNvSpPr/>
          <p:nvPr/>
        </p:nvSpPr>
        <p:spPr>
          <a:xfrm flipH="1">
            <a:off x="3630660" y="3763495"/>
            <a:ext cx="8492" cy="116526"/>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342" name="Oval 182"/>
          <p:cNvSpPr/>
          <p:nvPr/>
        </p:nvSpPr>
        <p:spPr>
          <a:xfrm>
            <a:off x="4210679" y="5053588"/>
            <a:ext cx="321735" cy="321735"/>
          </a:xfrm>
          <a:prstGeom prst="ellipse">
            <a:avLst/>
          </a:prstGeom>
          <a:ln w="12700">
            <a:solidFill>
              <a:srgbClr val="FFFFFF"/>
            </a:solidFill>
            <a:miter/>
          </a:ln>
        </p:spPr>
        <p:txBody>
          <a:bodyPr lIns="45719" rIns="45719" anchor="ctr"/>
          <a:lstStyle/>
          <a:p>
            <a:pPr algn="ctr">
              <a:defRPr sz="1300">
                <a:solidFill>
                  <a:srgbClr val="FFFFFF"/>
                </a:solidFill>
              </a:defRPr>
            </a:pPr>
          </a:p>
        </p:txBody>
      </p:sp>
      <p:sp>
        <p:nvSpPr>
          <p:cNvPr id="1343" name="Straight Connector 183"/>
          <p:cNvSpPr/>
          <p:nvPr/>
        </p:nvSpPr>
        <p:spPr>
          <a:xfrm flipH="1">
            <a:off x="4171987" y="5328203"/>
            <a:ext cx="85809" cy="171886"/>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344" name="Straight Connector 184"/>
          <p:cNvSpPr/>
          <p:nvPr/>
        </p:nvSpPr>
        <p:spPr>
          <a:xfrm>
            <a:off x="4493479" y="5333393"/>
            <a:ext cx="94217" cy="166696"/>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345" name="Oval 188"/>
          <p:cNvSpPr/>
          <p:nvPr/>
        </p:nvSpPr>
        <p:spPr>
          <a:xfrm>
            <a:off x="3317418" y="5064607"/>
            <a:ext cx="321735" cy="321735"/>
          </a:xfrm>
          <a:prstGeom prst="ellipse">
            <a:avLst/>
          </a:prstGeom>
          <a:ln w="12700">
            <a:solidFill>
              <a:srgbClr val="1F8369"/>
            </a:solidFill>
            <a:miter/>
          </a:ln>
        </p:spPr>
        <p:txBody>
          <a:bodyPr lIns="45719" rIns="45719" anchor="ctr"/>
          <a:lstStyle/>
          <a:p>
            <a:pPr algn="ctr">
              <a:defRPr sz="1300">
                <a:solidFill>
                  <a:srgbClr val="FFFFFF"/>
                </a:solidFill>
              </a:defRPr>
            </a:pPr>
          </a:p>
        </p:txBody>
      </p:sp>
      <p:sp>
        <p:nvSpPr>
          <p:cNvPr id="1346" name="Straight Connector 189"/>
          <p:cNvSpPr/>
          <p:nvPr/>
        </p:nvSpPr>
        <p:spPr>
          <a:xfrm flipH="1">
            <a:off x="3216717" y="5323578"/>
            <a:ext cx="120148" cy="186969"/>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347" name="Oval 193"/>
          <p:cNvSpPr/>
          <p:nvPr/>
        </p:nvSpPr>
        <p:spPr>
          <a:xfrm>
            <a:off x="3752627" y="5072522"/>
            <a:ext cx="321735" cy="321735"/>
          </a:xfrm>
          <a:prstGeom prst="ellipse">
            <a:avLst/>
          </a:prstGeom>
          <a:ln w="12700">
            <a:solidFill>
              <a:srgbClr val="1F8369"/>
            </a:solidFill>
            <a:miter/>
          </a:ln>
        </p:spPr>
        <p:txBody>
          <a:bodyPr lIns="45719" rIns="45719" anchor="ctr"/>
          <a:lstStyle/>
          <a:p>
            <a:pPr algn="ctr">
              <a:defRPr sz="1300">
                <a:solidFill>
                  <a:srgbClr val="FFFFFF"/>
                </a:solidFill>
              </a:defRPr>
            </a:pPr>
          </a:p>
        </p:txBody>
      </p:sp>
      <p:cxnSp>
        <p:nvCxnSpPr>
          <p:cNvPr id="1348" name="Straight Connector 194"/>
          <p:cNvCxnSpPr>
            <a:stCxn id="1290" idx="0"/>
            <a:endCxn id="1347" idx="0"/>
          </p:cNvCxnSpPr>
          <p:nvPr/>
        </p:nvCxnSpPr>
        <p:spPr>
          <a:xfrm flipH="1">
            <a:off x="3913494" y="4688809"/>
            <a:ext cx="8873" cy="544581"/>
          </a:xfrm>
          <a:prstGeom prst="straightConnector1">
            <a:avLst/>
          </a:prstGeom>
          <a:ln w="6350">
            <a:solidFill>
              <a:srgbClr val="1F8369"/>
            </a:solidFill>
            <a:prstDash val="sysDash"/>
            <a:miter/>
          </a:ln>
        </p:spPr>
      </p:cxnSp>
      <p:sp>
        <p:nvSpPr>
          <p:cNvPr id="1349" name="TextBox 197"/>
          <p:cNvSpPr txBox="1"/>
          <p:nvPr/>
        </p:nvSpPr>
        <p:spPr>
          <a:xfrm>
            <a:off x="4222825" y="5106897"/>
            <a:ext cx="348020" cy="218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800">
                <a:solidFill>
                  <a:srgbClr val="FFFFFF"/>
                </a:solidFill>
                <a:latin typeface="Courier"/>
                <a:ea typeface="Courier"/>
                <a:cs typeface="Courier"/>
                <a:sym typeface="Courier"/>
              </a:defRPr>
            </a:lvl1pPr>
          </a:lstStyle>
          <a:p>
            <a:pPr/>
            <a:r>
              <a:t>0x20</a:t>
            </a:r>
          </a:p>
        </p:txBody>
      </p:sp>
      <p:grpSp>
        <p:nvGrpSpPr>
          <p:cNvPr id="1352" name="Rounded Rectangle 214"/>
          <p:cNvGrpSpPr/>
          <p:nvPr/>
        </p:nvGrpSpPr>
        <p:grpSpPr>
          <a:xfrm>
            <a:off x="1437678" y="2828321"/>
            <a:ext cx="584690" cy="243841"/>
            <a:chOff x="0" y="0"/>
            <a:chExt cx="584689" cy="243840"/>
          </a:xfrm>
        </p:grpSpPr>
        <p:sp>
          <p:nvSpPr>
            <p:cNvPr id="1350" name="Rounded Rectangle"/>
            <p:cNvSpPr/>
            <p:nvPr/>
          </p:nvSpPr>
          <p:spPr>
            <a:xfrm>
              <a:off x="0" y="59207"/>
              <a:ext cx="584690" cy="125426"/>
            </a:xfrm>
            <a:prstGeom prst="roundRect">
              <a:avLst>
                <a:gd name="adj" fmla="val 16667"/>
              </a:avLst>
            </a:prstGeom>
            <a:solidFill>
              <a:srgbClr val="000000"/>
            </a:solidFill>
            <a:ln w="9525"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51" name="0x20"/>
            <p:cNvSpPr txBox="1"/>
            <p:nvPr/>
          </p:nvSpPr>
          <p:spPr>
            <a:xfrm>
              <a:off x="51842" y="0"/>
              <a:ext cx="481005"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ourier"/>
                  <a:ea typeface="Courier"/>
                  <a:cs typeface="Courier"/>
                  <a:sym typeface="Courier"/>
                </a:defRPr>
              </a:lvl1pPr>
            </a:lstStyle>
            <a:p>
              <a:pPr/>
              <a:r>
                <a:t>0x20</a:t>
              </a:r>
            </a:p>
          </p:txBody>
        </p:sp>
      </p:grpSp>
      <p:sp>
        <p:nvSpPr>
          <p:cNvPr id="1353" name="Elbow Connector 216"/>
          <p:cNvSpPr/>
          <p:nvPr/>
        </p:nvSpPr>
        <p:spPr>
          <a:xfrm flipV="1">
            <a:off x="2485874" y="2148789"/>
            <a:ext cx="1398956" cy="2753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800" y="0"/>
                </a:lnTo>
                <a:lnTo>
                  <a:pt x="10800" y="21600"/>
                </a:lnTo>
                <a:lnTo>
                  <a:pt x="21600" y="21600"/>
                </a:lnTo>
              </a:path>
            </a:pathLst>
          </a:custGeom>
          <a:ln w="12700">
            <a:solidFill>
              <a:schemeClr val="accent4"/>
            </a:solidFill>
            <a:miter/>
            <a:tailEnd type="triangle"/>
          </a:ln>
        </p:spPr>
        <p:txBody>
          <a:bodyPr lIns="45719" rIns="45719" anchor="ctr"/>
          <a:lstStyle/>
          <a:p>
            <a:pPr/>
          </a:p>
        </p:txBody>
      </p:sp>
      <p:sp>
        <p:nvSpPr>
          <p:cNvPr id="1354" name="Freeform 235"/>
          <p:cNvSpPr/>
          <p:nvPr/>
        </p:nvSpPr>
        <p:spPr>
          <a:xfrm>
            <a:off x="4373088" y="4035387"/>
            <a:ext cx="1122219" cy="1773317"/>
          </a:xfrm>
          <a:custGeom>
            <a:avLst/>
            <a:gdLst/>
            <a:ahLst/>
            <a:cxnLst>
              <a:cxn ang="0">
                <a:pos x="wd2" y="hd2"/>
              </a:cxn>
              <a:cxn ang="5400000">
                <a:pos x="wd2" y="hd2"/>
              </a:cxn>
              <a:cxn ang="10800000">
                <a:pos x="wd2" y="hd2"/>
              </a:cxn>
              <a:cxn ang="16200000">
                <a:pos x="wd2" y="hd2"/>
              </a:cxn>
            </a:cxnLst>
            <a:rect l="0" t="0" r="r" b="b"/>
            <a:pathLst>
              <a:path w="21600" h="18418" fill="norm" stroke="1" extrusionOk="0">
                <a:moveTo>
                  <a:pt x="0" y="13935"/>
                </a:moveTo>
                <a:cubicBezTo>
                  <a:pt x="1957" y="16903"/>
                  <a:pt x="3914" y="19871"/>
                  <a:pt x="6171" y="17635"/>
                </a:cubicBezTo>
                <a:cubicBezTo>
                  <a:pt x="8429" y="15400"/>
                  <a:pt x="10971" y="2773"/>
                  <a:pt x="13543" y="522"/>
                </a:cubicBezTo>
                <a:cubicBezTo>
                  <a:pt x="16114" y="-1729"/>
                  <a:pt x="20571" y="4022"/>
                  <a:pt x="21600" y="4130"/>
                </a:cubicBezTo>
              </a:path>
            </a:pathLst>
          </a:custGeom>
          <a:ln w="28575">
            <a:solidFill>
              <a:srgbClr val="C00000"/>
            </a:solidFill>
            <a:prstDash val="sysDash"/>
            <a:miter/>
          </a:ln>
        </p:spPr>
        <p:txBody>
          <a:bodyPr lIns="45719" rIns="45719" anchor="ctr"/>
          <a:lstStyle/>
          <a:p>
            <a:pPr algn="ctr">
              <a:defRPr sz="1300">
                <a:solidFill>
                  <a:srgbClr val="FFFFFF"/>
                </a:solidFill>
              </a:defRPr>
            </a:pPr>
          </a:p>
        </p:txBody>
      </p:sp>
      <p:sp>
        <p:nvSpPr>
          <p:cNvPr id="1355" name="Straight Connector 240"/>
          <p:cNvSpPr/>
          <p:nvPr/>
        </p:nvSpPr>
        <p:spPr>
          <a:xfrm>
            <a:off x="3618789" y="5344666"/>
            <a:ext cx="94217" cy="166696"/>
          </a:xfrm>
          <a:prstGeom prst="line">
            <a:avLst/>
          </a:prstGeom>
          <a:ln w="6350">
            <a:solidFill>
              <a:srgbClr val="1F8369"/>
            </a:solidFill>
            <a:prstDash val="sysDash"/>
            <a:miter/>
          </a:ln>
        </p:spPr>
        <p:txBody>
          <a:bodyPr lIns="45719" rIns="45719"/>
          <a:lstStyle/>
          <a:p>
            <a:pPr>
              <a:defRPr>
                <a:solidFill>
                  <a:srgbClr val="FFFFFF"/>
                </a:solidFill>
              </a:defRPr>
            </a:pPr>
          </a:p>
        </p:txBody>
      </p:sp>
      <p:sp>
        <p:nvSpPr>
          <p:cNvPr id="1356" name="Straight Arrow Connector 243"/>
          <p:cNvSpPr/>
          <p:nvPr/>
        </p:nvSpPr>
        <p:spPr>
          <a:xfrm>
            <a:off x="5433376" y="4348808"/>
            <a:ext cx="63825" cy="105564"/>
          </a:xfrm>
          <a:prstGeom prst="line">
            <a:avLst/>
          </a:prstGeom>
          <a:ln w="6350">
            <a:solidFill>
              <a:srgbClr val="C00000"/>
            </a:solidFill>
            <a:miter/>
            <a:tailEnd type="triangle"/>
          </a:ln>
        </p:spPr>
        <p:txBody>
          <a:bodyPr lIns="45719" rIns="45719"/>
          <a:lstStyle/>
          <a:p>
            <a:pPr>
              <a:defRPr>
                <a:solidFill>
                  <a:srgbClr val="FFFFFF"/>
                </a:solidFill>
              </a:defRPr>
            </a:pPr>
          </a:p>
        </p:txBody>
      </p:sp>
      <p:pic>
        <p:nvPicPr>
          <p:cNvPr id="1357" name="Picture 248" descr="Picture 248"/>
          <p:cNvPicPr>
            <a:picLocks noChangeAspect="1"/>
          </p:cNvPicPr>
          <p:nvPr/>
        </p:nvPicPr>
        <p:blipFill>
          <a:blip r:embed="rId7">
            <a:extLst/>
          </a:blip>
          <a:stretch>
            <a:fillRect/>
          </a:stretch>
        </p:blipFill>
        <p:spPr>
          <a:xfrm>
            <a:off x="5216649" y="4486604"/>
            <a:ext cx="605693" cy="605693"/>
          </a:xfrm>
          <a:prstGeom prst="rect">
            <a:avLst/>
          </a:prstGeom>
          <a:ln w="12700">
            <a:miter lim="400000"/>
          </a:ln>
        </p:spPr>
      </p:pic>
      <p:grpSp>
        <p:nvGrpSpPr>
          <p:cNvPr id="1360" name="Group 250"/>
          <p:cNvGrpSpPr/>
          <p:nvPr/>
        </p:nvGrpSpPr>
        <p:grpSpPr>
          <a:xfrm>
            <a:off x="5509257" y="4689495"/>
            <a:ext cx="233253" cy="226993"/>
            <a:chOff x="0" y="0"/>
            <a:chExt cx="233251" cy="226992"/>
          </a:xfrm>
        </p:grpSpPr>
        <p:sp>
          <p:nvSpPr>
            <p:cNvPr id="1358" name="Oval 249"/>
            <p:cNvSpPr/>
            <p:nvPr/>
          </p:nvSpPr>
          <p:spPr>
            <a:xfrm>
              <a:off x="9811" y="-1"/>
              <a:ext cx="211805" cy="226994"/>
            </a:xfrm>
            <a:prstGeom prst="ellipse">
              <a:avLst/>
            </a:prstGeom>
            <a:solidFill>
              <a:srgbClr val="000000"/>
            </a:solidFill>
            <a:ln w="12700" cap="flat">
              <a:solidFill>
                <a:srgbClr val="FFFFFF"/>
              </a:solidFill>
              <a:prstDash val="solid"/>
              <a:miter lim="800000"/>
            </a:ln>
            <a:effectLst/>
          </p:spPr>
          <p:txBody>
            <a:bodyPr wrap="square" lIns="45719" tIns="45719" rIns="45719" bIns="45719" numCol="1" anchor="ctr">
              <a:noAutofit/>
            </a:bodyPr>
            <a:lstStyle/>
            <a:p>
              <a:pPr algn="ctr">
                <a:defRPr sz="1300">
                  <a:solidFill>
                    <a:srgbClr val="FFFFFF"/>
                  </a:solidFill>
                </a:defRPr>
              </a:pPr>
            </a:p>
          </p:txBody>
        </p:sp>
        <p:pic>
          <p:nvPicPr>
            <p:cNvPr id="1359" name="Graphic 247" descr="Graphic 247"/>
            <p:cNvPicPr>
              <a:picLocks noChangeAspect="1"/>
            </p:cNvPicPr>
            <p:nvPr/>
          </p:nvPicPr>
          <p:blipFill>
            <a:blip r:embed="rId8">
              <a:extLst/>
            </a:blip>
            <a:stretch>
              <a:fillRect/>
            </a:stretch>
          </p:blipFill>
          <p:spPr>
            <a:xfrm>
              <a:off x="0" y="-1"/>
              <a:ext cx="233252" cy="226337"/>
            </a:xfrm>
            <a:prstGeom prst="rect">
              <a:avLst/>
            </a:prstGeom>
            <a:ln w="12700" cap="flat">
              <a:noFill/>
              <a:miter lim="400000"/>
            </a:ln>
            <a:effectLst/>
          </p:spPr>
        </p:pic>
      </p:grpSp>
      <p:pic>
        <p:nvPicPr>
          <p:cNvPr id="1361" name="Graphic 254" descr="Graphic 254"/>
          <p:cNvPicPr>
            <a:picLocks noChangeAspect="1"/>
          </p:cNvPicPr>
          <p:nvPr/>
        </p:nvPicPr>
        <p:blipFill>
          <a:blip r:embed="rId9">
            <a:extLst/>
          </a:blip>
          <a:stretch>
            <a:fillRect/>
          </a:stretch>
        </p:blipFill>
        <p:spPr>
          <a:xfrm>
            <a:off x="4844643" y="2089076"/>
            <a:ext cx="233253" cy="226337"/>
          </a:xfrm>
          <a:prstGeom prst="rect">
            <a:avLst/>
          </a:prstGeom>
          <a:ln w="12700">
            <a:miter lim="400000"/>
          </a:ln>
        </p:spPr>
      </p:pic>
      <p:grpSp>
        <p:nvGrpSpPr>
          <p:cNvPr id="1365" name="Group 294"/>
          <p:cNvGrpSpPr/>
          <p:nvPr/>
        </p:nvGrpSpPr>
        <p:grpSpPr>
          <a:xfrm>
            <a:off x="2369088" y="2371905"/>
            <a:ext cx="97633" cy="97633"/>
            <a:chOff x="0" y="0"/>
            <a:chExt cx="97632" cy="97632"/>
          </a:xfrm>
        </p:grpSpPr>
        <p:sp>
          <p:nvSpPr>
            <p:cNvPr id="1362" name="Oval 289"/>
            <p:cNvSpPr/>
            <p:nvPr/>
          </p:nvSpPr>
          <p:spPr>
            <a:xfrm>
              <a:off x="-1" y="-1"/>
              <a:ext cx="97634" cy="97634"/>
            </a:xfrm>
            <a:prstGeom prst="ellipse">
              <a:avLst/>
            </a:prstGeom>
            <a:noFill/>
            <a:ln w="12700" cap="flat">
              <a:solidFill>
                <a:schemeClr val="accent4"/>
              </a:solidFill>
              <a:prstDash val="solid"/>
              <a:miter lim="800000"/>
            </a:ln>
            <a:effectLst/>
          </p:spPr>
          <p:txBody>
            <a:bodyPr wrap="square" lIns="45719" tIns="45719" rIns="45719" bIns="45719" numCol="1" anchor="ctr">
              <a:noAutofit/>
            </a:bodyPr>
            <a:lstStyle/>
            <a:p>
              <a:pPr algn="ctr">
                <a:defRPr sz="1300"/>
              </a:pPr>
            </a:p>
          </p:txBody>
        </p:sp>
        <p:sp>
          <p:nvSpPr>
            <p:cNvPr id="1363" name="Straight Connector 291"/>
            <p:cNvSpPr/>
            <p:nvPr/>
          </p:nvSpPr>
          <p:spPr>
            <a:xfrm>
              <a:off x="-1" y="48815"/>
              <a:ext cx="97633" cy="1"/>
            </a:xfrm>
            <a:prstGeom prst="line">
              <a:avLst/>
            </a:prstGeom>
            <a:noFill/>
            <a:ln w="6350" cap="flat">
              <a:solidFill>
                <a:schemeClr val="accent4"/>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364" name="Straight Connector 293"/>
            <p:cNvSpPr/>
            <p:nvPr/>
          </p:nvSpPr>
          <p:spPr>
            <a:xfrm flipH="1">
              <a:off x="48815" y="-1"/>
              <a:ext cx="1" cy="97633"/>
            </a:xfrm>
            <a:prstGeom prst="line">
              <a:avLst/>
            </a:prstGeom>
            <a:noFill/>
            <a:ln w="6350" cap="flat">
              <a:solidFill>
                <a:schemeClr val="accent4"/>
              </a:solidFill>
              <a:prstDash val="solid"/>
              <a:miter lim="800000"/>
            </a:ln>
            <a:effectLst/>
          </p:spPr>
          <p:txBody>
            <a:bodyPr wrap="square" lIns="45719" tIns="45719" rIns="45719" bIns="45719" numCol="1" anchor="t">
              <a:noAutofit/>
            </a:bodyPr>
            <a:lstStyle/>
            <a:p>
              <a:pPr>
                <a:defRPr>
                  <a:solidFill>
                    <a:srgbClr val="FFFFFF"/>
                  </a:solidFill>
                </a:defRPr>
              </a:pPr>
            </a:p>
          </p:txBody>
        </p:sp>
      </p:grpSp>
      <p:pic>
        <p:nvPicPr>
          <p:cNvPr id="1366" name="Picture 304" descr="Picture 304"/>
          <p:cNvPicPr>
            <a:picLocks noChangeAspect="1"/>
          </p:cNvPicPr>
          <p:nvPr/>
        </p:nvPicPr>
        <p:blipFill>
          <a:blip r:embed="rId10">
            <a:extLst/>
          </a:blip>
          <a:srcRect l="0" t="0" r="63204" b="0"/>
          <a:stretch>
            <a:fillRect/>
          </a:stretch>
        </p:blipFill>
        <p:spPr>
          <a:xfrm>
            <a:off x="7759073" y="1125422"/>
            <a:ext cx="1128407" cy="1967928"/>
          </a:xfrm>
          <a:prstGeom prst="rect">
            <a:avLst/>
          </a:prstGeom>
          <a:ln w="12700">
            <a:miter lim="400000"/>
          </a:ln>
        </p:spPr>
      </p:pic>
      <p:pic>
        <p:nvPicPr>
          <p:cNvPr id="1367" name="Picture 4" descr="Picture 4"/>
          <p:cNvPicPr>
            <a:picLocks noChangeAspect="1"/>
          </p:cNvPicPr>
          <p:nvPr/>
        </p:nvPicPr>
        <p:blipFill>
          <a:blip r:embed="rId11">
            <a:extLst/>
          </a:blip>
          <a:srcRect l="62532" t="0" r="0" b="0"/>
          <a:stretch>
            <a:fillRect/>
          </a:stretch>
        </p:blipFill>
        <p:spPr>
          <a:xfrm>
            <a:off x="192806" y="1125422"/>
            <a:ext cx="1123625" cy="1924434"/>
          </a:xfrm>
          <a:prstGeom prst="rect">
            <a:avLst/>
          </a:prstGeom>
          <a:ln w="12700">
            <a:miter lim="400000"/>
          </a:ln>
        </p:spPr>
      </p:pic>
      <p:pic>
        <p:nvPicPr>
          <p:cNvPr id="1368" name="Picture 1" descr="Picture 1"/>
          <p:cNvPicPr>
            <a:picLocks noChangeAspect="1"/>
          </p:cNvPicPr>
          <p:nvPr/>
        </p:nvPicPr>
        <p:blipFill>
          <a:blip r:embed="rId12">
            <a:extLst/>
          </a:blip>
          <a:stretch>
            <a:fillRect/>
          </a:stretch>
        </p:blipFill>
        <p:spPr>
          <a:xfrm>
            <a:off x="8194699" y="2699335"/>
            <a:ext cx="363239" cy="288285"/>
          </a:xfrm>
          <a:prstGeom prst="rect">
            <a:avLst/>
          </a:prstGeom>
          <a:ln w="12700">
            <a:miter lim="400000"/>
          </a:ln>
        </p:spPr>
      </p:pic>
      <p:sp>
        <p:nvSpPr>
          <p:cNvPr id="1369"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Intuition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9423" fill="hold"/>
                                        <p:tgtEl>
                                          <p:spTgt spid="1278"/>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4" presetID="22" grpId="2" fill="hold">
                                  <p:stCondLst>
                                    <p:cond delay="0"/>
                                  </p:stCondLst>
                                  <p:iterate type="el" backwards="0">
                                    <p:tmAbs val="0"/>
                                  </p:iterate>
                                  <p:childTnLst>
                                    <p:set>
                                      <p:cBhvr>
                                        <p:cTn id="10" fill="hold"/>
                                        <p:tgtEl>
                                          <p:spTgt spid="1323"/>
                                        </p:tgtEl>
                                        <p:attrNameLst>
                                          <p:attrName>style.visibility</p:attrName>
                                        </p:attrNameLst>
                                      </p:cBhvr>
                                      <p:to>
                                        <p:strVal val="visible"/>
                                      </p:to>
                                    </p:set>
                                    <p:animEffect filter="wipe(down)" transition="in">
                                      <p:cBhvr>
                                        <p:cTn id="11" dur="500"/>
                                        <p:tgtEl>
                                          <p:spTgt spid="1323"/>
                                        </p:tgtEl>
                                      </p:cBhvr>
                                    </p:animEffect>
                                  </p:childTnLst>
                                </p:cTn>
                              </p:par>
                            </p:childTnLst>
                          </p:cTn>
                        </p:par>
                        <p:par>
                          <p:cTn id="12" fill="hold">
                            <p:stCondLst>
                              <p:cond delay="500"/>
                            </p:stCondLst>
                            <p:childTnLst>
                              <p:par>
                                <p:cTn id="13" presetClass="entr" nodeType="afterEffect" presetSubtype="8" presetID="22" grpId="3" fill="hold">
                                  <p:stCondLst>
                                    <p:cond delay="0"/>
                                  </p:stCondLst>
                                  <p:iterate type="el" backwards="0">
                                    <p:tmAbs val="0"/>
                                  </p:iterate>
                                  <p:childTnLst>
                                    <p:set>
                                      <p:cBhvr>
                                        <p:cTn id="14" fill="hold"/>
                                        <p:tgtEl>
                                          <p:spTgt spid="1285"/>
                                        </p:tgtEl>
                                        <p:attrNameLst>
                                          <p:attrName>style.visibility</p:attrName>
                                        </p:attrNameLst>
                                      </p:cBhvr>
                                      <p:to>
                                        <p:strVal val="visible"/>
                                      </p:to>
                                    </p:set>
                                    <p:animEffect filter="wipe(left)" transition="in">
                                      <p:cBhvr>
                                        <p:cTn id="15" dur="500"/>
                                        <p:tgtEl>
                                          <p:spTgt spid="1285"/>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 presetID="22" grpId="4" fill="hold">
                                  <p:stCondLst>
                                    <p:cond delay="0"/>
                                  </p:stCondLst>
                                  <p:iterate type="el" backwards="0">
                                    <p:tmAbs val="0"/>
                                  </p:iterate>
                                  <p:childTnLst>
                                    <p:set>
                                      <p:cBhvr>
                                        <p:cTn id="19" fill="hold"/>
                                        <p:tgtEl>
                                          <p:spTgt spid="1283"/>
                                        </p:tgtEl>
                                        <p:attrNameLst>
                                          <p:attrName>style.visibility</p:attrName>
                                        </p:attrNameLst>
                                      </p:cBhvr>
                                      <p:to>
                                        <p:strVal val="visible"/>
                                      </p:to>
                                    </p:set>
                                    <p:animEffect filter="wipe(up)" transition="in">
                                      <p:cBhvr>
                                        <p:cTn id="20" dur="500"/>
                                        <p:tgtEl>
                                          <p:spTgt spid="1283"/>
                                        </p:tgtEl>
                                      </p:cBhvr>
                                    </p:animEffect>
                                  </p:childTnLst>
                                </p:cTn>
                              </p:par>
                            </p:childTnLst>
                          </p:cTn>
                        </p:par>
                        <p:par>
                          <p:cTn id="21" fill="hold">
                            <p:stCondLst>
                              <p:cond delay="500"/>
                            </p:stCondLst>
                            <p:childTnLst>
                              <p:par>
                                <p:cTn id="22" presetClass="entr" nodeType="afterEffect" presetID="9" grpId="5" fill="hold">
                                  <p:stCondLst>
                                    <p:cond delay="0"/>
                                  </p:stCondLst>
                                  <p:iterate type="el" backwards="0">
                                    <p:tmAbs val="0"/>
                                  </p:iterate>
                                  <p:childTnLst>
                                    <p:set>
                                      <p:cBhvr>
                                        <p:cTn id="23" fill="hold"/>
                                        <p:tgtEl>
                                          <p:spTgt spid="1284"/>
                                        </p:tgtEl>
                                        <p:attrNameLst>
                                          <p:attrName>style.visibility</p:attrName>
                                        </p:attrNameLst>
                                      </p:cBhvr>
                                      <p:to>
                                        <p:strVal val="visible"/>
                                      </p:to>
                                    </p:set>
                                    <p:animEffect filter="dissolve" transition="in">
                                      <p:cBhvr>
                                        <p:cTn id="24" dur="500"/>
                                        <p:tgtEl>
                                          <p:spTgt spid="1284"/>
                                        </p:tgtEl>
                                      </p:cBhvr>
                                    </p:animEffect>
                                  </p:childTnLst>
                                </p:cTn>
                              </p:par>
                            </p:childTnLst>
                          </p:cTn>
                        </p:par>
                        <p:par>
                          <p:cTn id="25" fill="hold">
                            <p:stCondLst>
                              <p:cond delay="1000"/>
                            </p:stCondLst>
                            <p:childTnLst>
                              <p:par>
                                <p:cTn id="26" presetClass="entr" nodeType="afterEffect" presetSubtype="1" presetID="22" grpId="6" fill="hold">
                                  <p:stCondLst>
                                    <p:cond delay="0"/>
                                  </p:stCondLst>
                                  <p:iterate type="el" backwards="0">
                                    <p:tmAbs val="0"/>
                                  </p:iterate>
                                  <p:childTnLst>
                                    <p:set>
                                      <p:cBhvr>
                                        <p:cTn id="27" fill="hold"/>
                                        <p:tgtEl>
                                          <p:spTgt spid="1333"/>
                                        </p:tgtEl>
                                        <p:attrNameLst>
                                          <p:attrName>style.visibility</p:attrName>
                                        </p:attrNameLst>
                                      </p:cBhvr>
                                      <p:to>
                                        <p:strVal val="visible"/>
                                      </p:to>
                                    </p:set>
                                    <p:animEffect filter="wipe(up)" transition="in">
                                      <p:cBhvr>
                                        <p:cTn id="28" dur="500"/>
                                        <p:tgtEl>
                                          <p:spTgt spid="1333"/>
                                        </p:tgtEl>
                                      </p:cBhvr>
                                    </p:animEffect>
                                  </p:childTnLst>
                                </p:cTn>
                              </p:par>
                            </p:childTnLst>
                          </p:cTn>
                        </p:par>
                        <p:par>
                          <p:cTn id="29" fill="hold">
                            <p:stCondLst>
                              <p:cond delay="1500"/>
                            </p:stCondLst>
                            <p:childTnLst>
                              <p:par>
                                <p:cTn id="30" presetClass="exit" nodeType="afterEffect" presetID="9" grpId="7" fill="hold">
                                  <p:stCondLst>
                                    <p:cond delay="0"/>
                                  </p:stCondLst>
                                  <p:iterate type="el" backwards="0">
                                    <p:tmAbs val="0"/>
                                  </p:iterate>
                                  <p:childTnLst>
                                    <p:animEffect filter="dissolve" transition="out">
                                      <p:cBhvr>
                                        <p:cTn id="31" dur="500" fill="hold"/>
                                        <p:tgtEl>
                                          <p:spTgt spid="1293"/>
                                        </p:tgtEl>
                                      </p:cBhvr>
                                    </p:animEffect>
                                    <p:set>
                                      <p:cBhvr>
                                        <p:cTn id="32" fill="hold">
                                          <p:stCondLst>
                                            <p:cond delay="499"/>
                                          </p:stCondLst>
                                        </p:cTn>
                                        <p:tgtEl>
                                          <p:spTgt spid="1293"/>
                                        </p:tgtEl>
                                        <p:attrNameLst>
                                          <p:attrName>style.visibility</p:attrName>
                                        </p:attrNameLst>
                                      </p:cBhvr>
                                      <p:to>
                                        <p:strVal val="hidden"/>
                                      </p:to>
                                    </p:set>
                                  </p:childTnLst>
                                </p:cTn>
                              </p:par>
                            </p:childTnLst>
                          </p:cTn>
                        </p:par>
                        <p:par>
                          <p:cTn id="33" fill="hold">
                            <p:stCondLst>
                              <p:cond delay="2000"/>
                            </p:stCondLst>
                            <p:childTnLst>
                              <p:par>
                                <p:cTn id="34" presetClass="entr" nodeType="afterEffect" presetSubtype="1" presetID="22" grpId="8" fill="hold">
                                  <p:stCondLst>
                                    <p:cond delay="0"/>
                                  </p:stCondLst>
                                  <p:iterate type="el" backwards="0">
                                    <p:tmAbs val="0"/>
                                  </p:iterate>
                                  <p:childTnLst>
                                    <p:set>
                                      <p:cBhvr>
                                        <p:cTn id="35" fill="hold"/>
                                        <p:tgtEl>
                                          <p:spTgt spid="1332"/>
                                        </p:tgtEl>
                                        <p:attrNameLst>
                                          <p:attrName>style.visibility</p:attrName>
                                        </p:attrNameLst>
                                      </p:cBhvr>
                                      <p:to>
                                        <p:strVal val="visible"/>
                                      </p:to>
                                    </p:set>
                                    <p:animEffect filter="wipe(up)" transition="in">
                                      <p:cBhvr>
                                        <p:cTn id="36" dur="500"/>
                                        <p:tgtEl>
                                          <p:spTgt spid="1332"/>
                                        </p:tgtEl>
                                      </p:cBhvr>
                                    </p:animEffect>
                                  </p:childTnLst>
                                </p:cTn>
                              </p:par>
                            </p:childTnLst>
                          </p:cTn>
                        </p:par>
                      </p:childTnLst>
                    </p:cTn>
                  </p:par>
                  <p:par>
                    <p:cTn id="37" fill="hold">
                      <p:stCondLst>
                        <p:cond delay="indefinite"/>
                      </p:stCondLst>
                      <p:childTnLst>
                        <p:par>
                          <p:cTn id="38" fill="hold">
                            <p:stCondLst>
                              <p:cond delay="0"/>
                            </p:stCondLst>
                            <p:childTnLst>
                              <p:par>
                                <p:cTn id="39" presetClass="exit" nodeType="clickEffect" presetID="9" grpId="9" fill="hold">
                                  <p:stCondLst>
                                    <p:cond delay="0"/>
                                  </p:stCondLst>
                                  <p:iterate type="el" backwards="0">
                                    <p:tmAbs val="0"/>
                                  </p:iterate>
                                  <p:childTnLst>
                                    <p:animEffect filter="dissolve" transition="out">
                                      <p:cBhvr>
                                        <p:cTn id="40" dur="500" fill="hold"/>
                                        <p:tgtEl>
                                          <p:spTgt spid="1323"/>
                                        </p:tgtEl>
                                      </p:cBhvr>
                                    </p:animEffect>
                                    <p:set>
                                      <p:cBhvr>
                                        <p:cTn id="41" fill="hold">
                                          <p:stCondLst>
                                            <p:cond delay="499"/>
                                          </p:stCondLst>
                                        </p:cTn>
                                        <p:tgtEl>
                                          <p:spTgt spid="1323"/>
                                        </p:tgtEl>
                                        <p:attrNameLst>
                                          <p:attrName>style.visibility</p:attrName>
                                        </p:attrNameLst>
                                      </p:cBhvr>
                                      <p:to>
                                        <p:strVal val="hidden"/>
                                      </p:to>
                                    </p:set>
                                  </p:childTnLst>
                                </p:cTn>
                              </p:par>
                            </p:childTnLst>
                          </p:cTn>
                        </p:par>
                        <p:par>
                          <p:cTn id="42" fill="hold">
                            <p:stCondLst>
                              <p:cond delay="500"/>
                            </p:stCondLst>
                            <p:childTnLst>
                              <p:par>
                                <p:cTn id="43" presetClass="exit" nodeType="afterEffect" presetID="9" grpId="10" fill="hold">
                                  <p:stCondLst>
                                    <p:cond delay="0"/>
                                  </p:stCondLst>
                                  <p:iterate type="el" backwards="0">
                                    <p:tmAbs val="0"/>
                                  </p:iterate>
                                  <p:childTnLst>
                                    <p:animEffect filter="dissolve" transition="out">
                                      <p:cBhvr>
                                        <p:cTn id="44" dur="500" fill="hold"/>
                                        <p:tgtEl>
                                          <p:spTgt spid="1285"/>
                                        </p:tgtEl>
                                      </p:cBhvr>
                                    </p:animEffect>
                                    <p:set>
                                      <p:cBhvr>
                                        <p:cTn id="45" fill="hold">
                                          <p:stCondLst>
                                            <p:cond delay="499"/>
                                          </p:stCondLst>
                                        </p:cTn>
                                        <p:tgtEl>
                                          <p:spTgt spid="1285"/>
                                        </p:tgtEl>
                                        <p:attrNameLst>
                                          <p:attrName>style.visibility</p:attrName>
                                        </p:attrNameLst>
                                      </p:cBhvr>
                                      <p:to>
                                        <p:strVal val="hidden"/>
                                      </p:to>
                                    </p:set>
                                  </p:childTnLst>
                                </p:cTn>
                              </p:par>
                            </p:childTnLst>
                          </p:cTn>
                        </p:par>
                        <p:par>
                          <p:cTn id="46" fill="hold">
                            <p:stCondLst>
                              <p:cond delay="1000"/>
                            </p:stCondLst>
                            <p:childTnLst>
                              <p:par>
                                <p:cTn id="47" presetClass="exit" nodeType="afterEffect" presetID="9" grpId="11" fill="hold">
                                  <p:stCondLst>
                                    <p:cond delay="0"/>
                                  </p:stCondLst>
                                  <p:iterate type="el" backwards="0">
                                    <p:tmAbs val="0"/>
                                  </p:iterate>
                                  <p:childTnLst>
                                    <p:animEffect filter="dissolve" transition="out">
                                      <p:cBhvr>
                                        <p:cTn id="48" dur="500" fill="hold"/>
                                        <p:tgtEl>
                                          <p:spTgt spid="1283"/>
                                        </p:tgtEl>
                                      </p:cBhvr>
                                    </p:animEffect>
                                    <p:set>
                                      <p:cBhvr>
                                        <p:cTn id="49" fill="hold">
                                          <p:stCondLst>
                                            <p:cond delay="499"/>
                                          </p:stCondLst>
                                        </p:cTn>
                                        <p:tgtEl>
                                          <p:spTgt spid="1283"/>
                                        </p:tgtEl>
                                        <p:attrNameLst>
                                          <p:attrName>style.visibility</p:attrName>
                                        </p:attrNameLst>
                                      </p:cBhvr>
                                      <p:to>
                                        <p:strVal val="hidden"/>
                                      </p:to>
                                    </p:set>
                                  </p:childTnLst>
                                </p:cTn>
                              </p:par>
                            </p:childTnLst>
                          </p:cTn>
                        </p:par>
                        <p:par>
                          <p:cTn id="50" fill="hold">
                            <p:stCondLst>
                              <p:cond delay="1500"/>
                            </p:stCondLst>
                            <p:childTnLst>
                              <p:par>
                                <p:cTn id="51" presetClass="exit" nodeType="afterEffect" presetID="9" grpId="12" fill="hold">
                                  <p:stCondLst>
                                    <p:cond delay="0"/>
                                  </p:stCondLst>
                                  <p:iterate type="el" backwards="0">
                                    <p:tmAbs val="0"/>
                                  </p:iterate>
                                  <p:childTnLst>
                                    <p:animEffect filter="dissolve" transition="out">
                                      <p:cBhvr>
                                        <p:cTn id="52" dur="500" fill="hold"/>
                                        <p:tgtEl>
                                          <p:spTgt spid="1333"/>
                                        </p:tgtEl>
                                      </p:cBhvr>
                                    </p:animEffect>
                                    <p:set>
                                      <p:cBhvr>
                                        <p:cTn id="53" fill="hold">
                                          <p:stCondLst>
                                            <p:cond delay="499"/>
                                          </p:stCondLst>
                                        </p:cTn>
                                        <p:tgtEl>
                                          <p:spTgt spid="1333"/>
                                        </p:tgtEl>
                                        <p:attrNameLst>
                                          <p:attrName>style.visibility</p:attrName>
                                        </p:attrNameLst>
                                      </p:cBhvr>
                                      <p:to>
                                        <p:strVal val="hidden"/>
                                      </p:to>
                                    </p:set>
                                  </p:childTnLst>
                                </p:cTn>
                              </p:par>
                            </p:childTnLst>
                          </p:cTn>
                        </p:par>
                        <p:par>
                          <p:cTn id="54" fill="hold">
                            <p:stCondLst>
                              <p:cond delay="2000"/>
                            </p:stCondLst>
                            <p:childTnLst>
                              <p:par>
                                <p:cTn id="55" presetClass="exit" nodeType="afterEffect" presetID="9" grpId="13" fill="hold">
                                  <p:stCondLst>
                                    <p:cond delay="0"/>
                                  </p:stCondLst>
                                  <p:iterate type="el" backwards="0">
                                    <p:tmAbs val="0"/>
                                  </p:iterate>
                                  <p:childTnLst>
                                    <p:animEffect filter="dissolve" transition="out">
                                      <p:cBhvr>
                                        <p:cTn id="56" dur="500" fill="hold"/>
                                        <p:tgtEl>
                                          <p:spTgt spid="1284"/>
                                        </p:tgtEl>
                                      </p:cBhvr>
                                    </p:animEffect>
                                    <p:set>
                                      <p:cBhvr>
                                        <p:cTn id="57" fill="hold">
                                          <p:stCondLst>
                                            <p:cond delay="499"/>
                                          </p:stCondLst>
                                        </p:cTn>
                                        <p:tgtEl>
                                          <p:spTgt spid="1284"/>
                                        </p:tgtEl>
                                        <p:attrNameLst>
                                          <p:attrName>style.visibility</p:attrName>
                                        </p:attrNameLst>
                                      </p:cBhvr>
                                      <p:to>
                                        <p:strVal val="hidden"/>
                                      </p:to>
                                    </p:set>
                                  </p:childTnLst>
                                </p:cTn>
                              </p:par>
                            </p:childTnLst>
                          </p:cTn>
                        </p:par>
                        <p:par>
                          <p:cTn id="58" fill="hold">
                            <p:stCondLst>
                              <p:cond delay="2500"/>
                            </p:stCondLst>
                            <p:childTnLst>
                              <p:par>
                                <p:cTn id="59" presetClass="entr" nodeType="afterEffect" presetSubtype="0" presetID="1" grpId="14" fill="hold">
                                  <p:stCondLst>
                                    <p:cond delay="0"/>
                                  </p:stCondLst>
                                  <p:iterate type="el" backwards="0">
                                    <p:tmAbs val="0"/>
                                  </p:iterate>
                                  <p:childTnLst>
                                    <p:set>
                                      <p:cBhvr>
                                        <p:cTn id="60" fill="hold"/>
                                        <p:tgtEl>
                                          <p:spTgt spid="129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2" presetID="22" grpId="15" fill="hold">
                                  <p:stCondLst>
                                    <p:cond delay="0"/>
                                  </p:stCondLst>
                                  <p:iterate type="el" backwards="0">
                                    <p:tmAbs val="0"/>
                                  </p:iterate>
                                  <p:childTnLst>
                                    <p:set>
                                      <p:cBhvr>
                                        <p:cTn id="64" fill="hold"/>
                                        <p:tgtEl>
                                          <p:spTgt spid="1339"/>
                                        </p:tgtEl>
                                        <p:attrNameLst>
                                          <p:attrName>style.visibility</p:attrName>
                                        </p:attrNameLst>
                                      </p:cBhvr>
                                      <p:to>
                                        <p:strVal val="visible"/>
                                      </p:to>
                                    </p:set>
                                    <p:animEffect filter="wipe(right)" transition="in">
                                      <p:cBhvr>
                                        <p:cTn id="65" dur="500"/>
                                        <p:tgtEl>
                                          <p:spTgt spid="1339"/>
                                        </p:tgtEl>
                                      </p:cBhvr>
                                    </p:animEffect>
                                  </p:childTnLst>
                                </p:cTn>
                              </p:par>
                            </p:childTnLst>
                          </p:cTn>
                        </p:par>
                        <p:par>
                          <p:cTn id="66" fill="hold">
                            <p:stCondLst>
                              <p:cond delay="500"/>
                            </p:stCondLst>
                            <p:childTnLst>
                              <p:par>
                                <p:cTn id="67" presetClass="entr" nodeType="afterEffect" presetID="9" grpId="16" fill="hold">
                                  <p:stCondLst>
                                    <p:cond delay="0"/>
                                  </p:stCondLst>
                                  <p:iterate type="el" backwards="0">
                                    <p:tmAbs val="0"/>
                                  </p:iterate>
                                  <p:childTnLst>
                                    <p:set>
                                      <p:cBhvr>
                                        <p:cTn id="68" fill="hold"/>
                                        <p:tgtEl>
                                          <p:spTgt spid="1282"/>
                                        </p:tgtEl>
                                        <p:attrNameLst>
                                          <p:attrName>style.visibility</p:attrName>
                                        </p:attrNameLst>
                                      </p:cBhvr>
                                      <p:to>
                                        <p:strVal val="visible"/>
                                      </p:to>
                                    </p:set>
                                    <p:animEffect filter="dissolve" transition="in">
                                      <p:cBhvr>
                                        <p:cTn id="69" dur="500"/>
                                        <p:tgtEl>
                                          <p:spTgt spid="1282"/>
                                        </p:tgtEl>
                                      </p:cBhvr>
                                    </p:animEffect>
                                  </p:childTnLst>
                                </p:cTn>
                              </p:par>
                            </p:childTnLst>
                          </p:cTn>
                        </p:par>
                        <p:par>
                          <p:cTn id="70" fill="hold">
                            <p:stCondLst>
                              <p:cond delay="1000"/>
                            </p:stCondLst>
                            <p:childTnLst>
                              <p:par>
                                <p:cTn id="71" presetClass="exit" nodeType="afterEffect" presetSubtype="4" presetID="22" grpId="17" fill="hold">
                                  <p:stCondLst>
                                    <p:cond delay="0"/>
                                  </p:stCondLst>
                                  <p:iterate type="el" backwards="0">
                                    <p:tmAbs val="0"/>
                                  </p:iterate>
                                  <p:childTnLst>
                                    <p:animEffect filter="wipe(down)" transition="out">
                                      <p:cBhvr>
                                        <p:cTn id="72" dur="500" fill="hold"/>
                                        <p:tgtEl>
                                          <p:spTgt spid="1338"/>
                                        </p:tgtEl>
                                      </p:cBhvr>
                                    </p:animEffect>
                                    <p:set>
                                      <p:cBhvr>
                                        <p:cTn id="73" fill="hold">
                                          <p:stCondLst>
                                            <p:cond delay="499"/>
                                          </p:stCondLst>
                                        </p:cTn>
                                        <p:tgtEl>
                                          <p:spTgt spid="1338"/>
                                        </p:tgtEl>
                                        <p:attrNameLst>
                                          <p:attrName>style.visibility</p:attrName>
                                        </p:attrNameLst>
                                      </p:cBhvr>
                                      <p:to>
                                        <p:strVal val="hidden"/>
                                      </p:to>
                                    </p:set>
                                  </p:childTnLst>
                                </p:cTn>
                              </p:par>
                            </p:childTnLst>
                          </p:cTn>
                        </p:par>
                        <p:par>
                          <p:cTn id="74" fill="hold">
                            <p:stCondLst>
                              <p:cond delay="1500"/>
                            </p:stCondLst>
                            <p:childTnLst>
                              <p:par>
                                <p:cTn id="75" presetClass="entr" nodeType="afterEffect" presetSubtype="4" presetID="22" grpId="18" fill="hold">
                                  <p:stCondLst>
                                    <p:cond delay="0"/>
                                  </p:stCondLst>
                                  <p:iterate type="el" backwards="0">
                                    <p:tmAbs val="0"/>
                                  </p:iterate>
                                  <p:childTnLst>
                                    <p:set>
                                      <p:cBhvr>
                                        <p:cTn id="76" fill="hold"/>
                                        <p:tgtEl>
                                          <p:spTgt spid="1361"/>
                                        </p:tgtEl>
                                        <p:attrNameLst>
                                          <p:attrName>style.visibility</p:attrName>
                                        </p:attrNameLst>
                                      </p:cBhvr>
                                      <p:to>
                                        <p:strVal val="visible"/>
                                      </p:to>
                                    </p:set>
                                    <p:animEffect filter="wipe(down)" transition="in">
                                      <p:cBhvr>
                                        <p:cTn id="77" dur="500"/>
                                        <p:tgtEl>
                                          <p:spTgt spid="1361"/>
                                        </p:tgtEl>
                                      </p:cBhvr>
                                    </p:animEffect>
                                  </p:childTnLst>
                                </p:cTn>
                              </p:par>
                            </p:childTnLst>
                          </p:cTn>
                        </p:par>
                      </p:childTnLst>
                    </p:cTn>
                  </p:par>
                  <p:par>
                    <p:cTn id="78" fill="hold">
                      <p:stCondLst>
                        <p:cond delay="indefinite"/>
                      </p:stCondLst>
                      <p:childTnLst>
                        <p:par>
                          <p:cTn id="79" fill="hold">
                            <p:stCondLst>
                              <p:cond delay="0"/>
                            </p:stCondLst>
                            <p:childTnLst>
                              <p:par>
                                <p:cTn id="80" presetClass="entr" nodeType="clickEffect" presetSubtype="4" presetID="2" grpId="19" fill="hold">
                                  <p:stCondLst>
                                    <p:cond delay="0"/>
                                  </p:stCondLst>
                                  <p:iterate type="el" backwards="0">
                                    <p:tmAbs val="0"/>
                                  </p:iterate>
                                  <p:childTnLst>
                                    <p:set>
                                      <p:cBhvr>
                                        <p:cTn id="81" fill="hold"/>
                                        <p:tgtEl>
                                          <p:spTgt spid="1352"/>
                                        </p:tgtEl>
                                        <p:attrNameLst>
                                          <p:attrName>style.visibility</p:attrName>
                                        </p:attrNameLst>
                                      </p:cBhvr>
                                      <p:to>
                                        <p:strVal val="visible"/>
                                      </p:to>
                                    </p:set>
                                    <p:anim calcmode="lin" valueType="num">
                                      <p:cBhvr>
                                        <p:cTn id="82" dur="500" fill="hold"/>
                                        <p:tgtEl>
                                          <p:spTgt spid="1352"/>
                                        </p:tgtEl>
                                        <p:attrNameLst>
                                          <p:attrName>ppt_x</p:attrName>
                                        </p:attrNameLst>
                                      </p:cBhvr>
                                      <p:tavLst>
                                        <p:tav tm="0">
                                          <p:val>
                                            <p:strVal val="#ppt_x"/>
                                          </p:val>
                                        </p:tav>
                                        <p:tav tm="100000">
                                          <p:val>
                                            <p:strVal val="#ppt_x"/>
                                          </p:val>
                                        </p:tav>
                                      </p:tavLst>
                                    </p:anim>
                                    <p:anim calcmode="lin" valueType="num">
                                      <p:cBhvr>
                                        <p:cTn id="83" dur="500" fill="hold"/>
                                        <p:tgtEl>
                                          <p:spTgt spid="1352"/>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Class="entr" nodeType="clickEffect" presetSubtype="8" presetID="22" grpId="20" fill="hold">
                                  <p:stCondLst>
                                    <p:cond delay="0"/>
                                  </p:stCondLst>
                                  <p:iterate type="el" backwards="0">
                                    <p:tmAbs val="0"/>
                                  </p:iterate>
                                  <p:childTnLst>
                                    <p:set>
                                      <p:cBhvr>
                                        <p:cTn id="87" fill="hold"/>
                                        <p:tgtEl>
                                          <p:spTgt spid="1353"/>
                                        </p:tgtEl>
                                        <p:attrNameLst>
                                          <p:attrName>style.visibility</p:attrName>
                                        </p:attrNameLst>
                                      </p:cBhvr>
                                      <p:to>
                                        <p:strVal val="visible"/>
                                      </p:to>
                                    </p:set>
                                    <p:animEffect filter="wipe(left)" transition="in">
                                      <p:cBhvr>
                                        <p:cTn id="88" dur="500"/>
                                        <p:tgtEl>
                                          <p:spTgt spid="1353"/>
                                        </p:tgtEl>
                                      </p:cBhvr>
                                    </p:animEffect>
                                  </p:childTnLst>
                                </p:cTn>
                              </p:par>
                            </p:childTnLst>
                          </p:cTn>
                        </p:par>
                        <p:par>
                          <p:cTn id="89" fill="hold">
                            <p:stCondLst>
                              <p:cond delay="500"/>
                            </p:stCondLst>
                            <p:childTnLst>
                              <p:par>
                                <p:cTn id="90" presetClass="entr" nodeType="afterEffect" presetSubtype="8" presetID="22" grpId="21" fill="hold">
                                  <p:stCondLst>
                                    <p:cond delay="0"/>
                                  </p:stCondLst>
                                  <p:iterate type="el" backwards="0">
                                    <p:tmAbs val="0"/>
                                  </p:iterate>
                                  <p:childTnLst>
                                    <p:set>
                                      <p:cBhvr>
                                        <p:cTn id="91" fill="hold"/>
                                        <p:tgtEl>
                                          <p:spTgt spid="1281"/>
                                        </p:tgtEl>
                                        <p:attrNameLst>
                                          <p:attrName>style.visibility</p:attrName>
                                        </p:attrNameLst>
                                      </p:cBhvr>
                                      <p:to>
                                        <p:strVal val="visible"/>
                                      </p:to>
                                    </p:set>
                                    <p:animEffect filter="wipe(left)" transition="in">
                                      <p:cBhvr>
                                        <p:cTn id="92" dur="500"/>
                                        <p:tgtEl>
                                          <p:spTgt spid="1281"/>
                                        </p:tgtEl>
                                      </p:cBhvr>
                                    </p:animEffect>
                                  </p:childTnLst>
                                </p:cTn>
                              </p:par>
                            </p:childTnLst>
                          </p:cTn>
                        </p:par>
                      </p:childTnLst>
                    </p:cTn>
                  </p:par>
                  <p:par>
                    <p:cTn id="93" fill="hold">
                      <p:stCondLst>
                        <p:cond delay="indefinite"/>
                      </p:stCondLst>
                      <p:childTnLst>
                        <p:par>
                          <p:cTn id="94" fill="hold">
                            <p:stCondLst>
                              <p:cond delay="0"/>
                            </p:stCondLst>
                            <p:childTnLst>
                              <p:par>
                                <p:cTn id="95" presetClass="entr" nodeType="clickEffect" presetSubtype="1" presetID="22" grpId="22" fill="hold">
                                  <p:stCondLst>
                                    <p:cond delay="0"/>
                                  </p:stCondLst>
                                  <p:iterate type="el" backwards="0">
                                    <p:tmAbs val="0"/>
                                  </p:iterate>
                                  <p:childTnLst>
                                    <p:set>
                                      <p:cBhvr>
                                        <p:cTn id="96" fill="hold"/>
                                        <p:tgtEl>
                                          <p:spTgt spid="1280"/>
                                        </p:tgtEl>
                                        <p:attrNameLst>
                                          <p:attrName>style.visibility</p:attrName>
                                        </p:attrNameLst>
                                      </p:cBhvr>
                                      <p:to>
                                        <p:strVal val="visible"/>
                                      </p:to>
                                    </p:set>
                                    <p:animEffect filter="wipe(up)" transition="in">
                                      <p:cBhvr>
                                        <p:cTn id="97" dur="500"/>
                                        <p:tgtEl>
                                          <p:spTgt spid="1280"/>
                                        </p:tgtEl>
                                      </p:cBhvr>
                                    </p:animEffect>
                                  </p:childTnLst>
                                </p:cTn>
                              </p:par>
                            </p:childTnLst>
                          </p:cTn>
                        </p:par>
                      </p:childTnLst>
                    </p:cTn>
                  </p:par>
                  <p:par>
                    <p:cTn id="98" fill="hold">
                      <p:stCondLst>
                        <p:cond delay="indefinite"/>
                      </p:stCondLst>
                      <p:childTnLst>
                        <p:par>
                          <p:cTn id="99" fill="hold">
                            <p:stCondLst>
                              <p:cond delay="0"/>
                            </p:stCondLst>
                            <p:childTnLst>
                              <p:par>
                                <p:cTn id="100" presetClass="entr" nodeType="clickEffect" presetSubtype="4" presetID="22" grpId="23" fill="hold">
                                  <p:stCondLst>
                                    <p:cond delay="0"/>
                                  </p:stCondLst>
                                  <p:iterate type="el" backwards="0">
                                    <p:tmAbs val="0"/>
                                  </p:iterate>
                                  <p:childTnLst>
                                    <p:set>
                                      <p:cBhvr>
                                        <p:cTn id="101" fill="hold"/>
                                        <p:tgtEl>
                                          <p:spTgt spid="1356"/>
                                        </p:tgtEl>
                                        <p:attrNameLst>
                                          <p:attrName>style.visibility</p:attrName>
                                        </p:attrNameLst>
                                      </p:cBhvr>
                                      <p:to>
                                        <p:strVal val="visible"/>
                                      </p:to>
                                    </p:set>
                                    <p:animEffect filter="wipe(down)" transition="in">
                                      <p:cBhvr>
                                        <p:cTn id="102" dur="500"/>
                                        <p:tgtEl>
                                          <p:spTgt spid="1356"/>
                                        </p:tgtEl>
                                      </p:cBhvr>
                                    </p:animEffect>
                                  </p:childTnLst>
                                </p:cTn>
                              </p:par>
                            </p:childTnLst>
                          </p:cTn>
                        </p:par>
                        <p:par>
                          <p:cTn id="103" fill="hold">
                            <p:stCondLst>
                              <p:cond delay="500"/>
                            </p:stCondLst>
                            <p:childTnLst>
                              <p:par>
                                <p:cTn id="104" presetClass="entr" nodeType="afterEffect" presetSubtype="8" presetID="22" grpId="24" fill="hold">
                                  <p:stCondLst>
                                    <p:cond delay="0"/>
                                  </p:stCondLst>
                                  <p:iterate type="el" backwards="0">
                                    <p:tmAbs val="0"/>
                                  </p:iterate>
                                  <p:childTnLst>
                                    <p:set>
                                      <p:cBhvr>
                                        <p:cTn id="105" fill="hold"/>
                                        <p:tgtEl>
                                          <p:spTgt spid="1354"/>
                                        </p:tgtEl>
                                        <p:attrNameLst>
                                          <p:attrName>style.visibility</p:attrName>
                                        </p:attrNameLst>
                                      </p:cBhvr>
                                      <p:to>
                                        <p:strVal val="visible"/>
                                      </p:to>
                                    </p:set>
                                    <p:animEffect filter="wipe(left)" transition="in">
                                      <p:cBhvr>
                                        <p:cTn id="106" dur="500"/>
                                        <p:tgtEl>
                                          <p:spTgt spid="1354"/>
                                        </p:tgtEl>
                                      </p:cBhvr>
                                    </p:animEffect>
                                  </p:childTnLst>
                                </p:cTn>
                              </p:par>
                            </p:childTnLst>
                          </p:cTn>
                        </p:par>
                        <p:par>
                          <p:cTn id="107" fill="hold">
                            <p:stCondLst>
                              <p:cond delay="1000"/>
                            </p:stCondLst>
                            <p:childTnLst>
                              <p:par>
                                <p:cTn id="108" presetClass="entr" nodeType="afterEffect" presetSubtype="1" presetID="22" grpId="25" fill="hold">
                                  <p:stCondLst>
                                    <p:cond delay="0"/>
                                  </p:stCondLst>
                                  <p:iterate type="el" backwards="0">
                                    <p:tmAbs val="0"/>
                                  </p:iterate>
                                  <p:childTnLst>
                                    <p:set>
                                      <p:cBhvr>
                                        <p:cTn id="109" fill="hold"/>
                                        <p:tgtEl>
                                          <p:spTgt spid="1279"/>
                                        </p:tgtEl>
                                        <p:attrNameLst>
                                          <p:attrName>style.visibility</p:attrName>
                                        </p:attrNameLst>
                                      </p:cBhvr>
                                      <p:to>
                                        <p:strVal val="visible"/>
                                      </p:to>
                                    </p:set>
                                    <p:animEffect filter="wipe(up)" transition="in">
                                      <p:cBhvr>
                                        <p:cTn id="110" dur="500"/>
                                        <p:tgtEl>
                                          <p:spTgt spid="1279"/>
                                        </p:tgtEl>
                                      </p:cBhvr>
                                    </p:animEffect>
                                  </p:childTnLst>
                                </p:cTn>
                              </p:par>
                            </p:childTnLst>
                          </p:cTn>
                        </p:par>
                        <p:par>
                          <p:cTn id="111" fill="hold">
                            <p:stCondLst>
                              <p:cond delay="1500"/>
                            </p:stCondLst>
                            <p:childTnLst>
                              <p:par>
                                <p:cTn id="112" presetClass="entr" nodeType="afterEffect" presetSubtype="1" presetID="22" grpId="26" fill="hold">
                                  <p:stCondLst>
                                    <p:cond delay="0"/>
                                  </p:stCondLst>
                                  <p:iterate type="el" backwards="0">
                                    <p:tmAbs val="0"/>
                                  </p:iterate>
                                  <p:childTnLst>
                                    <p:set>
                                      <p:cBhvr>
                                        <p:cTn id="113" fill="hold"/>
                                        <p:tgtEl>
                                          <p:spTgt spid="1357"/>
                                        </p:tgtEl>
                                        <p:attrNameLst>
                                          <p:attrName>style.visibility</p:attrName>
                                        </p:attrNameLst>
                                      </p:cBhvr>
                                      <p:to>
                                        <p:strVal val="visible"/>
                                      </p:to>
                                    </p:set>
                                    <p:animEffect filter="wipe(up)" transition="in">
                                      <p:cBhvr>
                                        <p:cTn id="114" dur="500"/>
                                        <p:tgtEl>
                                          <p:spTgt spid="1357"/>
                                        </p:tgtEl>
                                      </p:cBhvr>
                                    </p:animEffect>
                                  </p:childTnLst>
                                </p:cTn>
                              </p:par>
                            </p:childTnLst>
                          </p:cTn>
                        </p:par>
                        <p:par>
                          <p:cTn id="115" fill="hold">
                            <p:stCondLst>
                              <p:cond delay="2000"/>
                            </p:stCondLst>
                            <p:childTnLst>
                              <p:par>
                                <p:cTn id="116" presetClass="entr" nodeType="afterEffect" presetSubtype="1" presetID="22" grpId="27" fill="hold">
                                  <p:stCondLst>
                                    <p:cond delay="0"/>
                                  </p:stCondLst>
                                  <p:iterate type="el" backwards="0">
                                    <p:tmAbs val="0"/>
                                  </p:iterate>
                                  <p:childTnLst>
                                    <p:set>
                                      <p:cBhvr>
                                        <p:cTn id="117" fill="hold"/>
                                        <p:tgtEl>
                                          <p:spTgt spid="1360"/>
                                        </p:tgtEl>
                                        <p:attrNameLst>
                                          <p:attrName>style.visibility</p:attrName>
                                        </p:attrNameLst>
                                      </p:cBhvr>
                                      <p:to>
                                        <p:strVal val="visible"/>
                                      </p:to>
                                    </p:set>
                                    <p:animEffect filter="wipe(up)" transition="in">
                                      <p:cBhvr>
                                        <p:cTn id="118" dur="500"/>
                                        <p:tgtEl>
                                          <p:spTgt spid="1360"/>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119" fill="hold" display="0">
                  <p:stCondLst>
                    <p:cond delay="indefinite"/>
                  </p:stCondLst>
                </p:cTn>
                <p:tgtEl>
                  <p:spTgt spid="1278"/>
                </p:tgtEl>
              </p:cMediaNode>
            </p:audio>
          </p:childTnLst>
        </p:cTn>
      </p:par>
    </p:tnLst>
    <p:bldLst>
      <p:bldP build="whole" bldLvl="1" animBg="1" rev="0" advAuto="0" spid="1283" grpId="4"/>
      <p:bldP build="whole" bldLvl="1" animBg="1" rev="0" advAuto="0" spid="1361" grpId="18"/>
      <p:bldP build="whole" bldLvl="1" animBg="1" rev="0" advAuto="0" spid="1356" grpId="23"/>
      <p:bldP build="whole" bldLvl="1" animBg="1" rev="0" advAuto="0" spid="1333" grpId="6"/>
      <p:bldP build="whole" bldLvl="1" animBg="1" rev="0" advAuto="0" spid="1283" grpId="11"/>
      <p:bldP build="whole" bldLvl="1" animBg="1" rev="0" advAuto="0" spid="1281" grpId="21"/>
      <p:bldP build="whole" bldLvl="1" animBg="1" rev="0" advAuto="0" spid="1333" grpId="12"/>
      <p:bldP build="whole" bldLvl="1" animBg="1" rev="0" advAuto="0" spid="1285" grpId="3"/>
      <p:bldP build="whole" bldLvl="1" animBg="1" rev="0" advAuto="0" spid="1352" grpId="19"/>
      <p:bldP build="whole" bldLvl="1" animBg="1" rev="0" advAuto="0" spid="1282" grpId="16"/>
      <p:bldP build="whole" bldLvl="1" animBg="1" rev="0" advAuto="0" spid="1360" grpId="27"/>
      <p:bldP build="whole" bldLvl="1" animBg="1" rev="0" advAuto="0" spid="1284" grpId="5"/>
      <p:bldP build="whole" bldLvl="1" animBg="1" rev="0" advAuto="0" spid="1285" grpId="10"/>
      <p:bldP build="whole" bldLvl="1" animBg="1" rev="0" advAuto="0" spid="1323" grpId="2"/>
      <p:bldP build="whole" bldLvl="1" animBg="1" rev="0" advAuto="0" spid="1280" grpId="22"/>
      <p:bldP build="whole" bldLvl="1" animBg="1" rev="0" advAuto="0" spid="1279" grpId="25"/>
      <p:bldP build="whole" bldLvl="1" animBg="1" rev="0" advAuto="0" spid="1353" grpId="20"/>
      <p:bldP build="whole" bldLvl="1" animBg="1" rev="0" advAuto="0" spid="1284" grpId="13"/>
      <p:bldP build="whole" bldLvl="1" animBg="1" rev="0" advAuto="0" spid="1323" grpId="9"/>
      <p:bldP build="whole" bldLvl="1" animBg="1" rev="0" advAuto="0" spid="1332" grpId="8"/>
      <p:bldP build="whole" bldLvl="1" animBg="1" rev="0" advAuto="0" spid="1339" grpId="15"/>
      <p:bldP build="whole" bldLvl="1" animBg="1" rev="0" advAuto="0" spid="1293" grpId="7"/>
      <p:bldP build="whole" bldLvl="1" animBg="1" rev="0" advAuto="0" spid="1338" grpId="17"/>
      <p:bldP build="whole" bldLvl="1" animBg="1" rev="0" advAuto="0" spid="1293" grpId="14"/>
      <p:bldP build="whole" bldLvl="1" animBg="1" rev="0" advAuto="0" spid="1354" grpId="24"/>
      <p:bldP build="whole" bldLvl="1" animBg="1" rev="0" advAuto="0" spid="1357" grpId="26"/>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Content Placeholder 2"/>
          <p:cNvSpPr txBox="1"/>
          <p:nvPr>
            <p:ph type="body" idx="1"/>
          </p:nvPr>
        </p:nvSpPr>
        <p:spPr>
          <a:xfrm>
            <a:off x="214890" y="1990725"/>
            <a:ext cx="8764804" cy="3263504"/>
          </a:xfrm>
          <a:prstGeom prst="rect">
            <a:avLst/>
          </a:prstGeom>
        </p:spPr>
        <p:txBody>
          <a:bodyPr/>
          <a:lstStyle/>
          <a:p>
            <a:pPr>
              <a:lnSpc>
                <a:spcPct val="72000"/>
              </a:lnSpc>
              <a:buFontTx/>
              <a:buChar char="-"/>
              <a:defRPr sz="2100"/>
            </a:pPr>
            <a:r>
              <a:t>State of the art solution to mitigate Control-Flow Hijacking attacks</a:t>
            </a:r>
          </a:p>
          <a:p>
            <a:pPr lvl="2" marL="1257300" indent="-342900">
              <a:lnSpc>
                <a:spcPct val="72000"/>
              </a:lnSpc>
              <a:spcBef>
                <a:spcPts val="500"/>
              </a:spcBef>
              <a:buFontTx/>
              <a:buChar char="-"/>
              <a:defRPr sz="1500"/>
            </a:pPr>
            <a:r>
              <a:t>Software: LLVM, GCC, Android, Microsoft, etc..</a:t>
            </a:r>
          </a:p>
          <a:p>
            <a:pPr lvl="2" marL="1257300" indent="-342900">
              <a:lnSpc>
                <a:spcPct val="72000"/>
              </a:lnSpc>
              <a:spcBef>
                <a:spcPts val="500"/>
              </a:spcBef>
              <a:buFontTx/>
              <a:buChar char="-"/>
              <a:defRPr sz="1500"/>
            </a:pPr>
            <a:r>
              <a:t>Hardware:  Intel Control-flow Enforcement Technology (CET) and ARM Branch target Indicators (BTI)</a:t>
            </a:r>
          </a:p>
          <a:p>
            <a:pPr>
              <a:lnSpc>
                <a:spcPct val="72000"/>
              </a:lnSpc>
              <a:buFontTx/>
              <a:buChar char="-"/>
              <a:defRPr sz="2100">
                <a:solidFill>
                  <a:srgbClr val="FF0000"/>
                </a:solidFill>
              </a:defRPr>
            </a:pPr>
          </a:p>
          <a:p>
            <a:pPr>
              <a:lnSpc>
                <a:spcPct val="72000"/>
              </a:lnSpc>
              <a:buFontTx/>
              <a:buChar char="-"/>
              <a:defRPr sz="2100"/>
            </a:pPr>
            <a:r>
              <a:t>Idea: </a:t>
            </a:r>
            <a:r>
              <a:rPr i="1"/>
              <a:t>software execution must follow only legal paths within a control-flow graph (CFG) determined ahead of time</a:t>
            </a:r>
          </a:p>
          <a:p>
            <a:pPr>
              <a:lnSpc>
                <a:spcPct val="72000"/>
              </a:lnSpc>
              <a:buFontTx/>
              <a:buChar char="-"/>
              <a:defRPr i="1" sz="2100"/>
            </a:pPr>
          </a:p>
          <a:p>
            <a:pPr>
              <a:lnSpc>
                <a:spcPct val="72000"/>
              </a:lnSpc>
              <a:buFontTx/>
              <a:buChar char="-"/>
              <a:defRPr sz="2100"/>
            </a:pPr>
            <a:r>
              <a:t>Implementation requires: </a:t>
            </a:r>
          </a:p>
          <a:p>
            <a:pPr lvl="1" marL="0" indent="342900">
              <a:lnSpc>
                <a:spcPct val="72000"/>
              </a:lnSpc>
              <a:spcBef>
                <a:spcPts val="500"/>
              </a:spcBef>
              <a:buSzTx/>
              <a:buNone/>
              <a:defRPr sz="1800"/>
            </a:pPr>
            <a:r>
              <a:t>1- Compute CFG of the program </a:t>
            </a:r>
          </a:p>
          <a:p>
            <a:pPr lvl="1" marL="0" indent="342900">
              <a:lnSpc>
                <a:spcPct val="72000"/>
              </a:lnSpc>
              <a:spcBef>
                <a:spcPts val="500"/>
              </a:spcBef>
              <a:buSzTx/>
              <a:buNone/>
              <a:defRPr sz="1800"/>
            </a:pPr>
            <a:r>
              <a:t>2- Regulate the control-flow transfers while program is executing </a:t>
            </a:r>
          </a:p>
        </p:txBody>
      </p:sp>
      <p:sp>
        <p:nvSpPr>
          <p:cNvPr id="1374"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Control Flow Integrity (CFI)</a:t>
            </a:r>
          </a:p>
        </p:txBody>
      </p:sp>
      <p:sp>
        <p:nvSpPr>
          <p:cNvPr id="1375" name="TextBox 4"/>
          <p:cNvSpPr txBox="1"/>
          <p:nvPr/>
        </p:nvSpPr>
        <p:spPr>
          <a:xfrm>
            <a:off x="358393" y="5336380"/>
            <a:ext cx="7985371" cy="370841"/>
          </a:xfrm>
          <a:prstGeom prst="rect">
            <a:avLst/>
          </a:prstGeom>
          <a:solidFill>
            <a:srgbClr val="FF0000"/>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r>
              <a:t>Can’t prevent spectre attacks since the regulation happen after instructions commits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9" name="Rounded Rectangle 9"/>
          <p:cNvSpPr/>
          <p:nvPr/>
        </p:nvSpPr>
        <p:spPr>
          <a:xfrm>
            <a:off x="1721578" y="3756624"/>
            <a:ext cx="7082760" cy="1579790"/>
          </a:xfrm>
          <a:prstGeom prst="roundRect">
            <a:avLst>
              <a:gd name="adj" fmla="val 8182"/>
            </a:avLst>
          </a:prstGeom>
          <a:solidFill>
            <a:srgbClr val="000000"/>
          </a:solidFill>
          <a:ln w="12700">
            <a:solidFill>
              <a:srgbClr val="FFFFFF"/>
            </a:solidFill>
            <a:prstDash val="lgDash"/>
            <a:miter/>
          </a:ln>
        </p:spPr>
        <p:txBody>
          <a:bodyPr lIns="45719" rIns="45719" anchor="ctr"/>
          <a:lstStyle/>
          <a:p>
            <a:pPr algn="ctr">
              <a:defRPr sz="1300">
                <a:solidFill>
                  <a:srgbClr val="FFFFFF"/>
                </a:solidFill>
              </a:defRPr>
            </a:pPr>
          </a:p>
        </p:txBody>
      </p:sp>
      <p:sp>
        <p:nvSpPr>
          <p:cNvPr id="1380" name="Rounded Rectangle 7"/>
          <p:cNvSpPr/>
          <p:nvPr/>
        </p:nvSpPr>
        <p:spPr>
          <a:xfrm>
            <a:off x="1678722" y="1770153"/>
            <a:ext cx="7082761" cy="1579791"/>
          </a:xfrm>
          <a:prstGeom prst="roundRect">
            <a:avLst>
              <a:gd name="adj" fmla="val 8182"/>
            </a:avLst>
          </a:prstGeom>
          <a:solidFill>
            <a:srgbClr val="262626"/>
          </a:solidFill>
          <a:ln w="12700">
            <a:solidFill>
              <a:srgbClr val="FFFFFF"/>
            </a:solidFill>
            <a:prstDash val="lgDash"/>
            <a:miter/>
          </a:ln>
        </p:spPr>
        <p:txBody>
          <a:bodyPr lIns="45719" rIns="45719" anchor="ctr"/>
          <a:lstStyle/>
          <a:p>
            <a:pPr algn="ctr">
              <a:defRPr sz="1300">
                <a:solidFill>
                  <a:srgbClr val="FFFFFF"/>
                </a:solidFill>
              </a:defRPr>
            </a:pPr>
          </a:p>
        </p:txBody>
      </p:sp>
      <p:sp>
        <p:nvSpPr>
          <p:cNvPr id="1381" name="TextBox 8"/>
          <p:cNvSpPr txBox="1"/>
          <p:nvPr/>
        </p:nvSpPr>
        <p:spPr>
          <a:xfrm>
            <a:off x="586164" y="2290009"/>
            <a:ext cx="962532"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1300">
                <a:solidFill>
                  <a:srgbClr val="0070C0"/>
                </a:solidFill>
              </a:defRPr>
            </a:pPr>
            <a:r>
              <a:t>CFG</a:t>
            </a:r>
            <a:endParaRPr>
              <a:solidFill>
                <a:srgbClr val="FFFFFF"/>
              </a:solidFill>
            </a:endParaRPr>
          </a:p>
          <a:p>
            <a:pPr algn="ctr">
              <a:defRPr b="1" sz="1300">
                <a:solidFill>
                  <a:srgbClr val="0070C0"/>
                </a:solidFill>
              </a:defRPr>
            </a:pPr>
            <a:r>
              <a:t>construction</a:t>
            </a:r>
          </a:p>
        </p:txBody>
      </p:sp>
      <p:sp>
        <p:nvSpPr>
          <p:cNvPr id="1382" name="TextBox 10"/>
          <p:cNvSpPr txBox="1"/>
          <p:nvPr/>
        </p:nvSpPr>
        <p:spPr>
          <a:xfrm>
            <a:off x="655527" y="4163185"/>
            <a:ext cx="889576" cy="66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1300">
                <a:solidFill>
                  <a:srgbClr val="00B050"/>
                </a:solidFill>
              </a:defRPr>
            </a:pPr>
            <a:r>
              <a:t>Speculative</a:t>
            </a:r>
            <a:endParaRPr>
              <a:solidFill>
                <a:srgbClr val="FFFFFF"/>
              </a:solidFill>
            </a:endParaRPr>
          </a:p>
          <a:p>
            <a:pPr>
              <a:defRPr b="1" sz="1300">
                <a:solidFill>
                  <a:srgbClr val="00B050"/>
                </a:solidFill>
              </a:defRPr>
            </a:pPr>
            <a:r>
              <a:t> regulation</a:t>
            </a:r>
            <a:endParaRPr>
              <a:solidFill>
                <a:srgbClr val="FFFFFF"/>
              </a:solidFill>
            </a:endParaRPr>
          </a:p>
          <a:p>
            <a:pPr>
              <a:defRPr b="1" sz="1300">
                <a:solidFill>
                  <a:srgbClr val="00B050"/>
                </a:solidFill>
              </a:defRPr>
            </a:pPr>
            <a:r>
              <a:t>at run-time</a:t>
            </a:r>
          </a:p>
        </p:txBody>
      </p:sp>
      <p:sp>
        <p:nvSpPr>
          <p:cNvPr id="1383" name="Straight Arrow Connector 12"/>
          <p:cNvSpPr/>
          <p:nvPr/>
        </p:nvSpPr>
        <p:spPr>
          <a:xfrm>
            <a:off x="3111792" y="2568686"/>
            <a:ext cx="514351" cy="1"/>
          </a:xfrm>
          <a:prstGeom prst="line">
            <a:avLst/>
          </a:prstGeom>
          <a:ln w="6350">
            <a:solidFill>
              <a:schemeClr val="accent4"/>
            </a:solidFill>
            <a:miter/>
            <a:tailEnd type="triangle"/>
          </a:ln>
        </p:spPr>
        <p:txBody>
          <a:bodyPr lIns="45719" rIns="45719"/>
          <a:lstStyle/>
          <a:p>
            <a:pPr>
              <a:defRPr>
                <a:solidFill>
                  <a:srgbClr val="FFFFFF"/>
                </a:solidFill>
              </a:defRPr>
            </a:pPr>
          </a:p>
        </p:txBody>
      </p:sp>
      <p:sp>
        <p:nvSpPr>
          <p:cNvPr id="1384" name="Rounded Rectangle 13"/>
          <p:cNvSpPr/>
          <p:nvPr/>
        </p:nvSpPr>
        <p:spPr>
          <a:xfrm>
            <a:off x="3775528" y="2039516"/>
            <a:ext cx="1008054" cy="1019098"/>
          </a:xfrm>
          <a:prstGeom prst="roundRect">
            <a:avLst>
              <a:gd name="adj" fmla="val 6948"/>
            </a:avLst>
          </a:prstGeom>
          <a:solidFill>
            <a:srgbClr val="000000"/>
          </a:solidFill>
          <a:ln w="12700">
            <a:solidFill>
              <a:srgbClr val="FFFFFF"/>
            </a:solidFill>
            <a:miter/>
          </a:ln>
        </p:spPr>
        <p:txBody>
          <a:bodyPr lIns="45719" rIns="45719" anchor="ctr"/>
          <a:lstStyle/>
          <a:p>
            <a:pPr algn="ctr">
              <a:defRPr sz="1300">
                <a:solidFill>
                  <a:srgbClr val="FFFFFF"/>
                </a:solidFill>
              </a:defRPr>
            </a:pPr>
          </a:p>
        </p:txBody>
      </p:sp>
      <p:sp>
        <p:nvSpPr>
          <p:cNvPr id="1385" name="TextBox 14"/>
          <p:cNvSpPr txBox="1"/>
          <p:nvPr/>
        </p:nvSpPr>
        <p:spPr>
          <a:xfrm>
            <a:off x="3722787" y="1812524"/>
            <a:ext cx="726087"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573AA2"/>
                </a:solidFill>
              </a:defRPr>
            </a:lvl1pPr>
          </a:lstStyle>
          <a:p>
            <a:pPr/>
            <a:r>
              <a:t>Compiler</a:t>
            </a:r>
          </a:p>
        </p:txBody>
      </p:sp>
      <p:sp>
        <p:nvSpPr>
          <p:cNvPr id="1386" name="Oval 15"/>
          <p:cNvSpPr/>
          <p:nvPr/>
        </p:nvSpPr>
        <p:spPr>
          <a:xfrm>
            <a:off x="3962367" y="2543832"/>
            <a:ext cx="146959" cy="146959"/>
          </a:xfrm>
          <a:prstGeom prst="ellipse">
            <a:avLst/>
          </a:prstGeom>
          <a:solidFill>
            <a:srgbClr val="E7E6E6"/>
          </a:solidFill>
          <a:ln w="12700">
            <a:solidFill>
              <a:srgbClr val="000000"/>
            </a:solidFill>
            <a:miter/>
          </a:ln>
        </p:spPr>
        <p:txBody>
          <a:bodyPr lIns="45719" rIns="45719" anchor="ctr"/>
          <a:lstStyle/>
          <a:p>
            <a:pPr algn="ctr">
              <a:defRPr sz="1000">
                <a:solidFill>
                  <a:srgbClr val="1F8369"/>
                </a:solidFill>
              </a:defRPr>
            </a:pPr>
          </a:p>
        </p:txBody>
      </p:sp>
      <p:sp>
        <p:nvSpPr>
          <p:cNvPr id="1387" name="Oval 16"/>
          <p:cNvSpPr/>
          <p:nvPr/>
        </p:nvSpPr>
        <p:spPr>
          <a:xfrm>
            <a:off x="4168628" y="2264365"/>
            <a:ext cx="146959" cy="146959"/>
          </a:xfrm>
          <a:prstGeom prst="ellipse">
            <a:avLst/>
          </a:prstGeom>
          <a:solidFill>
            <a:srgbClr val="E7E6E6"/>
          </a:solidFill>
          <a:ln w="12700">
            <a:solidFill>
              <a:srgbClr val="000000"/>
            </a:solidFill>
            <a:miter/>
          </a:ln>
        </p:spPr>
        <p:txBody>
          <a:bodyPr lIns="45719" rIns="45719" anchor="ctr"/>
          <a:lstStyle/>
          <a:p>
            <a:pPr algn="ctr">
              <a:defRPr sz="1000">
                <a:solidFill>
                  <a:srgbClr val="1F8369"/>
                </a:solidFill>
              </a:defRPr>
            </a:pPr>
          </a:p>
        </p:txBody>
      </p:sp>
      <p:sp>
        <p:nvSpPr>
          <p:cNvPr id="1388" name="Oval 18"/>
          <p:cNvSpPr/>
          <p:nvPr/>
        </p:nvSpPr>
        <p:spPr>
          <a:xfrm>
            <a:off x="4205018" y="2528447"/>
            <a:ext cx="146959" cy="146959"/>
          </a:xfrm>
          <a:prstGeom prst="ellipse">
            <a:avLst/>
          </a:prstGeom>
          <a:solidFill>
            <a:srgbClr val="E7E6E6"/>
          </a:solidFill>
          <a:ln w="12700">
            <a:solidFill>
              <a:srgbClr val="000000"/>
            </a:solidFill>
            <a:miter/>
          </a:ln>
        </p:spPr>
        <p:txBody>
          <a:bodyPr lIns="45719" rIns="45719" anchor="ctr"/>
          <a:lstStyle/>
          <a:p>
            <a:pPr algn="ctr">
              <a:defRPr sz="1000">
                <a:solidFill>
                  <a:srgbClr val="1F8369"/>
                </a:solidFill>
              </a:defRPr>
            </a:pPr>
          </a:p>
        </p:txBody>
      </p:sp>
      <p:sp>
        <p:nvSpPr>
          <p:cNvPr id="1389" name="Oval 19"/>
          <p:cNvSpPr/>
          <p:nvPr/>
        </p:nvSpPr>
        <p:spPr>
          <a:xfrm>
            <a:off x="4350051" y="2760141"/>
            <a:ext cx="146959" cy="146959"/>
          </a:xfrm>
          <a:prstGeom prst="ellipse">
            <a:avLst/>
          </a:prstGeom>
          <a:solidFill>
            <a:srgbClr val="E7E6E6"/>
          </a:solidFill>
          <a:ln w="12700">
            <a:solidFill>
              <a:srgbClr val="000000"/>
            </a:solidFill>
            <a:miter/>
          </a:ln>
        </p:spPr>
        <p:txBody>
          <a:bodyPr lIns="45719" rIns="45719" anchor="ctr"/>
          <a:lstStyle/>
          <a:p>
            <a:pPr algn="ctr">
              <a:defRPr sz="1000">
                <a:solidFill>
                  <a:srgbClr val="1F8369"/>
                </a:solidFill>
              </a:defRPr>
            </a:pPr>
          </a:p>
        </p:txBody>
      </p:sp>
      <p:sp>
        <p:nvSpPr>
          <p:cNvPr id="1390" name="Oval 20"/>
          <p:cNvSpPr/>
          <p:nvPr/>
        </p:nvSpPr>
        <p:spPr>
          <a:xfrm>
            <a:off x="4131538" y="2762698"/>
            <a:ext cx="146959" cy="146959"/>
          </a:xfrm>
          <a:prstGeom prst="ellipse">
            <a:avLst/>
          </a:prstGeom>
          <a:solidFill>
            <a:srgbClr val="E7E6E6"/>
          </a:solidFill>
          <a:ln w="12700">
            <a:solidFill>
              <a:srgbClr val="000000"/>
            </a:solidFill>
            <a:miter/>
          </a:ln>
        </p:spPr>
        <p:txBody>
          <a:bodyPr lIns="45719" rIns="45719" anchor="ctr"/>
          <a:lstStyle/>
          <a:p>
            <a:pPr algn="ctr">
              <a:defRPr sz="1000">
                <a:solidFill>
                  <a:srgbClr val="1F8369"/>
                </a:solidFill>
              </a:defRPr>
            </a:pPr>
          </a:p>
        </p:txBody>
      </p:sp>
      <p:sp>
        <p:nvSpPr>
          <p:cNvPr id="1391" name="Oval 21"/>
          <p:cNvSpPr/>
          <p:nvPr/>
        </p:nvSpPr>
        <p:spPr>
          <a:xfrm>
            <a:off x="4423529" y="2528446"/>
            <a:ext cx="146959" cy="146959"/>
          </a:xfrm>
          <a:prstGeom prst="ellipse">
            <a:avLst/>
          </a:prstGeom>
          <a:solidFill>
            <a:srgbClr val="E7E6E6"/>
          </a:solidFill>
          <a:ln w="12700">
            <a:solidFill>
              <a:srgbClr val="000000"/>
            </a:solidFill>
            <a:miter/>
          </a:ln>
        </p:spPr>
        <p:txBody>
          <a:bodyPr lIns="45719" rIns="45719" anchor="ctr"/>
          <a:lstStyle/>
          <a:p>
            <a:pPr algn="ctr">
              <a:defRPr sz="1000">
                <a:solidFill>
                  <a:srgbClr val="1F8369"/>
                </a:solidFill>
              </a:defRPr>
            </a:pPr>
          </a:p>
        </p:txBody>
      </p:sp>
      <p:cxnSp>
        <p:nvCxnSpPr>
          <p:cNvPr id="1392" name="Straight Connector 23"/>
          <p:cNvCxnSpPr>
            <a:stCxn id="1387" idx="0"/>
            <a:endCxn id="1386" idx="0"/>
          </p:cNvCxnSpPr>
          <p:nvPr/>
        </p:nvCxnSpPr>
        <p:spPr>
          <a:xfrm flipH="1">
            <a:off x="4035846" y="2337844"/>
            <a:ext cx="206262" cy="279468"/>
          </a:xfrm>
          <a:prstGeom prst="straightConnector1">
            <a:avLst/>
          </a:prstGeom>
          <a:ln w="6350">
            <a:solidFill>
              <a:srgbClr val="FFFFFF"/>
            </a:solidFill>
            <a:miter/>
          </a:ln>
        </p:spPr>
      </p:cxnSp>
      <p:cxnSp>
        <p:nvCxnSpPr>
          <p:cNvPr id="1393" name="Straight Connector 26"/>
          <p:cNvCxnSpPr>
            <a:stCxn id="1387" idx="0"/>
            <a:endCxn id="1388" idx="0"/>
          </p:cNvCxnSpPr>
          <p:nvPr/>
        </p:nvCxnSpPr>
        <p:spPr>
          <a:xfrm>
            <a:off x="4242107" y="2337844"/>
            <a:ext cx="36391" cy="264083"/>
          </a:xfrm>
          <a:prstGeom prst="straightConnector1">
            <a:avLst/>
          </a:prstGeom>
          <a:ln w="6350">
            <a:solidFill>
              <a:srgbClr val="FFFFFF"/>
            </a:solidFill>
            <a:miter/>
          </a:ln>
        </p:spPr>
      </p:cxnSp>
      <p:cxnSp>
        <p:nvCxnSpPr>
          <p:cNvPr id="1394" name="Straight Connector 28"/>
          <p:cNvCxnSpPr>
            <a:stCxn id="1387" idx="0"/>
            <a:endCxn id="1391" idx="0"/>
          </p:cNvCxnSpPr>
          <p:nvPr/>
        </p:nvCxnSpPr>
        <p:spPr>
          <a:xfrm>
            <a:off x="4242107" y="2337844"/>
            <a:ext cx="254902" cy="264082"/>
          </a:xfrm>
          <a:prstGeom prst="straightConnector1">
            <a:avLst/>
          </a:prstGeom>
          <a:ln w="6350">
            <a:solidFill>
              <a:srgbClr val="FFFFFF"/>
            </a:solidFill>
            <a:miter/>
          </a:ln>
        </p:spPr>
      </p:cxnSp>
      <p:cxnSp>
        <p:nvCxnSpPr>
          <p:cNvPr id="1395" name="Straight Connector 34"/>
          <p:cNvCxnSpPr>
            <a:stCxn id="1388" idx="0"/>
            <a:endCxn id="1390" idx="0"/>
          </p:cNvCxnSpPr>
          <p:nvPr/>
        </p:nvCxnSpPr>
        <p:spPr>
          <a:xfrm flipH="1">
            <a:off x="4205017" y="2601926"/>
            <a:ext cx="73481" cy="234252"/>
          </a:xfrm>
          <a:prstGeom prst="straightConnector1">
            <a:avLst/>
          </a:prstGeom>
          <a:ln w="6350">
            <a:solidFill>
              <a:srgbClr val="FFFFFF"/>
            </a:solidFill>
            <a:miter/>
          </a:ln>
        </p:spPr>
      </p:cxnSp>
      <p:cxnSp>
        <p:nvCxnSpPr>
          <p:cNvPr id="1396" name="Straight Connector 36"/>
          <p:cNvCxnSpPr>
            <a:stCxn id="1388" idx="0"/>
            <a:endCxn id="1389" idx="0"/>
          </p:cNvCxnSpPr>
          <p:nvPr/>
        </p:nvCxnSpPr>
        <p:spPr>
          <a:xfrm>
            <a:off x="4278497" y="2601926"/>
            <a:ext cx="145034" cy="231695"/>
          </a:xfrm>
          <a:prstGeom prst="straightConnector1">
            <a:avLst/>
          </a:prstGeom>
          <a:ln w="6350">
            <a:solidFill>
              <a:srgbClr val="FFFFFF"/>
            </a:solidFill>
            <a:miter/>
          </a:ln>
        </p:spPr>
      </p:cxnSp>
      <p:sp>
        <p:nvSpPr>
          <p:cNvPr id="1397" name="Straight Arrow Connector 39"/>
          <p:cNvSpPr/>
          <p:nvPr/>
        </p:nvSpPr>
        <p:spPr>
          <a:xfrm>
            <a:off x="4852823" y="2551040"/>
            <a:ext cx="514351" cy="1"/>
          </a:xfrm>
          <a:prstGeom prst="line">
            <a:avLst/>
          </a:prstGeom>
          <a:ln w="6350">
            <a:solidFill>
              <a:schemeClr val="accent4"/>
            </a:solidFill>
            <a:miter/>
            <a:tailEnd type="triangle"/>
          </a:ln>
        </p:spPr>
        <p:txBody>
          <a:bodyPr lIns="45719" rIns="45719"/>
          <a:lstStyle/>
          <a:p>
            <a:pPr>
              <a:defRPr>
                <a:solidFill>
                  <a:srgbClr val="FFFFFF"/>
                </a:solidFill>
              </a:defRPr>
            </a:pPr>
          </a:p>
        </p:txBody>
      </p:sp>
      <p:sp>
        <p:nvSpPr>
          <p:cNvPr id="1398" name="Rounded Rectangle 40"/>
          <p:cNvSpPr/>
          <p:nvPr/>
        </p:nvSpPr>
        <p:spPr>
          <a:xfrm>
            <a:off x="5428646" y="1966967"/>
            <a:ext cx="1382585" cy="1168487"/>
          </a:xfrm>
          <a:prstGeom prst="roundRect">
            <a:avLst>
              <a:gd name="adj" fmla="val 6948"/>
            </a:avLst>
          </a:prstGeom>
          <a:solidFill>
            <a:srgbClr val="000000"/>
          </a:solidFill>
          <a:ln w="12700">
            <a:solidFill>
              <a:srgbClr val="FFFFFF"/>
            </a:solidFill>
            <a:miter/>
          </a:ln>
        </p:spPr>
        <p:txBody>
          <a:bodyPr lIns="45719" rIns="45719" anchor="ctr"/>
          <a:lstStyle/>
          <a:p>
            <a:pPr algn="ctr">
              <a:defRPr sz="1300">
                <a:solidFill>
                  <a:srgbClr val="FFFFFF"/>
                </a:solidFill>
              </a:defRPr>
            </a:pPr>
          </a:p>
        </p:txBody>
      </p:sp>
      <p:sp>
        <p:nvSpPr>
          <p:cNvPr id="1399" name="TextBox 50"/>
          <p:cNvSpPr txBox="1"/>
          <p:nvPr/>
        </p:nvSpPr>
        <p:spPr>
          <a:xfrm>
            <a:off x="5463023" y="2840188"/>
            <a:ext cx="1158991"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573AA2"/>
                </a:solidFill>
              </a:defRPr>
            </a:lvl1pPr>
          </a:lstStyle>
          <a:p>
            <a:pPr/>
            <a:r>
              <a:t>Valid Target Set</a:t>
            </a:r>
          </a:p>
        </p:txBody>
      </p:sp>
      <p:sp>
        <p:nvSpPr>
          <p:cNvPr id="1400" name="Oval 57"/>
          <p:cNvSpPr/>
          <p:nvPr/>
        </p:nvSpPr>
        <p:spPr>
          <a:xfrm>
            <a:off x="5586586" y="2141896"/>
            <a:ext cx="636817" cy="411041"/>
          </a:xfrm>
          <a:prstGeom prst="ellipse">
            <a:avLst/>
          </a:prstGeom>
          <a:ln w="12700">
            <a:solidFill>
              <a:srgbClr val="FFFFFF"/>
            </a:solidFill>
            <a:miter/>
          </a:ln>
        </p:spPr>
        <p:txBody>
          <a:bodyPr lIns="45719" rIns="45719" anchor="ctr"/>
          <a:lstStyle/>
          <a:p>
            <a:pPr algn="ctr">
              <a:defRPr sz="1300">
                <a:solidFill>
                  <a:srgbClr val="FFFFFF"/>
                </a:solidFill>
              </a:defRPr>
            </a:pPr>
          </a:p>
        </p:txBody>
      </p:sp>
      <p:sp>
        <p:nvSpPr>
          <p:cNvPr id="1401" name="Oval 58"/>
          <p:cNvSpPr/>
          <p:nvPr/>
        </p:nvSpPr>
        <p:spPr>
          <a:xfrm>
            <a:off x="5967486" y="2155333"/>
            <a:ext cx="636817" cy="411041"/>
          </a:xfrm>
          <a:prstGeom prst="ellipse">
            <a:avLst/>
          </a:prstGeom>
          <a:ln w="12700">
            <a:solidFill>
              <a:srgbClr val="FFFFFF"/>
            </a:solidFill>
            <a:miter/>
          </a:ln>
        </p:spPr>
        <p:txBody>
          <a:bodyPr lIns="45719" rIns="45719" anchor="ctr"/>
          <a:lstStyle/>
          <a:p>
            <a:pPr algn="ctr">
              <a:defRPr sz="1300">
                <a:solidFill>
                  <a:srgbClr val="FFFFFF"/>
                </a:solidFill>
              </a:defRPr>
            </a:pPr>
          </a:p>
        </p:txBody>
      </p:sp>
      <p:sp>
        <p:nvSpPr>
          <p:cNvPr id="1402" name="Oval 59"/>
          <p:cNvSpPr/>
          <p:nvPr/>
        </p:nvSpPr>
        <p:spPr>
          <a:xfrm>
            <a:off x="5884583" y="2360853"/>
            <a:ext cx="504777" cy="464983"/>
          </a:xfrm>
          <a:prstGeom prst="ellipse">
            <a:avLst/>
          </a:prstGeom>
          <a:ln w="12700">
            <a:solidFill>
              <a:srgbClr val="FFFFFF"/>
            </a:solidFill>
            <a:miter/>
          </a:ln>
        </p:spPr>
        <p:txBody>
          <a:bodyPr lIns="45719" rIns="45719" anchor="ctr"/>
          <a:lstStyle/>
          <a:p>
            <a:pPr algn="ctr">
              <a:defRPr sz="1300">
                <a:solidFill>
                  <a:srgbClr val="FFFFFF"/>
                </a:solidFill>
              </a:defRPr>
            </a:pPr>
          </a:p>
        </p:txBody>
      </p:sp>
      <p:sp>
        <p:nvSpPr>
          <p:cNvPr id="1403" name="TextBox 60"/>
          <p:cNvSpPr txBox="1"/>
          <p:nvPr/>
        </p:nvSpPr>
        <p:spPr>
          <a:xfrm>
            <a:off x="5779876" y="2130020"/>
            <a:ext cx="211050"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t1</a:t>
            </a:r>
          </a:p>
        </p:txBody>
      </p:sp>
      <p:sp>
        <p:nvSpPr>
          <p:cNvPr id="1404" name="TextBox 61"/>
          <p:cNvSpPr txBox="1"/>
          <p:nvPr/>
        </p:nvSpPr>
        <p:spPr>
          <a:xfrm>
            <a:off x="5725357" y="2330125"/>
            <a:ext cx="211050"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t4</a:t>
            </a:r>
          </a:p>
        </p:txBody>
      </p:sp>
      <p:sp>
        <p:nvSpPr>
          <p:cNvPr id="1405" name="TextBox 63"/>
          <p:cNvSpPr txBox="1"/>
          <p:nvPr/>
        </p:nvSpPr>
        <p:spPr>
          <a:xfrm>
            <a:off x="6332837" y="2219464"/>
            <a:ext cx="211049"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t2</a:t>
            </a:r>
          </a:p>
        </p:txBody>
      </p:sp>
      <p:sp>
        <p:nvSpPr>
          <p:cNvPr id="1406" name="TextBox 64"/>
          <p:cNvSpPr txBox="1"/>
          <p:nvPr/>
        </p:nvSpPr>
        <p:spPr>
          <a:xfrm>
            <a:off x="6026404" y="2551040"/>
            <a:ext cx="211050" cy="256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t3</a:t>
            </a:r>
          </a:p>
        </p:txBody>
      </p:sp>
      <p:sp>
        <p:nvSpPr>
          <p:cNvPr id="1407" name="TextBox 66"/>
          <p:cNvSpPr txBox="1"/>
          <p:nvPr/>
        </p:nvSpPr>
        <p:spPr>
          <a:xfrm>
            <a:off x="6041788" y="2180489"/>
            <a:ext cx="211049" cy="256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FFFFFF"/>
                </a:solidFill>
              </a:defRPr>
            </a:lvl1pPr>
          </a:lstStyle>
          <a:p>
            <a:pPr/>
            <a:r>
              <a:t>t5</a:t>
            </a:r>
          </a:p>
        </p:txBody>
      </p:sp>
      <p:grpSp>
        <p:nvGrpSpPr>
          <p:cNvPr id="1411" name="Shape 379"/>
          <p:cNvGrpSpPr/>
          <p:nvPr/>
        </p:nvGrpSpPr>
        <p:grpSpPr>
          <a:xfrm>
            <a:off x="1936289" y="1921250"/>
            <a:ext cx="1027078" cy="1152868"/>
            <a:chOff x="58" y="0"/>
            <a:chExt cx="1027077" cy="1152866"/>
          </a:xfrm>
        </p:grpSpPr>
        <p:sp>
          <p:nvSpPr>
            <p:cNvPr id="1408" name="Shape 380"/>
            <p:cNvSpPr/>
            <p:nvPr/>
          </p:nvSpPr>
          <p:spPr>
            <a:xfrm>
              <a:off x="58" y="131709"/>
              <a:ext cx="884441" cy="1021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4" y="0"/>
                  </a:moveTo>
                  <a:lnTo>
                    <a:pt x="906" y="28"/>
                  </a:lnTo>
                  <a:lnTo>
                    <a:pt x="696" y="57"/>
                  </a:lnTo>
                  <a:lnTo>
                    <a:pt x="488" y="142"/>
                  </a:lnTo>
                  <a:lnTo>
                    <a:pt x="312" y="256"/>
                  </a:lnTo>
                  <a:lnTo>
                    <a:pt x="174" y="369"/>
                  </a:lnTo>
                  <a:lnTo>
                    <a:pt x="104" y="540"/>
                  </a:lnTo>
                  <a:lnTo>
                    <a:pt x="34" y="682"/>
                  </a:lnTo>
                  <a:lnTo>
                    <a:pt x="0" y="881"/>
                  </a:lnTo>
                  <a:lnTo>
                    <a:pt x="0" y="20662"/>
                  </a:lnTo>
                  <a:lnTo>
                    <a:pt x="34" y="20833"/>
                  </a:lnTo>
                  <a:lnTo>
                    <a:pt x="104" y="21003"/>
                  </a:lnTo>
                  <a:lnTo>
                    <a:pt x="174" y="21174"/>
                  </a:lnTo>
                  <a:lnTo>
                    <a:pt x="312" y="21316"/>
                  </a:lnTo>
                  <a:lnTo>
                    <a:pt x="488" y="21430"/>
                  </a:lnTo>
                  <a:lnTo>
                    <a:pt x="696" y="21515"/>
                  </a:lnTo>
                  <a:lnTo>
                    <a:pt x="906" y="21572"/>
                  </a:lnTo>
                  <a:lnTo>
                    <a:pt x="1114" y="21600"/>
                  </a:lnTo>
                  <a:lnTo>
                    <a:pt x="20484" y="21600"/>
                  </a:lnTo>
                  <a:lnTo>
                    <a:pt x="20694" y="21572"/>
                  </a:lnTo>
                  <a:lnTo>
                    <a:pt x="20902" y="21515"/>
                  </a:lnTo>
                  <a:lnTo>
                    <a:pt x="21112" y="21430"/>
                  </a:lnTo>
                  <a:lnTo>
                    <a:pt x="21286" y="21316"/>
                  </a:lnTo>
                  <a:lnTo>
                    <a:pt x="21426" y="21174"/>
                  </a:lnTo>
                  <a:lnTo>
                    <a:pt x="21496" y="21003"/>
                  </a:lnTo>
                  <a:lnTo>
                    <a:pt x="21564" y="20833"/>
                  </a:lnTo>
                  <a:lnTo>
                    <a:pt x="21600" y="20662"/>
                  </a:lnTo>
                  <a:lnTo>
                    <a:pt x="21600" y="19326"/>
                  </a:lnTo>
                  <a:lnTo>
                    <a:pt x="3901" y="19326"/>
                  </a:lnTo>
                  <a:lnTo>
                    <a:pt x="3692" y="19298"/>
                  </a:lnTo>
                  <a:lnTo>
                    <a:pt x="3484" y="19241"/>
                  </a:lnTo>
                  <a:lnTo>
                    <a:pt x="3274" y="19156"/>
                  </a:lnTo>
                  <a:lnTo>
                    <a:pt x="3100" y="19042"/>
                  </a:lnTo>
                  <a:lnTo>
                    <a:pt x="2961" y="18900"/>
                  </a:lnTo>
                  <a:lnTo>
                    <a:pt x="2892" y="18730"/>
                  </a:lnTo>
                  <a:lnTo>
                    <a:pt x="2822" y="18559"/>
                  </a:lnTo>
                  <a:lnTo>
                    <a:pt x="2786" y="18388"/>
                  </a:lnTo>
                  <a:lnTo>
                    <a:pt x="2786"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sp>
          <p:nvSpPr>
            <p:cNvPr id="1409" name="Shape 381"/>
            <p:cNvSpPr/>
            <p:nvPr/>
          </p:nvSpPr>
          <p:spPr>
            <a:xfrm>
              <a:off x="142695" y="0"/>
              <a:ext cx="884441" cy="10212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4" y="0"/>
                  </a:moveTo>
                  <a:lnTo>
                    <a:pt x="906" y="29"/>
                  </a:lnTo>
                  <a:lnTo>
                    <a:pt x="696" y="86"/>
                  </a:lnTo>
                  <a:lnTo>
                    <a:pt x="488" y="171"/>
                  </a:lnTo>
                  <a:lnTo>
                    <a:pt x="314" y="284"/>
                  </a:lnTo>
                  <a:lnTo>
                    <a:pt x="174" y="398"/>
                  </a:lnTo>
                  <a:lnTo>
                    <a:pt x="104" y="569"/>
                  </a:lnTo>
                  <a:lnTo>
                    <a:pt x="34" y="739"/>
                  </a:lnTo>
                  <a:lnTo>
                    <a:pt x="0" y="910"/>
                  </a:lnTo>
                  <a:lnTo>
                    <a:pt x="0" y="20690"/>
                  </a:lnTo>
                  <a:lnTo>
                    <a:pt x="34" y="20889"/>
                  </a:lnTo>
                  <a:lnTo>
                    <a:pt x="104" y="21060"/>
                  </a:lnTo>
                  <a:lnTo>
                    <a:pt x="174" y="21202"/>
                  </a:lnTo>
                  <a:lnTo>
                    <a:pt x="314" y="21344"/>
                  </a:lnTo>
                  <a:lnTo>
                    <a:pt x="488" y="21458"/>
                  </a:lnTo>
                  <a:lnTo>
                    <a:pt x="696" y="21543"/>
                  </a:lnTo>
                  <a:lnTo>
                    <a:pt x="906" y="21600"/>
                  </a:lnTo>
                  <a:lnTo>
                    <a:pt x="20694" y="21600"/>
                  </a:lnTo>
                  <a:lnTo>
                    <a:pt x="20904" y="21543"/>
                  </a:lnTo>
                  <a:lnTo>
                    <a:pt x="21112" y="21458"/>
                  </a:lnTo>
                  <a:lnTo>
                    <a:pt x="21286" y="21344"/>
                  </a:lnTo>
                  <a:lnTo>
                    <a:pt x="21426" y="21202"/>
                  </a:lnTo>
                  <a:lnTo>
                    <a:pt x="21496" y="21060"/>
                  </a:lnTo>
                  <a:lnTo>
                    <a:pt x="21566" y="20889"/>
                  </a:lnTo>
                  <a:lnTo>
                    <a:pt x="21600" y="20690"/>
                  </a:lnTo>
                  <a:lnTo>
                    <a:pt x="21600" y="4491"/>
                  </a:lnTo>
                  <a:lnTo>
                    <a:pt x="17907" y="4491"/>
                  </a:lnTo>
                  <a:lnTo>
                    <a:pt x="17525" y="4463"/>
                  </a:lnTo>
                  <a:lnTo>
                    <a:pt x="17211" y="4377"/>
                  </a:lnTo>
                  <a:lnTo>
                    <a:pt x="16897" y="4264"/>
                  </a:lnTo>
                  <a:lnTo>
                    <a:pt x="16619" y="4065"/>
                  </a:lnTo>
                  <a:lnTo>
                    <a:pt x="16409" y="3837"/>
                  </a:lnTo>
                  <a:lnTo>
                    <a:pt x="16235" y="3610"/>
                  </a:lnTo>
                  <a:lnTo>
                    <a:pt x="16131" y="3326"/>
                  </a:lnTo>
                  <a:lnTo>
                    <a:pt x="16095" y="3013"/>
                  </a:lnTo>
                  <a:lnTo>
                    <a:pt x="16095"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sp>
          <p:nvSpPr>
            <p:cNvPr id="1410" name="Shape 382"/>
            <p:cNvSpPr/>
            <p:nvPr/>
          </p:nvSpPr>
          <p:spPr>
            <a:xfrm>
              <a:off x="830294" y="0"/>
              <a:ext cx="196842" cy="185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685"/>
                  </a:lnTo>
                  <a:lnTo>
                    <a:pt x="314" y="18627"/>
                  </a:lnTo>
                  <a:lnTo>
                    <a:pt x="782" y="19409"/>
                  </a:lnTo>
                  <a:lnTo>
                    <a:pt x="1410" y="20190"/>
                  </a:lnTo>
                  <a:lnTo>
                    <a:pt x="2192" y="20818"/>
                  </a:lnTo>
                  <a:lnTo>
                    <a:pt x="2974" y="21286"/>
                  </a:lnTo>
                  <a:lnTo>
                    <a:pt x="3910" y="21600"/>
                  </a:lnTo>
                  <a:lnTo>
                    <a:pt x="21600" y="21600"/>
                  </a:lnTo>
                  <a:lnTo>
                    <a:pt x="0"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grpSp>
      <p:grpSp>
        <p:nvGrpSpPr>
          <p:cNvPr id="1415" name="Shape 483"/>
          <p:cNvGrpSpPr/>
          <p:nvPr/>
        </p:nvGrpSpPr>
        <p:grpSpPr>
          <a:xfrm>
            <a:off x="4440713" y="2069958"/>
            <a:ext cx="259548" cy="264924"/>
            <a:chOff x="15" y="0"/>
            <a:chExt cx="259546" cy="264922"/>
          </a:xfrm>
        </p:grpSpPr>
        <p:sp>
          <p:nvSpPr>
            <p:cNvPr id="1412" name="Shape 484"/>
            <p:cNvSpPr/>
            <p:nvPr/>
          </p:nvSpPr>
          <p:spPr>
            <a:xfrm>
              <a:off x="15" y="-1"/>
              <a:ext cx="197914" cy="197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9" y="1671"/>
                  </a:moveTo>
                  <a:lnTo>
                    <a:pt x="11739" y="1755"/>
                  </a:lnTo>
                  <a:lnTo>
                    <a:pt x="12617" y="1880"/>
                  </a:lnTo>
                  <a:lnTo>
                    <a:pt x="13494" y="2089"/>
                  </a:lnTo>
                  <a:lnTo>
                    <a:pt x="14331" y="2424"/>
                  </a:lnTo>
                  <a:lnTo>
                    <a:pt x="15125" y="2799"/>
                  </a:lnTo>
                  <a:lnTo>
                    <a:pt x="15876" y="3259"/>
                  </a:lnTo>
                  <a:lnTo>
                    <a:pt x="16587" y="3760"/>
                  </a:lnTo>
                  <a:lnTo>
                    <a:pt x="17255" y="4345"/>
                  </a:lnTo>
                  <a:lnTo>
                    <a:pt x="17840" y="5014"/>
                  </a:lnTo>
                  <a:lnTo>
                    <a:pt x="18341" y="5724"/>
                  </a:lnTo>
                  <a:lnTo>
                    <a:pt x="18801" y="6476"/>
                  </a:lnTo>
                  <a:lnTo>
                    <a:pt x="19178" y="7270"/>
                  </a:lnTo>
                  <a:lnTo>
                    <a:pt x="19511" y="8105"/>
                  </a:lnTo>
                  <a:lnTo>
                    <a:pt x="19720" y="8982"/>
                  </a:lnTo>
                  <a:lnTo>
                    <a:pt x="19888" y="9860"/>
                  </a:lnTo>
                  <a:lnTo>
                    <a:pt x="19929" y="10821"/>
                  </a:lnTo>
                  <a:lnTo>
                    <a:pt x="19888" y="11740"/>
                  </a:lnTo>
                  <a:lnTo>
                    <a:pt x="19720" y="12659"/>
                  </a:lnTo>
                  <a:lnTo>
                    <a:pt x="19511" y="13536"/>
                  </a:lnTo>
                  <a:lnTo>
                    <a:pt x="19178" y="14373"/>
                  </a:lnTo>
                  <a:lnTo>
                    <a:pt x="18801" y="15166"/>
                  </a:lnTo>
                  <a:lnTo>
                    <a:pt x="18341" y="15917"/>
                  </a:lnTo>
                  <a:lnTo>
                    <a:pt x="17840" y="16586"/>
                  </a:lnTo>
                  <a:lnTo>
                    <a:pt x="17255" y="17255"/>
                  </a:lnTo>
                  <a:lnTo>
                    <a:pt x="16587" y="17840"/>
                  </a:lnTo>
                  <a:lnTo>
                    <a:pt x="15876" y="18382"/>
                  </a:lnTo>
                  <a:lnTo>
                    <a:pt x="15125" y="18842"/>
                  </a:lnTo>
                  <a:lnTo>
                    <a:pt x="14331" y="19219"/>
                  </a:lnTo>
                  <a:lnTo>
                    <a:pt x="13494" y="19511"/>
                  </a:lnTo>
                  <a:lnTo>
                    <a:pt x="12617" y="19761"/>
                  </a:lnTo>
                  <a:lnTo>
                    <a:pt x="11739" y="19886"/>
                  </a:lnTo>
                  <a:lnTo>
                    <a:pt x="10779" y="19929"/>
                  </a:lnTo>
                  <a:lnTo>
                    <a:pt x="9859" y="19886"/>
                  </a:lnTo>
                  <a:lnTo>
                    <a:pt x="8940" y="19761"/>
                  </a:lnTo>
                  <a:lnTo>
                    <a:pt x="8063" y="19511"/>
                  </a:lnTo>
                  <a:lnTo>
                    <a:pt x="7228" y="19219"/>
                  </a:lnTo>
                  <a:lnTo>
                    <a:pt x="6434" y="18842"/>
                  </a:lnTo>
                  <a:lnTo>
                    <a:pt x="5681" y="18382"/>
                  </a:lnTo>
                  <a:lnTo>
                    <a:pt x="5013" y="17840"/>
                  </a:lnTo>
                  <a:lnTo>
                    <a:pt x="4345" y="17255"/>
                  </a:lnTo>
                  <a:lnTo>
                    <a:pt x="3760" y="16586"/>
                  </a:lnTo>
                  <a:lnTo>
                    <a:pt x="3216" y="15917"/>
                  </a:lnTo>
                  <a:lnTo>
                    <a:pt x="2758" y="15166"/>
                  </a:lnTo>
                  <a:lnTo>
                    <a:pt x="2381" y="14373"/>
                  </a:lnTo>
                  <a:lnTo>
                    <a:pt x="2089" y="13536"/>
                  </a:lnTo>
                  <a:lnTo>
                    <a:pt x="1837" y="12659"/>
                  </a:lnTo>
                  <a:lnTo>
                    <a:pt x="1712" y="11740"/>
                  </a:lnTo>
                  <a:lnTo>
                    <a:pt x="1671" y="10821"/>
                  </a:lnTo>
                  <a:lnTo>
                    <a:pt x="1712" y="9860"/>
                  </a:lnTo>
                  <a:lnTo>
                    <a:pt x="1837" y="8982"/>
                  </a:lnTo>
                  <a:lnTo>
                    <a:pt x="2089" y="8105"/>
                  </a:lnTo>
                  <a:lnTo>
                    <a:pt x="2381" y="7270"/>
                  </a:lnTo>
                  <a:lnTo>
                    <a:pt x="2758" y="6476"/>
                  </a:lnTo>
                  <a:lnTo>
                    <a:pt x="3216" y="5724"/>
                  </a:lnTo>
                  <a:lnTo>
                    <a:pt x="3760" y="5014"/>
                  </a:lnTo>
                  <a:lnTo>
                    <a:pt x="4345" y="4345"/>
                  </a:lnTo>
                  <a:lnTo>
                    <a:pt x="5013" y="3760"/>
                  </a:lnTo>
                  <a:lnTo>
                    <a:pt x="5681" y="3259"/>
                  </a:lnTo>
                  <a:lnTo>
                    <a:pt x="6434" y="2799"/>
                  </a:lnTo>
                  <a:lnTo>
                    <a:pt x="7228" y="2424"/>
                  </a:lnTo>
                  <a:lnTo>
                    <a:pt x="8063" y="2089"/>
                  </a:lnTo>
                  <a:lnTo>
                    <a:pt x="8940" y="1880"/>
                  </a:lnTo>
                  <a:lnTo>
                    <a:pt x="9859" y="1755"/>
                  </a:lnTo>
                  <a:lnTo>
                    <a:pt x="10779" y="1671"/>
                  </a:lnTo>
                  <a:close/>
                  <a:moveTo>
                    <a:pt x="10779" y="0"/>
                  </a:moveTo>
                  <a:lnTo>
                    <a:pt x="10235" y="41"/>
                  </a:lnTo>
                  <a:lnTo>
                    <a:pt x="9693" y="84"/>
                  </a:lnTo>
                  <a:lnTo>
                    <a:pt x="9149" y="125"/>
                  </a:lnTo>
                  <a:lnTo>
                    <a:pt x="8607" y="251"/>
                  </a:lnTo>
                  <a:lnTo>
                    <a:pt x="7604" y="501"/>
                  </a:lnTo>
                  <a:lnTo>
                    <a:pt x="7103" y="669"/>
                  </a:lnTo>
                  <a:lnTo>
                    <a:pt x="6600" y="878"/>
                  </a:lnTo>
                  <a:lnTo>
                    <a:pt x="6099" y="1086"/>
                  </a:lnTo>
                  <a:lnTo>
                    <a:pt x="5640" y="1338"/>
                  </a:lnTo>
                  <a:lnTo>
                    <a:pt x="5180" y="1587"/>
                  </a:lnTo>
                  <a:lnTo>
                    <a:pt x="4763" y="1839"/>
                  </a:lnTo>
                  <a:lnTo>
                    <a:pt x="3926" y="2465"/>
                  </a:lnTo>
                  <a:lnTo>
                    <a:pt x="3175" y="3175"/>
                  </a:lnTo>
                  <a:lnTo>
                    <a:pt x="2465" y="3928"/>
                  </a:lnTo>
                  <a:lnTo>
                    <a:pt x="1837" y="4762"/>
                  </a:lnTo>
                  <a:lnTo>
                    <a:pt x="1545" y="5223"/>
                  </a:lnTo>
                  <a:lnTo>
                    <a:pt x="1295" y="5683"/>
                  </a:lnTo>
                  <a:lnTo>
                    <a:pt x="1044" y="6141"/>
                  </a:lnTo>
                  <a:lnTo>
                    <a:pt x="835" y="6601"/>
                  </a:lnTo>
                  <a:lnTo>
                    <a:pt x="667" y="7102"/>
                  </a:lnTo>
                  <a:lnTo>
                    <a:pt x="501" y="7604"/>
                  </a:lnTo>
                  <a:lnTo>
                    <a:pt x="334" y="8105"/>
                  </a:lnTo>
                  <a:lnTo>
                    <a:pt x="209" y="8649"/>
                  </a:lnTo>
                  <a:lnTo>
                    <a:pt x="125" y="9150"/>
                  </a:lnTo>
                  <a:lnTo>
                    <a:pt x="41" y="9692"/>
                  </a:lnTo>
                  <a:lnTo>
                    <a:pt x="0" y="10236"/>
                  </a:lnTo>
                  <a:lnTo>
                    <a:pt x="0" y="11364"/>
                  </a:lnTo>
                  <a:lnTo>
                    <a:pt x="41" y="11908"/>
                  </a:lnTo>
                  <a:lnTo>
                    <a:pt x="125" y="12450"/>
                  </a:lnTo>
                  <a:lnTo>
                    <a:pt x="209" y="12994"/>
                  </a:lnTo>
                  <a:lnTo>
                    <a:pt x="334" y="13495"/>
                  </a:lnTo>
                  <a:lnTo>
                    <a:pt x="501" y="14037"/>
                  </a:lnTo>
                  <a:lnTo>
                    <a:pt x="667" y="14539"/>
                  </a:lnTo>
                  <a:lnTo>
                    <a:pt x="835" y="14999"/>
                  </a:lnTo>
                  <a:lnTo>
                    <a:pt x="1044" y="15500"/>
                  </a:lnTo>
                  <a:lnTo>
                    <a:pt x="1295" y="15960"/>
                  </a:lnTo>
                  <a:lnTo>
                    <a:pt x="1545" y="16419"/>
                  </a:lnTo>
                  <a:lnTo>
                    <a:pt x="1837" y="16838"/>
                  </a:lnTo>
                  <a:lnTo>
                    <a:pt x="2465" y="17672"/>
                  </a:lnTo>
                  <a:lnTo>
                    <a:pt x="3175" y="18425"/>
                  </a:lnTo>
                  <a:lnTo>
                    <a:pt x="3926" y="19135"/>
                  </a:lnTo>
                  <a:lnTo>
                    <a:pt x="4763" y="19761"/>
                  </a:lnTo>
                  <a:lnTo>
                    <a:pt x="5180" y="20054"/>
                  </a:lnTo>
                  <a:lnTo>
                    <a:pt x="5640" y="20305"/>
                  </a:lnTo>
                  <a:lnTo>
                    <a:pt x="6099" y="20555"/>
                  </a:lnTo>
                  <a:lnTo>
                    <a:pt x="6600" y="20764"/>
                  </a:lnTo>
                  <a:lnTo>
                    <a:pt x="7103" y="20931"/>
                  </a:lnTo>
                  <a:lnTo>
                    <a:pt x="7604" y="21099"/>
                  </a:lnTo>
                  <a:lnTo>
                    <a:pt x="8106" y="21265"/>
                  </a:lnTo>
                  <a:lnTo>
                    <a:pt x="8607" y="21391"/>
                  </a:lnTo>
                  <a:lnTo>
                    <a:pt x="9149" y="21473"/>
                  </a:lnTo>
                  <a:lnTo>
                    <a:pt x="9693" y="21557"/>
                  </a:lnTo>
                  <a:lnTo>
                    <a:pt x="10235" y="21600"/>
                  </a:lnTo>
                  <a:lnTo>
                    <a:pt x="11365" y="21600"/>
                  </a:lnTo>
                  <a:lnTo>
                    <a:pt x="11907" y="21557"/>
                  </a:lnTo>
                  <a:lnTo>
                    <a:pt x="12451" y="21473"/>
                  </a:lnTo>
                  <a:lnTo>
                    <a:pt x="12952" y="21391"/>
                  </a:lnTo>
                  <a:lnTo>
                    <a:pt x="13494" y="21265"/>
                  </a:lnTo>
                  <a:lnTo>
                    <a:pt x="13996" y="21099"/>
                  </a:lnTo>
                  <a:lnTo>
                    <a:pt x="14998" y="20764"/>
                  </a:lnTo>
                  <a:lnTo>
                    <a:pt x="15458" y="20555"/>
                  </a:lnTo>
                  <a:lnTo>
                    <a:pt x="15919" y="20305"/>
                  </a:lnTo>
                  <a:lnTo>
                    <a:pt x="16377" y="20054"/>
                  </a:lnTo>
                  <a:lnTo>
                    <a:pt x="16837" y="19761"/>
                  </a:lnTo>
                  <a:lnTo>
                    <a:pt x="17674" y="19135"/>
                  </a:lnTo>
                  <a:lnTo>
                    <a:pt x="18425" y="18425"/>
                  </a:lnTo>
                  <a:lnTo>
                    <a:pt x="19135" y="17672"/>
                  </a:lnTo>
                  <a:lnTo>
                    <a:pt x="19763" y="16838"/>
                  </a:lnTo>
                  <a:lnTo>
                    <a:pt x="20012" y="16419"/>
                  </a:lnTo>
                  <a:lnTo>
                    <a:pt x="20264" y="15960"/>
                  </a:lnTo>
                  <a:lnTo>
                    <a:pt x="20514" y="15500"/>
                  </a:lnTo>
                  <a:lnTo>
                    <a:pt x="20722" y="14999"/>
                  </a:lnTo>
                  <a:lnTo>
                    <a:pt x="20933" y="14539"/>
                  </a:lnTo>
                  <a:lnTo>
                    <a:pt x="21099" y="14037"/>
                  </a:lnTo>
                  <a:lnTo>
                    <a:pt x="21266" y="13495"/>
                  </a:lnTo>
                  <a:lnTo>
                    <a:pt x="21350" y="12994"/>
                  </a:lnTo>
                  <a:lnTo>
                    <a:pt x="21475" y="12450"/>
                  </a:lnTo>
                  <a:lnTo>
                    <a:pt x="21516" y="11908"/>
                  </a:lnTo>
                  <a:lnTo>
                    <a:pt x="21559" y="11364"/>
                  </a:lnTo>
                  <a:lnTo>
                    <a:pt x="21600" y="10821"/>
                  </a:lnTo>
                  <a:lnTo>
                    <a:pt x="21559" y="10236"/>
                  </a:lnTo>
                  <a:lnTo>
                    <a:pt x="21516" y="9692"/>
                  </a:lnTo>
                  <a:lnTo>
                    <a:pt x="21475" y="9150"/>
                  </a:lnTo>
                  <a:lnTo>
                    <a:pt x="21350" y="8649"/>
                  </a:lnTo>
                  <a:lnTo>
                    <a:pt x="21266" y="8105"/>
                  </a:lnTo>
                  <a:lnTo>
                    <a:pt x="21099" y="7604"/>
                  </a:lnTo>
                  <a:lnTo>
                    <a:pt x="20933" y="7102"/>
                  </a:lnTo>
                  <a:lnTo>
                    <a:pt x="20722" y="6601"/>
                  </a:lnTo>
                  <a:lnTo>
                    <a:pt x="20514" y="6141"/>
                  </a:lnTo>
                  <a:lnTo>
                    <a:pt x="20264" y="5683"/>
                  </a:lnTo>
                  <a:lnTo>
                    <a:pt x="20012" y="5223"/>
                  </a:lnTo>
                  <a:lnTo>
                    <a:pt x="19763" y="4762"/>
                  </a:lnTo>
                  <a:lnTo>
                    <a:pt x="19135" y="3928"/>
                  </a:lnTo>
                  <a:lnTo>
                    <a:pt x="18425" y="3175"/>
                  </a:lnTo>
                  <a:lnTo>
                    <a:pt x="17674" y="2465"/>
                  </a:lnTo>
                  <a:lnTo>
                    <a:pt x="16837" y="1839"/>
                  </a:lnTo>
                  <a:lnTo>
                    <a:pt x="16377" y="1587"/>
                  </a:lnTo>
                  <a:lnTo>
                    <a:pt x="15919" y="1338"/>
                  </a:lnTo>
                  <a:lnTo>
                    <a:pt x="15458" y="1086"/>
                  </a:lnTo>
                  <a:lnTo>
                    <a:pt x="14998" y="878"/>
                  </a:lnTo>
                  <a:lnTo>
                    <a:pt x="14497" y="669"/>
                  </a:lnTo>
                  <a:lnTo>
                    <a:pt x="13996" y="501"/>
                  </a:lnTo>
                  <a:lnTo>
                    <a:pt x="13494" y="376"/>
                  </a:lnTo>
                  <a:lnTo>
                    <a:pt x="12952" y="251"/>
                  </a:lnTo>
                  <a:lnTo>
                    <a:pt x="12451" y="125"/>
                  </a:lnTo>
                  <a:lnTo>
                    <a:pt x="11907" y="84"/>
                  </a:lnTo>
                  <a:lnTo>
                    <a:pt x="11365" y="41"/>
                  </a:lnTo>
                  <a:lnTo>
                    <a:pt x="10779"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sp>
          <p:nvSpPr>
            <p:cNvPr id="1413" name="Shape 485"/>
            <p:cNvSpPr/>
            <p:nvPr/>
          </p:nvSpPr>
          <p:spPr>
            <a:xfrm>
              <a:off x="22979" y="22963"/>
              <a:ext cx="151986" cy="151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89" y="3266"/>
                  </a:moveTo>
                  <a:lnTo>
                    <a:pt x="11154" y="3319"/>
                  </a:lnTo>
                  <a:lnTo>
                    <a:pt x="11479" y="3538"/>
                  </a:lnTo>
                  <a:lnTo>
                    <a:pt x="11589" y="3647"/>
                  </a:lnTo>
                  <a:lnTo>
                    <a:pt x="11698" y="3863"/>
                  </a:lnTo>
                  <a:lnTo>
                    <a:pt x="11751" y="4028"/>
                  </a:lnTo>
                  <a:lnTo>
                    <a:pt x="11751" y="4409"/>
                  </a:lnTo>
                  <a:lnTo>
                    <a:pt x="11698" y="4625"/>
                  </a:lnTo>
                  <a:lnTo>
                    <a:pt x="11589" y="4790"/>
                  </a:lnTo>
                  <a:lnTo>
                    <a:pt x="11479" y="4897"/>
                  </a:lnTo>
                  <a:lnTo>
                    <a:pt x="11154" y="5115"/>
                  </a:lnTo>
                  <a:lnTo>
                    <a:pt x="10989" y="5171"/>
                  </a:lnTo>
                  <a:lnTo>
                    <a:pt x="10773" y="5224"/>
                  </a:lnTo>
                  <a:lnTo>
                    <a:pt x="10230" y="5224"/>
                  </a:lnTo>
                  <a:lnTo>
                    <a:pt x="9684" y="5333"/>
                  </a:lnTo>
                  <a:lnTo>
                    <a:pt x="9140" y="5442"/>
                  </a:lnTo>
                  <a:lnTo>
                    <a:pt x="8597" y="5658"/>
                  </a:lnTo>
                  <a:lnTo>
                    <a:pt x="8107" y="5877"/>
                  </a:lnTo>
                  <a:lnTo>
                    <a:pt x="7672" y="6149"/>
                  </a:lnTo>
                  <a:lnTo>
                    <a:pt x="7236" y="6476"/>
                  </a:lnTo>
                  <a:lnTo>
                    <a:pt x="6801" y="6857"/>
                  </a:lnTo>
                  <a:lnTo>
                    <a:pt x="6474" y="7238"/>
                  </a:lnTo>
                  <a:lnTo>
                    <a:pt x="6149" y="7672"/>
                  </a:lnTo>
                  <a:lnTo>
                    <a:pt x="5605" y="8652"/>
                  </a:lnTo>
                  <a:lnTo>
                    <a:pt x="5440" y="9140"/>
                  </a:lnTo>
                  <a:lnTo>
                    <a:pt x="5277" y="9686"/>
                  </a:lnTo>
                  <a:lnTo>
                    <a:pt x="5224" y="10230"/>
                  </a:lnTo>
                  <a:lnTo>
                    <a:pt x="5168" y="10829"/>
                  </a:lnTo>
                  <a:lnTo>
                    <a:pt x="5168" y="10992"/>
                  </a:lnTo>
                  <a:lnTo>
                    <a:pt x="5115" y="11210"/>
                  </a:lnTo>
                  <a:lnTo>
                    <a:pt x="5006" y="11373"/>
                  </a:lnTo>
                  <a:lnTo>
                    <a:pt x="4734" y="11644"/>
                  </a:lnTo>
                  <a:lnTo>
                    <a:pt x="4571" y="11698"/>
                  </a:lnTo>
                  <a:lnTo>
                    <a:pt x="4406" y="11753"/>
                  </a:lnTo>
                  <a:lnTo>
                    <a:pt x="4190" y="11807"/>
                  </a:lnTo>
                  <a:lnTo>
                    <a:pt x="4025" y="11753"/>
                  </a:lnTo>
                  <a:lnTo>
                    <a:pt x="3809" y="11698"/>
                  </a:lnTo>
                  <a:lnTo>
                    <a:pt x="3645" y="11644"/>
                  </a:lnTo>
                  <a:lnTo>
                    <a:pt x="3373" y="11373"/>
                  </a:lnTo>
                  <a:lnTo>
                    <a:pt x="3319" y="11210"/>
                  </a:lnTo>
                  <a:lnTo>
                    <a:pt x="3264" y="10992"/>
                  </a:lnTo>
                  <a:lnTo>
                    <a:pt x="3210" y="10829"/>
                  </a:lnTo>
                  <a:lnTo>
                    <a:pt x="3264" y="10011"/>
                  </a:lnTo>
                  <a:lnTo>
                    <a:pt x="3373" y="9305"/>
                  </a:lnTo>
                  <a:lnTo>
                    <a:pt x="3535" y="8543"/>
                  </a:lnTo>
                  <a:lnTo>
                    <a:pt x="3809" y="7891"/>
                  </a:lnTo>
                  <a:lnTo>
                    <a:pt x="4135" y="7182"/>
                  </a:lnTo>
                  <a:lnTo>
                    <a:pt x="4516" y="6585"/>
                  </a:lnTo>
                  <a:lnTo>
                    <a:pt x="4950" y="5986"/>
                  </a:lnTo>
                  <a:lnTo>
                    <a:pt x="5440" y="5442"/>
                  </a:lnTo>
                  <a:lnTo>
                    <a:pt x="5986" y="4952"/>
                  </a:lnTo>
                  <a:lnTo>
                    <a:pt x="6583" y="4518"/>
                  </a:lnTo>
                  <a:lnTo>
                    <a:pt x="7182" y="4137"/>
                  </a:lnTo>
                  <a:lnTo>
                    <a:pt x="7835" y="3809"/>
                  </a:lnTo>
                  <a:lnTo>
                    <a:pt x="8541" y="3591"/>
                  </a:lnTo>
                  <a:lnTo>
                    <a:pt x="9250" y="3375"/>
                  </a:lnTo>
                  <a:lnTo>
                    <a:pt x="10011" y="3266"/>
                  </a:lnTo>
                  <a:close/>
                  <a:moveTo>
                    <a:pt x="10773" y="0"/>
                  </a:moveTo>
                  <a:lnTo>
                    <a:pt x="9684" y="56"/>
                  </a:lnTo>
                  <a:lnTo>
                    <a:pt x="8597" y="218"/>
                  </a:lnTo>
                  <a:lnTo>
                    <a:pt x="7563" y="490"/>
                  </a:lnTo>
                  <a:lnTo>
                    <a:pt x="6583" y="871"/>
                  </a:lnTo>
                  <a:lnTo>
                    <a:pt x="5658" y="1308"/>
                  </a:lnTo>
                  <a:lnTo>
                    <a:pt x="4787" y="1851"/>
                  </a:lnTo>
                  <a:lnTo>
                    <a:pt x="3916" y="2504"/>
                  </a:lnTo>
                  <a:lnTo>
                    <a:pt x="3157" y="3210"/>
                  </a:lnTo>
                  <a:lnTo>
                    <a:pt x="2448" y="3972"/>
                  </a:lnTo>
                  <a:lnTo>
                    <a:pt x="1849" y="4790"/>
                  </a:lnTo>
                  <a:lnTo>
                    <a:pt x="1305" y="5658"/>
                  </a:lnTo>
                  <a:lnTo>
                    <a:pt x="871" y="6639"/>
                  </a:lnTo>
                  <a:lnTo>
                    <a:pt x="490" y="7619"/>
                  </a:lnTo>
                  <a:lnTo>
                    <a:pt x="218" y="8652"/>
                  </a:lnTo>
                  <a:lnTo>
                    <a:pt x="53" y="9686"/>
                  </a:lnTo>
                  <a:lnTo>
                    <a:pt x="0" y="10829"/>
                  </a:lnTo>
                  <a:lnTo>
                    <a:pt x="53" y="11916"/>
                  </a:lnTo>
                  <a:lnTo>
                    <a:pt x="218" y="13005"/>
                  </a:lnTo>
                  <a:lnTo>
                    <a:pt x="490" y="14039"/>
                  </a:lnTo>
                  <a:lnTo>
                    <a:pt x="871" y="15017"/>
                  </a:lnTo>
                  <a:lnTo>
                    <a:pt x="1305" y="15942"/>
                  </a:lnTo>
                  <a:lnTo>
                    <a:pt x="1849" y="16813"/>
                  </a:lnTo>
                  <a:lnTo>
                    <a:pt x="2448" y="17684"/>
                  </a:lnTo>
                  <a:lnTo>
                    <a:pt x="3157" y="18446"/>
                  </a:lnTo>
                  <a:lnTo>
                    <a:pt x="3916" y="19152"/>
                  </a:lnTo>
                  <a:lnTo>
                    <a:pt x="4787" y="19751"/>
                  </a:lnTo>
                  <a:lnTo>
                    <a:pt x="5658" y="20295"/>
                  </a:lnTo>
                  <a:lnTo>
                    <a:pt x="6583" y="20731"/>
                  </a:lnTo>
                  <a:lnTo>
                    <a:pt x="7563" y="21112"/>
                  </a:lnTo>
                  <a:lnTo>
                    <a:pt x="8597" y="21384"/>
                  </a:lnTo>
                  <a:lnTo>
                    <a:pt x="9684" y="21547"/>
                  </a:lnTo>
                  <a:lnTo>
                    <a:pt x="10773" y="21600"/>
                  </a:lnTo>
                  <a:lnTo>
                    <a:pt x="11916" y="21547"/>
                  </a:lnTo>
                  <a:lnTo>
                    <a:pt x="12950" y="21384"/>
                  </a:lnTo>
                  <a:lnTo>
                    <a:pt x="13983" y="21112"/>
                  </a:lnTo>
                  <a:lnTo>
                    <a:pt x="14961" y="20731"/>
                  </a:lnTo>
                  <a:lnTo>
                    <a:pt x="15942" y="20295"/>
                  </a:lnTo>
                  <a:lnTo>
                    <a:pt x="16813" y="19751"/>
                  </a:lnTo>
                  <a:lnTo>
                    <a:pt x="17628" y="19152"/>
                  </a:lnTo>
                  <a:lnTo>
                    <a:pt x="18390" y="18446"/>
                  </a:lnTo>
                  <a:lnTo>
                    <a:pt x="19096" y="17684"/>
                  </a:lnTo>
                  <a:lnTo>
                    <a:pt x="19751" y="16813"/>
                  </a:lnTo>
                  <a:lnTo>
                    <a:pt x="20295" y="15942"/>
                  </a:lnTo>
                  <a:lnTo>
                    <a:pt x="20729" y="15017"/>
                  </a:lnTo>
                  <a:lnTo>
                    <a:pt x="21110" y="14039"/>
                  </a:lnTo>
                  <a:lnTo>
                    <a:pt x="21382" y="13005"/>
                  </a:lnTo>
                  <a:lnTo>
                    <a:pt x="21547" y="11916"/>
                  </a:lnTo>
                  <a:lnTo>
                    <a:pt x="21600" y="10829"/>
                  </a:lnTo>
                  <a:lnTo>
                    <a:pt x="21547" y="9686"/>
                  </a:lnTo>
                  <a:lnTo>
                    <a:pt x="21382" y="8652"/>
                  </a:lnTo>
                  <a:lnTo>
                    <a:pt x="21110" y="7619"/>
                  </a:lnTo>
                  <a:lnTo>
                    <a:pt x="20729" y="6639"/>
                  </a:lnTo>
                  <a:lnTo>
                    <a:pt x="20295" y="5658"/>
                  </a:lnTo>
                  <a:lnTo>
                    <a:pt x="19751" y="4790"/>
                  </a:lnTo>
                  <a:lnTo>
                    <a:pt x="19096" y="3972"/>
                  </a:lnTo>
                  <a:lnTo>
                    <a:pt x="18390" y="3210"/>
                  </a:lnTo>
                  <a:lnTo>
                    <a:pt x="17628" y="2504"/>
                  </a:lnTo>
                  <a:lnTo>
                    <a:pt x="16813" y="1851"/>
                  </a:lnTo>
                  <a:lnTo>
                    <a:pt x="15942" y="1308"/>
                  </a:lnTo>
                  <a:lnTo>
                    <a:pt x="14961" y="871"/>
                  </a:lnTo>
                  <a:lnTo>
                    <a:pt x="13983" y="490"/>
                  </a:lnTo>
                  <a:lnTo>
                    <a:pt x="12950" y="218"/>
                  </a:lnTo>
                  <a:lnTo>
                    <a:pt x="11916" y="56"/>
                  </a:lnTo>
                  <a:lnTo>
                    <a:pt x="10773" y="0"/>
                  </a:lnTo>
                  <a:close/>
                </a:path>
              </a:pathLst>
            </a:custGeom>
            <a:solidFill>
              <a:srgbClr val="000000"/>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sp>
          <p:nvSpPr>
            <p:cNvPr id="1414" name="Shape 486"/>
            <p:cNvSpPr/>
            <p:nvPr/>
          </p:nvSpPr>
          <p:spPr>
            <a:xfrm>
              <a:off x="162706" y="168443"/>
              <a:ext cx="96857" cy="9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58" y="0"/>
                  </a:moveTo>
                  <a:lnTo>
                    <a:pt x="2905" y="944"/>
                  </a:lnTo>
                  <a:lnTo>
                    <a:pt x="1965" y="1885"/>
                  </a:lnTo>
                  <a:lnTo>
                    <a:pt x="1024" y="2744"/>
                  </a:lnTo>
                  <a:lnTo>
                    <a:pt x="0" y="3601"/>
                  </a:lnTo>
                  <a:lnTo>
                    <a:pt x="17419" y="21084"/>
                  </a:lnTo>
                  <a:lnTo>
                    <a:pt x="17930" y="21428"/>
                  </a:lnTo>
                  <a:lnTo>
                    <a:pt x="18272" y="21512"/>
                  </a:lnTo>
                  <a:lnTo>
                    <a:pt x="18615" y="21600"/>
                  </a:lnTo>
                  <a:lnTo>
                    <a:pt x="18954" y="21512"/>
                  </a:lnTo>
                  <a:lnTo>
                    <a:pt x="19212" y="21428"/>
                  </a:lnTo>
                  <a:lnTo>
                    <a:pt x="19552" y="21256"/>
                  </a:lnTo>
                  <a:lnTo>
                    <a:pt x="19810" y="21084"/>
                  </a:lnTo>
                  <a:lnTo>
                    <a:pt x="21345" y="19544"/>
                  </a:lnTo>
                  <a:lnTo>
                    <a:pt x="21516" y="19200"/>
                  </a:lnTo>
                  <a:lnTo>
                    <a:pt x="21600" y="18856"/>
                  </a:lnTo>
                  <a:lnTo>
                    <a:pt x="21600" y="18256"/>
                  </a:lnTo>
                  <a:lnTo>
                    <a:pt x="21516" y="17915"/>
                  </a:lnTo>
                  <a:lnTo>
                    <a:pt x="21345" y="17655"/>
                  </a:lnTo>
                  <a:lnTo>
                    <a:pt x="21090" y="17315"/>
                  </a:lnTo>
                  <a:lnTo>
                    <a:pt x="3758"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grpSp>
      <p:sp>
        <p:nvSpPr>
          <p:cNvPr id="1416" name="Straight Arrow Connector 83"/>
          <p:cNvSpPr/>
          <p:nvPr/>
        </p:nvSpPr>
        <p:spPr>
          <a:xfrm>
            <a:off x="6926160" y="2566373"/>
            <a:ext cx="514351" cy="1"/>
          </a:xfrm>
          <a:prstGeom prst="line">
            <a:avLst/>
          </a:prstGeom>
          <a:ln w="6350">
            <a:solidFill>
              <a:schemeClr val="accent4"/>
            </a:solidFill>
            <a:miter/>
            <a:tailEnd type="triangle"/>
          </a:ln>
        </p:spPr>
        <p:txBody>
          <a:bodyPr lIns="45719" rIns="45719"/>
          <a:lstStyle/>
          <a:p>
            <a:pPr>
              <a:defRPr>
                <a:solidFill>
                  <a:srgbClr val="FFFFFF"/>
                </a:solidFill>
              </a:defRPr>
            </a:pPr>
          </a:p>
        </p:txBody>
      </p:sp>
      <p:sp>
        <p:nvSpPr>
          <p:cNvPr id="1417" name="TextBox 84"/>
          <p:cNvSpPr txBox="1"/>
          <p:nvPr/>
        </p:nvSpPr>
        <p:spPr>
          <a:xfrm>
            <a:off x="2131312" y="2160858"/>
            <a:ext cx="857949" cy="85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000">
                <a:latin typeface="Courier"/>
                <a:ea typeface="Courier"/>
                <a:cs typeface="Courier"/>
                <a:sym typeface="Courier"/>
              </a:defRPr>
            </a:pPr>
            <a:r>
              <a:t>Mov rbx,23</a:t>
            </a:r>
            <a:endParaRPr>
              <a:solidFill>
                <a:srgbClr val="FFFFFF"/>
              </a:solidFill>
            </a:endParaRPr>
          </a:p>
          <a:p>
            <a:pPr>
              <a:defRPr sz="1000">
                <a:latin typeface="Courier"/>
                <a:ea typeface="Courier"/>
                <a:cs typeface="Courier"/>
                <a:sym typeface="Courier"/>
              </a:defRPr>
            </a:pPr>
            <a:r>
              <a:t>Add rax,1</a:t>
            </a:r>
            <a:endParaRPr>
              <a:solidFill>
                <a:srgbClr val="FFFFFF"/>
              </a:solidFill>
            </a:endParaRPr>
          </a:p>
          <a:p>
            <a:pPr>
              <a:defRPr sz="1000">
                <a:latin typeface="Courier"/>
                <a:ea typeface="Courier"/>
                <a:cs typeface="Courier"/>
                <a:sym typeface="Courier"/>
              </a:defRPr>
            </a:pPr>
            <a:r>
              <a:t>Jmp rbx</a:t>
            </a:r>
            <a:endParaRPr>
              <a:solidFill>
                <a:srgbClr val="FFFFFF"/>
              </a:solidFill>
            </a:endParaRPr>
          </a:p>
          <a:p>
            <a:pPr>
              <a:defRPr sz="1000">
                <a:latin typeface="Courier"/>
                <a:ea typeface="Courier"/>
                <a:cs typeface="Courier"/>
                <a:sym typeface="Courier"/>
              </a:defRPr>
            </a:pPr>
            <a:r>
              <a:t>...</a:t>
            </a:r>
            <a:endParaRPr>
              <a:solidFill>
                <a:srgbClr val="FFFFFF"/>
              </a:solidFill>
            </a:endParaRPr>
          </a:p>
        </p:txBody>
      </p:sp>
      <p:grpSp>
        <p:nvGrpSpPr>
          <p:cNvPr id="1421" name="Shape 379"/>
          <p:cNvGrpSpPr/>
          <p:nvPr/>
        </p:nvGrpSpPr>
        <p:grpSpPr>
          <a:xfrm>
            <a:off x="7549014" y="1947642"/>
            <a:ext cx="1027078" cy="1152868"/>
            <a:chOff x="58" y="0"/>
            <a:chExt cx="1027077" cy="1152866"/>
          </a:xfrm>
        </p:grpSpPr>
        <p:sp>
          <p:nvSpPr>
            <p:cNvPr id="1418" name="Shape 380"/>
            <p:cNvSpPr/>
            <p:nvPr/>
          </p:nvSpPr>
          <p:spPr>
            <a:xfrm>
              <a:off x="58" y="131709"/>
              <a:ext cx="884441" cy="1021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4" y="0"/>
                  </a:moveTo>
                  <a:lnTo>
                    <a:pt x="906" y="28"/>
                  </a:lnTo>
                  <a:lnTo>
                    <a:pt x="696" y="57"/>
                  </a:lnTo>
                  <a:lnTo>
                    <a:pt x="488" y="142"/>
                  </a:lnTo>
                  <a:lnTo>
                    <a:pt x="312" y="256"/>
                  </a:lnTo>
                  <a:lnTo>
                    <a:pt x="174" y="369"/>
                  </a:lnTo>
                  <a:lnTo>
                    <a:pt x="104" y="540"/>
                  </a:lnTo>
                  <a:lnTo>
                    <a:pt x="34" y="682"/>
                  </a:lnTo>
                  <a:lnTo>
                    <a:pt x="0" y="881"/>
                  </a:lnTo>
                  <a:lnTo>
                    <a:pt x="0" y="20662"/>
                  </a:lnTo>
                  <a:lnTo>
                    <a:pt x="34" y="20833"/>
                  </a:lnTo>
                  <a:lnTo>
                    <a:pt x="104" y="21003"/>
                  </a:lnTo>
                  <a:lnTo>
                    <a:pt x="174" y="21174"/>
                  </a:lnTo>
                  <a:lnTo>
                    <a:pt x="312" y="21316"/>
                  </a:lnTo>
                  <a:lnTo>
                    <a:pt x="488" y="21430"/>
                  </a:lnTo>
                  <a:lnTo>
                    <a:pt x="696" y="21515"/>
                  </a:lnTo>
                  <a:lnTo>
                    <a:pt x="906" y="21572"/>
                  </a:lnTo>
                  <a:lnTo>
                    <a:pt x="1114" y="21600"/>
                  </a:lnTo>
                  <a:lnTo>
                    <a:pt x="20484" y="21600"/>
                  </a:lnTo>
                  <a:lnTo>
                    <a:pt x="20694" y="21572"/>
                  </a:lnTo>
                  <a:lnTo>
                    <a:pt x="20902" y="21515"/>
                  </a:lnTo>
                  <a:lnTo>
                    <a:pt x="21112" y="21430"/>
                  </a:lnTo>
                  <a:lnTo>
                    <a:pt x="21286" y="21316"/>
                  </a:lnTo>
                  <a:lnTo>
                    <a:pt x="21426" y="21174"/>
                  </a:lnTo>
                  <a:lnTo>
                    <a:pt x="21496" y="21003"/>
                  </a:lnTo>
                  <a:lnTo>
                    <a:pt x="21564" y="20833"/>
                  </a:lnTo>
                  <a:lnTo>
                    <a:pt x="21600" y="20662"/>
                  </a:lnTo>
                  <a:lnTo>
                    <a:pt x="21600" y="19326"/>
                  </a:lnTo>
                  <a:lnTo>
                    <a:pt x="3901" y="19326"/>
                  </a:lnTo>
                  <a:lnTo>
                    <a:pt x="3692" y="19298"/>
                  </a:lnTo>
                  <a:lnTo>
                    <a:pt x="3484" y="19241"/>
                  </a:lnTo>
                  <a:lnTo>
                    <a:pt x="3274" y="19156"/>
                  </a:lnTo>
                  <a:lnTo>
                    <a:pt x="3100" y="19042"/>
                  </a:lnTo>
                  <a:lnTo>
                    <a:pt x="2961" y="18900"/>
                  </a:lnTo>
                  <a:lnTo>
                    <a:pt x="2892" y="18730"/>
                  </a:lnTo>
                  <a:lnTo>
                    <a:pt x="2822" y="18559"/>
                  </a:lnTo>
                  <a:lnTo>
                    <a:pt x="2786" y="18388"/>
                  </a:lnTo>
                  <a:lnTo>
                    <a:pt x="2786"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sp>
          <p:nvSpPr>
            <p:cNvPr id="1419" name="Shape 381"/>
            <p:cNvSpPr/>
            <p:nvPr/>
          </p:nvSpPr>
          <p:spPr>
            <a:xfrm>
              <a:off x="142695" y="0"/>
              <a:ext cx="884441" cy="10212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4" y="0"/>
                  </a:moveTo>
                  <a:lnTo>
                    <a:pt x="906" y="29"/>
                  </a:lnTo>
                  <a:lnTo>
                    <a:pt x="696" y="86"/>
                  </a:lnTo>
                  <a:lnTo>
                    <a:pt x="488" y="171"/>
                  </a:lnTo>
                  <a:lnTo>
                    <a:pt x="314" y="284"/>
                  </a:lnTo>
                  <a:lnTo>
                    <a:pt x="174" y="398"/>
                  </a:lnTo>
                  <a:lnTo>
                    <a:pt x="104" y="569"/>
                  </a:lnTo>
                  <a:lnTo>
                    <a:pt x="34" y="739"/>
                  </a:lnTo>
                  <a:lnTo>
                    <a:pt x="0" y="910"/>
                  </a:lnTo>
                  <a:lnTo>
                    <a:pt x="0" y="20690"/>
                  </a:lnTo>
                  <a:lnTo>
                    <a:pt x="34" y="20889"/>
                  </a:lnTo>
                  <a:lnTo>
                    <a:pt x="104" y="21060"/>
                  </a:lnTo>
                  <a:lnTo>
                    <a:pt x="174" y="21202"/>
                  </a:lnTo>
                  <a:lnTo>
                    <a:pt x="314" y="21344"/>
                  </a:lnTo>
                  <a:lnTo>
                    <a:pt x="488" y="21458"/>
                  </a:lnTo>
                  <a:lnTo>
                    <a:pt x="696" y="21543"/>
                  </a:lnTo>
                  <a:lnTo>
                    <a:pt x="906" y="21600"/>
                  </a:lnTo>
                  <a:lnTo>
                    <a:pt x="20694" y="21600"/>
                  </a:lnTo>
                  <a:lnTo>
                    <a:pt x="20904" y="21543"/>
                  </a:lnTo>
                  <a:lnTo>
                    <a:pt x="21112" y="21458"/>
                  </a:lnTo>
                  <a:lnTo>
                    <a:pt x="21286" y="21344"/>
                  </a:lnTo>
                  <a:lnTo>
                    <a:pt x="21426" y="21202"/>
                  </a:lnTo>
                  <a:lnTo>
                    <a:pt x="21496" y="21060"/>
                  </a:lnTo>
                  <a:lnTo>
                    <a:pt x="21566" y="20889"/>
                  </a:lnTo>
                  <a:lnTo>
                    <a:pt x="21600" y="20690"/>
                  </a:lnTo>
                  <a:lnTo>
                    <a:pt x="21600" y="4491"/>
                  </a:lnTo>
                  <a:lnTo>
                    <a:pt x="17907" y="4491"/>
                  </a:lnTo>
                  <a:lnTo>
                    <a:pt x="17525" y="4463"/>
                  </a:lnTo>
                  <a:lnTo>
                    <a:pt x="17211" y="4377"/>
                  </a:lnTo>
                  <a:lnTo>
                    <a:pt x="16897" y="4264"/>
                  </a:lnTo>
                  <a:lnTo>
                    <a:pt x="16619" y="4065"/>
                  </a:lnTo>
                  <a:lnTo>
                    <a:pt x="16409" y="3837"/>
                  </a:lnTo>
                  <a:lnTo>
                    <a:pt x="16235" y="3610"/>
                  </a:lnTo>
                  <a:lnTo>
                    <a:pt x="16131" y="3326"/>
                  </a:lnTo>
                  <a:lnTo>
                    <a:pt x="16095" y="3013"/>
                  </a:lnTo>
                  <a:lnTo>
                    <a:pt x="16095"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sp>
          <p:nvSpPr>
            <p:cNvPr id="1420" name="Shape 382"/>
            <p:cNvSpPr/>
            <p:nvPr/>
          </p:nvSpPr>
          <p:spPr>
            <a:xfrm>
              <a:off x="830294" y="0"/>
              <a:ext cx="196842" cy="185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685"/>
                  </a:lnTo>
                  <a:lnTo>
                    <a:pt x="314" y="18627"/>
                  </a:lnTo>
                  <a:lnTo>
                    <a:pt x="782" y="19409"/>
                  </a:lnTo>
                  <a:lnTo>
                    <a:pt x="1410" y="20190"/>
                  </a:lnTo>
                  <a:lnTo>
                    <a:pt x="2192" y="20818"/>
                  </a:lnTo>
                  <a:lnTo>
                    <a:pt x="2974" y="21286"/>
                  </a:lnTo>
                  <a:lnTo>
                    <a:pt x="3910" y="21600"/>
                  </a:lnTo>
                  <a:lnTo>
                    <a:pt x="21600" y="21600"/>
                  </a:lnTo>
                  <a:lnTo>
                    <a:pt x="0" y="0"/>
                  </a:lnTo>
                  <a:close/>
                </a:path>
              </a:pathLst>
            </a:custGeom>
            <a:solidFill>
              <a:srgbClr val="FFFFFF"/>
            </a:solidFill>
            <a:ln w="9525" cap="flat">
              <a:solidFill>
                <a:srgbClr val="FFFFFF"/>
              </a:solidFill>
              <a:prstDash val="solid"/>
              <a:round/>
            </a:ln>
            <a:effectLst/>
          </p:spPr>
          <p:txBody>
            <a:bodyPr wrap="square" lIns="45719" tIns="45719" rIns="45719" bIns="45719" numCol="1" anchor="ctr">
              <a:noAutofit/>
            </a:bodyPr>
            <a:lstStyle/>
            <a:p>
              <a:pPr>
                <a:defRPr sz="1300">
                  <a:solidFill>
                    <a:srgbClr val="FFFFFF"/>
                  </a:solidFill>
                </a:defRPr>
              </a:pPr>
            </a:p>
          </p:txBody>
        </p:sp>
      </p:grpSp>
      <p:sp>
        <p:nvSpPr>
          <p:cNvPr id="1422" name="TextBox 89"/>
          <p:cNvSpPr txBox="1"/>
          <p:nvPr/>
        </p:nvSpPr>
        <p:spPr>
          <a:xfrm>
            <a:off x="7744036" y="2187250"/>
            <a:ext cx="857949" cy="85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000">
                <a:latin typeface="Courier"/>
                <a:ea typeface="Courier"/>
                <a:cs typeface="Courier"/>
                <a:sym typeface="Courier"/>
              </a:defRPr>
            </a:pPr>
            <a:r>
              <a:t>...</a:t>
            </a:r>
            <a:endParaRPr>
              <a:solidFill>
                <a:srgbClr val="FFFFFF"/>
              </a:solidFill>
            </a:endParaRPr>
          </a:p>
          <a:p>
            <a:pPr>
              <a:defRPr sz="1000">
                <a:latin typeface="Courier"/>
                <a:ea typeface="Courier"/>
                <a:cs typeface="Courier"/>
                <a:sym typeface="Courier"/>
              </a:defRPr>
            </a:pPr>
            <a:r>
              <a:t>Jmp rbx</a:t>
            </a:r>
            <a:endParaRPr>
              <a:solidFill>
                <a:srgbClr val="FFFFFF"/>
              </a:solidFill>
            </a:endParaRPr>
          </a:p>
          <a:p>
            <a:pPr>
              <a:defRPr sz="1000">
                <a:solidFill>
                  <a:srgbClr val="FF0000"/>
                </a:solidFill>
                <a:latin typeface="Courier"/>
                <a:ea typeface="Courier"/>
                <a:cs typeface="Courier"/>
                <a:sym typeface="Courier"/>
              </a:defRPr>
            </a:pPr>
            <a:r>
              <a:t>CFI_check</a:t>
            </a:r>
            <a:endParaRPr>
              <a:solidFill>
                <a:srgbClr val="FFFFFF"/>
              </a:solidFill>
            </a:endParaRPr>
          </a:p>
          <a:p>
            <a:pPr>
              <a:defRPr sz="1000">
                <a:latin typeface="Courier"/>
                <a:ea typeface="Courier"/>
                <a:cs typeface="Courier"/>
                <a:sym typeface="Courier"/>
              </a:defRPr>
            </a:pPr>
            <a:r>
              <a:t>...</a:t>
            </a:r>
            <a:endParaRPr>
              <a:solidFill>
                <a:srgbClr val="FFFFFF"/>
              </a:solidFill>
            </a:endParaRPr>
          </a:p>
        </p:txBody>
      </p:sp>
      <p:sp>
        <p:nvSpPr>
          <p:cNvPr id="1423" name="TextBox 91"/>
          <p:cNvSpPr txBox="1"/>
          <p:nvPr/>
        </p:nvSpPr>
        <p:spPr>
          <a:xfrm>
            <a:off x="3741183" y="878262"/>
            <a:ext cx="1539812"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i="1" sz="3600">
                <a:solidFill>
                  <a:srgbClr val="FFFFFF"/>
                </a:solidFill>
              </a:defRPr>
            </a:lvl1pPr>
          </a:lstStyle>
          <a:p>
            <a:pPr/>
            <a:r>
              <a:t>SpecCFI</a:t>
            </a:r>
          </a:p>
        </p:txBody>
      </p:sp>
      <p:sp>
        <p:nvSpPr>
          <p:cNvPr id="1424" name="Rounded Rectangle 92"/>
          <p:cNvSpPr/>
          <p:nvPr/>
        </p:nvSpPr>
        <p:spPr>
          <a:xfrm>
            <a:off x="2797629" y="4093426"/>
            <a:ext cx="2018123" cy="1019098"/>
          </a:xfrm>
          <a:prstGeom prst="roundRect">
            <a:avLst>
              <a:gd name="adj" fmla="val 6948"/>
            </a:avLst>
          </a:prstGeom>
          <a:solidFill>
            <a:srgbClr val="000000"/>
          </a:solidFill>
          <a:ln w="12700">
            <a:solidFill>
              <a:srgbClr val="FFFFFF"/>
            </a:solidFill>
            <a:miter/>
          </a:ln>
        </p:spPr>
        <p:txBody>
          <a:bodyPr lIns="45719" rIns="45719" anchor="ctr"/>
          <a:lstStyle/>
          <a:p>
            <a:pPr algn="ctr">
              <a:defRPr sz="1300">
                <a:solidFill>
                  <a:srgbClr val="FFFFFF"/>
                </a:solidFill>
              </a:defRPr>
            </a:pPr>
          </a:p>
        </p:txBody>
      </p:sp>
      <p:sp>
        <p:nvSpPr>
          <p:cNvPr id="1425" name="TextBox 94"/>
          <p:cNvSpPr txBox="1"/>
          <p:nvPr/>
        </p:nvSpPr>
        <p:spPr>
          <a:xfrm>
            <a:off x="3183080" y="3842551"/>
            <a:ext cx="1277718"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300">
                <a:solidFill>
                  <a:srgbClr val="D49F22"/>
                </a:solidFill>
              </a:defRPr>
            </a:lvl1pPr>
          </a:lstStyle>
          <a:p>
            <a:pPr/>
            <a:r>
              <a:t>Forward-edge</a:t>
            </a:r>
          </a:p>
        </p:txBody>
      </p:sp>
      <p:sp>
        <p:nvSpPr>
          <p:cNvPr id="1426" name="Rounded Rectangle 98"/>
          <p:cNvSpPr/>
          <p:nvPr/>
        </p:nvSpPr>
        <p:spPr>
          <a:xfrm>
            <a:off x="5693712" y="4093426"/>
            <a:ext cx="2018124" cy="1019098"/>
          </a:xfrm>
          <a:prstGeom prst="roundRect">
            <a:avLst>
              <a:gd name="adj" fmla="val 6948"/>
            </a:avLst>
          </a:prstGeom>
          <a:solidFill>
            <a:srgbClr val="000000"/>
          </a:solidFill>
          <a:ln w="12700">
            <a:solidFill>
              <a:srgbClr val="FFFFFF"/>
            </a:solidFill>
            <a:miter/>
          </a:ln>
        </p:spPr>
        <p:txBody>
          <a:bodyPr lIns="45719" rIns="45719" anchor="ctr"/>
          <a:lstStyle/>
          <a:p>
            <a:pPr algn="ctr">
              <a:defRPr sz="1300">
                <a:solidFill>
                  <a:srgbClr val="FFFFFF"/>
                </a:solidFill>
              </a:defRPr>
            </a:pPr>
          </a:p>
        </p:txBody>
      </p:sp>
      <p:sp>
        <p:nvSpPr>
          <p:cNvPr id="1427" name="TextBox 99"/>
          <p:cNvSpPr txBox="1"/>
          <p:nvPr/>
        </p:nvSpPr>
        <p:spPr>
          <a:xfrm>
            <a:off x="6014775" y="3848312"/>
            <a:ext cx="1156411"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D49F22"/>
                </a:solidFill>
              </a:defRPr>
            </a:lvl1pPr>
          </a:lstStyle>
          <a:p>
            <a:pPr/>
            <a:r>
              <a:t>Backward-edge</a:t>
            </a:r>
          </a:p>
        </p:txBody>
      </p:sp>
      <p:grpSp>
        <p:nvGrpSpPr>
          <p:cNvPr id="1439" name="Group 101"/>
          <p:cNvGrpSpPr/>
          <p:nvPr/>
        </p:nvGrpSpPr>
        <p:grpSpPr>
          <a:xfrm>
            <a:off x="3073853" y="4146706"/>
            <a:ext cx="969854" cy="737320"/>
            <a:chOff x="0" y="0"/>
            <a:chExt cx="969853" cy="737318"/>
          </a:xfrm>
        </p:grpSpPr>
        <p:sp>
          <p:nvSpPr>
            <p:cNvPr id="1428" name="Oval 102"/>
            <p:cNvSpPr/>
            <p:nvPr/>
          </p:nvSpPr>
          <p:spPr>
            <a:xfrm>
              <a:off x="-1" y="348633"/>
              <a:ext cx="146959" cy="146959"/>
            </a:xfrm>
            <a:prstGeom prst="ellipse">
              <a:avLst/>
            </a:prstGeom>
            <a:solidFill>
              <a:srgbClr val="E7E6E6"/>
            </a:solid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1F8369"/>
                  </a:solidFill>
                </a:defRPr>
              </a:pPr>
            </a:p>
          </p:txBody>
        </p:sp>
        <p:sp>
          <p:nvSpPr>
            <p:cNvPr id="1429" name="Oval 103"/>
            <p:cNvSpPr/>
            <p:nvPr/>
          </p:nvSpPr>
          <p:spPr>
            <a:xfrm>
              <a:off x="356628" y="-1"/>
              <a:ext cx="146959" cy="146959"/>
            </a:xfrm>
            <a:prstGeom prst="ellipse">
              <a:avLst/>
            </a:prstGeom>
            <a:solidFill>
              <a:srgbClr val="E7E6E6"/>
            </a:solid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1F8369"/>
                  </a:solidFill>
                </a:defRPr>
              </a:pPr>
            </a:p>
          </p:txBody>
        </p:sp>
        <p:sp>
          <p:nvSpPr>
            <p:cNvPr id="1430" name="Oval 104"/>
            <p:cNvSpPr/>
            <p:nvPr/>
          </p:nvSpPr>
          <p:spPr>
            <a:xfrm>
              <a:off x="448187" y="372786"/>
              <a:ext cx="146959" cy="146959"/>
            </a:xfrm>
            <a:prstGeom prst="ellipse">
              <a:avLst/>
            </a:prstGeom>
            <a:solidFill>
              <a:srgbClr val="00B050"/>
            </a:solid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1F8369"/>
                  </a:solidFill>
                </a:defRPr>
              </a:pPr>
            </a:p>
          </p:txBody>
        </p:sp>
        <p:sp>
          <p:nvSpPr>
            <p:cNvPr id="1431" name="Oval 105"/>
            <p:cNvSpPr/>
            <p:nvPr/>
          </p:nvSpPr>
          <p:spPr>
            <a:xfrm>
              <a:off x="597573" y="582858"/>
              <a:ext cx="146959" cy="146959"/>
            </a:xfrm>
            <a:prstGeom prst="ellipse">
              <a:avLst/>
            </a:prstGeom>
            <a:solidFill>
              <a:srgbClr val="E7E6E6"/>
            </a:solid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1F8369"/>
                  </a:solidFill>
                </a:defRPr>
              </a:pPr>
            </a:p>
          </p:txBody>
        </p:sp>
        <p:sp>
          <p:nvSpPr>
            <p:cNvPr id="1432" name="Oval 106"/>
            <p:cNvSpPr/>
            <p:nvPr/>
          </p:nvSpPr>
          <p:spPr>
            <a:xfrm>
              <a:off x="326872" y="590360"/>
              <a:ext cx="146959" cy="146959"/>
            </a:xfrm>
            <a:prstGeom prst="ellipse">
              <a:avLst/>
            </a:prstGeom>
            <a:solidFill>
              <a:srgbClr val="E7E6E6"/>
            </a:solid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1F8369"/>
                  </a:solidFill>
                </a:defRPr>
              </a:pPr>
            </a:p>
          </p:txBody>
        </p:sp>
        <p:sp>
          <p:nvSpPr>
            <p:cNvPr id="1433" name="Oval 107"/>
            <p:cNvSpPr/>
            <p:nvPr/>
          </p:nvSpPr>
          <p:spPr>
            <a:xfrm>
              <a:off x="822895" y="347142"/>
              <a:ext cx="146959" cy="146959"/>
            </a:xfrm>
            <a:prstGeom prst="ellipse">
              <a:avLst/>
            </a:prstGeom>
            <a:solidFill>
              <a:srgbClr val="E7E6E6"/>
            </a:solid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1F8369"/>
                  </a:solidFill>
                </a:defRPr>
              </a:pPr>
            </a:p>
          </p:txBody>
        </p:sp>
        <p:sp>
          <p:nvSpPr>
            <p:cNvPr id="1434" name="Straight Connector 108"/>
            <p:cNvSpPr/>
            <p:nvPr/>
          </p:nvSpPr>
          <p:spPr>
            <a:xfrm flipH="1">
              <a:off x="73479" y="125436"/>
              <a:ext cx="304672" cy="223198"/>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35" name="Straight Connector 109"/>
            <p:cNvSpPr/>
            <p:nvPr/>
          </p:nvSpPr>
          <p:spPr>
            <a:xfrm>
              <a:off x="430107" y="146957"/>
              <a:ext cx="91559" cy="225829"/>
            </a:xfrm>
            <a:prstGeom prst="line">
              <a:avLst/>
            </a:prstGeom>
            <a:noFill/>
            <a:ln w="6350" cap="flat">
              <a:solidFill>
                <a:srgbClr val="00B050"/>
              </a:solidFill>
              <a:prstDash val="dash"/>
              <a:miter lim="800000"/>
            </a:ln>
            <a:effectLst/>
          </p:spPr>
          <p:txBody>
            <a:bodyPr wrap="square" lIns="45719" tIns="45719" rIns="45719" bIns="45719" numCol="1" anchor="t">
              <a:noAutofit/>
            </a:bodyPr>
            <a:lstStyle/>
            <a:p>
              <a:pPr>
                <a:defRPr>
                  <a:solidFill>
                    <a:srgbClr val="FFFFFF"/>
                  </a:solidFill>
                </a:defRPr>
              </a:pPr>
            </a:p>
          </p:txBody>
        </p:sp>
        <p:sp>
          <p:nvSpPr>
            <p:cNvPr id="1436" name="Straight Connector 110"/>
            <p:cNvSpPr/>
            <p:nvPr/>
          </p:nvSpPr>
          <p:spPr>
            <a:xfrm>
              <a:off x="482064" y="125436"/>
              <a:ext cx="362353" cy="243228"/>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37" name="Straight Connector 111"/>
            <p:cNvSpPr/>
            <p:nvPr/>
          </p:nvSpPr>
          <p:spPr>
            <a:xfrm flipH="1">
              <a:off x="400351" y="498222"/>
              <a:ext cx="69358" cy="92139"/>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38" name="Straight Connector 112"/>
            <p:cNvSpPr/>
            <p:nvPr/>
          </p:nvSpPr>
          <p:spPr>
            <a:xfrm>
              <a:off x="573623" y="498222"/>
              <a:ext cx="97430" cy="84637"/>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grpSp>
      <p:pic>
        <p:nvPicPr>
          <p:cNvPr id="1440" name="Graphic 114" descr="Graphic 114"/>
          <p:cNvPicPr>
            <a:picLocks noChangeAspect="1"/>
          </p:cNvPicPr>
          <p:nvPr/>
        </p:nvPicPr>
        <p:blipFill>
          <a:blip r:embed="rId3">
            <a:extLst/>
          </a:blip>
          <a:stretch>
            <a:fillRect/>
          </a:stretch>
        </p:blipFill>
        <p:spPr>
          <a:xfrm>
            <a:off x="3571002" y="4380064"/>
            <a:ext cx="65952" cy="65952"/>
          </a:xfrm>
          <a:prstGeom prst="rect">
            <a:avLst/>
          </a:prstGeom>
          <a:ln w="12700">
            <a:miter lim="400000"/>
          </a:ln>
        </p:spPr>
      </p:pic>
      <p:sp>
        <p:nvSpPr>
          <p:cNvPr id="1441" name="Freeform 121"/>
          <p:cNvSpPr/>
          <p:nvPr/>
        </p:nvSpPr>
        <p:spPr>
          <a:xfrm>
            <a:off x="3793125" y="4655559"/>
            <a:ext cx="551339" cy="321220"/>
          </a:xfrm>
          <a:custGeom>
            <a:avLst/>
            <a:gdLst/>
            <a:ahLst/>
            <a:cxnLst>
              <a:cxn ang="0">
                <a:pos x="wd2" y="hd2"/>
              </a:cxn>
              <a:cxn ang="5400000">
                <a:pos x="wd2" y="hd2"/>
              </a:cxn>
              <a:cxn ang="10800000">
                <a:pos x="wd2" y="hd2"/>
              </a:cxn>
              <a:cxn ang="16200000">
                <a:pos x="wd2" y="hd2"/>
              </a:cxn>
            </a:cxnLst>
            <a:rect l="0" t="0" r="r" b="b"/>
            <a:pathLst>
              <a:path w="21600" h="18418" fill="norm" stroke="1" extrusionOk="0">
                <a:moveTo>
                  <a:pt x="0" y="13935"/>
                </a:moveTo>
                <a:cubicBezTo>
                  <a:pt x="1957" y="16903"/>
                  <a:pt x="3914" y="19871"/>
                  <a:pt x="6171" y="17635"/>
                </a:cubicBezTo>
                <a:cubicBezTo>
                  <a:pt x="8429" y="15400"/>
                  <a:pt x="10971" y="2773"/>
                  <a:pt x="13543" y="522"/>
                </a:cubicBezTo>
                <a:cubicBezTo>
                  <a:pt x="16114" y="-1729"/>
                  <a:pt x="20571" y="4022"/>
                  <a:pt x="21600" y="4130"/>
                </a:cubicBezTo>
              </a:path>
            </a:pathLst>
          </a:custGeom>
          <a:ln>
            <a:solidFill>
              <a:srgbClr val="C00000"/>
            </a:solidFill>
            <a:prstDash val="sysDash"/>
            <a:miter/>
          </a:ln>
        </p:spPr>
        <p:txBody>
          <a:bodyPr lIns="45719" rIns="45719" anchor="ctr"/>
          <a:lstStyle/>
          <a:p>
            <a:pPr algn="ctr">
              <a:defRPr sz="1300">
                <a:solidFill>
                  <a:srgbClr val="FFFFFF"/>
                </a:solidFill>
              </a:defRPr>
            </a:pPr>
          </a:p>
        </p:txBody>
      </p:sp>
      <p:grpSp>
        <p:nvGrpSpPr>
          <p:cNvPr id="1444" name="Group 126"/>
          <p:cNvGrpSpPr/>
          <p:nvPr/>
        </p:nvGrpSpPr>
        <p:grpSpPr>
          <a:xfrm>
            <a:off x="4317603" y="4718237"/>
            <a:ext cx="157215" cy="136319"/>
            <a:chOff x="0" y="0"/>
            <a:chExt cx="157213" cy="136317"/>
          </a:xfrm>
        </p:grpSpPr>
        <p:sp>
          <p:nvSpPr>
            <p:cNvPr id="1442" name="Oval 127"/>
            <p:cNvSpPr/>
            <p:nvPr/>
          </p:nvSpPr>
          <p:spPr>
            <a:xfrm>
              <a:off x="7845" y="1"/>
              <a:ext cx="142759" cy="136317"/>
            </a:xfrm>
            <a:prstGeom prst="ellipse">
              <a:avLst/>
            </a:prstGeom>
            <a:solidFill>
              <a:srgbClr val="FF0000"/>
            </a:solidFill>
            <a:ln w="12700" cap="flat">
              <a:solidFill>
                <a:srgbClr val="000000"/>
              </a:solidFill>
              <a:prstDash val="solid"/>
              <a:miter lim="800000"/>
            </a:ln>
            <a:effectLst/>
          </p:spPr>
          <p:txBody>
            <a:bodyPr wrap="square" lIns="45719" tIns="45719" rIns="45719" bIns="45719" numCol="1" anchor="ctr">
              <a:noAutofit/>
            </a:bodyPr>
            <a:lstStyle/>
            <a:p>
              <a:pPr algn="ctr">
                <a:defRPr sz="1300">
                  <a:solidFill>
                    <a:srgbClr val="FFFFFF"/>
                  </a:solidFill>
                </a:defRPr>
              </a:pPr>
            </a:p>
          </p:txBody>
        </p:sp>
        <p:pic>
          <p:nvPicPr>
            <p:cNvPr id="1443" name="Graphic 128" descr="Graphic 128"/>
            <p:cNvPicPr>
              <a:picLocks noChangeAspect="1"/>
            </p:cNvPicPr>
            <p:nvPr/>
          </p:nvPicPr>
          <p:blipFill>
            <a:blip r:embed="rId4">
              <a:extLst/>
            </a:blip>
            <a:stretch>
              <a:fillRect/>
            </a:stretch>
          </p:blipFill>
          <p:spPr>
            <a:xfrm>
              <a:off x="0" y="-1"/>
              <a:ext cx="157214" cy="135924"/>
            </a:xfrm>
            <a:prstGeom prst="rect">
              <a:avLst/>
            </a:prstGeom>
            <a:ln w="12700" cap="flat">
              <a:noFill/>
              <a:miter lim="400000"/>
            </a:ln>
            <a:effectLst/>
          </p:spPr>
        </p:pic>
      </p:grpSp>
      <p:sp>
        <p:nvSpPr>
          <p:cNvPr id="1445" name="TextBox 129"/>
          <p:cNvSpPr txBox="1"/>
          <p:nvPr/>
        </p:nvSpPr>
        <p:spPr>
          <a:xfrm>
            <a:off x="3811176" y="4666450"/>
            <a:ext cx="353976" cy="15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00">
                <a:solidFill>
                  <a:srgbClr val="FFFFFF"/>
                </a:solidFill>
              </a:defRPr>
            </a:lvl1pPr>
          </a:lstStyle>
          <a:p>
            <a:pPr/>
            <a:r>
              <a:t>CFI_check </a:t>
            </a:r>
          </a:p>
        </p:txBody>
      </p:sp>
      <p:sp>
        <p:nvSpPr>
          <p:cNvPr id="1446" name="TextBox 138"/>
          <p:cNvSpPr txBox="1"/>
          <p:nvPr/>
        </p:nvSpPr>
        <p:spPr>
          <a:xfrm>
            <a:off x="3289409" y="4350310"/>
            <a:ext cx="350757" cy="154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00">
                <a:solidFill>
                  <a:srgbClr val="FFFFFF"/>
                </a:solidFill>
              </a:defRPr>
            </a:lvl1pPr>
          </a:lstStyle>
          <a:p>
            <a:pPr/>
            <a:r>
              <a:t>CFI_check </a:t>
            </a:r>
          </a:p>
        </p:txBody>
      </p:sp>
      <p:pic>
        <p:nvPicPr>
          <p:cNvPr id="1447" name="Graphic 140" descr="Graphic 140"/>
          <p:cNvPicPr>
            <a:picLocks noChangeAspect="1"/>
          </p:cNvPicPr>
          <p:nvPr/>
        </p:nvPicPr>
        <p:blipFill>
          <a:blip r:embed="rId5">
            <a:extLst/>
          </a:blip>
          <a:stretch>
            <a:fillRect/>
          </a:stretch>
        </p:blipFill>
        <p:spPr>
          <a:xfrm flipH="1">
            <a:off x="4081183" y="4700108"/>
            <a:ext cx="73649" cy="73649"/>
          </a:xfrm>
          <a:prstGeom prst="rect">
            <a:avLst/>
          </a:prstGeom>
          <a:ln w="12700">
            <a:miter lim="400000"/>
          </a:ln>
        </p:spPr>
      </p:pic>
      <p:grpSp>
        <p:nvGrpSpPr>
          <p:cNvPr id="1452" name="Group 166"/>
          <p:cNvGrpSpPr/>
          <p:nvPr/>
        </p:nvGrpSpPr>
        <p:grpSpPr>
          <a:xfrm>
            <a:off x="6528227" y="4376065"/>
            <a:ext cx="440790" cy="679314"/>
            <a:chOff x="0" y="0"/>
            <a:chExt cx="440788" cy="679312"/>
          </a:xfrm>
        </p:grpSpPr>
        <p:sp>
          <p:nvSpPr>
            <p:cNvPr id="1448" name="Rectangle 167"/>
            <p:cNvSpPr/>
            <p:nvPr/>
          </p:nvSpPr>
          <p:spPr>
            <a:xfrm>
              <a:off x="0" y="0"/>
              <a:ext cx="440789" cy="679313"/>
            </a:xfrm>
            <a:prstGeom prst="rect">
              <a:avLst/>
            </a:prstGeom>
            <a:solidFill>
              <a:srgbClr val="1F8369"/>
            </a:solidFill>
            <a:ln w="12700" cap="flat">
              <a:solidFill>
                <a:srgbClr val="FFFFFF"/>
              </a:solidFill>
              <a:prstDash val="solid"/>
              <a:miter lim="800000"/>
            </a:ln>
            <a:effectLst/>
          </p:spPr>
          <p:txBody>
            <a:bodyPr wrap="square" lIns="45719" tIns="45719" rIns="45719" bIns="45719" numCol="1" anchor="ctr">
              <a:noAutofit/>
            </a:bodyPr>
            <a:lstStyle/>
            <a:p>
              <a:pPr algn="ctr">
                <a:defRPr sz="1300">
                  <a:solidFill>
                    <a:srgbClr val="FFFFFF"/>
                  </a:solidFill>
                </a:defRPr>
              </a:pPr>
            </a:p>
          </p:txBody>
        </p:sp>
        <p:sp>
          <p:nvSpPr>
            <p:cNvPr id="1449" name="Straight Connector 168"/>
            <p:cNvSpPr/>
            <p:nvPr/>
          </p:nvSpPr>
          <p:spPr>
            <a:xfrm>
              <a:off x="12022" y="540371"/>
              <a:ext cx="414901" cy="1"/>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50" name="Straight Connector 169"/>
            <p:cNvSpPr/>
            <p:nvPr/>
          </p:nvSpPr>
          <p:spPr>
            <a:xfrm>
              <a:off x="12022" y="396111"/>
              <a:ext cx="414901" cy="1"/>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51" name="Straight Connector 170"/>
            <p:cNvSpPr/>
            <p:nvPr/>
          </p:nvSpPr>
          <p:spPr>
            <a:xfrm>
              <a:off x="12022" y="238169"/>
              <a:ext cx="414901" cy="1"/>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grpSp>
      <p:sp>
        <p:nvSpPr>
          <p:cNvPr id="1453" name="TextBox 171"/>
          <p:cNvSpPr txBox="1"/>
          <p:nvPr/>
        </p:nvSpPr>
        <p:spPr>
          <a:xfrm>
            <a:off x="6100479" y="4155573"/>
            <a:ext cx="224994"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700">
                <a:solidFill>
                  <a:srgbClr val="FFFFFF"/>
                </a:solidFill>
              </a:defRPr>
            </a:lvl1pPr>
          </a:lstStyle>
          <a:p>
            <a:pPr/>
            <a:r>
              <a:t>RSB</a:t>
            </a:r>
          </a:p>
        </p:txBody>
      </p:sp>
      <p:sp>
        <p:nvSpPr>
          <p:cNvPr id="1454" name="TextBox 172"/>
          <p:cNvSpPr txBox="1"/>
          <p:nvPr/>
        </p:nvSpPr>
        <p:spPr>
          <a:xfrm>
            <a:off x="6981048" y="4816168"/>
            <a:ext cx="430201" cy="320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700">
                <a:solidFill>
                  <a:srgbClr val="FFFFFF"/>
                </a:solidFill>
              </a:defRPr>
            </a:lvl1pPr>
          </a:lstStyle>
          <a:p>
            <a:pPr/>
            <a:r>
              <a:t>Shadow RSB</a:t>
            </a:r>
          </a:p>
        </p:txBody>
      </p:sp>
      <p:grpSp>
        <p:nvGrpSpPr>
          <p:cNvPr id="1459" name="Group 160"/>
          <p:cNvGrpSpPr/>
          <p:nvPr/>
        </p:nvGrpSpPr>
        <p:grpSpPr>
          <a:xfrm>
            <a:off x="6314764" y="4206864"/>
            <a:ext cx="440790" cy="679314"/>
            <a:chOff x="0" y="0"/>
            <a:chExt cx="440788" cy="679312"/>
          </a:xfrm>
        </p:grpSpPr>
        <p:sp>
          <p:nvSpPr>
            <p:cNvPr id="1455" name="Rectangle 152"/>
            <p:cNvSpPr/>
            <p:nvPr/>
          </p:nvSpPr>
          <p:spPr>
            <a:xfrm>
              <a:off x="0" y="0"/>
              <a:ext cx="440789" cy="679313"/>
            </a:xfrm>
            <a:prstGeom prst="rect">
              <a:avLst/>
            </a:prstGeom>
            <a:solidFill>
              <a:schemeClr val="accent1"/>
            </a:solidFill>
            <a:ln w="12700" cap="flat">
              <a:solidFill>
                <a:srgbClr val="FFFFFF"/>
              </a:solidFill>
              <a:prstDash val="solid"/>
              <a:miter lim="800000"/>
            </a:ln>
            <a:effectLst/>
          </p:spPr>
          <p:txBody>
            <a:bodyPr wrap="square" lIns="45719" tIns="45719" rIns="45719" bIns="45719" numCol="1" anchor="ctr">
              <a:noAutofit/>
            </a:bodyPr>
            <a:lstStyle/>
            <a:p>
              <a:pPr algn="ctr">
                <a:defRPr sz="1300">
                  <a:solidFill>
                    <a:srgbClr val="FFFFFF"/>
                  </a:solidFill>
                </a:defRPr>
              </a:pPr>
            </a:p>
          </p:txBody>
        </p:sp>
        <p:sp>
          <p:nvSpPr>
            <p:cNvPr id="1456" name="Straight Connector 154"/>
            <p:cNvSpPr/>
            <p:nvPr/>
          </p:nvSpPr>
          <p:spPr>
            <a:xfrm>
              <a:off x="12022" y="540371"/>
              <a:ext cx="414901" cy="1"/>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57" name="Straight Connector 158"/>
            <p:cNvSpPr/>
            <p:nvPr/>
          </p:nvSpPr>
          <p:spPr>
            <a:xfrm>
              <a:off x="12022" y="396111"/>
              <a:ext cx="414901" cy="1"/>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sp>
          <p:nvSpPr>
            <p:cNvPr id="1458" name="Straight Connector 159"/>
            <p:cNvSpPr/>
            <p:nvPr/>
          </p:nvSpPr>
          <p:spPr>
            <a:xfrm>
              <a:off x="12022" y="238169"/>
              <a:ext cx="414901" cy="1"/>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p>
          </p:txBody>
        </p:sp>
      </p:grpSp>
      <p:sp>
        <p:nvSpPr>
          <p:cNvPr id="1460" name="Left Brace 93"/>
          <p:cNvSpPr/>
          <p:nvPr/>
        </p:nvSpPr>
        <p:spPr>
          <a:xfrm>
            <a:off x="363461" y="1695433"/>
            <a:ext cx="238083" cy="16967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87"/>
                  <a:pt x="10800" y="21347"/>
                </a:cubicBezTo>
                <a:lnTo>
                  <a:pt x="10800" y="11053"/>
                </a:lnTo>
                <a:cubicBezTo>
                  <a:pt x="10800" y="10913"/>
                  <a:pt x="5965" y="10800"/>
                  <a:pt x="0" y="10800"/>
                </a:cubicBezTo>
                <a:cubicBezTo>
                  <a:pt x="5965" y="10800"/>
                  <a:pt x="10800" y="10687"/>
                  <a:pt x="10800" y="10547"/>
                </a:cubicBezTo>
                <a:lnTo>
                  <a:pt x="10800" y="253"/>
                </a:lnTo>
                <a:cubicBezTo>
                  <a:pt x="10800" y="113"/>
                  <a:pt x="15635" y="0"/>
                  <a:pt x="21600" y="0"/>
                </a:cubicBezTo>
              </a:path>
            </a:pathLst>
          </a:custGeom>
          <a:ln w="38100">
            <a:solidFill>
              <a:srgbClr val="0070C0"/>
            </a:solidFill>
            <a:miter/>
          </a:ln>
        </p:spPr>
        <p:txBody>
          <a:bodyPr lIns="45719" rIns="45719" anchor="ctr"/>
          <a:lstStyle/>
          <a:p>
            <a:pPr algn="ctr" defTabSz="685800">
              <a:defRPr sz="1300">
                <a:solidFill>
                  <a:srgbClr val="00B050"/>
                </a:solidFill>
              </a:defRPr>
            </a:pPr>
          </a:p>
        </p:txBody>
      </p:sp>
      <p:sp>
        <p:nvSpPr>
          <p:cNvPr id="1461" name="Left Brace 95"/>
          <p:cNvSpPr/>
          <p:nvPr/>
        </p:nvSpPr>
        <p:spPr>
          <a:xfrm>
            <a:off x="370789" y="3718767"/>
            <a:ext cx="238083" cy="16967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1487"/>
                  <a:pt x="10800" y="21347"/>
                </a:cubicBezTo>
                <a:lnTo>
                  <a:pt x="10800" y="11053"/>
                </a:lnTo>
                <a:cubicBezTo>
                  <a:pt x="10800" y="10913"/>
                  <a:pt x="5965" y="10800"/>
                  <a:pt x="0" y="10800"/>
                </a:cubicBezTo>
                <a:cubicBezTo>
                  <a:pt x="5965" y="10800"/>
                  <a:pt x="10800" y="10687"/>
                  <a:pt x="10800" y="10547"/>
                </a:cubicBezTo>
                <a:lnTo>
                  <a:pt x="10800" y="253"/>
                </a:lnTo>
                <a:cubicBezTo>
                  <a:pt x="10800" y="113"/>
                  <a:pt x="15635" y="0"/>
                  <a:pt x="21600" y="0"/>
                </a:cubicBezTo>
              </a:path>
            </a:pathLst>
          </a:custGeom>
          <a:ln w="38100">
            <a:solidFill>
              <a:srgbClr val="00B050"/>
            </a:solidFill>
            <a:miter/>
          </a:ln>
        </p:spPr>
        <p:txBody>
          <a:bodyPr lIns="45719" rIns="45719" anchor="ctr"/>
          <a:lstStyle/>
          <a:p>
            <a:pPr algn="ctr" defTabSz="685800">
              <a:defRPr sz="1300"/>
            </a:pPr>
          </a:p>
        </p:txBody>
      </p:sp>
      <p:sp>
        <p:nvSpPr>
          <p:cNvPr id="1462" name="TextBox 1"/>
          <p:cNvSpPr txBox="1"/>
          <p:nvPr/>
        </p:nvSpPr>
        <p:spPr>
          <a:xfrm rot="16200000">
            <a:off x="-395670" y="2356059"/>
            <a:ext cx="1143054"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500">
                <a:solidFill>
                  <a:srgbClr val="0070C0"/>
                </a:solidFill>
              </a:defRPr>
            </a:lvl1pPr>
          </a:lstStyle>
          <a:p>
            <a:pPr/>
            <a:r>
              <a:t>Similar to CFI</a:t>
            </a:r>
          </a:p>
        </p:txBody>
      </p:sp>
      <p:sp>
        <p:nvSpPr>
          <p:cNvPr id="1463" name="TextBox 96"/>
          <p:cNvSpPr txBox="1"/>
          <p:nvPr/>
        </p:nvSpPr>
        <p:spPr>
          <a:xfrm rot="16200000">
            <a:off x="-587808" y="4442581"/>
            <a:ext cx="1437175"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500">
                <a:solidFill>
                  <a:srgbClr val="00B050"/>
                </a:solidFill>
              </a:defRPr>
            </a:lvl1pPr>
          </a:lstStyle>
          <a:p>
            <a:pPr/>
            <a:r>
              <a:t>In contrast to CFI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423"/>
                                        </p:tgtEl>
                                        <p:attrNameLst>
                                          <p:attrName>style.visibility</p:attrName>
                                        </p:attrNameLst>
                                      </p:cBhvr>
                                      <p:to>
                                        <p:strVal val="visible"/>
                                      </p:to>
                                    </p:set>
                                    <p:anim calcmode="lin" valueType="num">
                                      <p:cBhvr>
                                        <p:cTn id="7" dur="1000" fill="hold"/>
                                        <p:tgtEl>
                                          <p:spTgt spid="1423"/>
                                        </p:tgtEl>
                                        <p:attrNameLst>
                                          <p:attrName>ppt_x</p:attrName>
                                        </p:attrNameLst>
                                      </p:cBhvr>
                                      <p:tavLst>
                                        <p:tav tm="0">
                                          <p:val>
                                            <p:strVal val="#ppt_x"/>
                                          </p:val>
                                        </p:tav>
                                        <p:tav tm="100000">
                                          <p:val>
                                            <p:strVal val="#ppt_x"/>
                                          </p:val>
                                        </p:tav>
                                      </p:tavLst>
                                    </p:anim>
                                    <p:anim calcmode="lin" valueType="num">
                                      <p:cBhvr>
                                        <p:cTn id="8" dur="1000" fill="hold"/>
                                        <p:tgtEl>
                                          <p:spTgt spid="14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0" presetID="3" grpId="2" fill="hold">
                                  <p:stCondLst>
                                    <p:cond delay="0"/>
                                  </p:stCondLst>
                                  <p:iterate type="el" backwards="0">
                                    <p:tmAbs val="0"/>
                                  </p:iterate>
                                  <p:childTnLst>
                                    <p:set>
                                      <p:cBhvr>
                                        <p:cTn id="12" fill="hold"/>
                                        <p:tgtEl>
                                          <p:spTgt spid="1462"/>
                                        </p:tgtEl>
                                        <p:attrNameLst>
                                          <p:attrName>style.visibility</p:attrName>
                                        </p:attrNameLst>
                                      </p:cBhvr>
                                      <p:to>
                                        <p:strVal val="visible"/>
                                      </p:to>
                                    </p:set>
                                    <p:animEffect filter="blinds(horizontal)" transition="in">
                                      <p:cBhvr>
                                        <p:cTn id="13" dur="500"/>
                                        <p:tgtEl>
                                          <p:spTgt spid="1462"/>
                                        </p:tgtEl>
                                      </p:cBhvr>
                                    </p:animEffect>
                                  </p:childTnLst>
                                </p:cTn>
                              </p:par>
                            </p:childTnLst>
                          </p:cTn>
                        </p:par>
                        <p:par>
                          <p:cTn id="14" fill="hold">
                            <p:stCondLst>
                              <p:cond delay="500"/>
                            </p:stCondLst>
                            <p:childTnLst>
                              <p:par>
                                <p:cTn id="15" presetClass="entr" nodeType="afterEffect" presetSubtype="10" presetID="3" grpId="3" fill="hold">
                                  <p:stCondLst>
                                    <p:cond delay="0"/>
                                  </p:stCondLst>
                                  <p:iterate type="el" backwards="0">
                                    <p:tmAbs val="0"/>
                                  </p:iterate>
                                  <p:childTnLst>
                                    <p:set>
                                      <p:cBhvr>
                                        <p:cTn id="16" fill="hold"/>
                                        <p:tgtEl>
                                          <p:spTgt spid="1460"/>
                                        </p:tgtEl>
                                        <p:attrNameLst>
                                          <p:attrName>style.visibility</p:attrName>
                                        </p:attrNameLst>
                                      </p:cBhvr>
                                      <p:to>
                                        <p:strVal val="visible"/>
                                      </p:to>
                                    </p:set>
                                    <p:animEffect filter="blinds(horizontal)" transition="in">
                                      <p:cBhvr>
                                        <p:cTn id="17" dur="500"/>
                                        <p:tgtEl>
                                          <p:spTgt spid="146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4" fill="hold">
                                  <p:stCondLst>
                                    <p:cond delay="0"/>
                                  </p:stCondLst>
                                  <p:iterate type="el" backwards="0">
                                    <p:tmAbs val="0"/>
                                  </p:iterate>
                                  <p:childTnLst>
                                    <p:set>
                                      <p:cBhvr>
                                        <p:cTn id="21" fill="hold"/>
                                        <p:tgtEl>
                                          <p:spTgt spid="1380"/>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5" fill="hold">
                                  <p:stCondLst>
                                    <p:cond delay="0"/>
                                  </p:stCondLst>
                                  <p:iterate type="el" backwards="0">
                                    <p:tmAbs val="0"/>
                                  </p:iterate>
                                  <p:childTnLst>
                                    <p:set>
                                      <p:cBhvr>
                                        <p:cTn id="24" fill="hold"/>
                                        <p:tgtEl>
                                          <p:spTgt spid="1381"/>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6" fill="hold">
                                  <p:stCondLst>
                                    <p:cond delay="0"/>
                                  </p:stCondLst>
                                  <p:iterate type="el" backwards="0">
                                    <p:tmAbs val="0"/>
                                  </p:iterate>
                                  <p:childTnLst>
                                    <p:set>
                                      <p:cBhvr>
                                        <p:cTn id="27" fill="hold"/>
                                        <p:tgtEl>
                                          <p:spTgt spid="1383"/>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7" fill="hold">
                                  <p:stCondLst>
                                    <p:cond delay="0"/>
                                  </p:stCondLst>
                                  <p:iterate type="el" backwards="0">
                                    <p:tmAbs val="0"/>
                                  </p:iterate>
                                  <p:childTnLst>
                                    <p:set>
                                      <p:cBhvr>
                                        <p:cTn id="30" fill="hold"/>
                                        <p:tgtEl>
                                          <p:spTgt spid="1384"/>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8" fill="hold">
                                  <p:stCondLst>
                                    <p:cond delay="0"/>
                                  </p:stCondLst>
                                  <p:iterate type="el" backwards="0">
                                    <p:tmAbs val="0"/>
                                  </p:iterate>
                                  <p:childTnLst>
                                    <p:set>
                                      <p:cBhvr>
                                        <p:cTn id="33" fill="hold"/>
                                        <p:tgtEl>
                                          <p:spTgt spid="1385"/>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9" fill="hold">
                                  <p:stCondLst>
                                    <p:cond delay="0"/>
                                  </p:stCondLst>
                                  <p:iterate type="el" backwards="0">
                                    <p:tmAbs val="0"/>
                                  </p:iterate>
                                  <p:childTnLst>
                                    <p:set>
                                      <p:cBhvr>
                                        <p:cTn id="36" fill="hold"/>
                                        <p:tgtEl>
                                          <p:spTgt spid="1386"/>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0" fill="hold">
                                  <p:stCondLst>
                                    <p:cond delay="0"/>
                                  </p:stCondLst>
                                  <p:iterate type="el" backwards="0">
                                    <p:tmAbs val="0"/>
                                  </p:iterate>
                                  <p:childTnLst>
                                    <p:set>
                                      <p:cBhvr>
                                        <p:cTn id="39" fill="hold"/>
                                        <p:tgtEl>
                                          <p:spTgt spid="1387"/>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1" fill="hold">
                                  <p:stCondLst>
                                    <p:cond delay="0"/>
                                  </p:stCondLst>
                                  <p:iterate type="el" backwards="0">
                                    <p:tmAbs val="0"/>
                                  </p:iterate>
                                  <p:childTnLst>
                                    <p:set>
                                      <p:cBhvr>
                                        <p:cTn id="42" fill="hold"/>
                                        <p:tgtEl>
                                          <p:spTgt spid="1388"/>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2" fill="hold">
                                  <p:stCondLst>
                                    <p:cond delay="0"/>
                                  </p:stCondLst>
                                  <p:iterate type="el" backwards="0">
                                    <p:tmAbs val="0"/>
                                  </p:iterate>
                                  <p:childTnLst>
                                    <p:set>
                                      <p:cBhvr>
                                        <p:cTn id="45" fill="hold"/>
                                        <p:tgtEl>
                                          <p:spTgt spid="1389"/>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3" fill="hold">
                                  <p:stCondLst>
                                    <p:cond delay="0"/>
                                  </p:stCondLst>
                                  <p:iterate type="el" backwards="0">
                                    <p:tmAbs val="0"/>
                                  </p:iterate>
                                  <p:childTnLst>
                                    <p:set>
                                      <p:cBhvr>
                                        <p:cTn id="48" fill="hold"/>
                                        <p:tgtEl>
                                          <p:spTgt spid="1390"/>
                                        </p:tgtEl>
                                        <p:attrNameLst>
                                          <p:attrName>style.visibility</p:attrName>
                                        </p:attrNameLst>
                                      </p:cBhvr>
                                      <p:to>
                                        <p:strVal val="visible"/>
                                      </p:to>
                                    </p:set>
                                  </p:childTnLst>
                                </p:cTn>
                              </p:par>
                            </p:childTnLst>
                          </p:cTn>
                        </p:par>
                        <p:par>
                          <p:cTn id="49" fill="hold">
                            <p:stCondLst>
                              <p:cond delay="0"/>
                            </p:stCondLst>
                            <p:childTnLst>
                              <p:par>
                                <p:cTn id="50" presetClass="entr" nodeType="afterEffect" presetSubtype="0" presetID="1" grpId="14" fill="hold">
                                  <p:stCondLst>
                                    <p:cond delay="0"/>
                                  </p:stCondLst>
                                  <p:iterate type="el" backwards="0">
                                    <p:tmAbs val="0"/>
                                  </p:iterate>
                                  <p:childTnLst>
                                    <p:set>
                                      <p:cBhvr>
                                        <p:cTn id="51" fill="hold"/>
                                        <p:tgtEl>
                                          <p:spTgt spid="1391"/>
                                        </p:tgtEl>
                                        <p:attrNameLst>
                                          <p:attrName>style.visibility</p:attrName>
                                        </p:attrNameLst>
                                      </p:cBhvr>
                                      <p:to>
                                        <p:strVal val="visible"/>
                                      </p:to>
                                    </p:set>
                                  </p:childTnLst>
                                </p:cTn>
                              </p:par>
                            </p:childTnLst>
                          </p:cTn>
                        </p:par>
                        <p:par>
                          <p:cTn id="52" fill="hold">
                            <p:stCondLst>
                              <p:cond delay="0"/>
                            </p:stCondLst>
                            <p:childTnLst>
                              <p:par>
                                <p:cTn id="53" presetClass="entr" nodeType="afterEffect" presetSubtype="0" presetID="1" grpId="15" fill="hold">
                                  <p:stCondLst>
                                    <p:cond delay="0"/>
                                  </p:stCondLst>
                                  <p:iterate type="el" backwards="0">
                                    <p:tmAbs val="0"/>
                                  </p:iterate>
                                  <p:childTnLst>
                                    <p:set>
                                      <p:cBhvr>
                                        <p:cTn id="54" fill="hold"/>
                                        <p:tgtEl>
                                          <p:spTgt spid="1392"/>
                                        </p:tgtEl>
                                        <p:attrNameLst>
                                          <p:attrName>style.visibility</p:attrName>
                                        </p:attrNameLst>
                                      </p:cBhvr>
                                      <p:to>
                                        <p:strVal val="visible"/>
                                      </p:to>
                                    </p:set>
                                  </p:childTnLst>
                                </p:cTn>
                              </p:par>
                            </p:childTnLst>
                          </p:cTn>
                        </p:par>
                        <p:par>
                          <p:cTn id="55" fill="hold">
                            <p:stCondLst>
                              <p:cond delay="0"/>
                            </p:stCondLst>
                            <p:childTnLst>
                              <p:par>
                                <p:cTn id="56" presetClass="entr" nodeType="afterEffect" presetSubtype="0" presetID="1" grpId="16" fill="hold">
                                  <p:stCondLst>
                                    <p:cond delay="0"/>
                                  </p:stCondLst>
                                  <p:iterate type="el" backwards="0">
                                    <p:tmAbs val="0"/>
                                  </p:iterate>
                                  <p:childTnLst>
                                    <p:set>
                                      <p:cBhvr>
                                        <p:cTn id="57" fill="hold"/>
                                        <p:tgtEl>
                                          <p:spTgt spid="1393"/>
                                        </p:tgtEl>
                                        <p:attrNameLst>
                                          <p:attrName>style.visibility</p:attrName>
                                        </p:attrNameLst>
                                      </p:cBhvr>
                                      <p:to>
                                        <p:strVal val="visible"/>
                                      </p:to>
                                    </p:set>
                                  </p:childTnLst>
                                </p:cTn>
                              </p:par>
                            </p:childTnLst>
                          </p:cTn>
                        </p:par>
                        <p:par>
                          <p:cTn id="58" fill="hold">
                            <p:stCondLst>
                              <p:cond delay="0"/>
                            </p:stCondLst>
                            <p:childTnLst>
                              <p:par>
                                <p:cTn id="59" presetClass="entr" nodeType="afterEffect" presetSubtype="0" presetID="1" grpId="17" fill="hold">
                                  <p:stCondLst>
                                    <p:cond delay="0"/>
                                  </p:stCondLst>
                                  <p:iterate type="el" backwards="0">
                                    <p:tmAbs val="0"/>
                                  </p:iterate>
                                  <p:childTnLst>
                                    <p:set>
                                      <p:cBhvr>
                                        <p:cTn id="60" fill="hold"/>
                                        <p:tgtEl>
                                          <p:spTgt spid="1394"/>
                                        </p:tgtEl>
                                        <p:attrNameLst>
                                          <p:attrName>style.visibility</p:attrName>
                                        </p:attrNameLst>
                                      </p:cBhvr>
                                      <p:to>
                                        <p:strVal val="visible"/>
                                      </p:to>
                                    </p:set>
                                  </p:childTnLst>
                                </p:cTn>
                              </p:par>
                            </p:childTnLst>
                          </p:cTn>
                        </p:par>
                        <p:par>
                          <p:cTn id="61" fill="hold">
                            <p:stCondLst>
                              <p:cond delay="0"/>
                            </p:stCondLst>
                            <p:childTnLst>
                              <p:par>
                                <p:cTn id="62" presetClass="entr" nodeType="afterEffect" presetSubtype="0" presetID="1" grpId="18" fill="hold">
                                  <p:stCondLst>
                                    <p:cond delay="0"/>
                                  </p:stCondLst>
                                  <p:iterate type="el" backwards="0">
                                    <p:tmAbs val="0"/>
                                  </p:iterate>
                                  <p:childTnLst>
                                    <p:set>
                                      <p:cBhvr>
                                        <p:cTn id="63" fill="hold"/>
                                        <p:tgtEl>
                                          <p:spTgt spid="1395"/>
                                        </p:tgtEl>
                                        <p:attrNameLst>
                                          <p:attrName>style.visibility</p:attrName>
                                        </p:attrNameLst>
                                      </p:cBhvr>
                                      <p:to>
                                        <p:strVal val="visible"/>
                                      </p:to>
                                    </p:set>
                                  </p:childTnLst>
                                </p:cTn>
                              </p:par>
                            </p:childTnLst>
                          </p:cTn>
                        </p:par>
                        <p:par>
                          <p:cTn id="64" fill="hold">
                            <p:stCondLst>
                              <p:cond delay="0"/>
                            </p:stCondLst>
                            <p:childTnLst>
                              <p:par>
                                <p:cTn id="65" presetClass="entr" nodeType="afterEffect" presetSubtype="0" presetID="1" grpId="19" fill="hold">
                                  <p:stCondLst>
                                    <p:cond delay="0"/>
                                  </p:stCondLst>
                                  <p:iterate type="el" backwards="0">
                                    <p:tmAbs val="0"/>
                                  </p:iterate>
                                  <p:childTnLst>
                                    <p:set>
                                      <p:cBhvr>
                                        <p:cTn id="66" fill="hold"/>
                                        <p:tgtEl>
                                          <p:spTgt spid="1396"/>
                                        </p:tgtEl>
                                        <p:attrNameLst>
                                          <p:attrName>style.visibility</p:attrName>
                                        </p:attrNameLst>
                                      </p:cBhvr>
                                      <p:to>
                                        <p:strVal val="visible"/>
                                      </p:to>
                                    </p:set>
                                  </p:childTnLst>
                                </p:cTn>
                              </p:par>
                            </p:childTnLst>
                          </p:cTn>
                        </p:par>
                        <p:par>
                          <p:cTn id="67" fill="hold">
                            <p:stCondLst>
                              <p:cond delay="0"/>
                            </p:stCondLst>
                            <p:childTnLst>
                              <p:par>
                                <p:cTn id="68" presetClass="entr" nodeType="afterEffect" presetSubtype="0" presetID="1" grpId="20" fill="hold">
                                  <p:stCondLst>
                                    <p:cond delay="0"/>
                                  </p:stCondLst>
                                  <p:iterate type="el" backwards="0">
                                    <p:tmAbs val="0"/>
                                  </p:iterate>
                                  <p:childTnLst>
                                    <p:set>
                                      <p:cBhvr>
                                        <p:cTn id="69" fill="hold"/>
                                        <p:tgtEl>
                                          <p:spTgt spid="1397"/>
                                        </p:tgtEl>
                                        <p:attrNameLst>
                                          <p:attrName>style.visibility</p:attrName>
                                        </p:attrNameLst>
                                      </p:cBhvr>
                                      <p:to>
                                        <p:strVal val="visible"/>
                                      </p:to>
                                    </p:set>
                                  </p:childTnLst>
                                </p:cTn>
                              </p:par>
                            </p:childTnLst>
                          </p:cTn>
                        </p:par>
                        <p:par>
                          <p:cTn id="70" fill="hold">
                            <p:stCondLst>
                              <p:cond delay="0"/>
                            </p:stCondLst>
                            <p:childTnLst>
                              <p:par>
                                <p:cTn id="71" presetClass="entr" nodeType="afterEffect" presetSubtype="0" presetID="1" grpId="21" fill="hold">
                                  <p:stCondLst>
                                    <p:cond delay="0"/>
                                  </p:stCondLst>
                                  <p:iterate type="el" backwards="0">
                                    <p:tmAbs val="0"/>
                                  </p:iterate>
                                  <p:childTnLst>
                                    <p:set>
                                      <p:cBhvr>
                                        <p:cTn id="72" fill="hold"/>
                                        <p:tgtEl>
                                          <p:spTgt spid="1398"/>
                                        </p:tgtEl>
                                        <p:attrNameLst>
                                          <p:attrName>style.visibility</p:attrName>
                                        </p:attrNameLst>
                                      </p:cBhvr>
                                      <p:to>
                                        <p:strVal val="visible"/>
                                      </p:to>
                                    </p:set>
                                  </p:childTnLst>
                                </p:cTn>
                              </p:par>
                            </p:childTnLst>
                          </p:cTn>
                        </p:par>
                        <p:par>
                          <p:cTn id="73" fill="hold">
                            <p:stCondLst>
                              <p:cond delay="0"/>
                            </p:stCondLst>
                            <p:childTnLst>
                              <p:par>
                                <p:cTn id="74" presetClass="entr" nodeType="afterEffect" presetSubtype="0" presetID="1" grpId="22" fill="hold">
                                  <p:stCondLst>
                                    <p:cond delay="0"/>
                                  </p:stCondLst>
                                  <p:iterate type="el" backwards="0">
                                    <p:tmAbs val="0"/>
                                  </p:iterate>
                                  <p:childTnLst>
                                    <p:set>
                                      <p:cBhvr>
                                        <p:cTn id="75" fill="hold"/>
                                        <p:tgtEl>
                                          <p:spTgt spid="1399"/>
                                        </p:tgtEl>
                                        <p:attrNameLst>
                                          <p:attrName>style.visibility</p:attrName>
                                        </p:attrNameLst>
                                      </p:cBhvr>
                                      <p:to>
                                        <p:strVal val="visible"/>
                                      </p:to>
                                    </p:set>
                                  </p:childTnLst>
                                </p:cTn>
                              </p:par>
                            </p:childTnLst>
                          </p:cTn>
                        </p:par>
                        <p:par>
                          <p:cTn id="76" fill="hold">
                            <p:stCondLst>
                              <p:cond delay="0"/>
                            </p:stCondLst>
                            <p:childTnLst>
                              <p:par>
                                <p:cTn id="77" presetClass="entr" nodeType="afterEffect" presetSubtype="0" presetID="1" grpId="23" fill="hold">
                                  <p:stCondLst>
                                    <p:cond delay="0"/>
                                  </p:stCondLst>
                                  <p:iterate type="el" backwards="0">
                                    <p:tmAbs val="0"/>
                                  </p:iterate>
                                  <p:childTnLst>
                                    <p:set>
                                      <p:cBhvr>
                                        <p:cTn id="78" fill="hold"/>
                                        <p:tgtEl>
                                          <p:spTgt spid="1400"/>
                                        </p:tgtEl>
                                        <p:attrNameLst>
                                          <p:attrName>style.visibility</p:attrName>
                                        </p:attrNameLst>
                                      </p:cBhvr>
                                      <p:to>
                                        <p:strVal val="visible"/>
                                      </p:to>
                                    </p:set>
                                  </p:childTnLst>
                                </p:cTn>
                              </p:par>
                            </p:childTnLst>
                          </p:cTn>
                        </p:par>
                        <p:par>
                          <p:cTn id="79" fill="hold">
                            <p:stCondLst>
                              <p:cond delay="0"/>
                            </p:stCondLst>
                            <p:childTnLst>
                              <p:par>
                                <p:cTn id="80" presetClass="entr" nodeType="afterEffect" presetSubtype="0" presetID="1" grpId="24" fill="hold">
                                  <p:stCondLst>
                                    <p:cond delay="0"/>
                                  </p:stCondLst>
                                  <p:iterate type="el" backwards="0">
                                    <p:tmAbs val="0"/>
                                  </p:iterate>
                                  <p:childTnLst>
                                    <p:set>
                                      <p:cBhvr>
                                        <p:cTn id="81" fill="hold"/>
                                        <p:tgtEl>
                                          <p:spTgt spid="1401"/>
                                        </p:tgtEl>
                                        <p:attrNameLst>
                                          <p:attrName>style.visibility</p:attrName>
                                        </p:attrNameLst>
                                      </p:cBhvr>
                                      <p:to>
                                        <p:strVal val="visible"/>
                                      </p:to>
                                    </p:set>
                                  </p:childTnLst>
                                </p:cTn>
                              </p:par>
                            </p:childTnLst>
                          </p:cTn>
                        </p:par>
                        <p:par>
                          <p:cTn id="82" fill="hold">
                            <p:stCondLst>
                              <p:cond delay="0"/>
                            </p:stCondLst>
                            <p:childTnLst>
                              <p:par>
                                <p:cTn id="83" presetClass="entr" nodeType="afterEffect" presetSubtype="0" presetID="1" grpId="25" fill="hold">
                                  <p:stCondLst>
                                    <p:cond delay="0"/>
                                  </p:stCondLst>
                                  <p:iterate type="el" backwards="0">
                                    <p:tmAbs val="0"/>
                                  </p:iterate>
                                  <p:childTnLst>
                                    <p:set>
                                      <p:cBhvr>
                                        <p:cTn id="84" fill="hold"/>
                                        <p:tgtEl>
                                          <p:spTgt spid="1402"/>
                                        </p:tgtEl>
                                        <p:attrNameLst>
                                          <p:attrName>style.visibility</p:attrName>
                                        </p:attrNameLst>
                                      </p:cBhvr>
                                      <p:to>
                                        <p:strVal val="visible"/>
                                      </p:to>
                                    </p:set>
                                  </p:childTnLst>
                                </p:cTn>
                              </p:par>
                            </p:childTnLst>
                          </p:cTn>
                        </p:par>
                        <p:par>
                          <p:cTn id="85" fill="hold">
                            <p:stCondLst>
                              <p:cond delay="0"/>
                            </p:stCondLst>
                            <p:childTnLst>
                              <p:par>
                                <p:cTn id="86" presetClass="entr" nodeType="afterEffect" presetSubtype="0" presetID="1" grpId="26" fill="hold">
                                  <p:stCondLst>
                                    <p:cond delay="0"/>
                                  </p:stCondLst>
                                  <p:iterate type="el" backwards="0">
                                    <p:tmAbs val="0"/>
                                  </p:iterate>
                                  <p:childTnLst>
                                    <p:set>
                                      <p:cBhvr>
                                        <p:cTn id="87" fill="hold"/>
                                        <p:tgtEl>
                                          <p:spTgt spid="1403"/>
                                        </p:tgtEl>
                                        <p:attrNameLst>
                                          <p:attrName>style.visibility</p:attrName>
                                        </p:attrNameLst>
                                      </p:cBhvr>
                                      <p:to>
                                        <p:strVal val="visible"/>
                                      </p:to>
                                    </p:set>
                                  </p:childTnLst>
                                </p:cTn>
                              </p:par>
                            </p:childTnLst>
                          </p:cTn>
                        </p:par>
                        <p:par>
                          <p:cTn id="88" fill="hold">
                            <p:stCondLst>
                              <p:cond delay="0"/>
                            </p:stCondLst>
                            <p:childTnLst>
                              <p:par>
                                <p:cTn id="89" presetClass="entr" nodeType="afterEffect" presetSubtype="0" presetID="1" grpId="27" fill="hold">
                                  <p:stCondLst>
                                    <p:cond delay="0"/>
                                  </p:stCondLst>
                                  <p:iterate type="el" backwards="0">
                                    <p:tmAbs val="0"/>
                                  </p:iterate>
                                  <p:childTnLst>
                                    <p:set>
                                      <p:cBhvr>
                                        <p:cTn id="90" fill="hold"/>
                                        <p:tgtEl>
                                          <p:spTgt spid="1404"/>
                                        </p:tgtEl>
                                        <p:attrNameLst>
                                          <p:attrName>style.visibility</p:attrName>
                                        </p:attrNameLst>
                                      </p:cBhvr>
                                      <p:to>
                                        <p:strVal val="visible"/>
                                      </p:to>
                                    </p:set>
                                  </p:childTnLst>
                                </p:cTn>
                              </p:par>
                            </p:childTnLst>
                          </p:cTn>
                        </p:par>
                        <p:par>
                          <p:cTn id="91" fill="hold">
                            <p:stCondLst>
                              <p:cond delay="0"/>
                            </p:stCondLst>
                            <p:childTnLst>
                              <p:par>
                                <p:cTn id="92" presetClass="entr" nodeType="afterEffect" presetSubtype="0" presetID="1" grpId="28" fill="hold">
                                  <p:stCondLst>
                                    <p:cond delay="0"/>
                                  </p:stCondLst>
                                  <p:iterate type="el" backwards="0">
                                    <p:tmAbs val="0"/>
                                  </p:iterate>
                                  <p:childTnLst>
                                    <p:set>
                                      <p:cBhvr>
                                        <p:cTn id="93" fill="hold"/>
                                        <p:tgtEl>
                                          <p:spTgt spid="1405"/>
                                        </p:tgtEl>
                                        <p:attrNameLst>
                                          <p:attrName>style.visibility</p:attrName>
                                        </p:attrNameLst>
                                      </p:cBhvr>
                                      <p:to>
                                        <p:strVal val="visible"/>
                                      </p:to>
                                    </p:set>
                                  </p:childTnLst>
                                </p:cTn>
                              </p:par>
                            </p:childTnLst>
                          </p:cTn>
                        </p:par>
                        <p:par>
                          <p:cTn id="94" fill="hold">
                            <p:stCondLst>
                              <p:cond delay="0"/>
                            </p:stCondLst>
                            <p:childTnLst>
                              <p:par>
                                <p:cTn id="95" presetClass="entr" nodeType="afterEffect" presetSubtype="0" presetID="1" grpId="29" fill="hold">
                                  <p:stCondLst>
                                    <p:cond delay="0"/>
                                  </p:stCondLst>
                                  <p:iterate type="el" backwards="0">
                                    <p:tmAbs val="0"/>
                                  </p:iterate>
                                  <p:childTnLst>
                                    <p:set>
                                      <p:cBhvr>
                                        <p:cTn id="96" fill="hold"/>
                                        <p:tgtEl>
                                          <p:spTgt spid="1406"/>
                                        </p:tgtEl>
                                        <p:attrNameLst>
                                          <p:attrName>style.visibility</p:attrName>
                                        </p:attrNameLst>
                                      </p:cBhvr>
                                      <p:to>
                                        <p:strVal val="visible"/>
                                      </p:to>
                                    </p:set>
                                  </p:childTnLst>
                                </p:cTn>
                              </p:par>
                            </p:childTnLst>
                          </p:cTn>
                        </p:par>
                        <p:par>
                          <p:cTn id="97" fill="hold">
                            <p:stCondLst>
                              <p:cond delay="0"/>
                            </p:stCondLst>
                            <p:childTnLst>
                              <p:par>
                                <p:cTn id="98" presetClass="entr" nodeType="afterEffect" presetSubtype="0" presetID="1" grpId="30" fill="hold">
                                  <p:stCondLst>
                                    <p:cond delay="0"/>
                                  </p:stCondLst>
                                  <p:iterate type="el" backwards="0">
                                    <p:tmAbs val="0"/>
                                  </p:iterate>
                                  <p:childTnLst>
                                    <p:set>
                                      <p:cBhvr>
                                        <p:cTn id="99" fill="hold"/>
                                        <p:tgtEl>
                                          <p:spTgt spid="1407"/>
                                        </p:tgtEl>
                                        <p:attrNameLst>
                                          <p:attrName>style.visibility</p:attrName>
                                        </p:attrNameLst>
                                      </p:cBhvr>
                                      <p:to>
                                        <p:strVal val="visible"/>
                                      </p:to>
                                    </p:set>
                                  </p:childTnLst>
                                </p:cTn>
                              </p:par>
                            </p:childTnLst>
                          </p:cTn>
                        </p:par>
                        <p:par>
                          <p:cTn id="100" fill="hold">
                            <p:stCondLst>
                              <p:cond delay="0"/>
                            </p:stCondLst>
                            <p:childTnLst>
                              <p:par>
                                <p:cTn id="101" presetClass="entr" nodeType="afterEffect" presetSubtype="0" presetID="1" grpId="31" fill="hold">
                                  <p:stCondLst>
                                    <p:cond delay="0"/>
                                  </p:stCondLst>
                                  <p:iterate type="el" backwards="0">
                                    <p:tmAbs val="0"/>
                                  </p:iterate>
                                  <p:childTnLst>
                                    <p:set>
                                      <p:cBhvr>
                                        <p:cTn id="102" fill="hold"/>
                                        <p:tgtEl>
                                          <p:spTgt spid="1411"/>
                                        </p:tgtEl>
                                        <p:attrNameLst>
                                          <p:attrName>style.visibility</p:attrName>
                                        </p:attrNameLst>
                                      </p:cBhvr>
                                      <p:to>
                                        <p:strVal val="visible"/>
                                      </p:to>
                                    </p:set>
                                  </p:childTnLst>
                                </p:cTn>
                              </p:par>
                            </p:childTnLst>
                          </p:cTn>
                        </p:par>
                        <p:par>
                          <p:cTn id="103" fill="hold">
                            <p:stCondLst>
                              <p:cond delay="0"/>
                            </p:stCondLst>
                            <p:childTnLst>
                              <p:par>
                                <p:cTn id="104" presetClass="entr" nodeType="afterEffect" presetSubtype="0" presetID="1" grpId="32" fill="hold">
                                  <p:stCondLst>
                                    <p:cond delay="0"/>
                                  </p:stCondLst>
                                  <p:iterate type="el" backwards="0">
                                    <p:tmAbs val="0"/>
                                  </p:iterate>
                                  <p:childTnLst>
                                    <p:set>
                                      <p:cBhvr>
                                        <p:cTn id="105" fill="hold"/>
                                        <p:tgtEl>
                                          <p:spTgt spid="1415"/>
                                        </p:tgtEl>
                                        <p:attrNameLst>
                                          <p:attrName>style.visibility</p:attrName>
                                        </p:attrNameLst>
                                      </p:cBhvr>
                                      <p:to>
                                        <p:strVal val="visible"/>
                                      </p:to>
                                    </p:set>
                                  </p:childTnLst>
                                </p:cTn>
                              </p:par>
                            </p:childTnLst>
                          </p:cTn>
                        </p:par>
                        <p:par>
                          <p:cTn id="106" fill="hold">
                            <p:stCondLst>
                              <p:cond delay="0"/>
                            </p:stCondLst>
                            <p:childTnLst>
                              <p:par>
                                <p:cTn id="107" presetClass="entr" nodeType="afterEffect" presetSubtype="0" presetID="1" grpId="33" fill="hold">
                                  <p:stCondLst>
                                    <p:cond delay="0"/>
                                  </p:stCondLst>
                                  <p:iterate type="el" backwards="0">
                                    <p:tmAbs val="0"/>
                                  </p:iterate>
                                  <p:childTnLst>
                                    <p:set>
                                      <p:cBhvr>
                                        <p:cTn id="108" fill="hold"/>
                                        <p:tgtEl>
                                          <p:spTgt spid="1416"/>
                                        </p:tgtEl>
                                        <p:attrNameLst>
                                          <p:attrName>style.visibility</p:attrName>
                                        </p:attrNameLst>
                                      </p:cBhvr>
                                      <p:to>
                                        <p:strVal val="visible"/>
                                      </p:to>
                                    </p:set>
                                  </p:childTnLst>
                                </p:cTn>
                              </p:par>
                            </p:childTnLst>
                          </p:cTn>
                        </p:par>
                        <p:par>
                          <p:cTn id="109" fill="hold">
                            <p:stCondLst>
                              <p:cond delay="0"/>
                            </p:stCondLst>
                            <p:childTnLst>
                              <p:par>
                                <p:cTn id="110" presetClass="entr" nodeType="afterEffect" presetSubtype="0" presetID="1" grpId="34" fill="hold">
                                  <p:stCondLst>
                                    <p:cond delay="0"/>
                                  </p:stCondLst>
                                  <p:iterate type="el" backwards="0">
                                    <p:tmAbs val="0"/>
                                  </p:iterate>
                                  <p:childTnLst>
                                    <p:set>
                                      <p:cBhvr>
                                        <p:cTn id="111" fill="hold"/>
                                        <p:tgtEl>
                                          <p:spTgt spid="1417"/>
                                        </p:tgtEl>
                                        <p:attrNameLst>
                                          <p:attrName>style.visibility</p:attrName>
                                        </p:attrNameLst>
                                      </p:cBhvr>
                                      <p:to>
                                        <p:strVal val="visible"/>
                                      </p:to>
                                    </p:set>
                                  </p:childTnLst>
                                </p:cTn>
                              </p:par>
                            </p:childTnLst>
                          </p:cTn>
                        </p:par>
                        <p:par>
                          <p:cTn id="112" fill="hold">
                            <p:stCondLst>
                              <p:cond delay="0"/>
                            </p:stCondLst>
                            <p:childTnLst>
                              <p:par>
                                <p:cTn id="113" presetClass="entr" nodeType="afterEffect" presetSubtype="0" presetID="1" grpId="35" fill="hold">
                                  <p:stCondLst>
                                    <p:cond delay="0"/>
                                  </p:stCondLst>
                                  <p:iterate type="el" backwards="0">
                                    <p:tmAbs val="0"/>
                                  </p:iterate>
                                  <p:childTnLst>
                                    <p:set>
                                      <p:cBhvr>
                                        <p:cTn id="114" fill="hold"/>
                                        <p:tgtEl>
                                          <p:spTgt spid="1421"/>
                                        </p:tgtEl>
                                        <p:attrNameLst>
                                          <p:attrName>style.visibility</p:attrName>
                                        </p:attrNameLst>
                                      </p:cBhvr>
                                      <p:to>
                                        <p:strVal val="visible"/>
                                      </p:to>
                                    </p:set>
                                  </p:childTnLst>
                                </p:cTn>
                              </p:par>
                            </p:childTnLst>
                          </p:cTn>
                        </p:par>
                        <p:par>
                          <p:cTn id="115" fill="hold">
                            <p:stCondLst>
                              <p:cond delay="0"/>
                            </p:stCondLst>
                            <p:childTnLst>
                              <p:par>
                                <p:cTn id="116" presetClass="entr" nodeType="afterEffect" presetSubtype="0" presetID="1" grpId="36" fill="hold">
                                  <p:stCondLst>
                                    <p:cond delay="0"/>
                                  </p:stCondLst>
                                  <p:iterate type="el" backwards="0">
                                    <p:tmAbs val="0"/>
                                  </p:iterate>
                                  <p:childTnLst>
                                    <p:set>
                                      <p:cBhvr>
                                        <p:cTn id="117" fill="hold"/>
                                        <p:tgtEl>
                                          <p:spTgt spid="1422"/>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Class="entr" nodeType="clickEffect" presetSubtype="10" presetID="3" grpId="37" fill="hold">
                                  <p:stCondLst>
                                    <p:cond delay="0"/>
                                  </p:stCondLst>
                                  <p:iterate type="el" backwards="0">
                                    <p:tmAbs val="0"/>
                                  </p:iterate>
                                  <p:childTnLst>
                                    <p:set>
                                      <p:cBhvr>
                                        <p:cTn id="121" fill="hold"/>
                                        <p:tgtEl>
                                          <p:spTgt spid="1461"/>
                                        </p:tgtEl>
                                        <p:attrNameLst>
                                          <p:attrName>style.visibility</p:attrName>
                                        </p:attrNameLst>
                                      </p:cBhvr>
                                      <p:to>
                                        <p:strVal val="visible"/>
                                      </p:to>
                                    </p:set>
                                    <p:animEffect filter="blinds(horizontal)" transition="in">
                                      <p:cBhvr>
                                        <p:cTn id="122" dur="500"/>
                                        <p:tgtEl>
                                          <p:spTgt spid="1461"/>
                                        </p:tgtEl>
                                      </p:cBhvr>
                                    </p:animEffect>
                                  </p:childTnLst>
                                </p:cTn>
                              </p:par>
                            </p:childTnLst>
                          </p:cTn>
                        </p:par>
                        <p:par>
                          <p:cTn id="123" fill="hold">
                            <p:stCondLst>
                              <p:cond delay="500"/>
                            </p:stCondLst>
                            <p:childTnLst>
                              <p:par>
                                <p:cTn id="124" presetClass="entr" nodeType="afterEffect" presetSubtype="10" presetID="3" grpId="38" fill="hold">
                                  <p:stCondLst>
                                    <p:cond delay="0"/>
                                  </p:stCondLst>
                                  <p:iterate type="el" backwards="0">
                                    <p:tmAbs val="0"/>
                                  </p:iterate>
                                  <p:childTnLst>
                                    <p:set>
                                      <p:cBhvr>
                                        <p:cTn id="125" fill="hold"/>
                                        <p:tgtEl>
                                          <p:spTgt spid="1463"/>
                                        </p:tgtEl>
                                        <p:attrNameLst>
                                          <p:attrName>style.visibility</p:attrName>
                                        </p:attrNameLst>
                                      </p:cBhvr>
                                      <p:to>
                                        <p:strVal val="visible"/>
                                      </p:to>
                                    </p:set>
                                    <p:animEffect filter="blinds(horizontal)" transition="in">
                                      <p:cBhvr>
                                        <p:cTn id="126" dur="500"/>
                                        <p:tgtEl>
                                          <p:spTgt spid="1463"/>
                                        </p:tgtEl>
                                      </p:cBhvr>
                                    </p:animEffect>
                                  </p:childTnLst>
                                </p:cTn>
                              </p:par>
                            </p:childTnLst>
                          </p:cTn>
                        </p:par>
                      </p:childTnLst>
                    </p:cTn>
                  </p:par>
                  <p:par>
                    <p:cTn id="127" fill="hold">
                      <p:stCondLst>
                        <p:cond delay="indefinite"/>
                      </p:stCondLst>
                      <p:childTnLst>
                        <p:par>
                          <p:cTn id="128" fill="hold">
                            <p:stCondLst>
                              <p:cond delay="0"/>
                            </p:stCondLst>
                            <p:childTnLst>
                              <p:par>
                                <p:cTn id="129" presetClass="entr" nodeType="clickEffect" presetSubtype="0" presetID="1" grpId="39" fill="hold">
                                  <p:stCondLst>
                                    <p:cond delay="0"/>
                                  </p:stCondLst>
                                  <p:iterate type="el" backwards="0">
                                    <p:tmAbs val="0"/>
                                  </p:iterate>
                                  <p:childTnLst>
                                    <p:set>
                                      <p:cBhvr>
                                        <p:cTn id="130" fill="hold"/>
                                        <p:tgtEl>
                                          <p:spTgt spid="1379"/>
                                        </p:tgtEl>
                                        <p:attrNameLst>
                                          <p:attrName>style.visibility</p:attrName>
                                        </p:attrNameLst>
                                      </p:cBhvr>
                                      <p:to>
                                        <p:strVal val="visible"/>
                                      </p:to>
                                    </p:set>
                                  </p:childTnLst>
                                </p:cTn>
                              </p:par>
                            </p:childTnLst>
                          </p:cTn>
                        </p:par>
                        <p:par>
                          <p:cTn id="131" fill="hold">
                            <p:stCondLst>
                              <p:cond delay="0"/>
                            </p:stCondLst>
                            <p:childTnLst>
                              <p:par>
                                <p:cTn id="132" presetClass="entr" nodeType="afterEffect" presetSubtype="0" presetID="1" grpId="40" fill="hold">
                                  <p:stCondLst>
                                    <p:cond delay="0"/>
                                  </p:stCondLst>
                                  <p:iterate type="el" backwards="0">
                                    <p:tmAbs val="0"/>
                                  </p:iterate>
                                  <p:childTnLst>
                                    <p:set>
                                      <p:cBhvr>
                                        <p:cTn id="133" fill="hold"/>
                                        <p:tgtEl>
                                          <p:spTgt spid="1382"/>
                                        </p:tgtEl>
                                        <p:attrNameLst>
                                          <p:attrName>style.visibility</p:attrName>
                                        </p:attrNameLst>
                                      </p:cBhvr>
                                      <p:to>
                                        <p:strVal val="visible"/>
                                      </p:to>
                                    </p:set>
                                  </p:childTnLst>
                                </p:cTn>
                              </p:par>
                            </p:childTnLst>
                          </p:cTn>
                        </p:par>
                        <p:par>
                          <p:cTn id="134" fill="hold">
                            <p:stCondLst>
                              <p:cond delay="0"/>
                            </p:stCondLst>
                            <p:childTnLst>
                              <p:par>
                                <p:cTn id="135" presetClass="entr" nodeType="afterEffect" presetSubtype="0" presetID="1" grpId="41" fill="hold">
                                  <p:stCondLst>
                                    <p:cond delay="0"/>
                                  </p:stCondLst>
                                  <p:iterate type="el" backwards="0">
                                    <p:tmAbs val="0"/>
                                  </p:iterate>
                                  <p:childTnLst>
                                    <p:set>
                                      <p:cBhvr>
                                        <p:cTn id="136" fill="hold"/>
                                        <p:tgtEl>
                                          <p:spTgt spid="1424"/>
                                        </p:tgtEl>
                                        <p:attrNameLst>
                                          <p:attrName>style.visibility</p:attrName>
                                        </p:attrNameLst>
                                      </p:cBhvr>
                                      <p:to>
                                        <p:strVal val="visible"/>
                                      </p:to>
                                    </p:set>
                                  </p:childTnLst>
                                </p:cTn>
                              </p:par>
                            </p:childTnLst>
                          </p:cTn>
                        </p:par>
                        <p:par>
                          <p:cTn id="137" fill="hold">
                            <p:stCondLst>
                              <p:cond delay="0"/>
                            </p:stCondLst>
                            <p:childTnLst>
                              <p:par>
                                <p:cTn id="138" presetClass="entr" nodeType="afterEffect" presetSubtype="0" presetID="1" grpId="42" fill="hold">
                                  <p:stCondLst>
                                    <p:cond delay="0"/>
                                  </p:stCondLst>
                                  <p:iterate type="el" backwards="0">
                                    <p:tmAbs val="0"/>
                                  </p:iterate>
                                  <p:childTnLst>
                                    <p:set>
                                      <p:cBhvr>
                                        <p:cTn id="139" fill="hold"/>
                                        <p:tgtEl>
                                          <p:spTgt spid="1425"/>
                                        </p:tgtEl>
                                        <p:attrNameLst>
                                          <p:attrName>style.visibility</p:attrName>
                                        </p:attrNameLst>
                                      </p:cBhvr>
                                      <p:to>
                                        <p:strVal val="visible"/>
                                      </p:to>
                                    </p:set>
                                  </p:childTnLst>
                                </p:cTn>
                              </p:par>
                            </p:childTnLst>
                          </p:cTn>
                        </p:par>
                        <p:par>
                          <p:cTn id="140" fill="hold">
                            <p:stCondLst>
                              <p:cond delay="0"/>
                            </p:stCondLst>
                            <p:childTnLst>
                              <p:par>
                                <p:cTn id="141" presetClass="entr" nodeType="afterEffect" presetSubtype="0" presetID="1" grpId="43" fill="hold">
                                  <p:stCondLst>
                                    <p:cond delay="0"/>
                                  </p:stCondLst>
                                  <p:iterate type="el" backwards="0">
                                    <p:tmAbs val="0"/>
                                  </p:iterate>
                                  <p:childTnLst>
                                    <p:set>
                                      <p:cBhvr>
                                        <p:cTn id="142" fill="hold"/>
                                        <p:tgtEl>
                                          <p:spTgt spid="1426"/>
                                        </p:tgtEl>
                                        <p:attrNameLst>
                                          <p:attrName>style.visibility</p:attrName>
                                        </p:attrNameLst>
                                      </p:cBhvr>
                                      <p:to>
                                        <p:strVal val="visible"/>
                                      </p:to>
                                    </p:set>
                                  </p:childTnLst>
                                </p:cTn>
                              </p:par>
                            </p:childTnLst>
                          </p:cTn>
                        </p:par>
                        <p:par>
                          <p:cTn id="143" fill="hold">
                            <p:stCondLst>
                              <p:cond delay="0"/>
                            </p:stCondLst>
                            <p:childTnLst>
                              <p:par>
                                <p:cTn id="144" presetClass="entr" nodeType="afterEffect" presetSubtype="0" presetID="1" grpId="44" fill="hold">
                                  <p:stCondLst>
                                    <p:cond delay="0"/>
                                  </p:stCondLst>
                                  <p:iterate type="el" backwards="0">
                                    <p:tmAbs val="0"/>
                                  </p:iterate>
                                  <p:childTnLst>
                                    <p:set>
                                      <p:cBhvr>
                                        <p:cTn id="145" fill="hold"/>
                                        <p:tgtEl>
                                          <p:spTgt spid="1427"/>
                                        </p:tgtEl>
                                        <p:attrNameLst>
                                          <p:attrName>style.visibility</p:attrName>
                                        </p:attrNameLst>
                                      </p:cBhvr>
                                      <p:to>
                                        <p:strVal val="visible"/>
                                      </p:to>
                                    </p:set>
                                  </p:childTnLst>
                                </p:cTn>
                              </p:par>
                            </p:childTnLst>
                          </p:cTn>
                        </p:par>
                        <p:par>
                          <p:cTn id="146" fill="hold">
                            <p:stCondLst>
                              <p:cond delay="0"/>
                            </p:stCondLst>
                            <p:childTnLst>
                              <p:par>
                                <p:cTn id="147" presetClass="entr" nodeType="afterEffect" presetSubtype="0" presetID="1" grpId="45" fill="hold">
                                  <p:stCondLst>
                                    <p:cond delay="0"/>
                                  </p:stCondLst>
                                  <p:iterate type="el" backwards="0">
                                    <p:tmAbs val="0"/>
                                  </p:iterate>
                                  <p:childTnLst>
                                    <p:set>
                                      <p:cBhvr>
                                        <p:cTn id="148" fill="hold"/>
                                        <p:tgtEl>
                                          <p:spTgt spid="1439"/>
                                        </p:tgtEl>
                                        <p:attrNameLst>
                                          <p:attrName>style.visibility</p:attrName>
                                        </p:attrNameLst>
                                      </p:cBhvr>
                                      <p:to>
                                        <p:strVal val="visible"/>
                                      </p:to>
                                    </p:set>
                                  </p:childTnLst>
                                </p:cTn>
                              </p:par>
                            </p:childTnLst>
                          </p:cTn>
                        </p:par>
                        <p:par>
                          <p:cTn id="149" fill="hold">
                            <p:stCondLst>
                              <p:cond delay="0"/>
                            </p:stCondLst>
                            <p:childTnLst>
                              <p:par>
                                <p:cTn id="150" presetClass="entr" nodeType="afterEffect" presetSubtype="0" presetID="1" grpId="46" fill="hold">
                                  <p:stCondLst>
                                    <p:cond delay="0"/>
                                  </p:stCondLst>
                                  <p:iterate type="el" backwards="0">
                                    <p:tmAbs val="0"/>
                                  </p:iterate>
                                  <p:childTnLst>
                                    <p:set>
                                      <p:cBhvr>
                                        <p:cTn id="151" fill="hold"/>
                                        <p:tgtEl>
                                          <p:spTgt spid="1440"/>
                                        </p:tgtEl>
                                        <p:attrNameLst>
                                          <p:attrName>style.visibility</p:attrName>
                                        </p:attrNameLst>
                                      </p:cBhvr>
                                      <p:to>
                                        <p:strVal val="visible"/>
                                      </p:to>
                                    </p:set>
                                  </p:childTnLst>
                                </p:cTn>
                              </p:par>
                            </p:childTnLst>
                          </p:cTn>
                        </p:par>
                        <p:par>
                          <p:cTn id="152" fill="hold">
                            <p:stCondLst>
                              <p:cond delay="0"/>
                            </p:stCondLst>
                            <p:childTnLst>
                              <p:par>
                                <p:cTn id="153" presetClass="entr" nodeType="afterEffect" presetSubtype="0" presetID="1" grpId="47" fill="hold">
                                  <p:stCondLst>
                                    <p:cond delay="0"/>
                                  </p:stCondLst>
                                  <p:iterate type="el" backwards="0">
                                    <p:tmAbs val="0"/>
                                  </p:iterate>
                                  <p:childTnLst>
                                    <p:set>
                                      <p:cBhvr>
                                        <p:cTn id="154" fill="hold"/>
                                        <p:tgtEl>
                                          <p:spTgt spid="1441"/>
                                        </p:tgtEl>
                                        <p:attrNameLst>
                                          <p:attrName>style.visibility</p:attrName>
                                        </p:attrNameLst>
                                      </p:cBhvr>
                                      <p:to>
                                        <p:strVal val="visible"/>
                                      </p:to>
                                    </p:set>
                                  </p:childTnLst>
                                </p:cTn>
                              </p:par>
                            </p:childTnLst>
                          </p:cTn>
                        </p:par>
                        <p:par>
                          <p:cTn id="155" fill="hold">
                            <p:stCondLst>
                              <p:cond delay="0"/>
                            </p:stCondLst>
                            <p:childTnLst>
                              <p:par>
                                <p:cTn id="156" presetClass="entr" nodeType="afterEffect" presetSubtype="0" presetID="1" grpId="48" fill="hold">
                                  <p:stCondLst>
                                    <p:cond delay="0"/>
                                  </p:stCondLst>
                                  <p:iterate type="el" backwards="0">
                                    <p:tmAbs val="0"/>
                                  </p:iterate>
                                  <p:childTnLst>
                                    <p:set>
                                      <p:cBhvr>
                                        <p:cTn id="157" fill="hold"/>
                                        <p:tgtEl>
                                          <p:spTgt spid="1444"/>
                                        </p:tgtEl>
                                        <p:attrNameLst>
                                          <p:attrName>style.visibility</p:attrName>
                                        </p:attrNameLst>
                                      </p:cBhvr>
                                      <p:to>
                                        <p:strVal val="visible"/>
                                      </p:to>
                                    </p:set>
                                  </p:childTnLst>
                                </p:cTn>
                              </p:par>
                            </p:childTnLst>
                          </p:cTn>
                        </p:par>
                        <p:par>
                          <p:cTn id="158" fill="hold">
                            <p:stCondLst>
                              <p:cond delay="0"/>
                            </p:stCondLst>
                            <p:childTnLst>
                              <p:par>
                                <p:cTn id="159" presetClass="entr" nodeType="afterEffect" presetSubtype="0" presetID="1" grpId="49" fill="hold">
                                  <p:stCondLst>
                                    <p:cond delay="0"/>
                                  </p:stCondLst>
                                  <p:iterate type="el" backwards="0">
                                    <p:tmAbs val="0"/>
                                  </p:iterate>
                                  <p:childTnLst>
                                    <p:set>
                                      <p:cBhvr>
                                        <p:cTn id="160" fill="hold"/>
                                        <p:tgtEl>
                                          <p:spTgt spid="1445"/>
                                        </p:tgtEl>
                                        <p:attrNameLst>
                                          <p:attrName>style.visibility</p:attrName>
                                        </p:attrNameLst>
                                      </p:cBhvr>
                                      <p:to>
                                        <p:strVal val="visible"/>
                                      </p:to>
                                    </p:set>
                                  </p:childTnLst>
                                </p:cTn>
                              </p:par>
                            </p:childTnLst>
                          </p:cTn>
                        </p:par>
                        <p:par>
                          <p:cTn id="161" fill="hold">
                            <p:stCondLst>
                              <p:cond delay="0"/>
                            </p:stCondLst>
                            <p:childTnLst>
                              <p:par>
                                <p:cTn id="162" presetClass="entr" nodeType="afterEffect" presetSubtype="0" presetID="1" grpId="50" fill="hold">
                                  <p:stCondLst>
                                    <p:cond delay="0"/>
                                  </p:stCondLst>
                                  <p:iterate type="el" backwards="0">
                                    <p:tmAbs val="0"/>
                                  </p:iterate>
                                  <p:childTnLst>
                                    <p:set>
                                      <p:cBhvr>
                                        <p:cTn id="163" fill="hold"/>
                                        <p:tgtEl>
                                          <p:spTgt spid="1446"/>
                                        </p:tgtEl>
                                        <p:attrNameLst>
                                          <p:attrName>style.visibility</p:attrName>
                                        </p:attrNameLst>
                                      </p:cBhvr>
                                      <p:to>
                                        <p:strVal val="visible"/>
                                      </p:to>
                                    </p:set>
                                  </p:childTnLst>
                                </p:cTn>
                              </p:par>
                            </p:childTnLst>
                          </p:cTn>
                        </p:par>
                        <p:par>
                          <p:cTn id="164" fill="hold">
                            <p:stCondLst>
                              <p:cond delay="0"/>
                            </p:stCondLst>
                            <p:childTnLst>
                              <p:par>
                                <p:cTn id="165" presetClass="entr" nodeType="afterEffect" presetSubtype="0" presetID="1" grpId="51" fill="hold">
                                  <p:stCondLst>
                                    <p:cond delay="0"/>
                                  </p:stCondLst>
                                  <p:iterate type="el" backwards="0">
                                    <p:tmAbs val="0"/>
                                  </p:iterate>
                                  <p:childTnLst>
                                    <p:set>
                                      <p:cBhvr>
                                        <p:cTn id="166" fill="hold"/>
                                        <p:tgtEl>
                                          <p:spTgt spid="1447"/>
                                        </p:tgtEl>
                                        <p:attrNameLst>
                                          <p:attrName>style.visibility</p:attrName>
                                        </p:attrNameLst>
                                      </p:cBhvr>
                                      <p:to>
                                        <p:strVal val="visible"/>
                                      </p:to>
                                    </p:set>
                                  </p:childTnLst>
                                </p:cTn>
                              </p:par>
                            </p:childTnLst>
                          </p:cTn>
                        </p:par>
                        <p:par>
                          <p:cTn id="167" fill="hold">
                            <p:stCondLst>
                              <p:cond delay="0"/>
                            </p:stCondLst>
                            <p:childTnLst>
                              <p:par>
                                <p:cTn id="168" presetClass="entr" nodeType="afterEffect" presetSubtype="0" presetID="1" grpId="52" fill="hold">
                                  <p:stCondLst>
                                    <p:cond delay="0"/>
                                  </p:stCondLst>
                                  <p:iterate type="el" backwards="0">
                                    <p:tmAbs val="0"/>
                                  </p:iterate>
                                  <p:childTnLst>
                                    <p:set>
                                      <p:cBhvr>
                                        <p:cTn id="169" fill="hold"/>
                                        <p:tgtEl>
                                          <p:spTgt spid="1452"/>
                                        </p:tgtEl>
                                        <p:attrNameLst>
                                          <p:attrName>style.visibility</p:attrName>
                                        </p:attrNameLst>
                                      </p:cBhvr>
                                      <p:to>
                                        <p:strVal val="visible"/>
                                      </p:to>
                                    </p:set>
                                  </p:childTnLst>
                                </p:cTn>
                              </p:par>
                            </p:childTnLst>
                          </p:cTn>
                        </p:par>
                        <p:par>
                          <p:cTn id="170" fill="hold">
                            <p:stCondLst>
                              <p:cond delay="0"/>
                            </p:stCondLst>
                            <p:childTnLst>
                              <p:par>
                                <p:cTn id="171" presetClass="entr" nodeType="afterEffect" presetSubtype="0" presetID="1" grpId="53" fill="hold">
                                  <p:stCondLst>
                                    <p:cond delay="0"/>
                                  </p:stCondLst>
                                  <p:iterate type="el" backwards="0">
                                    <p:tmAbs val="0"/>
                                  </p:iterate>
                                  <p:childTnLst>
                                    <p:set>
                                      <p:cBhvr>
                                        <p:cTn id="172" fill="hold"/>
                                        <p:tgtEl>
                                          <p:spTgt spid="1453"/>
                                        </p:tgtEl>
                                        <p:attrNameLst>
                                          <p:attrName>style.visibility</p:attrName>
                                        </p:attrNameLst>
                                      </p:cBhvr>
                                      <p:to>
                                        <p:strVal val="visible"/>
                                      </p:to>
                                    </p:set>
                                  </p:childTnLst>
                                </p:cTn>
                              </p:par>
                            </p:childTnLst>
                          </p:cTn>
                        </p:par>
                        <p:par>
                          <p:cTn id="173" fill="hold">
                            <p:stCondLst>
                              <p:cond delay="0"/>
                            </p:stCondLst>
                            <p:childTnLst>
                              <p:par>
                                <p:cTn id="174" presetClass="entr" nodeType="afterEffect" presetSubtype="0" presetID="1" grpId="54" fill="hold">
                                  <p:stCondLst>
                                    <p:cond delay="0"/>
                                  </p:stCondLst>
                                  <p:iterate type="el" backwards="0">
                                    <p:tmAbs val="0"/>
                                  </p:iterate>
                                  <p:childTnLst>
                                    <p:set>
                                      <p:cBhvr>
                                        <p:cTn id="175" fill="hold"/>
                                        <p:tgtEl>
                                          <p:spTgt spid="1454"/>
                                        </p:tgtEl>
                                        <p:attrNameLst>
                                          <p:attrName>style.visibility</p:attrName>
                                        </p:attrNameLst>
                                      </p:cBhvr>
                                      <p:to>
                                        <p:strVal val="visible"/>
                                      </p:to>
                                    </p:set>
                                  </p:childTnLst>
                                </p:cTn>
                              </p:par>
                            </p:childTnLst>
                          </p:cTn>
                        </p:par>
                        <p:par>
                          <p:cTn id="176" fill="hold">
                            <p:stCondLst>
                              <p:cond delay="0"/>
                            </p:stCondLst>
                            <p:childTnLst>
                              <p:par>
                                <p:cTn id="177" presetClass="entr" nodeType="afterEffect" presetSubtype="0" presetID="1" grpId="55" fill="hold">
                                  <p:stCondLst>
                                    <p:cond delay="0"/>
                                  </p:stCondLst>
                                  <p:iterate type="el" backwards="0">
                                    <p:tmAbs val="0"/>
                                  </p:iterate>
                                  <p:childTnLst>
                                    <p:set>
                                      <p:cBhvr>
                                        <p:cTn id="178" fill="hold"/>
                                        <p:tgtEl>
                                          <p:spTgt spid="1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1" grpId="35"/>
      <p:bldP build="whole" bldLvl="1" animBg="1" rev="0" advAuto="0" spid="1425" grpId="42"/>
      <p:bldP build="whole" bldLvl="1" animBg="1" rev="0" advAuto="0" spid="1407" grpId="30"/>
      <p:bldP build="whole" bldLvl="1" animBg="1" rev="0" advAuto="0" spid="1395" grpId="18"/>
      <p:bldP build="whole" bldLvl="1" animBg="1" rev="0" advAuto="0" spid="1388" grpId="11"/>
      <p:bldP build="whole" bldLvl="1" animBg="1" rev="0" advAuto="0" spid="1415" grpId="32"/>
      <p:bldP build="whole" bldLvl="1" animBg="1" rev="0" advAuto="0" spid="1417" grpId="34"/>
      <p:bldP build="whole" bldLvl="1" animBg="1" rev="0" advAuto="0" spid="1400" grpId="23"/>
      <p:bldP build="whole" bldLvl="1" animBg="1" rev="0" advAuto="0" spid="1392" grpId="15"/>
      <p:bldP build="whole" bldLvl="1" animBg="1" rev="0" advAuto="0" spid="1423" grpId="1"/>
      <p:bldP build="whole" bldLvl="1" animBg="1" rev="0" advAuto="0" spid="1422" grpId="36"/>
      <p:bldP build="whole" bldLvl="1" animBg="1" rev="0" advAuto="0" spid="1440" grpId="46"/>
      <p:bldP build="whole" bldLvl="1" animBg="1" rev="0" advAuto="0" spid="1461" grpId="37"/>
      <p:bldP build="whole" bldLvl="1" animBg="1" rev="0" advAuto="0" spid="1404" grpId="27"/>
      <p:bldP build="whole" bldLvl="1" animBg="1" rev="0" advAuto="0" spid="1383" grpId="6"/>
      <p:bldP build="whole" bldLvl="1" animBg="1" rev="0" advAuto="0" spid="1382" grpId="40"/>
      <p:bldP build="whole" bldLvl="1" animBg="1" rev="0" advAuto="0" spid="1446" grpId="50"/>
      <p:bldP build="whole" bldLvl="1" animBg="1" rev="0" advAuto="0" spid="1426" grpId="43"/>
      <p:bldP build="whole" bldLvl="1" animBg="1" rev="0" advAuto="0" spid="1397" grpId="20"/>
      <p:bldP build="whole" bldLvl="1" animBg="1" rev="0" advAuto="0" spid="1389" grpId="12"/>
      <p:bldP build="whole" bldLvl="1" animBg="1" rev="0" advAuto="0" spid="1401" grpId="24"/>
      <p:bldP build="whole" bldLvl="1" animBg="1" rev="0" advAuto="0" spid="1394" grpId="17"/>
      <p:bldP build="whole" bldLvl="1" animBg="1" rev="0" advAuto="0" spid="1380" grpId="4"/>
      <p:bldP build="whole" bldLvl="1" animBg="1" rev="0" advAuto="0" spid="1439" grpId="45"/>
      <p:bldP build="whole" bldLvl="1" animBg="1" rev="0" advAuto="0" spid="1379" grpId="39"/>
      <p:bldP build="whole" bldLvl="1" animBg="1" rev="0" advAuto="0" spid="1447" grpId="51"/>
      <p:bldP build="whole" bldLvl="1" animBg="1" rev="0" advAuto="0" spid="1452" grpId="52"/>
      <p:bldP build="whole" bldLvl="1" animBg="1" rev="0" advAuto="0" spid="1405" grpId="28"/>
      <p:bldP build="whole" bldLvl="1" animBg="1" rev="0" advAuto="0" spid="1384" grpId="7"/>
      <p:bldP build="whole" bldLvl="1" animBg="1" rev="0" advAuto="0" spid="1444" grpId="48"/>
      <p:bldP build="whole" bldLvl="1" animBg="1" rev="0" advAuto="0" spid="1411" grpId="31"/>
      <p:bldP build="whole" bldLvl="1" animBg="1" rev="0" advAuto="0" spid="1453" grpId="53"/>
      <p:bldP build="whole" bldLvl="1" animBg="1" rev="0" advAuto="0" spid="1427" grpId="44"/>
      <p:bldP build="whole" bldLvl="1" animBg="1" rev="0" advAuto="0" spid="1459" grpId="55"/>
      <p:bldP build="whole" bldLvl="1" animBg="1" rev="0" advAuto="0" spid="1398" grpId="21"/>
      <p:bldP build="whole" bldLvl="1" animBg="1" rev="0" advAuto="0" spid="1390" grpId="13"/>
      <p:bldP build="whole" bldLvl="1" animBg="1" rev="0" advAuto="0" spid="1445" grpId="49"/>
      <p:bldP build="whole" bldLvl="1" animBg="1" rev="0" advAuto="0" spid="1386" grpId="9"/>
      <p:bldP build="whole" bldLvl="1" animBg="1" rev="0" advAuto="0" spid="1460" grpId="3"/>
      <p:bldP build="whole" bldLvl="1" animBg="1" rev="0" advAuto="0" spid="1402" grpId="25"/>
      <p:bldP build="whole" bldLvl="1" animBg="1" rev="0" advAuto="0" spid="1381" grpId="5"/>
      <p:bldP build="whole" bldLvl="1" animBg="1" rev="0" advAuto="0" spid="1396" grpId="19"/>
      <p:bldP build="whole" bldLvl="1" animBg="1" rev="0" advAuto="0" spid="1424" grpId="41"/>
      <p:bldP build="whole" bldLvl="1" animBg="1" rev="0" advAuto="0" spid="1406" grpId="29"/>
      <p:bldP build="whole" bldLvl="1" animBg="1" rev="0" advAuto="0" spid="1385" grpId="8"/>
      <p:bldP build="whole" bldLvl="1" animBg="1" rev="0" advAuto="0" spid="1454" grpId="54"/>
      <p:bldP build="whole" bldLvl="1" animBg="1" rev="0" advAuto="0" spid="1393" grpId="16"/>
      <p:bldP build="whole" bldLvl="1" animBg="1" rev="0" advAuto="0" spid="1462" grpId="2"/>
      <p:bldP build="whole" bldLvl="1" animBg="1" rev="0" advAuto="0" spid="1441" grpId="47"/>
      <p:bldP build="whole" bldLvl="1" animBg="1" rev="0" advAuto="0" spid="1416" grpId="33"/>
      <p:bldP build="whole" bldLvl="1" animBg="1" rev="0" advAuto="0" spid="1399" grpId="22"/>
      <p:bldP build="whole" bldLvl="1" animBg="1" rev="0" advAuto="0" spid="1391" grpId="14"/>
      <p:bldP build="whole" bldLvl="1" animBg="1" rev="0" advAuto="0" spid="1403" grpId="26"/>
      <p:bldP build="whole" bldLvl="1" animBg="1" rev="0" advAuto="0" spid="1387" grpId="10"/>
      <p:bldP build="whole" bldLvl="1" animBg="1" rev="0" advAuto="0" spid="1463" grpId="38"/>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7"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Performance Impact </a:t>
            </a:r>
          </a:p>
        </p:txBody>
      </p:sp>
      <p:pic>
        <p:nvPicPr>
          <p:cNvPr id="1468" name="Picture 6" descr="Picture 6"/>
          <p:cNvPicPr>
            <a:picLocks noChangeAspect="1"/>
          </p:cNvPicPr>
          <p:nvPr/>
        </p:nvPicPr>
        <p:blipFill>
          <a:blip r:embed="rId3">
            <a:extLst/>
          </a:blip>
          <a:stretch>
            <a:fillRect/>
          </a:stretch>
        </p:blipFill>
        <p:spPr>
          <a:xfrm>
            <a:off x="377853" y="2147368"/>
            <a:ext cx="7886701" cy="3001225"/>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Number of Inserted Fences </a:t>
            </a:r>
          </a:p>
        </p:txBody>
      </p:sp>
      <p:pic>
        <p:nvPicPr>
          <p:cNvPr id="1473" name="Picture 5" descr="Picture 5"/>
          <p:cNvPicPr>
            <a:picLocks noChangeAspect="1"/>
          </p:cNvPicPr>
          <p:nvPr/>
        </p:nvPicPr>
        <p:blipFill>
          <a:blip r:embed="rId3">
            <a:extLst/>
          </a:blip>
          <a:stretch>
            <a:fillRect/>
          </a:stretch>
        </p:blipFill>
        <p:spPr>
          <a:xfrm>
            <a:off x="387034" y="2081890"/>
            <a:ext cx="8101591" cy="3243246"/>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7"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Concluding Remarks </a:t>
            </a:r>
          </a:p>
        </p:txBody>
      </p:sp>
      <p:sp>
        <p:nvSpPr>
          <p:cNvPr id="1478" name="Content Placeholder 2"/>
          <p:cNvSpPr txBox="1"/>
          <p:nvPr>
            <p:ph type="body" idx="1"/>
          </p:nvPr>
        </p:nvSpPr>
        <p:spPr>
          <a:xfrm>
            <a:off x="214890" y="2093048"/>
            <a:ext cx="8764804" cy="3544434"/>
          </a:xfrm>
          <a:prstGeom prst="rect">
            <a:avLst/>
          </a:prstGeom>
        </p:spPr>
        <p:txBody>
          <a:bodyPr/>
          <a:lstStyle/>
          <a:p>
            <a:pPr>
              <a:lnSpc>
                <a:spcPct val="72000"/>
              </a:lnSpc>
              <a:buFontTx/>
              <a:buChar char="-"/>
              <a:defRPr sz="1900"/>
            </a:pPr>
            <a:r>
              <a:t>SpecCFI is a complete defense against mis-speculation targeting BTB and RSB </a:t>
            </a:r>
          </a:p>
          <a:p>
            <a:pPr>
              <a:lnSpc>
                <a:spcPct val="72000"/>
              </a:lnSpc>
              <a:buFontTx/>
              <a:buChar char="-"/>
              <a:defRPr sz="1900"/>
            </a:pPr>
          </a:p>
          <a:p>
            <a:pPr>
              <a:lnSpc>
                <a:spcPct val="72000"/>
              </a:lnSpc>
              <a:buFontTx/>
              <a:buChar char="-"/>
              <a:defRPr sz="1900"/>
            </a:pPr>
            <a:r>
              <a:t>SpecCFI interduce the idea of using CFI as a defense against speculation attacks</a:t>
            </a:r>
          </a:p>
          <a:p>
            <a:pPr lvl="1" marL="800100" indent="-342900">
              <a:lnSpc>
                <a:spcPct val="72000"/>
              </a:lnSpc>
              <a:spcBef>
                <a:spcPts val="500"/>
              </a:spcBef>
              <a:buFontTx/>
              <a:buChar char="-"/>
              <a:defRPr sz="1600"/>
            </a:pPr>
            <a:r>
              <a:t>Verifying forward-edge </a:t>
            </a:r>
          </a:p>
          <a:p>
            <a:pPr lvl="1" marL="800100" indent="-342900">
              <a:lnSpc>
                <a:spcPct val="72000"/>
              </a:lnSpc>
              <a:spcBef>
                <a:spcPts val="500"/>
              </a:spcBef>
              <a:buFontTx/>
              <a:buChar char="-"/>
              <a:defRPr sz="1600"/>
            </a:pPr>
            <a:r>
              <a:t>Verifying backward-edge</a:t>
            </a:r>
          </a:p>
          <a:p>
            <a:pPr lvl="1" marL="0" indent="342900">
              <a:lnSpc>
                <a:spcPct val="72000"/>
              </a:lnSpc>
              <a:spcBef>
                <a:spcPts val="500"/>
              </a:spcBef>
              <a:buSzTx/>
              <a:buNone/>
              <a:defRPr sz="1600"/>
            </a:pPr>
          </a:p>
          <a:p>
            <a:pPr>
              <a:lnSpc>
                <a:spcPct val="72000"/>
              </a:lnSpc>
              <a:buFontTx/>
              <a:buChar char="-"/>
              <a:defRPr sz="1900"/>
            </a:pPr>
            <a:r>
              <a:t>SpecCFI has little impact on performance, and with minimal hardware complexity</a:t>
            </a:r>
          </a:p>
          <a:p>
            <a:pPr>
              <a:lnSpc>
                <a:spcPct val="72000"/>
              </a:lnSpc>
              <a:buFontTx/>
              <a:buChar char="-"/>
              <a:defRPr sz="1900"/>
            </a:pPr>
          </a:p>
          <a:p>
            <a:pPr>
              <a:lnSpc>
                <a:spcPct val="72000"/>
              </a:lnSpc>
              <a:buFontTx/>
              <a:buChar char="-"/>
              <a:defRPr sz="1900"/>
            </a:pPr>
            <a:r>
              <a:t>Combined with recent proposals to mitigate Spectre-PHT, we believe SpecCFI mitigates the threat from known speculation attacks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82"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Relaxed Fences Performance </a:t>
            </a:r>
          </a:p>
        </p:txBody>
      </p:sp>
      <p:pic>
        <p:nvPicPr>
          <p:cNvPr id="1483" name="Picture 2" descr="Picture 2"/>
          <p:cNvPicPr>
            <a:picLocks noChangeAspect="1"/>
          </p:cNvPicPr>
          <p:nvPr/>
        </p:nvPicPr>
        <p:blipFill>
          <a:blip r:embed="rId3">
            <a:extLst/>
          </a:blip>
          <a:stretch>
            <a:fillRect/>
          </a:stretch>
        </p:blipFill>
        <p:spPr>
          <a:xfrm>
            <a:off x="529627" y="1875764"/>
            <a:ext cx="7718081" cy="3402993"/>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87"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Overhead Breakdown </a:t>
            </a:r>
          </a:p>
        </p:txBody>
      </p:sp>
      <p:pic>
        <p:nvPicPr>
          <p:cNvPr id="1488" name="Picture 2" descr="Picture 2"/>
          <p:cNvPicPr>
            <a:picLocks noChangeAspect="1"/>
          </p:cNvPicPr>
          <p:nvPr/>
        </p:nvPicPr>
        <p:blipFill>
          <a:blip r:embed="rId3">
            <a:extLst/>
          </a:blip>
          <a:stretch>
            <a:fillRect/>
          </a:stretch>
        </p:blipFill>
        <p:spPr>
          <a:xfrm>
            <a:off x="496809" y="1848604"/>
            <a:ext cx="7886701" cy="3005536"/>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2" name="Title 1"/>
          <p:cNvSpPr txBox="1"/>
          <p:nvPr>
            <p:ph type="title"/>
          </p:nvPr>
        </p:nvSpPr>
        <p:spPr>
          <a:xfrm>
            <a:off x="214890" y="990875"/>
            <a:ext cx="7886701" cy="387465"/>
          </a:xfrm>
          <a:prstGeom prst="rect">
            <a:avLst/>
          </a:prstGeom>
        </p:spPr>
        <p:txBody>
          <a:bodyPr/>
          <a:lstStyle>
            <a:lvl1pPr defTabSz="512063">
              <a:defRPr b="1" sz="2016">
                <a:latin typeface="+mj-lt"/>
                <a:ea typeface="+mj-ea"/>
                <a:cs typeface="+mj-cs"/>
                <a:sym typeface="Calibri"/>
              </a:defRPr>
            </a:lvl1pPr>
          </a:lstStyle>
          <a:p>
            <a:pPr/>
            <a:r>
              <a:t>Implementation Overhead </a:t>
            </a:r>
          </a:p>
        </p:txBody>
      </p:sp>
      <p:pic>
        <p:nvPicPr>
          <p:cNvPr id="1493" name="Picture 2" descr="Picture 2"/>
          <p:cNvPicPr>
            <a:picLocks noChangeAspect="1"/>
          </p:cNvPicPr>
          <p:nvPr/>
        </p:nvPicPr>
        <p:blipFill>
          <a:blip r:embed="rId3">
            <a:extLst/>
          </a:blip>
          <a:srcRect l="0" t="8070" r="0" b="0"/>
          <a:stretch>
            <a:fillRect/>
          </a:stretch>
        </p:blipFill>
        <p:spPr>
          <a:xfrm>
            <a:off x="795944" y="2223635"/>
            <a:ext cx="7200901" cy="990601"/>
          </a:xfrm>
          <a:prstGeom prst="rect">
            <a:avLst/>
          </a:prstGeom>
          <a:ln w="12700">
            <a:miter lim="400000"/>
          </a:ln>
        </p:spPr>
      </p:pic>
      <p:pic>
        <p:nvPicPr>
          <p:cNvPr id="1494" name="Picture 6" descr="Picture 6"/>
          <p:cNvPicPr>
            <a:picLocks noChangeAspect="1"/>
          </p:cNvPicPr>
          <p:nvPr/>
        </p:nvPicPr>
        <p:blipFill>
          <a:blip r:embed="rId4">
            <a:extLst/>
          </a:blip>
          <a:stretch>
            <a:fillRect/>
          </a:stretch>
        </p:blipFill>
        <p:spPr>
          <a:xfrm>
            <a:off x="0" y="4321443"/>
            <a:ext cx="9144000" cy="131188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Title 1"/>
          <p:cNvSpPr txBox="1"/>
          <p:nvPr>
            <p:ph type="title"/>
          </p:nvPr>
        </p:nvSpPr>
        <p:spPr>
          <a:xfrm>
            <a:off x="460227" y="151396"/>
            <a:ext cx="8223547" cy="763005"/>
          </a:xfrm>
          <a:prstGeom prst="rect">
            <a:avLst/>
          </a:prstGeom>
        </p:spPr>
        <p:txBody>
          <a:bodyPr/>
          <a:lstStyle/>
          <a:p>
            <a:pPr/>
          </a:p>
        </p:txBody>
      </p:sp>
      <p:grpSp>
        <p:nvGrpSpPr>
          <p:cNvPr id="130" name="Content Placeholder 4"/>
          <p:cNvGrpSpPr/>
          <p:nvPr/>
        </p:nvGrpSpPr>
        <p:grpSpPr>
          <a:xfrm>
            <a:off x="1655896" y="1419531"/>
            <a:ext cx="6144768" cy="4608578"/>
            <a:chOff x="0" y="0"/>
            <a:chExt cx="6144767" cy="4608576"/>
          </a:xfrm>
        </p:grpSpPr>
        <p:sp>
          <p:nvSpPr>
            <p:cNvPr id="128" name="Rectangle"/>
            <p:cNvSpPr/>
            <p:nvPr/>
          </p:nvSpPr>
          <p:spPr>
            <a:xfrm>
              <a:off x="0" y="0"/>
              <a:ext cx="6144768" cy="4608577"/>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29" name="image6.tif" descr="image6.tif"/>
            <p:cNvPicPr>
              <a:picLocks noChangeAspect="1"/>
            </p:cNvPicPr>
            <p:nvPr/>
          </p:nvPicPr>
          <p:blipFill>
            <a:blip r:embed="rId2">
              <a:extLst/>
            </a:blip>
            <a:stretch>
              <a:fillRect/>
            </a:stretch>
          </p:blipFill>
          <p:spPr>
            <a:xfrm>
              <a:off x="0" y="0"/>
              <a:ext cx="6144768" cy="460857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8" name="Picture 3" descr="Picture 3"/>
          <p:cNvPicPr>
            <a:picLocks noChangeAspect="1"/>
          </p:cNvPicPr>
          <p:nvPr/>
        </p:nvPicPr>
        <p:blipFill>
          <a:blip r:embed="rId2">
            <a:extLst/>
          </a:blip>
          <a:srcRect l="0" t="0" r="5000" b="0"/>
          <a:stretch>
            <a:fillRect/>
          </a:stretch>
        </p:blipFill>
        <p:spPr>
          <a:xfrm>
            <a:off x="20" y="10"/>
            <a:ext cx="9143980" cy="6857922"/>
          </a:xfrm>
          <a:prstGeom prst="rect">
            <a:avLst/>
          </a:prstGeom>
          <a:ln w="12700">
            <a:miter lim="400000"/>
          </a:ln>
        </p:spPr>
      </p:pic>
      <p:sp>
        <p:nvSpPr>
          <p:cNvPr id="1499" name="Title 1"/>
          <p:cNvSpPr txBox="1"/>
          <p:nvPr>
            <p:ph type="title"/>
          </p:nvPr>
        </p:nvSpPr>
        <p:spPr>
          <a:xfrm>
            <a:off x="392906" y="5317240"/>
            <a:ext cx="8408194" cy="744837"/>
          </a:xfrm>
          <a:prstGeom prst="rect">
            <a:avLst/>
          </a:prstGeom>
        </p:spPr>
        <p:txBody>
          <a:bodyPr/>
          <a:lstStyle>
            <a:lvl1pPr>
              <a:defRPr sz="3100"/>
            </a:lvl1pPr>
          </a:lstStyle>
          <a:p>
            <a:pPr/>
            <a:r>
              <a:t>Architecture support for defenses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1" name="Title 1"/>
          <p:cNvSpPr txBox="1"/>
          <p:nvPr>
            <p:ph type="title"/>
          </p:nvPr>
        </p:nvSpPr>
        <p:spPr>
          <a:xfrm>
            <a:off x="163502" y="2920326"/>
            <a:ext cx="8816996" cy="1017347"/>
          </a:xfrm>
          <a:prstGeom prst="rect">
            <a:avLst/>
          </a:prstGeom>
        </p:spPr>
        <p:txBody>
          <a:bodyPr/>
          <a:lstStyle/>
          <a:p>
            <a:pP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3" name="Title 1"/>
          <p:cNvSpPr txBox="1"/>
          <p:nvPr>
            <p:ph type="title"/>
          </p:nvPr>
        </p:nvSpPr>
        <p:spPr>
          <a:xfrm>
            <a:off x="0" y="1063625"/>
            <a:ext cx="9144000" cy="857250"/>
          </a:xfrm>
          <a:prstGeom prst="rect">
            <a:avLst/>
          </a:prstGeom>
        </p:spPr>
        <p:txBody>
          <a:bodyPr/>
          <a:lstStyle>
            <a:lvl1pPr>
              <a:defRPr sz="4200"/>
            </a:lvl1pPr>
          </a:lstStyle>
          <a:p>
            <a:pPr/>
            <a:r>
              <a:t>Traditional Software Malware Detection</a:t>
            </a:r>
          </a:p>
        </p:txBody>
      </p:sp>
      <p:sp>
        <p:nvSpPr>
          <p:cNvPr id="1504" name="Content Placeholder 2"/>
          <p:cNvSpPr txBox="1"/>
          <p:nvPr>
            <p:ph type="body" idx="1"/>
          </p:nvPr>
        </p:nvSpPr>
        <p:spPr>
          <a:xfrm>
            <a:off x="296313" y="2241549"/>
            <a:ext cx="8666017" cy="3868941"/>
          </a:xfrm>
          <a:prstGeom prst="rect">
            <a:avLst/>
          </a:prstGeom>
        </p:spPr>
        <p:txBody>
          <a:bodyPr/>
          <a:lstStyle/>
          <a:p>
            <a:pPr>
              <a:defRPr sz="2400"/>
            </a:pPr>
          </a:p>
          <a:p>
            <a:pPr marL="0" indent="0">
              <a:buSzTx/>
              <a:buNone/>
              <a:defRPr sz="2400"/>
            </a:pPr>
            <a:r>
              <a:t>Static malware detection</a:t>
            </a:r>
          </a:p>
          <a:p>
            <a:pPr lvl="1" marL="800100" indent="-342900">
              <a:spcBef>
                <a:spcPts val="500"/>
              </a:spcBef>
              <a:buFont typeface="Symbol"/>
              <a:buChar char="-"/>
              <a:defRPr sz="2000"/>
            </a:pPr>
            <a:r>
              <a:t>Search for signatures in the executable</a:t>
            </a:r>
            <a:endParaRPr sz="2400"/>
          </a:p>
          <a:p>
            <a:pPr lvl="1" marL="800100" indent="-342900">
              <a:spcBef>
                <a:spcPts val="500"/>
              </a:spcBef>
              <a:buFont typeface="Symbol"/>
              <a:buChar char="-"/>
              <a:defRPr sz="2000">
                <a:solidFill>
                  <a:srgbClr val="008000"/>
                </a:solidFill>
              </a:defRPr>
            </a:pPr>
            <a:r>
              <a:t>Can detect </a:t>
            </a:r>
            <a:r>
              <a:rPr b="1"/>
              <a:t>all known </a:t>
            </a:r>
            <a:r>
              <a:t>malware with </a:t>
            </a:r>
            <a:r>
              <a:rPr b="1"/>
              <a:t>no false alarms</a:t>
            </a:r>
            <a:endParaRPr sz="2400"/>
          </a:p>
          <a:p>
            <a:pPr lvl="1" marL="800100" indent="-342900">
              <a:spcBef>
                <a:spcPts val="500"/>
              </a:spcBef>
              <a:buFont typeface="Symbol"/>
              <a:buChar char="-"/>
              <a:defRPr sz="2000">
                <a:solidFill>
                  <a:srgbClr val="FF0000"/>
                </a:solidFill>
              </a:defRPr>
            </a:pPr>
            <a:r>
              <a:t>Can be evaded by </a:t>
            </a:r>
            <a:r>
              <a:rPr b="1"/>
              <a:t>new</a:t>
            </a:r>
            <a:r>
              <a:t> malware and </a:t>
            </a:r>
            <a:r>
              <a:rPr b="1"/>
              <a:t>obfuscated</a:t>
            </a:r>
            <a:r>
              <a:t> malware</a:t>
            </a:r>
          </a:p>
          <a:p>
            <a:pPr lvl="1" marL="0" indent="457200">
              <a:spcBef>
                <a:spcPts val="500"/>
              </a:spcBef>
              <a:buSzTx/>
              <a:buNone/>
              <a:defRPr sz="2000"/>
            </a:pPr>
          </a:p>
          <a:p>
            <a:pPr marL="0" indent="0">
              <a:buSzTx/>
              <a:buNone/>
              <a:defRPr sz="2400"/>
            </a:pPr>
            <a:r>
              <a:t>Dynamic malware detection</a:t>
            </a:r>
          </a:p>
          <a:p>
            <a:pPr lvl="1" marL="800100" indent="-342900">
              <a:spcBef>
                <a:spcPts val="500"/>
              </a:spcBef>
              <a:buFont typeface="Symbol"/>
              <a:buChar char="-"/>
              <a:defRPr sz="2000"/>
            </a:pPr>
            <a:r>
              <a:t>Monitors the behavior of the program </a:t>
            </a:r>
            <a:endParaRPr sz="2400"/>
          </a:p>
          <a:p>
            <a:pPr lvl="1" marL="800100" indent="-342900">
              <a:spcBef>
                <a:spcPts val="500"/>
              </a:spcBef>
              <a:buFont typeface="Symbol"/>
              <a:buChar char="-"/>
              <a:defRPr sz="2000">
                <a:solidFill>
                  <a:srgbClr val="008000"/>
                </a:solidFill>
              </a:defRPr>
            </a:pPr>
            <a:r>
              <a:t>Can detect </a:t>
            </a:r>
            <a:r>
              <a:rPr b="1"/>
              <a:t>unknown</a:t>
            </a:r>
            <a:r>
              <a:t> malware</a:t>
            </a:r>
            <a:endParaRPr sz="2400"/>
          </a:p>
          <a:p>
            <a:pPr lvl="1" marL="800100" indent="-342900">
              <a:spcBef>
                <a:spcPts val="500"/>
              </a:spcBef>
              <a:buFont typeface="Symbol"/>
              <a:buChar char="-"/>
              <a:defRPr b="1" sz="2000">
                <a:solidFill>
                  <a:srgbClr val="FF0000"/>
                </a:solidFill>
              </a:defRPr>
            </a:pPr>
            <a:r>
              <a:t>High performance overhead </a:t>
            </a:r>
            <a:r>
              <a:rPr b="0"/>
              <a:t>(not practical)</a:t>
            </a:r>
          </a:p>
        </p:txBody>
      </p:sp>
      <p:pic>
        <p:nvPicPr>
          <p:cNvPr id="1505" name="Picture 4" descr="Picture 4"/>
          <p:cNvPicPr>
            <a:picLocks noChangeAspect="1"/>
          </p:cNvPicPr>
          <p:nvPr/>
        </p:nvPicPr>
        <p:blipFill>
          <a:blip r:embed="rId2">
            <a:extLst/>
          </a:blip>
          <a:stretch>
            <a:fillRect/>
          </a:stretch>
        </p:blipFill>
        <p:spPr>
          <a:xfrm>
            <a:off x="6924675" y="4449386"/>
            <a:ext cx="1533525" cy="1485901"/>
          </a:xfrm>
          <a:prstGeom prst="rect">
            <a:avLst/>
          </a:prstGeom>
          <a:ln w="12700">
            <a:miter lim="400000"/>
          </a:ln>
        </p:spPr>
      </p:pic>
      <p:pic>
        <p:nvPicPr>
          <p:cNvPr id="1506" name="Picture 5" descr="Picture 5"/>
          <p:cNvPicPr>
            <a:picLocks noChangeAspect="1"/>
          </p:cNvPicPr>
          <p:nvPr/>
        </p:nvPicPr>
        <p:blipFill>
          <a:blip r:embed="rId3">
            <a:extLst/>
          </a:blip>
          <a:stretch>
            <a:fillRect/>
          </a:stretch>
        </p:blipFill>
        <p:spPr>
          <a:xfrm>
            <a:off x="6934200" y="2241550"/>
            <a:ext cx="1524000" cy="1263650"/>
          </a:xfrm>
          <a:prstGeom prst="rect">
            <a:avLst/>
          </a:prstGeom>
          <a:ln w="12700">
            <a:miter lim="400000"/>
          </a:ln>
        </p:spPr>
      </p:pic>
      <p:sp>
        <p:nvSpPr>
          <p:cNvPr id="1507" name="Slide Number Placeholder 1"/>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4">
                                            <p:txEl>
                                              <p:pRg st="1" end="1"/>
                                            </p:txEl>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4">
                                            <p:txEl>
                                              <p:pRg st="2" end="2"/>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1504">
                                            <p:txEl>
                                              <p:pRg st="3" end="3"/>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1504">
                                            <p:txEl>
                                              <p:pRg st="4" end="4"/>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1504">
                                            <p:txEl>
                                              <p:pRg st="5" end="5"/>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2" fill="hold">
                                  <p:stCondLst>
                                    <p:cond delay="0"/>
                                  </p:stCondLst>
                                  <p:iterate type="el" backwards="0">
                                    <p:tmAbs val="0"/>
                                  </p:iterate>
                                  <p:childTnLst>
                                    <p:set>
                                      <p:cBhvr>
                                        <p:cTn id="17" fill="hold"/>
                                        <p:tgtEl>
                                          <p:spTgt spid="150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1504">
                                            <p:txEl>
                                              <p:pRg st="6" end="6"/>
                                            </p:txEl>
                                          </p:spTgt>
                                        </p:tgtEl>
                                        <p:attrNameLst>
                                          <p:attrName>style.visibility</p:attrName>
                                        </p:attrNameLst>
                                      </p:cBhvr>
                                      <p:to>
                                        <p:strVal val="visible"/>
                                      </p:to>
                                    </p:set>
                                  </p:childTnLst>
                                </p:cTn>
                              </p:par>
                              <p:par>
                                <p:cTn id="22" presetClass="entr" nodeType="withEffect" presetSubtype="0" presetID="1" grpId="1" fill="hold">
                                  <p:stCondLst>
                                    <p:cond delay="0"/>
                                  </p:stCondLst>
                                  <p:iterate type="el" backwards="0">
                                    <p:tmAbs val="0"/>
                                  </p:iterate>
                                  <p:childTnLst>
                                    <p:set>
                                      <p:cBhvr>
                                        <p:cTn id="23" fill="hold"/>
                                        <p:tgtEl>
                                          <p:spTgt spid="1504">
                                            <p:txEl>
                                              <p:pRg st="7" end="7"/>
                                            </p:txEl>
                                          </p:spTgt>
                                        </p:tgtEl>
                                        <p:attrNameLst>
                                          <p:attrName>style.visibility</p:attrName>
                                        </p:attrNameLst>
                                      </p:cBhvr>
                                      <p:to>
                                        <p:strVal val="visible"/>
                                      </p:to>
                                    </p:set>
                                  </p:childTnLst>
                                </p:cTn>
                              </p:par>
                              <p:par>
                                <p:cTn id="24" presetClass="entr" nodeType="withEffect" presetSubtype="0" presetID="1" grpId="1" fill="hold">
                                  <p:stCondLst>
                                    <p:cond delay="0"/>
                                  </p:stCondLst>
                                  <p:iterate type="el" backwards="0">
                                    <p:tmAbs val="0"/>
                                  </p:iterate>
                                  <p:childTnLst>
                                    <p:set>
                                      <p:cBhvr>
                                        <p:cTn id="25" fill="hold"/>
                                        <p:tgtEl>
                                          <p:spTgt spid="1504">
                                            <p:txEl>
                                              <p:pRg st="8" end="8"/>
                                            </p:txEl>
                                          </p:spTgt>
                                        </p:tgtEl>
                                        <p:attrNameLst>
                                          <p:attrName>style.visibility</p:attrName>
                                        </p:attrNameLst>
                                      </p:cBhvr>
                                      <p:to>
                                        <p:strVal val="visible"/>
                                      </p:to>
                                    </p:set>
                                  </p:childTnLst>
                                </p:cTn>
                              </p:par>
                              <p:par>
                                <p:cTn id="26" presetClass="entr" nodeType="withEffect" presetSubtype="0" presetID="1" grpId="1" fill="hold">
                                  <p:stCondLst>
                                    <p:cond delay="0"/>
                                  </p:stCondLst>
                                  <p:iterate type="el" backwards="0">
                                    <p:tmAbs val="0"/>
                                  </p:iterate>
                                  <p:childTnLst>
                                    <p:set>
                                      <p:cBhvr>
                                        <p:cTn id="27" fill="hold"/>
                                        <p:tgtEl>
                                          <p:spTgt spid="1504">
                                            <p:txEl>
                                              <p:pRg st="9" end="9"/>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3" fill="hold">
                                  <p:stCondLst>
                                    <p:cond delay="0"/>
                                  </p:stCondLst>
                                  <p:iterate type="el" backwards="0">
                                    <p:tmAbs val="0"/>
                                  </p:iterate>
                                  <p:childTnLst>
                                    <p:set>
                                      <p:cBhvr>
                                        <p:cTn id="30" fill="hold"/>
                                        <p:tgtEl>
                                          <p:spTgt spid="1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05" grpId="3"/>
      <p:bldP build="p" bldLvl="1" animBg="1" rev="0" advAuto="0" spid="1504" grpId="1"/>
      <p:bldP build="whole" bldLvl="1" animBg="1" rev="0" advAuto="0" spid="1506" grpId="2"/>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9" name="Title 1"/>
          <p:cNvSpPr txBox="1"/>
          <p:nvPr>
            <p:ph type="title"/>
          </p:nvPr>
        </p:nvSpPr>
        <p:spPr>
          <a:xfrm>
            <a:off x="0" y="1063625"/>
            <a:ext cx="9144000" cy="857250"/>
          </a:xfrm>
          <a:prstGeom prst="rect">
            <a:avLst/>
          </a:prstGeom>
        </p:spPr>
        <p:txBody>
          <a:bodyPr/>
          <a:lstStyle/>
          <a:p>
            <a:pPr/>
            <a:r>
              <a:t>Hardware Malware Detectors (HMDs)</a:t>
            </a:r>
          </a:p>
        </p:txBody>
      </p:sp>
      <p:sp>
        <p:nvSpPr>
          <p:cNvPr id="1510" name="Content Placeholder 2"/>
          <p:cNvSpPr txBox="1"/>
          <p:nvPr>
            <p:ph type="body" idx="1"/>
          </p:nvPr>
        </p:nvSpPr>
        <p:spPr>
          <a:xfrm>
            <a:off x="166254" y="2286000"/>
            <a:ext cx="9001560" cy="4526316"/>
          </a:xfrm>
          <a:prstGeom prst="rect">
            <a:avLst/>
          </a:prstGeom>
        </p:spPr>
        <p:txBody>
          <a:bodyPr/>
          <a:lstStyle/>
          <a:p>
            <a:pPr marL="0" indent="0">
              <a:buSzTx/>
              <a:buNone/>
              <a:defRPr sz="2400"/>
            </a:pPr>
            <a:r>
              <a:t>Use </a:t>
            </a:r>
            <a:r>
              <a:rPr>
                <a:solidFill>
                  <a:srgbClr val="FF0000"/>
                </a:solidFill>
              </a:rPr>
              <a:t>Machine Learning: </a:t>
            </a:r>
            <a:r>
              <a:t>detect malware as computational anomaly</a:t>
            </a:r>
          </a:p>
          <a:p>
            <a:pPr>
              <a:defRPr sz="2400"/>
            </a:pPr>
          </a:p>
          <a:p>
            <a:pPr marL="0" indent="0">
              <a:buSzTx/>
              <a:buNone/>
              <a:defRPr sz="2400"/>
            </a:pPr>
            <a:r>
              <a:t>Use low-level features </a:t>
            </a:r>
            <a:br/>
            <a:r>
              <a:t>collected from the hardware</a:t>
            </a:r>
          </a:p>
          <a:p>
            <a:pPr>
              <a:defRPr sz="2400"/>
            </a:pPr>
          </a:p>
          <a:p>
            <a:pPr>
              <a:defRPr sz="2400"/>
            </a:pPr>
          </a:p>
          <a:p>
            <a:pPr>
              <a:defRPr sz="2400"/>
            </a:pPr>
          </a:p>
          <a:p>
            <a:pPr marL="0" indent="0">
              <a:buSzTx/>
              <a:buNone/>
              <a:defRPr sz="2400"/>
            </a:pPr>
            <a:r>
              <a:t>Can be always-on without adding performance overhead </a:t>
            </a:r>
          </a:p>
        </p:txBody>
      </p:sp>
      <p:pic>
        <p:nvPicPr>
          <p:cNvPr id="1511" name="Picture 3" descr="Picture 3"/>
          <p:cNvPicPr>
            <a:picLocks noChangeAspect="1"/>
          </p:cNvPicPr>
          <p:nvPr/>
        </p:nvPicPr>
        <p:blipFill>
          <a:blip r:embed="rId3">
            <a:extLst/>
          </a:blip>
          <a:stretch>
            <a:fillRect/>
          </a:stretch>
        </p:blipFill>
        <p:spPr>
          <a:xfrm>
            <a:off x="3874510" y="2809700"/>
            <a:ext cx="4761634" cy="2344191"/>
          </a:xfrm>
          <a:prstGeom prst="rect">
            <a:avLst/>
          </a:prstGeom>
          <a:ln w="12700">
            <a:miter lim="400000"/>
          </a:ln>
        </p:spPr>
      </p:pic>
      <p:sp>
        <p:nvSpPr>
          <p:cNvPr id="1512" name="Slide Number Placeholder 1"/>
          <p:cNvSpPr txBox="1"/>
          <p:nvPr>
            <p:ph type="sldNum" sz="quarter" idx="4294967295"/>
          </p:nvPr>
        </p:nvSpPr>
        <p:spPr>
          <a:xfrm>
            <a:off x="8703706" y="6495133"/>
            <a:ext cx="258624"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51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1510">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4" presetID="2" grpId="2" fill="hold">
                                  <p:stCondLst>
                                    <p:cond delay="0"/>
                                  </p:stCondLst>
                                  <p:iterate type="el" backwards="0">
                                    <p:tmAbs val="0"/>
                                  </p:iterate>
                                  <p:childTnLst>
                                    <p:set>
                                      <p:cBhvr>
                                        <p:cTn id="18" fill="hold"/>
                                        <p:tgtEl>
                                          <p:spTgt spid="1511"/>
                                        </p:tgtEl>
                                        <p:attrNameLst>
                                          <p:attrName>style.visibility</p:attrName>
                                        </p:attrNameLst>
                                      </p:cBhvr>
                                      <p:to>
                                        <p:strVal val="visible"/>
                                      </p:to>
                                    </p:set>
                                    <p:anim calcmode="lin" valueType="num">
                                      <p:cBhvr>
                                        <p:cTn id="19" dur="500" fill="hold"/>
                                        <p:tgtEl>
                                          <p:spTgt spid="1511"/>
                                        </p:tgtEl>
                                        <p:attrNameLst>
                                          <p:attrName>ppt_x</p:attrName>
                                        </p:attrNameLst>
                                      </p:cBhvr>
                                      <p:tavLst>
                                        <p:tav tm="0">
                                          <p:val>
                                            <p:strVal val="#ppt_x"/>
                                          </p:val>
                                        </p:tav>
                                        <p:tav tm="100000">
                                          <p:val>
                                            <p:strVal val="#ppt_x"/>
                                          </p:val>
                                        </p:tav>
                                      </p:tavLst>
                                    </p:anim>
                                    <p:anim calcmode="lin" valueType="num">
                                      <p:cBhvr>
                                        <p:cTn id="20" dur="500" fill="hold"/>
                                        <p:tgtEl>
                                          <p:spTgt spid="1511"/>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Class="entr" nodeType="afterEffect" presetSubtype="0" presetID="1" grpId="1" fill="hold">
                                  <p:stCondLst>
                                    <p:cond delay="0"/>
                                  </p:stCondLst>
                                  <p:iterate type="el" backwards="0">
                                    <p:tmAbs val="0"/>
                                  </p:iterate>
                                  <p:childTnLst>
                                    <p:set>
                                      <p:cBhvr>
                                        <p:cTn id="23" fill="hold"/>
                                        <p:tgtEl>
                                          <p:spTgt spid="1510">
                                            <p:txEl>
                                              <p:pRg st="3" end="3"/>
                                            </p:txEl>
                                          </p:spTgt>
                                        </p:tgtEl>
                                        <p:attrNameLst>
                                          <p:attrName>style.visibility</p:attrName>
                                        </p:attrNameLst>
                                      </p:cBhvr>
                                      <p:to>
                                        <p:strVal val="visible"/>
                                      </p:to>
                                    </p:set>
                                  </p:childTnLst>
                                </p:cTn>
                              </p:par>
                            </p:childTnLst>
                          </p:cTn>
                        </p:par>
                        <p:par>
                          <p:cTn id="24" fill="hold">
                            <p:stCondLst>
                              <p:cond delay="500"/>
                            </p:stCondLst>
                            <p:childTnLst>
                              <p:par>
                                <p:cTn id="25" presetClass="entr" nodeType="afterEffect" presetSubtype="0" presetID="1" grpId="1" fill="hold">
                                  <p:stCondLst>
                                    <p:cond delay="0"/>
                                  </p:stCondLst>
                                  <p:iterate type="el" backwards="0">
                                    <p:tmAbs val="0"/>
                                  </p:iterate>
                                  <p:childTnLst>
                                    <p:set>
                                      <p:cBhvr>
                                        <p:cTn id="26" fill="hold"/>
                                        <p:tgtEl>
                                          <p:spTgt spid="1510">
                                            <p:txEl>
                                              <p:pRg st="4" end="4"/>
                                            </p:txEl>
                                          </p:spTgt>
                                        </p:tgtEl>
                                        <p:attrNameLst>
                                          <p:attrName>style.visibility</p:attrName>
                                        </p:attrNameLst>
                                      </p:cBhvr>
                                      <p:to>
                                        <p:strVal val="visible"/>
                                      </p:to>
                                    </p:set>
                                  </p:childTnLst>
                                </p:cTn>
                              </p:par>
                            </p:childTnLst>
                          </p:cTn>
                        </p:par>
                        <p:par>
                          <p:cTn id="27" fill="hold">
                            <p:stCondLst>
                              <p:cond delay="500"/>
                            </p:stCondLst>
                            <p:childTnLst>
                              <p:par>
                                <p:cTn id="28" presetClass="entr" nodeType="afterEffect" presetSubtype="0" presetID="1" grpId="1" fill="hold">
                                  <p:stCondLst>
                                    <p:cond delay="0"/>
                                  </p:stCondLst>
                                  <p:iterate type="el" backwards="0">
                                    <p:tmAbs val="0"/>
                                  </p:iterate>
                                  <p:childTnLst>
                                    <p:set>
                                      <p:cBhvr>
                                        <p:cTn id="29" fill="hold"/>
                                        <p:tgtEl>
                                          <p:spTgt spid="1510">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0" presetID="1" grpId="1" fill="hold">
                                  <p:stCondLst>
                                    <p:cond delay="0"/>
                                  </p:stCondLst>
                                  <p:iterate type="el" backwards="0">
                                    <p:tmAbs val="0"/>
                                  </p:iterate>
                                  <p:childTnLst>
                                    <p:set>
                                      <p:cBhvr>
                                        <p:cTn id="33" fill="hold"/>
                                        <p:tgtEl>
                                          <p:spTgt spid="151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1" grpId="2"/>
      <p:bldP build="p" bldLvl="1" animBg="1" rev="0" advAuto="0" spid="1510"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6" name="Footer Placeholder 3"/>
          <p:cNvSpPr txBox="1"/>
          <p:nvPr/>
        </p:nvSpPr>
        <p:spPr>
          <a:xfrm>
            <a:off x="3074669" y="6495133"/>
            <a:ext cx="2994662" cy="269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1200">
                <a:solidFill>
                  <a:srgbClr val="FFFFFF"/>
                </a:solidFill>
              </a:defRPr>
            </a:lvl1pPr>
          </a:lstStyle>
          <a:p>
            <a:pPr/>
            <a:r>
              <a:t>HPCA 2015 - San Francisco, CA</a:t>
            </a:r>
          </a:p>
        </p:txBody>
      </p:sp>
      <p:sp>
        <p:nvSpPr>
          <p:cNvPr id="1517" name="Title 1"/>
          <p:cNvSpPr txBox="1"/>
          <p:nvPr>
            <p:ph type="title"/>
          </p:nvPr>
        </p:nvSpPr>
        <p:spPr>
          <a:xfrm>
            <a:off x="460227" y="151395"/>
            <a:ext cx="8223547" cy="763006"/>
          </a:xfrm>
          <a:prstGeom prst="rect">
            <a:avLst/>
          </a:prstGeom>
        </p:spPr>
        <p:txBody>
          <a:bodyPr/>
          <a:lstStyle/>
          <a:p>
            <a:pPr/>
            <a:r>
              <a:t>Results</a:t>
            </a:r>
          </a:p>
        </p:txBody>
      </p:sp>
      <p:grpSp>
        <p:nvGrpSpPr>
          <p:cNvPr id="1520" name="Picture 4"/>
          <p:cNvGrpSpPr/>
          <p:nvPr/>
        </p:nvGrpSpPr>
        <p:grpSpPr>
          <a:xfrm>
            <a:off x="389467" y="1179274"/>
            <a:ext cx="8111068" cy="5536125"/>
            <a:chOff x="0" y="0"/>
            <a:chExt cx="8111066" cy="5536124"/>
          </a:xfrm>
        </p:grpSpPr>
        <p:sp>
          <p:nvSpPr>
            <p:cNvPr id="1518" name="Rectangle"/>
            <p:cNvSpPr/>
            <p:nvPr/>
          </p:nvSpPr>
          <p:spPr>
            <a:xfrm>
              <a:off x="0" y="0"/>
              <a:ext cx="8111067" cy="5536125"/>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519" name="image59.pdf" descr="image59.pdf"/>
            <p:cNvPicPr>
              <a:picLocks noChangeAspect="1"/>
            </p:cNvPicPr>
            <p:nvPr/>
          </p:nvPicPr>
          <p:blipFill>
            <a:blip r:embed="rId2">
              <a:extLst/>
            </a:blip>
            <a:stretch>
              <a:fillRect/>
            </a:stretch>
          </p:blipFill>
          <p:spPr>
            <a:xfrm>
              <a:off x="0" y="0"/>
              <a:ext cx="8111067" cy="55361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2" name="Title 1"/>
          <p:cNvSpPr txBox="1"/>
          <p:nvPr>
            <p:ph type="title"/>
          </p:nvPr>
        </p:nvSpPr>
        <p:spPr>
          <a:xfrm>
            <a:off x="460227" y="151395"/>
            <a:ext cx="8223547" cy="763006"/>
          </a:xfrm>
          <a:prstGeom prst="rect">
            <a:avLst/>
          </a:prstGeom>
        </p:spPr>
        <p:txBody>
          <a:bodyPr/>
          <a:lstStyle/>
          <a:p>
            <a:pPr/>
            <a:r>
              <a:t>Malware Aware Processors</a:t>
            </a:r>
          </a:p>
        </p:txBody>
      </p:sp>
      <p:grpSp>
        <p:nvGrpSpPr>
          <p:cNvPr id="1525" name="Rectangle 5"/>
          <p:cNvGrpSpPr/>
          <p:nvPr/>
        </p:nvGrpSpPr>
        <p:grpSpPr>
          <a:xfrm>
            <a:off x="1043529" y="2343244"/>
            <a:ext cx="495632" cy="2705897"/>
            <a:chOff x="0" y="0"/>
            <a:chExt cx="495630" cy="2705896"/>
          </a:xfrm>
        </p:grpSpPr>
        <p:sp>
          <p:nvSpPr>
            <p:cNvPr id="1523" name="Rectangle"/>
            <p:cNvSpPr/>
            <p:nvPr/>
          </p:nvSpPr>
          <p:spPr>
            <a:xfrm>
              <a:off x="0" y="-1"/>
              <a:ext cx="495631" cy="2705898"/>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24" name="Instruction Fetch"/>
            <p:cNvSpPr txBox="1"/>
            <p:nvPr/>
          </p:nvSpPr>
          <p:spPr>
            <a:xfrm rot="16200000">
              <a:off x="-1059413" y="1167528"/>
              <a:ext cx="2614457"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Instruction Fetch</a:t>
              </a:r>
            </a:p>
          </p:txBody>
        </p:sp>
      </p:grpSp>
      <p:grpSp>
        <p:nvGrpSpPr>
          <p:cNvPr id="1528" name="Rectangle 6"/>
          <p:cNvGrpSpPr/>
          <p:nvPr/>
        </p:nvGrpSpPr>
        <p:grpSpPr>
          <a:xfrm>
            <a:off x="818865" y="1444827"/>
            <a:ext cx="6730518" cy="506858"/>
            <a:chOff x="0" y="0"/>
            <a:chExt cx="6730517" cy="506856"/>
          </a:xfrm>
        </p:grpSpPr>
        <p:sp>
          <p:nvSpPr>
            <p:cNvPr id="1526" name="Rectangle"/>
            <p:cNvSpPr/>
            <p:nvPr/>
          </p:nvSpPr>
          <p:spPr>
            <a:xfrm>
              <a:off x="0" y="0"/>
              <a:ext cx="6730518" cy="506857"/>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27" name="Instruction Cache"/>
            <p:cNvSpPr txBox="1"/>
            <p:nvPr/>
          </p:nvSpPr>
          <p:spPr>
            <a:xfrm>
              <a:off x="45720" y="68008"/>
              <a:ext cx="6639078"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Instruction Cache</a:t>
              </a:r>
            </a:p>
          </p:txBody>
        </p:sp>
      </p:grpSp>
      <p:grpSp>
        <p:nvGrpSpPr>
          <p:cNvPr id="1531" name="Rectangle 7"/>
          <p:cNvGrpSpPr/>
          <p:nvPr/>
        </p:nvGrpSpPr>
        <p:grpSpPr>
          <a:xfrm>
            <a:off x="1919416" y="3381047"/>
            <a:ext cx="1695196" cy="893617"/>
            <a:chOff x="0" y="0"/>
            <a:chExt cx="1695195" cy="893615"/>
          </a:xfrm>
        </p:grpSpPr>
        <p:sp>
          <p:nvSpPr>
            <p:cNvPr id="1529" name="Rectangle"/>
            <p:cNvSpPr/>
            <p:nvPr/>
          </p:nvSpPr>
          <p:spPr>
            <a:xfrm>
              <a:off x="0" y="0"/>
              <a:ext cx="1695196" cy="893616"/>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30" name="Rename/Decode"/>
            <p:cNvSpPr txBox="1"/>
            <p:nvPr/>
          </p:nvSpPr>
          <p:spPr>
            <a:xfrm>
              <a:off x="45720" y="121688"/>
              <a:ext cx="1603756"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Rename/Decode</a:t>
              </a:r>
            </a:p>
          </p:txBody>
        </p:sp>
      </p:grpSp>
      <p:grpSp>
        <p:nvGrpSpPr>
          <p:cNvPr id="1534" name="Rectangle 8"/>
          <p:cNvGrpSpPr/>
          <p:nvPr/>
        </p:nvGrpSpPr>
        <p:grpSpPr>
          <a:xfrm>
            <a:off x="1919416" y="4511941"/>
            <a:ext cx="1695196" cy="650241"/>
            <a:chOff x="0" y="0"/>
            <a:chExt cx="1695195" cy="650240"/>
          </a:xfrm>
        </p:grpSpPr>
        <p:sp>
          <p:nvSpPr>
            <p:cNvPr id="1532" name="Rectangle"/>
            <p:cNvSpPr/>
            <p:nvPr/>
          </p:nvSpPr>
          <p:spPr>
            <a:xfrm>
              <a:off x="0" y="33206"/>
              <a:ext cx="1695196" cy="583828"/>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33" name="Branch Prediction"/>
            <p:cNvSpPr txBox="1"/>
            <p:nvPr/>
          </p:nvSpPr>
          <p:spPr>
            <a:xfrm>
              <a:off x="45719" y="0"/>
              <a:ext cx="1603757" cy="650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Branch Prediction</a:t>
              </a:r>
            </a:p>
          </p:txBody>
        </p:sp>
      </p:grpSp>
      <p:grpSp>
        <p:nvGrpSpPr>
          <p:cNvPr id="1537" name="Rectangle 10"/>
          <p:cNvGrpSpPr/>
          <p:nvPr/>
        </p:nvGrpSpPr>
        <p:grpSpPr>
          <a:xfrm>
            <a:off x="1919416" y="2232324"/>
            <a:ext cx="1695196" cy="893617"/>
            <a:chOff x="0" y="0"/>
            <a:chExt cx="1695195" cy="893615"/>
          </a:xfrm>
        </p:grpSpPr>
        <p:sp>
          <p:nvSpPr>
            <p:cNvPr id="1535" name="Rectangle"/>
            <p:cNvSpPr/>
            <p:nvPr/>
          </p:nvSpPr>
          <p:spPr>
            <a:xfrm>
              <a:off x="0" y="0"/>
              <a:ext cx="1695196" cy="893616"/>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36" name="Physical Register File"/>
            <p:cNvSpPr txBox="1"/>
            <p:nvPr/>
          </p:nvSpPr>
          <p:spPr>
            <a:xfrm>
              <a:off x="45720" y="121688"/>
              <a:ext cx="1603756"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Physical Register File</a:t>
              </a:r>
            </a:p>
          </p:txBody>
        </p:sp>
      </p:grpSp>
      <p:grpSp>
        <p:nvGrpSpPr>
          <p:cNvPr id="1540" name="Rectangle 11"/>
          <p:cNvGrpSpPr/>
          <p:nvPr/>
        </p:nvGrpSpPr>
        <p:grpSpPr>
          <a:xfrm>
            <a:off x="3828963" y="2232325"/>
            <a:ext cx="1102167" cy="2166256"/>
            <a:chOff x="0" y="0"/>
            <a:chExt cx="1102165" cy="2166255"/>
          </a:xfrm>
        </p:grpSpPr>
        <p:sp>
          <p:nvSpPr>
            <p:cNvPr id="1538" name="Rectangle"/>
            <p:cNvSpPr/>
            <p:nvPr/>
          </p:nvSpPr>
          <p:spPr>
            <a:xfrm>
              <a:off x="0" y="0"/>
              <a:ext cx="1102166" cy="2166256"/>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39" name="Issue"/>
            <p:cNvSpPr txBox="1"/>
            <p:nvPr/>
          </p:nvSpPr>
          <p:spPr>
            <a:xfrm>
              <a:off x="45720" y="897708"/>
              <a:ext cx="101072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Issue</a:t>
              </a:r>
            </a:p>
          </p:txBody>
        </p:sp>
      </p:grpSp>
      <p:grpSp>
        <p:nvGrpSpPr>
          <p:cNvPr id="1543" name="Rectangle 12"/>
          <p:cNvGrpSpPr/>
          <p:nvPr/>
        </p:nvGrpSpPr>
        <p:grpSpPr>
          <a:xfrm>
            <a:off x="3919411" y="4622596"/>
            <a:ext cx="2668986" cy="894200"/>
            <a:chOff x="0" y="0"/>
            <a:chExt cx="2668984" cy="894199"/>
          </a:xfrm>
        </p:grpSpPr>
        <p:sp>
          <p:nvSpPr>
            <p:cNvPr id="1541" name="Rectangle"/>
            <p:cNvSpPr/>
            <p:nvPr/>
          </p:nvSpPr>
          <p:spPr>
            <a:xfrm>
              <a:off x="0" y="-1"/>
              <a:ext cx="2668985" cy="894201"/>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42" name="Functional Units"/>
            <p:cNvSpPr txBox="1"/>
            <p:nvPr/>
          </p:nvSpPr>
          <p:spPr>
            <a:xfrm>
              <a:off x="45720" y="261679"/>
              <a:ext cx="2577545"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Functional Units</a:t>
              </a:r>
            </a:p>
          </p:txBody>
        </p:sp>
      </p:grpSp>
      <p:grpSp>
        <p:nvGrpSpPr>
          <p:cNvPr id="1546" name="Rectangle 13"/>
          <p:cNvGrpSpPr/>
          <p:nvPr/>
        </p:nvGrpSpPr>
        <p:grpSpPr>
          <a:xfrm>
            <a:off x="5193279" y="2232325"/>
            <a:ext cx="1653040" cy="2166256"/>
            <a:chOff x="0" y="0"/>
            <a:chExt cx="1653039" cy="2166255"/>
          </a:xfrm>
        </p:grpSpPr>
        <p:sp>
          <p:nvSpPr>
            <p:cNvPr id="1544" name="Rectangle"/>
            <p:cNvSpPr/>
            <p:nvPr/>
          </p:nvSpPr>
          <p:spPr>
            <a:xfrm>
              <a:off x="-1" y="0"/>
              <a:ext cx="1653041" cy="2166256"/>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45" name="ROB &amp; Architectural Register File"/>
            <p:cNvSpPr txBox="1"/>
            <p:nvPr/>
          </p:nvSpPr>
          <p:spPr>
            <a:xfrm>
              <a:off x="45719" y="618308"/>
              <a:ext cx="1561601" cy="929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ROB &amp; Architectural Register File</a:t>
              </a:r>
            </a:p>
          </p:txBody>
        </p:sp>
      </p:grpSp>
      <p:grpSp>
        <p:nvGrpSpPr>
          <p:cNvPr id="1549" name="Rectangle 16"/>
          <p:cNvGrpSpPr/>
          <p:nvPr/>
        </p:nvGrpSpPr>
        <p:grpSpPr>
          <a:xfrm>
            <a:off x="6846319" y="4581483"/>
            <a:ext cx="927728" cy="935313"/>
            <a:chOff x="0" y="0"/>
            <a:chExt cx="927726" cy="935311"/>
          </a:xfrm>
        </p:grpSpPr>
        <p:sp>
          <p:nvSpPr>
            <p:cNvPr id="1547" name="Rectangle"/>
            <p:cNvSpPr/>
            <p:nvPr/>
          </p:nvSpPr>
          <p:spPr>
            <a:xfrm>
              <a:off x="0" y="0"/>
              <a:ext cx="927727" cy="935312"/>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48" name="MMU"/>
            <p:cNvSpPr txBox="1"/>
            <p:nvPr/>
          </p:nvSpPr>
          <p:spPr>
            <a:xfrm>
              <a:off x="45720" y="282236"/>
              <a:ext cx="836287"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MMU</a:t>
              </a:r>
            </a:p>
          </p:txBody>
        </p:sp>
      </p:grpSp>
      <p:grpSp>
        <p:nvGrpSpPr>
          <p:cNvPr id="1552" name="Rectangle 17"/>
          <p:cNvGrpSpPr/>
          <p:nvPr/>
        </p:nvGrpSpPr>
        <p:grpSpPr>
          <a:xfrm>
            <a:off x="818865" y="5711888"/>
            <a:ext cx="6730518" cy="506858"/>
            <a:chOff x="0" y="0"/>
            <a:chExt cx="6730517" cy="506856"/>
          </a:xfrm>
        </p:grpSpPr>
        <p:sp>
          <p:nvSpPr>
            <p:cNvPr id="1550" name="Rectangle"/>
            <p:cNvSpPr/>
            <p:nvPr/>
          </p:nvSpPr>
          <p:spPr>
            <a:xfrm>
              <a:off x="0" y="0"/>
              <a:ext cx="6730518" cy="506857"/>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51" name="Data Cache"/>
            <p:cNvSpPr txBox="1"/>
            <p:nvPr/>
          </p:nvSpPr>
          <p:spPr>
            <a:xfrm>
              <a:off x="45720" y="68008"/>
              <a:ext cx="6639078"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Data Cache</a:t>
              </a:r>
            </a:p>
          </p:txBody>
        </p:sp>
      </p:grpSp>
      <p:grpSp>
        <p:nvGrpSpPr>
          <p:cNvPr id="1555" name="Rectangle 18"/>
          <p:cNvGrpSpPr/>
          <p:nvPr/>
        </p:nvGrpSpPr>
        <p:grpSpPr>
          <a:xfrm>
            <a:off x="7194225" y="2232324"/>
            <a:ext cx="1159643" cy="661728"/>
            <a:chOff x="0" y="0"/>
            <a:chExt cx="1159642" cy="661727"/>
          </a:xfrm>
        </p:grpSpPr>
        <p:sp>
          <p:nvSpPr>
            <p:cNvPr id="1553" name="Rectangle"/>
            <p:cNvSpPr/>
            <p:nvPr/>
          </p:nvSpPr>
          <p:spPr>
            <a:xfrm>
              <a:off x="-1" y="-1"/>
              <a:ext cx="1159644" cy="661729"/>
            </a:xfrm>
            <a:prstGeom prst="rect">
              <a:avLst/>
            </a:prstGeom>
            <a:solidFill>
              <a:srgbClr val="F5F5F5"/>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54" name="Exception Unit"/>
            <p:cNvSpPr txBox="1"/>
            <p:nvPr/>
          </p:nvSpPr>
          <p:spPr>
            <a:xfrm>
              <a:off x="45719" y="5743"/>
              <a:ext cx="1068204"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Exception Unit</a:t>
              </a:r>
            </a:p>
          </p:txBody>
        </p:sp>
      </p:grpSp>
      <p:sp>
        <p:nvSpPr>
          <p:cNvPr id="1556" name="Bent-Up Arrow 19"/>
          <p:cNvSpPr/>
          <p:nvPr/>
        </p:nvSpPr>
        <p:spPr>
          <a:xfrm flipH="1" rot="10800000">
            <a:off x="6637966" y="3970418"/>
            <a:ext cx="789489" cy="7527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13877" y="16200"/>
                </a:lnTo>
                <a:lnTo>
                  <a:pt x="13877" y="5400"/>
                </a:lnTo>
                <a:lnTo>
                  <a:pt x="11303" y="5400"/>
                </a:lnTo>
                <a:lnTo>
                  <a:pt x="16452" y="0"/>
                </a:lnTo>
                <a:lnTo>
                  <a:pt x="21600" y="5400"/>
                </a:lnTo>
                <a:lnTo>
                  <a:pt x="19026" y="5400"/>
                </a:lnTo>
                <a:lnTo>
                  <a:pt x="19026" y="21600"/>
                </a:lnTo>
                <a:lnTo>
                  <a:pt x="0" y="21600"/>
                </a:lnTo>
                <a:close/>
              </a:path>
            </a:pathLst>
          </a:cu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57" name="Right Arrow 22"/>
          <p:cNvSpPr/>
          <p:nvPr/>
        </p:nvSpPr>
        <p:spPr>
          <a:xfrm rot="10800000">
            <a:off x="3480723" y="4763222"/>
            <a:ext cx="543170" cy="374550"/>
          </a:xfrm>
          <a:prstGeom prs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58" name="Left-Right Arrow 24"/>
          <p:cNvSpPr/>
          <p:nvPr/>
        </p:nvSpPr>
        <p:spPr>
          <a:xfrm rot="16200000">
            <a:off x="4395211" y="4359168"/>
            <a:ext cx="512184" cy="295928"/>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59" name="Left-Right Arrow 25"/>
          <p:cNvSpPr/>
          <p:nvPr/>
        </p:nvSpPr>
        <p:spPr>
          <a:xfrm>
            <a:off x="1381415" y="3846874"/>
            <a:ext cx="668422" cy="427791"/>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0" name="Left-Right Arrow 26"/>
          <p:cNvSpPr/>
          <p:nvPr/>
        </p:nvSpPr>
        <p:spPr>
          <a:xfrm rot="5400000">
            <a:off x="3063438" y="4209119"/>
            <a:ext cx="561564" cy="353217"/>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1" name="Left-Right Arrow 27"/>
          <p:cNvSpPr/>
          <p:nvPr/>
        </p:nvSpPr>
        <p:spPr>
          <a:xfrm rot="5400000">
            <a:off x="7047421" y="5393761"/>
            <a:ext cx="529305" cy="427791"/>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2" name="Left-Right Arrow 28"/>
          <p:cNvSpPr/>
          <p:nvPr/>
        </p:nvSpPr>
        <p:spPr>
          <a:xfrm rot="5400000">
            <a:off x="3091564" y="3068330"/>
            <a:ext cx="488445" cy="353217"/>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3" name="Left-Right Arrow 29"/>
          <p:cNvSpPr/>
          <p:nvPr/>
        </p:nvSpPr>
        <p:spPr>
          <a:xfrm>
            <a:off x="3464792" y="3670265"/>
            <a:ext cx="561564" cy="353217"/>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4" name="Left-Right Arrow 30"/>
          <p:cNvSpPr/>
          <p:nvPr/>
        </p:nvSpPr>
        <p:spPr>
          <a:xfrm>
            <a:off x="4799265" y="2445718"/>
            <a:ext cx="561564" cy="353217"/>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5" name="Left-Right Arrow 31"/>
          <p:cNvSpPr/>
          <p:nvPr/>
        </p:nvSpPr>
        <p:spPr>
          <a:xfrm>
            <a:off x="6764611" y="2415021"/>
            <a:ext cx="561564" cy="353217"/>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sp>
        <p:nvSpPr>
          <p:cNvPr id="1566" name="Left-Right Arrow 32"/>
          <p:cNvSpPr/>
          <p:nvPr/>
        </p:nvSpPr>
        <p:spPr>
          <a:xfrm rot="5400000">
            <a:off x="1057991" y="1946058"/>
            <a:ext cx="609123" cy="353217"/>
          </a:xfrm>
          <a:prstGeom prst="leftRightArrow">
            <a:avLst>
              <a:gd name="adj1" fmla="val 50000"/>
              <a:gd name="adj2" fmla="val 50000"/>
            </a:avLst>
          </a:prstGeom>
          <a:solidFill>
            <a:srgbClr val="F5F5F5"/>
          </a:solidFill>
          <a:ln w="6350">
            <a:solidFill>
              <a:schemeClr val="accent5"/>
            </a:solidFill>
            <a:miter/>
          </a:ln>
        </p:spPr>
        <p:txBody>
          <a:bodyPr lIns="45719" rIns="45719" anchor="ctr"/>
          <a:lstStyle/>
          <a:p>
            <a:pPr algn="ctr">
              <a:defRPr>
                <a:solidFill>
                  <a:srgbClr val="29769D"/>
                </a:solidFill>
              </a:defRPr>
            </a:pPr>
          </a:p>
        </p:txBody>
      </p:sp>
      <p:grpSp>
        <p:nvGrpSpPr>
          <p:cNvPr id="1569" name="Rectangle 33"/>
          <p:cNvGrpSpPr/>
          <p:nvPr/>
        </p:nvGrpSpPr>
        <p:grpSpPr>
          <a:xfrm>
            <a:off x="7326173" y="3193852"/>
            <a:ext cx="908774" cy="476414"/>
            <a:chOff x="0" y="0"/>
            <a:chExt cx="908773" cy="476413"/>
          </a:xfrm>
        </p:grpSpPr>
        <p:sp>
          <p:nvSpPr>
            <p:cNvPr id="1567" name="Rectangle"/>
            <p:cNvSpPr/>
            <p:nvPr/>
          </p:nvSpPr>
          <p:spPr>
            <a:xfrm>
              <a:off x="-1" y="-1"/>
              <a:ext cx="908775" cy="476415"/>
            </a:xfrm>
            <a:prstGeom prst="rect">
              <a:avLst/>
            </a:prstGeom>
            <a:solidFill>
              <a:srgbClr val="729134"/>
            </a:solidFill>
            <a:ln w="6350" cap="flat">
              <a:solidFill>
                <a:schemeClr val="accent5"/>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68" name="MAP"/>
            <p:cNvSpPr txBox="1"/>
            <p:nvPr/>
          </p:nvSpPr>
          <p:spPr>
            <a:xfrm>
              <a:off x="45719" y="52786"/>
              <a:ext cx="817335"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29769D"/>
                  </a:solidFill>
                </a:defRPr>
              </a:lvl1pPr>
            </a:lstStyle>
            <a:p>
              <a:pPr/>
              <a:r>
                <a:t>MAP</a:t>
              </a:r>
            </a:p>
          </p:txBody>
        </p:sp>
      </p:grpSp>
      <p:sp>
        <p:nvSpPr>
          <p:cNvPr id="1570" name="Right Arrow 34"/>
          <p:cNvSpPr/>
          <p:nvPr/>
        </p:nvSpPr>
        <p:spPr>
          <a:xfrm>
            <a:off x="6764611" y="3327053"/>
            <a:ext cx="631889" cy="242317"/>
          </a:xfrm>
          <a:prstGeom prst="rightArrow">
            <a:avLst>
              <a:gd name="adj1" fmla="val 50000"/>
              <a:gd name="adj2" fmla="val 50000"/>
            </a:avLst>
          </a:prstGeom>
          <a:solidFill>
            <a:srgbClr val="729134"/>
          </a:solidFill>
          <a:ln w="6350">
            <a:solidFill>
              <a:schemeClr val="accent5"/>
            </a:solidFill>
            <a:miter/>
          </a:ln>
        </p:spPr>
        <p:txBody>
          <a:bodyPr lIns="45719" rIns="45719" anchor="ctr"/>
          <a:lstStyle/>
          <a:p>
            <a:pPr algn="ctr">
              <a:defRPr>
                <a:solidFill>
                  <a:srgbClr val="29769D"/>
                </a:solidFill>
              </a:defRPr>
            </a:pPr>
          </a:p>
        </p:txBody>
      </p:sp>
      <p:sp>
        <p:nvSpPr>
          <p:cNvPr id="1571" name="Right Arrow 35"/>
          <p:cNvSpPr/>
          <p:nvPr/>
        </p:nvSpPr>
        <p:spPr>
          <a:xfrm rot="16200000">
            <a:off x="7608627" y="2858872"/>
            <a:ext cx="363882" cy="327294"/>
          </a:xfrm>
          <a:prstGeom prst="rightArrow">
            <a:avLst>
              <a:gd name="adj1" fmla="val 50000"/>
              <a:gd name="adj2" fmla="val 50000"/>
            </a:avLst>
          </a:prstGeom>
          <a:solidFill>
            <a:srgbClr val="729134"/>
          </a:solidFill>
          <a:ln w="6350">
            <a:solidFill>
              <a:schemeClr val="accent5"/>
            </a:solidFill>
            <a:miter/>
          </a:ln>
        </p:spPr>
        <p:txBody>
          <a:bodyPr lIns="45719" rIns="45719" anchor="ctr"/>
          <a:lstStyle/>
          <a:p>
            <a:pPr algn="ctr">
              <a:defRPr>
                <a:solidFill>
                  <a:srgbClr val="29769D"/>
                </a:solidFill>
              </a:defRPr>
            </a:pP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5" name="Title 1"/>
          <p:cNvSpPr txBox="1"/>
          <p:nvPr>
            <p:ph type="title"/>
          </p:nvPr>
        </p:nvSpPr>
        <p:spPr>
          <a:xfrm>
            <a:off x="460227" y="151395"/>
            <a:ext cx="8223547" cy="763006"/>
          </a:xfrm>
          <a:prstGeom prst="rect">
            <a:avLst/>
          </a:prstGeom>
        </p:spPr>
        <p:txBody>
          <a:bodyPr/>
          <a:lstStyle/>
          <a:p>
            <a:pPr/>
            <a:r>
              <a:t>MAP FPGA Implementation</a:t>
            </a:r>
          </a:p>
        </p:txBody>
      </p:sp>
      <p:pic>
        <p:nvPicPr>
          <p:cNvPr id="1576" name="Content Placeholder 3" descr="Content Placeholder 3"/>
          <p:cNvPicPr>
            <a:picLocks noChangeAspect="1"/>
          </p:cNvPicPr>
          <p:nvPr/>
        </p:nvPicPr>
        <p:blipFill>
          <a:blip r:embed="rId2">
            <a:extLst/>
          </a:blip>
          <a:stretch>
            <a:fillRect/>
          </a:stretch>
        </p:blipFill>
        <p:spPr>
          <a:xfrm>
            <a:off x="1062584" y="962845"/>
            <a:ext cx="7018834" cy="535415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80" name="Content Placeholder 4"/>
          <p:cNvGrpSpPr/>
          <p:nvPr/>
        </p:nvGrpSpPr>
        <p:grpSpPr>
          <a:xfrm>
            <a:off x="1519636" y="514304"/>
            <a:ext cx="6319324" cy="4903206"/>
            <a:chOff x="0" y="0"/>
            <a:chExt cx="6319323" cy="4903204"/>
          </a:xfrm>
        </p:grpSpPr>
        <p:sp>
          <p:nvSpPr>
            <p:cNvPr id="1578" name="Rectangle"/>
            <p:cNvSpPr/>
            <p:nvPr/>
          </p:nvSpPr>
          <p:spPr>
            <a:xfrm>
              <a:off x="0" y="0"/>
              <a:ext cx="6319324" cy="4903204"/>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1579" name="image61.jpeg" descr="image61.jpeg"/>
            <p:cNvPicPr>
              <a:picLocks noChangeAspect="1"/>
            </p:cNvPicPr>
            <p:nvPr/>
          </p:nvPicPr>
          <p:blipFill>
            <a:blip r:embed="rId2">
              <a:extLst/>
            </a:blip>
            <a:srcRect l="0" t="22240" r="1" b="8898"/>
            <a:stretch>
              <a:fillRect/>
            </a:stretch>
          </p:blipFill>
          <p:spPr>
            <a:xfrm>
              <a:off x="0" y="-1"/>
              <a:ext cx="6319324" cy="4903205"/>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
        <p:nvSpPr>
          <p:cNvPr id="1581" name="TextBox 4"/>
          <p:cNvSpPr txBox="1"/>
          <p:nvPr/>
        </p:nvSpPr>
        <p:spPr>
          <a:xfrm>
            <a:off x="2611208" y="5751141"/>
            <a:ext cx="4314306" cy="459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FF"/>
                </a:solidFill>
              </a:defRPr>
            </a:lvl1pPr>
          </a:lstStyle>
          <a:p>
            <a:pPr/>
            <a:r>
              <a:t>Future of secure processors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3" name="Title 1"/>
          <p:cNvSpPr txBox="1"/>
          <p:nvPr>
            <p:ph type="title"/>
          </p:nvPr>
        </p:nvSpPr>
        <p:spPr>
          <a:xfrm>
            <a:off x="464490" y="921595"/>
            <a:ext cx="7239001" cy="1008731"/>
          </a:xfrm>
          <a:prstGeom prst="rect">
            <a:avLst/>
          </a:prstGeom>
        </p:spPr>
        <p:txBody>
          <a:bodyPr/>
          <a:lstStyle>
            <a:lvl1pPr algn="l"/>
          </a:lstStyle>
          <a:p>
            <a:pPr/>
            <a:r>
              <a:t>Some Trends (Arch2030)</a:t>
            </a:r>
          </a:p>
        </p:txBody>
      </p:sp>
      <p:pic>
        <p:nvPicPr>
          <p:cNvPr id="1584" name="Picture 5" descr="Picture 5"/>
          <p:cNvPicPr>
            <a:picLocks noChangeAspect="1"/>
          </p:cNvPicPr>
          <p:nvPr/>
        </p:nvPicPr>
        <p:blipFill>
          <a:blip r:embed="rId3">
            <a:extLst/>
          </a:blip>
          <a:stretch>
            <a:fillRect/>
          </a:stretch>
        </p:blipFill>
        <p:spPr>
          <a:xfrm>
            <a:off x="152401" y="4575006"/>
            <a:ext cx="2879308" cy="1444796"/>
          </a:xfrm>
          <a:prstGeom prst="rect">
            <a:avLst/>
          </a:prstGeom>
          <a:ln w="12700">
            <a:miter lim="400000"/>
          </a:ln>
        </p:spPr>
      </p:pic>
      <p:sp>
        <p:nvSpPr>
          <p:cNvPr id="1585" name="TextBox 6"/>
          <p:cNvSpPr txBox="1"/>
          <p:nvPr/>
        </p:nvSpPr>
        <p:spPr>
          <a:xfrm>
            <a:off x="419996" y="1697487"/>
            <a:ext cx="3357896"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FF"/>
                </a:solidFill>
              </a:defRPr>
            </a:lvl1pPr>
          </a:lstStyle>
          <a:p>
            <a:pPr/>
            <a:r>
              <a:t>Acceptance of Moore’s law ending</a:t>
            </a:r>
          </a:p>
        </p:txBody>
      </p:sp>
      <p:sp>
        <p:nvSpPr>
          <p:cNvPr id="1586" name="TextBox 7"/>
          <p:cNvSpPr txBox="1"/>
          <p:nvPr/>
        </p:nvSpPr>
        <p:spPr>
          <a:xfrm>
            <a:off x="5327427" y="1660109"/>
            <a:ext cx="3152847"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Specialization happening at scale</a:t>
            </a:r>
          </a:p>
        </p:txBody>
      </p:sp>
      <p:sp>
        <p:nvSpPr>
          <p:cNvPr id="1587" name="TextBox 9"/>
          <p:cNvSpPr txBox="1"/>
          <p:nvPr/>
        </p:nvSpPr>
        <p:spPr>
          <a:xfrm>
            <a:off x="534324" y="4253991"/>
            <a:ext cx="2168967"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Cloud is ubiquitous</a:t>
            </a:r>
          </a:p>
        </p:txBody>
      </p:sp>
      <p:pic>
        <p:nvPicPr>
          <p:cNvPr id="1588" name="Picture 11" descr="Picture 11"/>
          <p:cNvPicPr>
            <a:picLocks noChangeAspect="1"/>
          </p:cNvPicPr>
          <p:nvPr/>
        </p:nvPicPr>
        <p:blipFill>
          <a:blip r:embed="rId4">
            <a:extLst/>
          </a:blip>
          <a:stretch>
            <a:fillRect/>
          </a:stretch>
        </p:blipFill>
        <p:spPr>
          <a:xfrm>
            <a:off x="704963" y="2559050"/>
            <a:ext cx="3333638" cy="1555750"/>
          </a:xfrm>
          <a:prstGeom prst="rect">
            <a:avLst/>
          </a:prstGeom>
          <a:ln w="12700">
            <a:miter lim="400000"/>
          </a:ln>
        </p:spPr>
      </p:pic>
      <p:sp>
        <p:nvSpPr>
          <p:cNvPr id="1589" name="TextBox 12"/>
          <p:cNvSpPr txBox="1"/>
          <p:nvPr/>
        </p:nvSpPr>
        <p:spPr>
          <a:xfrm>
            <a:off x="534324" y="2161843"/>
            <a:ext cx="3624224"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Machine learning important workload</a:t>
            </a:r>
          </a:p>
        </p:txBody>
      </p:sp>
      <p:pic>
        <p:nvPicPr>
          <p:cNvPr id="1590" name="Picture 16" descr="Picture 16"/>
          <p:cNvPicPr>
            <a:picLocks noChangeAspect="1"/>
          </p:cNvPicPr>
          <p:nvPr/>
        </p:nvPicPr>
        <p:blipFill>
          <a:blip r:embed="rId5">
            <a:extLst/>
          </a:blip>
          <a:stretch>
            <a:fillRect/>
          </a:stretch>
        </p:blipFill>
        <p:spPr>
          <a:xfrm flipH="1">
            <a:off x="5354651" y="3103802"/>
            <a:ext cx="1727201" cy="971551"/>
          </a:xfrm>
          <a:prstGeom prst="rect">
            <a:avLst/>
          </a:prstGeom>
          <a:ln w="12700">
            <a:miter lim="400000"/>
          </a:ln>
        </p:spPr>
      </p:pic>
      <p:pic>
        <p:nvPicPr>
          <p:cNvPr id="1591" name="Picture 18" descr="Picture 18"/>
          <p:cNvPicPr>
            <a:picLocks noChangeAspect="1"/>
          </p:cNvPicPr>
          <p:nvPr/>
        </p:nvPicPr>
        <p:blipFill>
          <a:blip r:embed="rId6">
            <a:extLst/>
          </a:blip>
          <a:stretch>
            <a:fillRect/>
          </a:stretch>
        </p:blipFill>
        <p:spPr>
          <a:xfrm>
            <a:off x="7106312" y="3091389"/>
            <a:ext cx="1729148" cy="972646"/>
          </a:xfrm>
          <a:prstGeom prst="rect">
            <a:avLst/>
          </a:prstGeom>
          <a:ln w="12700">
            <a:miter lim="400000"/>
          </a:ln>
        </p:spPr>
      </p:pic>
      <p:pic>
        <p:nvPicPr>
          <p:cNvPr id="1592" name="Picture 20" descr="Picture 20"/>
          <p:cNvPicPr>
            <a:picLocks noChangeAspect="1"/>
          </p:cNvPicPr>
          <p:nvPr/>
        </p:nvPicPr>
        <p:blipFill>
          <a:blip r:embed="rId7">
            <a:extLst/>
          </a:blip>
          <a:stretch>
            <a:fillRect/>
          </a:stretch>
        </p:blipFill>
        <p:spPr>
          <a:xfrm>
            <a:off x="5354653" y="1993439"/>
            <a:ext cx="1727201" cy="1082458"/>
          </a:xfrm>
          <a:prstGeom prst="rect">
            <a:avLst/>
          </a:prstGeom>
          <a:ln w="12700">
            <a:miter lim="400000"/>
          </a:ln>
        </p:spPr>
      </p:pic>
      <p:pic>
        <p:nvPicPr>
          <p:cNvPr id="1593" name="Picture 22" descr="Picture 22"/>
          <p:cNvPicPr>
            <a:picLocks noChangeAspect="1"/>
          </p:cNvPicPr>
          <p:nvPr/>
        </p:nvPicPr>
        <p:blipFill>
          <a:blip r:embed="rId8">
            <a:extLst/>
          </a:blip>
          <a:stretch>
            <a:fillRect/>
          </a:stretch>
        </p:blipFill>
        <p:spPr>
          <a:xfrm>
            <a:off x="7118167" y="2034886"/>
            <a:ext cx="1717293" cy="1010471"/>
          </a:xfrm>
          <a:prstGeom prst="rect">
            <a:avLst/>
          </a:prstGeom>
          <a:ln w="12700">
            <a:miter lim="400000"/>
          </a:ln>
        </p:spPr>
      </p:pic>
      <p:sp>
        <p:nvSpPr>
          <p:cNvPr id="1594" name="Rectangle 24"/>
          <p:cNvSpPr txBox="1"/>
          <p:nvPr/>
        </p:nvSpPr>
        <p:spPr>
          <a:xfrm>
            <a:off x="4129709" y="4284531"/>
            <a:ext cx="403342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3D devices, quantum, and DNA computing</a:t>
            </a:r>
          </a:p>
        </p:txBody>
      </p:sp>
      <p:pic>
        <p:nvPicPr>
          <p:cNvPr id="1595" name="Picture 26" descr="Picture 26"/>
          <p:cNvPicPr>
            <a:picLocks noChangeAspect="1"/>
          </p:cNvPicPr>
          <p:nvPr/>
        </p:nvPicPr>
        <p:blipFill>
          <a:blip r:embed="rId9">
            <a:extLst/>
          </a:blip>
          <a:stretch>
            <a:fillRect/>
          </a:stretch>
        </p:blipFill>
        <p:spPr>
          <a:xfrm>
            <a:off x="3858109" y="4612695"/>
            <a:ext cx="1704492" cy="1330905"/>
          </a:xfrm>
          <a:prstGeom prst="rect">
            <a:avLst/>
          </a:prstGeom>
          <a:ln w="12700">
            <a:miter lim="400000"/>
          </a:ln>
        </p:spPr>
      </p:pic>
      <p:pic>
        <p:nvPicPr>
          <p:cNvPr id="1596" name="Picture 28" descr="Picture 28"/>
          <p:cNvPicPr>
            <a:picLocks noChangeAspect="1"/>
          </p:cNvPicPr>
          <p:nvPr/>
        </p:nvPicPr>
        <p:blipFill>
          <a:blip r:embed="rId10">
            <a:extLst/>
          </a:blip>
          <a:stretch>
            <a:fillRect/>
          </a:stretch>
        </p:blipFill>
        <p:spPr>
          <a:xfrm>
            <a:off x="7315200" y="4619993"/>
            <a:ext cx="1644401" cy="1323607"/>
          </a:xfrm>
          <a:prstGeom prst="rect">
            <a:avLst/>
          </a:prstGeom>
          <a:ln w="12700">
            <a:miter lim="400000"/>
          </a:ln>
        </p:spPr>
      </p:pic>
      <p:pic>
        <p:nvPicPr>
          <p:cNvPr id="1597" name="Picture 30" descr="Picture 30"/>
          <p:cNvPicPr>
            <a:picLocks noChangeAspect="1"/>
          </p:cNvPicPr>
          <p:nvPr/>
        </p:nvPicPr>
        <p:blipFill>
          <a:blip r:embed="rId11">
            <a:extLst/>
          </a:blip>
          <a:srcRect l="5555" t="0" r="36667" b="0"/>
          <a:stretch>
            <a:fillRect/>
          </a:stretch>
        </p:blipFill>
        <p:spPr>
          <a:xfrm rot="5400000">
            <a:off x="5772806" y="4403121"/>
            <a:ext cx="1342335" cy="1742454"/>
          </a:xfrm>
          <a:prstGeom prst="rect">
            <a:avLst/>
          </a:prstGeom>
          <a:ln w="12700">
            <a:miter lim="400000"/>
          </a:ln>
        </p:spPr>
      </p:pic>
      <p:sp>
        <p:nvSpPr>
          <p:cNvPr id="1598" name="Slide Number Placeholder 2"/>
          <p:cNvSpPr txBox="1"/>
          <p:nvPr>
            <p:ph type="sldNum" sz="quarter" idx="4294967295"/>
          </p:nvPr>
        </p:nvSpPr>
        <p:spPr>
          <a:xfrm>
            <a:off x="8974340" y="5747862"/>
            <a:ext cx="258625" cy="2692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99" name="Picture 17" descr="Picture 17"/>
          <p:cNvPicPr>
            <a:picLocks noChangeAspect="1"/>
          </p:cNvPicPr>
          <p:nvPr/>
        </p:nvPicPr>
        <p:blipFill>
          <a:blip r:embed="rId12">
            <a:extLst/>
          </a:blip>
          <a:srcRect l="0" t="0" r="8867" b="0"/>
          <a:stretch>
            <a:fillRect/>
          </a:stretch>
        </p:blipFill>
        <p:spPr>
          <a:xfrm>
            <a:off x="215602" y="914399"/>
            <a:ext cx="8712797" cy="5353884"/>
          </a:xfrm>
          <a:prstGeom prst="rect">
            <a:avLst/>
          </a:prstGeom>
          <a:ln w="12700">
            <a:miter lim="400000"/>
          </a:ln>
        </p:spPr>
      </p:pic>
      <p:pic>
        <p:nvPicPr>
          <p:cNvPr id="1600" name="Picture 19" descr="Picture 19"/>
          <p:cNvPicPr>
            <a:picLocks noChangeAspect="1"/>
          </p:cNvPicPr>
          <p:nvPr/>
        </p:nvPicPr>
        <p:blipFill>
          <a:blip r:embed="rId13">
            <a:extLst/>
          </a:blip>
          <a:stretch>
            <a:fillRect/>
          </a:stretch>
        </p:blipFill>
        <p:spPr>
          <a:xfrm>
            <a:off x="0" y="2193588"/>
            <a:ext cx="9144000" cy="3048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1586"/>
                                        </p:tgtEl>
                                        <p:attrNameLst>
                                          <p:attrName>style.visibility</p:attrName>
                                        </p:attrNameLst>
                                      </p:cBhvr>
                                      <p:to>
                                        <p:strVal val="visible"/>
                                      </p:to>
                                    </p:set>
                                    <p:animEffect filter="blinds(horizontal)" transition="in">
                                      <p:cBhvr>
                                        <p:cTn id="7" dur="500"/>
                                        <p:tgtEl>
                                          <p:spTgt spid="1586"/>
                                        </p:tgtEl>
                                      </p:cBhvr>
                                    </p:animEffect>
                                  </p:childTnLst>
                                </p:cTn>
                              </p:par>
                            </p:childTnLst>
                          </p:cTn>
                        </p:par>
                        <p:par>
                          <p:cTn id="8" fill="hold">
                            <p:stCondLst>
                              <p:cond delay="500"/>
                            </p:stCondLst>
                            <p:childTnLst>
                              <p:par>
                                <p:cTn id="9" presetClass="entr" nodeType="afterEffect" presetSubtype="10" presetID="3" grpId="2" fill="hold">
                                  <p:stCondLst>
                                    <p:cond delay="0"/>
                                  </p:stCondLst>
                                  <p:iterate type="el" backwards="0">
                                    <p:tmAbs val="0"/>
                                  </p:iterate>
                                  <p:childTnLst>
                                    <p:set>
                                      <p:cBhvr>
                                        <p:cTn id="10" fill="hold"/>
                                        <p:tgtEl>
                                          <p:spTgt spid="1590"/>
                                        </p:tgtEl>
                                        <p:attrNameLst>
                                          <p:attrName>style.visibility</p:attrName>
                                        </p:attrNameLst>
                                      </p:cBhvr>
                                      <p:to>
                                        <p:strVal val="visible"/>
                                      </p:to>
                                    </p:set>
                                    <p:animEffect filter="blinds(horizontal)" transition="in">
                                      <p:cBhvr>
                                        <p:cTn id="11" dur="500"/>
                                        <p:tgtEl>
                                          <p:spTgt spid="1590"/>
                                        </p:tgtEl>
                                      </p:cBhvr>
                                    </p:animEffect>
                                  </p:childTnLst>
                                </p:cTn>
                              </p:par>
                            </p:childTnLst>
                          </p:cTn>
                        </p:par>
                        <p:par>
                          <p:cTn id="12" fill="hold">
                            <p:stCondLst>
                              <p:cond delay="1000"/>
                            </p:stCondLst>
                            <p:childTnLst>
                              <p:par>
                                <p:cTn id="13" presetClass="entr" nodeType="afterEffect" presetSubtype="10" presetID="3" grpId="3" fill="hold">
                                  <p:stCondLst>
                                    <p:cond delay="0"/>
                                  </p:stCondLst>
                                  <p:iterate type="el" backwards="0">
                                    <p:tmAbs val="0"/>
                                  </p:iterate>
                                  <p:childTnLst>
                                    <p:set>
                                      <p:cBhvr>
                                        <p:cTn id="14" fill="hold"/>
                                        <p:tgtEl>
                                          <p:spTgt spid="1591"/>
                                        </p:tgtEl>
                                        <p:attrNameLst>
                                          <p:attrName>style.visibility</p:attrName>
                                        </p:attrNameLst>
                                      </p:cBhvr>
                                      <p:to>
                                        <p:strVal val="visible"/>
                                      </p:to>
                                    </p:set>
                                    <p:animEffect filter="blinds(horizontal)" transition="in">
                                      <p:cBhvr>
                                        <p:cTn id="15" dur="500"/>
                                        <p:tgtEl>
                                          <p:spTgt spid="1591"/>
                                        </p:tgtEl>
                                      </p:cBhvr>
                                    </p:animEffect>
                                  </p:childTnLst>
                                </p:cTn>
                              </p:par>
                            </p:childTnLst>
                          </p:cTn>
                        </p:par>
                        <p:par>
                          <p:cTn id="16" fill="hold">
                            <p:stCondLst>
                              <p:cond delay="1500"/>
                            </p:stCondLst>
                            <p:childTnLst>
                              <p:par>
                                <p:cTn id="17" presetClass="entr" nodeType="afterEffect" presetSubtype="10" presetID="3" grpId="4" fill="hold">
                                  <p:stCondLst>
                                    <p:cond delay="0"/>
                                  </p:stCondLst>
                                  <p:iterate type="el" backwards="0">
                                    <p:tmAbs val="0"/>
                                  </p:iterate>
                                  <p:childTnLst>
                                    <p:set>
                                      <p:cBhvr>
                                        <p:cTn id="18" fill="hold"/>
                                        <p:tgtEl>
                                          <p:spTgt spid="1592"/>
                                        </p:tgtEl>
                                        <p:attrNameLst>
                                          <p:attrName>style.visibility</p:attrName>
                                        </p:attrNameLst>
                                      </p:cBhvr>
                                      <p:to>
                                        <p:strVal val="visible"/>
                                      </p:to>
                                    </p:set>
                                    <p:animEffect filter="blinds(horizontal)" transition="in">
                                      <p:cBhvr>
                                        <p:cTn id="19" dur="500"/>
                                        <p:tgtEl>
                                          <p:spTgt spid="1592"/>
                                        </p:tgtEl>
                                      </p:cBhvr>
                                    </p:animEffect>
                                  </p:childTnLst>
                                </p:cTn>
                              </p:par>
                            </p:childTnLst>
                          </p:cTn>
                        </p:par>
                        <p:par>
                          <p:cTn id="20" fill="hold">
                            <p:stCondLst>
                              <p:cond delay="2000"/>
                            </p:stCondLst>
                            <p:childTnLst>
                              <p:par>
                                <p:cTn id="21" presetClass="entr" nodeType="afterEffect" presetSubtype="10" presetID="3" grpId="5" fill="hold">
                                  <p:stCondLst>
                                    <p:cond delay="0"/>
                                  </p:stCondLst>
                                  <p:iterate type="el" backwards="0">
                                    <p:tmAbs val="0"/>
                                  </p:iterate>
                                  <p:childTnLst>
                                    <p:set>
                                      <p:cBhvr>
                                        <p:cTn id="22" fill="hold"/>
                                        <p:tgtEl>
                                          <p:spTgt spid="1593"/>
                                        </p:tgtEl>
                                        <p:attrNameLst>
                                          <p:attrName>style.visibility</p:attrName>
                                        </p:attrNameLst>
                                      </p:cBhvr>
                                      <p:to>
                                        <p:strVal val="visible"/>
                                      </p:to>
                                    </p:set>
                                    <p:animEffect filter="blinds(horizontal)" transition="in">
                                      <p:cBhvr>
                                        <p:cTn id="23" dur="500"/>
                                        <p:tgtEl>
                                          <p:spTgt spid="1593"/>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9" grpId="6" fill="hold">
                                  <p:stCondLst>
                                    <p:cond delay="0"/>
                                  </p:stCondLst>
                                  <p:iterate type="el" backwards="0">
                                    <p:tmAbs val="0"/>
                                  </p:iterate>
                                  <p:childTnLst>
                                    <p:set>
                                      <p:cBhvr>
                                        <p:cTn id="27" fill="hold"/>
                                        <p:tgtEl>
                                          <p:spTgt spid="1584"/>
                                        </p:tgtEl>
                                        <p:attrNameLst>
                                          <p:attrName>style.visibility</p:attrName>
                                        </p:attrNameLst>
                                      </p:cBhvr>
                                      <p:to>
                                        <p:strVal val="visible"/>
                                      </p:to>
                                    </p:set>
                                    <p:animEffect filter="dissolve" transition="in">
                                      <p:cBhvr>
                                        <p:cTn id="28" dur="500"/>
                                        <p:tgtEl>
                                          <p:spTgt spid="1584"/>
                                        </p:tgtEl>
                                      </p:cBhvr>
                                    </p:animEffect>
                                  </p:childTnLst>
                                </p:cTn>
                              </p:par>
                            </p:childTnLst>
                          </p:cTn>
                        </p:par>
                        <p:par>
                          <p:cTn id="29" fill="hold">
                            <p:stCondLst>
                              <p:cond delay="500"/>
                            </p:stCondLst>
                            <p:childTnLst>
                              <p:par>
                                <p:cTn id="30" presetClass="entr" nodeType="afterEffect" presetID="9" grpId="7" fill="hold">
                                  <p:stCondLst>
                                    <p:cond delay="0"/>
                                  </p:stCondLst>
                                  <p:iterate type="el" backwards="0">
                                    <p:tmAbs val="0"/>
                                  </p:iterate>
                                  <p:childTnLst>
                                    <p:set>
                                      <p:cBhvr>
                                        <p:cTn id="31" fill="hold"/>
                                        <p:tgtEl>
                                          <p:spTgt spid="1587"/>
                                        </p:tgtEl>
                                        <p:attrNameLst>
                                          <p:attrName>style.visibility</p:attrName>
                                        </p:attrNameLst>
                                      </p:cBhvr>
                                      <p:to>
                                        <p:strVal val="visible"/>
                                      </p:to>
                                    </p:set>
                                    <p:animEffect filter="dissolve" transition="in">
                                      <p:cBhvr>
                                        <p:cTn id="32" dur="500"/>
                                        <p:tgtEl>
                                          <p:spTgt spid="1587"/>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9" grpId="8" fill="hold">
                                  <p:stCondLst>
                                    <p:cond delay="0"/>
                                  </p:stCondLst>
                                  <p:iterate type="el" backwards="0">
                                    <p:tmAbs val="0"/>
                                  </p:iterate>
                                  <p:childTnLst>
                                    <p:set>
                                      <p:cBhvr>
                                        <p:cTn id="36" fill="hold"/>
                                        <p:tgtEl>
                                          <p:spTgt spid="1594"/>
                                        </p:tgtEl>
                                        <p:attrNameLst>
                                          <p:attrName>style.visibility</p:attrName>
                                        </p:attrNameLst>
                                      </p:cBhvr>
                                      <p:to>
                                        <p:strVal val="visible"/>
                                      </p:to>
                                    </p:set>
                                    <p:animEffect filter="dissolve" transition="in">
                                      <p:cBhvr>
                                        <p:cTn id="37" dur="500"/>
                                        <p:tgtEl>
                                          <p:spTgt spid="1594"/>
                                        </p:tgtEl>
                                      </p:cBhvr>
                                    </p:animEffect>
                                  </p:childTnLst>
                                </p:cTn>
                              </p:par>
                            </p:childTnLst>
                          </p:cTn>
                        </p:par>
                        <p:par>
                          <p:cTn id="38" fill="hold">
                            <p:stCondLst>
                              <p:cond delay="500"/>
                            </p:stCondLst>
                            <p:childTnLst>
                              <p:par>
                                <p:cTn id="39" presetClass="entr" nodeType="afterEffect" presetID="9" grpId="9" fill="hold">
                                  <p:stCondLst>
                                    <p:cond delay="0"/>
                                  </p:stCondLst>
                                  <p:iterate type="el" backwards="0">
                                    <p:tmAbs val="0"/>
                                  </p:iterate>
                                  <p:childTnLst>
                                    <p:set>
                                      <p:cBhvr>
                                        <p:cTn id="40" fill="hold"/>
                                        <p:tgtEl>
                                          <p:spTgt spid="1595"/>
                                        </p:tgtEl>
                                        <p:attrNameLst>
                                          <p:attrName>style.visibility</p:attrName>
                                        </p:attrNameLst>
                                      </p:cBhvr>
                                      <p:to>
                                        <p:strVal val="visible"/>
                                      </p:to>
                                    </p:set>
                                    <p:animEffect filter="dissolve" transition="in">
                                      <p:cBhvr>
                                        <p:cTn id="41" dur="500"/>
                                        <p:tgtEl>
                                          <p:spTgt spid="1595"/>
                                        </p:tgtEl>
                                      </p:cBhvr>
                                    </p:animEffect>
                                  </p:childTnLst>
                                </p:cTn>
                              </p:par>
                            </p:childTnLst>
                          </p:cTn>
                        </p:par>
                        <p:par>
                          <p:cTn id="42" fill="hold">
                            <p:stCondLst>
                              <p:cond delay="1000"/>
                            </p:stCondLst>
                            <p:childTnLst>
                              <p:par>
                                <p:cTn id="43" presetClass="entr" nodeType="afterEffect" presetID="9" grpId="10" fill="hold">
                                  <p:stCondLst>
                                    <p:cond delay="0"/>
                                  </p:stCondLst>
                                  <p:iterate type="el" backwards="0">
                                    <p:tmAbs val="0"/>
                                  </p:iterate>
                                  <p:childTnLst>
                                    <p:set>
                                      <p:cBhvr>
                                        <p:cTn id="44" fill="hold"/>
                                        <p:tgtEl>
                                          <p:spTgt spid="1596"/>
                                        </p:tgtEl>
                                        <p:attrNameLst>
                                          <p:attrName>style.visibility</p:attrName>
                                        </p:attrNameLst>
                                      </p:cBhvr>
                                      <p:to>
                                        <p:strVal val="visible"/>
                                      </p:to>
                                    </p:set>
                                    <p:animEffect filter="dissolve" transition="in">
                                      <p:cBhvr>
                                        <p:cTn id="45" dur="500"/>
                                        <p:tgtEl>
                                          <p:spTgt spid="1596"/>
                                        </p:tgtEl>
                                      </p:cBhvr>
                                    </p:animEffect>
                                  </p:childTnLst>
                                </p:cTn>
                              </p:par>
                            </p:childTnLst>
                          </p:cTn>
                        </p:par>
                        <p:par>
                          <p:cTn id="46" fill="hold">
                            <p:stCondLst>
                              <p:cond delay="1500"/>
                            </p:stCondLst>
                            <p:childTnLst>
                              <p:par>
                                <p:cTn id="47" presetClass="entr" nodeType="afterEffect" presetID="9" grpId="11" fill="hold">
                                  <p:stCondLst>
                                    <p:cond delay="0"/>
                                  </p:stCondLst>
                                  <p:iterate type="el" backwards="0">
                                    <p:tmAbs val="0"/>
                                  </p:iterate>
                                  <p:childTnLst>
                                    <p:set>
                                      <p:cBhvr>
                                        <p:cTn id="48" fill="hold"/>
                                        <p:tgtEl>
                                          <p:spTgt spid="1597"/>
                                        </p:tgtEl>
                                        <p:attrNameLst>
                                          <p:attrName>style.visibility</p:attrName>
                                        </p:attrNameLst>
                                      </p:cBhvr>
                                      <p:to>
                                        <p:strVal val="visible"/>
                                      </p:to>
                                    </p:set>
                                    <p:animEffect filter="dissolve" transition="in">
                                      <p:cBhvr>
                                        <p:cTn id="49" dur="500"/>
                                        <p:tgtEl>
                                          <p:spTgt spid="1597"/>
                                        </p:tgtEl>
                                      </p:cBhvr>
                                    </p:animEffect>
                                  </p:childTnLst>
                                </p:cTn>
                              </p:par>
                            </p:childTnLst>
                          </p:cTn>
                        </p:par>
                      </p:childTnLst>
                    </p:cTn>
                  </p:par>
                  <p:par>
                    <p:cTn id="50" fill="hold">
                      <p:stCondLst>
                        <p:cond delay="indefinite"/>
                      </p:stCondLst>
                      <p:childTnLst>
                        <p:par>
                          <p:cTn id="51" fill="hold">
                            <p:stCondLst>
                              <p:cond delay="0"/>
                            </p:stCondLst>
                            <p:childTnLst>
                              <p:par>
                                <p:cTn id="52" presetClass="entr" nodeType="clickEffect" presetSubtype="10" presetID="3" grpId="12" fill="hold">
                                  <p:stCondLst>
                                    <p:cond delay="0"/>
                                  </p:stCondLst>
                                  <p:iterate type="el" backwards="0">
                                    <p:tmAbs val="0"/>
                                  </p:iterate>
                                  <p:childTnLst>
                                    <p:set>
                                      <p:cBhvr>
                                        <p:cTn id="53" fill="hold"/>
                                        <p:tgtEl>
                                          <p:spTgt spid="1588"/>
                                        </p:tgtEl>
                                        <p:attrNameLst>
                                          <p:attrName>style.visibility</p:attrName>
                                        </p:attrNameLst>
                                      </p:cBhvr>
                                      <p:to>
                                        <p:strVal val="visible"/>
                                      </p:to>
                                    </p:set>
                                    <p:animEffect filter="blinds(horizontal)" transition="in">
                                      <p:cBhvr>
                                        <p:cTn id="54" dur="500"/>
                                        <p:tgtEl>
                                          <p:spTgt spid="1588"/>
                                        </p:tgtEl>
                                      </p:cBhvr>
                                    </p:animEffect>
                                  </p:childTnLst>
                                </p:cTn>
                              </p:par>
                            </p:childTnLst>
                          </p:cTn>
                        </p:par>
                        <p:par>
                          <p:cTn id="55" fill="hold">
                            <p:stCondLst>
                              <p:cond delay="500"/>
                            </p:stCondLst>
                            <p:childTnLst>
                              <p:par>
                                <p:cTn id="56" presetClass="entr" nodeType="afterEffect" presetSubtype="10" presetID="3" grpId="13" fill="hold">
                                  <p:stCondLst>
                                    <p:cond delay="0"/>
                                  </p:stCondLst>
                                  <p:iterate type="el" backwards="0">
                                    <p:tmAbs val="0"/>
                                  </p:iterate>
                                  <p:childTnLst>
                                    <p:set>
                                      <p:cBhvr>
                                        <p:cTn id="57" fill="hold"/>
                                        <p:tgtEl>
                                          <p:spTgt spid="1589"/>
                                        </p:tgtEl>
                                        <p:attrNameLst>
                                          <p:attrName>style.visibility</p:attrName>
                                        </p:attrNameLst>
                                      </p:cBhvr>
                                      <p:to>
                                        <p:strVal val="visible"/>
                                      </p:to>
                                    </p:set>
                                    <p:animEffect filter="blinds(horizontal)" transition="in">
                                      <p:cBhvr>
                                        <p:cTn id="58" dur="500"/>
                                        <p:tgtEl>
                                          <p:spTgt spid="1589"/>
                                        </p:tgtEl>
                                      </p:cBhvr>
                                    </p:animEffec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4" fill="hold">
                                  <p:stCondLst>
                                    <p:cond delay="0"/>
                                  </p:stCondLst>
                                  <p:iterate type="el" backwards="0">
                                    <p:tmAbs val="0"/>
                                  </p:iterate>
                                  <p:childTnLst>
                                    <p:set>
                                      <p:cBhvr>
                                        <p:cTn id="62" fill="hold"/>
                                        <p:tgtEl>
                                          <p:spTgt spid="159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0" presetID="1" grpId="15" fill="hold">
                                  <p:stCondLst>
                                    <p:cond delay="0"/>
                                  </p:stCondLst>
                                  <p:iterate type="el" backwards="0">
                                    <p:tmAbs val="0"/>
                                  </p:iterate>
                                  <p:childTnLst>
                                    <p:set>
                                      <p:cBhvr>
                                        <p:cTn id="66" fill="hold"/>
                                        <p:tgtEl>
                                          <p:spTgt spid="1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7" grpId="11"/>
      <p:bldP build="whole" bldLvl="1" animBg="1" rev="0" advAuto="0" spid="1594" grpId="8"/>
      <p:bldP build="whole" bldLvl="1" animBg="1" rev="0" advAuto="0" spid="1600" grpId="15"/>
      <p:bldP build="whole" bldLvl="1" animBg="1" rev="0" advAuto="0" spid="1587" grpId="7"/>
      <p:bldP build="whole" bldLvl="1" animBg="1" rev="0" advAuto="0" spid="1584" grpId="6"/>
      <p:bldP build="whole" bldLvl="1" animBg="1" rev="0" advAuto="0" spid="1588" grpId="12"/>
      <p:bldP build="whole" bldLvl="1" animBg="1" rev="0" advAuto="0" spid="1589" grpId="13"/>
      <p:bldP build="whole" bldLvl="1" animBg="1" rev="0" advAuto="0" spid="1596" grpId="10"/>
      <p:bldP build="whole" bldLvl="1" animBg="1" rev="0" advAuto="0" spid="1599" grpId="14"/>
      <p:bldP build="whole" bldLvl="1" animBg="1" rev="0" advAuto="0" spid="1593" grpId="5"/>
      <p:bldP build="whole" bldLvl="1" animBg="1" rev="0" advAuto="0" spid="1590" grpId="2"/>
      <p:bldP build="whole" bldLvl="1" animBg="1" rev="0" advAuto="0" spid="1591" grpId="3"/>
      <p:bldP build="whole" bldLvl="1" animBg="1" rev="0" advAuto="0" spid="1592" grpId="4"/>
      <p:bldP build="whole" bldLvl="1" animBg="1" rev="0" advAuto="0" spid="1586" grpId="1"/>
      <p:bldP build="whole" bldLvl="1" animBg="1" rev="0" advAuto="0" spid="1595" grpId="9"/>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4" name="Title 1"/>
          <p:cNvSpPr txBox="1"/>
          <p:nvPr>
            <p:ph type="title"/>
          </p:nvPr>
        </p:nvSpPr>
        <p:spPr>
          <a:xfrm>
            <a:off x="460227" y="151395"/>
            <a:ext cx="8223547" cy="763006"/>
          </a:xfrm>
          <a:prstGeom prst="rect">
            <a:avLst/>
          </a:prstGeom>
        </p:spPr>
        <p:txBody>
          <a:bodyPr/>
          <a:lstStyle/>
          <a:p>
            <a:pPr/>
            <a:r>
              <a:t>Not just the CPU</a:t>
            </a:r>
          </a:p>
        </p:txBody>
      </p:sp>
      <p:pic>
        <p:nvPicPr>
          <p:cNvPr id="1605" name="Content Placeholder 4" descr="Content Placeholder 4"/>
          <p:cNvPicPr>
            <a:picLocks noChangeAspect="1"/>
          </p:cNvPicPr>
          <p:nvPr/>
        </p:nvPicPr>
        <p:blipFill>
          <a:blip r:embed="rId2">
            <a:extLst/>
          </a:blip>
          <a:stretch>
            <a:fillRect/>
          </a:stretch>
        </p:blipFill>
        <p:spPr>
          <a:xfrm>
            <a:off x="-464469" y="1954305"/>
            <a:ext cx="9499698" cy="290456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460227" y="151396"/>
            <a:ext cx="8223547" cy="763005"/>
          </a:xfrm>
          <a:prstGeom prst="rect">
            <a:avLst/>
          </a:prstGeom>
        </p:spPr>
        <p:txBody>
          <a:bodyPr/>
          <a:lstStyle/>
          <a:p>
            <a:pPr/>
          </a:p>
        </p:txBody>
      </p:sp>
      <p:grpSp>
        <p:nvGrpSpPr>
          <p:cNvPr id="135" name="Content Placeholder 4"/>
          <p:cNvGrpSpPr/>
          <p:nvPr/>
        </p:nvGrpSpPr>
        <p:grpSpPr>
          <a:xfrm>
            <a:off x="1361439" y="1389888"/>
            <a:ext cx="6421122" cy="4815841"/>
            <a:chOff x="0" y="0"/>
            <a:chExt cx="6421120" cy="4815840"/>
          </a:xfrm>
        </p:grpSpPr>
        <p:sp>
          <p:nvSpPr>
            <p:cNvPr id="133" name="Rectangle"/>
            <p:cNvSpPr/>
            <p:nvPr/>
          </p:nvSpPr>
          <p:spPr>
            <a:xfrm>
              <a:off x="0" y="0"/>
              <a:ext cx="6421121" cy="4815841"/>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34" name="image7.tif" descr="image7.tif"/>
            <p:cNvPicPr>
              <a:picLocks noChangeAspect="1"/>
            </p:cNvPicPr>
            <p:nvPr/>
          </p:nvPicPr>
          <p:blipFill>
            <a:blip r:embed="rId2">
              <a:extLst/>
            </a:blip>
            <a:stretch>
              <a:fillRect/>
            </a:stretch>
          </p:blipFill>
          <p:spPr>
            <a:xfrm>
              <a:off x="0" y="0"/>
              <a:ext cx="6421121" cy="481584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7" name="Title 1"/>
          <p:cNvSpPr txBox="1"/>
          <p:nvPr>
            <p:ph type="title"/>
          </p:nvPr>
        </p:nvSpPr>
        <p:spPr>
          <a:xfrm>
            <a:off x="460227" y="151395"/>
            <a:ext cx="8223547" cy="763006"/>
          </a:xfrm>
          <a:prstGeom prst="rect">
            <a:avLst/>
          </a:prstGeom>
        </p:spPr>
        <p:txBody>
          <a:bodyPr/>
          <a:lstStyle>
            <a:lvl1pPr defTabSz="868680">
              <a:defRPr sz="3800"/>
            </a:lvl1pPr>
          </a:lstStyle>
          <a:p>
            <a:pPr/>
            <a:r>
              <a:t>Side and covert channels are everywhere!</a:t>
            </a:r>
          </a:p>
        </p:txBody>
      </p:sp>
      <p:pic>
        <p:nvPicPr>
          <p:cNvPr id="1608" name="Content Placeholder 3" descr="Content Placeholder 3"/>
          <p:cNvPicPr>
            <a:picLocks noChangeAspect="1"/>
          </p:cNvPicPr>
          <p:nvPr/>
        </p:nvPicPr>
        <p:blipFill>
          <a:blip r:embed="rId2">
            <a:extLst/>
          </a:blip>
          <a:stretch>
            <a:fillRect/>
          </a:stretch>
        </p:blipFill>
        <p:spPr>
          <a:xfrm>
            <a:off x="0" y="1363624"/>
            <a:ext cx="9235307" cy="2421015"/>
          </a:xfrm>
          <a:prstGeom prst="rect">
            <a:avLst/>
          </a:prstGeom>
          <a:ln w="12700">
            <a:miter lim="400000"/>
          </a:ln>
        </p:spPr>
      </p:pic>
      <p:pic>
        <p:nvPicPr>
          <p:cNvPr id="1609" name="Picture 4" descr="Picture 4"/>
          <p:cNvPicPr>
            <a:picLocks noChangeAspect="1"/>
          </p:cNvPicPr>
          <p:nvPr/>
        </p:nvPicPr>
        <p:blipFill>
          <a:blip r:embed="rId3">
            <a:extLst/>
          </a:blip>
          <a:stretch>
            <a:fillRect/>
          </a:stretch>
        </p:blipFill>
        <p:spPr>
          <a:xfrm>
            <a:off x="2108200" y="2070100"/>
            <a:ext cx="4813300" cy="3289300"/>
          </a:xfrm>
          <a:prstGeom prst="rect">
            <a:avLst/>
          </a:prstGeom>
          <a:ln w="12700">
            <a:miter lim="400000"/>
          </a:ln>
        </p:spPr>
      </p:pic>
      <p:sp>
        <p:nvSpPr>
          <p:cNvPr id="1610" name="TextBox 5"/>
          <p:cNvSpPr txBox="1"/>
          <p:nvPr/>
        </p:nvSpPr>
        <p:spPr>
          <a:xfrm>
            <a:off x="2065020" y="5803900"/>
            <a:ext cx="6721262"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rgbClr val="FFFFFF"/>
                </a:solidFill>
              </a:defRPr>
            </a:pPr>
            <a:r>
              <a:t>“Rendered Insecure: GPU side channel attacks are practical!”, to appear</a:t>
            </a:r>
          </a:p>
          <a:p>
            <a:pPr>
              <a:defRPr>
                <a:solidFill>
                  <a:srgbClr val="FFFFFF"/>
                </a:solidFill>
              </a:defRPr>
            </a:pPr>
            <a:r>
              <a:t>in CCS 2018  </a:t>
            </a:r>
            <a:r>
              <a:t>–</a:t>
            </a:r>
            <a:r>
              <a:t> vulnerability reported to Nvidia, AMD and Intel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0" grpId="2"/>
      <p:bldP build="whole" bldLvl="1" animBg="1" rev="0" advAuto="0" spid="1609"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Google Shape;1215;p124"/>
          <p:cNvSpPr txBox="1"/>
          <p:nvPr>
            <p:ph type="title"/>
          </p:nvPr>
        </p:nvSpPr>
        <p:spPr>
          <a:xfrm>
            <a:off x="460228" y="970798"/>
            <a:ext cx="8223547" cy="572254"/>
          </a:xfrm>
          <a:prstGeom prst="rect">
            <a:avLst/>
          </a:prstGeom>
        </p:spPr>
        <p:txBody>
          <a:bodyPr lIns="45699" tIns="45699" rIns="45699" bIns="45699"/>
          <a:lstStyle>
            <a:lvl1pPr defTabSz="722376">
              <a:defRPr b="1" sz="3160">
                <a:latin typeface="+mj-lt"/>
                <a:ea typeface="+mj-ea"/>
                <a:cs typeface="+mj-cs"/>
                <a:sym typeface="Calibri"/>
              </a:defRPr>
            </a:lvl1pPr>
          </a:lstStyle>
          <a:p>
            <a:pPr/>
            <a:r>
              <a:t>Conclusions/Summary</a:t>
            </a:r>
          </a:p>
        </p:txBody>
      </p:sp>
      <p:sp>
        <p:nvSpPr>
          <p:cNvPr id="1613" name="Google Shape;1216;p124"/>
          <p:cNvSpPr txBox="1"/>
          <p:nvPr>
            <p:ph type="body" idx="1"/>
          </p:nvPr>
        </p:nvSpPr>
        <p:spPr>
          <a:xfrm>
            <a:off x="460228" y="1579384"/>
            <a:ext cx="8223547" cy="4015615"/>
          </a:xfrm>
          <a:prstGeom prst="rect">
            <a:avLst/>
          </a:prstGeom>
        </p:spPr>
        <p:txBody>
          <a:bodyPr lIns="45699" tIns="45699" rIns="45699" bIns="45699"/>
          <a:lstStyle/>
          <a:p>
            <a:pPr marL="388620" indent="-388620" defTabSz="777240">
              <a:spcBef>
                <a:spcPts val="0"/>
              </a:spcBef>
              <a:buClr>
                <a:srgbClr val="FFFFFF"/>
              </a:buClr>
              <a:buSzPts val="2300"/>
              <a:defRPr sz="2380"/>
            </a:pPr>
            <a:r>
              <a:t>Security traditionally considered a software problem to be solved in software</a:t>
            </a:r>
          </a:p>
          <a:p>
            <a:pPr marL="237490" indent="-86360" defTabSz="777240">
              <a:spcBef>
                <a:spcPts val="800"/>
              </a:spcBef>
              <a:buSzTx/>
              <a:buNone/>
              <a:defRPr sz="2380"/>
            </a:pPr>
          </a:p>
          <a:p>
            <a:pPr marL="388620" indent="-388620" defTabSz="777240">
              <a:spcBef>
                <a:spcPts val="800"/>
              </a:spcBef>
              <a:buClr>
                <a:srgbClr val="FFFFFF"/>
              </a:buClr>
              <a:buSzPts val="2300"/>
              <a:defRPr sz="2380"/>
            </a:pPr>
            <a:r>
              <a:t>…but we see that architectures can be a source of vulnerability</a:t>
            </a:r>
          </a:p>
          <a:p>
            <a:pPr lvl="1" marL="680085" indent="-291465" defTabSz="777240">
              <a:spcBef>
                <a:spcPts val="400"/>
              </a:spcBef>
              <a:buClr>
                <a:srgbClr val="FFFFFF"/>
              </a:buClr>
              <a:buSzPts val="2000"/>
              <a:buFont typeface="Helvetica"/>
              <a:defRPr sz="2040"/>
            </a:pPr>
            <a:r>
              <a:t>Architectures must be designed with security in mind</a:t>
            </a:r>
          </a:p>
          <a:p>
            <a:pPr lvl="1" marL="680085" indent="-291465" defTabSz="777240">
              <a:spcBef>
                <a:spcPts val="400"/>
              </a:spcBef>
              <a:buClr>
                <a:srgbClr val="FFFFFF"/>
              </a:buClr>
              <a:buSzPts val="2000"/>
              <a:buFont typeface="Helvetica"/>
              <a:defRPr sz="2040"/>
            </a:pPr>
            <a:r>
              <a:t>…but they can also offer security mechanisms for software</a:t>
            </a:r>
          </a:p>
          <a:p>
            <a:pPr marL="237490" indent="-86360" defTabSz="777240">
              <a:spcBef>
                <a:spcPts val="800"/>
              </a:spcBef>
              <a:buSzTx/>
              <a:buNone/>
              <a:defRPr sz="2380"/>
            </a:pPr>
            <a:endParaRPr sz="2040"/>
          </a:p>
          <a:p>
            <a:pPr marL="388620" indent="-388620" defTabSz="777240">
              <a:spcBef>
                <a:spcPts val="800"/>
              </a:spcBef>
              <a:buClr>
                <a:srgbClr val="FFFFFF"/>
              </a:buClr>
              <a:buSzPts val="2300"/>
              <a:defRPr sz="2380"/>
            </a:pPr>
            <a:r>
              <a:t>Meltdown/Spectre will force a seismic rethinking of how to design speculative CPUs</a:t>
            </a:r>
          </a:p>
          <a:p>
            <a:pPr lvl="1" marL="680085" indent="-291465" defTabSz="777240">
              <a:spcBef>
                <a:spcPts val="400"/>
              </a:spcBef>
              <a:buClr>
                <a:srgbClr val="FFFFFF"/>
              </a:buClr>
              <a:buSzPts val="2000"/>
              <a:buFont typeface="Helvetica"/>
              <a:defRPr sz="2040"/>
            </a:pPr>
            <a:r>
              <a:t>Will be played out over the next few years…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Title 1"/>
          <p:cNvSpPr txBox="1"/>
          <p:nvPr>
            <p:ph type="title"/>
          </p:nvPr>
        </p:nvSpPr>
        <p:spPr>
          <a:xfrm>
            <a:off x="460227" y="151396"/>
            <a:ext cx="8223547" cy="763005"/>
          </a:xfrm>
          <a:prstGeom prst="rect">
            <a:avLst/>
          </a:prstGeom>
        </p:spPr>
        <p:txBody>
          <a:bodyPr/>
          <a:lstStyle/>
          <a:p>
            <a:pPr/>
          </a:p>
        </p:txBody>
      </p:sp>
      <p:grpSp>
        <p:nvGrpSpPr>
          <p:cNvPr id="140" name="Content Placeholder 4"/>
          <p:cNvGrpSpPr/>
          <p:nvPr/>
        </p:nvGrpSpPr>
        <p:grpSpPr>
          <a:xfrm>
            <a:off x="1621535" y="1406231"/>
            <a:ext cx="5900929" cy="4425697"/>
            <a:chOff x="0" y="0"/>
            <a:chExt cx="5900928" cy="4425696"/>
          </a:xfrm>
        </p:grpSpPr>
        <p:sp>
          <p:nvSpPr>
            <p:cNvPr id="138" name="Rectangle"/>
            <p:cNvSpPr/>
            <p:nvPr/>
          </p:nvSpPr>
          <p:spPr>
            <a:xfrm>
              <a:off x="0" y="0"/>
              <a:ext cx="5900929" cy="4425697"/>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139" name="image8.tif" descr="image8.tif"/>
            <p:cNvPicPr>
              <a:picLocks noChangeAspect="1"/>
            </p:cNvPicPr>
            <p:nvPr/>
          </p:nvPicPr>
          <p:blipFill>
            <a:blip r:embed="rId2">
              <a:extLst/>
            </a:blip>
            <a:stretch>
              <a:fillRect/>
            </a:stretch>
          </p:blipFill>
          <p:spPr>
            <a:xfrm>
              <a:off x="0" y="0"/>
              <a:ext cx="5900929" cy="4425697"/>
            </a:xfrm>
            <a:prstGeom prst="rect">
              <a:avLst/>
            </a:prstGeom>
            <a:ln w="12700" cap="flat">
              <a:noFill/>
              <a:miter lim="400000"/>
            </a:ln>
            <a:effectLst/>
          </p:spPr>
        </p:pic>
      </p:grpSp>
      <p:sp>
        <p:nvSpPr>
          <p:cNvPr id="141" name="Rectangle 5"/>
          <p:cNvSpPr txBox="1"/>
          <p:nvPr/>
        </p:nvSpPr>
        <p:spPr>
          <a:xfrm>
            <a:off x="505945" y="6220397"/>
            <a:ext cx="8132106"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solidFill>
                  <a:srgbClr val="FFFFFF"/>
                </a:solidFill>
                <a:latin typeface="CMSS10"/>
                <a:ea typeface="CMSS10"/>
                <a:cs typeface="CMSS10"/>
                <a:sym typeface="CMSS10"/>
              </a:defRPr>
            </a:pPr>
            <a:r>
              <a:t>Installs: 80-100 USD per 1000 machines (US); 7-8 USD per 1000 machines (Asia) </a:t>
            </a:r>
          </a:p>
          <a:p>
            <a:pPr lvl="1" marL="628650" indent="-171450">
              <a:buSzPct val="100000"/>
              <a:buFont typeface="Arial"/>
              <a:buChar char="•"/>
              <a:defRPr sz="1000">
                <a:solidFill>
                  <a:srgbClr val="FFFFFF"/>
                </a:solidFill>
                <a:latin typeface="CMSS8"/>
                <a:ea typeface="CMSS8"/>
                <a:cs typeface="CMSS8"/>
                <a:sym typeface="CMSS8"/>
              </a:defRPr>
            </a:pPr>
            <a:r>
              <a:t>Source: Cabalerro et al. “Measuring pay-per-install...” Usenix 2011</a:t>
            </a:r>
            <a:b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41">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Title 1"/>
          <p:cNvSpPr txBox="1"/>
          <p:nvPr>
            <p:ph type="title"/>
          </p:nvPr>
        </p:nvSpPr>
        <p:spPr>
          <a:xfrm>
            <a:off x="460227" y="151396"/>
            <a:ext cx="8223547" cy="763005"/>
          </a:xfrm>
          <a:prstGeom prst="rect">
            <a:avLst/>
          </a:prstGeom>
        </p:spPr>
        <p:txBody>
          <a:bodyPr/>
          <a:lstStyle/>
          <a:p>
            <a:pPr defTabSz="374904">
              <a:defRPr sz="1640"/>
            </a:pPr>
            <a:br/>
            <a:r>
              <a:t>Underground Malware Economy</a:t>
            </a:r>
            <a:br/>
          </a:p>
        </p:txBody>
      </p:sp>
      <p:sp>
        <p:nvSpPr>
          <p:cNvPr id="144" name="Content Placeholder 2"/>
          <p:cNvSpPr txBox="1"/>
          <p:nvPr>
            <p:ph type="body" idx="1"/>
          </p:nvPr>
        </p:nvSpPr>
        <p:spPr>
          <a:xfrm>
            <a:off x="460227" y="1588442"/>
            <a:ext cx="8335431" cy="4902725"/>
          </a:xfrm>
          <a:prstGeom prst="rect">
            <a:avLst/>
          </a:prstGeom>
        </p:spPr>
        <p:txBody>
          <a:bodyPr/>
          <a:lstStyle/>
          <a:p>
            <a:pPr>
              <a:lnSpc>
                <a:spcPct val="81000"/>
              </a:lnSpc>
              <a:defRPr sz="2500"/>
            </a:pPr>
            <a:r>
              <a:t>Segmented supply chain</a:t>
            </a:r>
          </a:p>
          <a:p>
            <a:pPr>
              <a:lnSpc>
                <a:spcPct val="81000"/>
              </a:lnSpc>
              <a:defRPr sz="2500"/>
            </a:pPr>
          </a:p>
          <a:p>
            <a:pPr>
              <a:lnSpc>
                <a:spcPct val="81000"/>
              </a:lnSpc>
              <a:defRPr sz="2500"/>
            </a:pPr>
            <a:r>
              <a:t>E.g., pay-per-exploit ~2013:</a:t>
            </a:r>
          </a:p>
          <a:p>
            <a:pPr lvl="1" marL="800100" indent="-342900">
              <a:lnSpc>
                <a:spcPct val="81000"/>
              </a:lnSpc>
              <a:spcBef>
                <a:spcPts val="500"/>
              </a:spcBef>
              <a:buFont typeface="Symbol"/>
              <a:buChar char="-"/>
              <a:defRPr sz="2200"/>
            </a:pPr>
            <a:r>
              <a:t>Good guys/bug bounty programs (Google, pwn2own, iDefense, Zdi, …): 2-25K</a:t>
            </a:r>
          </a:p>
          <a:p>
            <a:pPr lvl="1" marL="800100" indent="-342900">
              <a:lnSpc>
                <a:spcPct val="81000"/>
              </a:lnSpc>
              <a:spcBef>
                <a:spcPts val="500"/>
              </a:spcBef>
              <a:buFont typeface="Symbol"/>
              <a:buChar char="-"/>
              <a:defRPr sz="2200"/>
            </a:pPr>
            <a:r>
              <a:t>Black market: 250K+ for a good zero day</a:t>
            </a:r>
          </a:p>
          <a:p>
            <a:pPr>
              <a:lnSpc>
                <a:spcPct val="81000"/>
              </a:lnSpc>
              <a:defRPr sz="2500"/>
            </a:pPr>
          </a:p>
          <a:p>
            <a:pPr>
              <a:lnSpc>
                <a:spcPct val="81000"/>
              </a:lnSpc>
              <a:defRPr sz="2500"/>
            </a:pPr>
            <a:r>
              <a:t>Good guys pay more now, but probably also black market</a:t>
            </a:r>
          </a:p>
          <a:p>
            <a:pPr>
              <a:lnSpc>
                <a:spcPct val="81000"/>
              </a:lnSpc>
              <a:defRPr sz="2500"/>
            </a:pPr>
          </a:p>
          <a:p>
            <a:pPr>
              <a:lnSpc>
                <a:spcPct val="81000"/>
              </a:lnSpc>
              <a:defRPr sz="2500"/>
            </a:pPr>
            <a:r>
              <a:t>Bad guys motivated to protect their investments</a:t>
            </a:r>
          </a:p>
          <a:p>
            <a:pPr lvl="1" marL="800100" indent="-342900">
              <a:lnSpc>
                <a:spcPct val="81000"/>
              </a:lnSpc>
              <a:spcBef>
                <a:spcPts val="500"/>
              </a:spcBef>
              <a:buFont typeface="Symbol"/>
              <a:buChar char="-"/>
              <a:defRPr sz="2200"/>
            </a:pPr>
            <a:r>
              <a:t>Malware continues to become more sophisticated</a:t>
            </a:r>
          </a:p>
          <a:p>
            <a:pPr lvl="1" marL="800100" indent="-342900">
              <a:lnSpc>
                <a:spcPct val="81000"/>
              </a:lnSpc>
              <a:spcBef>
                <a:spcPts val="500"/>
              </a:spcBef>
              <a:buFont typeface="Symbol"/>
              <a:buChar char="-"/>
              <a:defRPr sz="2200"/>
            </a:pPr>
            <a:r>
              <a:t>…making defense more difficult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Picture 4" descr="Picture 4"/>
          <p:cNvPicPr>
            <a:picLocks noChangeAspect="1"/>
          </p:cNvPicPr>
          <p:nvPr/>
        </p:nvPicPr>
        <p:blipFill>
          <a:blip r:embed="rId2">
            <a:extLst/>
          </a:blip>
          <a:srcRect l="16238" t="0" r="0" b="0"/>
          <a:stretch>
            <a:fillRect/>
          </a:stretch>
        </p:blipFill>
        <p:spPr>
          <a:xfrm>
            <a:off x="20" y="9"/>
            <a:ext cx="9143980" cy="4666929"/>
          </a:xfrm>
          <a:prstGeom prst="rect">
            <a:avLst/>
          </a:prstGeom>
          <a:ln w="12700">
            <a:miter lim="400000"/>
          </a:ln>
        </p:spPr>
      </p:pic>
      <p:pic>
        <p:nvPicPr>
          <p:cNvPr id="147" name="Picture 9" descr="Picture 9"/>
          <p:cNvPicPr>
            <a:picLocks noChangeAspect="1"/>
          </p:cNvPicPr>
          <p:nvPr/>
        </p:nvPicPr>
        <p:blipFill>
          <a:blip r:embed="rId3">
            <a:extLst/>
          </a:blip>
          <a:stretch>
            <a:fillRect/>
          </a:stretch>
        </p:blipFill>
        <p:spPr>
          <a:xfrm>
            <a:off x="0" y="0"/>
            <a:ext cx="9144000" cy="6858000"/>
          </a:xfrm>
          <a:prstGeom prst="rect">
            <a:avLst/>
          </a:prstGeom>
          <a:ln w="12700">
            <a:miter lim="400000"/>
          </a:ln>
        </p:spPr>
      </p:pic>
      <p:sp>
        <p:nvSpPr>
          <p:cNvPr id="148" name="Oval 11"/>
          <p:cNvSpPr/>
          <p:nvPr/>
        </p:nvSpPr>
        <p:spPr>
          <a:xfrm>
            <a:off x="1092200" y="4388303"/>
            <a:ext cx="618068" cy="702987"/>
          </a:xfrm>
          <a:prstGeom prst="ellipse">
            <a:avLst/>
          </a:prstGeom>
          <a:solidFill>
            <a:srgbClr val="FFFFFF"/>
          </a:solidFill>
          <a:ln w="12700">
            <a:miter lim="400000"/>
          </a:ln>
        </p:spPr>
        <p:txBody>
          <a:bodyPr lIns="45719" rIns="45719" anchor="ctr"/>
          <a:lstStyle/>
          <a:p>
            <a:pPr algn="ctr">
              <a:defRPr>
                <a:solidFill>
                  <a:srgbClr val="FFFFFF"/>
                </a:solidFill>
              </a:defRPr>
            </a:pPr>
          </a:p>
        </p:txBody>
      </p:sp>
      <p:sp>
        <p:nvSpPr>
          <p:cNvPr id="149" name="Title 1"/>
          <p:cNvSpPr txBox="1"/>
          <p:nvPr>
            <p:ph type="title"/>
          </p:nvPr>
        </p:nvSpPr>
        <p:spPr>
          <a:xfrm>
            <a:off x="603747" y="4551036"/>
            <a:ext cx="3766339" cy="1509932"/>
          </a:xfrm>
          <a:prstGeom prst="rect">
            <a:avLst/>
          </a:prstGeom>
        </p:spPr>
        <p:txBody>
          <a:bodyPr/>
          <a:lstStyle>
            <a:lvl1pPr>
              <a:defRPr sz="3500">
                <a:solidFill>
                  <a:srgbClr val="000000"/>
                </a:solidFill>
              </a:defRPr>
            </a:lvl1pPr>
          </a:lstStyle>
          <a:p>
            <a:pPr/>
            <a:r>
              <a:t>New application spaces</a:t>
            </a:r>
          </a:p>
        </p:txBody>
      </p:sp>
      <p:sp>
        <p:nvSpPr>
          <p:cNvPr id="150" name="Content Placeholder 2"/>
          <p:cNvSpPr txBox="1"/>
          <p:nvPr>
            <p:ph type="body" sz="quarter" idx="1"/>
          </p:nvPr>
        </p:nvSpPr>
        <p:spPr>
          <a:xfrm>
            <a:off x="4244195" y="4226943"/>
            <a:ext cx="4899805" cy="2346386"/>
          </a:xfrm>
          <a:prstGeom prst="rect">
            <a:avLst/>
          </a:prstGeom>
        </p:spPr>
        <p:txBody>
          <a:bodyPr anchor="ctr"/>
          <a:lstStyle/>
          <a:p>
            <a:pPr>
              <a:defRPr sz="2000">
                <a:solidFill>
                  <a:srgbClr val="000000"/>
                </a:solidFill>
              </a:defRPr>
            </a:pPr>
            <a:r>
              <a:t>Security no longer just about information</a:t>
            </a:r>
          </a:p>
          <a:p>
            <a:pPr>
              <a:defRPr sz="2000">
                <a:solidFill>
                  <a:srgbClr val="000000"/>
                </a:solidFill>
              </a:defRPr>
            </a:pPr>
            <a:r>
              <a:t>Cloud is ubiquitous</a:t>
            </a:r>
          </a:p>
          <a:p>
            <a:pPr>
              <a:defRPr sz="2000">
                <a:solidFill>
                  <a:srgbClr val="000000"/>
                </a:solidFill>
              </a:defRPr>
            </a:pPr>
            <a:r>
              <a:t>Machine learning everywhere</a:t>
            </a:r>
          </a:p>
          <a:p>
            <a:pPr>
              <a:defRPr sz="2000">
                <a:solidFill>
                  <a:srgbClr val="000000"/>
                </a:solidFill>
              </a:defRPr>
            </a:pPr>
            <a:r>
              <a:t>New threat models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50" grpId="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000000"/>
      </a:lt1>
      <a:dk2>
        <a:srgbClr val="A7A7A7"/>
      </a:dk2>
      <a:lt2>
        <a:srgbClr val="535353"/>
      </a:lt2>
      <a:accent1>
        <a:srgbClr val="29AF8C"/>
      </a:accent1>
      <a:accent2>
        <a:srgbClr val="97BE49"/>
      </a:accent2>
      <a:accent3>
        <a:srgbClr val="3D9CCC"/>
      </a:accent3>
      <a:accent4>
        <a:srgbClr val="7C60C6"/>
      </a:accent4>
      <a:accent5>
        <a:srgbClr val="C9492C"/>
      </a:accent5>
      <a:accent6>
        <a:srgbClr val="D58C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29AF8C"/>
      </a:accent1>
      <a:accent2>
        <a:srgbClr val="97BE49"/>
      </a:accent2>
      <a:accent3>
        <a:srgbClr val="3D9CCC"/>
      </a:accent3>
      <a:accent4>
        <a:srgbClr val="7C60C6"/>
      </a:accent4>
      <a:accent5>
        <a:srgbClr val="C9492C"/>
      </a:accent5>
      <a:accent6>
        <a:srgbClr val="D58C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