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2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3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5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1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8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2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5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1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6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C9FCC-2FE9-2D4C-8A40-593A87ADE52B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E330-D326-6E43-BA08-BD776D8D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1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202 Advanced 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WAFL: Write Anywhere </a:t>
            </a:r>
            <a:r>
              <a:rPr lang="en-US" smtClean="0"/>
              <a:t>File System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2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		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 : User Level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WAFL Implementation		(</a:t>
            </a:r>
            <a:r>
              <a:rPr lang="en-US">
                <a:solidFill>
                  <a:srgbClr val="FF0000"/>
                </a:solidFill>
              </a:rPr>
              <a:t>next</a:t>
            </a:r>
            <a:r>
              <a:rPr lang="en-US"/>
              <a:t>)</a:t>
            </a:r>
          </a:p>
          <a:p>
            <a:r>
              <a:rPr lang="en-US"/>
              <a:t>Snapshots: System Level</a:t>
            </a:r>
          </a:p>
          <a:p>
            <a:r>
              <a:rPr lang="en-US"/>
              <a:t>Performance</a:t>
            </a:r>
          </a:p>
          <a:p>
            <a:r>
              <a:rPr lang="en-US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98013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WAFL File Descriptors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Inode based system with 4 KB blocks</a:t>
            </a:r>
          </a:p>
          <a:p>
            <a:r>
              <a:rPr lang="en-US" sz="2400"/>
              <a:t>Inode has 16 pointers</a:t>
            </a:r>
          </a:p>
          <a:p>
            <a:r>
              <a:rPr lang="en-US" sz="2400"/>
              <a:t>For files smaller than 64 KB:</a:t>
            </a:r>
          </a:p>
          <a:p>
            <a:pPr lvl="1"/>
            <a:r>
              <a:rPr lang="en-US" sz="2200"/>
              <a:t>Each pointer points to data block</a:t>
            </a:r>
          </a:p>
          <a:p>
            <a:r>
              <a:rPr lang="en-US" sz="2400"/>
              <a:t>For files larger than 64 KB:</a:t>
            </a:r>
          </a:p>
          <a:p>
            <a:pPr lvl="1"/>
            <a:r>
              <a:rPr lang="en-US" sz="2200"/>
              <a:t>Each pointer points to indirect block</a:t>
            </a:r>
          </a:p>
          <a:p>
            <a:r>
              <a:rPr lang="en-US" sz="2400"/>
              <a:t>For really large files:</a:t>
            </a:r>
          </a:p>
          <a:p>
            <a:pPr lvl="1"/>
            <a:r>
              <a:rPr lang="en-US" sz="2200"/>
              <a:t>Each pointer points to doubly-indirect block</a:t>
            </a:r>
          </a:p>
          <a:p>
            <a:r>
              <a:rPr lang="en-US" sz="2400"/>
              <a:t>For very small files (less than 64 bytes), data kept in inode instead of pointers</a:t>
            </a:r>
          </a:p>
        </p:txBody>
      </p:sp>
    </p:spTree>
    <p:extLst>
      <p:ext uri="{BB962C8B-B14F-4D97-AF65-F5344CB8AC3E}">
        <p14:creationId xmlns:p14="http://schemas.microsoft.com/office/powerpoint/2010/main" val="191147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WAFL Meta-Data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190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Meta-data stored in files</a:t>
            </a:r>
          </a:p>
          <a:p>
            <a:pPr lvl="1">
              <a:lnSpc>
                <a:spcPct val="90000"/>
              </a:lnSpc>
            </a:pPr>
            <a:r>
              <a:rPr lang="en-US"/>
              <a:t>Inode file – stores inodes</a:t>
            </a:r>
          </a:p>
          <a:p>
            <a:pPr lvl="1">
              <a:lnSpc>
                <a:spcPct val="90000"/>
              </a:lnSpc>
            </a:pPr>
            <a:r>
              <a:rPr lang="en-US"/>
              <a:t>Block-map file – stores free blocks</a:t>
            </a:r>
          </a:p>
          <a:p>
            <a:pPr lvl="1">
              <a:lnSpc>
                <a:spcPct val="90000"/>
              </a:lnSpc>
            </a:pPr>
            <a:r>
              <a:rPr lang="en-US"/>
              <a:t>Inode-map file – identifies free inodes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  <p:pic>
        <p:nvPicPr>
          <p:cNvPr id="243718" name="Picture 6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7010400" cy="256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03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Zoom of WAFL Meta-Data </a:t>
            </a:r>
            <a:br>
              <a:rPr lang="en-US"/>
            </a:br>
            <a:r>
              <a:rPr lang="en-US"/>
              <a:t>(Tree of Blocks)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1143000"/>
          </a:xfrm>
        </p:spPr>
        <p:txBody>
          <a:bodyPr/>
          <a:lstStyle/>
          <a:p>
            <a:r>
              <a:rPr lang="en-US" sz="2400"/>
              <a:t>Root inode must be in fixed location</a:t>
            </a:r>
          </a:p>
          <a:p>
            <a:r>
              <a:rPr lang="en-US" sz="2400"/>
              <a:t>Other blocks can be written anywhere</a:t>
            </a:r>
          </a:p>
        </p:txBody>
      </p:sp>
      <p:grpSp>
        <p:nvGrpSpPr>
          <p:cNvPr id="244744" name="Group 8"/>
          <p:cNvGrpSpPr>
            <a:grpSpLocks/>
          </p:cNvGrpSpPr>
          <p:nvPr/>
        </p:nvGrpSpPr>
        <p:grpSpPr bwMode="auto">
          <a:xfrm>
            <a:off x="2146300" y="2133600"/>
            <a:ext cx="4851400" cy="2590800"/>
            <a:chOff x="-10" y="0"/>
            <a:chExt cx="3056" cy="1632"/>
          </a:xfrm>
        </p:grpSpPr>
        <p:sp>
          <p:nvSpPr>
            <p:cNvPr id="2447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4742" name="Rectangle 6"/>
            <p:cNvSpPr>
              <a:spLocks noChangeArrowheads="1"/>
            </p:cNvSpPr>
            <p:nvPr/>
          </p:nvSpPr>
          <p:spPr bwMode="auto">
            <a:xfrm>
              <a:off x="-10" y="0"/>
              <a:ext cx="3056" cy="1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en-US" sz="15500">
                  <a:solidFill>
                    <a:srgbClr val="000000"/>
                  </a:solidFill>
                  <a:latin typeface="Arial" charset="0"/>
                </a:rPr>
                <a:t> </a:t>
              </a:r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44743" name="Picture 7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3058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759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Snapshots (1 of 2)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838200"/>
          </a:xfrm>
        </p:spPr>
        <p:txBody>
          <a:bodyPr/>
          <a:lstStyle/>
          <a:p>
            <a:r>
              <a:rPr lang="en-US" sz="2400"/>
              <a:t>Copy root inode only, copy on write for changed data blocks</a:t>
            </a:r>
          </a:p>
        </p:txBody>
      </p:sp>
      <p:grpSp>
        <p:nvGrpSpPr>
          <p:cNvPr id="245767" name="Group 7"/>
          <p:cNvGrpSpPr>
            <a:grpSpLocks/>
          </p:cNvGrpSpPr>
          <p:nvPr/>
        </p:nvGrpSpPr>
        <p:grpSpPr bwMode="auto">
          <a:xfrm>
            <a:off x="2163763" y="2667000"/>
            <a:ext cx="4818062" cy="1524000"/>
            <a:chOff x="0" y="0"/>
            <a:chExt cx="3035" cy="960"/>
          </a:xfrm>
        </p:grpSpPr>
        <p:sp>
          <p:nvSpPr>
            <p:cNvPr id="24576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576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516" cy="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en-US" sz="8500">
                  <a:solidFill>
                    <a:srgbClr val="000000"/>
                  </a:solidFill>
                  <a:latin typeface="Arial" charset="0"/>
                </a:rPr>
                <a:t> </a:t>
              </a:r>
              <a:r>
                <a:rPr lang="en-US" sz="900">
                  <a:solidFill>
                    <a:srgbClr val="000000"/>
                  </a:solidFill>
                  <a:latin typeface="Arial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45766" name="Picture 6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8153400" cy="294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68" name="Text Box 8"/>
          <p:cNvSpPr txBox="1">
            <a:spLocks noChangeArrowheads="1"/>
          </p:cNvSpPr>
          <p:nvPr/>
        </p:nvSpPr>
        <p:spPr bwMode="auto">
          <a:xfrm>
            <a:off x="990600" y="5181600"/>
            <a:ext cx="69977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000">
                <a:latin typeface="Comic Sans MS" charset="0"/>
              </a:rPr>
              <a:t> Over time, old snapshot references more and more data</a:t>
            </a:r>
          </a:p>
          <a:p>
            <a:r>
              <a:rPr lang="en-US" sz="2000">
                <a:latin typeface="Comic Sans MS" charset="0"/>
              </a:rPr>
              <a:t>blocks that are not used</a:t>
            </a:r>
          </a:p>
          <a:p>
            <a:pPr>
              <a:buFontTx/>
              <a:buChar char="•"/>
            </a:pPr>
            <a:r>
              <a:rPr lang="en-US" sz="2000">
                <a:latin typeface="Comic Sans MS" charset="0"/>
              </a:rPr>
              <a:t> Rate of file change determines how many snapshots</a:t>
            </a:r>
          </a:p>
          <a:p>
            <a:r>
              <a:rPr lang="en-US" sz="2000">
                <a:latin typeface="Comic Sans MS" charset="0"/>
              </a:rPr>
              <a:t>can be stored on the system</a:t>
            </a:r>
          </a:p>
        </p:txBody>
      </p:sp>
    </p:spTree>
    <p:extLst>
      <p:ext uri="{BB962C8B-B14F-4D97-AF65-F5344CB8AC3E}">
        <p14:creationId xmlns:p14="http://schemas.microsoft.com/office/powerpoint/2010/main" val="3742039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Snapshots (2 of 2)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/>
              <a:t>When disk block modified, must modify indirect pointers as well</a:t>
            </a:r>
          </a:p>
        </p:txBody>
      </p:sp>
      <p:grpSp>
        <p:nvGrpSpPr>
          <p:cNvPr id="246791" name="Group 7"/>
          <p:cNvGrpSpPr>
            <a:grpSpLocks/>
          </p:cNvGrpSpPr>
          <p:nvPr/>
        </p:nvGrpSpPr>
        <p:grpSpPr bwMode="auto">
          <a:xfrm>
            <a:off x="2163763" y="2408238"/>
            <a:ext cx="4818062" cy="2041525"/>
            <a:chOff x="0" y="0"/>
            <a:chExt cx="3035" cy="1286"/>
          </a:xfrm>
        </p:grpSpPr>
        <p:sp>
          <p:nvSpPr>
            <p:cNvPr id="24678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67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156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  </a:t>
              </a:r>
              <a:r>
                <a:rPr lang="en-US" sz="11900">
                  <a:solidFill>
                    <a:srgbClr val="000000"/>
                  </a:solidFill>
                  <a:latin typeface="Arial" charset="0"/>
                  <a:cs typeface="Arial" charset="0"/>
                </a:rPr>
                <a:t> </a:t>
              </a:r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                               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46790" name="Picture 6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9800"/>
            <a:ext cx="6629400" cy="395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792" name="Text Box 8"/>
          <p:cNvSpPr txBox="1">
            <a:spLocks noChangeArrowheads="1"/>
          </p:cNvSpPr>
          <p:nvPr/>
        </p:nvSpPr>
        <p:spPr bwMode="auto">
          <a:xfrm>
            <a:off x="2362200" y="6324600"/>
            <a:ext cx="4579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000">
                <a:latin typeface="Comic Sans MS" charset="0"/>
              </a:rPr>
              <a:t> Batch, to improve I/O performance</a:t>
            </a:r>
          </a:p>
        </p:txBody>
      </p:sp>
    </p:spTree>
    <p:extLst>
      <p:ext uri="{BB962C8B-B14F-4D97-AF65-F5344CB8AC3E}">
        <p14:creationId xmlns:p14="http://schemas.microsoft.com/office/powerpoint/2010/main" val="287166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Consistency Points (1 of 2)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/>
              <a:t>In order to avoid consistency checks after unclean shutdown, WAFL creates a special snapshot called a </a:t>
            </a:r>
            <a:r>
              <a:rPr lang="en-US" i="1"/>
              <a:t>consistency point</a:t>
            </a:r>
            <a:r>
              <a:rPr lang="en-US"/>
              <a:t> every few seconds</a:t>
            </a:r>
          </a:p>
          <a:p>
            <a:pPr lvl="1"/>
            <a:r>
              <a:rPr lang="en-US"/>
              <a:t>Not accessible via NFS</a:t>
            </a:r>
          </a:p>
          <a:p>
            <a:r>
              <a:rPr lang="en-US"/>
              <a:t>Batched operations are written to disk each consistency point</a:t>
            </a:r>
          </a:p>
          <a:p>
            <a:r>
              <a:rPr lang="en-US"/>
              <a:t>In between consistency points, data only written to RAM</a:t>
            </a:r>
          </a:p>
        </p:txBody>
      </p:sp>
    </p:spTree>
    <p:extLst>
      <p:ext uri="{BB962C8B-B14F-4D97-AF65-F5344CB8AC3E}">
        <p14:creationId xmlns:p14="http://schemas.microsoft.com/office/powerpoint/2010/main" val="2127258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/>
              <a:t>Consistency Points (2 of 2)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WAFL use of NVRAM (NV = Non-Volatile):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(NVRAM has batteries to avoid losing during unexpected poweroff)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NFS requests are logged to NVRAM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Upon unclean shutdown, re-apply NFS requests to last consistency point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Upon clean shutdown, create consistency point and turnoff NVRAM until needed (to save batteries)</a:t>
            </a:r>
          </a:p>
          <a:p>
            <a:pPr>
              <a:lnSpc>
                <a:spcPct val="90000"/>
              </a:lnSpc>
            </a:pPr>
            <a:r>
              <a:rPr lang="en-US" sz="2400"/>
              <a:t>Note, typical FS uses NVRAM for write cache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Uses more NVRAM space (WAFL logs are smaller)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Ex: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rename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/>
              <a:t> needs 32 KB, WAFL needs 150 bytes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Ex: write 8KB needs 3 blocks (data, inode, indirect pointer), WAFL needs 1 block (data) plus 120 bytes for log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Slower response time for typical FS than for WAFL</a:t>
            </a:r>
          </a:p>
        </p:txBody>
      </p:sp>
    </p:spTree>
    <p:extLst>
      <p:ext uri="{BB962C8B-B14F-4D97-AF65-F5344CB8AC3E}">
        <p14:creationId xmlns:p14="http://schemas.microsoft.com/office/powerpoint/2010/main" val="98521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Write Allocation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Write times dominate NFS performance</a:t>
            </a:r>
          </a:p>
          <a:p>
            <a:pPr lvl="1">
              <a:lnSpc>
                <a:spcPct val="90000"/>
              </a:lnSpc>
            </a:pPr>
            <a:r>
              <a:rPr lang="en-US"/>
              <a:t>Read caches at client are large</a:t>
            </a:r>
          </a:p>
          <a:p>
            <a:pPr lvl="1">
              <a:lnSpc>
                <a:spcPct val="90000"/>
              </a:lnSpc>
            </a:pPr>
            <a:r>
              <a:rPr lang="en-US"/>
              <a:t>5x as many write operations as read operations at server</a:t>
            </a:r>
          </a:p>
          <a:p>
            <a:pPr>
              <a:lnSpc>
                <a:spcPct val="90000"/>
              </a:lnSpc>
            </a:pPr>
            <a:r>
              <a:rPr lang="en-US"/>
              <a:t>WAFL batches write requests</a:t>
            </a:r>
          </a:p>
          <a:p>
            <a:pPr>
              <a:lnSpc>
                <a:spcPct val="90000"/>
              </a:lnSpc>
            </a:pPr>
            <a:r>
              <a:rPr lang="en-US"/>
              <a:t>WAFL allows write anywhere, enabling inode next to data for better perf</a:t>
            </a:r>
          </a:p>
          <a:p>
            <a:pPr lvl="1">
              <a:lnSpc>
                <a:spcPct val="90000"/>
              </a:lnSpc>
            </a:pPr>
            <a:r>
              <a:rPr lang="en-US"/>
              <a:t>Typical FS has inode information and free blocks at fixed location</a:t>
            </a:r>
          </a:p>
          <a:p>
            <a:pPr>
              <a:lnSpc>
                <a:spcPct val="90000"/>
              </a:lnSpc>
            </a:pPr>
            <a:r>
              <a:rPr lang="en-US"/>
              <a:t>WAFL allows writes in any order since uses consistency points</a:t>
            </a:r>
          </a:p>
          <a:p>
            <a:pPr lvl="1">
              <a:lnSpc>
                <a:spcPct val="90000"/>
              </a:lnSpc>
            </a:pPr>
            <a:r>
              <a:rPr lang="en-US"/>
              <a:t>Typical FS writes in fixed order to allow </a:t>
            </a:r>
            <a:r>
              <a:rPr lang="en-US">
                <a:latin typeface="Courier New" charset="0"/>
              </a:rPr>
              <a:t>fsck</a:t>
            </a:r>
            <a:r>
              <a:rPr lang="en-US"/>
              <a:t> to work</a:t>
            </a:r>
          </a:p>
        </p:txBody>
      </p:sp>
    </p:spTree>
    <p:extLst>
      <p:ext uri="{BB962C8B-B14F-4D97-AF65-F5344CB8AC3E}">
        <p14:creationId xmlns:p14="http://schemas.microsoft.com/office/powerpoint/2010/main" val="2368109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		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 : User Level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WAFL Implementation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Snapshots: System Level		(</a:t>
            </a:r>
            <a:r>
              <a:rPr lang="en-US">
                <a:solidFill>
                  <a:srgbClr val="FF0000"/>
                </a:solidFill>
              </a:rPr>
              <a:t>next</a:t>
            </a:r>
            <a:r>
              <a:rPr lang="en-US"/>
              <a:t>)</a:t>
            </a:r>
          </a:p>
          <a:p>
            <a:r>
              <a:rPr lang="en-US"/>
              <a:t>Performance</a:t>
            </a:r>
          </a:p>
          <a:p>
            <a:r>
              <a:rPr lang="en-US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48529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WAFL: Write anywhere File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 credit: Mark Claypool from WPI.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09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/>
              <a:t>The Block-Map File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75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Typical FS uses bit for each free block, 1 is allocated and 0 is free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Ineffective for WAFL since may be other snapshots that point to block</a:t>
            </a:r>
          </a:p>
          <a:p>
            <a:pPr>
              <a:lnSpc>
                <a:spcPct val="90000"/>
              </a:lnSpc>
            </a:pPr>
            <a:r>
              <a:rPr lang="en-US" sz="2400"/>
              <a:t>WAFL uses 32 bits for each block</a:t>
            </a:r>
          </a:p>
        </p:txBody>
      </p:sp>
      <p:grpSp>
        <p:nvGrpSpPr>
          <p:cNvPr id="253959" name="Group 7"/>
          <p:cNvGrpSpPr>
            <a:grpSpLocks/>
          </p:cNvGrpSpPr>
          <p:nvPr/>
        </p:nvGrpSpPr>
        <p:grpSpPr bwMode="auto">
          <a:xfrm>
            <a:off x="2163763" y="2233613"/>
            <a:ext cx="4818062" cy="2392362"/>
            <a:chOff x="0" y="0"/>
            <a:chExt cx="3035" cy="1507"/>
          </a:xfrm>
        </p:grpSpPr>
        <p:sp>
          <p:nvSpPr>
            <p:cNvPr id="25395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39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456" cy="1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  </a:t>
              </a:r>
              <a:r>
                <a:rPr lang="en-US" sz="14200">
                  <a:solidFill>
                    <a:srgbClr val="000000"/>
                  </a:solidFill>
                  <a:latin typeface="Arial" charset="0"/>
                  <a:cs typeface="Arial" charset="0"/>
                </a:rPr>
                <a:t> </a:t>
              </a:r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53958" name="Picture 6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6629400" cy="410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04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/>
              <a:t>Creating Snapshots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Could suspend NFS, create snapshot, resume NFS</a:t>
            </a:r>
          </a:p>
          <a:p>
            <a:pPr lvl="1">
              <a:lnSpc>
                <a:spcPct val="90000"/>
              </a:lnSpc>
            </a:pPr>
            <a:r>
              <a:rPr lang="en-US"/>
              <a:t>But can take up to 1 second</a:t>
            </a:r>
          </a:p>
          <a:p>
            <a:pPr>
              <a:lnSpc>
                <a:spcPct val="90000"/>
              </a:lnSpc>
            </a:pPr>
            <a:r>
              <a:rPr lang="en-US"/>
              <a:t>Challenge: avoid locking out NFS requests</a:t>
            </a:r>
          </a:p>
          <a:p>
            <a:pPr>
              <a:lnSpc>
                <a:spcPct val="90000"/>
              </a:lnSpc>
            </a:pPr>
            <a:r>
              <a:rPr lang="en-US"/>
              <a:t>WAFL marks all dirty cache data as IN_SNAPSHOT.  Then:</a:t>
            </a:r>
          </a:p>
          <a:p>
            <a:pPr lvl="1">
              <a:lnSpc>
                <a:spcPct val="90000"/>
              </a:lnSpc>
            </a:pPr>
            <a:r>
              <a:rPr lang="en-US"/>
              <a:t>NFS requests can read system data, write data not IN_SNAPSHOT</a:t>
            </a:r>
          </a:p>
          <a:p>
            <a:pPr lvl="1">
              <a:lnSpc>
                <a:spcPct val="90000"/>
              </a:lnSpc>
            </a:pPr>
            <a:r>
              <a:rPr lang="en-US"/>
              <a:t>Data not IN_SNAPSHOT not flushed to disk</a:t>
            </a:r>
          </a:p>
          <a:p>
            <a:pPr>
              <a:lnSpc>
                <a:spcPct val="90000"/>
              </a:lnSpc>
            </a:pPr>
            <a:r>
              <a:rPr lang="en-US"/>
              <a:t>Must flush IN_SNAPSHOT data as quickly as possible</a:t>
            </a:r>
          </a:p>
        </p:txBody>
      </p:sp>
    </p:spTree>
    <p:extLst>
      <p:ext uri="{BB962C8B-B14F-4D97-AF65-F5344CB8AC3E}">
        <p14:creationId xmlns:p14="http://schemas.microsoft.com/office/powerpoint/2010/main" val="393316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Flushing IN_SNAPSHOT Data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Flush inode data first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Keeps two caches for inode data, so can copy system cache to inode data file, unblocking most NFS requests (requires no I/O since inode file flushed later)</a:t>
            </a:r>
          </a:p>
          <a:p>
            <a:pPr>
              <a:lnSpc>
                <a:spcPct val="90000"/>
              </a:lnSpc>
            </a:pPr>
            <a:r>
              <a:rPr lang="en-US" sz="2400"/>
              <a:t>Update block-map file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Copy active bit to snapshot bit</a:t>
            </a:r>
          </a:p>
          <a:p>
            <a:pPr>
              <a:lnSpc>
                <a:spcPct val="90000"/>
              </a:lnSpc>
            </a:pPr>
            <a:r>
              <a:rPr lang="en-US" sz="2400"/>
              <a:t>Write all IN_SNAPSHOT data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Restart any blocked requests</a:t>
            </a:r>
          </a:p>
          <a:p>
            <a:pPr>
              <a:lnSpc>
                <a:spcPct val="90000"/>
              </a:lnSpc>
            </a:pPr>
            <a:r>
              <a:rPr lang="en-US" sz="2400"/>
              <a:t>Duplicate root inode and turn off IN_SNAPSHOT bit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All done in less than 1 second, first step done in 100s of ms</a:t>
            </a:r>
          </a:p>
        </p:txBody>
      </p:sp>
    </p:spTree>
    <p:extLst>
      <p:ext uri="{BB962C8B-B14F-4D97-AF65-F5344CB8AC3E}">
        <p14:creationId xmlns:p14="http://schemas.microsoft.com/office/powerpoint/2010/main" val="22396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		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 : User Level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WAFL Implementation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Snapshots: System Level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Performance				(</a:t>
            </a:r>
            <a:r>
              <a:rPr lang="en-US">
                <a:solidFill>
                  <a:srgbClr val="FF0000"/>
                </a:solidFill>
              </a:rPr>
              <a:t>next</a:t>
            </a:r>
            <a:r>
              <a:rPr lang="en-US"/>
              <a:t>)</a:t>
            </a:r>
          </a:p>
          <a:p>
            <a:r>
              <a:rPr lang="en-US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097509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(1 of 2)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Compare against NFS systems</a:t>
            </a:r>
          </a:p>
          <a:p>
            <a:r>
              <a:rPr lang="en-US"/>
              <a:t>Best is SPEC NFS</a:t>
            </a:r>
          </a:p>
          <a:p>
            <a:pPr lvl="1"/>
            <a:r>
              <a:rPr lang="en-US"/>
              <a:t>LADDIS: Legato, Auspex, Digital, Data General, Interphase and Sun</a:t>
            </a:r>
          </a:p>
          <a:p>
            <a:r>
              <a:rPr lang="en-US"/>
              <a:t>Measure response times versus throughput</a:t>
            </a:r>
          </a:p>
          <a:p>
            <a:r>
              <a:rPr lang="en-US"/>
              <a:t>(Me: System Specifications?!)</a:t>
            </a:r>
          </a:p>
        </p:txBody>
      </p:sp>
    </p:spTree>
    <p:extLst>
      <p:ext uri="{BB962C8B-B14F-4D97-AF65-F5344CB8AC3E}">
        <p14:creationId xmlns:p14="http://schemas.microsoft.com/office/powerpoint/2010/main" val="243690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/>
              <a:t>Performance (2 of 2)</a:t>
            </a:r>
          </a:p>
        </p:txBody>
      </p:sp>
      <p:grpSp>
        <p:nvGrpSpPr>
          <p:cNvPr id="259079" name="Group 7"/>
          <p:cNvGrpSpPr>
            <a:grpSpLocks/>
          </p:cNvGrpSpPr>
          <p:nvPr/>
        </p:nvGrpSpPr>
        <p:grpSpPr bwMode="auto">
          <a:xfrm>
            <a:off x="2163763" y="2035175"/>
            <a:ext cx="4818062" cy="2789238"/>
            <a:chOff x="0" y="0"/>
            <a:chExt cx="3035" cy="1757"/>
          </a:xfrm>
        </p:grpSpPr>
        <p:sp>
          <p:nvSpPr>
            <p:cNvPr id="25907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9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776" cy="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  </a:t>
              </a:r>
              <a:r>
                <a:rPr lang="en-US" sz="16800">
                  <a:solidFill>
                    <a:srgbClr val="000000"/>
                  </a:solidFill>
                  <a:latin typeface="Arial" charset="0"/>
                  <a:cs typeface="Arial" charset="0"/>
                </a:rPr>
                <a:t> </a:t>
              </a:r>
              <a:r>
                <a:rPr lang="en-US" sz="900">
                  <a:solidFill>
                    <a:srgbClr val="000000"/>
                  </a:solidFill>
                  <a:latin typeface="Arial" charset="0"/>
                  <a:cs typeface="Arial" charset="0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59078" name="Picture 6" descr="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543800" cy="484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1736725" y="6218238"/>
            <a:ext cx="5153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mic Sans MS" charset="0"/>
              </a:rPr>
              <a:t>(Typically, look for </a:t>
            </a:r>
            <a:r>
              <a:rPr lang="ja-JP" altLang="en-US">
                <a:latin typeface="Arial"/>
              </a:rPr>
              <a:t>“</a:t>
            </a:r>
            <a:r>
              <a:rPr lang="en-US">
                <a:latin typeface="Comic Sans MS" charset="0"/>
              </a:rPr>
              <a:t>knee</a:t>
            </a:r>
            <a:r>
              <a:rPr lang="ja-JP" altLang="en-US">
                <a:latin typeface="Arial"/>
              </a:rPr>
              <a:t>”</a:t>
            </a:r>
            <a:r>
              <a:rPr lang="en-US">
                <a:latin typeface="Comic Sans MS" charset="0"/>
              </a:rPr>
              <a:t> in curve)</a:t>
            </a:r>
          </a:p>
        </p:txBody>
      </p:sp>
    </p:spTree>
    <p:extLst>
      <p:ext uri="{BB962C8B-B14F-4D97-AF65-F5344CB8AC3E}">
        <p14:creationId xmlns:p14="http://schemas.microsoft.com/office/powerpoint/2010/main" val="231090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NFS vs. New File Systems</a:t>
            </a:r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2233613" y="2266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61123" name="Object 3"/>
          <p:cNvGraphicFramePr>
            <a:graphicFrameLocks noChangeAspect="1"/>
          </p:cNvGraphicFramePr>
          <p:nvPr/>
        </p:nvGraphicFramePr>
        <p:xfrm>
          <a:off x="609600" y="1295400"/>
          <a:ext cx="8305800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4676775" imgH="2324100" progId="Excel.Sheet.8">
                  <p:embed/>
                </p:oleObj>
              </mc:Choice>
              <mc:Fallback>
                <p:oleObj name="Worksheet" r:id="rId4" imgW="4676775" imgH="2324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8305800" cy="412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1981200" y="5638800"/>
            <a:ext cx="52149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Comic Sans MS" charset="0"/>
              </a:rPr>
              <a:t> Remove NFS server as bottleneck</a:t>
            </a:r>
          </a:p>
          <a:p>
            <a:pPr>
              <a:buFontTx/>
              <a:buChar char="•"/>
            </a:pPr>
            <a:r>
              <a:rPr lang="en-US">
                <a:latin typeface="Comic Sans MS" charset="0"/>
              </a:rPr>
              <a:t> Clients write directly to device</a:t>
            </a:r>
          </a:p>
        </p:txBody>
      </p:sp>
    </p:spTree>
    <p:extLst>
      <p:ext uri="{BB962C8B-B14F-4D97-AF65-F5344CB8AC3E}">
        <p14:creationId xmlns:p14="http://schemas.microsoft.com/office/powerpoint/2010/main" val="2758682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NetApp</a:t>
            </a:r>
            <a:r>
              <a:rPr lang="en-US" dirty="0"/>
              <a:t> (with WAFL) works and is stable</a:t>
            </a:r>
          </a:p>
          <a:p>
            <a:pPr lvl="1"/>
            <a:r>
              <a:rPr lang="en-US" dirty="0"/>
              <a:t>Consistency points simple, reducing bugs in code</a:t>
            </a:r>
          </a:p>
          <a:p>
            <a:pPr lvl="1"/>
            <a:r>
              <a:rPr lang="en-US" dirty="0"/>
              <a:t>Easier to develop stable code for network appliance than for general system</a:t>
            </a:r>
          </a:p>
          <a:p>
            <a:pPr lvl="2"/>
            <a:r>
              <a:rPr lang="en-US" dirty="0"/>
              <a:t>Few NFS client implementations and limited set of operations so can test thoroughly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In general, an </a:t>
            </a:r>
            <a:r>
              <a:rPr lang="en-US" i="1"/>
              <a:t>appliance</a:t>
            </a:r>
            <a:r>
              <a:rPr lang="en-US"/>
              <a:t> is a device designed to perform a specific function</a:t>
            </a:r>
          </a:p>
          <a:p>
            <a:pPr>
              <a:lnSpc>
                <a:spcPct val="90000"/>
              </a:lnSpc>
            </a:pPr>
            <a:r>
              <a:rPr lang="en-US"/>
              <a:t>Distributed systems trend has been to use appliances instead of general purpose computers. Examples:</a:t>
            </a:r>
          </a:p>
          <a:p>
            <a:pPr lvl="1">
              <a:lnSpc>
                <a:spcPct val="90000"/>
              </a:lnSpc>
            </a:pPr>
            <a:r>
              <a:rPr lang="en-US" i="1"/>
              <a:t>routers</a:t>
            </a:r>
            <a:r>
              <a:rPr lang="en-US"/>
              <a:t> from Cisco and Avici</a:t>
            </a:r>
          </a:p>
          <a:p>
            <a:pPr lvl="1">
              <a:lnSpc>
                <a:spcPct val="90000"/>
              </a:lnSpc>
            </a:pPr>
            <a:r>
              <a:rPr lang="en-US"/>
              <a:t>network </a:t>
            </a:r>
            <a:r>
              <a:rPr lang="en-US" i="1"/>
              <a:t>terminals</a:t>
            </a:r>
          </a:p>
          <a:p>
            <a:pPr lvl="1">
              <a:lnSpc>
                <a:spcPct val="90000"/>
              </a:lnSpc>
            </a:pPr>
            <a:r>
              <a:rPr lang="en-US"/>
              <a:t>network </a:t>
            </a:r>
            <a:r>
              <a:rPr lang="en-US" i="1"/>
              <a:t>printers</a:t>
            </a:r>
          </a:p>
          <a:p>
            <a:pPr>
              <a:lnSpc>
                <a:spcPct val="90000"/>
              </a:lnSpc>
            </a:pPr>
            <a:r>
              <a:rPr lang="en-US"/>
              <a:t>New type of network appliance is an </a:t>
            </a:r>
            <a:r>
              <a:rPr lang="en-US" i="1"/>
              <a:t>Network File System (NFS) file server</a:t>
            </a:r>
          </a:p>
        </p:txBody>
      </p:sp>
    </p:spTree>
    <p:extLst>
      <p:ext uri="{BB962C8B-B14F-4D97-AF65-F5344CB8AC3E}">
        <p14:creationId xmlns:p14="http://schemas.microsoft.com/office/powerpoint/2010/main" val="25540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: NFS Appliance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NFS File Server Appliance file systems have different requirements than those of a general purpose file system</a:t>
            </a:r>
          </a:p>
          <a:p>
            <a:pPr lvl="1">
              <a:lnSpc>
                <a:spcPct val="90000"/>
              </a:lnSpc>
            </a:pPr>
            <a:r>
              <a:rPr lang="en-US"/>
              <a:t>NFS access patterns are different than local file access patterns</a:t>
            </a:r>
          </a:p>
          <a:p>
            <a:pPr lvl="1">
              <a:lnSpc>
                <a:spcPct val="90000"/>
              </a:lnSpc>
            </a:pPr>
            <a:r>
              <a:rPr lang="en-US"/>
              <a:t>Large client-side caches result in fewer reads than writes</a:t>
            </a:r>
          </a:p>
          <a:p>
            <a:pPr>
              <a:lnSpc>
                <a:spcPct val="90000"/>
              </a:lnSpc>
            </a:pPr>
            <a:r>
              <a:rPr lang="en-US"/>
              <a:t>Network Appliance Corporation uses a </a:t>
            </a:r>
            <a:r>
              <a:rPr lang="en-US" i="1"/>
              <a:t>Write Anywhere File Layout (WAFL)</a:t>
            </a:r>
            <a:r>
              <a:rPr lang="en-US"/>
              <a:t> file system</a:t>
            </a:r>
          </a:p>
        </p:txBody>
      </p:sp>
    </p:spTree>
    <p:extLst>
      <p:ext uri="{BB962C8B-B14F-4D97-AF65-F5344CB8AC3E}">
        <p14:creationId xmlns:p14="http://schemas.microsoft.com/office/powerpoint/2010/main" val="429410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Introduction : WAFL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31" y="1431724"/>
            <a:ext cx="8606916" cy="5078653"/>
          </a:xfrm>
        </p:spPr>
        <p:txBody>
          <a:bodyPr/>
          <a:lstStyle/>
          <a:p>
            <a:r>
              <a:rPr lang="en-US" sz="2400" dirty="0"/>
              <a:t>WAFL has 4 requirements</a:t>
            </a:r>
          </a:p>
          <a:p>
            <a:pPr lvl="1"/>
            <a:r>
              <a:rPr lang="en-US" sz="2200" dirty="0"/>
              <a:t>Fast NFS service</a:t>
            </a:r>
          </a:p>
          <a:p>
            <a:pPr lvl="1"/>
            <a:r>
              <a:rPr lang="en-US" sz="2200" dirty="0"/>
              <a:t>Support large file systems (10s of GB) that can grow (can add disks later)</a:t>
            </a:r>
          </a:p>
          <a:p>
            <a:pPr lvl="1"/>
            <a:r>
              <a:rPr lang="en-US" sz="2200" dirty="0"/>
              <a:t>Provide high performance writes and support Redundant Arrays of Inexpensive Disks (RAID)</a:t>
            </a:r>
          </a:p>
          <a:p>
            <a:pPr lvl="1"/>
            <a:r>
              <a:rPr lang="en-US" sz="2200" dirty="0"/>
              <a:t>Restart quickly, even after unclean shutdown</a:t>
            </a:r>
          </a:p>
          <a:p>
            <a:r>
              <a:rPr lang="en-US" sz="2400" dirty="0"/>
              <a:t>NFS and RAID both strain write performance: </a:t>
            </a:r>
          </a:p>
          <a:p>
            <a:pPr lvl="1"/>
            <a:r>
              <a:rPr lang="en-US" sz="2200" dirty="0"/>
              <a:t>NFS server must respond after data is written</a:t>
            </a:r>
          </a:p>
          <a:p>
            <a:pPr lvl="1"/>
            <a:r>
              <a:rPr lang="en-US" sz="2200" dirty="0"/>
              <a:t>RAID must write parity bits also</a:t>
            </a:r>
          </a:p>
        </p:txBody>
      </p:sp>
    </p:spTree>
    <p:extLst>
      <p:ext uri="{BB962C8B-B14F-4D97-AF65-F5344CB8AC3E}">
        <p14:creationId xmlns:p14="http://schemas.microsoft.com/office/powerpoint/2010/main" val="619139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				(</a:t>
            </a:r>
            <a:r>
              <a:rPr lang="en-US">
                <a:solidFill>
                  <a:srgbClr val="336600"/>
                </a:solidFill>
              </a:rPr>
              <a:t>done</a:t>
            </a:r>
            <a:r>
              <a:rPr lang="en-US"/>
              <a:t>)</a:t>
            </a:r>
          </a:p>
          <a:p>
            <a:r>
              <a:rPr lang="en-US"/>
              <a:t>Snapshots : User Level		(</a:t>
            </a:r>
            <a:r>
              <a:rPr lang="en-US">
                <a:solidFill>
                  <a:srgbClr val="FF0000"/>
                </a:solidFill>
              </a:rPr>
              <a:t>next</a:t>
            </a:r>
            <a:r>
              <a:rPr lang="en-US"/>
              <a:t>)</a:t>
            </a:r>
          </a:p>
          <a:p>
            <a:r>
              <a:rPr lang="en-US"/>
              <a:t>WAFL Implementation</a:t>
            </a:r>
          </a:p>
          <a:p>
            <a:r>
              <a:rPr lang="en-US"/>
              <a:t>Snapshots: System Level</a:t>
            </a:r>
          </a:p>
          <a:p>
            <a:r>
              <a:rPr lang="en-US"/>
              <a:t>Performance</a:t>
            </a:r>
          </a:p>
          <a:p>
            <a:r>
              <a:rPr lang="en-US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13309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Introduction to Snapshots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i="1"/>
              <a:t>Snapshots</a:t>
            </a:r>
            <a:r>
              <a:rPr lang="en-US" sz="2400"/>
              <a:t> are a copy of the file system at a given point in time</a:t>
            </a:r>
            <a:endParaRPr lang="en-US" sz="2400" i="1"/>
          </a:p>
          <a:p>
            <a:pPr lvl="1">
              <a:lnSpc>
                <a:spcPct val="90000"/>
              </a:lnSpc>
            </a:pPr>
            <a:r>
              <a:rPr lang="en-US" sz="2200"/>
              <a:t>WAFL</a:t>
            </a:r>
            <a:r>
              <a:rPr lang="ja-JP" altLang="en-US" sz="2200">
                <a:latin typeface="Arial"/>
              </a:rPr>
              <a:t>’</a:t>
            </a:r>
            <a:r>
              <a:rPr lang="en-US" sz="2200"/>
              <a:t>s </a:t>
            </a:r>
            <a:r>
              <a:rPr lang="ja-JP" altLang="en-US" sz="2200">
                <a:latin typeface="Arial"/>
              </a:rPr>
              <a:t>“</a:t>
            </a:r>
            <a:r>
              <a:rPr lang="en-US" sz="2200"/>
              <a:t>claim to fame</a:t>
            </a:r>
            <a:r>
              <a:rPr lang="ja-JP" altLang="en-US" sz="2200">
                <a:latin typeface="Arial"/>
              </a:rPr>
              <a:t>”</a:t>
            </a:r>
            <a:endParaRPr lang="en-US" sz="2200"/>
          </a:p>
          <a:p>
            <a:pPr>
              <a:lnSpc>
                <a:spcPct val="90000"/>
              </a:lnSpc>
            </a:pPr>
            <a:r>
              <a:rPr lang="en-US" sz="2400"/>
              <a:t>WAFL creates and deletes snapshots automatically at preset times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Up to 255 snapshots stored at once</a:t>
            </a:r>
          </a:p>
          <a:p>
            <a:pPr>
              <a:lnSpc>
                <a:spcPct val="90000"/>
              </a:lnSpc>
            </a:pPr>
            <a:r>
              <a:rPr lang="en-US" sz="2400"/>
              <a:t>Uses </a:t>
            </a:r>
            <a:r>
              <a:rPr lang="en-US" sz="2400" i="1"/>
              <a:t>Copy-on-write</a:t>
            </a:r>
            <a:r>
              <a:rPr lang="en-US" sz="2400"/>
              <a:t> to avoid duplicating blocks in the active file system</a:t>
            </a:r>
          </a:p>
          <a:p>
            <a:pPr>
              <a:lnSpc>
                <a:spcPct val="90000"/>
              </a:lnSpc>
            </a:pPr>
            <a:r>
              <a:rPr lang="en-US" sz="2400"/>
              <a:t>Snapshot uses: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Users can recover accidentally deleted files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Sys admins can create backups from running system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System can restart quickly after unclean shutdown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Roll back to previous snapshot</a:t>
            </a:r>
          </a:p>
        </p:txBody>
      </p:sp>
    </p:spTree>
    <p:extLst>
      <p:ext uri="{BB962C8B-B14F-4D97-AF65-F5344CB8AC3E}">
        <p14:creationId xmlns:p14="http://schemas.microsoft.com/office/powerpoint/2010/main" val="263859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User Access to Snapshots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68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Example, suppose accidentally removed file named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>
                <a:latin typeface="Courier New" charset="0"/>
              </a:rPr>
              <a:t>todo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:</a:t>
            </a:r>
          </a:p>
        </p:txBody>
      </p:sp>
      <p:grpSp>
        <p:nvGrpSpPr>
          <p:cNvPr id="240646" name="Group 6"/>
          <p:cNvGrpSpPr>
            <a:grpSpLocks/>
          </p:cNvGrpSpPr>
          <p:nvPr/>
        </p:nvGrpSpPr>
        <p:grpSpPr bwMode="auto">
          <a:xfrm>
            <a:off x="1143000" y="2286000"/>
            <a:ext cx="6629400" cy="1739900"/>
            <a:chOff x="0" y="0"/>
            <a:chExt cx="3035" cy="1096"/>
          </a:xfrm>
        </p:grpSpPr>
        <p:sp>
          <p:nvSpPr>
            <p:cNvPr id="24064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06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3035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spike% ls -lut .snapshot/*/todo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-rw-r--r-- 1 hitz 52880 Oct 15 00:00 .snapshot/nightly.0/todo 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-rw-r--r-- 1 hitz 52880 Oct 14 19:00 .snapshot/hourly.0/todo 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-rw-r--r-- 1 hitz 52829 Oct 14 15:00 .snapshot/hourly.1/todo 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-rw-r--r-- 1 hitz 55059 Oct 10 00:00 .snapshot/nightly.4/todo 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-rw-r--r-- 1 hitz 55059 Oct   9 00:00 .snapshot/nightly.5/todo</a:t>
              </a:r>
              <a:endParaRPr lang="en-US" sz="4400"/>
            </a:p>
          </p:txBody>
        </p:sp>
      </p:grp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762000" y="40386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9900"/>
              </a:buClr>
              <a:buSzPct val="150000"/>
              <a:buFontTx/>
              <a:buChar char="•"/>
            </a:pPr>
            <a:r>
              <a:rPr kumimoji="1" lang="en-US">
                <a:latin typeface="Comic Sans MS" charset="0"/>
              </a:rPr>
              <a:t>Can then recover most recent version:</a:t>
            </a:r>
          </a:p>
        </p:txBody>
      </p:sp>
      <p:grpSp>
        <p:nvGrpSpPr>
          <p:cNvPr id="240648" name="Group 8"/>
          <p:cNvGrpSpPr>
            <a:grpSpLocks/>
          </p:cNvGrpSpPr>
          <p:nvPr/>
        </p:nvGrpSpPr>
        <p:grpSpPr bwMode="auto">
          <a:xfrm>
            <a:off x="1143000" y="4724400"/>
            <a:ext cx="6629400" cy="366713"/>
            <a:chOff x="0" y="0"/>
            <a:chExt cx="3035" cy="231"/>
          </a:xfrm>
        </p:grpSpPr>
        <p:sp>
          <p:nvSpPr>
            <p:cNvPr id="24064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0650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30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spike% cp .snapshot/hourly.0/todo todo</a:t>
              </a:r>
              <a:endParaRPr lang="en-US" sz="4400"/>
            </a:p>
          </p:txBody>
        </p:sp>
      </p:grp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838200" y="5334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9900"/>
              </a:buClr>
              <a:buSzPct val="150000"/>
              <a:buFontTx/>
              <a:buChar char="•"/>
            </a:pPr>
            <a:r>
              <a:rPr kumimoji="1" lang="en-US">
                <a:latin typeface="Comic Sans MS" charset="0"/>
              </a:rPr>
              <a:t>Note, snapshot directories (</a:t>
            </a:r>
            <a:r>
              <a:rPr kumimoji="1" lang="en-US">
                <a:latin typeface="Courier New" charset="0"/>
              </a:rPr>
              <a:t>.snapshot</a:t>
            </a:r>
            <a:r>
              <a:rPr kumimoji="1" lang="en-US">
                <a:latin typeface="Comic Sans MS" charset="0"/>
              </a:rPr>
              <a:t>) are hidden in that they don</a:t>
            </a:r>
            <a:r>
              <a:rPr kumimoji="1" lang="ja-JP" altLang="en-US">
                <a:latin typeface="Arial"/>
              </a:rPr>
              <a:t>’</a:t>
            </a:r>
            <a:r>
              <a:rPr kumimoji="1" lang="en-US">
                <a:latin typeface="Comic Sans MS" charset="0"/>
              </a:rPr>
              <a:t>t show up with </a:t>
            </a:r>
            <a:r>
              <a:rPr kumimoji="1" lang="en-US">
                <a:latin typeface="Courier New" charset="0"/>
              </a:rPr>
              <a:t>ls</a:t>
            </a:r>
          </a:p>
        </p:txBody>
      </p:sp>
    </p:spTree>
    <p:extLst>
      <p:ext uri="{BB962C8B-B14F-4D97-AF65-F5344CB8AC3E}">
        <p14:creationId xmlns:p14="http://schemas.microsoft.com/office/powerpoint/2010/main" val="801052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Snapshot Administration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267200"/>
          </a:xfrm>
        </p:spPr>
        <p:txBody>
          <a:bodyPr/>
          <a:lstStyle/>
          <a:p>
            <a:r>
              <a:rPr lang="en-US" sz="2400" dirty="0"/>
              <a:t>The WAFL server allows commands for sys admins to create and delete snapshots, but typically done automatically</a:t>
            </a:r>
          </a:p>
          <a:p>
            <a:r>
              <a:rPr lang="en-US" sz="2400" dirty="0"/>
              <a:t>At WPI, snapshots of </a:t>
            </a:r>
            <a:r>
              <a:rPr lang="en-US" sz="2400" dirty="0">
                <a:latin typeface="Courier New" charset="0"/>
              </a:rPr>
              <a:t>/home</a:t>
            </a:r>
            <a:r>
              <a:rPr lang="en-US" sz="2400" dirty="0"/>
              <a:t>:</a:t>
            </a:r>
          </a:p>
          <a:p>
            <a:pPr lvl="1"/>
            <a:r>
              <a:rPr kumimoji="0" lang="en-US" sz="2000" dirty="0"/>
              <a:t>7:00 AM, 10:00, 1:00 PM, 4:00, 7:00, 10:00, 1:00 AM </a:t>
            </a:r>
          </a:p>
          <a:p>
            <a:pPr lvl="1"/>
            <a:r>
              <a:rPr kumimoji="0" lang="en-US" sz="2000" dirty="0"/>
              <a:t>Nightly snapshot at midnight every day</a:t>
            </a:r>
          </a:p>
          <a:p>
            <a:pPr lvl="1"/>
            <a:r>
              <a:rPr kumimoji="0" lang="en-US" sz="2000" dirty="0"/>
              <a:t>Weekly snapshot is made on Sunday at midnight every week</a:t>
            </a:r>
          </a:p>
          <a:p>
            <a:r>
              <a:rPr kumimoji="0" lang="en-US" sz="2200" dirty="0"/>
              <a:t>Thus, always have: 7 hourly, 7 daily snapshots, 2 weekly snapshots </a:t>
            </a:r>
            <a:endParaRPr lang="en-US" sz="2400" dirty="0"/>
          </a:p>
        </p:txBody>
      </p:sp>
      <p:grpSp>
        <p:nvGrpSpPr>
          <p:cNvPr id="241670" name="Group 6"/>
          <p:cNvGrpSpPr>
            <a:grpSpLocks/>
          </p:cNvGrpSpPr>
          <p:nvPr/>
        </p:nvGrpSpPr>
        <p:grpSpPr bwMode="auto">
          <a:xfrm>
            <a:off x="1143000" y="4876800"/>
            <a:ext cx="6629400" cy="1970088"/>
            <a:chOff x="0" y="0"/>
            <a:chExt cx="3035" cy="1241"/>
          </a:xfrm>
        </p:grpSpPr>
        <p:sp>
          <p:nvSpPr>
            <p:cNvPr id="24167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3035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167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3035" cy="1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400" dirty="0" err="1"/>
                <a:t>claypool</a:t>
              </a:r>
              <a:r>
                <a:rPr lang="en-US" sz="1400" dirty="0"/>
                <a:t> 32 ccc3=&gt;&gt;</a:t>
              </a:r>
              <a:r>
                <a:rPr lang="en-US" sz="1400" dirty="0" err="1"/>
                <a:t>pwd</a:t>
              </a:r>
              <a:endParaRPr lang="en-US" sz="1400" dirty="0"/>
            </a:p>
            <a:p>
              <a:r>
                <a:rPr lang="en-US" sz="1400" dirty="0"/>
                <a:t>/home/</a:t>
              </a:r>
              <a:r>
                <a:rPr lang="en-US" sz="1400" dirty="0" err="1"/>
                <a:t>claypool</a:t>
              </a:r>
              <a:r>
                <a:rPr lang="en-US" sz="1400" dirty="0"/>
                <a:t>/.snapshot</a:t>
              </a:r>
            </a:p>
            <a:p>
              <a:r>
                <a:rPr lang="en-US" sz="1400" dirty="0" err="1"/>
                <a:t>claypool</a:t>
              </a:r>
              <a:r>
                <a:rPr lang="en-US" sz="1400" dirty="0"/>
                <a:t> 33 ccc3=&gt;&gt;</a:t>
              </a:r>
              <a:r>
                <a:rPr lang="en-US" sz="1400" dirty="0" err="1"/>
                <a:t>ls</a:t>
              </a:r>
              <a:endParaRPr lang="en-US" sz="1400" dirty="0"/>
            </a:p>
            <a:p>
              <a:r>
                <a:rPr lang="en-US" sz="1400" dirty="0"/>
                <a:t>hourly.0/  hourly.3/  hourly.6/  nightly.2/ nightly.5/ weekly.1/</a:t>
              </a:r>
            </a:p>
            <a:p>
              <a:r>
                <a:rPr lang="en-US" sz="1400" dirty="0"/>
                <a:t>hourly.1/  hourly.4/  nightly.0/ nightly.3/ nightly.6/</a:t>
              </a:r>
            </a:p>
            <a:p>
              <a:r>
                <a:rPr lang="en-US" sz="1400" dirty="0"/>
                <a:t>hourly.2/  hourly.5/  nightly.1/ nightly.4/ weekly.0/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42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1297</Words>
  <Application>Microsoft Macintosh PowerPoint</Application>
  <PresentationFormat>On-screen Show (4:3)</PresentationFormat>
  <Paragraphs>178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Worksheet</vt:lpstr>
      <vt:lpstr>CS 202 Advanced OS</vt:lpstr>
      <vt:lpstr>WAFL: Write anywhere File Systems</vt:lpstr>
      <vt:lpstr>Introduction</vt:lpstr>
      <vt:lpstr>Introduction : NFS Appliance</vt:lpstr>
      <vt:lpstr>Introduction : WAFL</vt:lpstr>
      <vt:lpstr>Outline</vt:lpstr>
      <vt:lpstr>Introduction to Snapshots</vt:lpstr>
      <vt:lpstr>User Access to Snapshots</vt:lpstr>
      <vt:lpstr>Snapshot Administration</vt:lpstr>
      <vt:lpstr>Outline</vt:lpstr>
      <vt:lpstr>WAFL File Descriptors</vt:lpstr>
      <vt:lpstr>WAFL Meta-Data</vt:lpstr>
      <vt:lpstr>Zoom of WAFL Meta-Data  (Tree of Blocks)</vt:lpstr>
      <vt:lpstr>Snapshots (1 of 2)</vt:lpstr>
      <vt:lpstr>Snapshots (2 of 2)</vt:lpstr>
      <vt:lpstr>Consistency Points (1 of 2)</vt:lpstr>
      <vt:lpstr>Consistency Points (2 of 2)</vt:lpstr>
      <vt:lpstr>Write Allocation</vt:lpstr>
      <vt:lpstr>Outline</vt:lpstr>
      <vt:lpstr>The Block-Map File</vt:lpstr>
      <vt:lpstr>Creating Snapshots</vt:lpstr>
      <vt:lpstr>Flushing IN_SNAPSHOT Data</vt:lpstr>
      <vt:lpstr>Outline</vt:lpstr>
      <vt:lpstr>Performance (1 of 2)</vt:lpstr>
      <vt:lpstr>Performance (2 of 2)</vt:lpstr>
      <vt:lpstr>NFS vs. New File Systems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202 Advanced OS</dc:title>
  <dc:creator>Nael Abu-Ghazaleh</dc:creator>
  <cp:lastModifiedBy>Nael Abu-Ghazaleh</cp:lastModifiedBy>
  <cp:revision>1</cp:revision>
  <dcterms:created xsi:type="dcterms:W3CDTF">2017-02-17T00:24:11Z</dcterms:created>
  <dcterms:modified xsi:type="dcterms:W3CDTF">2019-02-22T17:31:48Z</dcterms:modified>
</cp:coreProperties>
</file>