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trictFirstAndLastChars="0" saveSubsetFonts="1">
  <p:sldMasterIdLst>
    <p:sldMasterId id="2147483648" r:id="rId1"/>
  </p:sldMasterIdLst>
  <p:notesMasterIdLst>
    <p:notesMasterId r:id="rId30"/>
  </p:notesMasterIdLst>
  <p:handoutMasterIdLst>
    <p:handoutMasterId r:id="rId31"/>
  </p:handoutMasterIdLst>
  <p:sldIdLst>
    <p:sldId id="258" r:id="rId2"/>
    <p:sldId id="326" r:id="rId3"/>
    <p:sldId id="343" r:id="rId4"/>
    <p:sldId id="344" r:id="rId5"/>
    <p:sldId id="345" r:id="rId6"/>
    <p:sldId id="346" r:id="rId7"/>
    <p:sldId id="324" r:id="rId8"/>
    <p:sldId id="282" r:id="rId9"/>
    <p:sldId id="285" r:id="rId10"/>
    <p:sldId id="287" r:id="rId11"/>
    <p:sldId id="288" r:id="rId12"/>
    <p:sldId id="289" r:id="rId13"/>
    <p:sldId id="309" r:id="rId14"/>
    <p:sldId id="313" r:id="rId15"/>
    <p:sldId id="330" r:id="rId16"/>
    <p:sldId id="290" r:id="rId17"/>
    <p:sldId id="307" r:id="rId18"/>
    <p:sldId id="308" r:id="rId19"/>
    <p:sldId id="328" r:id="rId20"/>
    <p:sldId id="339" r:id="rId21"/>
    <p:sldId id="340" r:id="rId22"/>
    <p:sldId id="327" r:id="rId23"/>
    <p:sldId id="341" r:id="rId24"/>
    <p:sldId id="342" r:id="rId25"/>
    <p:sldId id="315" r:id="rId26"/>
    <p:sldId id="316" r:id="rId27"/>
    <p:sldId id="317" r:id="rId28"/>
    <p:sldId id="331" r:id="rId29"/>
  </p:sldIdLst>
  <p:sldSz cx="9144000" cy="6858000" type="letter"/>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60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p:cViewPr varScale="1">
        <p:scale>
          <a:sx n="124" d="100"/>
          <a:sy n="124" d="100"/>
        </p:scale>
        <p:origin x="616" y="168"/>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14" y="-90"/>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E7FEB9F-AF20-1B4C-B9AE-10BA4ECDC6C0}"/>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5" name="Rectangle 3">
            <a:extLst>
              <a:ext uri="{FF2B5EF4-FFF2-40B4-BE49-F238E27FC236}">
                <a16:creationId xmlns:a16="http://schemas.microsoft.com/office/drawing/2014/main" id="{AA75D3F4-1508-AE40-87AF-7334101DB2E3}"/>
              </a:ext>
            </a:extLst>
          </p:cNvPr>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2673EDF8-024E-2649-B51D-121304CBBF0E}"/>
              </a:ext>
            </a:extLst>
          </p:cNvPr>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7" name="Rectangle 5">
            <a:extLst>
              <a:ext uri="{FF2B5EF4-FFF2-40B4-BE49-F238E27FC236}">
                <a16:creationId xmlns:a16="http://schemas.microsoft.com/office/drawing/2014/main" id="{7EFBB48F-AC5D-2445-9652-CFEA514D98AE}"/>
              </a:ext>
            </a:extLst>
          </p:cNvPr>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smtClean="0"/>
            </a:lvl1pPr>
          </a:lstStyle>
          <a:p>
            <a:pPr>
              <a:defRPr/>
            </a:pPr>
            <a:fld id="{6A82B46A-9729-AF46-B4FE-C6DAF3B5F9A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6CAC60-DEAC-3C47-9F06-75ABC2AC4214}"/>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1" name="Rectangle 3">
            <a:extLst>
              <a:ext uri="{FF2B5EF4-FFF2-40B4-BE49-F238E27FC236}">
                <a16:creationId xmlns:a16="http://schemas.microsoft.com/office/drawing/2014/main" id="{9783FE3E-EDC3-AE42-9EF3-E2EEE622EC38}"/>
              </a:ext>
            </a:extLst>
          </p:cNvPr>
          <p:cNvSpPr>
            <a:spLocks noGrp="1" noChangeArrowheads="1"/>
          </p:cNvSpPr>
          <p:nvPr>
            <p:ph type="dt" idx="1"/>
          </p:nvPr>
        </p:nvSpPr>
        <p:spPr bwMode="auto">
          <a:xfrm>
            <a:off x="4143375"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Times New Roman"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FF07CF22-3D16-1B4F-A9AE-519DEEAA8EF6}"/>
              </a:ext>
            </a:extLst>
          </p:cNvPr>
          <p:cNvSpPr>
            <a:spLocks noGrp="1" noChangeArrowheads="1"/>
          </p:cNvSpPr>
          <p:nvPr>
            <p:ph type="ftr" sz="quarter" idx="4"/>
          </p:nvPr>
        </p:nvSpPr>
        <p:spPr bwMode="auto">
          <a:xfrm>
            <a:off x="0"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3" name="Rectangle 5">
            <a:extLst>
              <a:ext uri="{FF2B5EF4-FFF2-40B4-BE49-F238E27FC236}">
                <a16:creationId xmlns:a16="http://schemas.microsoft.com/office/drawing/2014/main" id="{390DAEEA-459C-2543-A59C-E73F199B11C6}"/>
              </a:ext>
            </a:extLst>
          </p:cNvPr>
          <p:cNvSpPr>
            <a:spLocks noGrp="1" noChangeArrowheads="1"/>
          </p:cNvSpPr>
          <p:nvPr>
            <p:ph type="sldNum" sz="quarter" idx="5"/>
          </p:nvPr>
        </p:nvSpPr>
        <p:spPr bwMode="auto">
          <a:xfrm>
            <a:off x="4143375"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smtClean="0">
                <a:latin typeface="Times New Roman" panose="02020603050405020304" pitchFamily="18" charset="0"/>
              </a:defRPr>
            </a:lvl1pPr>
          </a:lstStyle>
          <a:p>
            <a:pPr>
              <a:defRPr/>
            </a:pPr>
            <a:fld id="{94F3A5F3-899F-9F43-B0B8-63BA248E1E18}" type="slidenum">
              <a:rPr lang="en-US" altLang="en-US"/>
              <a:pPr>
                <a:defRPr/>
              </a:pPr>
              <a:t>‹#›</a:t>
            </a:fld>
            <a:endParaRPr lang="en-US" altLang="en-US"/>
          </a:p>
        </p:txBody>
      </p:sp>
      <p:sp>
        <p:nvSpPr>
          <p:cNvPr id="2054" name="Rectangle 6">
            <a:extLst>
              <a:ext uri="{FF2B5EF4-FFF2-40B4-BE49-F238E27FC236}">
                <a16:creationId xmlns:a16="http://schemas.microsoft.com/office/drawing/2014/main" id="{C0958056-2EE5-8B40-A456-41AA8C08DC9E}"/>
              </a:ext>
            </a:extLst>
          </p:cNvPr>
          <p:cNvSpPr>
            <a:spLocks noGrp="1" noChangeArrowheads="1"/>
          </p:cNvSpPr>
          <p:nvPr>
            <p:ph type="body" sz="quarter" idx="3"/>
          </p:nvPr>
        </p:nvSpPr>
        <p:spPr bwMode="auto">
          <a:xfrm>
            <a:off x="974725" y="4559300"/>
            <a:ext cx="5365750" cy="4322763"/>
          </a:xfrm>
          <a:prstGeom prst="rect">
            <a:avLst/>
          </a:prstGeom>
          <a:noFill/>
          <a:ln w="9525">
            <a:noFill/>
            <a:miter lim="800000"/>
            <a:headEnd/>
            <a:tailEnd/>
          </a:ln>
          <a:effectLst/>
        </p:spPr>
        <p:txBody>
          <a:bodyPr vert="horz" wrap="square" lIns="97139" tIns="48574" rIns="97139" bIns="4857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9" name="Rectangle 7">
            <a:extLst>
              <a:ext uri="{FF2B5EF4-FFF2-40B4-BE49-F238E27FC236}">
                <a16:creationId xmlns:a16="http://schemas.microsoft.com/office/drawing/2014/main" id="{59712CD0-028A-604D-B9AE-D93B4E86CC78}"/>
              </a:ext>
            </a:extLst>
          </p:cNvPr>
          <p:cNvSpPr>
            <a:spLocks noChangeArrowheads="1" noTextEdit="1"/>
          </p:cNvSpPr>
          <p:nvPr>
            <p:ph type="sldImg" idx="2"/>
          </p:nvPr>
        </p:nvSpPr>
        <p:spPr bwMode="auto">
          <a:xfrm>
            <a:off x="1268413" y="725488"/>
            <a:ext cx="4783137" cy="3587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a:extLst>
              <a:ext uri="{FF2B5EF4-FFF2-40B4-BE49-F238E27FC236}">
                <a16:creationId xmlns:a16="http://schemas.microsoft.com/office/drawing/2014/main" id="{258AC0A2-E928-C148-B7E9-2AF2A11498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075A3FF5-0C05-9C46-A3D1-B1704DE4B826}" type="slidenum">
              <a:rPr lang="en-US" altLang="en-US" sz="1000" b="0">
                <a:latin typeface="Times New Roman" panose="02020603050405020304" pitchFamily="18" charset="0"/>
              </a:rPr>
              <a:pPr/>
              <a:t>1</a:t>
            </a:fld>
            <a:endParaRPr lang="en-US" altLang="en-US" sz="1000" b="0">
              <a:latin typeface="Times New Roman" panose="02020603050405020304" pitchFamily="18" charset="0"/>
            </a:endParaRPr>
          </a:p>
        </p:txBody>
      </p:sp>
      <p:sp>
        <p:nvSpPr>
          <p:cNvPr id="16386" name="Rectangle 2">
            <a:extLst>
              <a:ext uri="{FF2B5EF4-FFF2-40B4-BE49-F238E27FC236}">
                <a16:creationId xmlns:a16="http://schemas.microsoft.com/office/drawing/2014/main" id="{66504762-5DB1-A046-B515-D445CEDA438C}"/>
              </a:ext>
            </a:extLst>
          </p:cNvPr>
          <p:cNvSpPr>
            <a:spLocks noChangeArrowheads="1" noTextEdit="1"/>
          </p:cNvSpPr>
          <p:nvPr>
            <p:ph type="sldImg"/>
          </p:nvPr>
        </p:nvSpPr>
        <p:spPr>
          <a:ln/>
        </p:spPr>
      </p:sp>
      <p:sp>
        <p:nvSpPr>
          <p:cNvPr id="16387" name="Rectangle 3">
            <a:extLst>
              <a:ext uri="{FF2B5EF4-FFF2-40B4-BE49-F238E27FC236}">
                <a16:creationId xmlns:a16="http://schemas.microsoft.com/office/drawing/2014/main" id="{C7BB4B4C-E745-F04F-AFC3-C6DE21F06E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6CEEA361-5F44-F442-86CD-1840B47CA8D1}"/>
              </a:ext>
            </a:extLst>
          </p:cNvPr>
          <p:cNvSpPr>
            <a:spLocks noChangeArrowheads="1" noTextEdit="1"/>
          </p:cNvSpPr>
          <p:nvPr>
            <p:ph type="sldImg"/>
          </p:nvPr>
        </p:nvSpPr>
        <p:spPr>
          <a:ln/>
        </p:spPr>
      </p:sp>
      <p:sp>
        <p:nvSpPr>
          <p:cNvPr id="40962" name="Rectangle 3">
            <a:extLst>
              <a:ext uri="{FF2B5EF4-FFF2-40B4-BE49-F238E27FC236}">
                <a16:creationId xmlns:a16="http://schemas.microsoft.com/office/drawing/2014/main" id="{BC9C11FA-06C7-A943-8944-96F9FF4240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437BF166-D064-014A-918B-E7936D971C9B}"/>
              </a:ext>
            </a:extLst>
          </p:cNvPr>
          <p:cNvSpPr>
            <a:spLocks noChangeArrowheads="1" noTextEdit="1"/>
          </p:cNvSpPr>
          <p:nvPr>
            <p:ph type="sldImg"/>
          </p:nvPr>
        </p:nvSpPr>
        <p:spPr>
          <a:ln/>
        </p:spPr>
      </p:sp>
      <p:sp>
        <p:nvSpPr>
          <p:cNvPr id="43010" name="Rectangle 3">
            <a:extLst>
              <a:ext uri="{FF2B5EF4-FFF2-40B4-BE49-F238E27FC236}">
                <a16:creationId xmlns:a16="http://schemas.microsoft.com/office/drawing/2014/main" id="{0EF05392-DD4E-214E-9075-0F3EDB0548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B999916F-6903-5944-A95B-9888182E55E9}"/>
              </a:ext>
            </a:extLst>
          </p:cNvPr>
          <p:cNvSpPr>
            <a:spLocks noChangeArrowheads="1" noTextEdit="1"/>
          </p:cNvSpPr>
          <p:nvPr>
            <p:ph type="sldImg"/>
          </p:nvPr>
        </p:nvSpPr>
        <p:spPr>
          <a:ln/>
        </p:spPr>
      </p:sp>
      <p:sp>
        <p:nvSpPr>
          <p:cNvPr id="47106" name="Rectangle 3">
            <a:extLst>
              <a:ext uri="{FF2B5EF4-FFF2-40B4-BE49-F238E27FC236}">
                <a16:creationId xmlns:a16="http://schemas.microsoft.com/office/drawing/2014/main" id="{DF21ED67-B984-4B45-B2FF-2B76E4C93E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2000">
                <a:latin typeface="Arial" panose="020B0604020202020204" pitchFamily="34" charset="0"/>
                <a:ea typeface="ＭＳ Ｐゴシック" panose="020B0600070205080204" pitchFamily="34" charset="-128"/>
              </a:rPr>
              <a:t>Messages</a:t>
            </a:r>
          </a:p>
          <a:p>
            <a:pPr lvl="1">
              <a:lnSpc>
                <a:spcPct val="90000"/>
              </a:lnSpc>
            </a:pPr>
            <a:r>
              <a:rPr lang="en-US" altLang="en-US" sz="1800">
                <a:latin typeface="Arial" panose="020B0604020202020204" pitchFamily="34" charset="0"/>
                <a:ea typeface="ＭＳ Ｐゴシック" panose="020B0600070205080204" pitchFamily="34" charset="-128"/>
              </a:rPr>
              <a:t>Simple model of communication and synchronization based on atomic transfer of data across a channel</a:t>
            </a:r>
          </a:p>
          <a:p>
            <a:pPr lvl="1">
              <a:lnSpc>
                <a:spcPct val="90000"/>
              </a:lnSpc>
            </a:pPr>
            <a:r>
              <a:rPr lang="en-US" altLang="en-US" sz="1800">
                <a:latin typeface="Arial" panose="020B0604020202020204" pitchFamily="34" charset="0"/>
                <a:ea typeface="ＭＳ Ｐゴシック" panose="020B0600070205080204" pitchFamily="34" charset="-128"/>
              </a:rPr>
              <a:t>Direct application to distributed systems</a:t>
            </a:r>
          </a:p>
          <a:p>
            <a:pPr lvl="1">
              <a:lnSpc>
                <a:spcPct val="90000"/>
              </a:lnSpc>
            </a:pPr>
            <a:r>
              <a:rPr lang="en-US" altLang="en-US" sz="1800">
                <a:latin typeface="Arial" panose="020B0604020202020204" pitchFamily="34" charset="0"/>
                <a:ea typeface="ＭＳ Ｐゴシック" panose="020B0600070205080204" pitchFamily="34" charset="-128"/>
              </a:rPr>
              <a:t>Messages for synchronization are straightforward (once we see how the others work)</a:t>
            </a:r>
          </a:p>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3096AEEE-DE7B-FE4D-A337-4D5E4E24E229}"/>
              </a:ext>
            </a:extLst>
          </p:cNvPr>
          <p:cNvSpPr>
            <a:spLocks noGrp="1" noRot="1" noChangeAspect="1" noChangeArrowheads="1" noTextEdit="1"/>
          </p:cNvSpPr>
          <p:nvPr>
            <p:ph type="sldImg"/>
          </p:nvPr>
        </p:nvSpPr>
        <p:spPr>
          <a:ln/>
        </p:spPr>
      </p:sp>
      <p:sp>
        <p:nvSpPr>
          <p:cNvPr id="49154" name="Notes Placeholder 2">
            <a:extLst>
              <a:ext uri="{FF2B5EF4-FFF2-40B4-BE49-F238E27FC236}">
                <a16:creationId xmlns:a16="http://schemas.microsoft.com/office/drawing/2014/main" id="{5C5B6761-A1E6-1742-9A49-8173C84A1C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Atomic means cannot be interrupted.   We will use this term a lot later.</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Note the while statement sytax: while(condition); -- Note that the body of the while is empty.  It just serves as a continuous check for a condition.  Basically, this means while the condition is true, we continue to execute the while and therefore we continue to wait.</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Note that two threads can read mutex to be 0 and be able to get into the critical section breaking mutual exclusion.  The scheduler can switch after any assembly language instruction.  Scheduler is not under our control, so we must write code that works no matter what.</a:t>
            </a:r>
          </a:p>
        </p:txBody>
      </p:sp>
      <p:sp>
        <p:nvSpPr>
          <p:cNvPr id="49155" name="Slide Number Placeholder 3">
            <a:extLst>
              <a:ext uri="{FF2B5EF4-FFF2-40B4-BE49-F238E27FC236}">
                <a16:creationId xmlns:a16="http://schemas.microsoft.com/office/drawing/2014/main" id="{C475512B-C691-0447-B756-C784D5510B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450F7A69-0ED3-274B-8255-86DC75DFBA05}" type="slidenum">
              <a:rPr lang="en-US" altLang="en-US" sz="1000" b="0">
                <a:latin typeface="Times New Roman" panose="02020603050405020304" pitchFamily="18" charset="0"/>
              </a:rPr>
              <a:pPr/>
              <a:t>19</a:t>
            </a:fld>
            <a:endParaRPr lang="en-US" altLang="en-US" sz="1000" b="0">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389F5873-990A-E140-AD5E-E3C10AD98724}"/>
              </a:ext>
            </a:extLst>
          </p:cNvPr>
          <p:cNvSpPr>
            <a:spLocks noChangeArrowheads="1" noTextEdit="1"/>
          </p:cNvSpPr>
          <p:nvPr>
            <p:ph type="sldImg"/>
          </p:nvPr>
        </p:nvSpPr>
        <p:spPr>
          <a:ln/>
        </p:spPr>
      </p:sp>
      <p:sp>
        <p:nvSpPr>
          <p:cNvPr id="51202" name="Rectangle 3">
            <a:extLst>
              <a:ext uri="{FF2B5EF4-FFF2-40B4-BE49-F238E27FC236}">
                <a16:creationId xmlns:a16="http://schemas.microsoft.com/office/drawing/2014/main" id="{446A7B7F-0E8A-A34B-9332-CBAC1A3121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New ingredient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turn variable makes sure that turn only indicates one thread.  So, even if there is a race for it, only one thread is allowed.</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Mutual exclusion satisfied.  However, alternation can break progress and bounded wait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not a good solution.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D90694AC-3845-9647-AB83-5623D0B7CC2D}"/>
              </a:ext>
            </a:extLst>
          </p:cNvPr>
          <p:cNvSpPr>
            <a:spLocks noChangeArrowheads="1" noTextEdit="1"/>
          </p:cNvSpPr>
          <p:nvPr>
            <p:ph type="sldImg"/>
          </p:nvPr>
        </p:nvSpPr>
        <p:spPr>
          <a:ln/>
        </p:spPr>
      </p:sp>
      <p:sp>
        <p:nvSpPr>
          <p:cNvPr id="53250" name="Rectangle 3">
            <a:extLst>
              <a:ext uri="{FF2B5EF4-FFF2-40B4-BE49-F238E27FC236}">
                <a16:creationId xmlns:a16="http://schemas.microsoft.com/office/drawing/2014/main" id="{D02F53A2-2623-D340-A25E-2C1B0E60F8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This doesn</a:t>
            </a:r>
            <a:r>
              <a:rPr lang="mr-IN" altLang="en-US">
                <a:latin typeface="Arial" panose="020B0604020202020204" pitchFamily="34" charset="0"/>
                <a:ea typeface="ＭＳ Ｐゴシック" panose="020B0600070205080204" pitchFamily="34" charset="-128"/>
              </a:rPr>
              <a:t>’</a:t>
            </a:r>
            <a:r>
              <a:rPr lang="en-US" altLang="ja-JP">
                <a:latin typeface="Arial" panose="020B0604020202020204" pitchFamily="34" charset="0"/>
                <a:ea typeface="ＭＳ Ｐゴシック" panose="020B0600070205080204" pitchFamily="34" charset="-128"/>
              </a:rPr>
              <a:t>t work either: even though there are two variables, there is still a race to who reads the corresponding variable first. They both can find flag[i] = 0, and both get into the critical section.</a:t>
            </a: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a:extLst>
              <a:ext uri="{FF2B5EF4-FFF2-40B4-BE49-F238E27FC236}">
                <a16:creationId xmlns:a16="http://schemas.microsoft.com/office/drawing/2014/main" id="{9FEBF587-CF55-DB43-89DE-64B7D9908A3D}"/>
              </a:ext>
            </a:extLst>
          </p:cNvPr>
          <p:cNvSpPr>
            <a:spLocks noChangeArrowheads="1" noTextEdit="1"/>
          </p:cNvSpPr>
          <p:nvPr>
            <p:ph type="sldImg"/>
          </p:nvPr>
        </p:nvSpPr>
        <p:spPr>
          <a:ln/>
        </p:spPr>
      </p:sp>
      <p:sp>
        <p:nvSpPr>
          <p:cNvPr id="55298" name="Rectangle 3">
            <a:extLst>
              <a:ext uri="{FF2B5EF4-FFF2-40B4-BE49-F238E27FC236}">
                <a16:creationId xmlns:a16="http://schemas.microsoft.com/office/drawing/2014/main" id="{027F4B22-5D28-4F40-9910-35AE497350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Can prevent any thread from going in!  Both set the flag and neither can proceed!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CBB27878-D89D-1549-A7AC-D1AD5175B3C7}"/>
              </a:ext>
            </a:extLst>
          </p:cNvPr>
          <p:cNvSpPr>
            <a:spLocks noGrp="1" noRot="1" noChangeAspect="1" noChangeArrowheads="1" noTextEdit="1"/>
          </p:cNvSpPr>
          <p:nvPr>
            <p:ph type="sldImg"/>
          </p:nvPr>
        </p:nvSpPr>
        <p:spPr>
          <a:ln/>
        </p:spPr>
      </p:sp>
      <p:sp>
        <p:nvSpPr>
          <p:cNvPr id="57346" name="Notes Placeholder 2">
            <a:extLst>
              <a:ext uri="{FF2B5EF4-FFF2-40B4-BE49-F238E27FC236}">
                <a16:creationId xmlns:a16="http://schemas.microsoft.com/office/drawing/2014/main" id="{5CB598CB-54A7-D44C-A1FF-9F18F8D91E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Works?  But livelock! What if we keep waiting similar times and running into the race condition and backing off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no progress.  This can happen especially if more than two threads.</a:t>
            </a:r>
          </a:p>
        </p:txBody>
      </p:sp>
      <p:sp>
        <p:nvSpPr>
          <p:cNvPr id="57347" name="Slide Number Placeholder 3">
            <a:extLst>
              <a:ext uri="{FF2B5EF4-FFF2-40B4-BE49-F238E27FC236}">
                <a16:creationId xmlns:a16="http://schemas.microsoft.com/office/drawing/2014/main" id="{2F11436A-AE6E-6744-A133-93353593C5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9FF0CF59-6B97-9947-AC80-6A07A9B6F449}" type="slidenum">
              <a:rPr lang="en-US" altLang="en-US" sz="1000" b="0">
                <a:latin typeface="Times New Roman" panose="02020603050405020304" pitchFamily="18" charset="0"/>
              </a:rPr>
              <a:pPr/>
              <a:t>23</a:t>
            </a:fld>
            <a:endParaRPr lang="en-US" altLang="en-US" sz="1000" b="0">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107D299E-48EC-F240-B8C7-DC7EB28EB292}"/>
              </a:ext>
            </a:extLst>
          </p:cNvPr>
          <p:cNvSpPr>
            <a:spLocks noGrp="1" noRot="1" noChangeAspect="1" noChangeArrowheads="1" noTextEdit="1"/>
          </p:cNvSpPr>
          <p:nvPr>
            <p:ph type="sldImg"/>
          </p:nvPr>
        </p:nvSpPr>
        <p:spPr>
          <a:ln/>
        </p:spPr>
      </p:sp>
      <p:sp>
        <p:nvSpPr>
          <p:cNvPr id="59394" name="Notes Placeholder 2">
            <a:extLst>
              <a:ext uri="{FF2B5EF4-FFF2-40B4-BE49-F238E27FC236}">
                <a16:creationId xmlns:a16="http://schemas.microsoft.com/office/drawing/2014/main" id="{04640B3A-D7B5-6E4C-8114-B1A784A023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Dekker’s algorithm brings all the ingredients we introduced together.  We have two variables to break the race condition into two.</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 If the two threads are racing together, we break the race using the turn variable (as we did in the second try).  Unlike the second try, if the other thread is not in the region, the while check fails and we go in, so no alternation.  </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The implementation is also related to the fifth try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if we see the other thread is in the area (flag[1] ! = 0), instead of backing off using time, we back off using turn, which ensures progress.</a:t>
            </a:r>
          </a:p>
        </p:txBody>
      </p:sp>
      <p:sp>
        <p:nvSpPr>
          <p:cNvPr id="59395" name="Slide Number Placeholder 3">
            <a:extLst>
              <a:ext uri="{FF2B5EF4-FFF2-40B4-BE49-F238E27FC236}">
                <a16:creationId xmlns:a16="http://schemas.microsoft.com/office/drawing/2014/main" id="{D30852D9-ED06-4748-85FE-AA4C8FD256D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830BC30A-5759-C944-A1F9-C07DCF2E1E3F}" type="slidenum">
              <a:rPr lang="en-US" altLang="en-US" sz="1000" b="0">
                <a:latin typeface="Times New Roman" panose="02020603050405020304" pitchFamily="18" charset="0"/>
              </a:rPr>
              <a:pPr/>
              <a:t>24</a:t>
            </a:fld>
            <a:endParaRPr lang="en-US" altLang="en-US" sz="1000" b="0">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a:extLst>
              <a:ext uri="{FF2B5EF4-FFF2-40B4-BE49-F238E27FC236}">
                <a16:creationId xmlns:a16="http://schemas.microsoft.com/office/drawing/2014/main" id="{E582D2E4-B2D3-DB42-AD47-7F8A36FB8763}"/>
              </a:ext>
            </a:extLst>
          </p:cNvPr>
          <p:cNvSpPr>
            <a:spLocks noChangeArrowheads="1" noTextEdit="1"/>
          </p:cNvSpPr>
          <p:nvPr>
            <p:ph type="sldImg"/>
          </p:nvPr>
        </p:nvSpPr>
        <p:spPr>
          <a:ln/>
        </p:spPr>
      </p:sp>
      <p:sp>
        <p:nvSpPr>
          <p:cNvPr id="61442" name="Rectangle 3">
            <a:extLst>
              <a:ext uri="{FF2B5EF4-FFF2-40B4-BE49-F238E27FC236}">
                <a16:creationId xmlns:a16="http://schemas.microsoft.com/office/drawing/2014/main" id="{CF9BDE41-8E74-3943-83D7-722860C921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Atomics will be discussed in detail next class</a:t>
            </a:r>
            <a:r>
              <a:rPr lang="mr-IN" altLang="en-US">
                <a:latin typeface="Arial" panose="020B0604020202020204" pitchFamily="34" charset="0"/>
                <a:ea typeface="ＭＳ Ｐゴシック" panose="020B0600070205080204" pitchFamily="34" charset="-128"/>
              </a:rPr>
              <a:t>…</a:t>
            </a: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4F3A5F3-899F-9F43-B0B8-63BA248E1E18}" type="slidenum">
              <a:rPr lang="en-US" altLang="en-US" smtClean="0"/>
              <a:pPr>
                <a:defRPr/>
              </a:pPr>
              <a:t>6</a:t>
            </a:fld>
            <a:endParaRPr lang="en-US" altLang="en-US"/>
          </a:p>
        </p:txBody>
      </p:sp>
    </p:spTree>
    <p:extLst>
      <p:ext uri="{BB962C8B-B14F-4D97-AF65-F5344CB8AC3E}">
        <p14:creationId xmlns:p14="http://schemas.microsoft.com/office/powerpoint/2010/main" val="2030203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a:extLst>
              <a:ext uri="{FF2B5EF4-FFF2-40B4-BE49-F238E27FC236}">
                <a16:creationId xmlns:a16="http://schemas.microsoft.com/office/drawing/2014/main" id="{44C759E2-4ACB-3446-8B78-A84A01A739DB}"/>
              </a:ext>
            </a:extLst>
          </p:cNvPr>
          <p:cNvSpPr>
            <a:spLocks noChangeArrowheads="1" noTextEdit="1"/>
          </p:cNvSpPr>
          <p:nvPr>
            <p:ph type="sldImg"/>
          </p:nvPr>
        </p:nvSpPr>
        <p:spPr>
          <a:ln/>
        </p:spPr>
      </p:sp>
      <p:sp>
        <p:nvSpPr>
          <p:cNvPr id="63490" name="Rectangle 3">
            <a:extLst>
              <a:ext uri="{FF2B5EF4-FFF2-40B4-BE49-F238E27FC236}">
                <a16:creationId xmlns:a16="http://schemas.microsoft.com/office/drawing/2014/main" id="{38B10C6F-3E24-0345-97AD-6C7CD199F1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a:extLst>
              <a:ext uri="{FF2B5EF4-FFF2-40B4-BE49-F238E27FC236}">
                <a16:creationId xmlns:a16="http://schemas.microsoft.com/office/drawing/2014/main" id="{8C14A655-C887-0748-8B54-391C56973FD6}"/>
              </a:ext>
            </a:extLst>
          </p:cNvPr>
          <p:cNvSpPr>
            <a:spLocks noChangeArrowheads="1" noTextEdit="1"/>
          </p:cNvSpPr>
          <p:nvPr>
            <p:ph type="sldImg"/>
          </p:nvPr>
        </p:nvSpPr>
        <p:spPr>
          <a:ln/>
        </p:spPr>
      </p:sp>
      <p:sp>
        <p:nvSpPr>
          <p:cNvPr id="65538" name="Rectangle 3">
            <a:extLst>
              <a:ext uri="{FF2B5EF4-FFF2-40B4-BE49-F238E27FC236}">
                <a16:creationId xmlns:a16="http://schemas.microsoft.com/office/drawing/2014/main" id="{F4C86F9F-702F-7F4F-A138-31B2B35919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D2AD69B2-2D55-9E46-8088-3A0979835786}"/>
              </a:ext>
            </a:extLst>
          </p:cNvPr>
          <p:cNvSpPr>
            <a:spLocks noChangeArrowheads="1" noTextEdit="1"/>
          </p:cNvSpPr>
          <p:nvPr>
            <p:ph type="sldImg"/>
          </p:nvPr>
        </p:nvSpPr>
        <p:spPr>
          <a:ln/>
        </p:spPr>
      </p:sp>
      <p:sp>
        <p:nvSpPr>
          <p:cNvPr id="21506" name="Rectangle 3">
            <a:extLst>
              <a:ext uri="{FF2B5EF4-FFF2-40B4-BE49-F238E27FC236}">
                <a16:creationId xmlns:a16="http://schemas.microsoft.com/office/drawing/2014/main" id="{2CECEFFD-EFF9-164F-B3C5-97A18E8E11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B3DEB681-A3D1-B24E-98CA-E7ABC2179B0D}"/>
              </a:ext>
            </a:extLst>
          </p:cNvPr>
          <p:cNvSpPr>
            <a:spLocks noChangeArrowheads="1" noTextEdit="1"/>
          </p:cNvSpPr>
          <p:nvPr>
            <p:ph type="sldImg"/>
          </p:nvPr>
        </p:nvSpPr>
        <p:spPr>
          <a:ln/>
        </p:spPr>
      </p:sp>
      <p:sp>
        <p:nvSpPr>
          <p:cNvPr id="27650" name="Rectangle 3">
            <a:extLst>
              <a:ext uri="{FF2B5EF4-FFF2-40B4-BE49-F238E27FC236}">
                <a16:creationId xmlns:a16="http://schemas.microsoft.com/office/drawing/2014/main" id="{52C9CE23-D9B7-CB4F-AEC3-4A6C799E2B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2D34F7EF-E801-DA4D-98F5-71F0C3F8DA28}"/>
              </a:ext>
            </a:extLst>
          </p:cNvPr>
          <p:cNvSpPr>
            <a:spLocks noChangeArrowheads="1" noTextEdit="1"/>
          </p:cNvSpPr>
          <p:nvPr>
            <p:ph type="sldImg"/>
          </p:nvPr>
        </p:nvSpPr>
        <p:spPr>
          <a:ln/>
        </p:spPr>
      </p:sp>
      <p:sp>
        <p:nvSpPr>
          <p:cNvPr id="29698" name="Rectangle 3">
            <a:extLst>
              <a:ext uri="{FF2B5EF4-FFF2-40B4-BE49-F238E27FC236}">
                <a16:creationId xmlns:a16="http://schemas.microsoft.com/office/drawing/2014/main" id="{DE360F95-F130-7546-8C57-110E102955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C077488B-5C12-9842-A386-804D7797E41C}"/>
              </a:ext>
            </a:extLst>
          </p:cNvPr>
          <p:cNvSpPr>
            <a:spLocks noChangeArrowheads="1" noTextEdit="1"/>
          </p:cNvSpPr>
          <p:nvPr>
            <p:ph type="sldImg"/>
          </p:nvPr>
        </p:nvSpPr>
        <p:spPr>
          <a:ln/>
        </p:spPr>
      </p:sp>
      <p:sp>
        <p:nvSpPr>
          <p:cNvPr id="31746" name="Rectangle 3">
            <a:extLst>
              <a:ext uri="{FF2B5EF4-FFF2-40B4-BE49-F238E27FC236}">
                <a16:creationId xmlns:a16="http://schemas.microsoft.com/office/drawing/2014/main" id="{D56F6263-D22C-B447-8796-88CE099A99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Is the bank happy with our implementation?</a:t>
            </a:r>
          </a:p>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36D05AB0-FBF1-2A49-B6A2-CB76C7819AD9}"/>
              </a:ext>
            </a:extLst>
          </p:cNvPr>
          <p:cNvSpPr>
            <a:spLocks noChangeArrowheads="1" noTextEdit="1"/>
          </p:cNvSpPr>
          <p:nvPr>
            <p:ph type="sldImg"/>
          </p:nvPr>
        </p:nvSpPr>
        <p:spPr>
          <a:ln/>
        </p:spPr>
      </p:sp>
      <p:sp>
        <p:nvSpPr>
          <p:cNvPr id="33794" name="Rectangle 3">
            <a:extLst>
              <a:ext uri="{FF2B5EF4-FFF2-40B4-BE49-F238E27FC236}">
                <a16:creationId xmlns:a16="http://schemas.microsoft.com/office/drawing/2014/main" id="{9597DE8B-9F86-5D49-BAC2-A394900F6D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072560EA-8EB7-B44E-A794-4797AC1540E3}"/>
              </a:ext>
            </a:extLst>
          </p:cNvPr>
          <p:cNvSpPr>
            <a:spLocks noChangeArrowheads="1" noTextEdit="1"/>
          </p:cNvSpPr>
          <p:nvPr>
            <p:ph type="sldImg"/>
          </p:nvPr>
        </p:nvSpPr>
        <p:spPr>
          <a:ln/>
        </p:spPr>
      </p:sp>
      <p:sp>
        <p:nvSpPr>
          <p:cNvPr id="35842" name="Rectangle 3">
            <a:extLst>
              <a:ext uri="{FF2B5EF4-FFF2-40B4-BE49-F238E27FC236}">
                <a16:creationId xmlns:a16="http://schemas.microsoft.com/office/drawing/2014/main" id="{85769AC9-3F77-4D4B-958B-50961F647D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5D7500BD-5F7C-FE4C-ACF3-CEDC13096422}"/>
              </a:ext>
            </a:extLst>
          </p:cNvPr>
          <p:cNvSpPr>
            <a:spLocks noChangeArrowheads="1" noTextEdit="1"/>
          </p:cNvSpPr>
          <p:nvPr>
            <p:ph type="sldImg"/>
          </p:nvPr>
        </p:nvSpPr>
        <p:spPr>
          <a:ln/>
        </p:spPr>
      </p:sp>
      <p:sp>
        <p:nvSpPr>
          <p:cNvPr id="37890" name="Rectangle 3">
            <a:extLst>
              <a:ext uri="{FF2B5EF4-FFF2-40B4-BE49-F238E27FC236}">
                <a16:creationId xmlns:a16="http://schemas.microsoft.com/office/drawing/2014/main" id="{0A5E26B5-D8C3-7A49-9EB2-349B2BFCAD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40" name="Rectangle 8"/>
          <p:cNvSpPr>
            <a:spLocks noGrp="1" noChangeArrowheads="1"/>
          </p:cNvSpPr>
          <p:nvPr>
            <p:ph type="subTitle" idx="1"/>
          </p:nvPr>
        </p:nvSpPr>
        <p:spPr>
          <a:xfrm>
            <a:off x="1371600" y="3886200"/>
            <a:ext cx="6400800" cy="1752600"/>
          </a:xfrm>
        </p:spPr>
        <p:txBody>
          <a:bodyPr/>
          <a:lstStyle>
            <a:lvl1pPr marL="0" indent="0" algn="ctr">
              <a:buFont typeface="Monotype Sorts" pitchFamily="96" charset="2"/>
              <a:buNone/>
              <a:defRPr/>
            </a:lvl1pPr>
          </a:lstStyle>
          <a:p>
            <a:r>
              <a:rPr lang="en-US"/>
              <a:t>Click to edit Master subtitle style</a:t>
            </a:r>
          </a:p>
        </p:txBody>
      </p:sp>
      <p:sp>
        <p:nvSpPr>
          <p:cNvPr id="18441" name="Rectangle 9"/>
          <p:cNvSpPr>
            <a:spLocks noGrp="1" noChangeArrowheads="1"/>
          </p:cNvSpPr>
          <p:nvPr>
            <p:ph type="ctrTitle"/>
          </p:nvPr>
        </p:nvSpPr>
        <p:spPr>
          <a:xfrm>
            <a:off x="685800" y="1143000"/>
            <a:ext cx="7772400" cy="2057400"/>
          </a:xfrm>
        </p:spPr>
        <p:txBody>
          <a:bodyPr/>
          <a:lstStyle>
            <a:lvl1pPr>
              <a:defRPr/>
            </a:lvl1pPr>
          </a:lstStyle>
          <a:p>
            <a:r>
              <a:rPr lang="en-US"/>
              <a:t>Click to edit Master title style</a:t>
            </a:r>
          </a:p>
        </p:txBody>
      </p:sp>
      <p:sp>
        <p:nvSpPr>
          <p:cNvPr id="4" name="Rectangle 2">
            <a:extLst>
              <a:ext uri="{FF2B5EF4-FFF2-40B4-BE49-F238E27FC236}">
                <a16:creationId xmlns:a16="http://schemas.microsoft.com/office/drawing/2014/main" id="{DAC2B55F-A51C-F242-B01E-2E727B0D8045}"/>
              </a:ext>
            </a:extLst>
          </p:cNvPr>
          <p:cNvSpPr>
            <a:spLocks noGrp="1" noChangeArrowheads="1"/>
          </p:cNvSpPr>
          <p:nvPr>
            <p:ph type="dt" sz="half" idx="10"/>
          </p:nvPr>
        </p:nvSpPr>
        <p:spPr>
          <a:xfrm>
            <a:off x="685800" y="6248400"/>
            <a:ext cx="1905000" cy="457200"/>
          </a:xfrm>
          <a:prstGeom prst="rect">
            <a:avLst/>
          </a:prstGeom>
        </p:spPr>
        <p:txBody>
          <a:bodyPr/>
          <a:lstStyle>
            <a:lvl1pPr>
              <a:defRPr sz="1400" b="0">
                <a:latin typeface="Times New Roman" charset="0"/>
                <a:ea typeface="ＭＳ Ｐゴシック" charset="0"/>
                <a:cs typeface="ＭＳ Ｐゴシック" charset="0"/>
              </a:defRPr>
            </a:lvl1pPr>
          </a:lstStyle>
          <a:p>
            <a:pPr>
              <a:defRPr/>
            </a:pPr>
            <a:r>
              <a:rPr lang="en-US"/>
              <a:t>January 21, 2014</a:t>
            </a:r>
          </a:p>
        </p:txBody>
      </p:sp>
      <p:sp>
        <p:nvSpPr>
          <p:cNvPr id="5" name="Rectangle 3">
            <a:extLst>
              <a:ext uri="{FF2B5EF4-FFF2-40B4-BE49-F238E27FC236}">
                <a16:creationId xmlns:a16="http://schemas.microsoft.com/office/drawing/2014/main" id="{8BF2F1CD-967F-3245-BC9F-79694C207309}"/>
              </a:ext>
            </a:extLst>
          </p:cNvPr>
          <p:cNvSpPr>
            <a:spLocks noGrp="1" noChangeArrowheads="1"/>
          </p:cNvSpPr>
          <p:nvPr>
            <p:ph type="ftr" sz="quarter" idx="11"/>
          </p:nvPr>
        </p:nvSpPr>
        <p:spPr/>
        <p:txBody>
          <a:bodyPr/>
          <a:lstStyle>
            <a:lvl1pPr>
              <a:defRPr sz="1400" b="0">
                <a:latin typeface="Times New Roman" panose="02020603050405020304" pitchFamily="18" charset="0"/>
              </a:defRPr>
            </a:lvl1pPr>
          </a:lstStyle>
          <a:p>
            <a:pPr>
              <a:defRPr/>
            </a:pPr>
            <a:r>
              <a:rPr lang="en-US" altLang="en-US"/>
              <a:t>CSE 153 – Lecture 7 – Synchronization</a:t>
            </a:r>
          </a:p>
        </p:txBody>
      </p:sp>
    </p:spTree>
    <p:extLst>
      <p:ext uri="{BB962C8B-B14F-4D97-AF65-F5344CB8AC3E}">
        <p14:creationId xmlns:p14="http://schemas.microsoft.com/office/powerpoint/2010/main" val="1728291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B6F361F7-981C-AE48-9441-DDE218344C4A}"/>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144BD93D-235A-2447-8A2E-B959E2607CC5}"/>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8E64544D-7CF1-7443-90F2-C44B34F83821}"/>
              </a:ext>
            </a:extLst>
          </p:cNvPr>
          <p:cNvSpPr>
            <a:spLocks noGrp="1" noChangeArrowheads="1"/>
          </p:cNvSpPr>
          <p:nvPr>
            <p:ph type="sldNum" sz="quarter" idx="12"/>
          </p:nvPr>
        </p:nvSpPr>
        <p:spPr/>
        <p:txBody>
          <a:bodyPr/>
          <a:lstStyle>
            <a:lvl1pPr>
              <a:defRPr smtClean="0"/>
            </a:lvl1pPr>
          </a:lstStyle>
          <a:p>
            <a:pPr>
              <a:defRPr/>
            </a:pPr>
            <a:fld id="{80D36691-488E-C641-8F3A-A864A7C8A821}" type="slidenum">
              <a:rPr lang="en-US" altLang="en-US"/>
              <a:pPr>
                <a:defRPr/>
              </a:pPr>
              <a:t>‹#›</a:t>
            </a:fld>
            <a:endParaRPr lang="en-US" altLang="en-US"/>
          </a:p>
        </p:txBody>
      </p:sp>
    </p:spTree>
    <p:extLst>
      <p:ext uri="{BB962C8B-B14F-4D97-AF65-F5344CB8AC3E}">
        <p14:creationId xmlns:p14="http://schemas.microsoft.com/office/powerpoint/2010/main" val="1258876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248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5E38E7D-5B1C-AB4E-998F-789553739BCE}"/>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42D8570F-127C-E54C-9C85-2CA1B6C2DD70}"/>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DEB75683-D1DD-4E47-8DDA-A479BF04DA42}"/>
              </a:ext>
            </a:extLst>
          </p:cNvPr>
          <p:cNvSpPr>
            <a:spLocks noGrp="1" noChangeArrowheads="1"/>
          </p:cNvSpPr>
          <p:nvPr>
            <p:ph type="sldNum" sz="quarter" idx="12"/>
          </p:nvPr>
        </p:nvSpPr>
        <p:spPr/>
        <p:txBody>
          <a:bodyPr/>
          <a:lstStyle>
            <a:lvl1pPr>
              <a:defRPr smtClean="0"/>
            </a:lvl1pPr>
          </a:lstStyle>
          <a:p>
            <a:pPr>
              <a:defRPr/>
            </a:pPr>
            <a:fld id="{F914EF65-D21B-8945-886A-469E1931913E}" type="slidenum">
              <a:rPr lang="en-US" altLang="en-US"/>
              <a:pPr>
                <a:defRPr/>
              </a:pPr>
              <a:t>‹#›</a:t>
            </a:fld>
            <a:endParaRPr lang="en-US" altLang="en-US"/>
          </a:p>
        </p:txBody>
      </p:sp>
    </p:spTree>
    <p:extLst>
      <p:ext uri="{BB962C8B-B14F-4D97-AF65-F5344CB8AC3E}">
        <p14:creationId xmlns:p14="http://schemas.microsoft.com/office/powerpoint/2010/main" val="265927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AE0E7D7-5386-D546-BC45-C628418EDCB2}"/>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56745DFE-398D-314B-94B4-35E9D9177472}"/>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BAFC100E-F9CA-B94C-894C-2D597B617B7A}"/>
              </a:ext>
            </a:extLst>
          </p:cNvPr>
          <p:cNvSpPr>
            <a:spLocks noGrp="1" noChangeArrowheads="1"/>
          </p:cNvSpPr>
          <p:nvPr>
            <p:ph type="sldNum" sz="quarter" idx="12"/>
          </p:nvPr>
        </p:nvSpPr>
        <p:spPr/>
        <p:txBody>
          <a:bodyPr/>
          <a:lstStyle>
            <a:lvl1pPr>
              <a:defRPr smtClean="0"/>
            </a:lvl1pPr>
          </a:lstStyle>
          <a:p>
            <a:pPr>
              <a:defRPr/>
            </a:pPr>
            <a:fld id="{71EFC25D-5ABB-2C45-9F24-137E9AF6CDA1}" type="slidenum">
              <a:rPr lang="en-US" altLang="en-US"/>
              <a:pPr>
                <a:defRPr/>
              </a:pPr>
              <a:t>‹#›</a:t>
            </a:fld>
            <a:endParaRPr lang="en-US" altLang="en-US"/>
          </a:p>
        </p:txBody>
      </p:sp>
    </p:spTree>
    <p:extLst>
      <p:ext uri="{BB962C8B-B14F-4D97-AF65-F5344CB8AC3E}">
        <p14:creationId xmlns:p14="http://schemas.microsoft.com/office/powerpoint/2010/main" val="424270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AB63B97F-0A4A-C840-8956-54B036304957}"/>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D64A75F9-A185-1B40-A5E1-0330FE6A75C2}"/>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01CB3F92-AE69-4846-82E5-502CF0276914}"/>
              </a:ext>
            </a:extLst>
          </p:cNvPr>
          <p:cNvSpPr>
            <a:spLocks noGrp="1" noChangeArrowheads="1"/>
          </p:cNvSpPr>
          <p:nvPr>
            <p:ph type="sldNum" sz="quarter" idx="12"/>
          </p:nvPr>
        </p:nvSpPr>
        <p:spPr/>
        <p:txBody>
          <a:bodyPr/>
          <a:lstStyle>
            <a:lvl1pPr>
              <a:defRPr smtClean="0"/>
            </a:lvl1pPr>
          </a:lstStyle>
          <a:p>
            <a:pPr>
              <a:defRPr/>
            </a:pPr>
            <a:fld id="{1F46F04F-43A5-9B43-A629-8016D6A301B1}" type="slidenum">
              <a:rPr lang="en-US" altLang="en-US"/>
              <a:pPr>
                <a:defRPr/>
              </a:pPr>
              <a:t>‹#›</a:t>
            </a:fld>
            <a:endParaRPr lang="en-US" altLang="en-US"/>
          </a:p>
        </p:txBody>
      </p:sp>
    </p:spTree>
    <p:extLst>
      <p:ext uri="{BB962C8B-B14F-4D97-AF65-F5344CB8AC3E}">
        <p14:creationId xmlns:p14="http://schemas.microsoft.com/office/powerpoint/2010/main" val="4100304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244A4BC6-996C-C44A-A968-26496B5656BD}"/>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1021ECD4-C4BB-5349-AFC6-0CA187E2C484}"/>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0159E4B3-87EA-D745-BAAB-8F0A81362B82}"/>
              </a:ext>
            </a:extLst>
          </p:cNvPr>
          <p:cNvSpPr>
            <a:spLocks noGrp="1" noChangeArrowheads="1"/>
          </p:cNvSpPr>
          <p:nvPr>
            <p:ph type="sldNum" sz="quarter" idx="12"/>
          </p:nvPr>
        </p:nvSpPr>
        <p:spPr/>
        <p:txBody>
          <a:bodyPr/>
          <a:lstStyle>
            <a:lvl1pPr>
              <a:defRPr smtClean="0"/>
            </a:lvl1pPr>
          </a:lstStyle>
          <a:p>
            <a:pPr>
              <a:defRPr/>
            </a:pPr>
            <a:fld id="{A7E486AF-952B-6F46-9B19-9019E8DC5453}" type="slidenum">
              <a:rPr lang="en-US" altLang="en-US"/>
              <a:pPr>
                <a:defRPr/>
              </a:pPr>
              <a:t>‹#›</a:t>
            </a:fld>
            <a:endParaRPr lang="en-US" altLang="en-US"/>
          </a:p>
        </p:txBody>
      </p:sp>
    </p:spTree>
    <p:extLst>
      <p:ext uri="{BB962C8B-B14F-4D97-AF65-F5344CB8AC3E}">
        <p14:creationId xmlns:p14="http://schemas.microsoft.com/office/powerpoint/2010/main" val="131271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E3F38025-0A7E-7748-BCA3-A35A0C697D27}"/>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8" name="Rectangle 3">
            <a:extLst>
              <a:ext uri="{FF2B5EF4-FFF2-40B4-BE49-F238E27FC236}">
                <a16:creationId xmlns:a16="http://schemas.microsoft.com/office/drawing/2014/main" id="{A2A232DA-BD29-AD4E-AD7D-06963F0B4E5E}"/>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9" name="Rectangle 12">
            <a:extLst>
              <a:ext uri="{FF2B5EF4-FFF2-40B4-BE49-F238E27FC236}">
                <a16:creationId xmlns:a16="http://schemas.microsoft.com/office/drawing/2014/main" id="{B5979FC5-A8AB-BC48-8F2A-9E7DD9137CFE}"/>
              </a:ext>
            </a:extLst>
          </p:cNvPr>
          <p:cNvSpPr>
            <a:spLocks noGrp="1" noChangeArrowheads="1"/>
          </p:cNvSpPr>
          <p:nvPr>
            <p:ph type="sldNum" sz="quarter" idx="12"/>
          </p:nvPr>
        </p:nvSpPr>
        <p:spPr/>
        <p:txBody>
          <a:bodyPr/>
          <a:lstStyle>
            <a:lvl1pPr>
              <a:defRPr smtClean="0"/>
            </a:lvl1pPr>
          </a:lstStyle>
          <a:p>
            <a:pPr>
              <a:defRPr/>
            </a:pPr>
            <a:fld id="{5809F777-8D35-4A4B-813C-8BCAB15707B7}" type="slidenum">
              <a:rPr lang="en-US" altLang="en-US"/>
              <a:pPr>
                <a:defRPr/>
              </a:pPr>
              <a:t>‹#›</a:t>
            </a:fld>
            <a:endParaRPr lang="en-US" altLang="en-US"/>
          </a:p>
        </p:txBody>
      </p:sp>
    </p:spTree>
    <p:extLst>
      <p:ext uri="{BB962C8B-B14F-4D97-AF65-F5344CB8AC3E}">
        <p14:creationId xmlns:p14="http://schemas.microsoft.com/office/powerpoint/2010/main" val="10560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6A7A6C-90C4-4D4B-AE17-FEFAB7784460}"/>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4" name="Footer Placeholder 3">
            <a:extLst>
              <a:ext uri="{FF2B5EF4-FFF2-40B4-BE49-F238E27FC236}">
                <a16:creationId xmlns:a16="http://schemas.microsoft.com/office/drawing/2014/main" id="{05816FF8-DD54-DD43-93FB-0BFAE576E760}"/>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5" name="Rectangle 12">
            <a:extLst>
              <a:ext uri="{FF2B5EF4-FFF2-40B4-BE49-F238E27FC236}">
                <a16:creationId xmlns:a16="http://schemas.microsoft.com/office/drawing/2014/main" id="{EB68E565-627C-CC4B-8454-60DB3CF13994}"/>
              </a:ext>
            </a:extLst>
          </p:cNvPr>
          <p:cNvSpPr>
            <a:spLocks noGrp="1" noChangeArrowheads="1"/>
          </p:cNvSpPr>
          <p:nvPr>
            <p:ph type="sldNum" sz="quarter" idx="12"/>
          </p:nvPr>
        </p:nvSpPr>
        <p:spPr/>
        <p:txBody>
          <a:bodyPr/>
          <a:lstStyle>
            <a:lvl1pPr>
              <a:defRPr smtClean="0"/>
            </a:lvl1pPr>
          </a:lstStyle>
          <a:p>
            <a:pPr>
              <a:defRPr/>
            </a:pPr>
            <a:fld id="{3B1378F7-F931-0D4C-86F8-F83AD472B924}" type="slidenum">
              <a:rPr lang="en-US" altLang="en-US"/>
              <a:pPr>
                <a:defRPr/>
              </a:pPr>
              <a:t>‹#›</a:t>
            </a:fld>
            <a:endParaRPr lang="en-US" altLang="en-US"/>
          </a:p>
        </p:txBody>
      </p:sp>
    </p:spTree>
    <p:extLst>
      <p:ext uri="{BB962C8B-B14F-4D97-AF65-F5344CB8AC3E}">
        <p14:creationId xmlns:p14="http://schemas.microsoft.com/office/powerpoint/2010/main" val="2627631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6C84856-EFEE-714B-B0F0-6CF35AFF4E49}"/>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3" name="Rectangle 3">
            <a:extLst>
              <a:ext uri="{FF2B5EF4-FFF2-40B4-BE49-F238E27FC236}">
                <a16:creationId xmlns:a16="http://schemas.microsoft.com/office/drawing/2014/main" id="{1A8B1EE5-277F-1B45-B120-286565DD8867}"/>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4" name="Rectangle 12">
            <a:extLst>
              <a:ext uri="{FF2B5EF4-FFF2-40B4-BE49-F238E27FC236}">
                <a16:creationId xmlns:a16="http://schemas.microsoft.com/office/drawing/2014/main" id="{4C227D30-E506-5944-8DB4-EA39CEF2860B}"/>
              </a:ext>
            </a:extLst>
          </p:cNvPr>
          <p:cNvSpPr>
            <a:spLocks noGrp="1" noChangeArrowheads="1"/>
          </p:cNvSpPr>
          <p:nvPr>
            <p:ph type="sldNum" sz="quarter" idx="12"/>
          </p:nvPr>
        </p:nvSpPr>
        <p:spPr/>
        <p:txBody>
          <a:bodyPr/>
          <a:lstStyle>
            <a:lvl1pPr>
              <a:defRPr smtClean="0"/>
            </a:lvl1pPr>
          </a:lstStyle>
          <a:p>
            <a:pPr>
              <a:defRPr/>
            </a:pPr>
            <a:fld id="{95961F65-9AB1-BF43-BDED-41757E7F00EB}" type="slidenum">
              <a:rPr lang="en-US" altLang="en-US"/>
              <a:pPr>
                <a:defRPr/>
              </a:pPr>
              <a:t>‹#›</a:t>
            </a:fld>
            <a:endParaRPr lang="en-US" altLang="en-US"/>
          </a:p>
        </p:txBody>
      </p:sp>
    </p:spTree>
    <p:extLst>
      <p:ext uri="{BB962C8B-B14F-4D97-AF65-F5344CB8AC3E}">
        <p14:creationId xmlns:p14="http://schemas.microsoft.com/office/powerpoint/2010/main" val="344435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7E3ADFAC-9E8F-F443-836C-31671F19C8BC}"/>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0ECD3441-B1B4-EA49-9586-B7A831AFCD4C}"/>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7FCA3A2C-4571-D04F-8254-987CEC28C302}"/>
              </a:ext>
            </a:extLst>
          </p:cNvPr>
          <p:cNvSpPr>
            <a:spLocks noGrp="1" noChangeArrowheads="1"/>
          </p:cNvSpPr>
          <p:nvPr>
            <p:ph type="sldNum" sz="quarter" idx="12"/>
          </p:nvPr>
        </p:nvSpPr>
        <p:spPr/>
        <p:txBody>
          <a:bodyPr/>
          <a:lstStyle>
            <a:lvl1pPr>
              <a:defRPr smtClean="0"/>
            </a:lvl1pPr>
          </a:lstStyle>
          <a:p>
            <a:pPr>
              <a:defRPr/>
            </a:pPr>
            <a:fld id="{F338136B-5407-E74C-9F47-856A7036EA34}" type="slidenum">
              <a:rPr lang="en-US" altLang="en-US"/>
              <a:pPr>
                <a:defRPr/>
              </a:pPr>
              <a:t>‹#›</a:t>
            </a:fld>
            <a:endParaRPr lang="en-US" altLang="en-US"/>
          </a:p>
        </p:txBody>
      </p:sp>
    </p:spTree>
    <p:extLst>
      <p:ext uri="{BB962C8B-B14F-4D97-AF65-F5344CB8AC3E}">
        <p14:creationId xmlns:p14="http://schemas.microsoft.com/office/powerpoint/2010/main" val="235299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D7475DF6-CF13-3241-BE92-8B202501F328}"/>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74D729A2-CBE0-CD49-B300-511E3CFDB185}"/>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7E790F2D-5E13-324A-879A-F0154947E73B}"/>
              </a:ext>
            </a:extLst>
          </p:cNvPr>
          <p:cNvSpPr>
            <a:spLocks noGrp="1" noChangeArrowheads="1"/>
          </p:cNvSpPr>
          <p:nvPr>
            <p:ph type="sldNum" sz="quarter" idx="12"/>
          </p:nvPr>
        </p:nvSpPr>
        <p:spPr/>
        <p:txBody>
          <a:bodyPr/>
          <a:lstStyle>
            <a:lvl1pPr>
              <a:defRPr smtClean="0"/>
            </a:lvl1pPr>
          </a:lstStyle>
          <a:p>
            <a:pPr>
              <a:defRPr/>
            </a:pPr>
            <a:fld id="{753B0176-16F7-D14B-A868-59CEFEDEB33E}" type="slidenum">
              <a:rPr lang="en-US" altLang="en-US"/>
              <a:pPr>
                <a:defRPr/>
              </a:pPr>
              <a:t>‹#›</a:t>
            </a:fld>
            <a:endParaRPr lang="en-US" altLang="en-US"/>
          </a:p>
        </p:txBody>
      </p:sp>
    </p:spTree>
    <p:extLst>
      <p:ext uri="{BB962C8B-B14F-4D97-AF65-F5344CB8AC3E}">
        <p14:creationId xmlns:p14="http://schemas.microsoft.com/office/powerpoint/2010/main" val="3444429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a:extLst>
              <a:ext uri="{FF2B5EF4-FFF2-40B4-BE49-F238E27FC236}">
                <a16:creationId xmlns:a16="http://schemas.microsoft.com/office/drawing/2014/main" id="{E40DFEEE-2849-B845-AE61-C513D394EB1B}"/>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000"/>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2" name="Rectangle 8">
            <a:extLst>
              <a:ext uri="{FF2B5EF4-FFF2-40B4-BE49-F238E27FC236}">
                <a16:creationId xmlns:a16="http://schemas.microsoft.com/office/drawing/2014/main" id="{C9F13BF4-2E2D-D244-8C62-0A08F45392FC}"/>
              </a:ext>
            </a:extLst>
          </p:cNvPr>
          <p:cNvSpPr>
            <a:spLocks noGrp="1" noChangeArrowheads="1"/>
          </p:cNvSpPr>
          <p:nvPr>
            <p:ph type="body" idx="1"/>
          </p:nvPr>
        </p:nvSpPr>
        <p:spPr bwMode="auto">
          <a:xfrm>
            <a:off x="685800" y="16002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a:extLst>
              <a:ext uri="{FF2B5EF4-FFF2-40B4-BE49-F238E27FC236}">
                <a16:creationId xmlns:a16="http://schemas.microsoft.com/office/drawing/2014/main" id="{A3FBDB22-CEBA-2740-BB7C-5C7E29D375F5}"/>
              </a:ext>
            </a:extLst>
          </p:cNvPr>
          <p:cNvSpPr>
            <a:spLocks noGrp="1" noChangeArrowheads="1"/>
          </p:cNvSpPr>
          <p:nvPr>
            <p:ph type="title"/>
          </p:nvPr>
        </p:nvSpPr>
        <p:spPr bwMode="auto">
          <a:xfrm>
            <a:off x="304800" y="152400"/>
            <a:ext cx="8534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a:t>Click to edit Master title style</a:t>
            </a:r>
          </a:p>
        </p:txBody>
      </p:sp>
      <p:sp>
        <p:nvSpPr>
          <p:cNvPr id="1036" name="Rectangle 12">
            <a:extLst>
              <a:ext uri="{FF2B5EF4-FFF2-40B4-BE49-F238E27FC236}">
                <a16:creationId xmlns:a16="http://schemas.microsoft.com/office/drawing/2014/main" id="{AD99D64D-530F-AD40-A596-6CE951E9449F}"/>
              </a:ext>
            </a:extLst>
          </p:cNvPr>
          <p:cNvSpPr>
            <a:spLocks noGrp="1" noChangeArrowheads="1"/>
          </p:cNvSpPr>
          <p:nvPr>
            <p:ph type="sldNum" sz="quarter" idx="4"/>
          </p:nvPr>
        </p:nvSpPr>
        <p:spPr bwMode="auto">
          <a:xfrm>
            <a:off x="8001000" y="6248400"/>
            <a:ext cx="609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000" smtClean="0"/>
            </a:lvl1pPr>
          </a:lstStyle>
          <a:p>
            <a:pPr>
              <a:defRPr/>
            </a:pPr>
            <a:fld id="{85888F68-D5F5-9940-9FA6-3E95F9F8EE4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Lst>
  <p:hf hdr="0" dt="0"/>
  <p:txStyles>
    <p:titleStyle>
      <a:lvl1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2pPr>
      <a:lvl3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3pPr>
      <a:lvl4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4pPr>
      <a:lvl5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5pPr>
      <a:lvl6pPr marL="4572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6pPr>
      <a:lvl7pPr marL="9144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7pPr>
      <a:lvl8pPr marL="13716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8pPr>
      <a:lvl9pPr marL="18288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9pPr>
    </p:titleStyle>
    <p:bodyStyle>
      <a:lvl1pPr marL="342900" indent="-342900" algn="l" rtl="0" eaLnBrk="0" fontAlgn="base" hangingPunct="0">
        <a:spcBef>
          <a:spcPct val="20000"/>
        </a:spcBef>
        <a:spcAft>
          <a:spcPct val="0"/>
        </a:spcAft>
        <a:buClr>
          <a:schemeClr val="tx1"/>
        </a:buClr>
        <a:buSzPct val="50000"/>
        <a:buFont typeface="Monotype Sorts" pitchFamily="2" charset="2"/>
        <a:buChar char="l"/>
        <a:defRPr sz="24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50000"/>
        <a:buFont typeface="ZapfDingbats" pitchFamily="82" charset="2"/>
        <a:buChar char="u"/>
        <a:defRPr sz="2000">
          <a:solidFill>
            <a:schemeClr val="accent2"/>
          </a:solidFill>
          <a:latin typeface="+mn-lt"/>
          <a:ea typeface="ＭＳ Ｐゴシック" charset="-128"/>
        </a:defRPr>
      </a:lvl2pPr>
      <a:lvl3pPr marL="1143000" indent="-228600" algn="l" rtl="0" eaLnBrk="0" fontAlgn="base" hangingPunct="0">
        <a:spcBef>
          <a:spcPct val="20000"/>
        </a:spcBef>
        <a:spcAft>
          <a:spcPct val="0"/>
        </a:spcAft>
        <a:buClr>
          <a:schemeClr val="tx1"/>
        </a:buClr>
        <a:buChar char="»"/>
        <a:defRPr sz="2400">
          <a:solidFill>
            <a:schemeClr val="accent2"/>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50000"/>
        <a:buFont typeface="Monotype Sorts" pitchFamily="2" charset="2"/>
        <a:buChar char="n"/>
        <a:defRPr sz="1600">
          <a:solidFill>
            <a:schemeClr val="accent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mn-lt"/>
          <a:ea typeface="ＭＳ Ｐゴシック" charset="-128"/>
        </a:defRPr>
      </a:lvl5pPr>
      <a:lvl6pPr marL="25146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6pPr>
      <a:lvl7pPr marL="29718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7pPr>
      <a:lvl8pPr marL="34290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8pPr>
      <a:lvl9pPr marL="38862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4F458DA-8400-ED42-9D59-988B255658B6}"/>
              </a:ext>
            </a:extLst>
          </p:cNvPr>
          <p:cNvSpPr>
            <a:spLocks noGrp="1" noChangeArrowheads="1"/>
          </p:cNvSpPr>
          <p:nvPr>
            <p:ph type="ctrTitle"/>
          </p:nvPr>
        </p:nvSpPr>
        <p:spPr>
          <a:xfrm>
            <a:off x="685800" y="533400"/>
            <a:ext cx="7772400" cy="3048000"/>
          </a:xfrm>
        </p:spPr>
        <p:txBody>
          <a:bodyPr/>
          <a:lstStyle/>
          <a:p>
            <a:pPr algn="ctr">
              <a:defRPr/>
            </a:pPr>
            <a:r>
              <a:rPr lang="en-US" altLang="en-US" dirty="0">
                <a:solidFill>
                  <a:srgbClr val="009900"/>
                </a:solidFill>
                <a:ea typeface="ＭＳ Ｐゴシック" panose="020B0600070205080204" pitchFamily="34" charset="-128"/>
              </a:rPr>
              <a:t>CS 202</a:t>
            </a:r>
            <a:br>
              <a:rPr lang="en-US" altLang="en-US" dirty="0">
                <a:solidFill>
                  <a:srgbClr val="009900"/>
                </a:solidFill>
                <a:ea typeface="ＭＳ Ｐゴシック" panose="020B0600070205080204" pitchFamily="34" charset="-128"/>
              </a:rPr>
            </a:br>
            <a:r>
              <a:rPr lang="en-US" altLang="en-US" dirty="0">
                <a:solidFill>
                  <a:srgbClr val="009900"/>
                </a:solidFill>
                <a:ea typeface="ＭＳ Ｐゴシック" panose="020B0600070205080204" pitchFamily="34" charset="-128"/>
              </a:rPr>
              <a:t>Advanced Operating Systems</a:t>
            </a:r>
            <a:br>
              <a:rPr lang="en-US" altLang="en-US" dirty="0">
                <a:ea typeface="ＭＳ Ｐゴシック" panose="020B0600070205080204" pitchFamily="34" charset="-128"/>
              </a:rPr>
            </a:br>
            <a:br>
              <a:rPr lang="en-US" altLang="en-US" sz="3200" dirty="0">
                <a:ea typeface="ＭＳ Ｐゴシック" panose="020B0600070205080204" pitchFamily="34" charset="-128"/>
              </a:rPr>
            </a:br>
            <a:r>
              <a:rPr lang="en-US" altLang="en-US" sz="3200" dirty="0">
                <a:ea typeface="ＭＳ Ｐゴシック" panose="020B0600070205080204" pitchFamily="34" charset="-128"/>
              </a:rPr>
              <a:t>Spring 21</a:t>
            </a:r>
            <a:endParaRPr lang="en-US" altLang="en-US" dirty="0">
              <a:ea typeface="ＭＳ Ｐゴシック" panose="020B0600070205080204" pitchFamily="34" charset="-128"/>
            </a:endParaRPr>
          </a:p>
        </p:txBody>
      </p:sp>
      <p:sp>
        <p:nvSpPr>
          <p:cNvPr id="17411" name="Rectangle 3">
            <a:extLst>
              <a:ext uri="{FF2B5EF4-FFF2-40B4-BE49-F238E27FC236}">
                <a16:creationId xmlns:a16="http://schemas.microsoft.com/office/drawing/2014/main" id="{6FD1B944-D5A9-254F-9495-27A09FAD15AA}"/>
              </a:ext>
            </a:extLst>
          </p:cNvPr>
          <p:cNvSpPr>
            <a:spLocks noGrp="1" noChangeArrowheads="1"/>
          </p:cNvSpPr>
          <p:nvPr>
            <p:ph type="subTitle" idx="1"/>
          </p:nvPr>
        </p:nvSpPr>
        <p:spPr>
          <a:xfrm>
            <a:off x="914400" y="3886200"/>
            <a:ext cx="7315200" cy="1752600"/>
          </a:xfrm>
        </p:spPr>
        <p:txBody>
          <a:bodyPr/>
          <a:lstStyle/>
          <a:p>
            <a:pPr>
              <a:buFont typeface="Monotype Sorts" charset="0"/>
              <a:buNone/>
              <a:defRPr/>
            </a:pPr>
            <a:r>
              <a:rPr lang="en-US" sz="2800" dirty="0">
                <a:solidFill>
                  <a:srgbClr val="FF3300"/>
                </a:solidFill>
                <a:effectLst>
                  <a:outerShdw blurRad="38100" dist="38100" dir="2700000" algn="tl">
                    <a:srgbClr val="DDDDDD"/>
                  </a:outerShdw>
                </a:effectLst>
                <a:ea typeface="ＭＳ Ｐゴシック" charset="0"/>
                <a:cs typeface="ＭＳ Ｐゴシック" charset="0"/>
              </a:rPr>
              <a:t>Finishing Scheduling, starting Concurrency and Synchronization</a:t>
            </a:r>
            <a:endParaRPr lang="en-US" sz="2800" dirty="0">
              <a:ea typeface="ＭＳ Ｐゴシック" charset="0"/>
              <a:cs typeface="ＭＳ Ｐゴシック" charset="0"/>
            </a:endParaRPr>
          </a:p>
          <a:p>
            <a:pPr>
              <a:buFont typeface="Monotype Sorts" charset="0"/>
              <a:buNone/>
              <a:defRPr/>
            </a:pPr>
            <a:endParaRPr lang="en-US" dirty="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78417DAB-1B1F-1D41-96F2-9FF188F383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9E82FC0-5AFC-404F-B739-58639196E94F}" type="slidenum">
              <a:rPr lang="en-US" altLang="en-US" sz="1000">
                <a:solidFill>
                  <a:schemeClr val="tx1"/>
                </a:solidFill>
              </a:rPr>
              <a:pPr>
                <a:spcBef>
                  <a:spcPct val="0"/>
                </a:spcBef>
                <a:buClrTx/>
                <a:buSzTx/>
                <a:buFontTx/>
                <a:buNone/>
              </a:pPr>
              <a:t>10</a:t>
            </a:fld>
            <a:endParaRPr lang="en-US" altLang="en-US" sz="1000">
              <a:solidFill>
                <a:schemeClr val="tx1"/>
              </a:solidFill>
            </a:endParaRPr>
          </a:p>
        </p:txBody>
      </p:sp>
      <p:sp>
        <p:nvSpPr>
          <p:cNvPr id="348162" name="Rectangle 2">
            <a:extLst>
              <a:ext uri="{FF2B5EF4-FFF2-40B4-BE49-F238E27FC236}">
                <a16:creationId xmlns:a16="http://schemas.microsoft.com/office/drawing/2014/main" id="{01642B4D-FEEC-2A4E-B74C-9F007EA98B7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Example Continued</a:t>
            </a:r>
          </a:p>
        </p:txBody>
      </p:sp>
      <p:sp>
        <p:nvSpPr>
          <p:cNvPr id="28676" name="Rectangle 3">
            <a:extLst>
              <a:ext uri="{FF2B5EF4-FFF2-40B4-BE49-F238E27FC236}">
                <a16:creationId xmlns:a16="http://schemas.microsoft.com/office/drawing/2014/main" id="{BF0BD5B8-454F-1D4E-97AB-B7118B7D6129}"/>
              </a:ext>
            </a:extLst>
          </p:cNvPr>
          <p:cNvSpPr>
            <a:spLocks noGrp="1" noChangeArrowheads="1"/>
          </p:cNvSpPr>
          <p:nvPr>
            <p:ph type="body" idx="1"/>
          </p:nvPr>
        </p:nvSpPr>
        <p:spPr/>
        <p:txBody>
          <a:bodyPr/>
          <a:lstStyle/>
          <a:p>
            <a:r>
              <a:rPr lang="en-US" altLang="en-US">
                <a:ea typeface="ＭＳ Ｐゴシック" panose="020B0600070205080204" pitchFamily="34" charset="-128"/>
              </a:rPr>
              <a:t>We</a:t>
            </a:r>
            <a:r>
              <a:rPr lang="ja-JP" altLang="en-US">
                <a:ea typeface="ＭＳ Ｐゴシック" panose="020B0600070205080204" pitchFamily="34" charset="-128"/>
              </a:rPr>
              <a:t>’</a:t>
            </a:r>
            <a:r>
              <a:rPr lang="en-US" altLang="ja-JP">
                <a:ea typeface="ＭＳ Ｐゴシック" panose="020B0600070205080204" pitchFamily="34" charset="-128"/>
              </a:rPr>
              <a:t>ll represent the situation by creating a separate thread for each person to do the withdrawals</a:t>
            </a:r>
          </a:p>
          <a:p>
            <a:r>
              <a:rPr lang="en-US" altLang="en-US">
                <a:ea typeface="ＭＳ Ｐゴシック" panose="020B0600070205080204" pitchFamily="34" charset="-128"/>
              </a:rPr>
              <a:t>These threads run on the same bank machine:</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altLang="en-US">
                <a:solidFill>
                  <a:srgbClr val="D60093"/>
                </a:solidFill>
                <a:ea typeface="ＭＳ Ｐゴシック" panose="020B0600070205080204" pitchFamily="34" charset="-128"/>
              </a:rPr>
              <a:t>What</a:t>
            </a:r>
            <a:r>
              <a:rPr lang="ja-JP" altLang="en-US">
                <a:solidFill>
                  <a:srgbClr val="D60093"/>
                </a:solidFill>
                <a:ea typeface="ＭＳ Ｐゴシック" panose="020B0600070205080204" pitchFamily="34" charset="-128"/>
              </a:rPr>
              <a:t>’</a:t>
            </a:r>
            <a:r>
              <a:rPr lang="en-US" altLang="ja-JP">
                <a:solidFill>
                  <a:srgbClr val="D60093"/>
                </a:solidFill>
                <a:ea typeface="ＭＳ Ｐゴシック" panose="020B0600070205080204" pitchFamily="34" charset="-128"/>
              </a:rPr>
              <a:t>s the problem with this implementation?</a:t>
            </a:r>
          </a:p>
          <a:p>
            <a:pPr lvl="1"/>
            <a:r>
              <a:rPr lang="en-US" altLang="en-US">
                <a:ea typeface="ＭＳ Ｐゴシック" panose="020B0600070205080204" pitchFamily="34" charset="-128"/>
              </a:rPr>
              <a:t>Think about potential schedules of these two threads</a:t>
            </a:r>
          </a:p>
        </p:txBody>
      </p:sp>
      <p:sp>
        <p:nvSpPr>
          <p:cNvPr id="28677" name="Text Box 4">
            <a:extLst>
              <a:ext uri="{FF2B5EF4-FFF2-40B4-BE49-F238E27FC236}">
                <a16:creationId xmlns:a16="http://schemas.microsoft.com/office/drawing/2014/main" id="{A3BEC4B1-5AD4-D04A-8DE6-66A22A8C16B1}"/>
              </a:ext>
            </a:extLst>
          </p:cNvPr>
          <p:cNvSpPr txBox="1">
            <a:spLocks noChangeArrowheads="1"/>
          </p:cNvSpPr>
          <p:nvPr/>
        </p:nvSpPr>
        <p:spPr bwMode="auto">
          <a:xfrm>
            <a:off x="2514600" y="2590800"/>
            <a:ext cx="2209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endParaRPr lang="en-US" altLang="en-US" sz="1600">
              <a:solidFill>
                <a:schemeClr val="tx1"/>
              </a:solidFill>
            </a:endParaRPr>
          </a:p>
        </p:txBody>
      </p:sp>
      <p:sp>
        <p:nvSpPr>
          <p:cNvPr id="28678" name="Text Box 5">
            <a:extLst>
              <a:ext uri="{FF2B5EF4-FFF2-40B4-BE49-F238E27FC236}">
                <a16:creationId xmlns:a16="http://schemas.microsoft.com/office/drawing/2014/main" id="{4CCEA40C-D0E3-4143-9A4D-4A2248A38398}"/>
              </a:ext>
            </a:extLst>
          </p:cNvPr>
          <p:cNvSpPr txBox="1">
            <a:spLocks noChangeArrowheads="1"/>
          </p:cNvSpPr>
          <p:nvPr/>
        </p:nvSpPr>
        <p:spPr bwMode="auto">
          <a:xfrm>
            <a:off x="685800" y="3048000"/>
            <a:ext cx="3429000" cy="18145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withdraw (account, amount) {</a:t>
            </a:r>
          </a:p>
          <a:p>
            <a:pPr>
              <a:buFont typeface="Monotype Sorts" pitchFamily="2" charset="2"/>
              <a:buNone/>
            </a:pPr>
            <a:r>
              <a:rPr lang="en-US" altLang="en-US" sz="1600" b="0"/>
              <a:t>    balance = get_balance(account);</a:t>
            </a:r>
          </a:p>
          <a:p>
            <a:pPr>
              <a:buFont typeface="Monotype Sorts" pitchFamily="2" charset="2"/>
              <a:buNone/>
            </a:pPr>
            <a:r>
              <a:rPr lang="en-US" altLang="en-US" sz="1600" b="0"/>
              <a:t>    balance = balance – amount;</a:t>
            </a:r>
          </a:p>
          <a:p>
            <a:pPr>
              <a:buFont typeface="Monotype Sorts" pitchFamily="2" charset="2"/>
              <a:buNone/>
            </a:pPr>
            <a:r>
              <a:rPr lang="en-US" altLang="en-US" sz="1600" b="0"/>
              <a:t>    put_balance(account, balance);</a:t>
            </a:r>
          </a:p>
          <a:p>
            <a:pPr>
              <a:buFont typeface="Monotype Sorts" pitchFamily="2" charset="2"/>
              <a:buNone/>
            </a:pPr>
            <a:r>
              <a:rPr lang="en-US" altLang="en-US" sz="1600" b="0"/>
              <a:t>    return balance;</a:t>
            </a:r>
          </a:p>
          <a:p>
            <a:pPr>
              <a:buFont typeface="Monotype Sorts" pitchFamily="2" charset="2"/>
              <a:buNone/>
            </a:pPr>
            <a:r>
              <a:rPr lang="en-US" altLang="en-US" sz="1600" b="0"/>
              <a:t>}</a:t>
            </a:r>
            <a:endParaRPr lang="en-US" altLang="en-US" sz="1000">
              <a:solidFill>
                <a:schemeClr val="tx1"/>
              </a:solidFill>
            </a:endParaRPr>
          </a:p>
        </p:txBody>
      </p:sp>
      <p:sp>
        <p:nvSpPr>
          <p:cNvPr id="28679" name="Text Box 11">
            <a:extLst>
              <a:ext uri="{FF2B5EF4-FFF2-40B4-BE49-F238E27FC236}">
                <a16:creationId xmlns:a16="http://schemas.microsoft.com/office/drawing/2014/main" id="{360F1F47-AFBA-764F-8E4B-1C6C1981C1DA}"/>
              </a:ext>
            </a:extLst>
          </p:cNvPr>
          <p:cNvSpPr txBox="1">
            <a:spLocks noChangeArrowheads="1"/>
          </p:cNvSpPr>
          <p:nvPr/>
        </p:nvSpPr>
        <p:spPr bwMode="auto">
          <a:xfrm>
            <a:off x="4724400" y="3048000"/>
            <a:ext cx="3429000" cy="1814513"/>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withdraw (account, amount) {</a:t>
            </a:r>
          </a:p>
          <a:p>
            <a:pPr>
              <a:buFont typeface="Monotype Sorts" pitchFamily="2" charset="2"/>
              <a:buNone/>
            </a:pPr>
            <a:r>
              <a:rPr lang="en-US" altLang="en-US" sz="1600" b="0"/>
              <a:t>    balance = get_balance(account);</a:t>
            </a:r>
          </a:p>
          <a:p>
            <a:pPr>
              <a:buFont typeface="Monotype Sorts" pitchFamily="2" charset="2"/>
              <a:buNone/>
            </a:pPr>
            <a:r>
              <a:rPr lang="en-US" altLang="en-US" sz="1600" b="0"/>
              <a:t>    balance = balance – amount;</a:t>
            </a:r>
          </a:p>
          <a:p>
            <a:pPr>
              <a:buFont typeface="Monotype Sorts" pitchFamily="2" charset="2"/>
              <a:buNone/>
            </a:pPr>
            <a:r>
              <a:rPr lang="en-US" altLang="en-US" sz="1600" b="0"/>
              <a:t>    put_balance(account, balance);</a:t>
            </a:r>
          </a:p>
          <a:p>
            <a:pPr>
              <a:buFont typeface="Monotype Sorts" pitchFamily="2" charset="2"/>
              <a:buNone/>
            </a:pPr>
            <a:r>
              <a:rPr lang="en-US" altLang="en-US" sz="1600" b="0"/>
              <a:t>    return balance;</a:t>
            </a:r>
          </a:p>
          <a:p>
            <a:pPr>
              <a:buFont typeface="Monotype Sorts" pitchFamily="2" charset="2"/>
              <a:buNone/>
            </a:pPr>
            <a:r>
              <a:rPr lang="en-US" altLang="en-US" sz="1600" b="0"/>
              <a:t>}</a:t>
            </a:r>
            <a:endParaRPr lang="en-US" altLang="en-US" sz="100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3104079A-43F3-D84B-A106-A2C84385AF9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BFC54033-45BD-2A43-986A-79940D635CA0}" type="slidenum">
              <a:rPr lang="en-US" altLang="en-US" sz="1000">
                <a:solidFill>
                  <a:schemeClr val="tx1"/>
                </a:solidFill>
              </a:rPr>
              <a:pPr>
                <a:spcBef>
                  <a:spcPct val="0"/>
                </a:spcBef>
                <a:buClrTx/>
                <a:buSzTx/>
                <a:buFontTx/>
                <a:buNone/>
              </a:pPr>
              <a:t>11</a:t>
            </a:fld>
            <a:endParaRPr lang="en-US" altLang="en-US" sz="1000">
              <a:solidFill>
                <a:schemeClr val="tx1"/>
              </a:solidFill>
            </a:endParaRPr>
          </a:p>
        </p:txBody>
      </p:sp>
      <p:sp>
        <p:nvSpPr>
          <p:cNvPr id="349186" name="Rectangle 2">
            <a:extLst>
              <a:ext uri="{FF2B5EF4-FFF2-40B4-BE49-F238E27FC236}">
                <a16:creationId xmlns:a16="http://schemas.microsoft.com/office/drawing/2014/main" id="{46D64965-3984-AC48-ABAB-551E797B5A4F}"/>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Interleaved Schedules</a:t>
            </a:r>
          </a:p>
        </p:txBody>
      </p:sp>
      <p:sp>
        <p:nvSpPr>
          <p:cNvPr id="30724" name="Rectangle 3">
            <a:extLst>
              <a:ext uri="{FF2B5EF4-FFF2-40B4-BE49-F238E27FC236}">
                <a16:creationId xmlns:a16="http://schemas.microsoft.com/office/drawing/2014/main" id="{D7E2C28E-E43B-EA43-9F27-8AC8146B493F}"/>
              </a:ext>
            </a:extLst>
          </p:cNvPr>
          <p:cNvSpPr>
            <a:spLocks noGrp="1" noChangeArrowheads="1"/>
          </p:cNvSpPr>
          <p:nvPr>
            <p:ph type="body" idx="1"/>
          </p:nvPr>
        </p:nvSpPr>
        <p:spPr/>
        <p:txBody>
          <a:bodyPr/>
          <a:lstStyle/>
          <a:p>
            <a:r>
              <a:rPr lang="en-US" altLang="en-US">
                <a:ea typeface="ＭＳ Ｐゴシック" panose="020B0600070205080204" pitchFamily="34" charset="-128"/>
              </a:rPr>
              <a:t>The problem is that the execution of the two threads can be interleaved:</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altLang="en-US">
                <a:solidFill>
                  <a:srgbClr val="D60093"/>
                </a:solidFill>
                <a:ea typeface="ＭＳ Ｐゴシック" panose="020B0600070205080204" pitchFamily="34" charset="-128"/>
              </a:rPr>
              <a:t>What is the balance of the account now?</a:t>
            </a:r>
          </a:p>
        </p:txBody>
      </p:sp>
      <p:sp>
        <p:nvSpPr>
          <p:cNvPr id="30725" name="Text Box 4">
            <a:extLst>
              <a:ext uri="{FF2B5EF4-FFF2-40B4-BE49-F238E27FC236}">
                <a16:creationId xmlns:a16="http://schemas.microsoft.com/office/drawing/2014/main" id="{4FDA3337-B8B5-7D43-BEA8-55F0F91F91CA}"/>
              </a:ext>
            </a:extLst>
          </p:cNvPr>
          <p:cNvSpPr txBox="1">
            <a:spLocks noChangeArrowheads="1"/>
          </p:cNvSpPr>
          <p:nvPr/>
        </p:nvSpPr>
        <p:spPr bwMode="auto">
          <a:xfrm>
            <a:off x="2819400" y="2667000"/>
            <a:ext cx="3200400" cy="63976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get_balance(account);</a:t>
            </a:r>
          </a:p>
          <a:p>
            <a:pPr>
              <a:buFont typeface="Monotype Sorts" pitchFamily="2" charset="2"/>
              <a:buNone/>
            </a:pPr>
            <a:r>
              <a:rPr lang="en-US" altLang="en-US" sz="1600" b="0"/>
              <a:t>balance = balance – amount;</a:t>
            </a:r>
            <a:endParaRPr lang="en-US" altLang="en-US" sz="1000">
              <a:solidFill>
                <a:schemeClr val="tx1"/>
              </a:solidFill>
            </a:endParaRPr>
          </a:p>
        </p:txBody>
      </p:sp>
      <p:sp>
        <p:nvSpPr>
          <p:cNvPr id="30726" name="Text Box 5">
            <a:extLst>
              <a:ext uri="{FF2B5EF4-FFF2-40B4-BE49-F238E27FC236}">
                <a16:creationId xmlns:a16="http://schemas.microsoft.com/office/drawing/2014/main" id="{A5B2809F-DF53-9D4D-8174-F7F70D30D19F}"/>
              </a:ext>
            </a:extLst>
          </p:cNvPr>
          <p:cNvSpPr txBox="1">
            <a:spLocks noChangeArrowheads="1"/>
          </p:cNvSpPr>
          <p:nvPr/>
        </p:nvSpPr>
        <p:spPr bwMode="auto">
          <a:xfrm>
            <a:off x="2819400" y="3352800"/>
            <a:ext cx="3200400" cy="9334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get_balance(account);</a:t>
            </a:r>
          </a:p>
          <a:p>
            <a:pPr>
              <a:buFont typeface="Monotype Sorts" pitchFamily="2" charset="2"/>
              <a:buNone/>
            </a:pPr>
            <a:r>
              <a:rPr lang="en-US" altLang="en-US" sz="1600" b="0"/>
              <a:t>balance = balance – amount;</a:t>
            </a:r>
          </a:p>
          <a:p>
            <a:pPr>
              <a:buFont typeface="Monotype Sorts" pitchFamily="2" charset="2"/>
              <a:buNone/>
            </a:pPr>
            <a:r>
              <a:rPr lang="en-US" altLang="en-US" sz="1600" b="0"/>
              <a:t>put_balance(account, balance);</a:t>
            </a:r>
          </a:p>
        </p:txBody>
      </p:sp>
      <p:sp>
        <p:nvSpPr>
          <p:cNvPr id="30727" name="Text Box 6">
            <a:extLst>
              <a:ext uri="{FF2B5EF4-FFF2-40B4-BE49-F238E27FC236}">
                <a16:creationId xmlns:a16="http://schemas.microsoft.com/office/drawing/2014/main" id="{A2B905FC-A412-3A4C-8220-3C0B895529D7}"/>
              </a:ext>
            </a:extLst>
          </p:cNvPr>
          <p:cNvSpPr txBox="1">
            <a:spLocks noChangeArrowheads="1"/>
          </p:cNvSpPr>
          <p:nvPr/>
        </p:nvSpPr>
        <p:spPr bwMode="auto">
          <a:xfrm>
            <a:off x="2819400" y="4343400"/>
            <a:ext cx="3200400" cy="346075"/>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b="0"/>
              <a:t>put_balance(account, balance);</a:t>
            </a:r>
          </a:p>
        </p:txBody>
      </p:sp>
      <p:sp>
        <p:nvSpPr>
          <p:cNvPr id="30728" name="Line 7">
            <a:extLst>
              <a:ext uri="{FF2B5EF4-FFF2-40B4-BE49-F238E27FC236}">
                <a16:creationId xmlns:a16="http://schemas.microsoft.com/office/drawing/2014/main" id="{4EC13576-A105-0744-81C4-E666592CCDB7}"/>
              </a:ext>
            </a:extLst>
          </p:cNvPr>
          <p:cNvSpPr>
            <a:spLocks noChangeShapeType="1"/>
          </p:cNvSpPr>
          <p:nvPr/>
        </p:nvSpPr>
        <p:spPr bwMode="auto">
          <a:xfrm>
            <a:off x="2514600" y="2667000"/>
            <a:ext cx="0" cy="1981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29" name="Text Box 8">
            <a:extLst>
              <a:ext uri="{FF2B5EF4-FFF2-40B4-BE49-F238E27FC236}">
                <a16:creationId xmlns:a16="http://schemas.microsoft.com/office/drawing/2014/main" id="{A666F8A6-EAFF-6C4D-A0BD-3582524590CB}"/>
              </a:ext>
            </a:extLst>
          </p:cNvPr>
          <p:cNvSpPr txBox="1">
            <a:spLocks noChangeArrowheads="1"/>
          </p:cNvSpPr>
          <p:nvPr/>
        </p:nvSpPr>
        <p:spPr bwMode="auto">
          <a:xfrm>
            <a:off x="990600" y="3200400"/>
            <a:ext cx="1524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009900"/>
                </a:solidFill>
              </a:rPr>
              <a:t>Execution sequence seen by CPU</a:t>
            </a:r>
          </a:p>
        </p:txBody>
      </p:sp>
      <p:sp>
        <p:nvSpPr>
          <p:cNvPr id="30730" name="Line 10">
            <a:extLst>
              <a:ext uri="{FF2B5EF4-FFF2-40B4-BE49-F238E27FC236}">
                <a16:creationId xmlns:a16="http://schemas.microsoft.com/office/drawing/2014/main" id="{FE08779D-AD3E-134F-A3A8-E5B78D114A73}"/>
              </a:ext>
            </a:extLst>
          </p:cNvPr>
          <p:cNvSpPr>
            <a:spLocks noChangeShapeType="1"/>
          </p:cNvSpPr>
          <p:nvPr/>
        </p:nvSpPr>
        <p:spPr bwMode="auto">
          <a:xfrm flipH="1" flipV="1">
            <a:off x="6096000" y="3352800"/>
            <a:ext cx="838200" cy="457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31" name="Line 11">
            <a:extLst>
              <a:ext uri="{FF2B5EF4-FFF2-40B4-BE49-F238E27FC236}">
                <a16:creationId xmlns:a16="http://schemas.microsoft.com/office/drawing/2014/main" id="{3589390E-FB80-0B4E-B056-0D8834F9D1CD}"/>
              </a:ext>
            </a:extLst>
          </p:cNvPr>
          <p:cNvSpPr>
            <a:spLocks noChangeShapeType="1"/>
          </p:cNvSpPr>
          <p:nvPr/>
        </p:nvSpPr>
        <p:spPr bwMode="auto">
          <a:xfrm flipH="1">
            <a:off x="6096000" y="3810000"/>
            <a:ext cx="838200" cy="457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32" name="Text Box 12">
            <a:extLst>
              <a:ext uri="{FF2B5EF4-FFF2-40B4-BE49-F238E27FC236}">
                <a16:creationId xmlns:a16="http://schemas.microsoft.com/office/drawing/2014/main" id="{0BB5D559-DDA1-BA41-B51B-10BBBBA3B3DC}"/>
              </a:ext>
            </a:extLst>
          </p:cNvPr>
          <p:cNvSpPr txBox="1">
            <a:spLocks noChangeArrowheads="1"/>
          </p:cNvSpPr>
          <p:nvPr/>
        </p:nvSpPr>
        <p:spPr bwMode="auto">
          <a:xfrm>
            <a:off x="6934200" y="36576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9900"/>
                </a:solidFill>
              </a:rPr>
              <a:t>Context switch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a:extLst>
              <a:ext uri="{FF2B5EF4-FFF2-40B4-BE49-F238E27FC236}">
                <a16:creationId xmlns:a16="http://schemas.microsoft.com/office/drawing/2014/main" id="{BE0FC19E-3EC3-5D42-8B4A-8E5956A8B2B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34A3CE8-13F0-D047-983A-5932AB007F8D}" type="slidenum">
              <a:rPr lang="en-US" altLang="en-US" sz="1000">
                <a:solidFill>
                  <a:schemeClr val="tx1"/>
                </a:solidFill>
              </a:rPr>
              <a:pPr>
                <a:spcBef>
                  <a:spcPct val="0"/>
                </a:spcBef>
                <a:buClrTx/>
                <a:buSzTx/>
                <a:buFontTx/>
                <a:buNone/>
              </a:pPr>
              <a:t>12</a:t>
            </a:fld>
            <a:endParaRPr lang="en-US" altLang="en-US" sz="1000">
              <a:solidFill>
                <a:schemeClr val="tx1"/>
              </a:solidFill>
            </a:endParaRPr>
          </a:p>
        </p:txBody>
      </p:sp>
      <p:sp>
        <p:nvSpPr>
          <p:cNvPr id="350210" name="Rectangle 2">
            <a:extLst>
              <a:ext uri="{FF2B5EF4-FFF2-40B4-BE49-F238E27FC236}">
                <a16:creationId xmlns:a16="http://schemas.microsoft.com/office/drawing/2014/main" id="{618B4255-1990-AE45-8894-7B6D309E99CC}"/>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Shared Resources</a:t>
            </a:r>
          </a:p>
        </p:txBody>
      </p:sp>
      <p:sp>
        <p:nvSpPr>
          <p:cNvPr id="31750" name="Rectangle 3">
            <a:extLst>
              <a:ext uri="{FF2B5EF4-FFF2-40B4-BE49-F238E27FC236}">
                <a16:creationId xmlns:a16="http://schemas.microsoft.com/office/drawing/2014/main" id="{26078FE6-7207-B349-9FAA-4347859D6AC5}"/>
              </a:ext>
            </a:extLst>
          </p:cNvPr>
          <p:cNvSpPr>
            <a:spLocks noGrp="1" noChangeArrowheads="1"/>
          </p:cNvSpPr>
          <p:nvPr>
            <p:ph type="body" idx="1"/>
          </p:nvPr>
        </p:nvSpPr>
        <p:spPr/>
        <p:txBody>
          <a:bodyPr/>
          <a:lstStyle/>
          <a:p>
            <a:r>
              <a:rPr lang="en-US" altLang="en-US">
                <a:ea typeface="ＭＳ Ｐゴシック" panose="020B0600070205080204" pitchFamily="34" charset="-128"/>
              </a:rPr>
              <a:t>Problem: two threads accessed a </a:t>
            </a:r>
            <a:r>
              <a:rPr lang="en-US" altLang="en-US">
                <a:solidFill>
                  <a:srgbClr val="FF3300"/>
                </a:solidFill>
                <a:ea typeface="ＭＳ Ｐゴシック" panose="020B0600070205080204" pitchFamily="34" charset="-128"/>
              </a:rPr>
              <a:t>shared resource</a:t>
            </a:r>
            <a:r>
              <a:rPr lang="en-US" altLang="en-US">
                <a:ea typeface="ＭＳ Ｐゴシック" panose="020B0600070205080204" pitchFamily="34" charset="-128"/>
              </a:rPr>
              <a:t> </a:t>
            </a:r>
          </a:p>
          <a:p>
            <a:pPr lvl="1"/>
            <a:r>
              <a:rPr lang="en-US" altLang="en-US">
                <a:ea typeface="ＭＳ Ｐゴシック" panose="020B0600070205080204" pitchFamily="34" charset="-128"/>
              </a:rPr>
              <a:t>Known as a </a:t>
            </a:r>
            <a:r>
              <a:rPr lang="en-US" altLang="en-US">
                <a:solidFill>
                  <a:srgbClr val="FF3300"/>
                </a:solidFill>
                <a:ea typeface="ＭＳ Ｐゴシック" panose="020B0600070205080204" pitchFamily="34" charset="-128"/>
              </a:rPr>
              <a:t>race condition </a:t>
            </a:r>
            <a:r>
              <a:rPr lang="en-US" altLang="en-US">
                <a:ea typeface="ＭＳ Ｐゴシック" panose="020B0600070205080204" pitchFamily="34" charset="-128"/>
              </a:rPr>
              <a:t>(remember this buzzword!)</a:t>
            </a:r>
          </a:p>
          <a:p>
            <a:pPr lvl="1">
              <a:buFont typeface="ZapfDingbats" pitchFamily="8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Need mechanisms to control this access</a:t>
            </a:r>
          </a:p>
          <a:p>
            <a:pPr lvl="1"/>
            <a:r>
              <a:rPr lang="en-US" altLang="en-US">
                <a:ea typeface="ＭＳ Ｐゴシック" panose="020B0600070205080204" pitchFamily="34" charset="-128"/>
              </a:rPr>
              <a:t>So we can reason about how the program will operate</a:t>
            </a:r>
          </a:p>
          <a:p>
            <a:pPr lvl="1">
              <a:buFont typeface="ZapfDingbats" pitchFamily="8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Our example was updating a shared bank account</a:t>
            </a:r>
          </a:p>
          <a:p>
            <a:pPr>
              <a:buFont typeface="Monotype Sorts" pitchFamily="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Also necessary for synchronizing access to </a:t>
            </a:r>
            <a:r>
              <a:rPr lang="en-US" altLang="en-US">
                <a:solidFill>
                  <a:srgbClr val="FF3300"/>
                </a:solidFill>
                <a:ea typeface="ＭＳ Ｐゴシック" panose="020B0600070205080204" pitchFamily="34" charset="-128"/>
              </a:rPr>
              <a:t>any shared data structure</a:t>
            </a:r>
          </a:p>
          <a:p>
            <a:pPr lvl="1"/>
            <a:r>
              <a:rPr lang="en-US" altLang="en-US">
                <a:ea typeface="ＭＳ Ｐゴシック" panose="020B0600070205080204" pitchFamily="34" charset="-128"/>
              </a:rPr>
              <a:t>Buffers, queues, lists, hash tables,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0">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0">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0">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50">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5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FC2B842E-C6BC-054C-B049-631614B9C99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DE130CE-EC2D-BE41-A823-D350D000267C}" type="slidenum">
              <a:rPr lang="en-US" altLang="en-US" sz="1000">
                <a:solidFill>
                  <a:schemeClr val="tx1"/>
                </a:solidFill>
              </a:rPr>
              <a:pPr>
                <a:spcBef>
                  <a:spcPct val="0"/>
                </a:spcBef>
                <a:buClrTx/>
                <a:buSzTx/>
                <a:buFontTx/>
                <a:buNone/>
              </a:pPr>
              <a:t>13</a:t>
            </a:fld>
            <a:endParaRPr lang="en-US" altLang="en-US" sz="1000">
              <a:solidFill>
                <a:schemeClr val="tx1"/>
              </a:solidFill>
            </a:endParaRPr>
          </a:p>
        </p:txBody>
      </p:sp>
      <p:sp>
        <p:nvSpPr>
          <p:cNvPr id="372738" name="Rectangle 2">
            <a:extLst>
              <a:ext uri="{FF2B5EF4-FFF2-40B4-BE49-F238E27FC236}">
                <a16:creationId xmlns:a16="http://schemas.microsoft.com/office/drawing/2014/main" id="{561E04CA-4633-704B-ABFA-E5B5E475DB0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When Are Resources</a:t>
            </a:r>
            <a:br>
              <a:rPr lang="en-US" altLang="en-US">
                <a:ea typeface="ＭＳ Ｐゴシック" panose="020B0600070205080204" pitchFamily="34" charset="-128"/>
              </a:rPr>
            </a:br>
            <a:r>
              <a:rPr lang="en-US" altLang="en-US">
                <a:ea typeface="ＭＳ Ｐゴシック" panose="020B0600070205080204" pitchFamily="34" charset="-128"/>
              </a:rPr>
              <a:t>Shared?</a:t>
            </a:r>
          </a:p>
        </p:txBody>
      </p:sp>
      <p:sp>
        <p:nvSpPr>
          <p:cNvPr id="33798" name="Rectangle 3">
            <a:extLst>
              <a:ext uri="{FF2B5EF4-FFF2-40B4-BE49-F238E27FC236}">
                <a16:creationId xmlns:a16="http://schemas.microsoft.com/office/drawing/2014/main" id="{16DF8768-0E14-2B44-820C-639F1D304613}"/>
              </a:ext>
            </a:extLst>
          </p:cNvPr>
          <p:cNvSpPr>
            <a:spLocks noGrp="1" noChangeArrowheads="1"/>
          </p:cNvSpPr>
          <p:nvPr>
            <p:ph type="body" idx="1"/>
          </p:nvPr>
        </p:nvSpPr>
        <p:spPr>
          <a:xfrm>
            <a:off x="381000" y="1828800"/>
            <a:ext cx="7924800" cy="4419600"/>
          </a:xfrm>
        </p:spPr>
        <p:txBody>
          <a:bodyPr/>
          <a:lstStyle/>
          <a:p>
            <a:r>
              <a:rPr lang="en-US" altLang="en-US">
                <a:ea typeface="ＭＳ Ｐゴシック" panose="020B0600070205080204" pitchFamily="34" charset="-128"/>
              </a:rPr>
              <a:t>Local variables?</a:t>
            </a:r>
          </a:p>
          <a:p>
            <a:pPr lvl="1"/>
            <a:r>
              <a:rPr lang="en-US" altLang="en-US">
                <a:ea typeface="ＭＳ Ｐゴシック" panose="020B0600070205080204" pitchFamily="34" charset="-128"/>
              </a:rPr>
              <a:t>Not shared: refer to data on the stack</a:t>
            </a:r>
          </a:p>
          <a:p>
            <a:pPr lvl="1"/>
            <a:r>
              <a:rPr lang="en-US" altLang="en-US">
                <a:ea typeface="ＭＳ Ｐゴシック" panose="020B0600070205080204" pitchFamily="34" charset="-128"/>
              </a:rPr>
              <a:t>Each thread has its own stack</a:t>
            </a:r>
          </a:p>
          <a:p>
            <a:pPr lvl="1"/>
            <a:r>
              <a:rPr lang="en-US" altLang="en-US">
                <a:ea typeface="ＭＳ Ｐゴシック" panose="020B0600070205080204" pitchFamily="34" charset="-128"/>
              </a:rPr>
              <a:t>Never pass/share/store a pointer to a local variable on the stack for thread T1 to another thread T2</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Global variables and static objects?</a:t>
            </a:r>
          </a:p>
          <a:p>
            <a:pPr lvl="1"/>
            <a:r>
              <a:rPr lang="en-US" altLang="en-US">
                <a:ea typeface="ＭＳ Ｐゴシック" panose="020B0600070205080204" pitchFamily="34" charset="-128"/>
              </a:rPr>
              <a:t> </a:t>
            </a:r>
            <a:r>
              <a:rPr lang="en-US" altLang="en-US">
                <a:solidFill>
                  <a:srgbClr val="FF3300"/>
                </a:solidFill>
                <a:ea typeface="ＭＳ Ｐゴシック" panose="020B0600070205080204" pitchFamily="34" charset="-128"/>
              </a:rPr>
              <a:t>Shared: </a:t>
            </a:r>
            <a:r>
              <a:rPr lang="en-US" altLang="en-US">
                <a:ea typeface="ＭＳ Ｐゴシック" panose="020B0600070205080204" pitchFamily="34" charset="-128"/>
              </a:rPr>
              <a:t>in static data segment, accessible by all threads</a:t>
            </a:r>
          </a:p>
          <a:p>
            <a:pPr lvl="1">
              <a:buFont typeface="ZapfDingbats" pitchFamily="8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Dynamic objects and other heap objects?</a:t>
            </a:r>
          </a:p>
          <a:p>
            <a:pPr lvl="1"/>
            <a:r>
              <a:rPr lang="en-US" altLang="en-US">
                <a:ea typeface="ＭＳ Ｐゴシック" panose="020B0600070205080204" pitchFamily="34" charset="-128"/>
              </a:rPr>
              <a:t> </a:t>
            </a:r>
            <a:r>
              <a:rPr lang="en-US" altLang="en-US">
                <a:solidFill>
                  <a:srgbClr val="FF3300"/>
                </a:solidFill>
                <a:ea typeface="ＭＳ Ｐゴシック" panose="020B0600070205080204" pitchFamily="34" charset="-128"/>
              </a:rPr>
              <a:t>Shared: </a:t>
            </a:r>
            <a:r>
              <a:rPr lang="en-US" altLang="en-US">
                <a:ea typeface="ＭＳ Ｐゴシック" panose="020B0600070205080204" pitchFamily="34" charset="-128"/>
              </a:rPr>
              <a:t>Allocated from heap with malloc/free or new/delete</a:t>
            </a:r>
          </a:p>
        </p:txBody>
      </p:sp>
      <p:sp>
        <p:nvSpPr>
          <p:cNvPr id="34821" name="Rectangle 1028">
            <a:extLst>
              <a:ext uri="{FF2B5EF4-FFF2-40B4-BE49-F238E27FC236}">
                <a16:creationId xmlns:a16="http://schemas.microsoft.com/office/drawing/2014/main" id="{E8A4D1B8-9E4D-0C42-8048-7E74C2F22B43}"/>
              </a:ext>
            </a:extLst>
          </p:cNvPr>
          <p:cNvSpPr>
            <a:spLocks noChangeArrowheads="1"/>
          </p:cNvSpPr>
          <p:nvPr/>
        </p:nvSpPr>
        <p:spPr bwMode="auto">
          <a:xfrm>
            <a:off x="6499225" y="381000"/>
            <a:ext cx="1633538" cy="217805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nvGrpSpPr>
          <p:cNvPr id="34822" name="Group 1041">
            <a:extLst>
              <a:ext uri="{FF2B5EF4-FFF2-40B4-BE49-F238E27FC236}">
                <a16:creationId xmlns:a16="http://schemas.microsoft.com/office/drawing/2014/main" id="{D5E70194-0B93-114F-A805-648A9EDE1B46}"/>
              </a:ext>
            </a:extLst>
          </p:cNvPr>
          <p:cNvGrpSpPr>
            <a:grpSpLocks/>
          </p:cNvGrpSpPr>
          <p:nvPr/>
        </p:nvGrpSpPr>
        <p:grpSpPr bwMode="auto">
          <a:xfrm>
            <a:off x="6499225" y="381000"/>
            <a:ext cx="1633538" cy="285750"/>
            <a:chOff x="1920" y="1104"/>
            <a:chExt cx="2016" cy="352"/>
          </a:xfrm>
        </p:grpSpPr>
        <p:sp>
          <p:nvSpPr>
            <p:cNvPr id="34850" name="Rectangle 1029">
              <a:extLst>
                <a:ext uri="{FF2B5EF4-FFF2-40B4-BE49-F238E27FC236}">
                  <a16:creationId xmlns:a16="http://schemas.microsoft.com/office/drawing/2014/main" id="{75F0CFEB-D3D4-4643-8588-7F236B8CC171}"/>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51" name="Text Box 1030">
              <a:extLst>
                <a:ext uri="{FF2B5EF4-FFF2-40B4-BE49-F238E27FC236}">
                  <a16:creationId xmlns:a16="http://schemas.microsoft.com/office/drawing/2014/main" id="{ABA15E78-7B0E-384E-BC56-0BBEF8C12235}"/>
                </a:ext>
              </a:extLst>
            </p:cNvPr>
            <p:cNvSpPr txBox="1">
              <a:spLocks noChangeArrowheads="1"/>
            </p:cNvSpPr>
            <p:nvPr/>
          </p:nvSpPr>
          <p:spPr bwMode="auto">
            <a:xfrm>
              <a:off x="1920" y="1152"/>
              <a:ext cx="2016"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Stack (T1)</a:t>
              </a:r>
            </a:p>
          </p:txBody>
        </p:sp>
      </p:grpSp>
      <p:sp>
        <p:nvSpPr>
          <p:cNvPr id="34823" name="Rectangle 1031">
            <a:extLst>
              <a:ext uri="{FF2B5EF4-FFF2-40B4-BE49-F238E27FC236}">
                <a16:creationId xmlns:a16="http://schemas.microsoft.com/office/drawing/2014/main" id="{82C10D05-95B5-4A46-A476-D2E3A5010398}"/>
              </a:ext>
            </a:extLst>
          </p:cNvPr>
          <p:cNvSpPr>
            <a:spLocks noChangeArrowheads="1"/>
          </p:cNvSpPr>
          <p:nvPr/>
        </p:nvSpPr>
        <p:spPr bwMode="auto">
          <a:xfrm>
            <a:off x="6499225" y="2052638"/>
            <a:ext cx="1633538" cy="506412"/>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24" name="Text Box 1032">
            <a:extLst>
              <a:ext uri="{FF2B5EF4-FFF2-40B4-BE49-F238E27FC236}">
                <a16:creationId xmlns:a16="http://schemas.microsoft.com/office/drawing/2014/main" id="{D6AAF10D-1343-FF4D-9002-028C60441A33}"/>
              </a:ext>
            </a:extLst>
          </p:cNvPr>
          <p:cNvSpPr txBox="1">
            <a:spLocks noChangeArrowheads="1"/>
          </p:cNvSpPr>
          <p:nvPr/>
        </p:nvSpPr>
        <p:spPr bwMode="auto">
          <a:xfrm>
            <a:off x="6499225" y="2208213"/>
            <a:ext cx="1633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Code</a:t>
            </a:r>
          </a:p>
        </p:txBody>
      </p:sp>
      <p:sp>
        <p:nvSpPr>
          <p:cNvPr id="34825" name="Rectangle 1033">
            <a:extLst>
              <a:ext uri="{FF2B5EF4-FFF2-40B4-BE49-F238E27FC236}">
                <a16:creationId xmlns:a16="http://schemas.microsoft.com/office/drawing/2014/main" id="{DDBA3CC3-1A35-0846-9E6D-EB10B9FD2391}"/>
              </a:ext>
            </a:extLst>
          </p:cNvPr>
          <p:cNvSpPr>
            <a:spLocks noChangeArrowheads="1"/>
          </p:cNvSpPr>
          <p:nvPr/>
        </p:nvSpPr>
        <p:spPr bwMode="auto">
          <a:xfrm>
            <a:off x="6499225" y="1820863"/>
            <a:ext cx="1633538" cy="231775"/>
          </a:xfrm>
          <a:prstGeom prst="rect">
            <a:avLst/>
          </a:prstGeom>
          <a:solidFill>
            <a:srgbClr val="FFFF99"/>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26" name="Text Box 1034">
            <a:extLst>
              <a:ext uri="{FF2B5EF4-FFF2-40B4-BE49-F238E27FC236}">
                <a16:creationId xmlns:a16="http://schemas.microsoft.com/office/drawing/2014/main" id="{ECA88677-A9CD-D34B-836B-BCCEACCCF20F}"/>
              </a:ext>
            </a:extLst>
          </p:cNvPr>
          <p:cNvSpPr txBox="1">
            <a:spLocks noChangeArrowheads="1"/>
          </p:cNvSpPr>
          <p:nvPr/>
        </p:nvSpPr>
        <p:spPr bwMode="auto">
          <a:xfrm>
            <a:off x="6499225" y="1858963"/>
            <a:ext cx="1633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Static Data</a:t>
            </a:r>
          </a:p>
        </p:txBody>
      </p:sp>
      <p:sp>
        <p:nvSpPr>
          <p:cNvPr id="34827" name="Rectangle 1035">
            <a:extLst>
              <a:ext uri="{FF2B5EF4-FFF2-40B4-BE49-F238E27FC236}">
                <a16:creationId xmlns:a16="http://schemas.microsoft.com/office/drawing/2014/main" id="{53C257BE-A598-4C42-90AA-2A74AC726A59}"/>
              </a:ext>
            </a:extLst>
          </p:cNvPr>
          <p:cNvSpPr>
            <a:spLocks noChangeArrowheads="1"/>
          </p:cNvSpPr>
          <p:nvPr/>
        </p:nvSpPr>
        <p:spPr bwMode="auto">
          <a:xfrm>
            <a:off x="6499225" y="1585913"/>
            <a:ext cx="1633538" cy="233362"/>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28" name="Text Box 1036">
            <a:extLst>
              <a:ext uri="{FF2B5EF4-FFF2-40B4-BE49-F238E27FC236}">
                <a16:creationId xmlns:a16="http://schemas.microsoft.com/office/drawing/2014/main" id="{CF0B52FE-F29B-C54E-864B-F10BA46C5088}"/>
              </a:ext>
            </a:extLst>
          </p:cNvPr>
          <p:cNvSpPr txBox="1">
            <a:spLocks noChangeArrowheads="1"/>
          </p:cNvSpPr>
          <p:nvPr/>
        </p:nvSpPr>
        <p:spPr bwMode="auto">
          <a:xfrm>
            <a:off x="6499225" y="1625600"/>
            <a:ext cx="1633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Heap</a:t>
            </a:r>
          </a:p>
        </p:txBody>
      </p:sp>
      <p:sp>
        <p:nvSpPr>
          <p:cNvPr id="34829" name="Line 1040">
            <a:extLst>
              <a:ext uri="{FF2B5EF4-FFF2-40B4-BE49-F238E27FC236}">
                <a16:creationId xmlns:a16="http://schemas.microsoft.com/office/drawing/2014/main" id="{AAFC6C2F-17A7-674D-AA8B-9EEB278030DA}"/>
              </a:ext>
            </a:extLst>
          </p:cNvPr>
          <p:cNvSpPr>
            <a:spLocks noChangeShapeType="1"/>
          </p:cNvSpPr>
          <p:nvPr/>
        </p:nvSpPr>
        <p:spPr bwMode="auto">
          <a:xfrm flipH="1" flipV="1">
            <a:off x="8132763" y="2403475"/>
            <a:ext cx="401637" cy="46038"/>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34830" name="Group 1042">
            <a:extLst>
              <a:ext uri="{FF2B5EF4-FFF2-40B4-BE49-F238E27FC236}">
                <a16:creationId xmlns:a16="http://schemas.microsoft.com/office/drawing/2014/main" id="{74A61C21-0928-CB4F-A151-4ED8EF82069D}"/>
              </a:ext>
            </a:extLst>
          </p:cNvPr>
          <p:cNvGrpSpPr>
            <a:grpSpLocks/>
          </p:cNvGrpSpPr>
          <p:nvPr/>
        </p:nvGrpSpPr>
        <p:grpSpPr bwMode="auto">
          <a:xfrm>
            <a:off x="6499225" y="692150"/>
            <a:ext cx="1633538" cy="285750"/>
            <a:chOff x="1920" y="1104"/>
            <a:chExt cx="2016" cy="352"/>
          </a:xfrm>
        </p:grpSpPr>
        <p:sp>
          <p:nvSpPr>
            <p:cNvPr id="34848" name="Rectangle 1043">
              <a:extLst>
                <a:ext uri="{FF2B5EF4-FFF2-40B4-BE49-F238E27FC236}">
                  <a16:creationId xmlns:a16="http://schemas.microsoft.com/office/drawing/2014/main" id="{0D407E1A-DC78-D54C-940E-61D2872ECD5A}"/>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49" name="Text Box 1044">
              <a:extLst>
                <a:ext uri="{FF2B5EF4-FFF2-40B4-BE49-F238E27FC236}">
                  <a16:creationId xmlns:a16="http://schemas.microsoft.com/office/drawing/2014/main" id="{8868561E-A486-3447-A2DC-6D575DA7E6F6}"/>
                </a:ext>
              </a:extLst>
            </p:cNvPr>
            <p:cNvSpPr txBox="1">
              <a:spLocks noChangeArrowheads="1"/>
            </p:cNvSpPr>
            <p:nvPr/>
          </p:nvSpPr>
          <p:spPr bwMode="auto">
            <a:xfrm>
              <a:off x="1920" y="1152"/>
              <a:ext cx="2016"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Stack (T2)</a:t>
              </a:r>
            </a:p>
          </p:txBody>
        </p:sp>
      </p:grpSp>
      <p:grpSp>
        <p:nvGrpSpPr>
          <p:cNvPr id="34831" name="Group 1045">
            <a:extLst>
              <a:ext uri="{FF2B5EF4-FFF2-40B4-BE49-F238E27FC236}">
                <a16:creationId xmlns:a16="http://schemas.microsoft.com/office/drawing/2014/main" id="{D2820D29-59FE-314B-A06E-248F4058F9EC}"/>
              </a:ext>
            </a:extLst>
          </p:cNvPr>
          <p:cNvGrpSpPr>
            <a:grpSpLocks/>
          </p:cNvGrpSpPr>
          <p:nvPr/>
        </p:nvGrpSpPr>
        <p:grpSpPr bwMode="auto">
          <a:xfrm>
            <a:off x="6499225" y="1042988"/>
            <a:ext cx="1633538" cy="284162"/>
            <a:chOff x="1920" y="1104"/>
            <a:chExt cx="2016" cy="352"/>
          </a:xfrm>
        </p:grpSpPr>
        <p:sp>
          <p:nvSpPr>
            <p:cNvPr id="34846" name="Rectangle 1046">
              <a:extLst>
                <a:ext uri="{FF2B5EF4-FFF2-40B4-BE49-F238E27FC236}">
                  <a16:creationId xmlns:a16="http://schemas.microsoft.com/office/drawing/2014/main" id="{972B4018-C9BA-0B44-B0F6-6A7D81FFFEE6}"/>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47" name="Text Box 1047">
              <a:extLst>
                <a:ext uri="{FF2B5EF4-FFF2-40B4-BE49-F238E27FC236}">
                  <a16:creationId xmlns:a16="http://schemas.microsoft.com/office/drawing/2014/main" id="{4A9D1482-4865-2043-9538-66BF8A73ABED}"/>
                </a:ext>
              </a:extLst>
            </p:cNvPr>
            <p:cNvSpPr txBox="1">
              <a:spLocks noChangeArrowheads="1"/>
            </p:cNvSpPr>
            <p:nvPr/>
          </p:nvSpPr>
          <p:spPr bwMode="auto">
            <a:xfrm>
              <a:off x="1920" y="1152"/>
              <a:ext cx="2016"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Stack (T3)</a:t>
              </a:r>
            </a:p>
          </p:txBody>
        </p:sp>
      </p:grpSp>
      <p:sp>
        <p:nvSpPr>
          <p:cNvPr id="34832" name="Text Box 1049">
            <a:extLst>
              <a:ext uri="{FF2B5EF4-FFF2-40B4-BE49-F238E27FC236}">
                <a16:creationId xmlns:a16="http://schemas.microsoft.com/office/drawing/2014/main" id="{780C7BD3-F563-F148-B474-95AB2D9BFB56}"/>
              </a:ext>
            </a:extLst>
          </p:cNvPr>
          <p:cNvSpPr txBox="1">
            <a:spLocks noChangeArrowheads="1"/>
          </p:cNvSpPr>
          <p:nvPr/>
        </p:nvSpPr>
        <p:spPr bwMode="auto">
          <a:xfrm>
            <a:off x="8210550" y="990600"/>
            <a:ext cx="855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000">
                <a:solidFill>
                  <a:srgbClr val="FF3300"/>
                </a:solidFill>
              </a:rPr>
              <a:t>Thread 3</a:t>
            </a:r>
          </a:p>
        </p:txBody>
      </p:sp>
      <p:sp>
        <p:nvSpPr>
          <p:cNvPr id="34833" name="Text Box 1050">
            <a:extLst>
              <a:ext uri="{FF2B5EF4-FFF2-40B4-BE49-F238E27FC236}">
                <a16:creationId xmlns:a16="http://schemas.microsoft.com/office/drawing/2014/main" id="{DDA2259A-CB0D-624F-9214-2636F084B315}"/>
              </a:ext>
            </a:extLst>
          </p:cNvPr>
          <p:cNvSpPr txBox="1">
            <a:spLocks noChangeArrowheads="1"/>
          </p:cNvSpPr>
          <p:nvPr/>
        </p:nvSpPr>
        <p:spPr bwMode="auto">
          <a:xfrm>
            <a:off x="5334000" y="609600"/>
            <a:ext cx="855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000">
                <a:solidFill>
                  <a:srgbClr val="FF3300"/>
                </a:solidFill>
              </a:rPr>
              <a:t>Thread</a:t>
            </a:r>
            <a:r>
              <a:rPr lang="en-US" altLang="en-US" sz="1600">
                <a:solidFill>
                  <a:srgbClr val="FF3300"/>
                </a:solidFill>
              </a:rPr>
              <a:t> </a:t>
            </a:r>
            <a:r>
              <a:rPr lang="en-US" altLang="en-US" sz="1000">
                <a:solidFill>
                  <a:srgbClr val="FF3300"/>
                </a:solidFill>
              </a:rPr>
              <a:t>2</a:t>
            </a:r>
          </a:p>
        </p:txBody>
      </p:sp>
      <p:sp>
        <p:nvSpPr>
          <p:cNvPr id="34834" name="Text Box 1051">
            <a:extLst>
              <a:ext uri="{FF2B5EF4-FFF2-40B4-BE49-F238E27FC236}">
                <a16:creationId xmlns:a16="http://schemas.microsoft.com/office/drawing/2014/main" id="{E7E0C1B6-16C6-304D-AD76-D3484F1F4B52}"/>
              </a:ext>
            </a:extLst>
          </p:cNvPr>
          <p:cNvSpPr txBox="1">
            <a:spLocks noChangeArrowheads="1"/>
          </p:cNvSpPr>
          <p:nvPr/>
        </p:nvSpPr>
        <p:spPr bwMode="auto">
          <a:xfrm>
            <a:off x="8534400" y="2325688"/>
            <a:ext cx="68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000">
                <a:solidFill>
                  <a:schemeClr val="tx1"/>
                </a:solidFill>
              </a:rPr>
              <a:t>PC (T1)</a:t>
            </a:r>
          </a:p>
        </p:txBody>
      </p:sp>
      <p:sp>
        <p:nvSpPr>
          <p:cNvPr id="34835" name="Line 1052">
            <a:extLst>
              <a:ext uri="{FF2B5EF4-FFF2-40B4-BE49-F238E27FC236}">
                <a16:creationId xmlns:a16="http://schemas.microsoft.com/office/drawing/2014/main" id="{CDAB51A4-7BE1-1847-8401-1B2F54CBC1AE}"/>
              </a:ext>
            </a:extLst>
          </p:cNvPr>
          <p:cNvSpPr>
            <a:spLocks noChangeShapeType="1"/>
          </p:cNvSpPr>
          <p:nvPr/>
        </p:nvSpPr>
        <p:spPr bwMode="auto">
          <a:xfrm flipH="1">
            <a:off x="8132763" y="2170113"/>
            <a:ext cx="195262"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36" name="Text Box 1053">
            <a:extLst>
              <a:ext uri="{FF2B5EF4-FFF2-40B4-BE49-F238E27FC236}">
                <a16:creationId xmlns:a16="http://schemas.microsoft.com/office/drawing/2014/main" id="{7FE5DEE4-7A3F-9049-A52F-C63837D39EFC}"/>
              </a:ext>
            </a:extLst>
          </p:cNvPr>
          <p:cNvSpPr txBox="1">
            <a:spLocks noChangeArrowheads="1"/>
          </p:cNvSpPr>
          <p:nvPr/>
        </p:nvSpPr>
        <p:spPr bwMode="auto">
          <a:xfrm>
            <a:off x="8250238" y="2057400"/>
            <a:ext cx="6651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000">
                <a:solidFill>
                  <a:schemeClr val="tx1"/>
                </a:solidFill>
              </a:rPr>
              <a:t>PC (T3)</a:t>
            </a:r>
          </a:p>
        </p:txBody>
      </p:sp>
      <p:sp>
        <p:nvSpPr>
          <p:cNvPr id="34837" name="Line 1054">
            <a:extLst>
              <a:ext uri="{FF2B5EF4-FFF2-40B4-BE49-F238E27FC236}">
                <a16:creationId xmlns:a16="http://schemas.microsoft.com/office/drawing/2014/main" id="{13278C77-8AEA-A440-9F78-A4198C9AC0B5}"/>
              </a:ext>
            </a:extLst>
          </p:cNvPr>
          <p:cNvSpPr>
            <a:spLocks noChangeShapeType="1"/>
          </p:cNvSpPr>
          <p:nvPr/>
        </p:nvSpPr>
        <p:spPr bwMode="auto">
          <a:xfrm flipH="1">
            <a:off x="6303963" y="2287588"/>
            <a:ext cx="195262" cy="0"/>
          </a:xfrm>
          <a:prstGeom prst="line">
            <a:avLst/>
          </a:prstGeom>
          <a:noFill/>
          <a:ln w="9525">
            <a:solidFill>
              <a:schemeClr val="accent2"/>
            </a:solidFill>
            <a:round/>
            <a:headEnd type="stealth" w="med" len="lg"/>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38" name="Text Box 1055">
            <a:extLst>
              <a:ext uri="{FF2B5EF4-FFF2-40B4-BE49-F238E27FC236}">
                <a16:creationId xmlns:a16="http://schemas.microsoft.com/office/drawing/2014/main" id="{893E3B36-9B54-9342-8A6E-C7B6B2397DC4}"/>
              </a:ext>
            </a:extLst>
          </p:cNvPr>
          <p:cNvSpPr txBox="1">
            <a:spLocks noChangeArrowheads="1"/>
          </p:cNvSpPr>
          <p:nvPr/>
        </p:nvSpPr>
        <p:spPr bwMode="auto">
          <a:xfrm>
            <a:off x="5638800" y="2192338"/>
            <a:ext cx="7159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000">
                <a:solidFill>
                  <a:schemeClr val="tx1"/>
                </a:solidFill>
              </a:rPr>
              <a:t>PC (T2)</a:t>
            </a:r>
          </a:p>
        </p:txBody>
      </p:sp>
      <p:sp>
        <p:nvSpPr>
          <p:cNvPr id="34839" name="Line 1056">
            <a:extLst>
              <a:ext uri="{FF2B5EF4-FFF2-40B4-BE49-F238E27FC236}">
                <a16:creationId xmlns:a16="http://schemas.microsoft.com/office/drawing/2014/main" id="{45434D13-8B8D-8546-AEBA-A2775B6BCC65}"/>
              </a:ext>
            </a:extLst>
          </p:cNvPr>
          <p:cNvSpPr>
            <a:spLocks noChangeShapeType="1"/>
          </p:cNvSpPr>
          <p:nvPr/>
        </p:nvSpPr>
        <p:spPr bwMode="auto">
          <a:xfrm>
            <a:off x="5837238" y="887413"/>
            <a:ext cx="117475" cy="12827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0" name="Line 1057">
            <a:extLst>
              <a:ext uri="{FF2B5EF4-FFF2-40B4-BE49-F238E27FC236}">
                <a16:creationId xmlns:a16="http://schemas.microsoft.com/office/drawing/2014/main" id="{4A21F5B1-9B2B-D646-92AD-7FE718918654}"/>
              </a:ext>
            </a:extLst>
          </p:cNvPr>
          <p:cNvSpPr>
            <a:spLocks noChangeShapeType="1"/>
          </p:cNvSpPr>
          <p:nvPr/>
        </p:nvSpPr>
        <p:spPr bwMode="auto">
          <a:xfrm>
            <a:off x="6110288" y="808038"/>
            <a:ext cx="388937"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1" name="Line 1058">
            <a:extLst>
              <a:ext uri="{FF2B5EF4-FFF2-40B4-BE49-F238E27FC236}">
                <a16:creationId xmlns:a16="http://schemas.microsoft.com/office/drawing/2014/main" id="{4EA75CEE-6290-7C43-A3AF-D13F9612C9C2}"/>
              </a:ext>
            </a:extLst>
          </p:cNvPr>
          <p:cNvSpPr>
            <a:spLocks noChangeShapeType="1"/>
          </p:cNvSpPr>
          <p:nvPr/>
        </p:nvSpPr>
        <p:spPr bwMode="auto">
          <a:xfrm flipH="1" flipV="1">
            <a:off x="8132763" y="496888"/>
            <a:ext cx="401637" cy="46037"/>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2" name="Line 1059">
            <a:extLst>
              <a:ext uri="{FF2B5EF4-FFF2-40B4-BE49-F238E27FC236}">
                <a16:creationId xmlns:a16="http://schemas.microsoft.com/office/drawing/2014/main" id="{61FB5064-65E1-4240-AAF2-77B1DF4DCFD5}"/>
              </a:ext>
            </a:extLst>
          </p:cNvPr>
          <p:cNvSpPr>
            <a:spLocks noChangeShapeType="1"/>
          </p:cNvSpPr>
          <p:nvPr/>
        </p:nvSpPr>
        <p:spPr bwMode="auto">
          <a:xfrm flipH="1">
            <a:off x="8910638" y="685800"/>
            <a:ext cx="80962" cy="1600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3" name="Line 1060">
            <a:extLst>
              <a:ext uri="{FF2B5EF4-FFF2-40B4-BE49-F238E27FC236}">
                <a16:creationId xmlns:a16="http://schemas.microsoft.com/office/drawing/2014/main" id="{AFCC99F0-1122-4E4E-967C-6436C1559C90}"/>
              </a:ext>
            </a:extLst>
          </p:cNvPr>
          <p:cNvSpPr>
            <a:spLocks noChangeShapeType="1"/>
          </p:cNvSpPr>
          <p:nvPr/>
        </p:nvSpPr>
        <p:spPr bwMode="auto">
          <a:xfrm flipH="1">
            <a:off x="8132763" y="1158875"/>
            <a:ext cx="195262"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4" name="Line 1061">
            <a:extLst>
              <a:ext uri="{FF2B5EF4-FFF2-40B4-BE49-F238E27FC236}">
                <a16:creationId xmlns:a16="http://schemas.microsoft.com/office/drawing/2014/main" id="{53EEE149-AE51-F448-9AD7-61AA63B4B6EB}"/>
              </a:ext>
            </a:extLst>
          </p:cNvPr>
          <p:cNvSpPr>
            <a:spLocks noChangeShapeType="1"/>
          </p:cNvSpPr>
          <p:nvPr/>
        </p:nvSpPr>
        <p:spPr bwMode="auto">
          <a:xfrm flipH="1">
            <a:off x="8521700" y="1274763"/>
            <a:ext cx="77788" cy="817562"/>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5" name="Text Box 1050">
            <a:extLst>
              <a:ext uri="{FF2B5EF4-FFF2-40B4-BE49-F238E27FC236}">
                <a16:creationId xmlns:a16="http://schemas.microsoft.com/office/drawing/2014/main" id="{94A92E4B-8892-C74C-B2FE-16466BB3DDBA}"/>
              </a:ext>
            </a:extLst>
          </p:cNvPr>
          <p:cNvSpPr txBox="1">
            <a:spLocks noChangeArrowheads="1"/>
          </p:cNvSpPr>
          <p:nvPr/>
        </p:nvSpPr>
        <p:spPr bwMode="auto">
          <a:xfrm>
            <a:off x="8382000" y="381000"/>
            <a:ext cx="855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000">
                <a:solidFill>
                  <a:srgbClr val="FF3300"/>
                </a:solidFill>
              </a:rPr>
              <a:t>Thread</a:t>
            </a:r>
            <a:r>
              <a:rPr lang="en-US" altLang="en-US" sz="1600">
                <a:solidFill>
                  <a:srgbClr val="FF3300"/>
                </a:solidFill>
              </a:rPr>
              <a:t> </a:t>
            </a:r>
            <a:r>
              <a:rPr lang="en-US" altLang="en-US" sz="1000">
                <a:solidFill>
                  <a:srgbClr val="FF33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79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79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379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3798">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3798">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3798">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379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a:extLst>
              <a:ext uri="{FF2B5EF4-FFF2-40B4-BE49-F238E27FC236}">
                <a16:creationId xmlns:a16="http://schemas.microsoft.com/office/drawing/2014/main" id="{BA5A4858-22E9-E146-A01C-54439FC381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B97B58A-1E2C-BB45-8C5C-C5E2D41DFDE1}" type="slidenum">
              <a:rPr lang="en-US" altLang="en-US" sz="1000">
                <a:solidFill>
                  <a:schemeClr val="tx1"/>
                </a:solidFill>
              </a:rPr>
              <a:pPr>
                <a:spcBef>
                  <a:spcPct val="0"/>
                </a:spcBef>
                <a:buClrTx/>
                <a:buSzTx/>
                <a:buFontTx/>
                <a:buNone/>
              </a:pPr>
              <a:t>14</a:t>
            </a:fld>
            <a:endParaRPr lang="en-US" altLang="en-US" sz="1000">
              <a:solidFill>
                <a:schemeClr val="tx1"/>
              </a:solidFill>
            </a:endParaRPr>
          </a:p>
        </p:txBody>
      </p:sp>
      <p:sp>
        <p:nvSpPr>
          <p:cNvPr id="379906" name="Rectangle 2">
            <a:extLst>
              <a:ext uri="{FF2B5EF4-FFF2-40B4-BE49-F238E27FC236}">
                <a16:creationId xmlns:a16="http://schemas.microsoft.com/office/drawing/2014/main" id="{ABF83305-A0DE-3D40-A22C-5A3D3D544ADD}"/>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How Interleaved Can It Get?</a:t>
            </a:r>
          </a:p>
        </p:txBody>
      </p:sp>
      <p:grpSp>
        <p:nvGrpSpPr>
          <p:cNvPr id="36868" name="Group 15">
            <a:extLst>
              <a:ext uri="{FF2B5EF4-FFF2-40B4-BE49-F238E27FC236}">
                <a16:creationId xmlns:a16="http://schemas.microsoft.com/office/drawing/2014/main" id="{BC50EFD3-528D-F14C-A805-00182AE93637}"/>
              </a:ext>
            </a:extLst>
          </p:cNvPr>
          <p:cNvGrpSpPr>
            <a:grpSpLocks/>
          </p:cNvGrpSpPr>
          <p:nvPr/>
        </p:nvGrpSpPr>
        <p:grpSpPr bwMode="auto">
          <a:xfrm>
            <a:off x="5638800" y="3505200"/>
            <a:ext cx="3200400" cy="2632075"/>
            <a:chOff x="2880" y="1776"/>
            <a:chExt cx="2016" cy="1658"/>
          </a:xfrm>
        </p:grpSpPr>
        <p:sp>
          <p:nvSpPr>
            <p:cNvPr id="36870" name="Text Box 4">
              <a:extLst>
                <a:ext uri="{FF2B5EF4-FFF2-40B4-BE49-F238E27FC236}">
                  <a16:creationId xmlns:a16="http://schemas.microsoft.com/office/drawing/2014/main" id="{C8901929-03AE-0149-B084-7F501B6659B8}"/>
                </a:ext>
              </a:extLst>
            </p:cNvPr>
            <p:cNvSpPr txBox="1">
              <a:spLocks noChangeArrowheads="1"/>
            </p:cNvSpPr>
            <p:nvPr/>
          </p:nvSpPr>
          <p:spPr bwMode="auto">
            <a:xfrm>
              <a:off x="2880" y="177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 get_balance(account);</a:t>
              </a:r>
            </a:p>
          </p:txBody>
        </p:sp>
        <p:sp>
          <p:nvSpPr>
            <p:cNvPr id="36871" name="Text Box 5">
              <a:extLst>
                <a:ext uri="{FF2B5EF4-FFF2-40B4-BE49-F238E27FC236}">
                  <a16:creationId xmlns:a16="http://schemas.microsoft.com/office/drawing/2014/main" id="{EBA5C631-1588-BE42-8A00-105183A99480}"/>
                </a:ext>
              </a:extLst>
            </p:cNvPr>
            <p:cNvSpPr txBox="1">
              <a:spLocks noChangeArrowheads="1"/>
            </p:cNvSpPr>
            <p:nvPr/>
          </p:nvSpPr>
          <p:spPr bwMode="auto">
            <a:xfrm>
              <a:off x="2880" y="2976"/>
              <a:ext cx="2016" cy="21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put_balance(account, balance);</a:t>
              </a:r>
            </a:p>
          </p:txBody>
        </p:sp>
        <p:sp>
          <p:nvSpPr>
            <p:cNvPr id="36872" name="Text Box 6">
              <a:extLst>
                <a:ext uri="{FF2B5EF4-FFF2-40B4-BE49-F238E27FC236}">
                  <a16:creationId xmlns:a16="http://schemas.microsoft.com/office/drawing/2014/main" id="{3EE2B185-34A5-6147-ACE2-787B3FC37178}"/>
                </a:ext>
              </a:extLst>
            </p:cNvPr>
            <p:cNvSpPr txBox="1">
              <a:spLocks noChangeArrowheads="1"/>
            </p:cNvSpPr>
            <p:nvPr/>
          </p:nvSpPr>
          <p:spPr bwMode="auto">
            <a:xfrm>
              <a:off x="2880" y="321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b="0"/>
                <a:t>put_balance(account, balance);</a:t>
              </a:r>
            </a:p>
          </p:txBody>
        </p:sp>
        <p:sp>
          <p:nvSpPr>
            <p:cNvPr id="36873" name="Text Box 7">
              <a:extLst>
                <a:ext uri="{FF2B5EF4-FFF2-40B4-BE49-F238E27FC236}">
                  <a16:creationId xmlns:a16="http://schemas.microsoft.com/office/drawing/2014/main" id="{7D65E54E-7BA1-144E-8161-93F4F4DD5090}"/>
                </a:ext>
              </a:extLst>
            </p:cNvPr>
            <p:cNvSpPr txBox="1">
              <a:spLocks noChangeArrowheads="1"/>
            </p:cNvSpPr>
            <p:nvPr/>
          </p:nvSpPr>
          <p:spPr bwMode="auto">
            <a:xfrm>
              <a:off x="2880" y="273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balance – amount;</a:t>
              </a:r>
              <a:endParaRPr lang="en-US" altLang="en-US" sz="1000">
                <a:solidFill>
                  <a:schemeClr val="tx1"/>
                </a:solidFill>
              </a:endParaRPr>
            </a:p>
          </p:txBody>
        </p:sp>
        <p:sp>
          <p:nvSpPr>
            <p:cNvPr id="36874" name="Text Box 8">
              <a:extLst>
                <a:ext uri="{FF2B5EF4-FFF2-40B4-BE49-F238E27FC236}">
                  <a16:creationId xmlns:a16="http://schemas.microsoft.com/office/drawing/2014/main" id="{BB04D131-F6BB-3141-B68A-7730CBAB6259}"/>
                </a:ext>
              </a:extLst>
            </p:cNvPr>
            <p:cNvSpPr txBox="1">
              <a:spLocks noChangeArrowheads="1"/>
            </p:cNvSpPr>
            <p:nvPr/>
          </p:nvSpPr>
          <p:spPr bwMode="auto">
            <a:xfrm>
              <a:off x="2880" y="2496"/>
              <a:ext cx="2016" cy="21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balance – amount;</a:t>
              </a:r>
              <a:endParaRPr lang="en-US" altLang="en-US" sz="1000">
                <a:solidFill>
                  <a:schemeClr val="tx1"/>
                </a:solidFill>
              </a:endParaRPr>
            </a:p>
          </p:txBody>
        </p:sp>
        <p:sp>
          <p:nvSpPr>
            <p:cNvPr id="36875" name="Text Box 9">
              <a:extLst>
                <a:ext uri="{FF2B5EF4-FFF2-40B4-BE49-F238E27FC236}">
                  <a16:creationId xmlns:a16="http://schemas.microsoft.com/office/drawing/2014/main" id="{D5CF43BA-B946-6743-9BD0-94BD8D6A9D0A}"/>
                </a:ext>
              </a:extLst>
            </p:cNvPr>
            <p:cNvSpPr txBox="1">
              <a:spLocks noChangeArrowheads="1"/>
            </p:cNvSpPr>
            <p:nvPr/>
          </p:nvSpPr>
          <p:spPr bwMode="auto">
            <a:xfrm>
              <a:off x="2880" y="2016"/>
              <a:ext cx="2016" cy="21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get_balance(account);</a:t>
              </a:r>
            </a:p>
          </p:txBody>
        </p:sp>
        <p:sp>
          <p:nvSpPr>
            <p:cNvPr id="36876" name="Text Box 11">
              <a:extLst>
                <a:ext uri="{FF2B5EF4-FFF2-40B4-BE49-F238E27FC236}">
                  <a16:creationId xmlns:a16="http://schemas.microsoft.com/office/drawing/2014/main" id="{37F7C72D-3414-3D41-AE6C-235AD53E91EE}"/>
                </a:ext>
              </a:extLst>
            </p:cNvPr>
            <p:cNvSpPr txBox="1">
              <a:spLocks noChangeArrowheads="1"/>
            </p:cNvSpPr>
            <p:nvPr/>
          </p:nvSpPr>
          <p:spPr bwMode="auto">
            <a:xfrm>
              <a:off x="2880" y="225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a:t>
              </a:r>
            </a:p>
          </p:txBody>
        </p:sp>
      </p:grpSp>
      <p:sp>
        <p:nvSpPr>
          <p:cNvPr id="36869" name="Rectangle 16">
            <a:extLst>
              <a:ext uri="{FF2B5EF4-FFF2-40B4-BE49-F238E27FC236}">
                <a16:creationId xmlns:a16="http://schemas.microsoft.com/office/drawing/2014/main" id="{5F722F97-F29D-EC4F-9F14-0218F0B2789F}"/>
              </a:ext>
            </a:extLst>
          </p:cNvPr>
          <p:cNvSpPr>
            <a:spLocks noGrp="1" noChangeArrowheads="1"/>
          </p:cNvSpPr>
          <p:nvPr>
            <p:ph type="body" idx="1"/>
          </p:nvPr>
        </p:nvSpPr>
        <p:spPr>
          <a:xfrm>
            <a:off x="533400" y="1600200"/>
            <a:ext cx="8077200" cy="4419600"/>
          </a:xfrm>
        </p:spPr>
        <p:txBody>
          <a:bodyPr/>
          <a:lstStyle/>
          <a:p>
            <a:pPr>
              <a:lnSpc>
                <a:spcPct val="90000"/>
              </a:lnSpc>
              <a:buFont typeface="Monotype Sorts" pitchFamily="2" charset="2"/>
              <a:buNone/>
            </a:pPr>
            <a:r>
              <a:rPr lang="en-US" altLang="en-US">
                <a:ea typeface="ＭＳ Ｐゴシック" panose="020B0600070205080204" pitchFamily="34" charset="-128"/>
              </a:rPr>
              <a:t>How contorted can the interleavings be?</a:t>
            </a:r>
          </a:p>
          <a:p>
            <a:pPr>
              <a:lnSpc>
                <a:spcPct val="90000"/>
              </a:lnSpc>
            </a:pPr>
            <a:r>
              <a:rPr lang="en-US" altLang="en-US">
                <a:ea typeface="ＭＳ Ｐゴシック" panose="020B0600070205080204" pitchFamily="34" charset="-128"/>
              </a:rPr>
              <a:t>We'll assume that the only atomic operations are reads and writes of individual memory locations</a:t>
            </a:r>
          </a:p>
          <a:p>
            <a:pPr lvl="1">
              <a:lnSpc>
                <a:spcPct val="90000"/>
              </a:lnSpc>
            </a:pPr>
            <a:r>
              <a:rPr lang="en-US" altLang="en-US">
                <a:ea typeface="ＭＳ Ｐゴシック" panose="020B0600070205080204" pitchFamily="34" charset="-128"/>
              </a:rPr>
              <a:t>Some architectures don't even give you that!</a:t>
            </a:r>
          </a:p>
          <a:p>
            <a:pPr>
              <a:lnSpc>
                <a:spcPct val="90000"/>
              </a:lnSpc>
            </a:pPr>
            <a:r>
              <a:rPr lang="en-US" altLang="en-US">
                <a:ea typeface="ＭＳ Ｐゴシック" panose="020B0600070205080204" pitchFamily="34" charset="-128"/>
              </a:rPr>
              <a:t>We'll assume that a </a:t>
            </a:r>
            <a:r>
              <a:rPr lang="en-US" altLang="en-US">
                <a:solidFill>
                  <a:srgbClr val="FF0000"/>
                </a:solidFill>
                <a:ea typeface="ＭＳ Ｐゴシック" panose="020B0600070205080204" pitchFamily="34" charset="-128"/>
              </a:rPr>
              <a:t>context</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switch can occur at any time</a:t>
            </a:r>
          </a:p>
          <a:p>
            <a:pPr>
              <a:lnSpc>
                <a:spcPct val="90000"/>
              </a:lnSpc>
            </a:pPr>
            <a:r>
              <a:rPr lang="en-US" altLang="en-US">
                <a:ea typeface="ＭＳ Ｐゴシック" panose="020B0600070205080204" pitchFamily="34" charset="-128"/>
              </a:rPr>
              <a:t>We'll assume that </a:t>
            </a:r>
            <a:r>
              <a:rPr lang="en-US" altLang="en-US">
                <a:solidFill>
                  <a:srgbClr val="FF0000"/>
                </a:solidFill>
                <a:ea typeface="ＭＳ Ｐゴシック" panose="020B0600070205080204" pitchFamily="34" charset="-128"/>
              </a:rPr>
              <a:t>you can</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delay a thread as long as you</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like as long as it's not delayed</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forever</a:t>
            </a:r>
          </a:p>
          <a:p>
            <a:pPr lvl="1">
              <a:lnSpc>
                <a:spcPct val="90000"/>
              </a:lnSpc>
            </a:pPr>
            <a:endParaRPr lang="en-US" altLang="en-US">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1D6CB-AD27-154B-B750-8EF0E813C26B}"/>
              </a:ext>
            </a:extLst>
          </p:cNvPr>
          <p:cNvSpPr>
            <a:spLocks noGrp="1"/>
          </p:cNvSpPr>
          <p:nvPr>
            <p:ph type="title"/>
          </p:nvPr>
        </p:nvSpPr>
        <p:spPr/>
        <p:txBody>
          <a:bodyPr/>
          <a:lstStyle/>
          <a:p>
            <a:pPr>
              <a:defRPr/>
            </a:pPr>
            <a:r>
              <a:rPr lang="en-US" altLang="en-US">
                <a:ea typeface="ＭＳ Ｐゴシック" panose="020B0600070205080204" pitchFamily="34" charset="-128"/>
              </a:rPr>
              <a:t>What do we do about it?</a:t>
            </a:r>
          </a:p>
        </p:txBody>
      </p:sp>
      <p:sp>
        <p:nvSpPr>
          <p:cNvPr id="38914" name="Content Placeholder 2">
            <a:extLst>
              <a:ext uri="{FF2B5EF4-FFF2-40B4-BE49-F238E27FC236}">
                <a16:creationId xmlns:a16="http://schemas.microsoft.com/office/drawing/2014/main" id="{CDAA9B85-4853-794B-A304-7880BCCCBE1E}"/>
              </a:ext>
            </a:extLst>
          </p:cNvPr>
          <p:cNvSpPr>
            <a:spLocks noGrp="1" noChangeArrowheads="1"/>
          </p:cNvSpPr>
          <p:nvPr>
            <p:ph idx="1"/>
          </p:nvPr>
        </p:nvSpPr>
        <p:spPr/>
        <p:txBody>
          <a:bodyPr/>
          <a:lstStyle/>
          <a:p>
            <a:r>
              <a:rPr lang="en-US" altLang="en-US">
                <a:ea typeface="ＭＳ Ｐゴシック" panose="020B0600070205080204" pitchFamily="34" charset="-128"/>
              </a:rPr>
              <a:t>Does this problem matter in practice?</a:t>
            </a:r>
          </a:p>
          <a:p>
            <a:endParaRPr lang="en-US" altLang="en-US">
              <a:ea typeface="ＭＳ Ｐゴシック" panose="020B0600070205080204" pitchFamily="34" charset="-128"/>
            </a:endParaRPr>
          </a:p>
          <a:p>
            <a:r>
              <a:rPr lang="en-US" altLang="en-US">
                <a:ea typeface="ＭＳ Ｐゴシック" panose="020B0600070205080204" pitchFamily="34" charset="-128"/>
              </a:rPr>
              <a:t>Are there other concurrency problems?</a:t>
            </a:r>
          </a:p>
          <a:p>
            <a:pPr>
              <a:buFont typeface="Monotype Sorts" pitchFamily="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And, if so, how do we solve it?</a:t>
            </a:r>
          </a:p>
          <a:p>
            <a:pPr lvl="1"/>
            <a:r>
              <a:rPr lang="en-US" altLang="en-US">
                <a:ea typeface="ＭＳ Ｐゴシック" panose="020B0600070205080204" pitchFamily="34" charset="-128"/>
              </a:rPr>
              <a:t>Really difficult because behavior can be different every time</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How do we handle concurrency in real life?</a:t>
            </a:r>
          </a:p>
        </p:txBody>
      </p:sp>
      <p:sp>
        <p:nvSpPr>
          <p:cNvPr id="38916" name="Slide Number Placeholder 5">
            <a:extLst>
              <a:ext uri="{FF2B5EF4-FFF2-40B4-BE49-F238E27FC236}">
                <a16:creationId xmlns:a16="http://schemas.microsoft.com/office/drawing/2014/main" id="{26202B7D-309D-024D-8F83-142FC7E24E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CBE40DF-9529-F549-A203-EF84A8D53B34}" type="slidenum">
              <a:rPr lang="en-US" altLang="en-US" sz="1000">
                <a:solidFill>
                  <a:schemeClr val="tx1"/>
                </a:solidFill>
              </a:rPr>
              <a:pPr>
                <a:spcBef>
                  <a:spcPct val="0"/>
                </a:spcBef>
                <a:buClrTx/>
                <a:buSzTx/>
                <a:buFontTx/>
                <a:buNone/>
              </a:pPr>
              <a:t>15</a:t>
            </a:fld>
            <a:endParaRPr lang="en-US" altLang="en-US" sz="100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a:extLst>
              <a:ext uri="{FF2B5EF4-FFF2-40B4-BE49-F238E27FC236}">
                <a16:creationId xmlns:a16="http://schemas.microsoft.com/office/drawing/2014/main" id="{E7A4BE69-CE08-ED40-B28E-26D01E26231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43259F8-704D-854D-83AD-9A687C9A4A87}" type="slidenum">
              <a:rPr lang="en-US" altLang="en-US" sz="1000">
                <a:solidFill>
                  <a:schemeClr val="tx1"/>
                </a:solidFill>
              </a:rPr>
              <a:pPr>
                <a:spcBef>
                  <a:spcPct val="0"/>
                </a:spcBef>
                <a:buClrTx/>
                <a:buSzTx/>
                <a:buFontTx/>
                <a:buNone/>
              </a:pPr>
              <a:t>16</a:t>
            </a:fld>
            <a:endParaRPr lang="en-US" altLang="en-US" sz="1000">
              <a:solidFill>
                <a:schemeClr val="tx1"/>
              </a:solidFill>
            </a:endParaRPr>
          </a:p>
        </p:txBody>
      </p:sp>
      <p:sp>
        <p:nvSpPr>
          <p:cNvPr id="351234" name="Rectangle 2">
            <a:extLst>
              <a:ext uri="{FF2B5EF4-FFF2-40B4-BE49-F238E27FC236}">
                <a16:creationId xmlns:a16="http://schemas.microsoft.com/office/drawing/2014/main" id="{299C78AE-D6B9-6844-A813-EF65E71AD33B}"/>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Mutual Exclusion</a:t>
            </a:r>
          </a:p>
        </p:txBody>
      </p:sp>
      <p:sp>
        <p:nvSpPr>
          <p:cNvPr id="37894" name="Rectangle 3">
            <a:extLst>
              <a:ext uri="{FF2B5EF4-FFF2-40B4-BE49-F238E27FC236}">
                <a16:creationId xmlns:a16="http://schemas.microsoft.com/office/drawing/2014/main" id="{47DEA78A-58F9-9B4A-872B-25DC9324D091}"/>
              </a:ext>
            </a:extLst>
          </p:cNvPr>
          <p:cNvSpPr>
            <a:spLocks noGrp="1" noChangeArrowheads="1"/>
          </p:cNvSpPr>
          <p:nvPr>
            <p:ph type="body" idx="1"/>
          </p:nvPr>
        </p:nvSpPr>
        <p:spPr/>
        <p:txBody>
          <a:bodyPr/>
          <a:lstStyle/>
          <a:p>
            <a:pPr>
              <a:lnSpc>
                <a:spcPct val="90000"/>
              </a:lnSpc>
            </a:pPr>
            <a:r>
              <a:rPr lang="en-US" altLang="en-US">
                <a:solidFill>
                  <a:srgbClr val="FF3300"/>
                </a:solidFill>
                <a:ea typeface="ＭＳ Ｐゴシック" panose="020B0600070205080204" pitchFamily="34" charset="-128"/>
              </a:rPr>
              <a:t>Mutual exclusion </a:t>
            </a:r>
            <a:r>
              <a:rPr lang="en-US" altLang="en-US">
                <a:ea typeface="ＭＳ Ｐゴシック" panose="020B0600070205080204" pitchFamily="34" charset="-128"/>
              </a:rPr>
              <a:t>to synchronize access to shared resources</a:t>
            </a:r>
          </a:p>
          <a:p>
            <a:pPr lvl="1">
              <a:lnSpc>
                <a:spcPct val="90000"/>
              </a:lnSpc>
            </a:pPr>
            <a:r>
              <a:rPr lang="en-US" altLang="en-US">
                <a:ea typeface="ＭＳ Ｐゴシック" panose="020B0600070205080204" pitchFamily="34" charset="-128"/>
              </a:rPr>
              <a:t>This allows us to have larger atomic blocks</a:t>
            </a:r>
          </a:p>
          <a:p>
            <a:pPr lvl="1">
              <a:lnSpc>
                <a:spcPct val="90000"/>
              </a:lnSpc>
            </a:pPr>
            <a:r>
              <a:rPr lang="en-US" altLang="en-US">
                <a:ea typeface="ＭＳ Ｐゴシック" panose="020B0600070205080204" pitchFamily="34" charset="-128"/>
              </a:rPr>
              <a:t>What does atomic mean?</a:t>
            </a:r>
          </a:p>
          <a:p>
            <a:pPr lvl="1">
              <a:lnSpc>
                <a:spcPct val="90000"/>
              </a:lnSpc>
              <a:buFont typeface="ZapfDingbats" pitchFamily="82" charset="2"/>
              <a:buNone/>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Code that uses mutual called a </a:t>
            </a:r>
            <a:r>
              <a:rPr lang="en-US" altLang="en-US">
                <a:solidFill>
                  <a:srgbClr val="FF3300"/>
                </a:solidFill>
                <a:ea typeface="ＭＳ Ｐゴシック" panose="020B0600070205080204" pitchFamily="34" charset="-128"/>
              </a:rPr>
              <a:t>critical section</a:t>
            </a:r>
          </a:p>
          <a:p>
            <a:pPr lvl="1">
              <a:lnSpc>
                <a:spcPct val="90000"/>
              </a:lnSpc>
            </a:pPr>
            <a:r>
              <a:rPr lang="en-US" altLang="en-US">
                <a:ea typeface="ＭＳ Ｐゴシック" panose="020B0600070205080204" pitchFamily="34" charset="-128"/>
              </a:rPr>
              <a:t>Only one thread at a time can execute in the critical section</a:t>
            </a:r>
          </a:p>
          <a:p>
            <a:pPr lvl="1">
              <a:lnSpc>
                <a:spcPct val="90000"/>
              </a:lnSpc>
            </a:pPr>
            <a:r>
              <a:rPr lang="en-US" altLang="en-US">
                <a:ea typeface="ＭＳ Ｐゴシック" panose="020B0600070205080204" pitchFamily="34" charset="-128"/>
              </a:rPr>
              <a:t>All other threads are forced to wait on entry</a:t>
            </a:r>
          </a:p>
          <a:p>
            <a:pPr lvl="1">
              <a:lnSpc>
                <a:spcPct val="90000"/>
              </a:lnSpc>
            </a:pPr>
            <a:r>
              <a:rPr lang="en-US" altLang="en-US">
                <a:ea typeface="ＭＳ Ｐゴシック" panose="020B0600070205080204" pitchFamily="34" charset="-128"/>
              </a:rPr>
              <a:t>When a thread leaves a critical section, another can enter</a:t>
            </a:r>
          </a:p>
          <a:p>
            <a:pPr lvl="1">
              <a:lnSpc>
                <a:spcPct val="90000"/>
              </a:lnSpc>
            </a:pPr>
            <a:r>
              <a:rPr lang="en-US" altLang="en-US">
                <a:ea typeface="ＭＳ Ｐゴシック" panose="020B0600070205080204" pitchFamily="34" charset="-128"/>
              </a:rPr>
              <a:t>Example: sharing an ATM with others</a:t>
            </a:r>
          </a:p>
          <a:p>
            <a:pPr lvl="1">
              <a:lnSpc>
                <a:spcPct val="90000"/>
              </a:lnSpc>
              <a:buFont typeface="ZapfDingbats" pitchFamily="82" charset="2"/>
              <a:buNone/>
            </a:pPr>
            <a:endParaRPr lang="en-US" altLang="en-US">
              <a:ea typeface="ＭＳ Ｐゴシック" panose="020B0600070205080204" pitchFamily="34" charset="-128"/>
            </a:endParaRPr>
          </a:p>
          <a:p>
            <a:pPr>
              <a:lnSpc>
                <a:spcPct val="90000"/>
              </a:lnSpc>
            </a:pPr>
            <a:r>
              <a:rPr lang="en-US" altLang="en-US">
                <a:solidFill>
                  <a:srgbClr val="D60093"/>
                </a:solidFill>
                <a:ea typeface="ＭＳ Ｐゴシック" panose="020B0600070205080204" pitchFamily="34" charset="-128"/>
              </a:rPr>
              <a:t>What requirements would you place on a critical section?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6517FBEB-92F5-6140-A173-B1CD114339D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2464775-2606-9D4F-990F-C3E65824D997}" type="slidenum">
              <a:rPr lang="en-US" altLang="en-US" sz="1000">
                <a:solidFill>
                  <a:schemeClr val="tx1"/>
                </a:solidFill>
              </a:rPr>
              <a:pPr>
                <a:spcBef>
                  <a:spcPct val="0"/>
                </a:spcBef>
                <a:buClrTx/>
                <a:buSzTx/>
                <a:buFontTx/>
                <a:buNone/>
              </a:pPr>
              <a:t>17</a:t>
            </a:fld>
            <a:endParaRPr lang="en-US" altLang="en-US" sz="1000">
              <a:solidFill>
                <a:schemeClr val="tx1"/>
              </a:solidFill>
            </a:endParaRPr>
          </a:p>
        </p:txBody>
      </p:sp>
      <p:sp>
        <p:nvSpPr>
          <p:cNvPr id="370690" name="Rectangle 2">
            <a:extLst>
              <a:ext uri="{FF2B5EF4-FFF2-40B4-BE49-F238E27FC236}">
                <a16:creationId xmlns:a16="http://schemas.microsoft.com/office/drawing/2014/main" id="{1CFE14EA-DB98-7A47-9B7F-EE279E4430F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Critical Section Requirements</a:t>
            </a:r>
          </a:p>
        </p:txBody>
      </p:sp>
      <p:sp>
        <p:nvSpPr>
          <p:cNvPr id="39942" name="Rectangle 3">
            <a:extLst>
              <a:ext uri="{FF2B5EF4-FFF2-40B4-BE49-F238E27FC236}">
                <a16:creationId xmlns:a16="http://schemas.microsoft.com/office/drawing/2014/main" id="{1CD71062-F713-8741-AF08-6DCCDB8D4CFB}"/>
              </a:ext>
            </a:extLst>
          </p:cNvPr>
          <p:cNvSpPr>
            <a:spLocks noGrp="1" noChangeArrowheads="1"/>
          </p:cNvSpPr>
          <p:nvPr>
            <p:ph type="body" idx="1"/>
          </p:nvPr>
        </p:nvSpPr>
        <p:spPr/>
        <p:txBody>
          <a:bodyPr/>
          <a:lstStyle/>
          <a:p>
            <a:pPr>
              <a:buFont typeface="Monotype Sorts" pitchFamily="2" charset="2"/>
              <a:buNone/>
            </a:pPr>
            <a:r>
              <a:rPr lang="en-US" altLang="en-US" sz="2000">
                <a:ea typeface="ＭＳ Ｐゴシック" panose="020B0600070205080204" pitchFamily="34" charset="-128"/>
              </a:rPr>
              <a:t>Critical sections have the following requirements:</a:t>
            </a:r>
          </a:p>
          <a:p>
            <a:pPr>
              <a:buFont typeface="Monotype Sorts" pitchFamily="2" charset="2"/>
              <a:buNone/>
            </a:pPr>
            <a:r>
              <a:rPr lang="en-US" altLang="en-US" sz="2000">
                <a:ea typeface="ＭＳ Ｐゴシック" panose="020B0600070205080204" pitchFamily="34" charset="-128"/>
              </a:rPr>
              <a:t>1) </a:t>
            </a:r>
            <a:r>
              <a:rPr lang="en-US" altLang="en-US" sz="2000">
                <a:solidFill>
                  <a:srgbClr val="0000FF"/>
                </a:solidFill>
                <a:ea typeface="ＭＳ Ｐゴシック" panose="020B0600070205080204" pitchFamily="34" charset="-128"/>
              </a:rPr>
              <a:t>Mutual exclusion (mutex)</a:t>
            </a:r>
          </a:p>
          <a:p>
            <a:pPr lvl="1"/>
            <a:r>
              <a:rPr lang="en-US" altLang="en-US" sz="1800">
                <a:ea typeface="ＭＳ Ｐゴシック" panose="020B0600070205080204" pitchFamily="34" charset="-128"/>
              </a:rPr>
              <a:t>If one thread is in the critical section, then no other is</a:t>
            </a:r>
          </a:p>
          <a:p>
            <a:pPr>
              <a:buFont typeface="Monotype Sorts" pitchFamily="2" charset="2"/>
              <a:buNone/>
            </a:pPr>
            <a:r>
              <a:rPr lang="en-US" altLang="en-US" sz="2000">
                <a:ea typeface="ＭＳ Ｐゴシック" panose="020B0600070205080204" pitchFamily="34" charset="-128"/>
              </a:rPr>
              <a:t>2) </a:t>
            </a:r>
            <a:r>
              <a:rPr lang="en-US" altLang="en-US" sz="2000">
                <a:solidFill>
                  <a:srgbClr val="0000FF"/>
                </a:solidFill>
                <a:ea typeface="ＭＳ Ｐゴシック" panose="020B0600070205080204" pitchFamily="34" charset="-128"/>
              </a:rPr>
              <a:t>Progress</a:t>
            </a:r>
          </a:p>
          <a:p>
            <a:pPr lvl="1"/>
            <a:r>
              <a:rPr lang="en-US" altLang="en-US" sz="1800">
                <a:ea typeface="ＭＳ Ｐゴシック" panose="020B0600070205080204" pitchFamily="34" charset="-128"/>
              </a:rPr>
              <a:t>A thread in the critical section will eventually leave the critical section</a:t>
            </a:r>
          </a:p>
          <a:p>
            <a:pPr lvl="1"/>
            <a:r>
              <a:rPr lang="en-US" altLang="en-US" sz="1800">
                <a:ea typeface="ＭＳ Ｐゴシック" panose="020B0600070205080204" pitchFamily="34" charset="-128"/>
              </a:rPr>
              <a:t>If some thread T is not in the critical section, then T cannot prevent some other thread S from entering the critical section</a:t>
            </a:r>
          </a:p>
          <a:p>
            <a:pPr>
              <a:buFont typeface="Monotype Sorts" pitchFamily="2" charset="2"/>
              <a:buNone/>
            </a:pPr>
            <a:r>
              <a:rPr lang="en-US" altLang="en-US" sz="2000">
                <a:ea typeface="ＭＳ Ｐゴシック" panose="020B0600070205080204" pitchFamily="34" charset="-128"/>
              </a:rPr>
              <a:t>3) </a:t>
            </a:r>
            <a:r>
              <a:rPr lang="en-US" altLang="en-US" sz="2000">
                <a:solidFill>
                  <a:srgbClr val="0000FF"/>
                </a:solidFill>
                <a:ea typeface="ＭＳ Ｐゴシック" panose="020B0600070205080204" pitchFamily="34" charset="-128"/>
              </a:rPr>
              <a:t>Bounded waiting (no starvation)</a:t>
            </a:r>
          </a:p>
          <a:p>
            <a:pPr lvl="1"/>
            <a:r>
              <a:rPr lang="en-US" altLang="en-US" sz="1800">
                <a:ea typeface="ＭＳ Ｐゴシック" panose="020B0600070205080204" pitchFamily="34" charset="-128"/>
              </a:rPr>
              <a:t>If some thread T is waiting on the critical section, then T will eventually enter the critical section</a:t>
            </a:r>
          </a:p>
          <a:p>
            <a:pPr>
              <a:buFont typeface="Monotype Sorts" pitchFamily="2" charset="2"/>
              <a:buNone/>
            </a:pPr>
            <a:r>
              <a:rPr lang="en-US" altLang="en-US" sz="2000">
                <a:ea typeface="ＭＳ Ｐゴシック" panose="020B0600070205080204" pitchFamily="34" charset="-128"/>
              </a:rPr>
              <a:t>4) </a:t>
            </a:r>
            <a:r>
              <a:rPr lang="en-US" altLang="en-US" sz="2000">
                <a:solidFill>
                  <a:srgbClr val="0000FF"/>
                </a:solidFill>
                <a:ea typeface="ＭＳ Ｐゴシック" panose="020B0600070205080204" pitchFamily="34" charset="-128"/>
              </a:rPr>
              <a:t>Performance</a:t>
            </a:r>
          </a:p>
          <a:p>
            <a:pPr lvl="1"/>
            <a:r>
              <a:rPr lang="en-US" altLang="en-US" sz="1800">
                <a:ea typeface="ＭＳ Ｐゴシック" panose="020B0600070205080204" pitchFamily="34" charset="-128"/>
              </a:rPr>
              <a:t>The overhead of entering and exiting the critical section is small with respect to the work being done within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94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94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94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942">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942">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9942">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942">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9942">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994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a:extLst>
              <a:ext uri="{FF2B5EF4-FFF2-40B4-BE49-F238E27FC236}">
                <a16:creationId xmlns:a16="http://schemas.microsoft.com/office/drawing/2014/main" id="{E7D53409-97FE-7B47-9A6A-8071B62FA08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47944D1-5443-0547-8B46-A75DAA723CC2}" type="slidenum">
              <a:rPr lang="en-US" altLang="en-US" sz="1000">
                <a:solidFill>
                  <a:schemeClr val="tx1"/>
                </a:solidFill>
              </a:rPr>
              <a:pPr>
                <a:spcBef>
                  <a:spcPct val="0"/>
                </a:spcBef>
                <a:buClrTx/>
                <a:buSzTx/>
                <a:buFontTx/>
                <a:buNone/>
              </a:pPr>
              <a:t>18</a:t>
            </a:fld>
            <a:endParaRPr lang="en-US" altLang="en-US" sz="1000">
              <a:solidFill>
                <a:schemeClr val="tx1"/>
              </a:solidFill>
            </a:endParaRPr>
          </a:p>
        </p:txBody>
      </p:sp>
      <p:sp>
        <p:nvSpPr>
          <p:cNvPr id="371714" name="Rectangle 2">
            <a:extLst>
              <a:ext uri="{FF2B5EF4-FFF2-40B4-BE49-F238E27FC236}">
                <a16:creationId xmlns:a16="http://schemas.microsoft.com/office/drawing/2014/main" id="{8F2C1DB5-72C0-7747-89A6-EEE5A800099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Mechanisms For Building Critical Sections</a:t>
            </a:r>
          </a:p>
        </p:txBody>
      </p:sp>
      <p:sp>
        <p:nvSpPr>
          <p:cNvPr id="46084" name="Rectangle 3">
            <a:extLst>
              <a:ext uri="{FF2B5EF4-FFF2-40B4-BE49-F238E27FC236}">
                <a16:creationId xmlns:a16="http://schemas.microsoft.com/office/drawing/2014/main" id="{19C332D9-B648-2D44-BDF4-2EB38DB10BFD}"/>
              </a:ext>
            </a:extLst>
          </p:cNvPr>
          <p:cNvSpPr>
            <a:spLocks noGrp="1" noChangeArrowheads="1"/>
          </p:cNvSpPr>
          <p:nvPr>
            <p:ph type="body" idx="1"/>
          </p:nvPr>
        </p:nvSpPr>
        <p:spPr>
          <a:xfrm>
            <a:off x="685800" y="1219200"/>
            <a:ext cx="7924800" cy="4572000"/>
          </a:xfrm>
        </p:spPr>
        <p:txBody>
          <a:bodyPr/>
          <a:lstStyle/>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Locks</a:t>
            </a:r>
          </a:p>
          <a:p>
            <a:pPr lvl="1">
              <a:lnSpc>
                <a:spcPct val="90000"/>
              </a:lnSpc>
            </a:pPr>
            <a:r>
              <a:rPr lang="en-US" altLang="en-US">
                <a:ea typeface="ＭＳ Ｐゴシック" panose="020B0600070205080204" pitchFamily="34" charset="-128"/>
              </a:rPr>
              <a:t>Primitive, minimal semantics, used to build others</a:t>
            </a:r>
          </a:p>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Semaphores</a:t>
            </a:r>
          </a:p>
          <a:p>
            <a:pPr lvl="1">
              <a:lnSpc>
                <a:spcPct val="90000"/>
              </a:lnSpc>
            </a:pPr>
            <a:r>
              <a:rPr lang="en-US" altLang="en-US">
                <a:ea typeface="ＭＳ Ｐゴシック" panose="020B0600070205080204" pitchFamily="34" charset="-128"/>
              </a:rPr>
              <a:t>Basic, easy to get the hang of, but hard to program with</a:t>
            </a:r>
          </a:p>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Monitors</a:t>
            </a:r>
          </a:p>
          <a:p>
            <a:pPr lvl="1">
              <a:lnSpc>
                <a:spcPct val="90000"/>
              </a:lnSpc>
            </a:pPr>
            <a:r>
              <a:rPr lang="en-US" altLang="en-US">
                <a:ea typeface="ＭＳ Ｐゴシック" panose="020B0600070205080204" pitchFamily="34" charset="-128"/>
              </a:rPr>
              <a:t>High-level, requires language support, operations implicit</a:t>
            </a:r>
          </a:p>
          <a:p>
            <a:pPr>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Architecture help</a:t>
            </a:r>
          </a:p>
          <a:p>
            <a:pPr lvl="1">
              <a:lnSpc>
                <a:spcPct val="90000"/>
              </a:lnSpc>
            </a:pPr>
            <a:r>
              <a:rPr lang="en-US" altLang="en-US">
                <a:ea typeface="ＭＳ Ｐゴシック" panose="020B0600070205080204" pitchFamily="34" charset="-128"/>
              </a:rPr>
              <a:t>Atomic read/write</a:t>
            </a:r>
          </a:p>
          <a:p>
            <a:pPr lvl="2">
              <a:lnSpc>
                <a:spcPct val="90000"/>
              </a:lnSpc>
            </a:pPr>
            <a:r>
              <a:rPr lang="en-US" altLang="en-US" sz="1800">
                <a:ea typeface="ＭＳ Ｐゴシック" panose="020B0600070205080204" pitchFamily="34" charset="-128"/>
              </a:rPr>
              <a:t>Can it be done?</a:t>
            </a:r>
          </a:p>
          <a:p>
            <a:pPr lvl="1">
              <a:lnSpc>
                <a:spcPct val="90000"/>
              </a:lnSpc>
              <a:buFont typeface="ZapfDingbats" pitchFamily="82" charset="2"/>
              <a:buNone/>
            </a:pPr>
            <a:endParaRPr lang="en-US" altLang="en-US">
              <a:ea typeface="ＭＳ Ｐゴシック" panose="020B0600070205080204"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7D3DF-7464-B440-AE75-9AC6363B67F3}"/>
              </a:ext>
            </a:extLst>
          </p:cNvPr>
          <p:cNvSpPr>
            <a:spLocks noGrp="1"/>
          </p:cNvSpPr>
          <p:nvPr>
            <p:ph type="title"/>
          </p:nvPr>
        </p:nvSpPr>
        <p:spPr/>
        <p:txBody>
          <a:bodyPr/>
          <a:lstStyle/>
          <a:p>
            <a:pPr>
              <a:defRPr/>
            </a:pPr>
            <a:r>
              <a:rPr lang="en-US" altLang="en-US">
                <a:ea typeface="ＭＳ Ｐゴシック" panose="020B0600070205080204" pitchFamily="34" charset="-128"/>
              </a:rPr>
              <a:t>How do we implement a lock?	First try</a:t>
            </a:r>
          </a:p>
        </p:txBody>
      </p:sp>
      <p:sp>
        <p:nvSpPr>
          <p:cNvPr id="49154" name="Content Placeholder 2">
            <a:extLst>
              <a:ext uri="{FF2B5EF4-FFF2-40B4-BE49-F238E27FC236}">
                <a16:creationId xmlns:a16="http://schemas.microsoft.com/office/drawing/2014/main" id="{81E74F74-84A1-DF49-8285-C978CF5A40E2}"/>
              </a:ext>
            </a:extLst>
          </p:cNvPr>
          <p:cNvSpPr>
            <a:spLocks noGrp="1" noChangeArrowheads="1"/>
          </p:cNvSpPr>
          <p:nvPr>
            <p:ph idx="1"/>
          </p:nvPr>
        </p:nvSpPr>
        <p:spPr>
          <a:xfrm>
            <a:off x="5562600" y="1600200"/>
            <a:ext cx="3505200" cy="4419600"/>
          </a:xfrm>
        </p:spPr>
        <p:txBody>
          <a:bodyPr/>
          <a:lstStyle/>
          <a:p>
            <a:r>
              <a:rPr lang="en-US" altLang="en-US">
                <a:ea typeface="ＭＳ Ｐゴシック" panose="020B0600070205080204" pitchFamily="34" charset="-128"/>
              </a:rPr>
              <a:t>Does this work?  Assume reads/writes are atomic</a:t>
            </a:r>
          </a:p>
          <a:p>
            <a:endParaRPr lang="en-US" altLang="en-US">
              <a:ea typeface="ＭＳ Ｐゴシック" panose="020B0600070205080204" pitchFamily="34" charset="-128"/>
            </a:endParaRPr>
          </a:p>
          <a:p>
            <a:r>
              <a:rPr lang="en-US" altLang="en-US">
                <a:ea typeface="ＭＳ Ｐゴシック" panose="020B0600070205080204" pitchFamily="34" charset="-128"/>
              </a:rPr>
              <a:t>The lock itself is a critical region!</a:t>
            </a:r>
          </a:p>
          <a:p>
            <a:pPr lvl="1"/>
            <a:r>
              <a:rPr lang="en-US" altLang="en-US">
                <a:ea typeface="ＭＳ Ｐゴシック" panose="020B0600070205080204" pitchFamily="34" charset="-128"/>
              </a:rPr>
              <a:t>Chicken and egg</a:t>
            </a:r>
          </a:p>
          <a:p>
            <a:endParaRPr lang="en-US" altLang="en-US">
              <a:ea typeface="ＭＳ Ｐゴシック" panose="020B0600070205080204" pitchFamily="34" charset="-128"/>
            </a:endParaRPr>
          </a:p>
          <a:p>
            <a:r>
              <a:rPr lang="en-US" altLang="en-US">
                <a:ea typeface="ＭＳ Ｐゴシック" panose="020B0600070205080204" pitchFamily="34" charset="-128"/>
              </a:rPr>
              <a:t>Computer scientist struggled with how to create software locks</a:t>
            </a:r>
          </a:p>
        </p:txBody>
      </p:sp>
      <p:sp>
        <p:nvSpPr>
          <p:cNvPr id="48132" name="Slide Number Placeholder 5">
            <a:extLst>
              <a:ext uri="{FF2B5EF4-FFF2-40B4-BE49-F238E27FC236}">
                <a16:creationId xmlns:a16="http://schemas.microsoft.com/office/drawing/2014/main" id="{6E2DE049-85E3-154A-9F7D-9E1E3200B59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20686C3-048F-3249-820C-FAE41345DFF8}" type="slidenum">
              <a:rPr lang="en-US" altLang="en-US" sz="1000">
                <a:solidFill>
                  <a:schemeClr val="tx1"/>
                </a:solidFill>
              </a:rPr>
              <a:pPr>
                <a:spcBef>
                  <a:spcPct val="0"/>
                </a:spcBef>
                <a:buClrTx/>
                <a:buSzTx/>
                <a:buFontTx/>
                <a:buNone/>
              </a:pPr>
              <a:t>19</a:t>
            </a:fld>
            <a:endParaRPr lang="en-US" altLang="en-US" sz="1000">
              <a:solidFill>
                <a:schemeClr val="tx1"/>
              </a:solidFill>
            </a:endParaRPr>
          </a:p>
        </p:txBody>
      </p:sp>
      <p:sp>
        <p:nvSpPr>
          <p:cNvPr id="48133" name="Text Box 4">
            <a:extLst>
              <a:ext uri="{FF2B5EF4-FFF2-40B4-BE49-F238E27FC236}">
                <a16:creationId xmlns:a16="http://schemas.microsoft.com/office/drawing/2014/main" id="{92A14312-B441-3245-BB09-C90141C3EA1B}"/>
              </a:ext>
            </a:extLst>
          </p:cNvPr>
          <p:cNvSpPr txBox="1">
            <a:spLocks noChangeArrowheads="1"/>
          </p:cNvSpPr>
          <p:nvPr/>
        </p:nvSpPr>
        <p:spPr bwMode="auto">
          <a:xfrm>
            <a:off x="304800" y="1447800"/>
            <a:ext cx="3886200" cy="2678113"/>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b="0"/>
              <a:t>pthread_trylock(mutex) {</a:t>
            </a:r>
            <a:br>
              <a:rPr lang="en-US" altLang="en-US" b="0"/>
            </a:br>
            <a:r>
              <a:rPr lang="en-US" altLang="en-US" b="0"/>
              <a:t>    if (mutex==0) {</a:t>
            </a:r>
          </a:p>
          <a:p>
            <a:pPr>
              <a:spcBef>
                <a:spcPct val="0"/>
              </a:spcBef>
              <a:buClrTx/>
              <a:buSzTx/>
              <a:buFontTx/>
              <a:buNone/>
            </a:pPr>
            <a:r>
              <a:rPr lang="en-US" altLang="en-US">
                <a:solidFill>
                  <a:schemeClr val="tx1"/>
                </a:solidFill>
              </a:rPr>
              <a:t>    </a:t>
            </a:r>
            <a:r>
              <a:rPr lang="en-US" altLang="en-US">
                <a:solidFill>
                  <a:srgbClr val="000000"/>
                </a:solidFill>
              </a:rPr>
              <a:t> </a:t>
            </a:r>
            <a:r>
              <a:rPr lang="en-US" altLang="en-US" b="0">
                <a:solidFill>
                  <a:srgbClr val="000000"/>
                </a:solidFill>
              </a:rPr>
              <a:t>mutex= 1;</a:t>
            </a:r>
          </a:p>
          <a:p>
            <a:pPr>
              <a:spcBef>
                <a:spcPct val="0"/>
              </a:spcBef>
              <a:buClrTx/>
              <a:buSzTx/>
              <a:buFontTx/>
              <a:buNone/>
            </a:pPr>
            <a:r>
              <a:rPr lang="en-US" altLang="en-US" b="0">
                <a:solidFill>
                  <a:srgbClr val="000000"/>
                </a:solidFill>
              </a:rPr>
              <a:t>     return 1;</a:t>
            </a:r>
          </a:p>
          <a:p>
            <a:pPr>
              <a:spcBef>
                <a:spcPct val="0"/>
              </a:spcBef>
              <a:buClrTx/>
              <a:buSzTx/>
              <a:buFontTx/>
              <a:buNone/>
            </a:pPr>
            <a:r>
              <a:rPr lang="en-US" altLang="en-US" b="0"/>
              <a:t>    } else return 0;</a:t>
            </a:r>
          </a:p>
          <a:p>
            <a:pPr>
              <a:spcBef>
                <a:spcPct val="0"/>
              </a:spcBef>
              <a:buClrTx/>
              <a:buSzTx/>
              <a:buFontTx/>
              <a:buNone/>
            </a:pPr>
            <a:r>
              <a:rPr lang="en-US" altLang="en-US">
                <a:solidFill>
                  <a:schemeClr val="tx1"/>
                </a:solidFill>
              </a:rPr>
              <a:t>}</a:t>
            </a:r>
            <a:br>
              <a:rPr lang="en-US" altLang="en-US" b="0"/>
            </a:br>
            <a:endParaRPr lang="en-US" altLang="en-US" b="0"/>
          </a:p>
        </p:txBody>
      </p:sp>
      <p:sp>
        <p:nvSpPr>
          <p:cNvPr id="7" name="Text Box 4">
            <a:extLst>
              <a:ext uri="{FF2B5EF4-FFF2-40B4-BE49-F238E27FC236}">
                <a16:creationId xmlns:a16="http://schemas.microsoft.com/office/drawing/2014/main" id="{C8AEB269-F7E0-9742-9161-E129740DEFE6}"/>
              </a:ext>
            </a:extLst>
          </p:cNvPr>
          <p:cNvSpPr txBox="1">
            <a:spLocks noChangeArrowheads="1"/>
          </p:cNvSpPr>
          <p:nvPr/>
        </p:nvSpPr>
        <p:spPr bwMode="auto">
          <a:xfrm>
            <a:off x="152400" y="4343400"/>
            <a:ext cx="5257800" cy="2308225"/>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b="0"/>
              <a:t>Thread 0, 1, </a:t>
            </a:r>
            <a:r>
              <a:rPr lang="mr-IN" altLang="en-US" b="0"/>
              <a:t>…</a:t>
            </a:r>
            <a:endParaRPr lang="en-US" altLang="en-US" b="0"/>
          </a:p>
          <a:p>
            <a:pPr>
              <a:spcBef>
                <a:spcPct val="0"/>
              </a:spcBef>
              <a:buClrTx/>
              <a:buSzTx/>
              <a:buFontTx/>
              <a:buNone/>
            </a:pPr>
            <a:endParaRPr lang="en-US" altLang="en-US" b="0"/>
          </a:p>
          <a:p>
            <a:pPr>
              <a:spcBef>
                <a:spcPct val="0"/>
              </a:spcBef>
              <a:buClrTx/>
              <a:buSzTx/>
              <a:buFontTx/>
              <a:buNone/>
            </a:pPr>
            <a:r>
              <a:rPr lang="mr-IN" altLang="en-US" b="0"/>
              <a:t>…</a:t>
            </a:r>
            <a:r>
              <a:rPr lang="en-US" altLang="en-US" b="0"/>
              <a:t>//time to access critical region</a:t>
            </a:r>
          </a:p>
          <a:p>
            <a:pPr>
              <a:spcBef>
                <a:spcPct val="0"/>
              </a:spcBef>
              <a:buClrTx/>
              <a:buSzTx/>
              <a:buFontTx/>
              <a:buNone/>
            </a:pPr>
            <a:r>
              <a:rPr lang="en-US" altLang="en-US" b="0"/>
              <a:t>while(!pthread_trylock(mutex); // wait </a:t>
            </a:r>
          </a:p>
          <a:p>
            <a:pPr>
              <a:spcBef>
                <a:spcPct val="0"/>
              </a:spcBef>
              <a:buClrTx/>
              <a:buSzTx/>
              <a:buFontTx/>
              <a:buNone/>
            </a:pPr>
            <a:r>
              <a:rPr lang="en-US" altLang="en-US" b="0"/>
              <a:t>&lt;critical region&gt;</a:t>
            </a:r>
          </a:p>
          <a:p>
            <a:pPr>
              <a:spcBef>
                <a:spcPct val="0"/>
              </a:spcBef>
              <a:buClrTx/>
              <a:buSzTx/>
              <a:buFontTx/>
              <a:buNone/>
            </a:pPr>
            <a:r>
              <a:rPr lang="en-US" altLang="en-US" b="0"/>
              <a:t>pthread_unlock(mutex)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15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915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5F94-C47D-DC4E-A5BB-251132EA801D}"/>
              </a:ext>
            </a:extLst>
          </p:cNvPr>
          <p:cNvSpPr>
            <a:spLocks noGrp="1"/>
          </p:cNvSpPr>
          <p:nvPr>
            <p:ph type="title"/>
          </p:nvPr>
        </p:nvSpPr>
        <p:spPr/>
        <p:txBody>
          <a:bodyPr/>
          <a:lstStyle/>
          <a:p>
            <a:pPr>
              <a:defRPr/>
            </a:pPr>
            <a:r>
              <a:rPr lang="en-US" altLang="en-US">
                <a:ea typeface="ＭＳ Ｐゴシック" panose="020B0600070205080204" pitchFamily="34" charset="-128"/>
              </a:rPr>
              <a:t>Administrivia</a:t>
            </a:r>
          </a:p>
        </p:txBody>
      </p:sp>
      <p:sp>
        <p:nvSpPr>
          <p:cNvPr id="17410" name="Content Placeholder 2">
            <a:extLst>
              <a:ext uri="{FF2B5EF4-FFF2-40B4-BE49-F238E27FC236}">
                <a16:creationId xmlns:a16="http://schemas.microsoft.com/office/drawing/2014/main" id="{32F6D22A-30D1-4C4C-9C8B-8C55055D34E8}"/>
              </a:ext>
            </a:extLst>
          </p:cNvPr>
          <p:cNvSpPr>
            <a:spLocks noGrp="1" noChangeArrowheads="1"/>
          </p:cNvSpPr>
          <p:nvPr>
            <p:ph idx="1"/>
          </p:nvPr>
        </p:nvSpPr>
        <p:spPr>
          <a:xfrm>
            <a:off x="919537" y="1590354"/>
            <a:ext cx="7924800" cy="4419600"/>
          </a:xfrm>
        </p:spPr>
        <p:txBody>
          <a:bodyPr/>
          <a:lstStyle/>
          <a:p>
            <a:pPr lvl="1">
              <a:buFont typeface="ZapfDingbats" pitchFamily="82" charset="2"/>
              <a:buNone/>
            </a:pPr>
            <a:endParaRPr lang="en-US" altLang="en-US" dirty="0">
              <a:ea typeface="ＭＳ Ｐゴシック" panose="020B0600070205080204" pitchFamily="34" charset="-128"/>
            </a:endParaRPr>
          </a:p>
          <a:p>
            <a:r>
              <a:rPr lang="en-US" altLang="en-US" dirty="0">
                <a:ea typeface="ＭＳ Ｐゴシック" panose="020B0600070205080204" pitchFamily="34" charset="-128"/>
              </a:rPr>
              <a:t>How is Lab going?</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Office hours</a:t>
            </a:r>
          </a:p>
          <a:p>
            <a:pPr lvl="1"/>
            <a:r>
              <a:rPr lang="en-US" altLang="en-US" sz="1800" dirty="0">
                <a:ea typeface="ＭＳ Ｐゴシック" panose="020B0600070205080204" pitchFamily="34" charset="-128"/>
              </a:rPr>
              <a:t>after class for quick items, or email me.  </a:t>
            </a:r>
          </a:p>
          <a:p>
            <a:pPr lvl="1"/>
            <a:r>
              <a:rPr lang="en-US" altLang="en-US" sz="1800" dirty="0">
                <a:ea typeface="ＭＳ Ｐゴシック" panose="020B0600070205080204" pitchFamily="34" charset="-128"/>
              </a:rPr>
              <a:t>If there is a lot of interest, I can set up weekly time</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Academic honesty</a:t>
            </a:r>
          </a:p>
          <a:p>
            <a:pPr lvl="1"/>
            <a:r>
              <a:rPr lang="en-US" altLang="en-US" sz="1600" dirty="0">
                <a:ea typeface="ＭＳ Ｐゴシック" panose="020B0600070205080204" pitchFamily="34" charset="-128"/>
              </a:rPr>
              <a:t>Please follow rules</a:t>
            </a:r>
          </a:p>
          <a:p>
            <a:pPr lvl="1"/>
            <a:r>
              <a:rPr lang="en-US" altLang="en-US" sz="1600" dirty="0">
                <a:ea typeface="ＭＳ Ｐゴシック" panose="020B0600070205080204" pitchFamily="34" charset="-128"/>
              </a:rPr>
              <a:t>Please do not mispresent someone else’s work as yours</a:t>
            </a:r>
          </a:p>
          <a:p>
            <a:pPr lvl="1"/>
            <a:r>
              <a:rPr lang="en-US" altLang="en-US" sz="1600" dirty="0">
                <a:ea typeface="ＭＳ Ｐゴシック" panose="020B0600070205080204" pitchFamily="34" charset="-128"/>
              </a:rPr>
              <a:t>Work hard, have fun, don’t worry too much about grades</a:t>
            </a:r>
          </a:p>
          <a:p>
            <a:endParaRPr lang="en-US" altLang="en-US" sz="1800" dirty="0">
              <a:ea typeface="ＭＳ Ｐゴシック" panose="020B0600070205080204" pitchFamily="34" charset="-128"/>
            </a:endParaRPr>
          </a:p>
          <a:p>
            <a:pPr lvl="1">
              <a:buFont typeface="ZapfDingbats" pitchFamily="82" charset="2"/>
              <a:buNone/>
            </a:pPr>
            <a:endParaRPr lang="en-US" altLang="en-US" dirty="0">
              <a:ea typeface="ＭＳ Ｐゴシック" panose="020B0600070205080204" pitchFamily="34" charset="-128"/>
            </a:endParaRPr>
          </a:p>
        </p:txBody>
      </p:sp>
      <p:sp>
        <p:nvSpPr>
          <p:cNvPr id="17412" name="Slide Number Placeholder 5">
            <a:extLst>
              <a:ext uri="{FF2B5EF4-FFF2-40B4-BE49-F238E27FC236}">
                <a16:creationId xmlns:a16="http://schemas.microsoft.com/office/drawing/2014/main" id="{701BEF28-9152-E541-8ADD-472626AEAB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5495512-B28D-5F42-B26E-E647D3ADCAE6}" type="slidenum">
              <a:rPr lang="en-US" altLang="en-US" sz="1000">
                <a:solidFill>
                  <a:schemeClr val="tx1"/>
                </a:solidFill>
              </a:rPr>
              <a:pPr>
                <a:spcBef>
                  <a:spcPct val="0"/>
                </a:spcBef>
                <a:buClrTx/>
                <a:buSzTx/>
                <a:buFontTx/>
                <a:buNone/>
              </a:pPr>
              <a:t>2</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410">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4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395B99FC-19FE-B844-A320-BEE668A3AC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8210F28-0D13-5341-9A41-F3A6FA2EC295}" type="slidenum">
              <a:rPr lang="en-US" altLang="en-US" sz="1000">
                <a:solidFill>
                  <a:schemeClr val="tx1"/>
                </a:solidFill>
              </a:rPr>
              <a:pPr>
                <a:spcBef>
                  <a:spcPct val="0"/>
                </a:spcBef>
                <a:buClrTx/>
                <a:buSzTx/>
                <a:buFontTx/>
                <a:buNone/>
              </a:pPr>
              <a:t>20</a:t>
            </a:fld>
            <a:endParaRPr lang="en-US" altLang="en-US" sz="1000">
              <a:solidFill>
                <a:schemeClr val="tx1"/>
              </a:solidFill>
            </a:endParaRPr>
          </a:p>
        </p:txBody>
      </p:sp>
      <p:sp>
        <p:nvSpPr>
          <p:cNvPr id="385026" name="Rectangle 2">
            <a:extLst>
              <a:ext uri="{FF2B5EF4-FFF2-40B4-BE49-F238E27FC236}">
                <a16:creationId xmlns:a16="http://schemas.microsoft.com/office/drawing/2014/main" id="{93DBF29E-4C52-3B46-BB0B-0ED3B36E87D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Second try</a:t>
            </a:r>
          </a:p>
        </p:txBody>
      </p:sp>
      <p:sp>
        <p:nvSpPr>
          <p:cNvPr id="50180" name="Text Box 4">
            <a:extLst>
              <a:ext uri="{FF2B5EF4-FFF2-40B4-BE49-F238E27FC236}">
                <a16:creationId xmlns:a16="http://schemas.microsoft.com/office/drawing/2014/main" id="{3593B871-8EF4-234F-ABF9-F6C64314AF81}"/>
              </a:ext>
            </a:extLst>
          </p:cNvPr>
          <p:cNvSpPr txBox="1">
            <a:spLocks noChangeArrowheads="1"/>
          </p:cNvSpPr>
          <p:nvPr/>
        </p:nvSpPr>
        <p:spPr bwMode="auto">
          <a:xfrm>
            <a:off x="685800" y="1981200"/>
            <a:ext cx="3429000" cy="15684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1) ;</a:t>
            </a:r>
            <a:br>
              <a:rPr lang="en-US" altLang="en-US" sz="1600" b="0"/>
            </a:br>
            <a:r>
              <a:rPr lang="en-US" altLang="en-US" sz="1600" b="0"/>
              <a:t>    </a:t>
            </a:r>
            <a:r>
              <a:rPr lang="en-US" altLang="en-US" sz="1600" b="0" i="1"/>
              <a:t>critical section</a:t>
            </a:r>
            <a:br>
              <a:rPr lang="en-US" altLang="en-US" sz="1600" b="0"/>
            </a:br>
            <a:r>
              <a:rPr lang="en-US" altLang="en-US" sz="1600" b="0"/>
              <a:t>    turn = 2;</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50181" name="Text Box 5">
            <a:extLst>
              <a:ext uri="{FF2B5EF4-FFF2-40B4-BE49-F238E27FC236}">
                <a16:creationId xmlns:a16="http://schemas.microsoft.com/office/drawing/2014/main" id="{80D6B338-6C3D-4042-9C72-A5131D9DBC0A}"/>
              </a:ext>
            </a:extLst>
          </p:cNvPr>
          <p:cNvSpPr txBox="1">
            <a:spLocks noChangeArrowheads="1"/>
          </p:cNvSpPr>
          <p:nvPr/>
        </p:nvSpPr>
        <p:spPr bwMode="auto">
          <a:xfrm>
            <a:off x="5105400" y="1981200"/>
            <a:ext cx="3429000" cy="156845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2) ;</a:t>
            </a:r>
            <a:br>
              <a:rPr lang="en-US" altLang="en-US" sz="1600" b="0"/>
            </a:br>
            <a:r>
              <a:rPr lang="en-US" altLang="en-US" sz="1600" b="0"/>
              <a:t>    </a:t>
            </a:r>
            <a:r>
              <a:rPr lang="en-US" altLang="en-US" sz="1600" b="0" i="1"/>
              <a:t>critical section</a:t>
            </a:r>
            <a:br>
              <a:rPr lang="en-US" altLang="en-US" sz="1600" b="0"/>
            </a:br>
            <a:r>
              <a:rPr lang="en-US" altLang="en-US" sz="1600" b="0"/>
              <a:t>    turn = 1;</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50182" name="Text Box 7">
            <a:extLst>
              <a:ext uri="{FF2B5EF4-FFF2-40B4-BE49-F238E27FC236}">
                <a16:creationId xmlns:a16="http://schemas.microsoft.com/office/drawing/2014/main" id="{EF0C799B-D752-1746-A40B-25E958BD9C6E}"/>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int turn = 1;</a:t>
            </a:r>
            <a:endParaRPr lang="en-US" altLang="en-US" sz="1000">
              <a:solidFill>
                <a:schemeClr val="tx1"/>
              </a:solidFill>
            </a:endParaRPr>
          </a:p>
        </p:txBody>
      </p:sp>
      <p:sp>
        <p:nvSpPr>
          <p:cNvPr id="50183" name="Rectangle 8">
            <a:extLst>
              <a:ext uri="{FF2B5EF4-FFF2-40B4-BE49-F238E27FC236}">
                <a16:creationId xmlns:a16="http://schemas.microsoft.com/office/drawing/2014/main" id="{58575B39-24CF-934D-BB30-1E129199CF98}"/>
              </a:ext>
            </a:extLst>
          </p:cNvPr>
          <p:cNvSpPr>
            <a:spLocks noChangeArrowheads="1"/>
          </p:cNvSpPr>
          <p:nvPr/>
        </p:nvSpPr>
        <p:spPr bwMode="auto">
          <a:xfrm>
            <a:off x="184150" y="3792538"/>
            <a:ext cx="865505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t>This is called </a:t>
            </a:r>
            <a:r>
              <a:rPr lang="en-US" altLang="en-US" sz="2000" b="0">
                <a:solidFill>
                  <a:srgbClr val="FF3300"/>
                </a:solidFill>
              </a:rPr>
              <a:t>alternation</a:t>
            </a:r>
            <a:endParaRPr lang="en-US" altLang="en-US" sz="2000" b="0" i="1"/>
          </a:p>
          <a:p>
            <a:pPr>
              <a:spcBef>
                <a:spcPct val="0"/>
              </a:spcBef>
              <a:buClrTx/>
              <a:buSzTx/>
              <a:buFontTx/>
              <a:buNone/>
            </a:pPr>
            <a:r>
              <a:rPr lang="en-US" altLang="en-US" sz="2000" b="0"/>
              <a:t>It </a:t>
            </a:r>
            <a:r>
              <a:rPr lang="en-US" altLang="en-US" sz="2000" b="0">
                <a:solidFill>
                  <a:srgbClr val="FF3300"/>
                </a:solidFill>
              </a:rPr>
              <a:t>satisfies mutex</a:t>
            </a:r>
            <a:r>
              <a:rPr lang="en-US" altLang="en-US" sz="2000" b="0"/>
              <a:t>:</a:t>
            </a:r>
          </a:p>
          <a:p>
            <a:pPr lvl="1">
              <a:spcBef>
                <a:spcPct val="0"/>
              </a:spcBef>
              <a:buClrTx/>
              <a:buSzTx/>
              <a:buFontTx/>
              <a:buChar char="•"/>
            </a:pPr>
            <a:r>
              <a:rPr lang="en-US" altLang="en-US" b="0"/>
              <a:t> </a:t>
            </a:r>
            <a:r>
              <a:rPr lang="en-US" altLang="en-US" sz="1600" b="0"/>
              <a:t>If blue is in the critical section, then turn == 1 and if yellow is in the critical section then</a:t>
            </a:r>
            <a:br>
              <a:rPr lang="en-US" altLang="en-US" sz="1600" b="0"/>
            </a:br>
            <a:r>
              <a:rPr lang="en-US" altLang="en-US" sz="1600" b="0"/>
              <a:t>   turn == 2</a:t>
            </a:r>
          </a:p>
          <a:p>
            <a:pPr lvl="1">
              <a:spcBef>
                <a:spcPct val="0"/>
              </a:spcBef>
              <a:buClrTx/>
              <a:buSzTx/>
              <a:buFontTx/>
              <a:buChar char="•"/>
            </a:pPr>
            <a:r>
              <a:rPr lang="en-US" altLang="en-US" sz="1600" b="0"/>
              <a:t> (turn == 1) </a:t>
            </a:r>
            <a:r>
              <a:rPr lang="en-US" altLang="en-US" sz="1600" b="0">
                <a:ea typeface="ヒラギノ角ゴ Pro W3" panose="020B0300000000000000" pitchFamily="34" charset="-128"/>
              </a:rPr>
              <a:t>≡ (turn != 2)</a:t>
            </a:r>
          </a:p>
        </p:txBody>
      </p:sp>
      <p:sp>
        <p:nvSpPr>
          <p:cNvPr id="10" name="Rectangle 8">
            <a:extLst>
              <a:ext uri="{FF2B5EF4-FFF2-40B4-BE49-F238E27FC236}">
                <a16:creationId xmlns:a16="http://schemas.microsoft.com/office/drawing/2014/main" id="{801608AC-CAC7-E549-AE4A-9D98164AC744}"/>
              </a:ext>
            </a:extLst>
          </p:cNvPr>
          <p:cNvSpPr>
            <a:spLocks noChangeArrowheads="1"/>
          </p:cNvSpPr>
          <p:nvPr/>
        </p:nvSpPr>
        <p:spPr bwMode="auto">
          <a:xfrm>
            <a:off x="1828800" y="5562600"/>
            <a:ext cx="502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rgbClr val="D60093"/>
                </a:solidFill>
              </a:rPr>
              <a:t>Is there anything wrong with this solution?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8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8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8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1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8BBE5E2F-9781-D841-975C-F6EB5CB873E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D20C289-43A3-C745-9F6D-6161EF917A56}" type="slidenum">
              <a:rPr lang="en-US" altLang="en-US" sz="1000">
                <a:solidFill>
                  <a:schemeClr val="tx1"/>
                </a:solidFill>
              </a:rPr>
              <a:pPr>
                <a:spcBef>
                  <a:spcPct val="0"/>
                </a:spcBef>
                <a:buClrTx/>
                <a:buSzTx/>
                <a:buFontTx/>
                <a:buNone/>
              </a:pPr>
              <a:t>21</a:t>
            </a:fld>
            <a:endParaRPr lang="en-US" altLang="en-US" sz="1000">
              <a:solidFill>
                <a:schemeClr val="tx1"/>
              </a:solidFill>
            </a:endParaRPr>
          </a:p>
        </p:txBody>
      </p:sp>
      <p:sp>
        <p:nvSpPr>
          <p:cNvPr id="385026" name="Rectangle 2">
            <a:extLst>
              <a:ext uri="{FF2B5EF4-FFF2-40B4-BE49-F238E27FC236}">
                <a16:creationId xmlns:a16="http://schemas.microsoft.com/office/drawing/2014/main" id="{D6EE9604-BA31-C541-AFB0-EFFBD891A3D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Third try </a:t>
            </a:r>
            <a:r>
              <a:rPr lang="mr-IN" altLang="en-US">
                <a:ea typeface="ＭＳ Ｐゴシック" panose="020B0600070205080204" pitchFamily="34" charset="-128"/>
              </a:rPr>
              <a:t>–</a:t>
            </a:r>
            <a:r>
              <a:rPr lang="en-US" altLang="en-US">
                <a:ea typeface="ＭＳ Ｐゴシック" panose="020B0600070205080204" pitchFamily="34" charset="-128"/>
              </a:rPr>
              <a:t> two variables</a:t>
            </a:r>
          </a:p>
        </p:txBody>
      </p:sp>
      <p:sp>
        <p:nvSpPr>
          <p:cNvPr id="52228" name="Text Box 4">
            <a:extLst>
              <a:ext uri="{FF2B5EF4-FFF2-40B4-BE49-F238E27FC236}">
                <a16:creationId xmlns:a16="http://schemas.microsoft.com/office/drawing/2014/main" id="{2DC7D022-2E92-334F-B9B5-EA0DA5F5CABD}"/>
              </a:ext>
            </a:extLst>
          </p:cNvPr>
          <p:cNvSpPr txBox="1">
            <a:spLocks noChangeArrowheads="1"/>
          </p:cNvSpPr>
          <p:nvPr/>
        </p:nvSpPr>
        <p:spPr bwMode="auto">
          <a:xfrm>
            <a:off x="685800" y="1981200"/>
            <a:ext cx="3429000" cy="16256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(flag[1] != 0); </a:t>
            </a:r>
          </a:p>
          <a:p>
            <a:pPr>
              <a:buFont typeface="Monotype Sorts" pitchFamily="2" charset="2"/>
              <a:buNone/>
            </a:pPr>
            <a:r>
              <a:rPr lang="en-US" altLang="en-US" sz="1600" b="0"/>
              <a:t>flag[0] = 1;</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2229" name="Text Box 5">
            <a:extLst>
              <a:ext uri="{FF2B5EF4-FFF2-40B4-BE49-F238E27FC236}">
                <a16:creationId xmlns:a16="http://schemas.microsoft.com/office/drawing/2014/main" id="{30AA0D07-4336-3344-BBB1-E7FB2B279493}"/>
              </a:ext>
            </a:extLst>
          </p:cNvPr>
          <p:cNvSpPr txBox="1">
            <a:spLocks noChangeArrowheads="1"/>
          </p:cNvSpPr>
          <p:nvPr/>
        </p:nvSpPr>
        <p:spPr bwMode="auto">
          <a:xfrm>
            <a:off x="5105400" y="1981200"/>
            <a:ext cx="3429000" cy="14716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(flag[0] != 0); </a:t>
            </a:r>
          </a:p>
          <a:p>
            <a:pPr>
              <a:buFont typeface="Monotype Sorts" pitchFamily="2" charset="2"/>
              <a:buNone/>
            </a:pPr>
            <a:r>
              <a:rPr lang="en-US" altLang="en-US" sz="1600" b="0"/>
              <a:t>flag[1] = 1;</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i="1"/>
              <a:t>outside of critical section</a:t>
            </a:r>
            <a:endParaRPr lang="en-US" altLang="en-US" sz="1000">
              <a:solidFill>
                <a:schemeClr val="tx1"/>
              </a:solidFill>
            </a:endParaRPr>
          </a:p>
        </p:txBody>
      </p:sp>
      <p:sp>
        <p:nvSpPr>
          <p:cNvPr id="52230" name="Text Box 7">
            <a:extLst>
              <a:ext uri="{FF2B5EF4-FFF2-40B4-BE49-F238E27FC236}">
                <a16:creationId xmlns:a16="http://schemas.microsoft.com/office/drawing/2014/main" id="{F83F08C4-DE77-6642-BF96-FEE5C5E02A61}"/>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a:t>
            </a:r>
            <a:endParaRPr lang="en-US" altLang="en-US" sz="1000">
              <a:solidFill>
                <a:schemeClr val="tx1"/>
              </a:solidFill>
            </a:endParaRPr>
          </a:p>
        </p:txBody>
      </p:sp>
      <p:sp>
        <p:nvSpPr>
          <p:cNvPr id="50183" name="Rectangle 8">
            <a:extLst>
              <a:ext uri="{FF2B5EF4-FFF2-40B4-BE49-F238E27FC236}">
                <a16:creationId xmlns:a16="http://schemas.microsoft.com/office/drawing/2014/main" id="{D62D8176-8066-1F48-842D-4B90B58D48CE}"/>
              </a:ext>
            </a:extLst>
          </p:cNvPr>
          <p:cNvSpPr>
            <a:spLocks noChangeArrowheads="1"/>
          </p:cNvSpPr>
          <p:nvPr/>
        </p:nvSpPr>
        <p:spPr bwMode="auto">
          <a:xfrm>
            <a:off x="184150" y="4346575"/>
            <a:ext cx="8655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t>We added two variables to try to break the race for the same variable</a:t>
            </a:r>
            <a:endParaRPr lang="en-US" altLang="en-US" sz="1600" b="0">
              <a:ea typeface="ヒラギノ角ゴ Pro W3" panose="020B0300000000000000" pitchFamily="34" charset="-128"/>
            </a:endParaRPr>
          </a:p>
        </p:txBody>
      </p:sp>
      <p:sp>
        <p:nvSpPr>
          <p:cNvPr id="10" name="Rectangle 8">
            <a:extLst>
              <a:ext uri="{FF2B5EF4-FFF2-40B4-BE49-F238E27FC236}">
                <a16:creationId xmlns:a16="http://schemas.microsoft.com/office/drawing/2014/main" id="{374FCB37-EFE3-C347-8E7F-680DD3D8AAC2}"/>
              </a:ext>
            </a:extLst>
          </p:cNvPr>
          <p:cNvSpPr>
            <a:spLocks noChangeArrowheads="1"/>
          </p:cNvSpPr>
          <p:nvPr/>
        </p:nvSpPr>
        <p:spPr bwMode="auto">
          <a:xfrm>
            <a:off x="1828800" y="5562600"/>
            <a:ext cx="502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rgbClr val="D60093"/>
                </a:solidFill>
              </a:rPr>
              <a:t>Is there anything wrong with this solution?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94052612-7F97-1E4C-B030-67FA9980F7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F9C5233-D8AD-F743-81E9-B83A919CC2B5}" type="slidenum">
              <a:rPr lang="en-US" altLang="en-US" sz="1000">
                <a:solidFill>
                  <a:schemeClr val="tx1"/>
                </a:solidFill>
              </a:rPr>
              <a:pPr>
                <a:spcBef>
                  <a:spcPct val="0"/>
                </a:spcBef>
                <a:buClrTx/>
                <a:buSzTx/>
                <a:buFontTx/>
                <a:buNone/>
              </a:pPr>
              <a:t>22</a:t>
            </a:fld>
            <a:endParaRPr lang="en-US" altLang="en-US" sz="1000">
              <a:solidFill>
                <a:schemeClr val="tx1"/>
              </a:solidFill>
            </a:endParaRPr>
          </a:p>
        </p:txBody>
      </p:sp>
      <p:sp>
        <p:nvSpPr>
          <p:cNvPr id="385026" name="Rectangle 2">
            <a:extLst>
              <a:ext uri="{FF2B5EF4-FFF2-40B4-BE49-F238E27FC236}">
                <a16:creationId xmlns:a16="http://schemas.microsoft.com/office/drawing/2014/main" id="{6721FD0C-F26D-C943-8E72-40E72EE494A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Fourth try </a:t>
            </a:r>
            <a:r>
              <a:rPr lang="mr-IN" altLang="en-US">
                <a:ea typeface="ＭＳ Ｐゴシック" panose="020B0600070205080204" pitchFamily="34" charset="-128"/>
              </a:rPr>
              <a:t>–</a:t>
            </a:r>
            <a:r>
              <a:rPr lang="en-US" altLang="en-US">
                <a:ea typeface="ＭＳ Ｐゴシック" panose="020B0600070205080204" pitchFamily="34" charset="-128"/>
              </a:rPr>
              <a:t> set before you check</a:t>
            </a:r>
          </a:p>
        </p:txBody>
      </p:sp>
      <p:sp>
        <p:nvSpPr>
          <p:cNvPr id="10" name="Rectangle 8">
            <a:extLst>
              <a:ext uri="{FF2B5EF4-FFF2-40B4-BE49-F238E27FC236}">
                <a16:creationId xmlns:a16="http://schemas.microsoft.com/office/drawing/2014/main" id="{65B8D73E-27DE-AF42-B0C3-6276CAE811ED}"/>
              </a:ext>
            </a:extLst>
          </p:cNvPr>
          <p:cNvSpPr>
            <a:spLocks noChangeArrowheads="1"/>
          </p:cNvSpPr>
          <p:nvPr/>
        </p:nvSpPr>
        <p:spPr bwMode="auto">
          <a:xfrm>
            <a:off x="1828800" y="5562600"/>
            <a:ext cx="502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rgbClr val="D60093"/>
                </a:solidFill>
              </a:rPr>
              <a:t>Is there anything wrong with this solution?</a:t>
            </a:r>
          </a:p>
        </p:txBody>
      </p:sp>
      <p:sp>
        <p:nvSpPr>
          <p:cNvPr id="54277" name="Text Box 4">
            <a:extLst>
              <a:ext uri="{FF2B5EF4-FFF2-40B4-BE49-F238E27FC236}">
                <a16:creationId xmlns:a16="http://schemas.microsoft.com/office/drawing/2014/main" id="{A41A94BA-6908-3D48-9604-D1C4A42D400E}"/>
              </a:ext>
            </a:extLst>
          </p:cNvPr>
          <p:cNvSpPr txBox="1">
            <a:spLocks noChangeArrowheads="1"/>
          </p:cNvSpPr>
          <p:nvPr/>
        </p:nvSpPr>
        <p:spPr bwMode="auto">
          <a:xfrm>
            <a:off x="685800" y="1981200"/>
            <a:ext cx="3429000" cy="16256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flag[0] = 1;</a:t>
            </a:r>
          </a:p>
          <a:p>
            <a:pPr>
              <a:buFont typeface="Monotype Sorts" pitchFamily="2" charset="2"/>
              <a:buNone/>
            </a:pPr>
            <a:r>
              <a:rPr lang="en-US" altLang="en-US" sz="1600" b="0"/>
              <a:t>while (flag[1] != 0); </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4278" name="Text Box 5">
            <a:extLst>
              <a:ext uri="{FF2B5EF4-FFF2-40B4-BE49-F238E27FC236}">
                <a16:creationId xmlns:a16="http://schemas.microsoft.com/office/drawing/2014/main" id="{A06857C3-5965-044F-A24C-60F12FD9DDEB}"/>
              </a:ext>
            </a:extLst>
          </p:cNvPr>
          <p:cNvSpPr txBox="1">
            <a:spLocks noChangeArrowheads="1"/>
          </p:cNvSpPr>
          <p:nvPr/>
        </p:nvSpPr>
        <p:spPr bwMode="auto">
          <a:xfrm>
            <a:off x="5105400" y="1981200"/>
            <a:ext cx="3429000" cy="14716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flag[1] = 1;</a:t>
            </a:r>
          </a:p>
          <a:p>
            <a:pPr>
              <a:buFont typeface="Monotype Sorts" pitchFamily="2" charset="2"/>
              <a:buNone/>
            </a:pPr>
            <a:r>
              <a:rPr lang="en-US" altLang="en-US" sz="1600" b="0"/>
              <a:t>while (flag[0] != 0); </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i="1"/>
              <a:t>outside of critical section</a:t>
            </a:r>
            <a:endParaRPr lang="en-US" altLang="en-US" sz="1000">
              <a:solidFill>
                <a:schemeClr val="tx1"/>
              </a:solidFill>
            </a:endParaRPr>
          </a:p>
        </p:txBody>
      </p:sp>
      <p:sp>
        <p:nvSpPr>
          <p:cNvPr id="54279" name="Text Box 7">
            <a:extLst>
              <a:ext uri="{FF2B5EF4-FFF2-40B4-BE49-F238E27FC236}">
                <a16:creationId xmlns:a16="http://schemas.microsoft.com/office/drawing/2014/main" id="{B16E0397-C365-FE4E-9550-C80AD1FC0094}"/>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a:t>
            </a:r>
            <a:endParaRPr lang="en-US" altLang="en-US" sz="100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F2E52-D60F-E24E-8C6B-2DF3BA6C2F44}"/>
              </a:ext>
            </a:extLst>
          </p:cNvPr>
          <p:cNvSpPr>
            <a:spLocks noGrp="1"/>
          </p:cNvSpPr>
          <p:nvPr>
            <p:ph type="title"/>
          </p:nvPr>
        </p:nvSpPr>
        <p:spPr/>
        <p:txBody>
          <a:bodyPr/>
          <a:lstStyle/>
          <a:p>
            <a:pPr>
              <a:defRPr/>
            </a:pPr>
            <a:r>
              <a:rPr lang="en-US" altLang="en-US">
                <a:ea typeface="ＭＳ Ｐゴシック" panose="020B0600070205080204" pitchFamily="34" charset="-128"/>
              </a:rPr>
              <a:t>Fifth try </a:t>
            </a:r>
            <a:r>
              <a:rPr lang="mr-IN" altLang="en-US">
                <a:ea typeface="ＭＳ Ｐゴシック" panose="020B0600070205080204" pitchFamily="34" charset="-128"/>
              </a:rPr>
              <a:t>–</a:t>
            </a:r>
            <a:r>
              <a:rPr lang="en-US" altLang="en-US">
                <a:ea typeface="ＭＳ Ｐゴシック" panose="020B0600070205080204" pitchFamily="34" charset="-128"/>
              </a:rPr>
              <a:t> double check and back off</a:t>
            </a:r>
          </a:p>
        </p:txBody>
      </p:sp>
      <p:sp>
        <p:nvSpPr>
          <p:cNvPr id="56323" name="Slide Number Placeholder 3">
            <a:extLst>
              <a:ext uri="{FF2B5EF4-FFF2-40B4-BE49-F238E27FC236}">
                <a16:creationId xmlns:a16="http://schemas.microsoft.com/office/drawing/2014/main" id="{EBE726C9-C3D3-9343-AE1A-2735F7A8F0A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71EFE14-BEDD-6140-A6C0-45B7799046F9}" type="slidenum">
              <a:rPr lang="en-US" altLang="en-US" sz="1000">
                <a:solidFill>
                  <a:schemeClr val="tx1"/>
                </a:solidFill>
              </a:rPr>
              <a:pPr>
                <a:spcBef>
                  <a:spcPct val="0"/>
                </a:spcBef>
                <a:buClrTx/>
                <a:buSzTx/>
                <a:buFontTx/>
                <a:buNone/>
              </a:pPr>
              <a:t>23</a:t>
            </a:fld>
            <a:endParaRPr lang="en-US" altLang="en-US" sz="1000">
              <a:solidFill>
                <a:schemeClr val="tx1"/>
              </a:solidFill>
            </a:endParaRPr>
          </a:p>
        </p:txBody>
      </p:sp>
      <p:sp>
        <p:nvSpPr>
          <p:cNvPr id="56324" name="Text Box 4">
            <a:extLst>
              <a:ext uri="{FF2B5EF4-FFF2-40B4-BE49-F238E27FC236}">
                <a16:creationId xmlns:a16="http://schemas.microsoft.com/office/drawing/2014/main" id="{1C5C8DEF-5F50-9943-B330-9194489B2337}"/>
              </a:ext>
            </a:extLst>
          </p:cNvPr>
          <p:cNvSpPr txBox="1">
            <a:spLocks noChangeArrowheads="1"/>
          </p:cNvSpPr>
          <p:nvPr/>
        </p:nvSpPr>
        <p:spPr bwMode="auto">
          <a:xfrm>
            <a:off x="685800" y="1981200"/>
            <a:ext cx="3429000" cy="28067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flag[0] = 1;</a:t>
            </a:r>
          </a:p>
          <a:p>
            <a:pPr>
              <a:buFont typeface="Monotype Sorts" pitchFamily="2" charset="2"/>
              <a:buNone/>
            </a:pPr>
            <a:r>
              <a:rPr lang="en-US" altLang="en-US" sz="1600" b="0"/>
              <a:t>while (flag[1] != 0) {</a:t>
            </a:r>
          </a:p>
          <a:p>
            <a:pPr>
              <a:buFont typeface="Monotype Sorts" pitchFamily="2" charset="2"/>
              <a:buNone/>
            </a:pPr>
            <a:r>
              <a:rPr lang="en-US" altLang="en-US" sz="1600" b="0"/>
              <a:t>	flag[0] = 0;</a:t>
            </a:r>
          </a:p>
          <a:p>
            <a:pPr>
              <a:buFont typeface="Monotype Sorts" pitchFamily="2" charset="2"/>
              <a:buNone/>
            </a:pPr>
            <a:r>
              <a:rPr lang="en-US" altLang="en-US" sz="1600" b="0"/>
              <a:t>                wait a short time;</a:t>
            </a:r>
          </a:p>
          <a:p>
            <a:pPr>
              <a:buFont typeface="Monotype Sorts" pitchFamily="2" charset="2"/>
              <a:buNone/>
            </a:pPr>
            <a:r>
              <a:rPr lang="en-US" altLang="en-US" sz="1600" b="0"/>
              <a:t>                flag[0] = 1;</a:t>
            </a:r>
          </a:p>
          <a:p>
            <a:pPr>
              <a:buFont typeface="Monotype Sorts" pitchFamily="2" charset="2"/>
              <a:buNone/>
            </a:pPr>
            <a:r>
              <a:rPr lang="en-US" altLang="en-US" sz="1600" b="0"/>
              <a:t>}</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6325" name="Text Box 5">
            <a:extLst>
              <a:ext uri="{FF2B5EF4-FFF2-40B4-BE49-F238E27FC236}">
                <a16:creationId xmlns:a16="http://schemas.microsoft.com/office/drawing/2014/main" id="{C6608EFF-9C7C-AB4D-8187-B1AE244851AC}"/>
              </a:ext>
            </a:extLst>
          </p:cNvPr>
          <p:cNvSpPr txBox="1">
            <a:spLocks noChangeArrowheads="1"/>
          </p:cNvSpPr>
          <p:nvPr/>
        </p:nvSpPr>
        <p:spPr bwMode="auto">
          <a:xfrm>
            <a:off x="5105400" y="1981200"/>
            <a:ext cx="3429000" cy="26527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flag[1] = 1;</a:t>
            </a:r>
          </a:p>
          <a:p>
            <a:pPr>
              <a:buFont typeface="Monotype Sorts" pitchFamily="2" charset="2"/>
              <a:buNone/>
            </a:pPr>
            <a:r>
              <a:rPr lang="en-US" altLang="en-US" sz="1600" b="0"/>
              <a:t>while (flag[0] != 0) {</a:t>
            </a:r>
          </a:p>
          <a:p>
            <a:pPr>
              <a:buFont typeface="Monotype Sorts" pitchFamily="2" charset="2"/>
              <a:buNone/>
            </a:pPr>
            <a:r>
              <a:rPr lang="en-US" altLang="en-US" sz="1600" b="0"/>
              <a:t>	flag[1] = 0;</a:t>
            </a:r>
          </a:p>
          <a:p>
            <a:pPr>
              <a:buFont typeface="Monotype Sorts" pitchFamily="2" charset="2"/>
              <a:buNone/>
            </a:pPr>
            <a:r>
              <a:rPr lang="en-US" altLang="en-US" sz="1600" b="0"/>
              <a:t>                wait a short time;</a:t>
            </a:r>
          </a:p>
          <a:p>
            <a:pPr>
              <a:buFont typeface="Monotype Sorts" pitchFamily="2" charset="2"/>
              <a:buNone/>
            </a:pPr>
            <a:r>
              <a:rPr lang="en-US" altLang="en-US" sz="1600" b="0"/>
              <a:t>                flag[1] = 1;</a:t>
            </a:r>
          </a:p>
          <a:p>
            <a:pPr>
              <a:buFont typeface="Monotype Sorts" pitchFamily="2" charset="2"/>
              <a:buNone/>
            </a:pPr>
            <a:r>
              <a:rPr lang="en-US" altLang="en-US" sz="1600" b="0"/>
              <a:t>} </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i="1"/>
              <a:t>outside of critical section</a:t>
            </a:r>
            <a:endParaRPr lang="en-US" altLang="en-US" sz="1000">
              <a:solidFill>
                <a:schemeClr val="tx1"/>
              </a:solidFill>
            </a:endParaRPr>
          </a:p>
        </p:txBody>
      </p:sp>
      <p:sp>
        <p:nvSpPr>
          <p:cNvPr id="56326" name="Text Box 7">
            <a:extLst>
              <a:ext uri="{FF2B5EF4-FFF2-40B4-BE49-F238E27FC236}">
                <a16:creationId xmlns:a16="http://schemas.microsoft.com/office/drawing/2014/main" id="{DBBEEC1F-8447-AB4D-BE2C-547969211CA4}"/>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a:t>
            </a:r>
            <a:endParaRPr lang="en-US" altLang="en-US" sz="100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79D8D-96F1-484C-8BAF-D918E3643D1F}"/>
              </a:ext>
            </a:extLst>
          </p:cNvPr>
          <p:cNvSpPr>
            <a:spLocks noGrp="1"/>
          </p:cNvSpPr>
          <p:nvPr>
            <p:ph type="title"/>
          </p:nvPr>
        </p:nvSpPr>
        <p:spPr/>
        <p:txBody>
          <a:bodyPr/>
          <a:lstStyle/>
          <a:p>
            <a:pPr>
              <a:defRPr/>
            </a:pPr>
            <a:r>
              <a:rPr lang="en-US" altLang="en-US" dirty="0">
                <a:ea typeface="ＭＳ Ｐゴシック" panose="020B0600070205080204" pitchFamily="34" charset="-128"/>
              </a:rPr>
              <a:t>Dekker’s Algorithm</a:t>
            </a:r>
          </a:p>
        </p:txBody>
      </p:sp>
      <p:sp>
        <p:nvSpPr>
          <p:cNvPr id="58371" name="Slide Number Placeholder 3">
            <a:extLst>
              <a:ext uri="{FF2B5EF4-FFF2-40B4-BE49-F238E27FC236}">
                <a16:creationId xmlns:a16="http://schemas.microsoft.com/office/drawing/2014/main" id="{854E0531-CEA0-824E-A54B-3248103AD9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6D0BEDD-BFE9-3043-8AE6-668DF0FBF437}" type="slidenum">
              <a:rPr lang="en-US" altLang="en-US" sz="1000">
                <a:solidFill>
                  <a:schemeClr val="tx1"/>
                </a:solidFill>
              </a:rPr>
              <a:pPr>
                <a:spcBef>
                  <a:spcPct val="0"/>
                </a:spcBef>
                <a:buClrTx/>
                <a:buSzTx/>
                <a:buFontTx/>
                <a:buNone/>
              </a:pPr>
              <a:t>24</a:t>
            </a:fld>
            <a:endParaRPr lang="en-US" altLang="en-US" sz="1000">
              <a:solidFill>
                <a:schemeClr val="tx1"/>
              </a:solidFill>
            </a:endParaRPr>
          </a:p>
        </p:txBody>
      </p:sp>
      <p:sp>
        <p:nvSpPr>
          <p:cNvPr id="58372" name="Text Box 4">
            <a:extLst>
              <a:ext uri="{FF2B5EF4-FFF2-40B4-BE49-F238E27FC236}">
                <a16:creationId xmlns:a16="http://schemas.microsoft.com/office/drawing/2014/main" id="{B4B40700-3DF5-1946-8DFA-4F44E811E63B}"/>
              </a:ext>
            </a:extLst>
          </p:cNvPr>
          <p:cNvSpPr txBox="1">
            <a:spLocks noChangeArrowheads="1"/>
          </p:cNvSpPr>
          <p:nvPr/>
        </p:nvSpPr>
        <p:spPr bwMode="auto">
          <a:xfrm>
            <a:off x="685800" y="2679700"/>
            <a:ext cx="3429000" cy="3692525"/>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flag[0] = 1;</a:t>
            </a:r>
          </a:p>
          <a:p>
            <a:pPr>
              <a:buFont typeface="Monotype Sorts" pitchFamily="2" charset="2"/>
              <a:buNone/>
            </a:pPr>
            <a:r>
              <a:rPr lang="en-US" altLang="en-US" sz="1600" b="0"/>
              <a:t>while (flag[1] != 0) {</a:t>
            </a:r>
          </a:p>
          <a:p>
            <a:pPr>
              <a:buFont typeface="Monotype Sorts" pitchFamily="2" charset="2"/>
              <a:buNone/>
            </a:pPr>
            <a:r>
              <a:rPr lang="en-US" altLang="en-US" sz="1600" b="0"/>
              <a:t>	if(turn == 2) {</a:t>
            </a:r>
          </a:p>
          <a:p>
            <a:pPr>
              <a:buFont typeface="Monotype Sorts" pitchFamily="2" charset="2"/>
              <a:buNone/>
            </a:pPr>
            <a:r>
              <a:rPr lang="en-US" altLang="en-US" sz="1600" b="0"/>
              <a:t>	flag[0] = 0;</a:t>
            </a:r>
          </a:p>
          <a:p>
            <a:pPr>
              <a:buFont typeface="Monotype Sorts" pitchFamily="2" charset="2"/>
              <a:buNone/>
            </a:pPr>
            <a:r>
              <a:rPr lang="en-US" altLang="en-US" sz="1600" b="0"/>
              <a:t>                 while (turn == 2);</a:t>
            </a:r>
          </a:p>
          <a:p>
            <a:pPr>
              <a:buFont typeface="Monotype Sorts" pitchFamily="2" charset="2"/>
              <a:buNone/>
            </a:pPr>
            <a:r>
              <a:rPr lang="en-US" altLang="en-US" sz="1600" b="0"/>
              <a:t>                flag[0] = 1;</a:t>
            </a:r>
          </a:p>
          <a:p>
            <a:pPr>
              <a:buFont typeface="Monotype Sorts" pitchFamily="2" charset="2"/>
              <a:buNone/>
            </a:pPr>
            <a:r>
              <a:rPr lang="en-US" altLang="en-US" sz="1600" b="0"/>
              <a:t>               } //if</a:t>
            </a:r>
          </a:p>
          <a:p>
            <a:pPr>
              <a:buFont typeface="Monotype Sorts" pitchFamily="2" charset="2"/>
              <a:buNone/>
            </a:pPr>
            <a:r>
              <a:rPr lang="en-US" altLang="en-US" sz="1600" b="0"/>
              <a:t>}//while</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a:t>turn=2;</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8373" name="Text Box 5">
            <a:extLst>
              <a:ext uri="{FF2B5EF4-FFF2-40B4-BE49-F238E27FC236}">
                <a16:creationId xmlns:a16="http://schemas.microsoft.com/office/drawing/2014/main" id="{3B0DDB92-1EBD-E549-B48E-9A1582F6CA48}"/>
              </a:ext>
            </a:extLst>
          </p:cNvPr>
          <p:cNvSpPr txBox="1">
            <a:spLocks noChangeArrowheads="1"/>
          </p:cNvSpPr>
          <p:nvPr/>
        </p:nvSpPr>
        <p:spPr bwMode="auto">
          <a:xfrm>
            <a:off x="5105400" y="2679700"/>
            <a:ext cx="3429000" cy="3692525"/>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flag[1] = 1;</a:t>
            </a:r>
          </a:p>
          <a:p>
            <a:pPr>
              <a:buFont typeface="Monotype Sorts" pitchFamily="2" charset="2"/>
              <a:buNone/>
            </a:pPr>
            <a:r>
              <a:rPr lang="en-US" altLang="en-US" sz="1600" b="0"/>
              <a:t>while (flag[0] != 0) {</a:t>
            </a:r>
          </a:p>
          <a:p>
            <a:pPr>
              <a:buFont typeface="Monotype Sorts" pitchFamily="2" charset="2"/>
              <a:buNone/>
            </a:pPr>
            <a:r>
              <a:rPr lang="en-US" altLang="en-US" sz="1600" b="0"/>
              <a:t>	if(turn == 1) {</a:t>
            </a:r>
          </a:p>
          <a:p>
            <a:pPr>
              <a:buFont typeface="Monotype Sorts" pitchFamily="2" charset="2"/>
              <a:buNone/>
            </a:pPr>
            <a:r>
              <a:rPr lang="en-US" altLang="en-US" sz="1600" b="0"/>
              <a:t>	flag[1] = 0;</a:t>
            </a:r>
          </a:p>
          <a:p>
            <a:pPr>
              <a:buFont typeface="Monotype Sorts" pitchFamily="2" charset="2"/>
              <a:buNone/>
            </a:pPr>
            <a:r>
              <a:rPr lang="en-US" altLang="en-US" sz="1600" b="0"/>
              <a:t>                 while (turn == 1);</a:t>
            </a:r>
          </a:p>
          <a:p>
            <a:pPr>
              <a:buFont typeface="Monotype Sorts" pitchFamily="2" charset="2"/>
              <a:buNone/>
            </a:pPr>
            <a:r>
              <a:rPr lang="en-US" altLang="en-US" sz="1600" b="0"/>
              <a:t>                flag[1] = 1;</a:t>
            </a:r>
          </a:p>
          <a:p>
            <a:pPr>
              <a:buFont typeface="Monotype Sorts" pitchFamily="2" charset="2"/>
              <a:buNone/>
            </a:pPr>
            <a:r>
              <a:rPr lang="en-US" altLang="en-US" sz="1600" b="0"/>
              <a:t>               } //if</a:t>
            </a:r>
          </a:p>
          <a:p>
            <a:pPr>
              <a:buFont typeface="Monotype Sorts" pitchFamily="2" charset="2"/>
              <a:buNone/>
            </a:pPr>
            <a:r>
              <a:rPr lang="en-US" altLang="en-US" sz="1600" b="0"/>
              <a:t>}//while</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a:t>turn=1;</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8374" name="Text Box 7">
            <a:extLst>
              <a:ext uri="{FF2B5EF4-FFF2-40B4-BE49-F238E27FC236}">
                <a16:creationId xmlns:a16="http://schemas.microsoft.com/office/drawing/2014/main" id="{17646DC0-0482-004D-9BA2-B8619FF90C53}"/>
              </a:ext>
            </a:extLst>
          </p:cNvPr>
          <p:cNvSpPr txBox="1">
            <a:spLocks noChangeArrowheads="1"/>
          </p:cNvSpPr>
          <p:nvPr/>
        </p:nvSpPr>
        <p:spPr bwMode="auto">
          <a:xfrm>
            <a:off x="2857500" y="1558925"/>
            <a:ext cx="3429000" cy="633413"/>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flag[2]l</a:t>
            </a:r>
          </a:p>
          <a:p>
            <a:pPr>
              <a:buFont typeface="Monotype Sorts" pitchFamily="2" charset="2"/>
              <a:buNone/>
            </a:pPr>
            <a:r>
              <a:rPr lang="en-US" altLang="en-US" sz="1600" b="0"/>
              <a:t>Int turn = 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8" name="Slide Number Placeholder 4">
            <a:extLst>
              <a:ext uri="{FF2B5EF4-FFF2-40B4-BE49-F238E27FC236}">
                <a16:creationId xmlns:a16="http://schemas.microsoft.com/office/drawing/2014/main" id="{8449A16F-5326-E94B-BD55-41517F4A24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F18E646-7605-A347-B0FD-804929D7699F}" type="slidenum">
              <a:rPr lang="en-US" altLang="en-US" sz="1000">
                <a:solidFill>
                  <a:schemeClr val="tx1"/>
                </a:solidFill>
              </a:rPr>
              <a:pPr>
                <a:spcBef>
                  <a:spcPct val="0"/>
                </a:spcBef>
                <a:buClrTx/>
                <a:buSzTx/>
                <a:buFontTx/>
                <a:buNone/>
              </a:pPr>
              <a:t>25</a:t>
            </a:fld>
            <a:endParaRPr lang="en-US" altLang="en-US" sz="1000">
              <a:solidFill>
                <a:schemeClr val="tx1"/>
              </a:solidFill>
            </a:endParaRPr>
          </a:p>
        </p:txBody>
      </p:sp>
      <p:sp>
        <p:nvSpPr>
          <p:cNvPr id="385026" name="Rectangle 2">
            <a:extLst>
              <a:ext uri="{FF2B5EF4-FFF2-40B4-BE49-F238E27FC236}">
                <a16:creationId xmlns:a16="http://schemas.microsoft.com/office/drawing/2014/main" id="{A493129D-E0CF-5F44-BEEA-60BB1B9DF59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Mutual Exclusion with Atomic Read/Writes: First Try</a:t>
            </a:r>
          </a:p>
        </p:txBody>
      </p:sp>
      <p:sp>
        <p:nvSpPr>
          <p:cNvPr id="60420" name="Text Box 4">
            <a:extLst>
              <a:ext uri="{FF2B5EF4-FFF2-40B4-BE49-F238E27FC236}">
                <a16:creationId xmlns:a16="http://schemas.microsoft.com/office/drawing/2014/main" id="{C9590F33-F539-3D45-A27C-E31957E3AD95}"/>
              </a:ext>
            </a:extLst>
          </p:cNvPr>
          <p:cNvSpPr txBox="1">
            <a:spLocks noChangeArrowheads="1"/>
          </p:cNvSpPr>
          <p:nvPr/>
        </p:nvSpPr>
        <p:spPr bwMode="auto">
          <a:xfrm>
            <a:off x="685800" y="1981200"/>
            <a:ext cx="3429000" cy="15684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1) ;</a:t>
            </a:r>
            <a:br>
              <a:rPr lang="en-US" altLang="en-US" sz="1600" b="0"/>
            </a:br>
            <a:r>
              <a:rPr lang="en-US" altLang="en-US" sz="1600" b="0"/>
              <a:t>    </a:t>
            </a:r>
            <a:r>
              <a:rPr lang="en-US" altLang="en-US" sz="1600" b="0" i="1"/>
              <a:t>critical section</a:t>
            </a:r>
            <a:br>
              <a:rPr lang="en-US" altLang="en-US" sz="1600" b="0"/>
            </a:br>
            <a:r>
              <a:rPr lang="en-US" altLang="en-US" sz="1600" b="0"/>
              <a:t>    turn = 2;</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0421" name="Text Box 5">
            <a:extLst>
              <a:ext uri="{FF2B5EF4-FFF2-40B4-BE49-F238E27FC236}">
                <a16:creationId xmlns:a16="http://schemas.microsoft.com/office/drawing/2014/main" id="{6E451EBE-C333-E44F-A261-52C691CC358C}"/>
              </a:ext>
            </a:extLst>
          </p:cNvPr>
          <p:cNvSpPr txBox="1">
            <a:spLocks noChangeArrowheads="1"/>
          </p:cNvSpPr>
          <p:nvPr/>
        </p:nvSpPr>
        <p:spPr bwMode="auto">
          <a:xfrm>
            <a:off x="5105400" y="1981200"/>
            <a:ext cx="3429000" cy="156845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2) ;</a:t>
            </a:r>
            <a:br>
              <a:rPr lang="en-US" altLang="en-US" sz="1600" b="0"/>
            </a:br>
            <a:r>
              <a:rPr lang="en-US" altLang="en-US" sz="1600" b="0"/>
              <a:t>    </a:t>
            </a:r>
            <a:r>
              <a:rPr lang="en-US" altLang="en-US" sz="1600" b="0" i="1"/>
              <a:t>critical section</a:t>
            </a:r>
            <a:br>
              <a:rPr lang="en-US" altLang="en-US" sz="1600" b="0"/>
            </a:br>
            <a:r>
              <a:rPr lang="en-US" altLang="en-US" sz="1600" b="0"/>
              <a:t>    turn = 1;</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0422" name="Text Box 7">
            <a:extLst>
              <a:ext uri="{FF2B5EF4-FFF2-40B4-BE49-F238E27FC236}">
                <a16:creationId xmlns:a16="http://schemas.microsoft.com/office/drawing/2014/main" id="{522FA88E-8BFA-F547-80A6-DB4B156D3C3D}"/>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int turn = 1;</a:t>
            </a:r>
            <a:endParaRPr lang="en-US" altLang="en-US" sz="1000">
              <a:solidFill>
                <a:schemeClr val="tx1"/>
              </a:solidFill>
            </a:endParaRPr>
          </a:p>
        </p:txBody>
      </p:sp>
      <p:sp>
        <p:nvSpPr>
          <p:cNvPr id="60423" name="Rectangle 8">
            <a:extLst>
              <a:ext uri="{FF2B5EF4-FFF2-40B4-BE49-F238E27FC236}">
                <a16:creationId xmlns:a16="http://schemas.microsoft.com/office/drawing/2014/main" id="{17BC496E-7CCC-724B-910E-9461EF03290F}"/>
              </a:ext>
            </a:extLst>
          </p:cNvPr>
          <p:cNvSpPr>
            <a:spLocks noChangeArrowheads="1"/>
          </p:cNvSpPr>
          <p:nvPr/>
        </p:nvSpPr>
        <p:spPr bwMode="auto">
          <a:xfrm>
            <a:off x="184150" y="3792538"/>
            <a:ext cx="8655050"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t>This is called </a:t>
            </a:r>
            <a:r>
              <a:rPr lang="en-US" altLang="en-US" sz="2000" b="0">
                <a:solidFill>
                  <a:srgbClr val="FF3300"/>
                </a:solidFill>
              </a:rPr>
              <a:t>alternation</a:t>
            </a:r>
            <a:endParaRPr lang="en-US" altLang="en-US" sz="2000" b="0" i="1"/>
          </a:p>
          <a:p>
            <a:pPr>
              <a:spcBef>
                <a:spcPct val="0"/>
              </a:spcBef>
              <a:buClrTx/>
              <a:buSzTx/>
              <a:buFontTx/>
              <a:buNone/>
            </a:pPr>
            <a:r>
              <a:rPr lang="en-US" altLang="en-US" sz="2000" b="0"/>
              <a:t>It </a:t>
            </a:r>
            <a:r>
              <a:rPr lang="en-US" altLang="en-US" sz="2000" b="0">
                <a:solidFill>
                  <a:srgbClr val="FF3300"/>
                </a:solidFill>
              </a:rPr>
              <a:t>satisfies mutex</a:t>
            </a:r>
            <a:r>
              <a:rPr lang="en-US" altLang="en-US" sz="2000" b="0"/>
              <a:t>:</a:t>
            </a:r>
          </a:p>
          <a:p>
            <a:pPr lvl="1">
              <a:spcBef>
                <a:spcPct val="0"/>
              </a:spcBef>
              <a:buClrTx/>
              <a:buSzTx/>
              <a:buFontTx/>
              <a:buChar char="•"/>
            </a:pPr>
            <a:r>
              <a:rPr lang="en-US" altLang="en-US" b="0"/>
              <a:t> </a:t>
            </a:r>
            <a:r>
              <a:rPr lang="en-US" altLang="en-US" sz="1600" b="0"/>
              <a:t>If blue is in the critical section, then turn == 1 and if yellow is in the critical section then</a:t>
            </a:r>
            <a:br>
              <a:rPr lang="en-US" altLang="en-US" sz="1600" b="0"/>
            </a:br>
            <a:r>
              <a:rPr lang="en-US" altLang="en-US" sz="1600" b="0"/>
              <a:t>   turn == 2</a:t>
            </a:r>
          </a:p>
          <a:p>
            <a:pPr lvl="1">
              <a:spcBef>
                <a:spcPct val="0"/>
              </a:spcBef>
              <a:buClrTx/>
              <a:buSzTx/>
              <a:buFontTx/>
              <a:buChar char="•"/>
            </a:pPr>
            <a:r>
              <a:rPr lang="en-US" altLang="en-US" sz="1600" b="0"/>
              <a:t> (turn == 1) </a:t>
            </a:r>
            <a:r>
              <a:rPr lang="en-US" altLang="en-US" sz="1600" b="0">
                <a:ea typeface="ヒラギノ角ゴ Pro W3" panose="020B0300000000000000" pitchFamily="34" charset="-128"/>
              </a:rPr>
              <a:t>≡ (turn != 2)</a:t>
            </a:r>
          </a:p>
          <a:p>
            <a:pPr>
              <a:spcBef>
                <a:spcPct val="0"/>
              </a:spcBef>
              <a:buClrTx/>
              <a:buSzTx/>
              <a:buFontTx/>
              <a:buNone/>
            </a:pPr>
            <a:endParaRPr lang="en-US" altLang="en-US" sz="2000" b="0">
              <a:ea typeface="ヒラギノ角ゴ Pro W3" panose="020B0300000000000000" pitchFamily="34" charset="-128"/>
            </a:endParaRPr>
          </a:p>
          <a:p>
            <a:pPr>
              <a:spcBef>
                <a:spcPct val="0"/>
              </a:spcBef>
              <a:buClrTx/>
              <a:buSzTx/>
              <a:buFontTx/>
              <a:buNone/>
            </a:pPr>
            <a:r>
              <a:rPr lang="en-US" altLang="en-US" sz="2000" b="0">
                <a:ea typeface="ヒラギノ角ゴ Pro W3" panose="020B0300000000000000" pitchFamily="34" charset="-128"/>
              </a:rPr>
              <a:t>It </a:t>
            </a:r>
            <a:r>
              <a:rPr lang="en-US" altLang="en-US" sz="2000" b="0">
                <a:solidFill>
                  <a:srgbClr val="FF3300"/>
                </a:solidFill>
                <a:ea typeface="ヒラギノ角ゴ Pro W3" panose="020B0300000000000000" pitchFamily="34" charset="-128"/>
              </a:rPr>
              <a:t>violates progress</a:t>
            </a:r>
            <a:r>
              <a:rPr lang="en-US" altLang="en-US" sz="2000" b="0">
                <a:ea typeface="ヒラギノ角ゴ Pro W3" panose="020B0300000000000000" pitchFamily="34" charset="-128"/>
              </a:rPr>
              <a:t>: blue thread could go into an infinite loop outside of the critical section, which will prevent the yellow one from entering</a:t>
            </a:r>
            <a:endParaRPr lang="en-US" altLang="en-US" sz="2000">
              <a:solidFill>
                <a:schemeClr val="tx1"/>
              </a:solidFill>
              <a:ea typeface="ヒラギノ角ゴ Pro W3" panose="020B0300000000000000" pitchFamily="34" charset="-128"/>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6" name="Slide Number Placeholder 4">
            <a:extLst>
              <a:ext uri="{FF2B5EF4-FFF2-40B4-BE49-F238E27FC236}">
                <a16:creationId xmlns:a16="http://schemas.microsoft.com/office/drawing/2014/main" id="{34487506-3954-6A4F-B0E7-B53F0B3ED2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4716A75-DB4A-B940-885C-B6944ADB915B}" type="slidenum">
              <a:rPr lang="en-US" altLang="en-US" sz="1000">
                <a:solidFill>
                  <a:schemeClr val="tx1"/>
                </a:solidFill>
              </a:rPr>
              <a:pPr>
                <a:spcBef>
                  <a:spcPct val="0"/>
                </a:spcBef>
                <a:buClrTx/>
                <a:buSzTx/>
                <a:buFontTx/>
                <a:buNone/>
              </a:pPr>
              <a:t>26</a:t>
            </a:fld>
            <a:endParaRPr lang="en-US" altLang="en-US" sz="1000">
              <a:solidFill>
                <a:schemeClr val="tx1"/>
              </a:solidFill>
            </a:endParaRPr>
          </a:p>
        </p:txBody>
      </p:sp>
      <p:sp>
        <p:nvSpPr>
          <p:cNvPr id="387074" name="Rectangle 2">
            <a:extLst>
              <a:ext uri="{FF2B5EF4-FFF2-40B4-BE49-F238E27FC236}">
                <a16:creationId xmlns:a16="http://schemas.microsoft.com/office/drawing/2014/main" id="{D946CC4C-4A92-BE4E-9652-0C57123644B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Another solution: Peterson's Algorithm</a:t>
            </a:r>
          </a:p>
        </p:txBody>
      </p:sp>
      <p:sp>
        <p:nvSpPr>
          <p:cNvPr id="62468" name="Text Box 3">
            <a:extLst>
              <a:ext uri="{FF2B5EF4-FFF2-40B4-BE49-F238E27FC236}">
                <a16:creationId xmlns:a16="http://schemas.microsoft.com/office/drawing/2014/main" id="{7AD8E1E7-568C-F04B-AADC-ECE8AD3384E0}"/>
              </a:ext>
            </a:extLst>
          </p:cNvPr>
          <p:cNvSpPr txBox="1">
            <a:spLocks noChangeArrowheads="1"/>
          </p:cNvSpPr>
          <p:nvPr/>
        </p:nvSpPr>
        <p:spPr bwMode="auto">
          <a:xfrm>
            <a:off x="685800" y="2286000"/>
            <a:ext cx="3429000" cy="20574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try1 = true;</a:t>
            </a:r>
            <a:br>
              <a:rPr lang="en-US" altLang="en-US" sz="1600" b="0"/>
            </a:br>
            <a:r>
              <a:rPr lang="en-US" altLang="en-US" sz="1600" b="0"/>
              <a:t>    turn = 2;</a:t>
            </a:r>
            <a:br>
              <a:rPr lang="en-US" altLang="en-US" sz="1600" b="0"/>
            </a:br>
            <a:r>
              <a:rPr lang="en-US" altLang="en-US" sz="1600" b="0"/>
              <a:t>    while (try2 &amp;&amp; turn != 1) ;</a:t>
            </a:r>
            <a:br>
              <a:rPr lang="en-US" altLang="en-US" sz="1600" b="0"/>
            </a:br>
            <a:r>
              <a:rPr lang="en-US" altLang="en-US" sz="1600" b="0"/>
              <a:t>    </a:t>
            </a:r>
            <a:r>
              <a:rPr lang="en-US" altLang="en-US" sz="1600" b="0" i="1"/>
              <a:t>critical section</a:t>
            </a:r>
            <a:br>
              <a:rPr lang="en-US" altLang="en-US" sz="1600" b="0"/>
            </a:br>
            <a:r>
              <a:rPr lang="en-US" altLang="en-US" sz="1600" b="0"/>
              <a:t>    try1 = false;</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2469" name="Text Box 4">
            <a:extLst>
              <a:ext uri="{FF2B5EF4-FFF2-40B4-BE49-F238E27FC236}">
                <a16:creationId xmlns:a16="http://schemas.microsoft.com/office/drawing/2014/main" id="{A2E92999-DED5-6546-9325-71A3F71A84CF}"/>
              </a:ext>
            </a:extLst>
          </p:cNvPr>
          <p:cNvSpPr txBox="1">
            <a:spLocks noChangeArrowheads="1"/>
          </p:cNvSpPr>
          <p:nvPr/>
        </p:nvSpPr>
        <p:spPr bwMode="auto">
          <a:xfrm>
            <a:off x="5105400" y="2286000"/>
            <a:ext cx="3429000" cy="205740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try2 = true;</a:t>
            </a:r>
            <a:br>
              <a:rPr lang="en-US" altLang="en-US" sz="1600" b="0"/>
            </a:br>
            <a:r>
              <a:rPr lang="en-US" altLang="en-US" sz="1600" b="0"/>
              <a:t>    turn = 1;</a:t>
            </a:r>
            <a:br>
              <a:rPr lang="en-US" altLang="en-US" sz="1600" b="0"/>
            </a:br>
            <a:r>
              <a:rPr lang="en-US" altLang="en-US" sz="1600" b="0"/>
              <a:t>    while (try1 &amp;&amp; turn != 2) ;</a:t>
            </a:r>
            <a:br>
              <a:rPr lang="en-US" altLang="en-US" sz="1600" b="0"/>
            </a:br>
            <a:r>
              <a:rPr lang="en-US" altLang="en-US" sz="1600" b="0"/>
              <a:t>    </a:t>
            </a:r>
            <a:r>
              <a:rPr lang="en-US" altLang="en-US" sz="1600" b="0" i="1"/>
              <a:t>critical section</a:t>
            </a:r>
            <a:br>
              <a:rPr lang="en-US" altLang="en-US" sz="1600" b="0"/>
            </a:br>
            <a:r>
              <a:rPr lang="en-US" altLang="en-US" sz="1600" b="0"/>
              <a:t>    try2 = false;</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2470" name="Text Box 5">
            <a:extLst>
              <a:ext uri="{FF2B5EF4-FFF2-40B4-BE49-F238E27FC236}">
                <a16:creationId xmlns:a16="http://schemas.microsoft.com/office/drawing/2014/main" id="{7CFC3560-EFDB-D644-B240-B8445404671A}"/>
              </a:ext>
            </a:extLst>
          </p:cNvPr>
          <p:cNvSpPr txBox="1">
            <a:spLocks noChangeArrowheads="1"/>
          </p:cNvSpPr>
          <p:nvPr/>
        </p:nvSpPr>
        <p:spPr bwMode="auto">
          <a:xfrm>
            <a:off x="2857500" y="1600200"/>
            <a:ext cx="3429000" cy="639763"/>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int turn = 1;</a:t>
            </a:r>
          </a:p>
          <a:p>
            <a:pPr>
              <a:buFont typeface="Monotype Sorts" pitchFamily="2" charset="2"/>
              <a:buNone/>
            </a:pPr>
            <a:r>
              <a:rPr lang="en-US" altLang="en-US" sz="1600" b="0"/>
              <a:t>bool try1 = false, try2 = false;</a:t>
            </a:r>
            <a:endParaRPr lang="en-US" altLang="en-US" sz="1000">
              <a:solidFill>
                <a:schemeClr val="tx1"/>
              </a:solidFill>
            </a:endParaRPr>
          </a:p>
        </p:txBody>
      </p:sp>
      <p:sp>
        <p:nvSpPr>
          <p:cNvPr id="62471" name="Rectangle 9">
            <a:extLst>
              <a:ext uri="{FF2B5EF4-FFF2-40B4-BE49-F238E27FC236}">
                <a16:creationId xmlns:a16="http://schemas.microsoft.com/office/drawing/2014/main" id="{B75C45F5-4050-7A46-84D8-DEDBFCBD3408}"/>
              </a:ext>
            </a:extLst>
          </p:cNvPr>
          <p:cNvSpPr>
            <a:spLocks noChangeArrowheads="1"/>
          </p:cNvSpPr>
          <p:nvPr/>
        </p:nvSpPr>
        <p:spPr bwMode="auto">
          <a:xfrm>
            <a:off x="184150" y="4937125"/>
            <a:ext cx="8655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Char char="•"/>
            </a:pPr>
            <a:r>
              <a:rPr lang="en-US" altLang="en-US" sz="2000" b="0"/>
              <a:t> This satisfies all the requirements</a:t>
            </a:r>
          </a:p>
          <a:p>
            <a:pPr>
              <a:spcBef>
                <a:spcPct val="0"/>
              </a:spcBef>
              <a:buClrTx/>
              <a:buSzTx/>
              <a:buFontTx/>
              <a:buChar char="•"/>
            </a:pPr>
            <a:r>
              <a:rPr lang="en-US" altLang="en-US" sz="2000" b="0"/>
              <a:t> Here's why...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4" name="Slide Number Placeholder 4">
            <a:extLst>
              <a:ext uri="{FF2B5EF4-FFF2-40B4-BE49-F238E27FC236}">
                <a16:creationId xmlns:a16="http://schemas.microsoft.com/office/drawing/2014/main" id="{7C0BF622-90EC-0549-9F8E-648F9B276E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1526457-902E-D046-9CE1-012E62A0CBA3}" type="slidenum">
              <a:rPr lang="en-US" altLang="en-US" sz="1000">
                <a:solidFill>
                  <a:schemeClr val="tx1"/>
                </a:solidFill>
              </a:rPr>
              <a:pPr>
                <a:spcBef>
                  <a:spcPct val="0"/>
                </a:spcBef>
                <a:buClrTx/>
                <a:buSzTx/>
                <a:buFontTx/>
                <a:buNone/>
              </a:pPr>
              <a:t>27</a:t>
            </a:fld>
            <a:endParaRPr lang="en-US" altLang="en-US" sz="1000">
              <a:solidFill>
                <a:schemeClr val="tx1"/>
              </a:solidFill>
            </a:endParaRPr>
          </a:p>
        </p:txBody>
      </p:sp>
      <p:sp>
        <p:nvSpPr>
          <p:cNvPr id="389122" name="Rectangle 2">
            <a:extLst>
              <a:ext uri="{FF2B5EF4-FFF2-40B4-BE49-F238E27FC236}">
                <a16:creationId xmlns:a16="http://schemas.microsoft.com/office/drawing/2014/main" id="{7225437D-45FA-6748-A174-609112C7A2A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Mutex with Atomic R/W: Peterson's Algorithm</a:t>
            </a:r>
          </a:p>
        </p:txBody>
      </p:sp>
      <p:sp>
        <p:nvSpPr>
          <p:cNvPr id="64516" name="Text Box 3">
            <a:extLst>
              <a:ext uri="{FF2B5EF4-FFF2-40B4-BE49-F238E27FC236}">
                <a16:creationId xmlns:a16="http://schemas.microsoft.com/office/drawing/2014/main" id="{B80F6DDD-AB96-1A45-9042-91AAF1B11297}"/>
              </a:ext>
            </a:extLst>
          </p:cNvPr>
          <p:cNvSpPr txBox="1">
            <a:spLocks noChangeArrowheads="1"/>
          </p:cNvSpPr>
          <p:nvPr/>
        </p:nvSpPr>
        <p:spPr bwMode="auto">
          <a:xfrm>
            <a:off x="685800" y="2101850"/>
            <a:ext cx="3429000" cy="30797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b="0"/>
              <a:t>while (true) {</a:t>
            </a:r>
            <a:br>
              <a:rPr lang="en-US" altLang="en-US" sz="1400" b="0"/>
            </a:br>
            <a:r>
              <a:rPr lang="en-US" altLang="en-US" sz="1400" b="0"/>
              <a:t>    </a:t>
            </a:r>
            <a:r>
              <a:rPr lang="en-US" altLang="en-US" sz="1400" b="0">
                <a:solidFill>
                  <a:schemeClr val="tx2"/>
                </a:solidFill>
              </a:rPr>
              <a:t>{</a:t>
            </a:r>
            <a:r>
              <a:rPr lang="en-US" altLang="en-US" sz="1400" b="0">
                <a:solidFill>
                  <a:schemeClr val="tx2"/>
                </a:solidFill>
                <a:ea typeface="ヒラギノ角ゴ Pro W3" panose="020B0300000000000000" pitchFamily="34" charset="-128"/>
              </a:rPr>
              <a:t>¬ try1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1</a:t>
            </a:r>
            <a:r>
              <a:rPr lang="en-US" altLang="en-US" sz="1400" b="0">
                <a:ea typeface="ヒラギノ角ゴ Pro W3" panose="020B0300000000000000" pitchFamily="34" charset="-128"/>
              </a:rPr>
              <a:t>  try1 = true;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try1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2  </a:t>
            </a:r>
            <a:r>
              <a:rPr lang="en-US" altLang="en-US" sz="1400" b="0">
                <a:ea typeface="ヒラギノ角ゴ Pro W3" panose="020B0300000000000000" pitchFamily="34" charset="-128"/>
              </a:rPr>
              <a:t>turn = 2;</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    { try1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3  </a:t>
            </a:r>
            <a:r>
              <a:rPr lang="en-US" altLang="en-US" sz="1400" b="0">
                <a:ea typeface="ヒラギノ角ゴ Pro W3" panose="020B0300000000000000" pitchFamily="34" charset="-128"/>
              </a:rPr>
              <a:t>while (try2 &amp;&amp; turn != 1)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try1 ∧ (turn == 1 ∨ ¬ try2 ∨ </a:t>
            </a:r>
            <a:br>
              <a:rPr lang="en-US" altLang="en-US" sz="1400" b="0">
                <a:solidFill>
                  <a:schemeClr val="tx2"/>
                </a:solidFill>
                <a:ea typeface="ヒラギノ角ゴ Pro W3" panose="020B0300000000000000" pitchFamily="34" charset="-128"/>
              </a:rPr>
            </a:br>
            <a:r>
              <a:rPr lang="en-US" altLang="en-US" sz="1400" b="0">
                <a:solidFill>
                  <a:schemeClr val="tx2"/>
                </a:solidFill>
                <a:ea typeface="ヒラギノ角ゴ Pro W3" panose="020B0300000000000000" pitchFamily="34" charset="-128"/>
              </a:rPr>
              <a:t>        (try2 ∧ (yellow at 6 or at 7))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critical section</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4</a:t>
            </a:r>
            <a:r>
              <a:rPr lang="en-US" altLang="en-US" sz="1400" b="0">
                <a:ea typeface="ヒラギノ角ゴ Pro W3" panose="020B0300000000000000" pitchFamily="34" charset="-128"/>
              </a:rPr>
              <a:t>  try1 = false;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try1 ∧ (turn == 1 ∨ turn == 2)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outside of critical section</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a:t>
            </a:r>
          </a:p>
        </p:txBody>
      </p:sp>
      <p:sp>
        <p:nvSpPr>
          <p:cNvPr id="64517" name="Text Box 4">
            <a:extLst>
              <a:ext uri="{FF2B5EF4-FFF2-40B4-BE49-F238E27FC236}">
                <a16:creationId xmlns:a16="http://schemas.microsoft.com/office/drawing/2014/main" id="{ED064D6D-AA37-8C47-9EEA-1BE9701404E0}"/>
              </a:ext>
            </a:extLst>
          </p:cNvPr>
          <p:cNvSpPr txBox="1">
            <a:spLocks noChangeArrowheads="1"/>
          </p:cNvSpPr>
          <p:nvPr/>
        </p:nvSpPr>
        <p:spPr bwMode="auto">
          <a:xfrm>
            <a:off x="5105400" y="2101850"/>
            <a:ext cx="3429000" cy="307975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b="0"/>
              <a:t>while (true) {</a:t>
            </a:r>
            <a:br>
              <a:rPr lang="en-US" altLang="en-US" sz="1400" b="0"/>
            </a:br>
            <a:r>
              <a:rPr lang="en-US" altLang="en-US" sz="1400" b="0"/>
              <a:t>    </a:t>
            </a:r>
            <a:r>
              <a:rPr lang="en-US" altLang="en-US" sz="1400" b="0">
                <a:solidFill>
                  <a:schemeClr val="tx2"/>
                </a:solidFill>
              </a:rPr>
              <a:t>{</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5</a:t>
            </a:r>
            <a:r>
              <a:rPr lang="en-US" altLang="en-US" sz="1400" b="0">
                <a:ea typeface="ヒラギノ角ゴ Pro W3" panose="020B0300000000000000" pitchFamily="34" charset="-128"/>
              </a:rPr>
              <a:t>  try2 = true;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6  </a:t>
            </a:r>
            <a:r>
              <a:rPr lang="en-US" altLang="en-US" sz="1400" b="0">
                <a:ea typeface="ヒラギノ角ゴ Pro W3" panose="020B0300000000000000" pitchFamily="34" charset="-128"/>
              </a:rPr>
              <a:t>turn = 1;</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7</a:t>
            </a:r>
            <a:r>
              <a:rPr lang="en-US" altLang="en-US" sz="1400" b="0">
                <a:ea typeface="ヒラギノ角ゴ Pro W3" panose="020B0300000000000000" pitchFamily="34" charset="-128"/>
              </a:rPr>
              <a:t>  while (try1 &amp;&amp; turn != 2)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2 ∨ ¬ try1 ∨ </a:t>
            </a:r>
            <a:br>
              <a:rPr lang="en-US" altLang="en-US" sz="1400" b="0">
                <a:solidFill>
                  <a:schemeClr val="tx2"/>
                </a:solidFill>
                <a:ea typeface="ヒラギノ角ゴ Pro W3" panose="020B0300000000000000" pitchFamily="34" charset="-128"/>
              </a:rPr>
            </a:br>
            <a:r>
              <a:rPr lang="en-US" altLang="en-US" sz="1400" b="0">
                <a:solidFill>
                  <a:schemeClr val="tx2"/>
                </a:solidFill>
                <a:ea typeface="ヒラギノ角ゴ Pro W3" panose="020B0300000000000000" pitchFamily="34" charset="-128"/>
              </a:rPr>
              <a:t>        (try1 ∧ (blue at 2 or at 3))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critical section</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8</a:t>
            </a:r>
            <a:r>
              <a:rPr lang="en-US" altLang="en-US" sz="1400" b="0">
                <a:ea typeface="ヒラギノ角ゴ Pro W3" panose="020B0300000000000000" pitchFamily="34" charset="-128"/>
              </a:rPr>
              <a:t>  try2 = false;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outside of critical section</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a:t>
            </a:r>
          </a:p>
        </p:txBody>
      </p:sp>
      <p:sp>
        <p:nvSpPr>
          <p:cNvPr id="64518" name="Text Box 5">
            <a:extLst>
              <a:ext uri="{FF2B5EF4-FFF2-40B4-BE49-F238E27FC236}">
                <a16:creationId xmlns:a16="http://schemas.microsoft.com/office/drawing/2014/main" id="{CC0E331E-D9F5-D643-AC1C-891559CF1DD3}"/>
              </a:ext>
            </a:extLst>
          </p:cNvPr>
          <p:cNvSpPr txBox="1">
            <a:spLocks noChangeArrowheads="1"/>
          </p:cNvSpPr>
          <p:nvPr/>
        </p:nvSpPr>
        <p:spPr bwMode="auto">
          <a:xfrm>
            <a:off x="2857500" y="1487488"/>
            <a:ext cx="3429000" cy="569912"/>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b="0"/>
              <a:t>int turn = 1;</a:t>
            </a:r>
          </a:p>
          <a:p>
            <a:pPr>
              <a:buFont typeface="Monotype Sorts" pitchFamily="2" charset="2"/>
              <a:buNone/>
            </a:pPr>
            <a:r>
              <a:rPr lang="en-US" altLang="en-US" sz="1400" b="0"/>
              <a:t>bool try1 = false, try2 = false;</a:t>
            </a:r>
            <a:endParaRPr lang="en-US" altLang="en-US" sz="1400">
              <a:solidFill>
                <a:schemeClr val="tx1"/>
              </a:solidFill>
            </a:endParaRPr>
          </a:p>
        </p:txBody>
      </p:sp>
      <p:sp>
        <p:nvSpPr>
          <p:cNvPr id="64519" name="Rectangle 8">
            <a:extLst>
              <a:ext uri="{FF2B5EF4-FFF2-40B4-BE49-F238E27FC236}">
                <a16:creationId xmlns:a16="http://schemas.microsoft.com/office/drawing/2014/main" id="{F7410EE7-719D-164E-97E0-4D294B37EF8B}"/>
              </a:ext>
            </a:extLst>
          </p:cNvPr>
          <p:cNvSpPr>
            <a:spLocks noChangeArrowheads="1"/>
          </p:cNvSpPr>
          <p:nvPr/>
        </p:nvSpPr>
        <p:spPr bwMode="auto">
          <a:xfrm>
            <a:off x="184150" y="5332413"/>
            <a:ext cx="86550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800" b="0">
                <a:solidFill>
                  <a:schemeClr val="tx2"/>
                </a:solidFill>
              </a:rPr>
              <a:t>(blue at 4) </a:t>
            </a:r>
            <a:r>
              <a:rPr lang="en-US" altLang="en-US" sz="1800" b="0">
                <a:solidFill>
                  <a:schemeClr val="tx2"/>
                </a:solidFill>
                <a:ea typeface="ヒラギノ角ゴ Pro W3" panose="020B0300000000000000" pitchFamily="34" charset="-128"/>
              </a:rPr>
              <a:t>∧ try1 ∧ (turn == 1 ∨ ¬ try2 ∨ (try2 ∧ (yellow at 6 or at 7))</a:t>
            </a:r>
            <a:br>
              <a:rPr lang="en-US" altLang="en-US" sz="1800" b="0">
                <a:solidFill>
                  <a:schemeClr val="tx2"/>
                </a:solidFill>
                <a:ea typeface="ヒラギノ角ゴ Pro W3" panose="020B0300000000000000" pitchFamily="34" charset="-128"/>
              </a:rPr>
            </a:br>
            <a:r>
              <a:rPr lang="en-US" altLang="en-US" sz="1800" b="0">
                <a:solidFill>
                  <a:schemeClr val="tx2"/>
                </a:solidFill>
                <a:ea typeface="ヒラギノ角ゴ Pro W3" panose="020B0300000000000000" pitchFamily="34" charset="-128"/>
              </a:rPr>
              <a:t>       ∧  (yellow at 8) ∧ try2 ∧ (turn == 2 ∨ ¬ try1 ∨ (try1 ∧ (blue at 2 or at 3))</a:t>
            </a:r>
          </a:p>
          <a:p>
            <a:pPr>
              <a:spcBef>
                <a:spcPct val="0"/>
              </a:spcBef>
              <a:buClrTx/>
              <a:buSzTx/>
              <a:buFontTx/>
              <a:buNone/>
            </a:pPr>
            <a:r>
              <a:rPr lang="en-US" altLang="en-US" sz="1800" b="0">
                <a:solidFill>
                  <a:schemeClr val="tx2"/>
                </a:solidFill>
                <a:ea typeface="ヒラギノ角ゴ Pro W3" panose="020B0300000000000000" pitchFamily="34" charset="-128"/>
              </a:rPr>
              <a:t>... ⇒ (turn == 1  ∧ turn == 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ADA02-C87E-6445-AB09-A46D559606AE}"/>
              </a:ext>
            </a:extLst>
          </p:cNvPr>
          <p:cNvSpPr>
            <a:spLocks noGrp="1"/>
          </p:cNvSpPr>
          <p:nvPr>
            <p:ph type="title"/>
          </p:nvPr>
        </p:nvSpPr>
        <p:spPr/>
        <p:txBody>
          <a:bodyPr/>
          <a:lstStyle/>
          <a:p>
            <a:pPr>
              <a:defRPr/>
            </a:pPr>
            <a:r>
              <a:rPr lang="en-US" altLang="en-US">
                <a:ea typeface="ＭＳ Ｐゴシック" panose="020B0600070205080204" pitchFamily="34" charset="-128"/>
              </a:rPr>
              <a:t>Some observations</a:t>
            </a:r>
          </a:p>
        </p:txBody>
      </p:sp>
      <p:sp>
        <p:nvSpPr>
          <p:cNvPr id="3" name="Content Placeholder 2">
            <a:extLst>
              <a:ext uri="{FF2B5EF4-FFF2-40B4-BE49-F238E27FC236}">
                <a16:creationId xmlns:a16="http://schemas.microsoft.com/office/drawing/2014/main" id="{BD113088-BBFC-9E4B-AC19-A5256D81AF7B}"/>
              </a:ext>
            </a:extLst>
          </p:cNvPr>
          <p:cNvSpPr>
            <a:spLocks noGrp="1" noChangeArrowheads="1"/>
          </p:cNvSpPr>
          <p:nvPr>
            <p:ph idx="1"/>
          </p:nvPr>
        </p:nvSpPr>
        <p:spPr/>
        <p:txBody>
          <a:bodyPr/>
          <a:lstStyle/>
          <a:p>
            <a:r>
              <a:rPr lang="en-US" altLang="en-US" dirty="0">
                <a:ea typeface="ＭＳ Ｐゴシック" panose="020B0600070205080204" pitchFamily="34" charset="-128"/>
              </a:rPr>
              <a:t>This stuff (software locks) is hard</a:t>
            </a:r>
          </a:p>
          <a:p>
            <a:pPr lvl="1"/>
            <a:r>
              <a:rPr lang="en-US" altLang="en-US" dirty="0">
                <a:ea typeface="ＭＳ Ｐゴシック" panose="020B0600070205080204" pitchFamily="34" charset="-128"/>
              </a:rPr>
              <a:t>Hard to get right</a:t>
            </a:r>
          </a:p>
          <a:p>
            <a:pPr lvl="1"/>
            <a:r>
              <a:rPr lang="en-US" altLang="en-US" dirty="0">
                <a:ea typeface="ＭＳ Ｐゴシック" panose="020B0600070205080204" pitchFamily="34" charset="-128"/>
              </a:rPr>
              <a:t>Hard to prove right</a:t>
            </a:r>
          </a:p>
          <a:p>
            <a:r>
              <a:rPr lang="en-US" altLang="en-US" dirty="0">
                <a:ea typeface="ＭＳ Ｐゴシック" panose="020B0600070205080204" pitchFamily="34" charset="-128"/>
              </a:rPr>
              <a:t>It also is inefficient</a:t>
            </a:r>
          </a:p>
          <a:p>
            <a:pPr lvl="1"/>
            <a:r>
              <a:rPr lang="en-US" altLang="en-US" dirty="0">
                <a:ea typeface="ＭＳ Ｐゴシック" panose="020B0600070205080204" pitchFamily="34" charset="-128"/>
              </a:rPr>
              <a:t>A spin lock </a:t>
            </a:r>
            <a:r>
              <a:rPr lang="mr-IN" altLang="en-US" dirty="0">
                <a:ea typeface="ＭＳ Ｐゴシック" panose="020B0600070205080204" pitchFamily="34" charset="-128"/>
              </a:rPr>
              <a:t>–</a:t>
            </a:r>
            <a:r>
              <a:rPr lang="en-US" altLang="en-US" dirty="0">
                <a:ea typeface="ＭＳ Ｐゴシック" panose="020B0600070205080204" pitchFamily="34" charset="-128"/>
              </a:rPr>
              <a:t> waiting by checking the condition repeatedly</a:t>
            </a:r>
          </a:p>
          <a:p>
            <a:r>
              <a:rPr lang="en-US" altLang="en-US" dirty="0">
                <a:ea typeface="ＭＳ Ｐゴシック" panose="020B0600070205080204" pitchFamily="34" charset="-128"/>
              </a:rPr>
              <a:t>Even better, software locks don</a:t>
            </a:r>
            <a:r>
              <a:rPr lang="mr-IN" altLang="en-US" dirty="0">
                <a:ea typeface="ＭＳ Ｐゴシック" panose="020B0600070205080204" pitchFamily="34" charset="-128"/>
              </a:rPr>
              <a:t>’</a:t>
            </a:r>
            <a:r>
              <a:rPr lang="en-US" altLang="ja-JP" dirty="0">
                <a:ea typeface="ＭＳ Ｐゴシック" panose="020B0600070205080204" pitchFamily="34" charset="-128"/>
              </a:rPr>
              <a:t>t really work</a:t>
            </a:r>
          </a:p>
          <a:p>
            <a:pPr lvl="1"/>
            <a:r>
              <a:rPr lang="en-US" altLang="en-US" dirty="0">
                <a:ea typeface="ＭＳ Ｐゴシック" panose="020B0600070205080204" pitchFamily="34" charset="-128"/>
              </a:rPr>
              <a:t>Compiler and hardware reorder memory references from different threads</a:t>
            </a:r>
          </a:p>
          <a:p>
            <a:pPr lvl="3"/>
            <a:r>
              <a:rPr lang="en-US" altLang="en-US" dirty="0">
                <a:ea typeface="ＭＳ Ｐゴシック" panose="020B0600070205080204" pitchFamily="34" charset="-128"/>
              </a:rPr>
              <a:t>Something called memory consistency model</a:t>
            </a:r>
          </a:p>
          <a:p>
            <a:pPr lvl="3"/>
            <a:r>
              <a:rPr lang="en-US" altLang="en-US" dirty="0">
                <a:ea typeface="ＭＳ Ｐゴシック" panose="020B0600070205080204" pitchFamily="34" charset="-128"/>
              </a:rPr>
              <a:t>Well beyond the scope of this class </a:t>
            </a:r>
            <a:r>
              <a:rPr lang="en-US" altLang="en-US" dirty="0">
                <a:ea typeface="ＭＳ Ｐゴシック" panose="020B0600070205080204" pitchFamily="34" charset="-128"/>
                <a:sym typeface="Wingdings" pitchFamily="2" charset="2"/>
              </a:rPr>
              <a:t></a:t>
            </a:r>
          </a:p>
          <a:p>
            <a:r>
              <a:rPr lang="en-US" altLang="en-US" dirty="0">
                <a:ea typeface="ＭＳ Ｐゴシック" panose="020B0600070205080204" pitchFamily="34" charset="-128"/>
                <a:sym typeface="Wingdings" pitchFamily="2" charset="2"/>
              </a:rPr>
              <a:t>So, we need to find a different way</a:t>
            </a:r>
          </a:p>
          <a:p>
            <a:pPr lvl="1"/>
            <a:r>
              <a:rPr lang="en-US" altLang="en-US">
                <a:ea typeface="ＭＳ Ｐゴシック" panose="020B0600070205080204" pitchFamily="34" charset="-128"/>
                <a:sym typeface="Wingdings" pitchFamily="2" charset="2"/>
              </a:rPr>
              <a:t>Hardware help</a:t>
            </a:r>
            <a:endParaRPr lang="en-US" altLang="en-US" dirty="0">
              <a:ea typeface="ＭＳ Ｐゴシック" panose="020B0600070205080204" pitchFamily="34" charset="-128"/>
            </a:endParaRPr>
          </a:p>
        </p:txBody>
      </p:sp>
      <p:sp>
        <p:nvSpPr>
          <p:cNvPr id="66564" name="Slide Number Placeholder 5">
            <a:extLst>
              <a:ext uri="{FF2B5EF4-FFF2-40B4-BE49-F238E27FC236}">
                <a16:creationId xmlns:a16="http://schemas.microsoft.com/office/drawing/2014/main" id="{60364DD1-0E92-9244-A974-BE122CA72C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6D183453-6099-2841-AED0-04BCECAB67BE}" type="slidenum">
              <a:rPr lang="en-US" altLang="en-US" sz="1000">
                <a:solidFill>
                  <a:schemeClr val="tx1"/>
                </a:solidFill>
              </a:rPr>
              <a:pPr>
                <a:spcBef>
                  <a:spcPct val="0"/>
                </a:spcBef>
                <a:buClrTx/>
                <a:buSzTx/>
                <a:buFontTx/>
                <a:buNone/>
              </a:pPr>
              <a:t>28</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16E05-9772-404C-85DF-E70AB35BCDED}"/>
              </a:ext>
            </a:extLst>
          </p:cNvPr>
          <p:cNvSpPr>
            <a:spLocks noGrp="1"/>
          </p:cNvSpPr>
          <p:nvPr>
            <p:ph type="title"/>
          </p:nvPr>
        </p:nvSpPr>
        <p:spPr>
          <a:xfrm>
            <a:off x="304800" y="152400"/>
            <a:ext cx="8763000" cy="838200"/>
          </a:xfrm>
        </p:spPr>
        <p:txBody>
          <a:bodyPr/>
          <a:lstStyle/>
          <a:p>
            <a:r>
              <a:rPr lang="en-US" dirty="0"/>
              <a:t>Parallel/distributed scheduling</a:t>
            </a:r>
          </a:p>
        </p:txBody>
      </p:sp>
      <p:sp>
        <p:nvSpPr>
          <p:cNvPr id="3" name="Content Placeholder 2">
            <a:extLst>
              <a:ext uri="{FF2B5EF4-FFF2-40B4-BE49-F238E27FC236}">
                <a16:creationId xmlns:a16="http://schemas.microsoft.com/office/drawing/2014/main" id="{F323EFF4-5556-A14C-B5E9-7AB9704F2318}"/>
              </a:ext>
            </a:extLst>
          </p:cNvPr>
          <p:cNvSpPr>
            <a:spLocks noGrp="1"/>
          </p:cNvSpPr>
          <p:nvPr>
            <p:ph idx="1"/>
          </p:nvPr>
        </p:nvSpPr>
        <p:spPr>
          <a:xfrm>
            <a:off x="685800" y="1143000"/>
            <a:ext cx="8001000" cy="5181600"/>
          </a:xfrm>
        </p:spPr>
        <p:txBody>
          <a:bodyPr/>
          <a:lstStyle/>
          <a:p>
            <a:r>
              <a:rPr lang="en-US" dirty="0"/>
              <a:t>Parallel processing started early</a:t>
            </a:r>
          </a:p>
          <a:p>
            <a:pPr lvl="1"/>
            <a:r>
              <a:rPr lang="en-US" dirty="0"/>
              <a:t>Many hands make light work</a:t>
            </a:r>
          </a:p>
          <a:p>
            <a:pPr lvl="1"/>
            <a:r>
              <a:rPr lang="en-US" dirty="0"/>
              <a:t>I did my PhD in this area – frustrating to work in it</a:t>
            </a:r>
          </a:p>
          <a:p>
            <a:pPr lvl="2"/>
            <a:r>
              <a:rPr lang="en-US" sz="1600" dirty="0"/>
              <a:t>Competition with Moore’s law</a:t>
            </a:r>
          </a:p>
          <a:p>
            <a:pPr lvl="2"/>
            <a:r>
              <a:rPr lang="en-US" sz="1600" dirty="0"/>
              <a:t>Programming is hard</a:t>
            </a:r>
          </a:p>
          <a:p>
            <a:pPr lvl="1"/>
            <a:r>
              <a:rPr lang="en-US" dirty="0"/>
              <a:t>Scheduling when the machine is shared</a:t>
            </a:r>
          </a:p>
          <a:p>
            <a:pPr lvl="2"/>
            <a:r>
              <a:rPr lang="en-US" sz="1800" dirty="0"/>
              <a:t>E.g., Gang scheduling</a:t>
            </a:r>
          </a:p>
          <a:p>
            <a:endParaRPr lang="en-US" dirty="0"/>
          </a:p>
          <a:p>
            <a:r>
              <a:rPr lang="en-US" dirty="0"/>
              <a:t>COW/NOW projects (~early 1990s)</a:t>
            </a:r>
          </a:p>
          <a:p>
            <a:pPr lvl="1"/>
            <a:r>
              <a:rPr lang="en-US" dirty="0"/>
              <a:t>Opportunistically use resources when they are available</a:t>
            </a:r>
          </a:p>
          <a:p>
            <a:pPr lvl="1"/>
            <a:r>
              <a:rPr lang="en-US" dirty="0"/>
              <a:t>Scheduling is important subsystem</a:t>
            </a:r>
          </a:p>
          <a:p>
            <a:pPr lvl="1"/>
            <a:r>
              <a:rPr lang="en-US" dirty="0"/>
              <a:t>Heterogeneous schedulers such as Condor, Hence, …</a:t>
            </a:r>
          </a:p>
        </p:txBody>
      </p:sp>
      <p:sp>
        <p:nvSpPr>
          <p:cNvPr id="5" name="Slide Number Placeholder 4">
            <a:extLst>
              <a:ext uri="{FF2B5EF4-FFF2-40B4-BE49-F238E27FC236}">
                <a16:creationId xmlns:a16="http://schemas.microsoft.com/office/drawing/2014/main" id="{A6582D3A-40FB-2E4A-A6F9-4E5BA7FCC68A}"/>
              </a:ext>
            </a:extLst>
          </p:cNvPr>
          <p:cNvSpPr>
            <a:spLocks noGrp="1"/>
          </p:cNvSpPr>
          <p:nvPr>
            <p:ph type="sldNum" sz="quarter" idx="12"/>
          </p:nvPr>
        </p:nvSpPr>
        <p:spPr/>
        <p:txBody>
          <a:bodyPr/>
          <a:lstStyle/>
          <a:p>
            <a:pPr>
              <a:defRPr/>
            </a:pPr>
            <a:fld id="{71EFC25D-5ABB-2C45-9F24-137E9AF6CDA1}" type="slidenum">
              <a:rPr lang="en-US" altLang="en-US" smtClean="0"/>
              <a:pPr>
                <a:defRPr/>
              </a:pPr>
              <a:t>3</a:t>
            </a:fld>
            <a:endParaRPr lang="en-US" altLang="en-US"/>
          </a:p>
        </p:txBody>
      </p:sp>
    </p:spTree>
    <p:extLst>
      <p:ext uri="{BB962C8B-B14F-4D97-AF65-F5344CB8AC3E}">
        <p14:creationId xmlns:p14="http://schemas.microsoft.com/office/powerpoint/2010/main" val="273131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30AC4-FCE4-604B-B515-3ECD947361A4}"/>
              </a:ext>
            </a:extLst>
          </p:cNvPr>
          <p:cNvSpPr>
            <a:spLocks noGrp="1"/>
          </p:cNvSpPr>
          <p:nvPr>
            <p:ph type="title"/>
          </p:nvPr>
        </p:nvSpPr>
        <p:spPr/>
        <p:txBody>
          <a:bodyPr/>
          <a:lstStyle/>
          <a:p>
            <a:r>
              <a:rPr lang="en-US" dirty="0"/>
              <a:t>Parallel/distributed processing</a:t>
            </a:r>
          </a:p>
        </p:txBody>
      </p:sp>
      <p:sp>
        <p:nvSpPr>
          <p:cNvPr id="3" name="Content Placeholder 2">
            <a:extLst>
              <a:ext uri="{FF2B5EF4-FFF2-40B4-BE49-F238E27FC236}">
                <a16:creationId xmlns:a16="http://schemas.microsoft.com/office/drawing/2014/main" id="{DB7224FA-5AB6-1243-A362-30A61B7A45C8}"/>
              </a:ext>
            </a:extLst>
          </p:cNvPr>
          <p:cNvSpPr>
            <a:spLocks noGrp="1"/>
          </p:cNvSpPr>
          <p:nvPr>
            <p:ph idx="1"/>
          </p:nvPr>
        </p:nvSpPr>
        <p:spPr>
          <a:xfrm>
            <a:off x="609600" y="1268002"/>
            <a:ext cx="7924800" cy="4419600"/>
          </a:xfrm>
        </p:spPr>
        <p:txBody>
          <a:bodyPr/>
          <a:lstStyle/>
          <a:p>
            <a:pPr marL="0" indent="0">
              <a:buNone/>
            </a:pPr>
            <a:endParaRPr lang="en-US" dirty="0"/>
          </a:p>
          <a:p>
            <a:r>
              <a:rPr lang="en-US" dirty="0"/>
              <a:t>Late 1990s: </a:t>
            </a:r>
          </a:p>
          <a:p>
            <a:pPr lvl="1"/>
            <a:r>
              <a:rPr lang="en-US" dirty="0"/>
              <a:t>Grid computing</a:t>
            </a:r>
          </a:p>
          <a:p>
            <a:pPr lvl="1"/>
            <a:r>
              <a:rPr lang="en-US" dirty="0"/>
              <a:t>Clusters </a:t>
            </a:r>
          </a:p>
          <a:p>
            <a:pPr lvl="1"/>
            <a:r>
              <a:rPr lang="en-US" dirty="0"/>
              <a:t>Public resource computing</a:t>
            </a:r>
          </a:p>
          <a:p>
            <a:pPr lvl="1"/>
            <a:r>
              <a:rPr lang="en-US" dirty="0"/>
              <a:t>Other: example, peer to peer networks focused on content sharing</a:t>
            </a:r>
          </a:p>
          <a:p>
            <a:pPr lvl="1"/>
            <a:endParaRPr lang="en-US" dirty="0"/>
          </a:p>
          <a:p>
            <a:r>
              <a:rPr lang="en-US" dirty="0"/>
              <a:t>2000s: </a:t>
            </a:r>
          </a:p>
          <a:p>
            <a:pPr lvl="1"/>
            <a:r>
              <a:rPr lang="en-US" dirty="0"/>
              <a:t>Cloud computing</a:t>
            </a:r>
          </a:p>
          <a:p>
            <a:pPr lvl="1"/>
            <a:r>
              <a:rPr lang="en-US" dirty="0"/>
              <a:t>Data centers</a:t>
            </a:r>
          </a:p>
          <a:p>
            <a:r>
              <a:rPr lang="en-US" dirty="0"/>
              <a:t>Scheduling nowadays: lets listen to the Hawk talk</a:t>
            </a:r>
          </a:p>
        </p:txBody>
      </p:sp>
      <p:sp>
        <p:nvSpPr>
          <p:cNvPr id="5" name="Slide Number Placeholder 4">
            <a:extLst>
              <a:ext uri="{FF2B5EF4-FFF2-40B4-BE49-F238E27FC236}">
                <a16:creationId xmlns:a16="http://schemas.microsoft.com/office/drawing/2014/main" id="{BEBD8871-2E19-334A-B5F8-BE2767FA8A81}"/>
              </a:ext>
            </a:extLst>
          </p:cNvPr>
          <p:cNvSpPr>
            <a:spLocks noGrp="1"/>
          </p:cNvSpPr>
          <p:nvPr>
            <p:ph type="sldNum" sz="quarter" idx="12"/>
          </p:nvPr>
        </p:nvSpPr>
        <p:spPr/>
        <p:txBody>
          <a:bodyPr/>
          <a:lstStyle/>
          <a:p>
            <a:pPr>
              <a:defRPr/>
            </a:pPr>
            <a:fld id="{71EFC25D-5ABB-2C45-9F24-137E9AF6CDA1}" type="slidenum">
              <a:rPr lang="en-US" altLang="en-US" smtClean="0"/>
              <a:pPr>
                <a:defRPr/>
              </a:pPr>
              <a:t>4</a:t>
            </a:fld>
            <a:endParaRPr lang="en-US" altLang="en-US"/>
          </a:p>
        </p:txBody>
      </p:sp>
    </p:spTree>
    <p:extLst>
      <p:ext uri="{BB962C8B-B14F-4D97-AF65-F5344CB8AC3E}">
        <p14:creationId xmlns:p14="http://schemas.microsoft.com/office/powerpoint/2010/main" val="47766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C65E9-F439-6446-AEB8-7339CC15BADA}"/>
              </a:ext>
            </a:extLst>
          </p:cNvPr>
          <p:cNvSpPr>
            <a:spLocks noGrp="1"/>
          </p:cNvSpPr>
          <p:nvPr>
            <p:ph type="title"/>
          </p:nvPr>
        </p:nvSpPr>
        <p:spPr>
          <a:xfrm>
            <a:off x="1676400" y="2747962"/>
            <a:ext cx="7772400" cy="1362075"/>
          </a:xfrm>
        </p:spPr>
        <p:txBody>
          <a:bodyPr/>
          <a:lstStyle/>
          <a:p>
            <a:r>
              <a:rPr lang="en-US" dirty="0"/>
              <a:t>Introduction to Concurrency and Synchronization</a:t>
            </a:r>
          </a:p>
        </p:txBody>
      </p:sp>
      <p:sp>
        <p:nvSpPr>
          <p:cNvPr id="5" name="Slide Number Placeholder 4">
            <a:extLst>
              <a:ext uri="{FF2B5EF4-FFF2-40B4-BE49-F238E27FC236}">
                <a16:creationId xmlns:a16="http://schemas.microsoft.com/office/drawing/2014/main" id="{85A25905-6DA7-6C4A-8AB9-0297C0644C05}"/>
              </a:ext>
            </a:extLst>
          </p:cNvPr>
          <p:cNvSpPr>
            <a:spLocks noGrp="1"/>
          </p:cNvSpPr>
          <p:nvPr>
            <p:ph type="sldNum" sz="quarter" idx="12"/>
          </p:nvPr>
        </p:nvSpPr>
        <p:spPr/>
        <p:txBody>
          <a:bodyPr/>
          <a:lstStyle/>
          <a:p>
            <a:pPr>
              <a:defRPr/>
            </a:pPr>
            <a:fld id="{1F46F04F-43A5-9B43-A629-8016D6A301B1}" type="slidenum">
              <a:rPr lang="en-US" altLang="en-US" smtClean="0"/>
              <a:pPr>
                <a:defRPr/>
              </a:pPr>
              <a:t>5</a:t>
            </a:fld>
            <a:endParaRPr lang="en-US" altLang="en-US"/>
          </a:p>
        </p:txBody>
      </p:sp>
    </p:spTree>
    <p:extLst>
      <p:ext uri="{BB962C8B-B14F-4D97-AF65-F5344CB8AC3E}">
        <p14:creationId xmlns:p14="http://schemas.microsoft.com/office/powerpoint/2010/main" val="190641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B3249736-86D3-C847-A401-C97C3D3C120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5E67853-8259-6149-9EBD-F01BA23E72E9}" type="slidenum">
              <a:rPr lang="en-US" altLang="en-US" sz="1000">
                <a:solidFill>
                  <a:schemeClr val="tx1"/>
                </a:solidFill>
              </a:rPr>
              <a:pPr>
                <a:spcBef>
                  <a:spcPct val="0"/>
                </a:spcBef>
                <a:buClrTx/>
                <a:buSzTx/>
                <a:buFontTx/>
                <a:buNone/>
              </a:pPr>
              <a:t>6</a:t>
            </a:fld>
            <a:endParaRPr lang="en-US" altLang="en-US" sz="1000">
              <a:solidFill>
                <a:schemeClr val="tx1"/>
              </a:solidFill>
            </a:endParaRPr>
          </a:p>
        </p:txBody>
      </p:sp>
      <p:sp>
        <p:nvSpPr>
          <p:cNvPr id="328706" name="Rectangle 2">
            <a:extLst>
              <a:ext uri="{FF2B5EF4-FFF2-40B4-BE49-F238E27FC236}">
                <a16:creationId xmlns:a16="http://schemas.microsoft.com/office/drawing/2014/main" id="{F4BE2A08-43C9-8C40-A20F-6A3018771BF4}"/>
              </a:ext>
            </a:extLst>
          </p:cNvPr>
          <p:cNvSpPr>
            <a:spLocks noGrp="1" noChangeArrowheads="1"/>
          </p:cNvSpPr>
          <p:nvPr>
            <p:ph type="title"/>
          </p:nvPr>
        </p:nvSpPr>
        <p:spPr/>
        <p:txBody>
          <a:bodyPr/>
          <a:lstStyle/>
          <a:p>
            <a:pPr>
              <a:defRPr/>
            </a:pPr>
            <a:r>
              <a:rPr lang="en-US" altLang="en-US" dirty="0">
                <a:ea typeface="ＭＳ Ｐゴシック" panose="020B0600070205080204" pitchFamily="34" charset="-128"/>
              </a:rPr>
              <a:t>Concurrency and synchronization</a:t>
            </a:r>
          </a:p>
        </p:txBody>
      </p:sp>
      <p:sp>
        <p:nvSpPr>
          <p:cNvPr id="19461" name="Rectangle 3">
            <a:extLst>
              <a:ext uri="{FF2B5EF4-FFF2-40B4-BE49-F238E27FC236}">
                <a16:creationId xmlns:a16="http://schemas.microsoft.com/office/drawing/2014/main" id="{997A3D15-F734-DC44-8EB4-A5EDF8784BA0}"/>
              </a:ext>
            </a:extLst>
          </p:cNvPr>
          <p:cNvSpPr>
            <a:spLocks noGrp="1" noChangeArrowheads="1"/>
          </p:cNvSpPr>
          <p:nvPr>
            <p:ph type="body" idx="1"/>
          </p:nvPr>
        </p:nvSpPr>
        <p:spPr/>
        <p:txBody>
          <a:bodyPr/>
          <a:lstStyle/>
          <a:p>
            <a:r>
              <a:rPr lang="en-US" altLang="en-US" dirty="0">
                <a:ea typeface="ＭＳ Ｐゴシック" panose="020B0600070205080204" pitchFamily="34" charset="-128"/>
              </a:rPr>
              <a:t>Threads share the same address space and resources</a:t>
            </a:r>
          </a:p>
          <a:p>
            <a:r>
              <a:rPr lang="en-US" altLang="en-US" dirty="0">
                <a:ea typeface="ＭＳ Ｐゴシック" panose="020B0600070205080204" pitchFamily="34" charset="-128"/>
              </a:rPr>
              <a:t>Threads cooperate on concurrent activities</a:t>
            </a:r>
          </a:p>
          <a:p>
            <a:r>
              <a:rPr lang="en-US" altLang="en-US" dirty="0">
                <a:ea typeface="ＭＳ Ｐゴシック" panose="020B0600070205080204" pitchFamily="34" charset="-128"/>
              </a:rPr>
              <a:t>We are under the mercy of the scheduler; generally, the scheduler is unaware of the application</a:t>
            </a:r>
          </a:p>
          <a:p>
            <a:r>
              <a:rPr lang="en-US" altLang="en-US" dirty="0">
                <a:ea typeface="ＭＳ Ｐゴシック" panose="020B0600070205080204" pitchFamily="34" charset="-128"/>
              </a:rPr>
              <a:t>What can go wrong? </a:t>
            </a:r>
          </a:p>
          <a:p>
            <a:pPr lvl="1"/>
            <a:r>
              <a:rPr lang="en-US" altLang="en-US" dirty="0">
                <a:ea typeface="ＭＳ Ｐゴシック" panose="020B0600070205080204" pitchFamily="34" charset="-128"/>
              </a:rPr>
              <a:t>Race conditions</a:t>
            </a:r>
          </a:p>
          <a:p>
            <a:pPr lvl="1"/>
            <a:r>
              <a:rPr lang="en-US" altLang="en-US" dirty="0">
                <a:ea typeface="ＭＳ Ｐゴシック" panose="020B0600070205080204" pitchFamily="34" charset="-128"/>
              </a:rPr>
              <a:t>Incorrect ordering of activities</a:t>
            </a:r>
          </a:p>
          <a:p>
            <a:r>
              <a:rPr lang="en-US" altLang="en-US" dirty="0">
                <a:ea typeface="ＭＳ Ｐゴシック" panose="020B0600070205080204" pitchFamily="34" charset="-128"/>
              </a:rPr>
              <a:t>So, we need tools to synchronize</a:t>
            </a:r>
          </a:p>
          <a:p>
            <a:pPr lvl="1"/>
            <a:r>
              <a:rPr lang="en-US" altLang="en-US" dirty="0">
                <a:ea typeface="ＭＳ Ｐゴシック" panose="020B0600070205080204" pitchFamily="34" charset="-128"/>
              </a:rPr>
              <a:t>They should enable us to control concurrency effectively</a:t>
            </a:r>
          </a:p>
          <a:p>
            <a:pPr lvl="1"/>
            <a:r>
              <a:rPr lang="en-US" altLang="en-US" dirty="0">
                <a:ea typeface="ＭＳ Ｐゴシック" panose="020B0600070205080204" pitchFamily="34" charset="-128"/>
              </a:rPr>
              <a:t>We need to perform well</a:t>
            </a:r>
          </a:p>
          <a:p>
            <a:pPr lvl="1"/>
            <a:r>
              <a:rPr lang="en-US" altLang="en-US" dirty="0">
                <a:ea typeface="ＭＳ Ｐゴシック" panose="020B0600070205080204" pitchFamily="34" charset="-128"/>
              </a:rPr>
              <a:t>We need to handle some resulting issues: deadlocks, lock contention, convoying, scheduler interactions</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98961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46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46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46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B3249736-86D3-C847-A401-C97C3D3C120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5E67853-8259-6149-9EBD-F01BA23E72E9}" type="slidenum">
              <a:rPr lang="en-US" altLang="en-US" sz="1000">
                <a:solidFill>
                  <a:schemeClr val="tx1"/>
                </a:solidFill>
              </a:rPr>
              <a:pPr>
                <a:spcBef>
                  <a:spcPct val="0"/>
                </a:spcBef>
                <a:buClrTx/>
                <a:buSzTx/>
                <a:buFontTx/>
                <a:buNone/>
              </a:pPr>
              <a:t>7</a:t>
            </a:fld>
            <a:endParaRPr lang="en-US" altLang="en-US" sz="1000">
              <a:solidFill>
                <a:schemeClr val="tx1"/>
              </a:solidFill>
            </a:endParaRPr>
          </a:p>
        </p:txBody>
      </p:sp>
      <p:sp>
        <p:nvSpPr>
          <p:cNvPr id="19459" name="Rectangle 6">
            <a:extLst>
              <a:ext uri="{FF2B5EF4-FFF2-40B4-BE49-F238E27FC236}">
                <a16:creationId xmlns:a16="http://schemas.microsoft.com/office/drawing/2014/main" id="{D4966F0D-DA6E-B545-AD38-9FF855745546}"/>
              </a:ext>
            </a:extLst>
          </p:cNvPr>
          <p:cNvSpPr>
            <a:spLocks noChangeArrowheads="1"/>
          </p:cNvSpPr>
          <p:nvPr/>
        </p:nvSpPr>
        <p:spPr bwMode="auto">
          <a:xfrm>
            <a:off x="1143000" y="2667000"/>
            <a:ext cx="2743200" cy="2514600"/>
          </a:xfrm>
          <a:prstGeom prst="rect">
            <a:avLst/>
          </a:prstGeom>
          <a:solidFill>
            <a:srgbClr val="FFFF00"/>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28706" name="Rectangle 2">
            <a:extLst>
              <a:ext uri="{FF2B5EF4-FFF2-40B4-BE49-F238E27FC236}">
                <a16:creationId xmlns:a16="http://schemas.microsoft.com/office/drawing/2014/main" id="{F4BE2A08-43C9-8C40-A20F-6A3018771BF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Threads: Cooperation</a:t>
            </a:r>
          </a:p>
        </p:txBody>
      </p:sp>
      <p:sp>
        <p:nvSpPr>
          <p:cNvPr id="19461" name="Rectangle 3">
            <a:extLst>
              <a:ext uri="{FF2B5EF4-FFF2-40B4-BE49-F238E27FC236}">
                <a16:creationId xmlns:a16="http://schemas.microsoft.com/office/drawing/2014/main" id="{997A3D15-F734-DC44-8EB4-A5EDF8784BA0}"/>
              </a:ext>
            </a:extLst>
          </p:cNvPr>
          <p:cNvSpPr>
            <a:spLocks noGrp="1" noChangeArrowheads="1"/>
          </p:cNvSpPr>
          <p:nvPr>
            <p:ph type="body" idx="1"/>
          </p:nvPr>
        </p:nvSpPr>
        <p:spPr/>
        <p:txBody>
          <a:bodyPr/>
          <a:lstStyle/>
          <a:p>
            <a:r>
              <a:rPr lang="en-US" altLang="en-US">
                <a:ea typeface="ＭＳ Ｐゴシック" panose="020B0600070205080204" pitchFamily="34" charset="-128"/>
              </a:rPr>
              <a:t>Threads voluntarily give up the CPU with thread_yield</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19462" name="Text Box 5">
            <a:extLst>
              <a:ext uri="{FF2B5EF4-FFF2-40B4-BE49-F238E27FC236}">
                <a16:creationId xmlns:a16="http://schemas.microsoft.com/office/drawing/2014/main" id="{5B001967-A422-5945-B48C-674BFF1CD74C}"/>
              </a:ext>
            </a:extLst>
          </p:cNvPr>
          <p:cNvSpPr txBox="1">
            <a:spLocks noChangeArrowheads="1"/>
          </p:cNvSpPr>
          <p:nvPr/>
        </p:nvSpPr>
        <p:spPr bwMode="auto">
          <a:xfrm>
            <a:off x="1295400" y="2819400"/>
            <a:ext cx="24384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2000" b="0"/>
              <a:t>while (1) {</a:t>
            </a:r>
          </a:p>
          <a:p>
            <a:pPr>
              <a:spcBef>
                <a:spcPct val="50000"/>
              </a:spcBef>
              <a:buClrTx/>
              <a:buSzTx/>
              <a:buFontTx/>
              <a:buNone/>
            </a:pPr>
            <a:r>
              <a:rPr lang="en-US" altLang="en-US" sz="2000" b="0"/>
              <a:t>    printf(</a:t>
            </a:r>
            <a:r>
              <a:rPr lang="ja-JP" altLang="en-US" sz="2000" b="0"/>
              <a:t>“</a:t>
            </a:r>
            <a:r>
              <a:rPr lang="en-US" altLang="ja-JP" sz="2000" b="0"/>
              <a:t>ping\n</a:t>
            </a:r>
            <a:r>
              <a:rPr lang="ja-JP" altLang="en-US" sz="2000" b="0"/>
              <a:t>”</a:t>
            </a:r>
            <a:r>
              <a:rPr lang="en-US" altLang="ja-JP" sz="2000" b="0"/>
              <a:t>);</a:t>
            </a:r>
            <a:endParaRPr lang="en-US" altLang="ja-JP" sz="2000" b="0" i="1"/>
          </a:p>
          <a:p>
            <a:pPr>
              <a:spcBef>
                <a:spcPct val="50000"/>
              </a:spcBef>
              <a:buClrTx/>
              <a:buSzTx/>
              <a:buFontTx/>
              <a:buNone/>
            </a:pPr>
            <a:r>
              <a:rPr lang="en-US" altLang="en-US" sz="2000" b="0"/>
              <a:t>    thread_yield();</a:t>
            </a:r>
          </a:p>
          <a:p>
            <a:pPr>
              <a:spcBef>
                <a:spcPct val="50000"/>
              </a:spcBef>
              <a:buClrTx/>
              <a:buSzTx/>
              <a:buFontTx/>
              <a:buNone/>
            </a:pPr>
            <a:r>
              <a:rPr lang="en-US" altLang="en-US" sz="2000" b="0"/>
              <a:t>}</a:t>
            </a:r>
            <a:endParaRPr lang="en-US" altLang="en-US" sz="1600">
              <a:solidFill>
                <a:schemeClr val="tx1"/>
              </a:solidFill>
            </a:endParaRPr>
          </a:p>
        </p:txBody>
      </p:sp>
      <p:sp>
        <p:nvSpPr>
          <p:cNvPr id="19463" name="Rectangle 7">
            <a:extLst>
              <a:ext uri="{FF2B5EF4-FFF2-40B4-BE49-F238E27FC236}">
                <a16:creationId xmlns:a16="http://schemas.microsoft.com/office/drawing/2014/main" id="{0D57426D-D4BC-CC49-86B5-824801E9510D}"/>
              </a:ext>
            </a:extLst>
          </p:cNvPr>
          <p:cNvSpPr>
            <a:spLocks noChangeArrowheads="1"/>
          </p:cNvSpPr>
          <p:nvPr/>
        </p:nvSpPr>
        <p:spPr bwMode="auto">
          <a:xfrm>
            <a:off x="5105400" y="2667000"/>
            <a:ext cx="2743200" cy="2514600"/>
          </a:xfrm>
          <a:prstGeom prst="rect">
            <a:avLst/>
          </a:prstGeom>
          <a:solidFill>
            <a:srgbClr val="CCFFFF"/>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9464" name="Text Box 8">
            <a:extLst>
              <a:ext uri="{FF2B5EF4-FFF2-40B4-BE49-F238E27FC236}">
                <a16:creationId xmlns:a16="http://schemas.microsoft.com/office/drawing/2014/main" id="{DC933933-CD18-374E-8611-90414E29E4DE}"/>
              </a:ext>
            </a:extLst>
          </p:cNvPr>
          <p:cNvSpPr txBox="1">
            <a:spLocks noChangeArrowheads="1"/>
          </p:cNvSpPr>
          <p:nvPr/>
        </p:nvSpPr>
        <p:spPr bwMode="auto">
          <a:xfrm>
            <a:off x="5257800" y="2819400"/>
            <a:ext cx="24384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2000" b="0"/>
              <a:t>while (1) {</a:t>
            </a:r>
          </a:p>
          <a:p>
            <a:pPr>
              <a:spcBef>
                <a:spcPct val="50000"/>
              </a:spcBef>
              <a:buClrTx/>
              <a:buSzTx/>
              <a:buFontTx/>
              <a:buNone/>
            </a:pPr>
            <a:r>
              <a:rPr lang="en-US" altLang="en-US" sz="2000" b="0"/>
              <a:t>    printf(</a:t>
            </a:r>
            <a:r>
              <a:rPr lang="ja-JP" altLang="en-US" sz="2000" b="0"/>
              <a:t>“</a:t>
            </a:r>
            <a:r>
              <a:rPr lang="en-US" altLang="ja-JP" sz="2000" b="0"/>
              <a:t>pong\n</a:t>
            </a:r>
            <a:r>
              <a:rPr lang="ja-JP" altLang="en-US" sz="2000" b="0"/>
              <a:t>”</a:t>
            </a:r>
            <a:r>
              <a:rPr lang="en-US" altLang="ja-JP" sz="2000" b="0"/>
              <a:t>);</a:t>
            </a:r>
          </a:p>
          <a:p>
            <a:pPr>
              <a:spcBef>
                <a:spcPct val="50000"/>
              </a:spcBef>
              <a:buClrTx/>
              <a:buSzTx/>
              <a:buFontTx/>
              <a:buNone/>
            </a:pPr>
            <a:r>
              <a:rPr lang="en-US" altLang="en-US" sz="2000" b="0"/>
              <a:t>    thread_yield();</a:t>
            </a:r>
          </a:p>
          <a:p>
            <a:pPr>
              <a:spcBef>
                <a:spcPct val="50000"/>
              </a:spcBef>
              <a:buClrTx/>
              <a:buSzTx/>
              <a:buFontTx/>
              <a:buNone/>
            </a:pPr>
            <a:r>
              <a:rPr lang="en-US" altLang="en-US" sz="2000" b="0"/>
              <a:t>}</a:t>
            </a:r>
            <a:endParaRPr lang="en-US" altLang="en-US" sz="1600">
              <a:solidFill>
                <a:schemeClr val="tx1"/>
              </a:solidFill>
            </a:endParaRPr>
          </a:p>
        </p:txBody>
      </p:sp>
      <p:sp>
        <p:nvSpPr>
          <p:cNvPr id="19465" name="Text Box 9">
            <a:extLst>
              <a:ext uri="{FF2B5EF4-FFF2-40B4-BE49-F238E27FC236}">
                <a16:creationId xmlns:a16="http://schemas.microsoft.com/office/drawing/2014/main" id="{73F23ACE-1C78-EA42-9C31-00D3640CF7D1}"/>
              </a:ext>
            </a:extLst>
          </p:cNvPr>
          <p:cNvSpPr txBox="1">
            <a:spLocks noChangeArrowheads="1"/>
          </p:cNvSpPr>
          <p:nvPr/>
        </p:nvSpPr>
        <p:spPr bwMode="auto">
          <a:xfrm>
            <a:off x="1143000" y="2286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t>Ping Thread</a:t>
            </a:r>
          </a:p>
        </p:txBody>
      </p:sp>
      <p:sp>
        <p:nvSpPr>
          <p:cNvPr id="19466" name="Text Box 10">
            <a:extLst>
              <a:ext uri="{FF2B5EF4-FFF2-40B4-BE49-F238E27FC236}">
                <a16:creationId xmlns:a16="http://schemas.microsoft.com/office/drawing/2014/main" id="{70D59D6A-D0EA-854F-AD48-6AED03D7B075}"/>
              </a:ext>
            </a:extLst>
          </p:cNvPr>
          <p:cNvSpPr txBox="1">
            <a:spLocks noChangeArrowheads="1"/>
          </p:cNvSpPr>
          <p:nvPr/>
        </p:nvSpPr>
        <p:spPr bwMode="auto">
          <a:xfrm>
            <a:off x="5105400" y="2286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t>Pong Thread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69A55917-547C-464A-8F2E-5E304E69841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92B4A8D-5206-474A-8B1C-5E248B4E7F60}" type="slidenum">
              <a:rPr lang="en-US" altLang="en-US" sz="1000">
                <a:solidFill>
                  <a:schemeClr val="tx1"/>
                </a:solidFill>
              </a:rPr>
              <a:pPr>
                <a:spcBef>
                  <a:spcPct val="0"/>
                </a:spcBef>
                <a:buClrTx/>
                <a:buSzTx/>
                <a:buFontTx/>
                <a:buNone/>
              </a:pPr>
              <a:t>8</a:t>
            </a:fld>
            <a:endParaRPr lang="en-US" altLang="en-US" sz="1000">
              <a:solidFill>
                <a:schemeClr val="tx1"/>
              </a:solidFill>
            </a:endParaRPr>
          </a:p>
        </p:txBody>
      </p:sp>
      <p:sp>
        <p:nvSpPr>
          <p:cNvPr id="343042" name="Rectangle 2">
            <a:extLst>
              <a:ext uri="{FF2B5EF4-FFF2-40B4-BE49-F238E27FC236}">
                <a16:creationId xmlns:a16="http://schemas.microsoft.com/office/drawing/2014/main" id="{40B572CC-7294-9E4B-88B2-77F0CA7F7333}"/>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Synchronization</a:t>
            </a:r>
          </a:p>
        </p:txBody>
      </p:sp>
      <p:sp>
        <p:nvSpPr>
          <p:cNvPr id="20484" name="Rectangle 3">
            <a:extLst>
              <a:ext uri="{FF2B5EF4-FFF2-40B4-BE49-F238E27FC236}">
                <a16:creationId xmlns:a16="http://schemas.microsoft.com/office/drawing/2014/main" id="{5A1FF007-84F4-1848-AC11-4DCF8108B123}"/>
              </a:ext>
            </a:extLst>
          </p:cNvPr>
          <p:cNvSpPr>
            <a:spLocks noGrp="1" noChangeArrowheads="1"/>
          </p:cNvSpPr>
          <p:nvPr>
            <p:ph type="body" idx="1"/>
          </p:nvPr>
        </p:nvSpPr>
        <p:spPr>
          <a:xfrm>
            <a:off x="685800" y="1447800"/>
            <a:ext cx="7924800" cy="4572000"/>
          </a:xfrm>
        </p:spPr>
        <p:txBody>
          <a:bodyPr/>
          <a:lstStyle/>
          <a:p>
            <a:r>
              <a:rPr lang="en-US" altLang="en-US" dirty="0">
                <a:ea typeface="ＭＳ Ｐゴシック" panose="020B0600070205080204" pitchFamily="34" charset="-128"/>
              </a:rPr>
              <a:t>For correctness, we need to control this cooperation</a:t>
            </a:r>
          </a:p>
          <a:p>
            <a:pPr lvl="1"/>
            <a:r>
              <a:rPr lang="en-US" altLang="en-US" dirty="0">
                <a:ea typeface="ＭＳ Ｐゴシック" panose="020B0600070205080204" pitchFamily="34" charset="-128"/>
              </a:rPr>
              <a:t>Threads </a:t>
            </a:r>
            <a:r>
              <a:rPr lang="en-US" altLang="en-US" dirty="0">
                <a:solidFill>
                  <a:srgbClr val="0000FF"/>
                </a:solidFill>
                <a:ea typeface="ＭＳ Ｐゴシック" panose="020B0600070205080204" pitchFamily="34" charset="-128"/>
              </a:rPr>
              <a:t>interleave executions arbitrarily</a:t>
            </a:r>
            <a:r>
              <a:rPr lang="en-US" altLang="en-US" dirty="0">
                <a:ea typeface="ＭＳ Ｐゴシック" panose="020B0600070205080204" pitchFamily="34" charset="-128"/>
              </a:rPr>
              <a:t> and at </a:t>
            </a:r>
            <a:r>
              <a:rPr lang="en-US" altLang="en-US" dirty="0">
                <a:solidFill>
                  <a:srgbClr val="0000FF"/>
                </a:solidFill>
                <a:ea typeface="ＭＳ Ｐゴシック" panose="020B0600070205080204" pitchFamily="34" charset="-128"/>
              </a:rPr>
              <a:t>different rates</a:t>
            </a:r>
          </a:p>
          <a:p>
            <a:pPr lvl="1"/>
            <a:r>
              <a:rPr lang="en-US" altLang="en-US" dirty="0">
                <a:ea typeface="ＭＳ Ｐゴシック" panose="020B0600070205080204" pitchFamily="34" charset="-128"/>
              </a:rPr>
              <a:t>Scheduling is not under program control</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We control cooperation using </a:t>
            </a:r>
            <a:r>
              <a:rPr lang="en-US" altLang="en-US" dirty="0">
                <a:solidFill>
                  <a:srgbClr val="FF3300"/>
                </a:solidFill>
                <a:ea typeface="ＭＳ Ｐゴシック" panose="020B0600070205080204" pitchFamily="34" charset="-128"/>
              </a:rPr>
              <a:t>synchronization</a:t>
            </a:r>
          </a:p>
          <a:p>
            <a:pPr lvl="1"/>
            <a:r>
              <a:rPr lang="en-US" altLang="en-US" dirty="0">
                <a:ea typeface="ＭＳ Ｐゴシック" panose="020B0600070205080204" pitchFamily="34" charset="-128"/>
              </a:rPr>
              <a:t>Synchronization enables us to restrict the possible inter-leavings of thread executions</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Problem occurs around shared resources</a:t>
            </a:r>
          </a:p>
          <a:p>
            <a:pPr lvl="1"/>
            <a:r>
              <a:rPr lang="en-US" altLang="en-US" dirty="0">
                <a:ea typeface="ＭＳ Ｐゴシック" panose="020B0600070205080204" pitchFamily="34" charset="-128"/>
              </a:rPr>
              <a:t>Variables, </a:t>
            </a:r>
            <a:r>
              <a:rPr lang="en-US" altLang="en-US" dirty="0" err="1">
                <a:ea typeface="ＭＳ Ｐゴシック" panose="020B0600070205080204" pitchFamily="34" charset="-128"/>
              </a:rPr>
              <a:t>etc</a:t>
            </a:r>
            <a:r>
              <a:rPr lang="en-US" altLang="en-US" dirty="0">
                <a:ea typeface="ＭＳ Ｐゴシック" panose="020B0600070205080204" pitchFamily="34" charset="-128"/>
              </a:rPr>
              <a:t>…</a:t>
            </a:r>
          </a:p>
          <a:p>
            <a:endParaRPr lang="en-US" altLang="en-US" dirty="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60FD1304-95C5-1F41-8B3D-45F54562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90D867E-BA03-5747-9C6E-70E32F754B04}" type="slidenum">
              <a:rPr lang="en-US" altLang="en-US" sz="1000">
                <a:solidFill>
                  <a:schemeClr val="tx1"/>
                </a:solidFill>
              </a:rPr>
              <a:pPr>
                <a:spcBef>
                  <a:spcPct val="0"/>
                </a:spcBef>
                <a:buClrTx/>
                <a:buSzTx/>
                <a:buFontTx/>
                <a:buNone/>
              </a:pPr>
              <a:t>9</a:t>
            </a:fld>
            <a:endParaRPr lang="en-US" altLang="en-US" sz="1000">
              <a:solidFill>
                <a:schemeClr val="tx1"/>
              </a:solidFill>
            </a:endParaRPr>
          </a:p>
        </p:txBody>
      </p:sp>
      <p:sp>
        <p:nvSpPr>
          <p:cNvPr id="346114" name="Rectangle 2">
            <a:extLst>
              <a:ext uri="{FF2B5EF4-FFF2-40B4-BE49-F238E27FC236}">
                <a16:creationId xmlns:a16="http://schemas.microsoft.com/office/drawing/2014/main" id="{6B703A07-8160-804B-9893-DF793B901A50}"/>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 First Example</a:t>
            </a:r>
          </a:p>
        </p:txBody>
      </p:sp>
      <p:sp>
        <p:nvSpPr>
          <p:cNvPr id="25606" name="Rectangle 3">
            <a:extLst>
              <a:ext uri="{FF2B5EF4-FFF2-40B4-BE49-F238E27FC236}">
                <a16:creationId xmlns:a16="http://schemas.microsoft.com/office/drawing/2014/main" id="{5227C592-5E69-6E48-B9A8-E24C845D8FC9}"/>
              </a:ext>
            </a:extLst>
          </p:cNvPr>
          <p:cNvSpPr>
            <a:spLocks noGrp="1" noChangeArrowheads="1"/>
          </p:cNvSpPr>
          <p:nvPr>
            <p:ph type="body" idx="1"/>
          </p:nvPr>
        </p:nvSpPr>
        <p:spPr/>
        <p:txBody>
          <a:bodyPr/>
          <a:lstStyle/>
          <a:p>
            <a:r>
              <a:rPr lang="en-US" altLang="en-US">
                <a:ea typeface="ＭＳ Ｐゴシック" panose="020B0600070205080204" pitchFamily="34" charset="-128"/>
              </a:rPr>
              <a:t>Suppose we have to implement a function to handle withdrawals from a bank account:</a:t>
            </a:r>
          </a:p>
          <a:p>
            <a:pPr lvl="1">
              <a:buFont typeface="ZapfDingbats" pitchFamily="82" charset="2"/>
              <a:buNone/>
            </a:pPr>
            <a:r>
              <a:rPr lang="en-US" altLang="en-US" sz="1800">
                <a:ea typeface="ＭＳ Ｐゴシック" panose="020B0600070205080204" pitchFamily="34" charset="-128"/>
              </a:rPr>
              <a:t>withdraw (account, amount) {</a:t>
            </a:r>
          </a:p>
          <a:p>
            <a:pPr lvl="2">
              <a:buFontTx/>
              <a:buNone/>
            </a:pPr>
            <a:r>
              <a:rPr lang="en-US" altLang="en-US" sz="1800">
                <a:ea typeface="ＭＳ Ｐゴシック" panose="020B0600070205080204" pitchFamily="34" charset="-128"/>
              </a:rPr>
              <a:t>balance = get_balance(account);</a:t>
            </a:r>
          </a:p>
          <a:p>
            <a:pPr lvl="2">
              <a:buFontTx/>
              <a:buNone/>
            </a:pPr>
            <a:r>
              <a:rPr lang="en-US" altLang="en-US" sz="1800">
                <a:ea typeface="ＭＳ Ｐゴシック" panose="020B0600070205080204" pitchFamily="34" charset="-128"/>
              </a:rPr>
              <a:t>balance = balance – amount;</a:t>
            </a:r>
          </a:p>
          <a:p>
            <a:pPr lvl="2">
              <a:buFontTx/>
              <a:buNone/>
            </a:pPr>
            <a:r>
              <a:rPr lang="en-US" altLang="en-US" sz="1800">
                <a:ea typeface="ＭＳ Ｐゴシック" panose="020B0600070205080204" pitchFamily="34" charset="-128"/>
              </a:rPr>
              <a:t>put_balance(account, balance);</a:t>
            </a:r>
          </a:p>
          <a:p>
            <a:pPr lvl="2">
              <a:buFontTx/>
              <a:buNone/>
            </a:pPr>
            <a:r>
              <a:rPr lang="en-US" altLang="en-US" sz="1800">
                <a:ea typeface="ＭＳ Ｐゴシック" panose="020B0600070205080204" pitchFamily="34" charset="-128"/>
              </a:rPr>
              <a:t>return balance;</a:t>
            </a:r>
          </a:p>
          <a:p>
            <a:pPr lvl="1">
              <a:buFont typeface="ZapfDingbats" pitchFamily="82" charset="2"/>
              <a:buNone/>
            </a:pPr>
            <a:r>
              <a:rPr lang="en-US" altLang="en-US" sz="1800">
                <a:ea typeface="ＭＳ Ｐゴシック" panose="020B0600070205080204" pitchFamily="34" charset="-128"/>
              </a:rPr>
              <a:t>}</a:t>
            </a:r>
          </a:p>
          <a:p>
            <a:r>
              <a:rPr lang="en-US" altLang="en-US">
                <a:ea typeface="ＭＳ Ｐゴシック" panose="020B0600070205080204" pitchFamily="34" charset="-128"/>
              </a:rPr>
              <a:t>Now suppose that you and your father share a bank account with a balance of $1000</a:t>
            </a:r>
          </a:p>
          <a:p>
            <a:r>
              <a:rPr lang="en-US" altLang="en-US">
                <a:ea typeface="ＭＳ Ｐゴシック" panose="020B0600070205080204" pitchFamily="34" charset="-128"/>
              </a:rPr>
              <a:t>Then you each go to separate ATM machines and simultaneously withdraw $100 from the account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6">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0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build="p"/>
    </p:bldLst>
  </p:timing>
</p:sld>
</file>

<file path=ppt/theme/theme1.xml><?xml version="1.0" encoding="utf-8"?>
<a:theme xmlns:a="http://schemas.openxmlformats.org/drawingml/2006/main" name="dbllineb">
  <a:themeElements>
    <a:clrScheme name="">
      <a:dk1>
        <a:srgbClr val="333399"/>
      </a:dk1>
      <a:lt1>
        <a:srgbClr val="FFFFFF"/>
      </a:lt1>
      <a:dk2>
        <a:srgbClr val="CC0000"/>
      </a:dk2>
      <a:lt2>
        <a:srgbClr val="CECECE"/>
      </a:lt2>
      <a:accent1>
        <a:srgbClr val="EBEBEB"/>
      </a:accent1>
      <a:accent2>
        <a:srgbClr val="232323"/>
      </a:accent2>
      <a:accent3>
        <a:srgbClr val="FFFFFF"/>
      </a:accent3>
      <a:accent4>
        <a:srgbClr val="2A2A82"/>
      </a:accent4>
      <a:accent5>
        <a:srgbClr val="F3F3F3"/>
      </a:accent5>
      <a:accent6>
        <a:srgbClr val="1F1F1F"/>
      </a:accent6>
      <a:hlink>
        <a:srgbClr val="9C9C9C"/>
      </a:hlink>
      <a:folHlink>
        <a:srgbClr val="676767"/>
      </a:folHlink>
    </a:clrScheme>
    <a:fontScheme name="dbllineb">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blline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lline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blline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lline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lline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lline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blline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c:\msoffice\powerpnt\template\bwovrhd\dbllineb.ppt</Template>
  <TotalTime>622</TotalTime>
  <Pages>7</Pages>
  <Words>3119</Words>
  <Application>Microsoft Macintosh PowerPoint</Application>
  <PresentationFormat>Letter Paper (8.5x11 in)</PresentationFormat>
  <Paragraphs>410</Paragraphs>
  <Slides>28</Slides>
  <Notes>21</Notes>
  <HiddenSlides>7</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ＭＳ Ｐゴシック</vt:lpstr>
      <vt:lpstr>Arial Black</vt:lpstr>
      <vt:lpstr>Monotype Sorts</vt:lpstr>
      <vt:lpstr>ZapfDingbats</vt:lpstr>
      <vt:lpstr>Times New Roman</vt:lpstr>
      <vt:lpstr>Courier New</vt:lpstr>
      <vt:lpstr>ヒラギノ角ゴ Pro W3</vt:lpstr>
      <vt:lpstr>Wingdings</vt:lpstr>
      <vt:lpstr>dbllineb</vt:lpstr>
      <vt:lpstr>CS 202 Advanced Operating Systems  Spring 21</vt:lpstr>
      <vt:lpstr>Administrivia</vt:lpstr>
      <vt:lpstr>Parallel/distributed scheduling</vt:lpstr>
      <vt:lpstr>Parallel/distributed processing</vt:lpstr>
      <vt:lpstr>Introduction to Concurrency and Synchronization</vt:lpstr>
      <vt:lpstr>Concurrency and synchronization</vt:lpstr>
      <vt:lpstr>Threads: Cooperation</vt:lpstr>
      <vt:lpstr>Synchronization</vt:lpstr>
      <vt:lpstr>A First Example</vt:lpstr>
      <vt:lpstr>Example Continued</vt:lpstr>
      <vt:lpstr>Interleaved Schedules</vt:lpstr>
      <vt:lpstr>Shared Resources</vt:lpstr>
      <vt:lpstr>When Are Resources Shared?</vt:lpstr>
      <vt:lpstr>How Interleaved Can It Get?</vt:lpstr>
      <vt:lpstr>What do we do about it?</vt:lpstr>
      <vt:lpstr>Mutual Exclusion</vt:lpstr>
      <vt:lpstr>Critical Section Requirements</vt:lpstr>
      <vt:lpstr>Mechanisms For Building Critical Sections</vt:lpstr>
      <vt:lpstr>How do we implement a lock? First try</vt:lpstr>
      <vt:lpstr>Second try</vt:lpstr>
      <vt:lpstr>Third try – two variables</vt:lpstr>
      <vt:lpstr>Fourth try – set before you check</vt:lpstr>
      <vt:lpstr>Fifth try – double check and back off</vt:lpstr>
      <vt:lpstr>Dekker’s Algorithm</vt:lpstr>
      <vt:lpstr>Mutual Exclusion with Atomic Read/Writes: First Try</vt:lpstr>
      <vt:lpstr>Another solution: Peterson's Algorithm</vt:lpstr>
      <vt:lpstr>Mutex with Atomic R/W: Peterson's Algorithm</vt:lpstr>
      <vt:lpstr>Some observations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153 Design of Operating Systems  Spring 2016</dc:title>
  <dc:subject/>
  <dc:creator>Tala Abughazaleh</dc:creator>
  <cp:keywords/>
  <dc:description/>
  <cp:lastModifiedBy>Nael Abu-Ghazaleh</cp:lastModifiedBy>
  <cp:revision>27</cp:revision>
  <cp:lastPrinted>1999-09-08T17:25:07Z</cp:lastPrinted>
  <dcterms:created xsi:type="dcterms:W3CDTF">2016-04-12T05:22:22Z</dcterms:created>
  <dcterms:modified xsi:type="dcterms:W3CDTF">2021-04-21T16:09:35Z</dcterms:modified>
</cp:coreProperties>
</file>