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32" r:id="rId2"/>
    <p:sldId id="753" r:id="rId3"/>
    <p:sldId id="318" r:id="rId4"/>
    <p:sldId id="766" r:id="rId5"/>
    <p:sldId id="289" r:id="rId6"/>
    <p:sldId id="290" r:id="rId7"/>
    <p:sldId id="291" r:id="rId8"/>
    <p:sldId id="294" r:id="rId9"/>
    <p:sldId id="295" r:id="rId10"/>
    <p:sldId id="296" r:id="rId11"/>
    <p:sldId id="297" r:id="rId12"/>
    <p:sldId id="300" r:id="rId13"/>
    <p:sldId id="301" r:id="rId14"/>
    <p:sldId id="303" r:id="rId15"/>
    <p:sldId id="304" r:id="rId16"/>
    <p:sldId id="305" r:id="rId17"/>
    <p:sldId id="306" r:id="rId18"/>
    <p:sldId id="307" r:id="rId19"/>
    <p:sldId id="309" r:id="rId20"/>
    <p:sldId id="311" r:id="rId21"/>
    <p:sldId id="312" r:id="rId22"/>
    <p:sldId id="314" r:id="rId23"/>
    <p:sldId id="319" r:id="rId24"/>
    <p:sldId id="320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34" r:id="rId33"/>
    <p:sldId id="321" r:id="rId34"/>
    <p:sldId id="322" r:id="rId35"/>
    <p:sldId id="323" r:id="rId36"/>
    <p:sldId id="324" r:id="rId37"/>
    <p:sldId id="331" r:id="rId38"/>
    <p:sldId id="325" r:id="rId39"/>
    <p:sldId id="326" r:id="rId40"/>
    <p:sldId id="327" r:id="rId41"/>
    <p:sldId id="328" r:id="rId42"/>
    <p:sldId id="329" r:id="rId43"/>
    <p:sldId id="330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87FFF9"/>
    <a:srgbClr val="F4B996"/>
    <a:srgbClr val="F4B1B7"/>
    <a:srgbClr val="FA3D3A"/>
    <a:srgbClr val="FF6600"/>
    <a:srgbClr val="9B9B9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4607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08D624B-543D-8B4A-A84C-06B9FF9D7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E789F37-CBEE-1440-B38F-F74B24D5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5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A8FAA-C909-874B-B254-0105DBF685AF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AAE99A-0DE8-C841-9AB8-6A0C35FAEAC1}" type="slidenum">
              <a:rPr lang="en-US" sz="900" b="0">
                <a:latin typeface="Times New Roman" charset="0"/>
              </a:rPr>
              <a:pPr/>
              <a:t>2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799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2983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8069A0-D900-A040-9386-6BA1D9A27CF2}" type="slidenum">
              <a:rPr lang="en-US" sz="900" b="0">
                <a:latin typeface="Times New Roman" charset="0"/>
              </a:rPr>
              <a:pPr/>
              <a:t>4</a:t>
            </a:fld>
            <a:endParaRPr lang="en-US" sz="900" b="0">
              <a:latin typeface="Times New Roman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465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93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92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96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16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5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C3D1-AFF1-DF4D-BD59-FF8FD6CAE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1FAF-409E-5845-B682-2006D642D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E5AD1-324E-7A41-892C-18F203377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0F77-68FB-8F40-922D-04E03DF27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ED14-1037-8B4B-A4C0-53D82E1C0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29EC-83B4-8A42-B6D8-8C023A667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3E44-AABB-B944-A29C-BA6031157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5A0E-E26F-2848-B554-D5E7F0C01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624C-7FFE-1146-9456-F556B610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379E-9CCD-F647-B17B-2840AE86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E4F2-C219-5943-8F33-9B6D54E746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D86C-65CC-5549-9F75-20424D493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8E46-4E7D-DA47-80AE-2167A5A5E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4B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fld id="{DD70851E-8164-1A4B-9C5E-51502E9C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Times" charset="0"/>
        <a:buChar char="•"/>
        <a:defRPr sz="3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8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Times" charset="0"/>
        <a:buChar char="•"/>
        <a:defRPr sz="24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534400" cy="1143000"/>
          </a:xfrm>
        </p:spPr>
        <p:txBody>
          <a:bodyPr/>
          <a:lstStyle/>
          <a:p>
            <a:pPr eaLnBrk="1" hangingPunct="1"/>
            <a:r>
              <a:rPr lang="en-US" sz="3900" dirty="0"/>
              <a:t>Advanced Operating Systems</a:t>
            </a:r>
            <a:br>
              <a:rPr lang="en-US" sz="3900" dirty="0"/>
            </a:br>
            <a:r>
              <a:rPr lang="en-US" sz="3900" dirty="0"/>
              <a:t>(CS 202)</a:t>
            </a:r>
            <a:br>
              <a:rPr lang="en-US" sz="3900" dirty="0"/>
            </a:br>
            <a:br>
              <a:rPr lang="en-US" sz="3900" dirty="0"/>
            </a:br>
            <a:r>
              <a:rPr lang="en-US" sz="3900" dirty="0"/>
              <a:t>Scheduling (2)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8991600" cy="1752600"/>
          </a:xfrm>
        </p:spPr>
        <p:txBody>
          <a:bodyPr/>
          <a:lstStyle/>
          <a:p>
            <a:pPr eaLnBrk="1" hangingPunct="1"/>
            <a:endParaRPr lang="en-US" sz="2800" dirty="0">
              <a:solidFill>
                <a:srgbClr val="87FFF9"/>
              </a:solidFill>
              <a:latin typeface="Chalkboard" charset="0"/>
            </a:endParaRPr>
          </a:p>
          <a:p>
            <a:pPr eaLnBrk="1" hangingPunct="1"/>
            <a:endParaRPr lang="en-US" sz="2800" dirty="0">
              <a:solidFill>
                <a:srgbClr val="F4B996"/>
              </a:solidFill>
              <a:latin typeface="Chalkboard" charset="0"/>
            </a:endParaRPr>
          </a:p>
          <a:p>
            <a:pPr eaLnBrk="1" hangingPunct="1"/>
            <a:endParaRPr lang="en-US" sz="2800" dirty="0">
              <a:latin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25193"/>
      </p:ext>
    </p:extLst>
  </p:cSld>
  <p:clrMapOvr>
    <a:masterClrMapping/>
  </p:clrMapOvr>
  <p:transition advTm="110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Ticket transfers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24890"/>
            <a:ext cx="8610600" cy="4828309"/>
          </a:xfrm>
        </p:spPr>
        <p:txBody>
          <a:bodyPr/>
          <a:lstStyle/>
          <a:p>
            <a:r>
              <a:rPr lang="en-US" altLang="en-US" sz="2400" dirty="0"/>
              <a:t>How to deal with dependencies?</a:t>
            </a:r>
          </a:p>
          <a:p>
            <a:pPr lvl="1"/>
            <a:r>
              <a:rPr lang="en-US" altLang="en-US" sz="2000" dirty="0"/>
              <a:t>Explicit transfers of tickets from one client to another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Transfers can be used whenever a client blocks due to some dependency</a:t>
            </a:r>
          </a:p>
          <a:p>
            <a:pPr lvl="1"/>
            <a:r>
              <a:rPr lang="en-US" altLang="en-US" sz="2000" dirty="0"/>
              <a:t>When a client waits for a reply from a server, it can temporarily transfer its tickets to the server</a:t>
            </a:r>
          </a:p>
          <a:p>
            <a:pPr lvl="2"/>
            <a:r>
              <a:rPr lang="en-US" altLang="en-US" sz="1600" dirty="0"/>
              <a:t>Server has no tickets of its own</a:t>
            </a:r>
          </a:p>
          <a:p>
            <a:pPr lvl="1"/>
            <a:r>
              <a:rPr lang="en-US" altLang="en-US" sz="2000" dirty="0"/>
              <a:t>Server priority is sum of priorities of its active clients</a:t>
            </a:r>
          </a:p>
          <a:p>
            <a:pPr lvl="2"/>
            <a:r>
              <a:rPr lang="en-US" altLang="en-US" sz="1800" dirty="0"/>
              <a:t>Can use lottery scheduling to give service to the clients</a:t>
            </a:r>
          </a:p>
          <a:p>
            <a:pPr lvl="2"/>
            <a:endParaRPr lang="en-US" altLang="en-US" sz="2000" dirty="0"/>
          </a:p>
          <a:p>
            <a:r>
              <a:rPr lang="en-US" altLang="en-US" sz="2400" dirty="0"/>
              <a:t>Similar to priority inheritance</a:t>
            </a:r>
          </a:p>
          <a:p>
            <a:pPr lvl="1"/>
            <a:r>
              <a:rPr lang="en-US" altLang="en-US" sz="2000" dirty="0"/>
              <a:t>Can solve priority inversion</a:t>
            </a:r>
          </a:p>
        </p:txBody>
      </p:sp>
    </p:spTree>
    <p:extLst>
      <p:ext uri="{BB962C8B-B14F-4D97-AF65-F5344CB8AC3E}">
        <p14:creationId xmlns:p14="http://schemas.microsoft.com/office/powerpoint/2010/main" val="130351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Ticket inflation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4572000"/>
          </a:xfrm>
        </p:spPr>
        <p:txBody>
          <a:bodyPr/>
          <a:lstStyle/>
          <a:p>
            <a:r>
              <a:rPr lang="en-US" altLang="en-US" sz="2800" dirty="0"/>
              <a:t>Lets users create new tickets </a:t>
            </a:r>
          </a:p>
          <a:p>
            <a:pPr lvl="1"/>
            <a:r>
              <a:rPr lang="en-US" altLang="en-US" sz="2400" dirty="0"/>
              <a:t>Like printing their own money</a:t>
            </a:r>
          </a:p>
          <a:p>
            <a:pPr lvl="1"/>
            <a:r>
              <a:rPr lang="en-US" altLang="en-US" sz="2400" dirty="0"/>
              <a:t>Counterpart is </a:t>
            </a:r>
            <a:r>
              <a:rPr lang="en-US" altLang="en-US" sz="2400" b="1" i="1" dirty="0"/>
              <a:t>ticket deflation</a:t>
            </a:r>
          </a:p>
          <a:p>
            <a:pPr lvl="1"/>
            <a:r>
              <a:rPr lang="en-US" altLang="en-US" sz="2400" dirty="0"/>
              <a:t>Lets mutually trusting clients adjust their priorities dynamically without explicit communication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Currencies: set up an exchange rate </a:t>
            </a:r>
          </a:p>
          <a:p>
            <a:pPr lvl="1"/>
            <a:r>
              <a:rPr lang="en-US" altLang="en-US" sz="2400" dirty="0"/>
              <a:t>Enables inflation within a group</a:t>
            </a:r>
          </a:p>
          <a:p>
            <a:pPr lvl="1"/>
            <a:r>
              <a:rPr lang="en-US" altLang="en-US" sz="2400" dirty="0"/>
              <a:t>Simplifies mini-lotteries (e.g., for </a:t>
            </a:r>
            <a:r>
              <a:rPr lang="en-US" altLang="en-US" sz="2400" dirty="0" err="1"/>
              <a:t>mutexes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6174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(I)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en-US" dirty="0"/>
              <a:t>A process manages three threads </a:t>
            </a:r>
          </a:p>
          <a:p>
            <a:pPr lvl="1"/>
            <a:r>
              <a:rPr lang="en-US" altLang="en-US" dirty="0"/>
              <a:t>A has 5 tickets</a:t>
            </a:r>
          </a:p>
          <a:p>
            <a:pPr lvl="1"/>
            <a:r>
              <a:rPr lang="en-US" altLang="en-US" dirty="0"/>
              <a:t>B has 3 tickets</a:t>
            </a:r>
          </a:p>
          <a:p>
            <a:pPr lvl="1"/>
            <a:r>
              <a:rPr lang="en-US" altLang="en-US" dirty="0"/>
              <a:t>C has 2 tickets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It creates 10 extra tickets and assigns them to process C</a:t>
            </a:r>
          </a:p>
          <a:p>
            <a:pPr lvl="1"/>
            <a:r>
              <a:rPr lang="en-US" altLang="en-US" dirty="0"/>
              <a:t>Why?</a:t>
            </a:r>
          </a:p>
          <a:p>
            <a:pPr lvl="1"/>
            <a:r>
              <a:rPr lang="en-US" altLang="en-US" dirty="0"/>
              <a:t>Process now has 20 tickets</a:t>
            </a:r>
          </a:p>
        </p:txBody>
      </p:sp>
    </p:spTree>
    <p:extLst>
      <p:ext uri="{BB962C8B-B14F-4D97-AF65-F5344CB8AC3E}">
        <p14:creationId xmlns:p14="http://schemas.microsoft.com/office/powerpoint/2010/main" val="389254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(II)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These 20 tickets are in a new currency whose exchange rate with the base currency is 10/20</a:t>
            </a:r>
          </a:p>
          <a:p>
            <a:endParaRPr lang="en-US" altLang="en-US" dirty="0"/>
          </a:p>
          <a:p>
            <a:r>
              <a:rPr lang="en-US" altLang="en-US" dirty="0"/>
              <a:t>The total value of the processes tickets expressed in the base currency is still equal to 10</a:t>
            </a:r>
          </a:p>
        </p:txBody>
      </p:sp>
    </p:spTree>
    <p:extLst>
      <p:ext uri="{BB962C8B-B14F-4D97-AF65-F5344CB8AC3E}">
        <p14:creationId xmlns:p14="http://schemas.microsoft.com/office/powerpoint/2010/main" val="972503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Compensation tickets (I)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I/O-bound threads are likely get less than their fair share of the CPU because they often block before their CPU quantum expires</a:t>
            </a:r>
          </a:p>
          <a:p>
            <a:endParaRPr lang="en-US" altLang="en-US"/>
          </a:p>
          <a:p>
            <a:r>
              <a:rPr lang="en-US" altLang="en-US"/>
              <a:t>Compensation tickets address this imbalance</a:t>
            </a:r>
          </a:p>
        </p:txBody>
      </p:sp>
    </p:spTree>
    <p:extLst>
      <p:ext uri="{BB962C8B-B14F-4D97-AF65-F5344CB8AC3E}">
        <p14:creationId xmlns:p14="http://schemas.microsoft.com/office/powerpoint/2010/main" val="1238414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Compensation tickets (II)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 A client that consumes only a fraction </a:t>
            </a:r>
            <a:r>
              <a:rPr lang="en-US" altLang="en-US" i="1" dirty="0"/>
              <a:t>f</a:t>
            </a:r>
            <a:r>
              <a:rPr lang="en-US" altLang="en-US" dirty="0"/>
              <a:t> of its CPU quantum </a:t>
            </a:r>
            <a:r>
              <a:rPr lang="en-US" altLang="en-US" b="1" i="1" dirty="0"/>
              <a:t>can</a:t>
            </a:r>
            <a:r>
              <a:rPr lang="en-US" altLang="en-US" dirty="0"/>
              <a:t> be granted a </a:t>
            </a:r>
            <a:r>
              <a:rPr lang="en-US" altLang="en-US" b="1" i="1" dirty="0"/>
              <a:t>compensation ticket</a:t>
            </a:r>
          </a:p>
          <a:p>
            <a:pPr lvl="1"/>
            <a:r>
              <a:rPr lang="en-US" altLang="en-US" dirty="0"/>
              <a:t>Ticket inflates the value  of all client tickets by 1/f until the client starts gets the CPU</a:t>
            </a:r>
          </a:p>
        </p:txBody>
      </p:sp>
    </p:spTree>
    <p:extLst>
      <p:ext uri="{BB962C8B-B14F-4D97-AF65-F5344CB8AC3E}">
        <p14:creationId xmlns:p14="http://schemas.microsoft.com/office/powerpoint/2010/main" val="621919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419600"/>
          </a:xfrm>
        </p:spPr>
        <p:txBody>
          <a:bodyPr/>
          <a:lstStyle/>
          <a:p>
            <a:r>
              <a:rPr lang="en-US" altLang="en-US" dirty="0"/>
              <a:t>CPU quantum is 100 </a:t>
            </a:r>
            <a:r>
              <a:rPr lang="en-US" altLang="en-US" dirty="0" err="1"/>
              <a:t>ms</a:t>
            </a:r>
            <a:endParaRPr lang="en-US" altLang="en-US" dirty="0"/>
          </a:p>
          <a:p>
            <a:r>
              <a:rPr lang="en-US" altLang="en-US" dirty="0"/>
              <a:t>Client A releases the CPU after 20ms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b="1" i="1" dirty="0"/>
              <a:t>f</a:t>
            </a:r>
            <a:r>
              <a:rPr lang="en-US" altLang="en-US" dirty="0"/>
              <a:t> </a:t>
            </a:r>
            <a:r>
              <a:rPr lang="en-US" altLang="en-US" b="1" dirty="0"/>
              <a:t>= 0.2 or 1/5</a:t>
            </a:r>
          </a:p>
          <a:p>
            <a:r>
              <a:rPr lang="en-US" altLang="en-US" dirty="0"/>
              <a:t>Value of </a:t>
            </a:r>
            <a:r>
              <a:rPr lang="en-US" altLang="en-US" b="1" i="1" dirty="0"/>
              <a:t>all </a:t>
            </a:r>
            <a:r>
              <a:rPr lang="en-US" altLang="en-US" dirty="0"/>
              <a:t>tickets owned by A will be multiplied by 5 until A gets the CPU</a:t>
            </a:r>
          </a:p>
          <a:p>
            <a:r>
              <a:rPr lang="en-US" altLang="en-US" dirty="0"/>
              <a:t>Is this fair?</a:t>
            </a:r>
          </a:p>
          <a:p>
            <a:pPr lvl="1"/>
            <a:r>
              <a:rPr lang="en-US" altLang="en-US" dirty="0"/>
              <a:t>What if A alternates between 1/5 and full quantum?</a:t>
            </a:r>
          </a:p>
        </p:txBody>
      </p:sp>
    </p:spTree>
    <p:extLst>
      <p:ext uri="{BB962C8B-B14F-4D97-AF65-F5344CB8AC3E}">
        <p14:creationId xmlns:p14="http://schemas.microsoft.com/office/powerpoint/2010/main" val="792428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59738" cy="1143000"/>
          </a:xfrm>
        </p:spPr>
        <p:txBody>
          <a:bodyPr/>
          <a:lstStyle/>
          <a:p>
            <a:r>
              <a:rPr lang="en-US" altLang="en-US"/>
              <a:t>Compensation tickets (III)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Compensation tickets</a:t>
            </a:r>
          </a:p>
          <a:p>
            <a:pPr lvl="1"/>
            <a:r>
              <a:rPr lang="en-US" altLang="en-US"/>
              <a:t>Favor I/O-bound—and interactive—threads </a:t>
            </a:r>
          </a:p>
          <a:p>
            <a:pPr lvl="1"/>
            <a:r>
              <a:rPr lang="en-US" altLang="en-US"/>
              <a:t>Helps them getting their fair share of the CPU</a:t>
            </a:r>
          </a:p>
        </p:txBody>
      </p:sp>
    </p:spTree>
    <p:extLst>
      <p:ext uri="{BB962C8B-B14F-4D97-AF65-F5344CB8AC3E}">
        <p14:creationId xmlns:p14="http://schemas.microsoft.com/office/powerpoint/2010/main" val="1807738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 a MIPS-based DECstation running Mach 3 microkernel</a:t>
            </a:r>
          </a:p>
          <a:p>
            <a:pPr lvl="1"/>
            <a:r>
              <a:rPr lang="en-US" altLang="en-US"/>
              <a:t>Time slice is 100ms</a:t>
            </a:r>
          </a:p>
          <a:p>
            <a:pPr lvl="2"/>
            <a:r>
              <a:rPr lang="en-US" altLang="en-US" i="1"/>
              <a:t>Fairly large as scheme does not allow preemption</a:t>
            </a:r>
          </a:p>
          <a:p>
            <a:r>
              <a:rPr lang="en-US" altLang="en-US"/>
              <a:t>Requires </a:t>
            </a:r>
          </a:p>
          <a:p>
            <a:pPr lvl="1"/>
            <a:r>
              <a:rPr lang="en-US" altLang="en-US"/>
              <a:t>A fast RNG</a:t>
            </a:r>
          </a:p>
          <a:p>
            <a:pPr lvl="1"/>
            <a:r>
              <a:rPr lang="en-US" altLang="en-US"/>
              <a:t>A fast way to pick lottery winner</a:t>
            </a:r>
          </a:p>
        </p:txBody>
      </p:sp>
    </p:spTree>
    <p:extLst>
      <p:ext uri="{BB962C8B-B14F-4D97-AF65-F5344CB8AC3E}">
        <p14:creationId xmlns:p14="http://schemas.microsoft.com/office/powerpoint/2010/main" val="57272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987550"/>
            <a:ext cx="7772400" cy="4114800"/>
          </a:xfrm>
        </p:spPr>
        <p:txBody>
          <a:bodyPr/>
          <a:lstStyle/>
          <a:p>
            <a:r>
              <a:rPr lang="en-US" altLang="en-US"/>
              <a:t>Three threads</a:t>
            </a:r>
          </a:p>
          <a:p>
            <a:pPr lvl="1"/>
            <a:r>
              <a:rPr lang="en-US" altLang="en-US"/>
              <a:t>A has 5 tickets</a:t>
            </a:r>
          </a:p>
          <a:p>
            <a:pPr lvl="1"/>
            <a:r>
              <a:rPr lang="en-US" altLang="en-US"/>
              <a:t>B has 3 tickets</a:t>
            </a:r>
          </a:p>
          <a:p>
            <a:pPr lvl="1"/>
            <a:r>
              <a:rPr lang="en-US" altLang="en-US"/>
              <a:t>C has 2 tickets </a:t>
            </a:r>
          </a:p>
          <a:p>
            <a:r>
              <a:rPr lang="en-US" altLang="en-US"/>
              <a:t>List contains</a:t>
            </a:r>
          </a:p>
          <a:p>
            <a:pPr lvl="1"/>
            <a:r>
              <a:rPr lang="en-US" altLang="en-US"/>
              <a:t>A (0-4)</a:t>
            </a:r>
          </a:p>
          <a:p>
            <a:pPr lvl="1"/>
            <a:r>
              <a:rPr lang="en-US" altLang="en-US"/>
              <a:t>B (5-7)</a:t>
            </a:r>
          </a:p>
          <a:p>
            <a:pPr lvl="1"/>
            <a:r>
              <a:rPr lang="en-US" altLang="en-US"/>
              <a:t>C (8-9)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965575" y="4946650"/>
            <a:ext cx="4221163" cy="1035050"/>
          </a:xfrm>
          <a:prstGeom prst="rect">
            <a:avLst/>
          </a:prstGeom>
          <a:solidFill>
            <a:srgbClr val="000080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9pPr>
          </a:lstStyle>
          <a:p>
            <a:r>
              <a:rPr lang="en-US" altLang="en-US" sz="3000">
                <a:latin typeface="Verdana" charset="0"/>
              </a:rPr>
              <a:t>Search time is O(</a:t>
            </a:r>
            <a:r>
              <a:rPr lang="en-US" altLang="en-US" sz="3000" i="1">
                <a:latin typeface="Verdana" charset="0"/>
              </a:rPr>
              <a:t>n</a:t>
            </a:r>
            <a:r>
              <a:rPr lang="en-US" altLang="en-US" sz="3000">
                <a:latin typeface="Verdana" charset="0"/>
              </a:rPr>
              <a:t>)</a:t>
            </a:r>
          </a:p>
          <a:p>
            <a:r>
              <a:rPr lang="en-US" altLang="en-US" sz="3000">
                <a:latin typeface="Verdana" charset="0"/>
              </a:rPr>
              <a:t>where </a:t>
            </a:r>
            <a:r>
              <a:rPr lang="en-US" altLang="en-US" sz="3000" i="1">
                <a:latin typeface="Verdana" charset="0"/>
              </a:rPr>
              <a:t>n</a:t>
            </a:r>
            <a:r>
              <a:rPr lang="en-US" altLang="en-US" sz="3000">
                <a:latin typeface="Verdana" charset="0"/>
              </a:rPr>
              <a:t> is list length</a:t>
            </a:r>
          </a:p>
        </p:txBody>
      </p:sp>
    </p:spTree>
    <p:extLst>
      <p:ext uri="{BB962C8B-B14F-4D97-AF65-F5344CB8AC3E}">
        <p14:creationId xmlns:p14="http://schemas.microsoft.com/office/powerpoint/2010/main" val="64352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E995BA-3B00-3B49-88E4-65566BF2791B}" type="slidenum">
              <a:rPr lang="en-US" sz="1000"/>
              <a:pPr/>
              <a:t>2</a:t>
            </a:fld>
            <a:endParaRPr lang="en-US" sz="1000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Today: CPU Scheduling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6703"/>
            <a:ext cx="8382000" cy="5181600"/>
          </a:xfrm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What should the scheduler algorithm do?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Are the ad hoc schedulers ok?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What do commercial OS’ do?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Lottery and Stride scheduling</a:t>
            </a:r>
          </a:p>
          <a:p>
            <a:pPr marL="457200" lvl="1" indent="0">
              <a:buNone/>
            </a:pPr>
            <a:endParaRPr lang="en-US" sz="2000" dirty="0">
              <a:latin typeface="Arial" charset="0"/>
              <a:ea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</a:rPr>
              <a:t>Scheduling activations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User level vs. Kernel level scheduling of threads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Can be thought of as extensibility for scheduling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May skip and give you a quick summary</a:t>
            </a:r>
          </a:p>
          <a:p>
            <a:endParaRPr lang="en-US" sz="2400" dirty="0">
              <a:latin typeface="Arial" charset="0"/>
              <a:ea typeface="ＭＳ Ｐゴシック" charset="0"/>
            </a:endParaRPr>
          </a:p>
          <a:p>
            <a:r>
              <a:rPr lang="en-US" sz="2400" dirty="0">
                <a:latin typeface="Arial" charset="0"/>
                <a:ea typeface="ＭＳ Ｐゴシック" charset="0"/>
              </a:rPr>
              <a:t>How do we schedule on emerging machines?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Multicores/many-cores?  Decade of wasted cores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Cloud, embedded-- Hawk</a:t>
            </a:r>
          </a:p>
        </p:txBody>
      </p:sp>
    </p:spTree>
    <p:extLst>
      <p:ext uri="{BB962C8B-B14F-4D97-AF65-F5344CB8AC3E}">
        <p14:creationId xmlns:p14="http://schemas.microsoft.com/office/powerpoint/2010/main" val="40750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Optimization – use tree</a:t>
            </a:r>
          </a:p>
        </p:txBody>
      </p:sp>
      <p:grpSp>
        <p:nvGrpSpPr>
          <p:cNvPr id="27651" name="Group 16"/>
          <p:cNvGrpSpPr>
            <a:grpSpLocks/>
          </p:cNvGrpSpPr>
          <p:nvPr/>
        </p:nvGrpSpPr>
        <p:grpSpPr bwMode="auto">
          <a:xfrm>
            <a:off x="2825750" y="2062163"/>
            <a:ext cx="4478338" cy="4022725"/>
            <a:chOff x="1780" y="1299"/>
            <a:chExt cx="3206" cy="2919"/>
          </a:xfrm>
        </p:grpSpPr>
        <p:sp>
          <p:nvSpPr>
            <p:cNvPr id="27656" name="Line 5"/>
            <p:cNvSpPr>
              <a:spLocks noChangeShapeType="1"/>
            </p:cNvSpPr>
            <p:nvPr/>
          </p:nvSpPr>
          <p:spPr bwMode="auto">
            <a:xfrm flipH="1">
              <a:off x="2115" y="1825"/>
              <a:ext cx="574" cy="62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657" name="Group 15"/>
            <p:cNvGrpSpPr>
              <a:grpSpLocks/>
            </p:cNvGrpSpPr>
            <p:nvPr/>
          </p:nvGrpSpPr>
          <p:grpSpPr bwMode="auto">
            <a:xfrm>
              <a:off x="1780" y="1299"/>
              <a:ext cx="3206" cy="2919"/>
              <a:chOff x="1780" y="1299"/>
              <a:chExt cx="3206" cy="2919"/>
            </a:xfrm>
          </p:grpSpPr>
          <p:sp>
            <p:nvSpPr>
              <p:cNvPr id="27658" name="Oval 4"/>
              <p:cNvSpPr>
                <a:spLocks noChangeArrowheads="1"/>
              </p:cNvSpPr>
              <p:nvPr/>
            </p:nvSpPr>
            <p:spPr bwMode="auto">
              <a:xfrm>
                <a:off x="2641" y="1299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9pPr>
              </a:lstStyle>
              <a:p>
                <a:pPr algn="ctr"/>
                <a:r>
                  <a:rPr lang="en-US" altLang="en-US" sz="2800" b="1">
                    <a:latin typeface="Verdana" charset="0"/>
                  </a:rPr>
                  <a:t>4</a:t>
                </a:r>
              </a:p>
            </p:txBody>
          </p:sp>
          <p:sp>
            <p:nvSpPr>
              <p:cNvPr id="27659" name="Oval 7"/>
              <p:cNvSpPr>
                <a:spLocks noChangeArrowheads="1"/>
              </p:cNvSpPr>
              <p:nvPr/>
            </p:nvSpPr>
            <p:spPr bwMode="auto">
              <a:xfrm>
                <a:off x="1780" y="2446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9pPr>
              </a:lstStyle>
              <a:p>
                <a:pPr algn="ctr"/>
                <a:r>
                  <a:rPr lang="en-US" altLang="en-US" sz="2800" b="1">
                    <a:latin typeface="Verdana" charset="0"/>
                  </a:rPr>
                  <a:t>A</a:t>
                </a:r>
              </a:p>
            </p:txBody>
          </p:sp>
          <p:sp>
            <p:nvSpPr>
              <p:cNvPr id="27660" name="Oval 8"/>
              <p:cNvSpPr>
                <a:spLocks noChangeArrowheads="1"/>
              </p:cNvSpPr>
              <p:nvPr/>
            </p:nvSpPr>
            <p:spPr bwMode="auto">
              <a:xfrm>
                <a:off x="3501" y="2495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9pPr>
              </a:lstStyle>
              <a:p>
                <a:pPr algn="ctr"/>
                <a:r>
                  <a:rPr lang="en-US" altLang="en-US" sz="2800" b="1">
                    <a:latin typeface="Verdana" charset="0"/>
                  </a:rPr>
                  <a:t>7</a:t>
                </a:r>
              </a:p>
            </p:txBody>
          </p:sp>
          <p:sp>
            <p:nvSpPr>
              <p:cNvPr id="27661" name="Line 9"/>
              <p:cNvSpPr>
                <a:spLocks noChangeShapeType="1"/>
              </p:cNvSpPr>
              <p:nvPr/>
            </p:nvSpPr>
            <p:spPr bwMode="auto">
              <a:xfrm flipH="1">
                <a:off x="2976" y="3021"/>
                <a:ext cx="574" cy="621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662" name="Line 10"/>
              <p:cNvSpPr>
                <a:spLocks noChangeShapeType="1"/>
              </p:cNvSpPr>
              <p:nvPr/>
            </p:nvSpPr>
            <p:spPr bwMode="auto">
              <a:xfrm>
                <a:off x="4027" y="3020"/>
                <a:ext cx="477" cy="62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663" name="Oval 11"/>
              <p:cNvSpPr>
                <a:spLocks noChangeArrowheads="1"/>
              </p:cNvSpPr>
              <p:nvPr/>
            </p:nvSpPr>
            <p:spPr bwMode="auto">
              <a:xfrm>
                <a:off x="2593" y="3642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9pPr>
              </a:lstStyle>
              <a:p>
                <a:pPr algn="ctr"/>
                <a:r>
                  <a:rPr lang="en-US" altLang="en-US" sz="2800" b="1">
                    <a:latin typeface="Verdana" charset="0"/>
                  </a:rPr>
                  <a:t>B</a:t>
                </a:r>
              </a:p>
            </p:txBody>
          </p:sp>
          <p:sp>
            <p:nvSpPr>
              <p:cNvPr id="27664" name="Oval 13"/>
              <p:cNvSpPr>
                <a:spLocks noChangeArrowheads="1"/>
              </p:cNvSpPr>
              <p:nvPr/>
            </p:nvSpPr>
            <p:spPr bwMode="auto">
              <a:xfrm>
                <a:off x="4410" y="3642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>
                    <a:solidFill>
                      <a:schemeClr val="tx1"/>
                    </a:solidFill>
                    <a:latin typeface="Arial Narrow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Arial Narrow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Arial Narrow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 Narrow" charset="0"/>
                  </a:defRPr>
                </a:lvl9pPr>
              </a:lstStyle>
              <a:p>
                <a:pPr algn="ctr"/>
                <a:r>
                  <a:rPr lang="en-US" altLang="en-US" sz="2800" b="1">
                    <a:latin typeface="Verdana" charset="0"/>
                  </a:rPr>
                  <a:t>C</a:t>
                </a:r>
              </a:p>
            </p:txBody>
          </p:sp>
          <p:sp>
            <p:nvSpPr>
              <p:cNvPr id="27665" name="Line 14"/>
              <p:cNvSpPr>
                <a:spLocks noChangeShapeType="1"/>
              </p:cNvSpPr>
              <p:nvPr/>
            </p:nvSpPr>
            <p:spPr bwMode="auto">
              <a:xfrm>
                <a:off x="3167" y="1874"/>
                <a:ext cx="574" cy="621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7652" name="Text Box 17"/>
          <p:cNvSpPr txBox="1">
            <a:spLocks noChangeArrowheads="1"/>
          </p:cNvSpPr>
          <p:nvPr/>
        </p:nvSpPr>
        <p:spPr bwMode="auto">
          <a:xfrm>
            <a:off x="3130550" y="2593975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9pPr>
          </a:lstStyle>
          <a:p>
            <a:r>
              <a:rPr lang="en-US" altLang="en-US" sz="3600" b="1">
                <a:latin typeface="Verdana" charset="0"/>
              </a:rPr>
              <a:t>≤</a:t>
            </a:r>
          </a:p>
        </p:txBody>
      </p:sp>
      <p:sp>
        <p:nvSpPr>
          <p:cNvPr id="27653" name="Text Box 18"/>
          <p:cNvSpPr txBox="1">
            <a:spLocks noChangeArrowheads="1"/>
          </p:cNvSpPr>
          <p:nvPr/>
        </p:nvSpPr>
        <p:spPr bwMode="auto">
          <a:xfrm>
            <a:off x="4268788" y="4187825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9pPr>
          </a:lstStyle>
          <a:p>
            <a:r>
              <a:rPr lang="en-US" altLang="en-US" sz="3600" b="1">
                <a:latin typeface="Verdana" charset="0"/>
              </a:rPr>
              <a:t>≤</a:t>
            </a:r>
          </a:p>
        </p:txBody>
      </p:sp>
      <p:sp>
        <p:nvSpPr>
          <p:cNvPr id="27654" name="Text Box 19"/>
          <p:cNvSpPr txBox="1">
            <a:spLocks noChangeArrowheads="1"/>
          </p:cNvSpPr>
          <p:nvPr/>
        </p:nvSpPr>
        <p:spPr bwMode="auto">
          <a:xfrm>
            <a:off x="5178425" y="2593975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9pPr>
          </a:lstStyle>
          <a:p>
            <a:r>
              <a:rPr lang="en-US" altLang="en-US" sz="3600" b="1">
                <a:latin typeface="Verdana" charset="0"/>
              </a:rPr>
              <a:t>&gt;</a:t>
            </a:r>
          </a:p>
        </p:txBody>
      </p:sp>
      <p:sp>
        <p:nvSpPr>
          <p:cNvPr id="27655" name="Text Box 20"/>
          <p:cNvSpPr txBox="1">
            <a:spLocks noChangeArrowheads="1"/>
          </p:cNvSpPr>
          <p:nvPr/>
        </p:nvSpPr>
        <p:spPr bwMode="auto">
          <a:xfrm>
            <a:off x="6318250" y="4187825"/>
            <a:ext cx="58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charset="0"/>
              </a:defRPr>
            </a:lvl9pPr>
          </a:lstStyle>
          <a:p>
            <a:r>
              <a:rPr lang="en-US" altLang="en-US" sz="3600" b="1">
                <a:latin typeface="Verdana" charset="0"/>
              </a:rPr>
              <a:t>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811" y="4875593"/>
            <a:ext cx="3044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RB Tree used in Linux</a:t>
            </a:r>
          </a:p>
          <a:p>
            <a:r>
              <a:rPr lang="en-US" dirty="0"/>
              <a:t>Completely fair scheduler(CFS)</a:t>
            </a:r>
          </a:p>
          <a:p>
            <a:r>
              <a:rPr lang="en-US" dirty="0"/>
              <a:t>--not lottery based</a:t>
            </a:r>
          </a:p>
        </p:txBody>
      </p:sp>
    </p:spTree>
    <p:extLst>
      <p:ext uri="{BB962C8B-B14F-4D97-AF65-F5344CB8AC3E}">
        <p14:creationId xmlns:p14="http://schemas.microsoft.com/office/powerpoint/2010/main" val="527594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Long-term fairness (I)</a:t>
            </a:r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8100" y="1514475"/>
            <a:ext cx="6527800" cy="5078413"/>
          </a:xfrm>
          <a:noFill/>
          <a:extLst>
            <a:ext uri="{91240B29-F687-4f45-9708-019B960494DF}">
              <a14:hiddenLine xmlns:a14="http://schemas.microsoft.com/office/drawing/2010/main" xmlns="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11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 term fluctuations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4088" y="1666875"/>
            <a:ext cx="160972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2800" dirty="0"/>
              <a:t>For</a:t>
            </a:r>
            <a:br>
              <a:rPr lang="en-US" altLang="en-US" sz="2800" dirty="0"/>
            </a:br>
            <a:r>
              <a:rPr lang="en-US" altLang="en-US" sz="2800" dirty="0"/>
              <a:t>2:1</a:t>
            </a:r>
            <a:br>
              <a:rPr lang="en-US" altLang="en-US" sz="2800" dirty="0"/>
            </a:br>
            <a:r>
              <a:rPr lang="en-US" altLang="en-US" sz="2800" dirty="0"/>
              <a:t>ticket</a:t>
            </a:r>
            <a:br>
              <a:rPr lang="en-US" altLang="en-US" sz="2800" dirty="0"/>
            </a:br>
            <a:r>
              <a:rPr lang="en-US" altLang="en-US" sz="2800" dirty="0" err="1"/>
              <a:t>alloc</a:t>
            </a:r>
            <a:r>
              <a:rPr lang="en-US" altLang="en-US" sz="2800" dirty="0"/>
              <a:t>.</a:t>
            </a:r>
            <a:br>
              <a:rPr lang="en-US" altLang="en-US" sz="2800" dirty="0"/>
            </a:br>
            <a:r>
              <a:rPr lang="en-US" altLang="en-US" sz="2800" dirty="0"/>
              <a:t>ratio</a:t>
            </a:r>
            <a:br>
              <a:rPr lang="en-US" altLang="en-US" dirty="0"/>
            </a:br>
            <a:endParaRPr lang="en-US" altLang="en-US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682750"/>
            <a:ext cx="629285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185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Opinions of the paper and contributions?</a:t>
            </a:r>
          </a:p>
          <a:p>
            <a:pPr lvl="1"/>
            <a:r>
              <a:rPr lang="en-US" sz="2400" dirty="0"/>
              <a:t>Fairness not great</a:t>
            </a:r>
          </a:p>
          <a:p>
            <a:pPr lvl="2"/>
            <a:r>
              <a:rPr lang="en-US" sz="2000" dirty="0" err="1"/>
              <a:t>Mutex</a:t>
            </a:r>
            <a:r>
              <a:rPr lang="en-US" sz="2000" dirty="0"/>
              <a:t> 1.8:1 instead of 2:1</a:t>
            </a:r>
          </a:p>
          <a:p>
            <a:pPr lvl="2"/>
            <a:r>
              <a:rPr lang="en-US" sz="2000" dirty="0"/>
              <a:t>Multimedia apps 1.9:1.5:1 instead of 3:2:1</a:t>
            </a:r>
          </a:p>
          <a:p>
            <a:pPr lvl="1"/>
            <a:r>
              <a:rPr lang="en-US" sz="2400" dirty="0"/>
              <a:t>Can we exploit the algorithm?</a:t>
            </a:r>
          </a:p>
          <a:p>
            <a:pPr lvl="2"/>
            <a:r>
              <a:rPr lang="en-US" sz="2000" dirty="0"/>
              <a:t>Consider also indirectly – processes getting kernel cycles by using high priority kernel services</a:t>
            </a:r>
          </a:p>
          <a:p>
            <a:pPr lvl="1"/>
            <a:r>
              <a:rPr lang="en-US" sz="2400" dirty="0"/>
              <a:t>Real time?  Multiprocessor?</a:t>
            </a:r>
          </a:p>
          <a:p>
            <a:pPr lvl="1"/>
            <a:r>
              <a:rPr lang="en-US" sz="2400" dirty="0"/>
              <a:t>Short term unfairness</a:t>
            </a:r>
          </a:p>
          <a:p>
            <a:pPr lvl="2"/>
            <a:r>
              <a:rPr lang="en-US" sz="2000" dirty="0"/>
              <a:t>Later this lead to stride scheduling from same authors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5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Stride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686800" cy="4419600"/>
          </a:xfrm>
        </p:spPr>
        <p:txBody>
          <a:bodyPr/>
          <a:lstStyle/>
          <a:p>
            <a:r>
              <a:rPr lang="en-US" sz="2800" dirty="0"/>
              <a:t>Deterministic version of lottery scheduling</a:t>
            </a:r>
          </a:p>
          <a:p>
            <a:r>
              <a:rPr lang="en-US" sz="2800" dirty="0"/>
              <a:t>Mark time virtually (counting passes)</a:t>
            </a:r>
          </a:p>
          <a:p>
            <a:pPr lvl="1"/>
            <a:r>
              <a:rPr lang="en-US" sz="2400" dirty="0"/>
              <a:t>Each process has a stride: number of passes between being scheduled</a:t>
            </a:r>
          </a:p>
          <a:p>
            <a:pPr lvl="1"/>
            <a:r>
              <a:rPr lang="en-US" sz="2400" dirty="0"/>
              <a:t>Stride inversely proportional to number of tickets</a:t>
            </a:r>
          </a:p>
          <a:p>
            <a:pPr lvl="1"/>
            <a:r>
              <a:rPr lang="en-US" sz="2400" dirty="0"/>
              <a:t>Regular, predictable schedule</a:t>
            </a:r>
          </a:p>
          <a:p>
            <a:r>
              <a:rPr lang="en-US" sz="2800" dirty="0"/>
              <a:t>Can also use compensation tickets</a:t>
            </a:r>
          </a:p>
          <a:p>
            <a:r>
              <a:rPr lang="en-US" sz="2800" dirty="0"/>
              <a:t>Similar to weighted fair queuing</a:t>
            </a:r>
          </a:p>
          <a:p>
            <a:pPr lvl="1"/>
            <a:r>
              <a:rPr lang="en-US" sz="2400" dirty="0"/>
              <a:t>Linux CFS is similar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Stride Scheduling – Basic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259057" cy="4351338"/>
              </a:xfrm>
            </p:spPr>
            <p:txBody>
              <a:bodyPr anchor="t"/>
              <a:lstStyle/>
              <a:p>
                <a:pPr marL="0" indent="0">
                  <a:buNone/>
                </a:pPr>
                <a:r>
                  <a:rPr lang="en-US" sz="2400" dirty="0"/>
                  <a:t>Client Variables:</a:t>
                </a:r>
              </a:p>
              <a:p>
                <a:r>
                  <a:rPr lang="en-US" sz="2400" dirty="0"/>
                  <a:t>Tickets </a:t>
                </a:r>
              </a:p>
              <a:p>
                <a:pPr lvl="1"/>
                <a:r>
                  <a:rPr lang="en-US" sz="2000" dirty="0"/>
                  <a:t>Relative resource allocation</a:t>
                </a:r>
              </a:p>
              <a:p>
                <a:r>
                  <a:rPr lang="en-US" sz="2400" dirty="0"/>
                  <a:t>Strides (</a:t>
                </a:r>
              </a:p>
              <a:p>
                <a:pPr lvl="1"/>
                <a:r>
                  <a:rPr lang="en-US" sz="2000" dirty="0"/>
                  <a:t>Interval between selection</a:t>
                </a:r>
              </a:p>
              <a:p>
                <a:r>
                  <a:rPr lang="en-US" sz="2400" dirty="0"/>
                  <a:t>Pass (</a:t>
                </a:r>
              </a:p>
              <a:p>
                <a:pPr lvl="1"/>
                <a:r>
                  <a:rPr lang="en-US" sz="2000" dirty="0"/>
                  <a:t>Virtual index of next selection</a:t>
                </a:r>
              </a:p>
              <a:p>
                <a:pPr lvl="1"/>
                <a:endParaRPr lang="en-US" sz="2000" dirty="0"/>
              </a:p>
              <a:p>
                <a:pPr marL="0" indent="0">
                  <a:buNone/>
                </a:pPr>
                <a:r>
                  <a:rPr lang="en-US" sz="1800" dirty="0"/>
                  <a:t> - minimum ticket allocation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259057" cy="435133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25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603659" y="2522063"/>
            <a:ext cx="2649458" cy="1118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Select Client with Minimum Pass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03659" y="4470891"/>
            <a:ext cx="2649458" cy="111833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Advance Client’s Pass by Client’s Stride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5453371" y="3819780"/>
            <a:ext cx="942358" cy="511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-Turn Arrow 11"/>
          <p:cNvSpPr/>
          <p:nvPr/>
        </p:nvSpPr>
        <p:spPr>
          <a:xfrm rot="16200000" flipV="1">
            <a:off x="6751374" y="3625243"/>
            <a:ext cx="2246530" cy="900422"/>
          </a:xfrm>
          <a:prstGeom prst="uturnArrow">
            <a:avLst>
              <a:gd name="adj1" fmla="val 31300"/>
              <a:gd name="adj2" fmla="val 25000"/>
              <a:gd name="adj3" fmla="val 31027"/>
              <a:gd name="adj4" fmla="val 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6248400"/>
            <a:ext cx="403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and example</a:t>
            </a:r>
            <a:r>
              <a:rPr lang="en-US" baseline="0" dirty="0"/>
              <a:t> </a:t>
            </a:r>
            <a:r>
              <a:rPr lang="en-US" dirty="0"/>
              <a:t>from Dong-</a:t>
            </a:r>
            <a:r>
              <a:rPr lang="en-US" dirty="0" err="1"/>
              <a:t>hyeon</a:t>
            </a:r>
            <a:r>
              <a:rPr lang="en-US" dirty="0"/>
              <a:t> Park  </a:t>
            </a:r>
          </a:p>
        </p:txBody>
      </p:sp>
    </p:spTree>
    <p:extLst>
      <p:ext uri="{BB962C8B-B14F-4D97-AF65-F5344CB8AC3E}">
        <p14:creationId xmlns:p14="http://schemas.microsoft.com/office/powerpoint/2010/main" val="34166555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Stride Scheduling – Basic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26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10" y="1910912"/>
            <a:ext cx="3736181" cy="4333875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1071460" y="4516236"/>
            <a:ext cx="108545" cy="811134"/>
            <a:chOff x="1428613" y="4516236"/>
            <a:chExt cx="144726" cy="811134"/>
          </a:xfrm>
        </p:grpSpPr>
        <p:sp>
          <p:nvSpPr>
            <p:cNvPr id="14" name="Flowchart: Extract 13"/>
            <p:cNvSpPr/>
            <p:nvPr/>
          </p:nvSpPr>
          <p:spPr>
            <a:xfrm>
              <a:off x="1428613" y="5182644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428613" y="4981294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42861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91025" y="1829565"/>
            <a:ext cx="17048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/>
              <a:t>3:2:1 Allocation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∆ - A (stride = 2)</a:t>
            </a:r>
          </a:p>
          <a:p>
            <a:pPr algn="ctr"/>
            <a:r>
              <a:rPr lang="en-US" sz="2000" b="1" dirty="0">
                <a:solidFill>
                  <a:schemeClr val="accent5"/>
                </a:solidFill>
              </a:rPr>
              <a:t>○ - B (stride = 3)</a:t>
            </a:r>
          </a:p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□ - C (stride = 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0261" y="2152730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1:</a:t>
            </a:r>
          </a:p>
        </p:txBody>
      </p:sp>
      <p:sp>
        <p:nvSpPr>
          <p:cNvPr id="22" name="Flowchart: Extract 21"/>
          <p:cNvSpPr/>
          <p:nvPr/>
        </p:nvSpPr>
        <p:spPr>
          <a:xfrm>
            <a:off x="5374566" y="1708837"/>
            <a:ext cx="222433" cy="296577"/>
          </a:xfrm>
          <a:prstGeom prst="flowChartExtra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Oval 22"/>
          <p:cNvSpPr/>
          <p:nvPr/>
        </p:nvSpPr>
        <p:spPr>
          <a:xfrm>
            <a:off x="6457950" y="1729670"/>
            <a:ext cx="222433" cy="2965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Rounded Rectangle 23"/>
          <p:cNvSpPr/>
          <p:nvPr/>
        </p:nvSpPr>
        <p:spPr>
          <a:xfrm>
            <a:off x="7548324" y="1729670"/>
            <a:ext cx="222433" cy="29657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5374566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950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48323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5" name="Oval 34"/>
          <p:cNvSpPr/>
          <p:nvPr/>
        </p:nvSpPr>
        <p:spPr>
          <a:xfrm>
            <a:off x="5350608" y="2181538"/>
            <a:ext cx="303035" cy="404046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313216" y="4516236"/>
            <a:ext cx="108545" cy="609784"/>
            <a:chOff x="1428613" y="4516236"/>
            <a:chExt cx="144726" cy="609784"/>
          </a:xfrm>
        </p:grpSpPr>
        <p:sp>
          <p:nvSpPr>
            <p:cNvPr id="38" name="Flowchart: Extract 37"/>
            <p:cNvSpPr/>
            <p:nvPr/>
          </p:nvSpPr>
          <p:spPr>
            <a:xfrm>
              <a:off x="1428613" y="4777936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428613" y="4981294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42861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200261" y="2926425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2: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74566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57950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548323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638072" y="252206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+2</a:t>
            </a:r>
          </a:p>
        </p:txBody>
      </p:sp>
    </p:spTree>
    <p:extLst>
      <p:ext uri="{BB962C8B-B14F-4D97-AF65-F5344CB8AC3E}">
        <p14:creationId xmlns:p14="http://schemas.microsoft.com/office/powerpoint/2010/main" val="3400645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Stride Scheduling – Basic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27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10" y="1910912"/>
            <a:ext cx="3736181" cy="4333875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1071460" y="4516236"/>
            <a:ext cx="108545" cy="811134"/>
            <a:chOff x="1428613" y="4516236"/>
            <a:chExt cx="144726" cy="811134"/>
          </a:xfrm>
        </p:grpSpPr>
        <p:sp>
          <p:nvSpPr>
            <p:cNvPr id="14" name="Flowchart: Extract 13"/>
            <p:cNvSpPr/>
            <p:nvPr/>
          </p:nvSpPr>
          <p:spPr>
            <a:xfrm>
              <a:off x="1428613" y="5182644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428613" y="4981294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42861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91025" y="1829565"/>
            <a:ext cx="17048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/>
              <a:t>3:2:1 Allocation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∆ - A (stride = 2)</a:t>
            </a:r>
          </a:p>
          <a:p>
            <a:pPr algn="ctr"/>
            <a:r>
              <a:rPr lang="en-US" sz="2000" b="1" dirty="0">
                <a:solidFill>
                  <a:schemeClr val="accent5"/>
                </a:solidFill>
              </a:rPr>
              <a:t>○ - B (stride = 3)</a:t>
            </a:r>
          </a:p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□ - C (stride = 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0261" y="2152730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1:</a:t>
            </a:r>
          </a:p>
        </p:txBody>
      </p:sp>
      <p:sp>
        <p:nvSpPr>
          <p:cNvPr id="22" name="Flowchart: Extract 21"/>
          <p:cNvSpPr/>
          <p:nvPr/>
        </p:nvSpPr>
        <p:spPr>
          <a:xfrm>
            <a:off x="5374566" y="1708837"/>
            <a:ext cx="222433" cy="296577"/>
          </a:xfrm>
          <a:prstGeom prst="flowChartExtra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Oval 22"/>
          <p:cNvSpPr/>
          <p:nvPr/>
        </p:nvSpPr>
        <p:spPr>
          <a:xfrm>
            <a:off x="6457950" y="1729670"/>
            <a:ext cx="222433" cy="2965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Rounded Rectangle 23"/>
          <p:cNvSpPr/>
          <p:nvPr/>
        </p:nvSpPr>
        <p:spPr>
          <a:xfrm>
            <a:off x="7548324" y="1729670"/>
            <a:ext cx="222433" cy="29657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5374566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950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48323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00261" y="2926425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2: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74566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57950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48323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5" name="Oval 34"/>
          <p:cNvSpPr/>
          <p:nvPr/>
        </p:nvSpPr>
        <p:spPr>
          <a:xfrm>
            <a:off x="6433992" y="2968057"/>
            <a:ext cx="303035" cy="404046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313216" y="4516236"/>
            <a:ext cx="108545" cy="609784"/>
            <a:chOff x="1428613" y="4516236"/>
            <a:chExt cx="144726" cy="609784"/>
          </a:xfrm>
        </p:grpSpPr>
        <p:sp>
          <p:nvSpPr>
            <p:cNvPr id="38" name="Flowchart: Extract 37"/>
            <p:cNvSpPr/>
            <p:nvPr/>
          </p:nvSpPr>
          <p:spPr>
            <a:xfrm>
              <a:off x="1428613" y="4777936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428613" y="4981294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42861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513919" y="4516236"/>
            <a:ext cx="162817" cy="406426"/>
            <a:chOff x="1387030" y="4516236"/>
            <a:chExt cx="217089" cy="406426"/>
          </a:xfrm>
        </p:grpSpPr>
        <p:sp>
          <p:nvSpPr>
            <p:cNvPr id="47" name="Flowchart: Extract 46"/>
            <p:cNvSpPr/>
            <p:nvPr/>
          </p:nvSpPr>
          <p:spPr>
            <a:xfrm>
              <a:off x="1428613" y="4777936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387030" y="4523099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45939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200261" y="3700119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3: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74566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57950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48323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38072" y="252206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72140" y="333102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</a:rPr>
              <a:t>+3</a:t>
            </a:r>
          </a:p>
        </p:txBody>
      </p:sp>
    </p:spTree>
    <p:extLst>
      <p:ext uri="{BB962C8B-B14F-4D97-AF65-F5344CB8AC3E}">
        <p14:creationId xmlns:p14="http://schemas.microsoft.com/office/powerpoint/2010/main" val="1250670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Stride Scheduling – Basic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28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10" y="1910912"/>
            <a:ext cx="3736181" cy="4333875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1071460" y="4516236"/>
            <a:ext cx="108545" cy="811134"/>
            <a:chOff x="1428613" y="4516236"/>
            <a:chExt cx="144726" cy="811134"/>
          </a:xfrm>
        </p:grpSpPr>
        <p:sp>
          <p:nvSpPr>
            <p:cNvPr id="14" name="Flowchart: Extract 13"/>
            <p:cNvSpPr/>
            <p:nvPr/>
          </p:nvSpPr>
          <p:spPr>
            <a:xfrm>
              <a:off x="1428613" y="5182644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428613" y="4981294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42861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91025" y="1829565"/>
            <a:ext cx="17048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/>
              <a:t>3:2:1 Allocation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∆ - A (stride = 2)</a:t>
            </a:r>
          </a:p>
          <a:p>
            <a:pPr algn="ctr"/>
            <a:r>
              <a:rPr lang="en-US" sz="2000" b="1" dirty="0">
                <a:solidFill>
                  <a:schemeClr val="accent5"/>
                </a:solidFill>
              </a:rPr>
              <a:t>○ - B (stride = 3)</a:t>
            </a:r>
          </a:p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□ - C (stride = 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0261" y="2152730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1:</a:t>
            </a:r>
          </a:p>
        </p:txBody>
      </p:sp>
      <p:sp>
        <p:nvSpPr>
          <p:cNvPr id="22" name="Flowchart: Extract 21"/>
          <p:cNvSpPr/>
          <p:nvPr/>
        </p:nvSpPr>
        <p:spPr>
          <a:xfrm>
            <a:off x="5374566" y="1708837"/>
            <a:ext cx="222433" cy="296577"/>
          </a:xfrm>
          <a:prstGeom prst="flowChartExtra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Oval 22"/>
          <p:cNvSpPr/>
          <p:nvPr/>
        </p:nvSpPr>
        <p:spPr>
          <a:xfrm>
            <a:off x="6457950" y="1729670"/>
            <a:ext cx="222433" cy="2965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Rounded Rectangle 23"/>
          <p:cNvSpPr/>
          <p:nvPr/>
        </p:nvSpPr>
        <p:spPr>
          <a:xfrm>
            <a:off x="7548324" y="1729670"/>
            <a:ext cx="222433" cy="29657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5374566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950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48323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00261" y="2926425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2: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74566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57950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48323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5" name="Oval 34"/>
          <p:cNvSpPr/>
          <p:nvPr/>
        </p:nvSpPr>
        <p:spPr>
          <a:xfrm>
            <a:off x="5350608" y="3728928"/>
            <a:ext cx="303035" cy="404046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313216" y="4516236"/>
            <a:ext cx="108545" cy="609784"/>
            <a:chOff x="1428613" y="4516236"/>
            <a:chExt cx="144726" cy="609784"/>
          </a:xfrm>
        </p:grpSpPr>
        <p:sp>
          <p:nvSpPr>
            <p:cNvPr id="38" name="Flowchart: Extract 37"/>
            <p:cNvSpPr/>
            <p:nvPr/>
          </p:nvSpPr>
          <p:spPr>
            <a:xfrm>
              <a:off x="1428613" y="4777936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428613" y="4981294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42861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513919" y="4516236"/>
            <a:ext cx="162817" cy="406426"/>
            <a:chOff x="1387030" y="4516236"/>
            <a:chExt cx="217089" cy="406426"/>
          </a:xfrm>
        </p:grpSpPr>
        <p:sp>
          <p:nvSpPr>
            <p:cNvPr id="47" name="Flowchart: Extract 46"/>
            <p:cNvSpPr/>
            <p:nvPr/>
          </p:nvSpPr>
          <p:spPr>
            <a:xfrm>
              <a:off x="1428613" y="4777936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387030" y="4523099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45939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200261" y="3700119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3: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74566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57950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48323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38072" y="252206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72140" y="333102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</a:rPr>
              <a:t>+3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00261" y="4523100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4: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74566" y="4523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57950" y="4523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48323" y="4523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638072" y="4103149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729545" y="4516237"/>
            <a:ext cx="162817" cy="193303"/>
            <a:chOff x="1387030" y="4516236"/>
            <a:chExt cx="217089" cy="193303"/>
          </a:xfrm>
        </p:grpSpPr>
        <p:sp>
          <p:nvSpPr>
            <p:cNvPr id="64" name="Oval 63"/>
            <p:cNvSpPr/>
            <p:nvPr/>
          </p:nvSpPr>
          <p:spPr>
            <a:xfrm>
              <a:off x="1387030" y="4523099"/>
              <a:ext cx="144726" cy="14472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1459393" y="4516236"/>
              <a:ext cx="144726" cy="14472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lowchart: Extract 62"/>
            <p:cNvSpPr/>
            <p:nvPr/>
          </p:nvSpPr>
          <p:spPr>
            <a:xfrm>
              <a:off x="1428613" y="4564813"/>
              <a:ext cx="144726" cy="144726"/>
            </a:xfrm>
            <a:prstGeom prst="flowChartExtra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9713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56" y="1895628"/>
            <a:ext cx="3890780" cy="43491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Stride Scheduling – Basic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00261" y="2152730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1:</a:t>
            </a:r>
          </a:p>
        </p:txBody>
      </p:sp>
      <p:sp>
        <p:nvSpPr>
          <p:cNvPr id="22" name="Flowchart: Extract 21"/>
          <p:cNvSpPr/>
          <p:nvPr/>
        </p:nvSpPr>
        <p:spPr>
          <a:xfrm>
            <a:off x="5374566" y="1708837"/>
            <a:ext cx="222433" cy="296577"/>
          </a:xfrm>
          <a:prstGeom prst="flowChartExtra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Oval 22"/>
          <p:cNvSpPr/>
          <p:nvPr/>
        </p:nvSpPr>
        <p:spPr>
          <a:xfrm>
            <a:off x="6457950" y="1729670"/>
            <a:ext cx="222433" cy="2965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Rounded Rectangle 23"/>
          <p:cNvSpPr/>
          <p:nvPr/>
        </p:nvSpPr>
        <p:spPr>
          <a:xfrm>
            <a:off x="7548324" y="1729670"/>
            <a:ext cx="222433" cy="29657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5374566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950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48323" y="215273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00261" y="2926425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2: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74566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57950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48323" y="2926425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35" name="Oval 34"/>
          <p:cNvSpPr/>
          <p:nvPr/>
        </p:nvSpPr>
        <p:spPr>
          <a:xfrm>
            <a:off x="5350608" y="3728928"/>
            <a:ext cx="303035" cy="404046"/>
          </a:xfrm>
          <a:prstGeom prst="ellipse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200261" y="3700119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3: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74566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57950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48323" y="370011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38072" y="252206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72140" y="3331022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</a:rPr>
              <a:t>+3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00261" y="4523100"/>
            <a:ext cx="89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4: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74566" y="4523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57950" y="4523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48323" y="452310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638072" y="4103149"/>
            <a:ext cx="418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+2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6423325" y="514429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…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1091025" y="1829565"/>
            <a:ext cx="17048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/>
              <a:t>3:2:1 Allocation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∆ - A (stride = 2)</a:t>
            </a:r>
          </a:p>
          <a:p>
            <a:pPr algn="ctr"/>
            <a:r>
              <a:rPr lang="en-US" sz="2000" b="1" dirty="0">
                <a:solidFill>
                  <a:schemeClr val="accent5"/>
                </a:solidFill>
              </a:rPr>
              <a:t>○ - B (stride = 3)</a:t>
            </a:r>
          </a:p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□ - C (stride = 6)</a:t>
            </a:r>
          </a:p>
        </p:txBody>
      </p:sp>
    </p:spTree>
    <p:extLst>
      <p:ext uri="{BB962C8B-B14F-4D97-AF65-F5344CB8AC3E}">
        <p14:creationId xmlns:p14="http://schemas.microsoft.com/office/powerpoint/2010/main" val="281213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Lottery Scheduling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3E44-AABB-B944-A29C-BA60311571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81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/>
              <a:t>Throughput Error Comparison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678" y="1426372"/>
            <a:ext cx="4508504" cy="45865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20229" y="5953788"/>
            <a:ext cx="1440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(quanta)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160239" y="3215978"/>
            <a:ext cx="2333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Error (quanta)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3450" y="1545904"/>
            <a:ext cx="250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Error is independent of the allocation time in stride scheduling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3450" y="3535570"/>
            <a:ext cx="26289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Hierarchical stride scheduling has more balance distribution of error between clients. </a:t>
            </a:r>
          </a:p>
        </p:txBody>
      </p:sp>
    </p:spTree>
    <p:extLst>
      <p:ext uri="{BB962C8B-B14F-4D97-AF65-F5344CB8AC3E}">
        <p14:creationId xmlns:p14="http://schemas.microsoft.com/office/powerpoint/2010/main" val="4013430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Accuracy of Prototype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0726" y="1847850"/>
            <a:ext cx="3644900" cy="4351338"/>
          </a:xfrm>
        </p:spPr>
        <p:txBody>
          <a:bodyPr anchor="t">
            <a:normAutofit fontScale="77500" lnSpcReduction="20000"/>
          </a:bodyPr>
          <a:lstStyle/>
          <a:p>
            <a:r>
              <a:rPr lang="en-US" dirty="0"/>
              <a:t>Lottery and Stride Scheduler implemented on real-system. </a:t>
            </a:r>
          </a:p>
          <a:p>
            <a:endParaRPr lang="en-US" dirty="0"/>
          </a:p>
          <a:p>
            <a:r>
              <a:rPr lang="en-US" dirty="0"/>
              <a:t>Stride scheduler stayed within 1% of ideal ratio. </a:t>
            </a:r>
          </a:p>
          <a:p>
            <a:endParaRPr lang="en-US" dirty="0"/>
          </a:p>
          <a:p>
            <a:r>
              <a:rPr lang="en-US" dirty="0"/>
              <a:t>Low system overhead relative to standard Linux scheduler.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079" y="1441186"/>
            <a:ext cx="3677921" cy="48268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30300" y="1616502"/>
            <a:ext cx="19291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Lottery Scheduler</a:t>
            </a:r>
          </a:p>
          <a:p>
            <a:r>
              <a:rPr lang="en-US" sz="2400" b="1" dirty="0">
                <a:solidFill>
                  <a:schemeClr val="accent5"/>
                </a:solidFill>
              </a:rPr>
              <a:t>Stride Scheduler</a:t>
            </a:r>
          </a:p>
        </p:txBody>
      </p:sp>
    </p:spTree>
    <p:extLst>
      <p:ext uri="{BB962C8B-B14F-4D97-AF65-F5344CB8AC3E}">
        <p14:creationId xmlns:p14="http://schemas.microsoft.com/office/powerpoint/2010/main" val="31995398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scheduler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800600"/>
          </a:xfrm>
        </p:spPr>
        <p:txBody>
          <a:bodyPr/>
          <a:lstStyle/>
          <a:p>
            <a:r>
              <a:rPr lang="en-US" dirty="0"/>
              <a:t>Went through several iterations</a:t>
            </a:r>
          </a:p>
          <a:p>
            <a:r>
              <a:rPr lang="en-US" dirty="0"/>
              <a:t>Currently CFS</a:t>
            </a:r>
          </a:p>
          <a:p>
            <a:pPr lvl="1"/>
            <a:r>
              <a:rPr lang="en-US" dirty="0"/>
              <a:t>Fair scheduler, like stride scheduling</a:t>
            </a:r>
          </a:p>
          <a:p>
            <a:pPr lvl="1"/>
            <a:r>
              <a:rPr lang="en-US" dirty="0"/>
              <a:t>Supersedes O(1) scheduler: emphasis on constant time scheduling </a:t>
            </a:r>
            <a:r>
              <a:rPr lang="mr-IN" dirty="0"/>
              <a:t>–</a:t>
            </a:r>
            <a:r>
              <a:rPr lang="en-US" dirty="0"/>
              <a:t>why?</a:t>
            </a:r>
          </a:p>
          <a:p>
            <a:pPr lvl="1"/>
            <a:r>
              <a:rPr lang="en-US" dirty="0"/>
              <a:t>CFS is O(log(N)) because of red-black tree</a:t>
            </a:r>
          </a:p>
          <a:p>
            <a:pPr lvl="1"/>
            <a:r>
              <a:rPr lang="en-US" dirty="0"/>
              <a:t>Is it really fair?</a:t>
            </a:r>
          </a:p>
          <a:p>
            <a:r>
              <a:rPr lang="en-US" dirty="0"/>
              <a:t>What to do with multi-core scheduling?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46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 Activations brewer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338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Neither user level threads nor kernel level threads work ideally</a:t>
            </a:r>
          </a:p>
          <a:p>
            <a:pPr lvl="1"/>
            <a:r>
              <a:rPr lang="en-US" dirty="0"/>
              <a:t>User level threads have application information</a:t>
            </a:r>
          </a:p>
          <a:p>
            <a:pPr lvl="2"/>
            <a:r>
              <a:rPr lang="en-US" dirty="0"/>
              <a:t>They are also cheap</a:t>
            </a:r>
          </a:p>
          <a:p>
            <a:pPr lvl="2"/>
            <a:r>
              <a:rPr lang="en-US" dirty="0"/>
              <a:t>But not visible to kernel</a:t>
            </a:r>
          </a:p>
          <a:p>
            <a:pPr lvl="1"/>
            <a:r>
              <a:rPr lang="en-US" dirty="0"/>
              <a:t>Kernel level threads</a:t>
            </a:r>
          </a:p>
          <a:p>
            <a:pPr lvl="2"/>
            <a:r>
              <a:rPr lang="en-US" dirty="0"/>
              <a:t>Expensive</a:t>
            </a:r>
          </a:p>
          <a:p>
            <a:pPr lvl="2"/>
            <a:r>
              <a:rPr lang="en-US" dirty="0"/>
              <a:t>Lack application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3E44-AABB-B944-A29C-BA603115717C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047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495800"/>
          </a:xfrm>
        </p:spPr>
        <p:txBody>
          <a:bodyPr/>
          <a:lstStyle/>
          <a:p>
            <a:r>
              <a:rPr lang="en-US" dirty="0"/>
              <a:t>Abstraction: threads in a shared address space</a:t>
            </a:r>
          </a:p>
          <a:p>
            <a:pPr lvl="1"/>
            <a:r>
              <a:rPr lang="en-US" dirty="0"/>
              <a:t>Others possible?</a:t>
            </a:r>
          </a:p>
          <a:p>
            <a:r>
              <a:rPr lang="en-US" dirty="0"/>
              <a:t>Can be implemented in two ways</a:t>
            </a:r>
          </a:p>
          <a:p>
            <a:pPr lvl="1"/>
            <a:r>
              <a:rPr lang="en-US" dirty="0"/>
              <a:t>Kernel creates and dispatches threads</a:t>
            </a:r>
          </a:p>
          <a:p>
            <a:pPr lvl="2"/>
            <a:r>
              <a:rPr lang="en-US" dirty="0"/>
              <a:t>Expensive and inflexible</a:t>
            </a:r>
          </a:p>
          <a:p>
            <a:pPr lvl="1"/>
            <a:r>
              <a:rPr lang="en-US" dirty="0"/>
              <a:t>User level</a:t>
            </a:r>
          </a:p>
          <a:p>
            <a:pPr lvl="2"/>
            <a:r>
              <a:rPr lang="en-US" dirty="0"/>
              <a:t>One kernel thread for each virtual processor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08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level on top of kernel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Each application gets a set of virtual processors</a:t>
            </a:r>
          </a:p>
          <a:p>
            <a:pPr lvl="1"/>
            <a:r>
              <a:rPr lang="en-US" sz="2000" dirty="0"/>
              <a:t>Each corresponds to a kernel level thread</a:t>
            </a:r>
          </a:p>
          <a:p>
            <a:pPr lvl="1"/>
            <a:endParaRPr lang="en-US" sz="2000" dirty="0"/>
          </a:p>
          <a:p>
            <a:r>
              <a:rPr lang="en-US" sz="2400" dirty="0"/>
              <a:t>User level threads implemented in user land</a:t>
            </a:r>
          </a:p>
          <a:p>
            <a:pPr lvl="1"/>
            <a:r>
              <a:rPr lang="en-US" sz="2000" dirty="0"/>
              <a:t>Any user thread can use any kernel thread (virtual processor)</a:t>
            </a:r>
          </a:p>
          <a:p>
            <a:pPr lvl="2"/>
            <a:r>
              <a:rPr lang="en-US" sz="1800" dirty="0"/>
              <a:t>Fast thread creation and switch – no system calls</a:t>
            </a:r>
          </a:p>
          <a:p>
            <a:pPr lvl="2"/>
            <a:r>
              <a:rPr lang="en-US" sz="1800" dirty="0"/>
              <a:t>Fast synchronization!</a:t>
            </a:r>
          </a:p>
          <a:p>
            <a:pPr lvl="2"/>
            <a:endParaRPr lang="en-US" sz="1800" dirty="0"/>
          </a:p>
          <a:p>
            <a:pPr lvl="1"/>
            <a:r>
              <a:rPr lang="en-US" sz="2400" dirty="0"/>
              <a:t>What happens when a thread blocks?</a:t>
            </a:r>
          </a:p>
          <a:p>
            <a:pPr lvl="1"/>
            <a:r>
              <a:rPr lang="en-US" sz="2400" dirty="0"/>
              <a:t>Any other issues?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55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(from paper)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Functionality</a:t>
            </a:r>
          </a:p>
          <a:p>
            <a:pPr lvl="1"/>
            <a:r>
              <a:rPr lang="en-US" sz="2000" dirty="0"/>
              <a:t>No processor idles when there are ready threads</a:t>
            </a:r>
          </a:p>
          <a:p>
            <a:pPr lvl="1"/>
            <a:r>
              <a:rPr lang="en-US" sz="2000" dirty="0"/>
              <a:t>No priority inversion (high priority thread waiting for low priority one) when its ready</a:t>
            </a:r>
          </a:p>
          <a:p>
            <a:pPr lvl="1"/>
            <a:r>
              <a:rPr lang="en-US" sz="2000" dirty="0"/>
              <a:t>When a thread blocks, the processor can be used by another thread</a:t>
            </a:r>
          </a:p>
          <a:p>
            <a:r>
              <a:rPr lang="en-US" sz="2400" dirty="0"/>
              <a:t>Performance</a:t>
            </a:r>
          </a:p>
          <a:p>
            <a:pPr lvl="1"/>
            <a:r>
              <a:rPr lang="en-US" sz="2000" dirty="0"/>
              <a:t>Closer to user threads than kernel threads</a:t>
            </a:r>
          </a:p>
          <a:p>
            <a:r>
              <a:rPr lang="en-US" sz="2400" dirty="0"/>
              <a:t>Flexibility</a:t>
            </a:r>
          </a:p>
          <a:p>
            <a:pPr lvl="1"/>
            <a:r>
              <a:rPr lang="en-US" sz="2000" dirty="0"/>
              <a:t>Allow </a:t>
            </a:r>
            <a:r>
              <a:rPr lang="en-US" sz="2000" dirty="0" err="1"/>
              <a:t>qpplication</a:t>
            </a:r>
            <a:r>
              <a:rPr lang="en-US" sz="2000" dirty="0"/>
              <a:t> level customization or even a completely different </a:t>
            </a:r>
            <a:r>
              <a:rPr lang="en-US" sz="2000"/>
              <a:t>concurrency model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97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User thread does a blocking call?</a:t>
            </a:r>
          </a:p>
          <a:p>
            <a:pPr lvl="1"/>
            <a:r>
              <a:rPr lang="en-US" sz="2400" dirty="0"/>
              <a:t>Application loses a processor!</a:t>
            </a:r>
          </a:p>
          <a:p>
            <a:r>
              <a:rPr lang="en-US" sz="2800" dirty="0"/>
              <a:t>Scheduling decisions at user and kernel not coordinated</a:t>
            </a:r>
          </a:p>
          <a:p>
            <a:pPr lvl="1"/>
            <a:r>
              <a:rPr lang="en-US" sz="2400" dirty="0"/>
              <a:t>Kernel may de-schedule a thread at a bad time (e.g., while holding a lock)</a:t>
            </a:r>
          </a:p>
          <a:p>
            <a:pPr lvl="1"/>
            <a:r>
              <a:rPr lang="en-US" sz="2400" dirty="0"/>
              <a:t>Application may need more or less computing</a:t>
            </a:r>
          </a:p>
          <a:p>
            <a:r>
              <a:rPr lang="en-US" sz="2800" dirty="0"/>
              <a:t>Solution?</a:t>
            </a:r>
          </a:p>
          <a:p>
            <a:pPr lvl="1"/>
            <a:r>
              <a:rPr lang="en-US" sz="2400" dirty="0"/>
              <a:t>Allow coordination between user and kernel schedulers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5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 activations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2400" cy="4114800"/>
          </a:xfrm>
        </p:spPr>
        <p:txBody>
          <a:bodyPr/>
          <a:lstStyle/>
          <a:p>
            <a:r>
              <a:rPr lang="en-US" sz="2800" dirty="0"/>
              <a:t>Allow user level threads to act like kernel level threads/virtual processors</a:t>
            </a:r>
          </a:p>
          <a:p>
            <a:endParaRPr lang="en-US" sz="2800" dirty="0"/>
          </a:p>
          <a:p>
            <a:r>
              <a:rPr lang="en-US" sz="2800" dirty="0"/>
              <a:t>Notify user level scheduler of relevant kernel events</a:t>
            </a:r>
          </a:p>
          <a:p>
            <a:pPr lvl="1"/>
            <a:r>
              <a:rPr lang="en-US" sz="2400" dirty="0"/>
              <a:t>Like what?</a:t>
            </a:r>
          </a:p>
          <a:p>
            <a:pPr lvl="1"/>
            <a:endParaRPr lang="en-US" sz="2400" dirty="0"/>
          </a:p>
          <a:p>
            <a:r>
              <a:rPr lang="en-US" sz="2800" dirty="0"/>
              <a:t>Provide space in kernel to save context of user thread when kernel stops it</a:t>
            </a:r>
          </a:p>
          <a:p>
            <a:pPr lvl="1"/>
            <a:r>
              <a:rPr lang="en-US" sz="2400" dirty="0"/>
              <a:t>E.g., for I/O or to run another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6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2435DF-CF85-B543-956D-05F0D3AB3242}" type="slidenum">
              <a:rPr lang="en-US" sz="1000"/>
              <a:pPr/>
              <a:t>4</a:t>
            </a:fld>
            <a:endParaRPr lang="en-US" sz="1000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  <a:ea typeface="ＭＳ Ｐゴシック" charset="0"/>
                <a:cs typeface="ＭＳ Ｐゴシック" charset="0"/>
              </a:rPr>
              <a:t>Unix Scheduler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canonical Unix scheduler uses a MLFQ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3-4 classes spanning ~170 priority levels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Timesharing: first 60 priorities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System: next 40 priorities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Real-time: next 60 priorities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  <a:ea typeface="ＭＳ Ｐゴシック" charset="0"/>
              </a:rPr>
              <a:t>Interrupt: next 10 (Solaris)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Priority scheduling across queues, RR within a queue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The process with the highest priority always runs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Processes with the same priority are scheduled RR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Processes dynamically change priority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Increases over time if process blocks before end of quantum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Decreases over time if process uses entire quantum</a:t>
            </a:r>
          </a:p>
        </p:txBody>
      </p:sp>
    </p:spTree>
    <p:extLst>
      <p:ext uri="{BB962C8B-B14F-4D97-AF65-F5344CB8AC3E}">
        <p14:creationId xmlns:p14="http://schemas.microsoft.com/office/powerpoint/2010/main" val="32798210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</a:t>
            </a:r>
            <a:r>
              <a:rPr lang="en-US" dirty="0" err="1"/>
              <a:t>upcalls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sz="2800" dirty="0"/>
              <a:t>New processor available</a:t>
            </a:r>
          </a:p>
          <a:p>
            <a:pPr lvl="1"/>
            <a:r>
              <a:rPr lang="en-US" sz="2400" dirty="0"/>
              <a:t>Reaction?  Run time picks user thread to use it</a:t>
            </a:r>
          </a:p>
          <a:p>
            <a:r>
              <a:rPr lang="en-US" sz="2800" dirty="0"/>
              <a:t>Activation blocked (e.g., for page fault)</a:t>
            </a:r>
          </a:p>
          <a:p>
            <a:pPr lvl="1"/>
            <a:r>
              <a:rPr lang="en-US" sz="2400" dirty="0"/>
              <a:t>Reaction? Runtime runs a different thread on the activation</a:t>
            </a:r>
          </a:p>
          <a:p>
            <a:r>
              <a:rPr lang="en-US" sz="2800" dirty="0"/>
              <a:t>Activation unblocked</a:t>
            </a:r>
          </a:p>
          <a:p>
            <a:pPr lvl="1"/>
            <a:r>
              <a:rPr lang="en-US" sz="2400" dirty="0"/>
              <a:t>Activation now has two contexts</a:t>
            </a:r>
          </a:p>
          <a:p>
            <a:pPr lvl="1"/>
            <a:r>
              <a:rPr lang="en-US" sz="2400" dirty="0"/>
              <a:t>Running activation is preempted – why?</a:t>
            </a:r>
          </a:p>
          <a:p>
            <a:r>
              <a:rPr lang="en-US" sz="2800" dirty="0"/>
              <a:t>Activation lost processor</a:t>
            </a:r>
          </a:p>
          <a:p>
            <a:pPr lvl="1"/>
            <a:r>
              <a:rPr lang="en-US" sz="2400" dirty="0"/>
              <a:t>Context remapped to another activation</a:t>
            </a:r>
          </a:p>
          <a:p>
            <a:r>
              <a:rPr lang="en-US" dirty="0"/>
              <a:t>What do these accomplish?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Runtime-&gt;Kernel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Informs kernel when it needs more resources, or when it is giving up some</a:t>
            </a:r>
          </a:p>
          <a:p>
            <a:r>
              <a:rPr lang="en-US" dirty="0"/>
              <a:t>Could involve the kernel to preempt low priority threads</a:t>
            </a:r>
          </a:p>
          <a:p>
            <a:pPr lvl="1"/>
            <a:r>
              <a:rPr lang="en-US" dirty="0"/>
              <a:t>Only kernel can preempt</a:t>
            </a:r>
          </a:p>
          <a:p>
            <a:r>
              <a:rPr lang="en-US" dirty="0"/>
              <a:t>Almost everything else is user level!</a:t>
            </a:r>
          </a:p>
          <a:p>
            <a:pPr lvl="1"/>
            <a:r>
              <a:rPr lang="en-US" dirty="0"/>
              <a:t>Performance of user-level, with the advantages of kernel threads!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9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Preemptions in critical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Runtime checks during </a:t>
            </a:r>
            <a:r>
              <a:rPr lang="en-US" dirty="0" err="1"/>
              <a:t>upcall</a:t>
            </a:r>
            <a:r>
              <a:rPr lang="en-US" dirty="0"/>
              <a:t> whether preempted user thread was running in a critical section</a:t>
            </a:r>
          </a:p>
          <a:p>
            <a:pPr lvl="1"/>
            <a:r>
              <a:rPr lang="en-US" dirty="0"/>
              <a:t>Continues the user thread using a user level context switch in this case</a:t>
            </a:r>
          </a:p>
          <a:p>
            <a:pPr lvl="2"/>
            <a:r>
              <a:rPr lang="en-US" dirty="0"/>
              <a:t>Once lock is released, it switches back to original thread</a:t>
            </a:r>
          </a:p>
          <a:p>
            <a:pPr lvl="2"/>
            <a:r>
              <a:rPr lang="en-US" dirty="0"/>
              <a:t>Keep track of critical sections using a hash table of section begin/end addresses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649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r>
              <a:rPr lang="en-US" sz="2800" dirty="0"/>
              <a:t>Summary:</a:t>
            </a:r>
          </a:p>
          <a:p>
            <a:pPr lvl="1"/>
            <a:r>
              <a:rPr lang="en-US" sz="2400" dirty="0"/>
              <a:t>Get user level thread performance but with scheduling abilities of kernel level threads</a:t>
            </a:r>
          </a:p>
          <a:p>
            <a:pPr lvl="1"/>
            <a:r>
              <a:rPr lang="en-US" sz="2400" dirty="0"/>
              <a:t>Main idea: coordinating user level and kernel level scheduling through scheduler activations</a:t>
            </a:r>
          </a:p>
          <a:p>
            <a:r>
              <a:rPr lang="en-US" sz="2800" dirty="0"/>
              <a:t>Limitations</a:t>
            </a:r>
          </a:p>
          <a:p>
            <a:pPr lvl="1"/>
            <a:r>
              <a:rPr lang="en-US" sz="2400" dirty="0" err="1"/>
              <a:t>Upcall</a:t>
            </a:r>
            <a:r>
              <a:rPr lang="en-US" sz="2400" dirty="0"/>
              <a:t> performance (5x slowdown)</a:t>
            </a:r>
          </a:p>
          <a:p>
            <a:pPr lvl="1"/>
            <a:r>
              <a:rPr lang="en-US" sz="2400" dirty="0"/>
              <a:t>Performance analysis limited</a:t>
            </a:r>
          </a:p>
          <a:p>
            <a:r>
              <a:rPr lang="en-US" sz="2800" dirty="0"/>
              <a:t>Connections to </a:t>
            </a:r>
            <a:r>
              <a:rPr lang="en-US" sz="2800" dirty="0" err="1"/>
              <a:t>exo</a:t>
            </a:r>
            <a:r>
              <a:rPr lang="en-US" sz="2800" dirty="0"/>
              <a:t>-kernel/spin/microkernels?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6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Problems with Traditional schedulers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160249" cy="4114800"/>
          </a:xfrm>
        </p:spPr>
        <p:txBody>
          <a:bodyPr/>
          <a:lstStyle/>
          <a:p>
            <a:r>
              <a:rPr lang="en-US" sz="2400" dirty="0"/>
              <a:t>Priority systems are ad hoc: highest priority wins</a:t>
            </a:r>
          </a:p>
          <a:p>
            <a:endParaRPr lang="en-US" sz="2400" dirty="0"/>
          </a:p>
          <a:p>
            <a:r>
              <a:rPr lang="en-US" sz="2400" dirty="0"/>
              <a:t>Try to support fair share by adjusting priorities with a feedback loop</a:t>
            </a:r>
          </a:p>
          <a:p>
            <a:pPr lvl="1"/>
            <a:r>
              <a:rPr lang="en-US" sz="2000" dirty="0"/>
              <a:t>Works over long term </a:t>
            </a:r>
          </a:p>
          <a:p>
            <a:pPr lvl="1"/>
            <a:r>
              <a:rPr lang="en-US" sz="2000" dirty="0"/>
              <a:t>highest priority still wins but now the priorities are changing</a:t>
            </a:r>
          </a:p>
          <a:p>
            <a:endParaRPr lang="en-US" sz="2400" dirty="0"/>
          </a:p>
          <a:p>
            <a:r>
              <a:rPr lang="en-US" sz="2400" dirty="0"/>
              <a:t>Priority inversion: high-priority jobs can be blocked behind low-priority jobs </a:t>
            </a:r>
          </a:p>
          <a:p>
            <a:endParaRPr lang="en-US" sz="2400" dirty="0"/>
          </a:p>
          <a:p>
            <a:r>
              <a:rPr lang="en-US" sz="2400" dirty="0"/>
              <a:t>Schedulers are complex and difficult to control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3740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Lottery scheduling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6454"/>
            <a:ext cx="8153400" cy="4558145"/>
          </a:xfrm>
        </p:spPr>
        <p:txBody>
          <a:bodyPr/>
          <a:lstStyle/>
          <a:p>
            <a:r>
              <a:rPr lang="en-US" altLang="en-US" sz="2800" dirty="0"/>
              <a:t>Elegant way to implement proportional share scheduling</a:t>
            </a:r>
          </a:p>
          <a:p>
            <a:r>
              <a:rPr lang="en-US" altLang="en-US" sz="2800" dirty="0"/>
              <a:t>Priority determined by the number of tickets each thread has:</a:t>
            </a:r>
          </a:p>
          <a:p>
            <a:pPr lvl="1"/>
            <a:r>
              <a:rPr lang="en-US" altLang="en-US" sz="2400" dirty="0"/>
              <a:t>Priority is the relative percentage of all of the tickets whose owners compete for the resource</a:t>
            </a:r>
          </a:p>
          <a:p>
            <a:r>
              <a:rPr lang="en-US" altLang="en-US" sz="2800" dirty="0"/>
              <a:t>Scheduler picks winning ticket randomly, gives owner the resource</a:t>
            </a:r>
          </a:p>
          <a:p>
            <a:r>
              <a:rPr lang="en-US" altLang="en-US" sz="2800" dirty="0"/>
              <a:t>Tickets can be used for a variety of resources</a:t>
            </a:r>
          </a:p>
        </p:txBody>
      </p:sp>
    </p:spTree>
    <p:extLst>
      <p:ext uri="{BB962C8B-B14F-4D97-AF65-F5344CB8AC3E}">
        <p14:creationId xmlns:p14="http://schemas.microsoft.com/office/powerpoint/2010/main" val="188770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59738" cy="4114800"/>
          </a:xfrm>
        </p:spPr>
        <p:txBody>
          <a:bodyPr/>
          <a:lstStyle/>
          <a:p>
            <a:r>
              <a:rPr lang="en-US" altLang="en-US"/>
              <a:t>Three threads</a:t>
            </a:r>
          </a:p>
          <a:p>
            <a:pPr lvl="1"/>
            <a:r>
              <a:rPr lang="en-US" altLang="en-US"/>
              <a:t>A has 5 tickets</a:t>
            </a:r>
          </a:p>
          <a:p>
            <a:pPr lvl="1"/>
            <a:r>
              <a:rPr lang="en-US" altLang="en-US"/>
              <a:t>B has 3 tickets</a:t>
            </a:r>
          </a:p>
          <a:p>
            <a:pPr lvl="1"/>
            <a:r>
              <a:rPr lang="en-US" altLang="en-US"/>
              <a:t>C has 2 tickets </a:t>
            </a:r>
          </a:p>
          <a:p>
            <a:r>
              <a:rPr lang="en-US" altLang="en-US"/>
              <a:t>If all compete for the resource</a:t>
            </a:r>
          </a:p>
          <a:p>
            <a:pPr lvl="1"/>
            <a:r>
              <a:rPr lang="en-US" altLang="en-US"/>
              <a:t>B has 30% chance of being selected </a:t>
            </a:r>
          </a:p>
          <a:p>
            <a:r>
              <a:rPr lang="en-US" altLang="en-US"/>
              <a:t>If only B and C compete</a:t>
            </a:r>
          </a:p>
          <a:p>
            <a:pPr lvl="1"/>
            <a:r>
              <a:rPr lang="en-US" altLang="en-US"/>
              <a:t>B has 60% chance of being selected 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858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Its fair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Lottery scheduling is </a:t>
            </a:r>
            <a:r>
              <a:rPr lang="en-US" altLang="en-US" b="1" i="1"/>
              <a:t>probabilistically fair</a:t>
            </a:r>
          </a:p>
          <a:p>
            <a:r>
              <a:rPr lang="en-US" altLang="en-US"/>
              <a:t>If a thread has a </a:t>
            </a:r>
            <a:r>
              <a:rPr lang="en-US" altLang="en-US" b="1" i="1"/>
              <a:t>t</a:t>
            </a:r>
            <a:r>
              <a:rPr lang="en-US" altLang="en-US"/>
              <a:t> tickets out of </a:t>
            </a:r>
            <a:r>
              <a:rPr lang="en-US" altLang="en-US" b="1" i="1"/>
              <a:t>T </a:t>
            </a:r>
          </a:p>
          <a:p>
            <a:pPr lvl="1"/>
            <a:r>
              <a:rPr lang="en-US" altLang="en-US"/>
              <a:t>Its probability of winning a lottery is  </a:t>
            </a:r>
            <a:r>
              <a:rPr lang="en-US" altLang="en-US" b="1" i="1"/>
              <a:t>p = t/T</a:t>
            </a:r>
          </a:p>
          <a:p>
            <a:pPr lvl="1"/>
            <a:r>
              <a:rPr lang="en-US" altLang="en-US"/>
              <a:t>Its expected number of wins over  </a:t>
            </a:r>
            <a:r>
              <a:rPr lang="en-US" altLang="en-US" b="1" i="1"/>
              <a:t>n</a:t>
            </a:r>
            <a:r>
              <a:rPr lang="en-US" altLang="en-US"/>
              <a:t> drawings is </a:t>
            </a:r>
            <a:r>
              <a:rPr lang="en-US" altLang="en-US" b="1" i="1"/>
              <a:t>np</a:t>
            </a:r>
            <a:endParaRPr lang="en-US" altLang="en-US" b="1"/>
          </a:p>
          <a:p>
            <a:pPr lvl="2"/>
            <a:r>
              <a:rPr lang="en-US" altLang="en-US"/>
              <a:t>Binomial distribution</a:t>
            </a:r>
          </a:p>
          <a:p>
            <a:pPr lvl="2"/>
            <a:r>
              <a:rPr lang="en-US" altLang="en-US"/>
              <a:t>Variance </a:t>
            </a:r>
            <a:r>
              <a:rPr lang="el-GR" altLang="en-US" b="1" i="1"/>
              <a:t>σ</a:t>
            </a:r>
            <a:r>
              <a:rPr lang="en-US" altLang="en-US" b="1" i="1" baseline="30000"/>
              <a:t>2</a:t>
            </a:r>
            <a:r>
              <a:rPr lang="en-US" altLang="en-US" b="1" i="1"/>
              <a:t> = np</a:t>
            </a:r>
            <a:r>
              <a:rPr lang="en-US" altLang="en-US" b="1"/>
              <a:t>(1 – </a:t>
            </a:r>
            <a:r>
              <a:rPr lang="en-US" altLang="en-US" b="1" i="1"/>
              <a:t>p</a:t>
            </a:r>
            <a:r>
              <a:rPr lang="en-US" altLang="en-US" b="1"/>
              <a:t>)</a:t>
            </a:r>
            <a:endParaRPr lang="el-GR" altLang="en-US" b="1"/>
          </a:p>
        </p:txBody>
      </p:sp>
    </p:spTree>
    <p:extLst>
      <p:ext uri="{BB962C8B-B14F-4D97-AF65-F5344CB8AC3E}">
        <p14:creationId xmlns:p14="http://schemas.microsoft.com/office/powerpoint/2010/main" val="102427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Fairness (II)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/>
              <a:t>Coefficient of variation of number of wins </a:t>
            </a:r>
            <a:r>
              <a:rPr lang="el-GR" altLang="en-US" b="1" i="1"/>
              <a:t>σ</a:t>
            </a:r>
            <a:r>
              <a:rPr lang="en-US" altLang="en-US" b="1" i="1"/>
              <a:t>/np = </a:t>
            </a:r>
            <a:r>
              <a:rPr lang="en-US" altLang="en-US" b="1"/>
              <a:t>√((1</a:t>
            </a:r>
            <a:r>
              <a:rPr lang="en-US" altLang="en-US" b="1" i="1"/>
              <a:t>-p</a:t>
            </a:r>
            <a:r>
              <a:rPr lang="en-US" altLang="en-US" b="1"/>
              <a:t>)/</a:t>
            </a:r>
            <a:r>
              <a:rPr lang="en-US" altLang="en-US" b="1" i="1"/>
              <a:t>np</a:t>
            </a:r>
            <a:r>
              <a:rPr lang="en-US" altLang="en-US" b="1"/>
              <a:t>)</a:t>
            </a:r>
          </a:p>
          <a:p>
            <a:pPr lvl="1"/>
            <a:r>
              <a:rPr lang="en-US" altLang="en-US"/>
              <a:t>Decreases with </a:t>
            </a:r>
            <a:r>
              <a:rPr lang="en-US" altLang="en-US" b="1"/>
              <a:t>√</a:t>
            </a:r>
            <a:r>
              <a:rPr lang="en-US" altLang="en-US" b="1" i="1"/>
              <a:t>n</a:t>
            </a:r>
          </a:p>
          <a:p>
            <a:pPr>
              <a:spcBef>
                <a:spcPct val="60000"/>
              </a:spcBef>
            </a:pPr>
            <a:r>
              <a:rPr lang="en-US" altLang="en-US"/>
              <a:t>Number of tries before winning the lottery follows a</a:t>
            </a:r>
            <a:r>
              <a:rPr lang="en-US" altLang="en-US" b="1" i="1"/>
              <a:t> geometric distribution</a:t>
            </a:r>
          </a:p>
          <a:p>
            <a:pPr>
              <a:spcBef>
                <a:spcPct val="60000"/>
              </a:spcBef>
            </a:pPr>
            <a:r>
              <a:rPr lang="en-US" altLang="en-US"/>
              <a:t>As time passes, each thread ends receiving its share of the resource</a:t>
            </a:r>
          </a:p>
        </p:txBody>
      </p:sp>
    </p:spTree>
    <p:extLst>
      <p:ext uri="{BB962C8B-B14F-4D97-AF65-F5344CB8AC3E}">
        <p14:creationId xmlns:p14="http://schemas.microsoft.com/office/powerpoint/2010/main" val="72927903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FF66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31750" cap="flat" cmpd="sng" algn="ctr">
          <a:solidFill>
            <a:srgbClr val="00FF00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73304</TotalTime>
  <Words>1970</Words>
  <Application>Microsoft Macintosh PowerPoint</Application>
  <PresentationFormat>On-screen Show (4:3)</PresentationFormat>
  <Paragraphs>403</Paragraphs>
  <Slides>43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Arial Black</vt:lpstr>
      <vt:lpstr>Chalkboard</vt:lpstr>
      <vt:lpstr>Times</vt:lpstr>
      <vt:lpstr>Times New Roman</vt:lpstr>
      <vt:lpstr>Verdana</vt:lpstr>
      <vt:lpstr>Blank Presentation</vt:lpstr>
      <vt:lpstr>Advanced Operating Systems (CS 202)  Scheduling (2)</vt:lpstr>
      <vt:lpstr>Today: CPU Scheduling</vt:lpstr>
      <vt:lpstr>Lottery Scheduling</vt:lpstr>
      <vt:lpstr>Unix Scheduler</vt:lpstr>
      <vt:lpstr>Problems with Traditional schedulers </vt:lpstr>
      <vt:lpstr>Lottery scheduling </vt:lpstr>
      <vt:lpstr>Example</vt:lpstr>
      <vt:lpstr>Its fair</vt:lpstr>
      <vt:lpstr>Fairness (II)</vt:lpstr>
      <vt:lpstr>Ticket transfers </vt:lpstr>
      <vt:lpstr>Ticket inflation</vt:lpstr>
      <vt:lpstr>Example (I)</vt:lpstr>
      <vt:lpstr>Example (II)</vt:lpstr>
      <vt:lpstr>Compensation tickets (I) </vt:lpstr>
      <vt:lpstr>Compensation tickets (II) </vt:lpstr>
      <vt:lpstr>Example</vt:lpstr>
      <vt:lpstr>Compensation tickets (III) </vt:lpstr>
      <vt:lpstr>IMPLEMENTATION</vt:lpstr>
      <vt:lpstr>Example</vt:lpstr>
      <vt:lpstr>Optimization – use tree</vt:lpstr>
      <vt:lpstr>Long-term fairness (I)</vt:lpstr>
      <vt:lpstr>Short term fluctuations</vt:lpstr>
      <vt:lpstr>Discussion</vt:lpstr>
      <vt:lpstr>Stride scheduling</vt:lpstr>
      <vt:lpstr>Stride Scheduling – Basic Algorithm</vt:lpstr>
      <vt:lpstr>Stride Scheduling – Basic Algorithm</vt:lpstr>
      <vt:lpstr>Stride Scheduling – Basic Algorithm</vt:lpstr>
      <vt:lpstr>Stride Scheduling – Basic Algorithm</vt:lpstr>
      <vt:lpstr>Stride Scheduling – Basic Algorithm</vt:lpstr>
      <vt:lpstr>Throughput Error Comparison</vt:lpstr>
      <vt:lpstr>Accuracy of Prototype Implementation</vt:lpstr>
      <vt:lpstr>Linux scheduler</vt:lpstr>
      <vt:lpstr>Scheduler Activations brewer </vt:lpstr>
      <vt:lpstr>Context</vt:lpstr>
      <vt:lpstr>Idea</vt:lpstr>
      <vt:lpstr>User level on top of kernel threads</vt:lpstr>
      <vt:lpstr>Goals (from paper)</vt:lpstr>
      <vt:lpstr>Problems</vt:lpstr>
      <vt:lpstr>Scheduler activations</vt:lpstr>
      <vt:lpstr>Kernel upcalls</vt:lpstr>
      <vt:lpstr>Runtime-&gt;Kernel</vt:lpstr>
      <vt:lpstr>Preemptions in critical sections</vt:lpstr>
      <vt:lpstr>Discussion</vt:lpstr>
    </vt:vector>
  </TitlesOfParts>
  <Manager/>
  <Company>Harsha V. Madhyastha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Operating Systems</dc:title>
  <dc:subject/>
  <dc:creator/>
  <cp:keywords/>
  <dc:description/>
  <cp:lastModifiedBy>Nael Abu-Ghazaleh</cp:lastModifiedBy>
  <cp:revision>1501</cp:revision>
  <cp:lastPrinted>2010-02-22T17:58:41Z</cp:lastPrinted>
  <dcterms:created xsi:type="dcterms:W3CDTF">2012-09-26T18:54:20Z</dcterms:created>
  <dcterms:modified xsi:type="dcterms:W3CDTF">2021-04-16T15:09:59Z</dcterms:modified>
  <cp:category/>
</cp:coreProperties>
</file>