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732" r:id="rId2"/>
    <p:sldId id="735" r:id="rId3"/>
    <p:sldId id="736" r:id="rId4"/>
    <p:sldId id="737" r:id="rId5"/>
    <p:sldId id="738" r:id="rId6"/>
    <p:sldId id="739" r:id="rId7"/>
    <p:sldId id="740" r:id="rId8"/>
    <p:sldId id="742" r:id="rId9"/>
    <p:sldId id="741" r:id="rId10"/>
    <p:sldId id="743" r:id="rId11"/>
    <p:sldId id="744" r:id="rId12"/>
    <p:sldId id="745" r:id="rId13"/>
    <p:sldId id="746" r:id="rId14"/>
    <p:sldId id="753" r:id="rId15"/>
    <p:sldId id="754" r:id="rId16"/>
    <p:sldId id="755" r:id="rId17"/>
    <p:sldId id="756" r:id="rId18"/>
    <p:sldId id="757" r:id="rId19"/>
    <p:sldId id="758" r:id="rId20"/>
    <p:sldId id="759" r:id="rId21"/>
    <p:sldId id="760" r:id="rId22"/>
    <p:sldId id="761" r:id="rId23"/>
    <p:sldId id="762" r:id="rId24"/>
    <p:sldId id="763" r:id="rId25"/>
    <p:sldId id="764" r:id="rId26"/>
    <p:sldId id="765" r:id="rId27"/>
    <p:sldId id="766" r:id="rId28"/>
    <p:sldId id="767" r:id="rId29"/>
    <p:sldId id="768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87FFF9"/>
    <a:srgbClr val="F4B996"/>
    <a:srgbClr val="F4B1B7"/>
    <a:srgbClr val="FA3D3A"/>
    <a:srgbClr val="FF6600"/>
    <a:srgbClr val="9B9B9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/>
    <p:restoredTop sz="94607"/>
  </p:normalViewPr>
  <p:slideViewPr>
    <p:cSldViewPr>
      <p:cViewPr varScale="1">
        <p:scale>
          <a:sx n="124" d="100"/>
          <a:sy n="124" d="100"/>
        </p:scale>
        <p:origin x="6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08D624B-543D-8B4A-A84C-06B9FF9D7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53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E789F37-CBEE-1440-B38F-F74B24D5A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5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A8FAA-C909-874B-B254-0105DBF685AF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2DA9469-FB3E-EB4D-9D48-1B014FC94F86}" type="slidenum">
              <a:rPr lang="en-US" sz="900" b="0">
                <a:latin typeface="Times New Roman" charset="0"/>
              </a:rPr>
              <a:pPr/>
              <a:t>24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26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8069A0-D900-A040-9386-6BA1D9A27CF2}" type="slidenum">
              <a:rPr lang="en-US" sz="900" b="0">
                <a:latin typeface="Times New Roman" charset="0"/>
              </a:rPr>
              <a:pPr/>
              <a:t>27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465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89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AAE99A-0DE8-C841-9AB8-6A0C35FAEAC1}" type="slidenum">
              <a:rPr lang="en-US" sz="900" b="0">
                <a:latin typeface="Times New Roman" charset="0"/>
              </a:rPr>
              <a:pPr/>
              <a:t>14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799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EDB57FF-C853-0A4A-87A3-24F31684C620}" type="slidenum">
              <a:rPr lang="en-US" sz="900" b="0">
                <a:latin typeface="Times New Roman" charset="0"/>
              </a:rPr>
              <a:pPr/>
              <a:t>15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26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A355DF-E39B-6E44-93C7-C20894AF4507}" type="slidenum">
              <a:rPr lang="en-US" sz="900" b="0">
                <a:latin typeface="Times New Roman" charset="0"/>
              </a:rPr>
              <a:pPr/>
              <a:t>17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489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0FED19-96A1-9348-91A9-CBD83DF2B477}" type="slidenum">
              <a:rPr lang="en-US" sz="900" b="0">
                <a:latin typeface="Times New Roman" charset="0"/>
              </a:rPr>
              <a:pPr/>
              <a:t>18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519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Can we combine best of both worlds?  Optimal like SJF, but without starvation?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46360E-5FF0-C840-90F3-CDB9E9098029}" type="slidenum">
              <a:rPr lang="en-US" sz="900" b="0">
                <a:latin typeface="Times New Roman" charset="0"/>
              </a:rPr>
              <a:pPr/>
              <a:t>20</a:t>
            </a:fld>
            <a:endParaRPr lang="en-US" sz="9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683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I/O task has to wait its turn for the CPU, and the result is that it gets a tiny fraction of the performance it could get.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By contrast the compute bound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We could shorten the RR quantum, and that would help, but it would increase overhead.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what would this do under SJF?  Every time the task returns to the CPU, it would get scheduled immediately!</a:t>
            </a: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603003-3A74-5C4C-99B1-48313F20D317}" type="slidenum">
              <a:rPr lang="en-US" sz="900" b="0">
                <a:latin typeface="Times New Roman" charset="0"/>
              </a:rPr>
              <a:pPr/>
              <a:t>21</a:t>
            </a:fld>
            <a:endParaRPr lang="en-US" sz="9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288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FAAE22-5F6D-DA4B-85CC-F5CA1130157F}" type="slidenum">
              <a:rPr lang="en-US" sz="900" b="0">
                <a:latin typeface="Times New Roman" charset="0"/>
              </a:rPr>
              <a:pPr/>
              <a:t>22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18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BB6167-CCC0-E440-89C7-7758CE1C3572}" type="slidenum">
              <a:rPr lang="en-US" sz="900" b="0">
                <a:latin typeface="Times New Roman" charset="0"/>
              </a:rPr>
              <a:pPr/>
              <a:t>23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4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AC3D1-AFF1-DF4D-BD59-FF8FD6CAE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1FAF-409E-5845-B682-2006D642D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E5AD1-324E-7A41-892C-18F203377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0F77-68FB-8F40-922D-04E03DF27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5ED14-1037-8B4B-A4C0-53D82E1C0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29EC-83B4-8A42-B6D8-8C023A6677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B3E44-AABB-B944-A29C-BA6031157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5A0E-E26F-2848-B554-D5E7F0C01C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624C-7FFE-1146-9456-F556B610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379E-9CCD-F647-B17B-2840AE865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E4F2-C219-5943-8F33-9B6D54E746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D86C-65CC-5549-9F75-20424D493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08E46-4E7D-DA47-80AE-2167A5A5E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4B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fld id="{DD70851E-8164-1A4B-9C5E-51502E9C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Times" charset="0"/>
        <a:buChar char="•"/>
        <a:defRPr sz="3200">
          <a:solidFill>
            <a:schemeClr val="tx1"/>
          </a:solidFill>
          <a:latin typeface="Chalkboard"/>
          <a:ea typeface="+mn-ea"/>
          <a:cs typeface="Chalkboar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800">
          <a:solidFill>
            <a:schemeClr val="tx1"/>
          </a:solidFill>
          <a:latin typeface="Chalkboard"/>
          <a:ea typeface="+mn-ea"/>
          <a:cs typeface="Chalkboard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Times" charset="0"/>
        <a:buChar char="•"/>
        <a:defRPr sz="2400">
          <a:solidFill>
            <a:schemeClr val="tx1"/>
          </a:solidFill>
          <a:latin typeface="Chalkboard"/>
          <a:ea typeface="+mn-ea"/>
          <a:cs typeface="Chalkboard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halkboard"/>
          <a:ea typeface="+mn-ea"/>
          <a:cs typeface="Chalkboard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halkboard"/>
          <a:ea typeface="+mn-ea"/>
          <a:cs typeface="Chalkboard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0"/>
            <a:ext cx="8534400" cy="1143000"/>
          </a:xfrm>
        </p:spPr>
        <p:txBody>
          <a:bodyPr/>
          <a:lstStyle/>
          <a:p>
            <a:pPr eaLnBrk="1" hangingPunct="1"/>
            <a:r>
              <a:rPr lang="en-US" sz="3900" dirty="0"/>
              <a:t>Advanced Operating Systems</a:t>
            </a:r>
            <a:br>
              <a:rPr lang="en-US" sz="3900" dirty="0"/>
            </a:br>
            <a:r>
              <a:rPr lang="en-US" sz="3900" dirty="0"/>
              <a:t>(CS 202)</a:t>
            </a:r>
            <a:br>
              <a:rPr lang="en-US" sz="3900" dirty="0"/>
            </a:br>
            <a:br>
              <a:rPr lang="en-US" sz="3900"/>
            </a:br>
            <a:r>
              <a:rPr lang="en-US" sz="3900"/>
              <a:t>Scheduling (1)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8991600" cy="1752600"/>
          </a:xfrm>
        </p:spPr>
        <p:txBody>
          <a:bodyPr/>
          <a:lstStyle/>
          <a:p>
            <a:pPr eaLnBrk="1" hangingPunct="1"/>
            <a:endParaRPr lang="en-US" sz="2800" dirty="0">
              <a:solidFill>
                <a:srgbClr val="87FFF9"/>
              </a:solidFill>
              <a:latin typeface="Chalkboard" charset="0"/>
            </a:endParaRPr>
          </a:p>
          <a:p>
            <a:pPr eaLnBrk="1" hangingPunct="1"/>
            <a:endParaRPr lang="en-US" sz="2800" dirty="0">
              <a:solidFill>
                <a:srgbClr val="F4B996"/>
              </a:solidFill>
              <a:latin typeface="Chalkboard" charset="0"/>
            </a:endParaRPr>
          </a:p>
          <a:p>
            <a:pPr eaLnBrk="1" hangingPunct="1"/>
            <a:endParaRPr lang="en-US" sz="2800" dirty="0">
              <a:latin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172401"/>
      </p:ext>
    </p:extLst>
  </p:cSld>
  <p:clrMapOvr>
    <a:masterClrMapping/>
  </p:clrMapOvr>
  <p:transition advTm="110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Tricks to reduce the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TLB flushes due to AS switch could be very expensive</a:t>
            </a:r>
          </a:p>
          <a:p>
            <a:pPr lvl="1"/>
            <a:r>
              <a:rPr lang="en-US" dirty="0"/>
              <a:t>Since microkernel increases AS switches, this is a problem</a:t>
            </a:r>
          </a:p>
          <a:p>
            <a:pPr lvl="1"/>
            <a:r>
              <a:rPr lang="en-US" dirty="0"/>
              <a:t>Tagged TLB?  If you have them</a:t>
            </a:r>
          </a:p>
          <a:p>
            <a:pPr lvl="1"/>
            <a:r>
              <a:rPr lang="en-US" dirty="0"/>
              <a:t>Tricks with segments to provide isolation between small address spaces </a:t>
            </a:r>
          </a:p>
          <a:p>
            <a:pPr lvl="2"/>
            <a:r>
              <a:rPr lang="en-US" dirty="0"/>
              <a:t>Remap them as segments within one address space</a:t>
            </a:r>
          </a:p>
          <a:p>
            <a:pPr lvl="2"/>
            <a:r>
              <a:rPr lang="en-US" dirty="0"/>
              <a:t>Avoid TLB flushes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52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114800"/>
          </a:xfrm>
        </p:spPr>
        <p:txBody>
          <a:bodyPr/>
          <a:lstStyle/>
          <a:p>
            <a:r>
              <a:rPr lang="en-US" sz="2800" dirty="0"/>
              <a:t>Chen and </a:t>
            </a:r>
            <a:r>
              <a:rPr lang="en-US" sz="2800" dirty="0" err="1"/>
              <a:t>Bershad</a:t>
            </a:r>
            <a:r>
              <a:rPr lang="en-US" sz="2800" dirty="0"/>
              <a:t> showed memory behavior on microkernels worse than monolithic </a:t>
            </a:r>
          </a:p>
          <a:p>
            <a:r>
              <a:rPr lang="en-US" sz="2800" dirty="0"/>
              <a:t>Paper shows this is all due to more cache misses</a:t>
            </a:r>
          </a:p>
          <a:p>
            <a:r>
              <a:rPr lang="en-US" sz="2800" dirty="0"/>
              <a:t>Are they capacity or conflict misses?</a:t>
            </a:r>
          </a:p>
          <a:p>
            <a:pPr lvl="1"/>
            <a:r>
              <a:rPr lang="en-US" sz="2400" dirty="0"/>
              <a:t>Conflict: could be structure</a:t>
            </a:r>
          </a:p>
          <a:p>
            <a:pPr lvl="1"/>
            <a:r>
              <a:rPr lang="en-US" sz="2400" dirty="0"/>
              <a:t>Capacity: could be size of code</a:t>
            </a:r>
          </a:p>
          <a:p>
            <a:r>
              <a:rPr lang="en-US" sz="2800" dirty="0"/>
              <a:t>Chen and </a:t>
            </a:r>
            <a:r>
              <a:rPr lang="en-US" sz="2800" dirty="0" err="1"/>
              <a:t>Bershad</a:t>
            </a:r>
            <a:r>
              <a:rPr lang="en-US" sz="2800" dirty="0"/>
              <a:t> also showed that self-interference more of a problem than user-kernel interference </a:t>
            </a:r>
          </a:p>
          <a:p>
            <a:r>
              <a:rPr lang="en-US" sz="2800" dirty="0"/>
              <a:t>Ratio of conflict to capacity much lower in Mach</a:t>
            </a:r>
          </a:p>
          <a:p>
            <a:pPr lvl="1"/>
            <a:r>
              <a:rPr lang="en-US" sz="2400" dirty="0">
                <a:sym typeface="Wingdings"/>
              </a:rPr>
              <a:t> too much code, most of it in Mach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7168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an implementation issue in Mach</a:t>
            </a:r>
          </a:p>
          <a:p>
            <a:r>
              <a:rPr lang="en-US" dirty="0"/>
              <a:t>Its mostly due to Mach trying to be portable</a:t>
            </a:r>
          </a:p>
          <a:p>
            <a:r>
              <a:rPr lang="en-US" dirty="0"/>
              <a:t>Microkernel should not be portable</a:t>
            </a:r>
          </a:p>
          <a:p>
            <a:pPr lvl="1"/>
            <a:r>
              <a:rPr lang="en-US" dirty="0"/>
              <a:t>It</a:t>
            </a:r>
            <a:r>
              <a:rPr lang="uk-UA" dirty="0"/>
              <a:t>’</a:t>
            </a:r>
            <a:r>
              <a:rPr lang="en-US" dirty="0"/>
              <a:t>s the hardware compatibility layer</a:t>
            </a:r>
          </a:p>
          <a:p>
            <a:pPr lvl="1"/>
            <a:r>
              <a:rPr lang="en-US" dirty="0"/>
              <a:t>Example: implementation decisions even between 486 and Pentium are different if you want high performance</a:t>
            </a:r>
          </a:p>
          <a:p>
            <a:pPr lvl="1"/>
            <a:r>
              <a:rPr lang="en-US" dirty="0"/>
              <a:t>Think of microkernel as microcode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4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Today: CPU Scheduling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08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E995BA-3B00-3B49-88E4-65566BF2791B}" type="slidenum">
              <a:rPr lang="en-US" sz="1000"/>
              <a:pPr/>
              <a:t>14</a:t>
            </a:fld>
            <a:endParaRPr lang="en-US" sz="1000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Today: CPU Scheduling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5181600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Scheduler runs when we context switching among processes/threads on the ready queue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What should it do?  Does it matter?</a:t>
            </a:r>
          </a:p>
          <a:p>
            <a:pPr marL="457200" lvl="1" indent="0">
              <a:buNone/>
            </a:pP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Making the decision on what thread to run is called </a:t>
            </a:r>
            <a:r>
              <a:rPr lang="en-US" sz="2400" dirty="0">
                <a:solidFill>
                  <a:srgbClr val="FF3300"/>
                </a:solidFill>
                <a:latin typeface="Arial" charset="0"/>
                <a:ea typeface="ＭＳ Ｐゴシック" charset="0"/>
                <a:cs typeface="ＭＳ Ｐゴシック" charset="0"/>
              </a:rPr>
              <a:t>scheduling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What are the goals of scheduling?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What are common scheduling algorithms?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Lottery scheduling</a:t>
            </a:r>
          </a:p>
          <a:p>
            <a:pPr lvl="1"/>
            <a:endParaRPr lang="en-US" sz="2000" dirty="0">
              <a:latin typeface="Arial" charset="0"/>
              <a:ea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</a:rPr>
              <a:t>Scheduling activations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User level vs. Kernel level scheduling of threads</a:t>
            </a:r>
          </a:p>
        </p:txBody>
      </p:sp>
    </p:spTree>
    <p:extLst>
      <p:ext uri="{BB962C8B-B14F-4D97-AF65-F5344CB8AC3E}">
        <p14:creationId xmlns:p14="http://schemas.microsoft.com/office/powerpoint/2010/main" val="40750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2AED0E-8EE4-8E45-8BC5-F7F9E735BBA4}" type="slidenum">
              <a:rPr lang="en-US" sz="1000"/>
              <a:pPr/>
              <a:t>15</a:t>
            </a:fld>
            <a:endParaRPr lang="en-US" sz="1000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Scheduling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382000" cy="4419600"/>
          </a:xfrm>
        </p:spPr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Right from the start of multiprogramming, scheduling was identified as a big issue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CCTS and </a:t>
            </a:r>
            <a:r>
              <a:rPr lang="en-US" sz="1800" dirty="0" err="1">
                <a:latin typeface="Arial" charset="0"/>
                <a:ea typeface="ＭＳ Ｐゴシック" charset="0"/>
                <a:cs typeface="ＭＳ Ｐゴシック" charset="0"/>
              </a:rPr>
              <a:t>Multics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developed much of the classical algorithms</a:t>
            </a:r>
          </a:p>
          <a:p>
            <a:pPr lvl="1"/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</a:rPr>
              <a:t>Scheduling is a form of resource allocation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CPU is the resource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Resource allocation needed for other resources too; sometimes similar algorithms apply</a:t>
            </a:r>
          </a:p>
          <a:p>
            <a:pPr lvl="1"/>
            <a:endParaRPr lang="en-US" sz="1800" dirty="0">
              <a:latin typeface="Arial" charset="0"/>
              <a:ea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</a:rPr>
              <a:t>Requires mechanisms and policy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Mechanisms: Context switching, Timers, process queues, process state information, </a:t>
            </a:r>
            <a:r>
              <a:rPr lang="is-IS" sz="1800" dirty="0">
                <a:latin typeface="Arial" charset="0"/>
                <a:ea typeface="ＭＳ Ｐゴシック" charset="0"/>
              </a:rPr>
              <a:t>…</a:t>
            </a:r>
          </a:p>
          <a:p>
            <a:pPr lvl="1"/>
            <a:r>
              <a:rPr lang="is-IS" sz="1800" dirty="0">
                <a:latin typeface="Arial" charset="0"/>
                <a:ea typeface="ＭＳ Ｐゴシック" charset="0"/>
              </a:rPr>
              <a:t>Scheduling looks at the policies: i.e., when to switch and which process/thread to run next</a:t>
            </a:r>
            <a:endParaRPr lang="en-US" sz="1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Preemptive vs. Non-preemptive scheduling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r>
              <a:rPr lang="en-US" sz="2200" dirty="0">
                <a:latin typeface="Arial" charset="0"/>
                <a:ea typeface="ＭＳ Ｐゴシック" charset="0"/>
              </a:rPr>
              <a:t>In </a:t>
            </a:r>
            <a:r>
              <a:rPr lang="en-US" sz="22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  <a:ea typeface="ＭＳ Ｐゴシック" charset="0"/>
              </a:rPr>
              <a:t>preemptive</a:t>
            </a:r>
            <a:r>
              <a:rPr lang="en-US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200" dirty="0">
                <a:latin typeface="Arial" charset="0"/>
                <a:ea typeface="ＭＳ Ｐゴシック" charset="0"/>
              </a:rPr>
              <a:t>systems where we can interrupt a running job (involuntary context switch)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We’re interested in such schedulers</a:t>
            </a:r>
            <a:r>
              <a:rPr lang="is-IS" sz="1800" dirty="0">
                <a:latin typeface="Arial" charset="0"/>
                <a:ea typeface="ＭＳ Ｐゴシック" charset="0"/>
              </a:rPr>
              <a:t>…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pPr marL="0" indent="0">
              <a:buNone/>
            </a:pPr>
            <a:endParaRPr lang="en-US" sz="2200" dirty="0">
              <a:latin typeface="Arial" charset="0"/>
              <a:ea typeface="ＭＳ Ｐゴシック" charset="0"/>
            </a:endParaRPr>
          </a:p>
          <a:p>
            <a:r>
              <a:rPr lang="en-US" sz="2200" dirty="0">
                <a:latin typeface="Arial" charset="0"/>
                <a:ea typeface="ＭＳ Ｐゴシック" charset="0"/>
              </a:rPr>
              <a:t>In </a:t>
            </a:r>
            <a:r>
              <a:rPr lang="en-US" sz="2200" i="1" dirty="0">
                <a:solidFill>
                  <a:srgbClr val="B8CFFF"/>
                </a:solidFill>
                <a:latin typeface="Arial" charset="0"/>
                <a:ea typeface="ＭＳ Ｐゴシック" charset="0"/>
              </a:rPr>
              <a:t>non-preemptive </a:t>
            </a:r>
            <a:r>
              <a:rPr lang="en-US" sz="2200" dirty="0">
                <a:latin typeface="Arial" charset="0"/>
                <a:ea typeface="ＭＳ Ｐゴシック" charset="0"/>
              </a:rPr>
              <a:t>systems, the scheduler waits for a running job to give up CPU (voluntary context switch)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Was interesting in the days of batch multiprogramming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Some systems continue to use cooperative scheduling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Example algorithms: RR, Shortest Job First (how to determine shortest), </a:t>
            </a:r>
            <a:r>
              <a:rPr lang="is-IS" sz="1800" dirty="0">
                <a:latin typeface="Arial" charset="0"/>
                <a:ea typeface="ＭＳ Ｐゴシック" charset="0"/>
              </a:rPr>
              <a:t>…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pPr lvl="1"/>
            <a:endParaRPr lang="en-US" sz="1800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AB23B3-F2BC-2949-9FCC-9ECD1336EAD2}" type="slidenum">
              <a:rPr lang="en-US" sz="1000"/>
              <a:pPr/>
              <a:t>16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862122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2B1D02-AFBC-2844-8DAC-CAE810F38727}" type="slidenum">
              <a:rPr lang="en-US" sz="1000"/>
              <a:pPr/>
              <a:t>17</a:t>
            </a:fld>
            <a:endParaRPr lang="en-US" sz="1000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Scheduling Goals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D60093"/>
                </a:solidFill>
                <a:latin typeface="Arial" charset="0"/>
                <a:ea typeface="ＭＳ Ｐゴシック" charset="0"/>
                <a:cs typeface="ＭＳ Ｐゴシック" charset="0"/>
              </a:rPr>
              <a:t>What are some reasonable goals for a scheduler?</a:t>
            </a: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Scheduling algorithms can have many different goals: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CPU utilization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Job throughput (# jobs/unit time)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Response time (</a:t>
            </a:r>
            <a:r>
              <a:rPr lang="en-US" sz="1800" dirty="0" err="1">
                <a:latin typeface="Arial" charset="0"/>
                <a:ea typeface="ＭＳ Ｐゴシック" charset="0"/>
                <a:sym typeface="Symbol" charset="0"/>
              </a:rPr>
              <a:t>Avg</a:t>
            </a:r>
            <a:r>
              <a:rPr lang="en-US" sz="1800" dirty="0">
                <a:latin typeface="Arial" charset="0"/>
                <a:ea typeface="ＭＳ Ｐゴシック" charset="0"/>
                <a:sym typeface="Symbol" charset="0"/>
              </a:rPr>
              <a:t>(</a:t>
            </a:r>
            <a:r>
              <a:rPr lang="en-US" sz="1800" dirty="0" err="1">
                <a:latin typeface="Arial" charset="0"/>
                <a:ea typeface="ＭＳ Ｐゴシック" charset="0"/>
              </a:rPr>
              <a:t>T</a:t>
            </a:r>
            <a:r>
              <a:rPr lang="en-US" sz="1800" baseline="-25000" dirty="0" err="1">
                <a:latin typeface="Arial" charset="0"/>
                <a:ea typeface="ＭＳ Ｐゴシック" charset="0"/>
              </a:rPr>
              <a:t>ready</a:t>
            </a:r>
            <a:r>
              <a:rPr lang="en-US" sz="1800" dirty="0">
                <a:latin typeface="Arial" charset="0"/>
                <a:ea typeface="ＭＳ Ｐゴシック" charset="0"/>
              </a:rPr>
              <a:t>): </a:t>
            </a:r>
            <a:r>
              <a:rPr lang="en-US" sz="1800" dirty="0" err="1">
                <a:latin typeface="Arial" charset="0"/>
                <a:ea typeface="ＭＳ Ｐゴシック" charset="0"/>
              </a:rPr>
              <a:t>avg</a:t>
            </a:r>
            <a:r>
              <a:rPr lang="en-US" sz="1800" dirty="0">
                <a:latin typeface="Arial" charset="0"/>
                <a:ea typeface="ＭＳ Ｐゴシック" charset="0"/>
              </a:rPr>
              <a:t> time spent on ready queue)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Fairness (or weighted fairness)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Other?</a:t>
            </a:r>
          </a:p>
          <a:p>
            <a:pPr lvl="1"/>
            <a:endParaRPr lang="en-US" sz="1800" dirty="0">
              <a:latin typeface="Arial" charset="0"/>
              <a:ea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Non-interactive applications: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Strive for job throughput, turnaround time (supercomputers)</a:t>
            </a: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Interactive systems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Strive to minimize response time for interactive jobs </a:t>
            </a:r>
          </a:p>
          <a:p>
            <a:r>
              <a:rPr lang="en-US" sz="2200" dirty="0">
                <a:latin typeface="Arial" charset="0"/>
                <a:ea typeface="ＭＳ Ｐゴシック" charset="0"/>
              </a:rPr>
              <a:t>Mix?</a:t>
            </a:r>
          </a:p>
        </p:txBody>
      </p:sp>
    </p:spTree>
    <p:extLst>
      <p:ext uri="{BB962C8B-B14F-4D97-AF65-F5344CB8AC3E}">
        <p14:creationId xmlns:p14="http://schemas.microsoft.com/office/powerpoint/2010/main" val="99494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E7997A-3B72-F745-B4F5-072F3A4D6363}" type="slidenum">
              <a:rPr lang="en-US" sz="1000"/>
              <a:pPr/>
              <a:t>18</a:t>
            </a:fld>
            <a:endParaRPr lang="en-US" sz="1000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Goals II: Avoid Resource allocation pathologies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4419600"/>
          </a:xfrm>
        </p:spPr>
        <p:txBody>
          <a:bodyPr/>
          <a:lstStyle/>
          <a:p>
            <a:r>
              <a:rPr lang="en-US" sz="2400" dirty="0">
                <a:solidFill>
                  <a:srgbClr val="B8CFFF"/>
                </a:solidFill>
                <a:latin typeface="Arial" charset="0"/>
                <a:ea typeface="ＭＳ Ｐゴシック" charset="0"/>
                <a:cs typeface="ＭＳ Ｐゴシック" charset="0"/>
              </a:rPr>
              <a:t>Starvation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no progress due to no access to resources 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E.g., a high priority process always prevents a low priority process from running on the CPU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One thread always beats another when acquiring a lock</a:t>
            </a:r>
          </a:p>
          <a:p>
            <a:pPr lvl="1"/>
            <a:endParaRPr lang="en-US" sz="2000" dirty="0">
              <a:latin typeface="Arial" charset="0"/>
              <a:ea typeface="ＭＳ Ｐゴシック" charset="0"/>
            </a:endParaRPr>
          </a:p>
          <a:p>
            <a:r>
              <a:rPr lang="en-US" sz="2400" dirty="0">
                <a:solidFill>
                  <a:srgbClr val="B8CFFF"/>
                </a:solidFill>
                <a:latin typeface="Arial" charset="0"/>
                <a:ea typeface="ＭＳ Ｐゴシック" charset="0"/>
                <a:cs typeface="ＭＳ Ｐゴシック" charset="0"/>
              </a:rPr>
              <a:t>Priority inversion</a:t>
            </a:r>
            <a:endParaRPr lang="en-US" sz="200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A low priority process running before a high priority one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Could be a real problem, especially in real time systems</a:t>
            </a:r>
          </a:p>
          <a:p>
            <a:pPr lvl="2"/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Mars pathfinder: http://</a:t>
            </a:r>
            <a:r>
              <a:rPr lang="en-US" sz="1600" dirty="0" err="1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research.microsoft.com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/en-us/um/people/</a:t>
            </a:r>
            <a:r>
              <a:rPr lang="en-US" sz="1600" dirty="0" err="1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mbj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/</a:t>
            </a:r>
            <a:r>
              <a:rPr lang="en-US" sz="1600" dirty="0" err="1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Mars_Pathfinder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/</a:t>
            </a:r>
            <a:r>
              <a:rPr lang="en-US" sz="1600" dirty="0" err="1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Authoritative_Account.html</a:t>
            </a:r>
            <a:endParaRPr lang="en-US" sz="160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240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Other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Deadlock, </a:t>
            </a:r>
            <a:r>
              <a:rPr lang="en-US" sz="2000" dirty="0" err="1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livelock</a:t>
            </a:r>
            <a:r>
              <a:rPr lang="en-US" sz="20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, convoying </a:t>
            </a:r>
            <a:r>
              <a:rPr lang="is-IS" sz="20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…</a:t>
            </a:r>
            <a:endParaRPr lang="en-US" sz="200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25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Non-preemptive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Introduced just to have a baseline</a:t>
            </a:r>
          </a:p>
          <a:p>
            <a:r>
              <a:rPr lang="is-IS" dirty="0"/>
              <a:t>FIFO: schedule the processes in order of arrival</a:t>
            </a:r>
          </a:p>
          <a:p>
            <a:pPr lvl="1"/>
            <a:r>
              <a:rPr lang="is-IS" dirty="0"/>
              <a:t>Comments?</a:t>
            </a:r>
          </a:p>
          <a:p>
            <a:endParaRPr lang="is-IS" dirty="0"/>
          </a:p>
          <a:p>
            <a:r>
              <a:rPr lang="is-IS" dirty="0"/>
              <a:t>Shortest Job first</a:t>
            </a:r>
          </a:p>
          <a:p>
            <a:pPr lvl="1"/>
            <a:r>
              <a:rPr lang="en-US" dirty="0"/>
              <a:t>C</a:t>
            </a:r>
            <a:r>
              <a:rPr lang="is-IS" dirty="0"/>
              <a:t>omments?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6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 microkernel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953000"/>
          </a:xfrm>
        </p:spPr>
        <p:txBody>
          <a:bodyPr/>
          <a:lstStyle/>
          <a:p>
            <a:r>
              <a:rPr lang="en-US" dirty="0"/>
              <a:t>Successful OS with different offshoot distributions</a:t>
            </a:r>
          </a:p>
          <a:p>
            <a:pPr lvl="1"/>
            <a:r>
              <a:rPr lang="en-US" dirty="0"/>
              <a:t>Commercially successful</a:t>
            </a:r>
          </a:p>
          <a:p>
            <a:pPr lvl="2"/>
            <a:r>
              <a:rPr lang="en-US" dirty="0" err="1"/>
              <a:t>OKLabs</a:t>
            </a:r>
            <a:r>
              <a:rPr lang="en-US" dirty="0"/>
              <a:t> OKL4 shipped over 1.5 billion installations by 2012</a:t>
            </a:r>
          </a:p>
          <a:p>
            <a:pPr lvl="3"/>
            <a:r>
              <a:rPr lang="en-US" dirty="0"/>
              <a:t>Mostly </a:t>
            </a:r>
            <a:r>
              <a:rPr lang="en-US" dirty="0" err="1"/>
              <a:t>qualcomm</a:t>
            </a:r>
            <a:r>
              <a:rPr lang="en-US" dirty="0"/>
              <a:t> wireless modems</a:t>
            </a:r>
          </a:p>
          <a:p>
            <a:pPr lvl="3"/>
            <a:r>
              <a:rPr lang="en-US" dirty="0"/>
              <a:t>But also player in </a:t>
            </a:r>
            <a:r>
              <a:rPr lang="en-US" dirty="0" err="1"/>
              <a:t>automative</a:t>
            </a:r>
            <a:r>
              <a:rPr lang="en-US" dirty="0"/>
              <a:t> and airborne entertainment systems</a:t>
            </a:r>
          </a:p>
          <a:p>
            <a:pPr lvl="2"/>
            <a:r>
              <a:rPr lang="en-US" dirty="0"/>
              <a:t>Used in the secure enclave processor on Apple’s A7+ chips</a:t>
            </a:r>
          </a:p>
          <a:p>
            <a:pPr lvl="3"/>
            <a:r>
              <a:rPr lang="en-US" dirty="0"/>
              <a:t>All iOS devices have it! 100s of millions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933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Preemptive scheduling: Round Robin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Each task gets resource for a fixed period of time (time quantum)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If task doesn’t complete, it goes back in line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Need to pick a time quantum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What if time quantum is too long?  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Infinite?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What if time quantum is too short?  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One instruction?</a:t>
            </a:r>
          </a:p>
        </p:txBody>
      </p:sp>
    </p:spTree>
    <p:extLst>
      <p:ext uri="{BB962C8B-B14F-4D97-AF65-F5344CB8AC3E}">
        <p14:creationId xmlns:p14="http://schemas.microsoft.com/office/powerpoint/2010/main" val="1603548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Mixed Workload</a:t>
            </a:r>
          </a:p>
        </p:txBody>
      </p:sp>
      <p:pic>
        <p:nvPicPr>
          <p:cNvPr id="69634" name="Content Placeholder 3" descr="mixture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27" r="-2727"/>
          <a:stretch>
            <a:fillRect/>
          </a:stretch>
        </p:blipFill>
        <p:spPr>
          <a:solidFill>
            <a:schemeClr val="accent3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734828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14C3F2-00EE-5C41-AD15-3EF9A2FB7339}" type="slidenum">
              <a:rPr lang="en-US" sz="1000"/>
              <a:pPr/>
              <a:t>22</a:t>
            </a:fld>
            <a:endParaRPr lang="en-US" sz="1000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Priority Scheduling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572000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Priority Scheduling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Choose next job based on priority</a:t>
            </a:r>
          </a:p>
          <a:p>
            <a:pPr lvl="2"/>
            <a:r>
              <a:rPr lang="en-US" sz="1400" dirty="0">
                <a:latin typeface="Arial" charset="0"/>
                <a:ea typeface="ＭＳ Ｐゴシック" charset="0"/>
              </a:rPr>
              <a:t>Airline check-in for first class passengers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Can implement SJF, priority = 1/(expected CPU burst)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Also can be either preemptive or non-preemptive</a:t>
            </a:r>
          </a:p>
          <a:p>
            <a:r>
              <a:rPr lang="en-US" sz="2400" dirty="0">
                <a:solidFill>
                  <a:srgbClr val="D60093"/>
                </a:solidFill>
                <a:latin typeface="Arial" charset="0"/>
                <a:ea typeface="ＭＳ Ｐゴシック" charset="0"/>
                <a:cs typeface="ＭＳ Ｐゴシック" charset="0"/>
              </a:rPr>
              <a:t>Problem?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Starvation – low priority jobs can wait indefinitely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Solution </a:t>
            </a:r>
          </a:p>
          <a:p>
            <a:pPr lvl="1"/>
            <a:r>
              <a:rPr lang="ja-JP" altLang="en-US" sz="2000" dirty="0">
                <a:latin typeface="Arial" charset="0"/>
                <a:ea typeface="ＭＳ Ｐゴシック" charset="0"/>
              </a:rPr>
              <a:t>“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Age</a:t>
            </a:r>
            <a:r>
              <a:rPr lang="ja-JP" altLang="en-US" sz="2000" dirty="0">
                <a:latin typeface="Arial" charset="0"/>
                <a:ea typeface="ＭＳ Ｐゴシック" charset="0"/>
              </a:rPr>
              <a:t>”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 processes</a:t>
            </a:r>
          </a:p>
          <a:p>
            <a:pPr lvl="2"/>
            <a:r>
              <a:rPr lang="en-US" sz="1400" dirty="0">
                <a:latin typeface="Arial" charset="0"/>
                <a:ea typeface="ＭＳ Ｐゴシック" charset="0"/>
              </a:rPr>
              <a:t>Increase priority as a function of waiting time</a:t>
            </a:r>
          </a:p>
          <a:p>
            <a:pPr lvl="2"/>
            <a:r>
              <a:rPr lang="en-US" sz="1400" dirty="0">
                <a:latin typeface="Arial" charset="0"/>
                <a:ea typeface="ＭＳ Ｐゴシック" charset="0"/>
              </a:rPr>
              <a:t>Decrease priority as a function of CPU consumption</a:t>
            </a:r>
          </a:p>
        </p:txBody>
      </p:sp>
    </p:spTree>
    <p:extLst>
      <p:ext uri="{BB962C8B-B14F-4D97-AF65-F5344CB8AC3E}">
        <p14:creationId xmlns:p14="http://schemas.microsoft.com/office/powerpoint/2010/main" val="359400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4501F6-181C-C145-B082-AC3E8CB7D814}" type="slidenum">
              <a:rPr lang="en-US" sz="1000"/>
              <a:pPr/>
              <a:t>23</a:t>
            </a:fld>
            <a:endParaRPr lang="en-US" sz="1000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More on Priority Scheduling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For real-time (predictable) systems, priority is often used to isolate a process from those with lower priority. 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Priority inversion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is a risk unless all resources are jointly scheduled.</a:t>
            </a: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2286000" y="40052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0">
                <a:solidFill>
                  <a:schemeClr val="accent2"/>
                </a:solidFill>
                <a:latin typeface="Times New Roman" charset="0"/>
              </a:rPr>
              <a:t>x-&gt;Acquire()</a:t>
            </a:r>
            <a:endParaRPr lang="en-US" sz="1400"/>
          </a:p>
        </p:txBody>
      </p:sp>
      <p:sp>
        <p:nvSpPr>
          <p:cNvPr id="36870" name="Line 8"/>
          <p:cNvSpPr>
            <a:spLocks noChangeShapeType="1"/>
          </p:cNvSpPr>
          <p:nvPr/>
        </p:nvSpPr>
        <p:spPr bwMode="auto">
          <a:xfrm>
            <a:off x="2438400" y="4462463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>
            <a:off x="3352800" y="3624263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Line 11"/>
          <p:cNvSpPr>
            <a:spLocks noChangeShapeType="1"/>
          </p:cNvSpPr>
          <p:nvPr/>
        </p:nvSpPr>
        <p:spPr bwMode="auto">
          <a:xfrm>
            <a:off x="2819400" y="43100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12"/>
          <p:cNvSpPr>
            <a:spLocks noChangeArrowheads="1"/>
          </p:cNvSpPr>
          <p:nvPr/>
        </p:nvSpPr>
        <p:spPr bwMode="auto">
          <a:xfrm>
            <a:off x="3509963" y="31670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0">
                <a:solidFill>
                  <a:schemeClr val="accent2"/>
                </a:solidFill>
                <a:latin typeface="Times New Roman" charset="0"/>
              </a:rPr>
              <a:t>x-&gt;Acquire()</a:t>
            </a:r>
          </a:p>
        </p:txBody>
      </p:sp>
      <p:sp>
        <p:nvSpPr>
          <p:cNvPr id="36874" name="Line 13"/>
          <p:cNvSpPr>
            <a:spLocks noChangeShapeType="1"/>
          </p:cNvSpPr>
          <p:nvPr/>
        </p:nvSpPr>
        <p:spPr bwMode="auto">
          <a:xfrm>
            <a:off x="4038600" y="34718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4"/>
          <p:cNvSpPr>
            <a:spLocks noChangeShapeType="1"/>
          </p:cNvSpPr>
          <p:nvPr/>
        </p:nvSpPr>
        <p:spPr bwMode="auto">
          <a:xfrm>
            <a:off x="4114800" y="4462463"/>
            <a:ext cx="1752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Rectangle 15"/>
          <p:cNvSpPr>
            <a:spLocks noChangeArrowheads="1"/>
          </p:cNvSpPr>
          <p:nvPr/>
        </p:nvSpPr>
        <p:spPr bwMode="auto">
          <a:xfrm>
            <a:off x="5345113" y="4005263"/>
            <a:ext cx="11033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0">
                <a:solidFill>
                  <a:schemeClr val="accent2"/>
                </a:solidFill>
                <a:latin typeface="Times New Roman" charset="0"/>
              </a:rPr>
              <a:t>x-&gt;Release()</a:t>
            </a:r>
            <a:endParaRPr lang="en-US" sz="1400"/>
          </a:p>
        </p:txBody>
      </p:sp>
      <p:sp>
        <p:nvSpPr>
          <p:cNvPr id="36877" name="Line 16"/>
          <p:cNvSpPr>
            <a:spLocks noChangeShapeType="1"/>
          </p:cNvSpPr>
          <p:nvPr/>
        </p:nvSpPr>
        <p:spPr bwMode="auto">
          <a:xfrm>
            <a:off x="5867400" y="43100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7"/>
          <p:cNvSpPr>
            <a:spLocks noChangeShapeType="1"/>
          </p:cNvSpPr>
          <p:nvPr/>
        </p:nvSpPr>
        <p:spPr bwMode="auto">
          <a:xfrm>
            <a:off x="5867400" y="3624263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Rectangle 18"/>
          <p:cNvSpPr>
            <a:spLocks noChangeArrowheads="1"/>
          </p:cNvSpPr>
          <p:nvPr/>
        </p:nvSpPr>
        <p:spPr bwMode="auto">
          <a:xfrm>
            <a:off x="2062163" y="56816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0">
                <a:solidFill>
                  <a:schemeClr val="accent2"/>
                </a:solidFill>
                <a:latin typeface="Times New Roman" charset="0"/>
              </a:rPr>
              <a:t>x-&gt;Acquire()</a:t>
            </a:r>
          </a:p>
        </p:txBody>
      </p:sp>
      <p:sp>
        <p:nvSpPr>
          <p:cNvPr id="36880" name="Line 19"/>
          <p:cNvSpPr>
            <a:spLocks noChangeShapeType="1"/>
          </p:cNvSpPr>
          <p:nvPr/>
        </p:nvSpPr>
        <p:spPr bwMode="auto">
          <a:xfrm>
            <a:off x="2209800" y="6138863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20"/>
          <p:cNvSpPr>
            <a:spLocks noChangeShapeType="1"/>
          </p:cNvSpPr>
          <p:nvPr/>
        </p:nvSpPr>
        <p:spPr bwMode="auto">
          <a:xfrm>
            <a:off x="3124200" y="5300663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21"/>
          <p:cNvSpPr>
            <a:spLocks noChangeShapeType="1"/>
          </p:cNvSpPr>
          <p:nvPr/>
        </p:nvSpPr>
        <p:spPr bwMode="auto">
          <a:xfrm>
            <a:off x="2590800" y="59864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22"/>
          <p:cNvSpPr>
            <a:spLocks noChangeArrowheads="1"/>
          </p:cNvSpPr>
          <p:nvPr/>
        </p:nvSpPr>
        <p:spPr bwMode="auto">
          <a:xfrm>
            <a:off x="3281363" y="48434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0">
                <a:solidFill>
                  <a:schemeClr val="accent2"/>
                </a:solidFill>
                <a:latin typeface="Times New Roman" charset="0"/>
              </a:rPr>
              <a:t>x-&gt;Acquire()</a:t>
            </a:r>
          </a:p>
        </p:txBody>
      </p:sp>
      <p:sp>
        <p:nvSpPr>
          <p:cNvPr id="36884" name="Line 23"/>
          <p:cNvSpPr>
            <a:spLocks noChangeShapeType="1"/>
          </p:cNvSpPr>
          <p:nvPr/>
        </p:nvSpPr>
        <p:spPr bwMode="auto">
          <a:xfrm>
            <a:off x="3810000" y="51482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Line 24"/>
          <p:cNvSpPr>
            <a:spLocks noChangeShapeType="1"/>
          </p:cNvSpPr>
          <p:nvPr/>
        </p:nvSpPr>
        <p:spPr bwMode="auto">
          <a:xfrm>
            <a:off x="3886200" y="6138863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Line 28"/>
          <p:cNvSpPr>
            <a:spLocks noChangeShapeType="1"/>
          </p:cNvSpPr>
          <p:nvPr/>
        </p:nvSpPr>
        <p:spPr bwMode="auto">
          <a:xfrm>
            <a:off x="4800600" y="5681663"/>
            <a:ext cx="2667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Line 29"/>
          <p:cNvSpPr>
            <a:spLocks noChangeShapeType="1"/>
          </p:cNvSpPr>
          <p:nvPr/>
        </p:nvSpPr>
        <p:spPr bwMode="auto">
          <a:xfrm>
            <a:off x="1447800" y="4691063"/>
            <a:ext cx="6324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8" name="Group 34"/>
          <p:cNvGrpSpPr>
            <a:grpSpLocks/>
          </p:cNvGrpSpPr>
          <p:nvPr/>
        </p:nvGrpSpPr>
        <p:grpSpPr bwMode="auto">
          <a:xfrm>
            <a:off x="684213" y="3735392"/>
            <a:ext cx="839787" cy="955676"/>
            <a:chOff x="95" y="1942"/>
            <a:chExt cx="529" cy="602"/>
          </a:xfrm>
        </p:grpSpPr>
        <p:sp>
          <p:nvSpPr>
            <p:cNvPr id="36901" name="Line 30"/>
            <p:cNvSpPr>
              <a:spLocks noChangeShapeType="1"/>
            </p:cNvSpPr>
            <p:nvPr/>
          </p:nvSpPr>
          <p:spPr bwMode="auto">
            <a:xfrm>
              <a:off x="288" y="1968"/>
              <a:ext cx="0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arrow" w="med" len="med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2" name="Line 31"/>
            <p:cNvSpPr>
              <a:spLocks noChangeShapeType="1"/>
            </p:cNvSpPr>
            <p:nvPr/>
          </p:nvSpPr>
          <p:spPr bwMode="auto">
            <a:xfrm>
              <a:off x="288" y="2352"/>
              <a:ext cx="33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arrow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3" name="Rectangle 32"/>
            <p:cNvSpPr>
              <a:spLocks noChangeArrowheads="1"/>
            </p:cNvSpPr>
            <p:nvPr/>
          </p:nvSpPr>
          <p:spPr bwMode="auto">
            <a:xfrm rot="16158997">
              <a:off x="-38" y="2075"/>
              <a:ext cx="45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0" i="1">
                  <a:solidFill>
                    <a:schemeClr val="accent2"/>
                  </a:solidFill>
                  <a:latin typeface="Times New Roman" charset="0"/>
                </a:rPr>
                <a:t>priority</a:t>
              </a:r>
              <a:endParaRPr lang="en-US" sz="1400" b="0">
                <a:solidFill>
                  <a:schemeClr val="accent2"/>
                </a:solidFill>
                <a:latin typeface="Times New Roman" charset="0"/>
              </a:endParaRPr>
            </a:p>
          </p:txBody>
        </p:sp>
        <p:sp>
          <p:nvSpPr>
            <p:cNvPr id="36904" name="Rectangle 33"/>
            <p:cNvSpPr>
              <a:spLocks noChangeArrowheads="1"/>
            </p:cNvSpPr>
            <p:nvPr/>
          </p:nvSpPr>
          <p:spPr bwMode="auto">
            <a:xfrm>
              <a:off x="288" y="2352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0" i="1">
                  <a:solidFill>
                    <a:schemeClr val="accent2"/>
                  </a:solidFill>
                  <a:latin typeface="Times New Roman" charset="0"/>
                </a:rPr>
                <a:t>time</a:t>
              </a:r>
              <a:endParaRPr lang="en-US" sz="1400" b="0">
                <a:solidFill>
                  <a:schemeClr val="accent2"/>
                </a:solidFill>
                <a:latin typeface="Times New Roman" charset="0"/>
              </a:endParaRPr>
            </a:p>
          </p:txBody>
        </p:sp>
      </p:grpSp>
      <p:grpSp>
        <p:nvGrpSpPr>
          <p:cNvPr id="36889" name="Group 35"/>
          <p:cNvGrpSpPr>
            <a:grpSpLocks/>
          </p:cNvGrpSpPr>
          <p:nvPr/>
        </p:nvGrpSpPr>
        <p:grpSpPr bwMode="auto">
          <a:xfrm>
            <a:off x="684213" y="5230817"/>
            <a:ext cx="839787" cy="955676"/>
            <a:chOff x="95" y="1942"/>
            <a:chExt cx="529" cy="602"/>
          </a:xfrm>
        </p:grpSpPr>
        <p:sp>
          <p:nvSpPr>
            <p:cNvPr id="36897" name="Line 36"/>
            <p:cNvSpPr>
              <a:spLocks noChangeShapeType="1"/>
            </p:cNvSpPr>
            <p:nvPr/>
          </p:nvSpPr>
          <p:spPr bwMode="auto">
            <a:xfrm>
              <a:off x="288" y="1968"/>
              <a:ext cx="0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arrow" w="med" len="med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8" name="Line 37"/>
            <p:cNvSpPr>
              <a:spLocks noChangeShapeType="1"/>
            </p:cNvSpPr>
            <p:nvPr/>
          </p:nvSpPr>
          <p:spPr bwMode="auto">
            <a:xfrm>
              <a:off x="288" y="2352"/>
              <a:ext cx="33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arrow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9" name="Rectangle 38"/>
            <p:cNvSpPr>
              <a:spLocks noChangeArrowheads="1"/>
            </p:cNvSpPr>
            <p:nvPr/>
          </p:nvSpPr>
          <p:spPr bwMode="auto">
            <a:xfrm rot="16158997">
              <a:off x="-38" y="2075"/>
              <a:ext cx="45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0" i="1">
                  <a:solidFill>
                    <a:schemeClr val="accent2"/>
                  </a:solidFill>
                  <a:latin typeface="Times New Roman" charset="0"/>
                </a:rPr>
                <a:t>priority</a:t>
              </a:r>
              <a:endParaRPr lang="en-US" sz="1400" b="0">
                <a:solidFill>
                  <a:schemeClr val="accent2"/>
                </a:solidFill>
                <a:latin typeface="Times New Roman" charset="0"/>
              </a:endParaRPr>
            </a:p>
          </p:txBody>
        </p:sp>
        <p:sp>
          <p:nvSpPr>
            <p:cNvPr id="36900" name="Rectangle 39"/>
            <p:cNvSpPr>
              <a:spLocks noChangeArrowheads="1"/>
            </p:cNvSpPr>
            <p:nvPr/>
          </p:nvSpPr>
          <p:spPr bwMode="auto">
            <a:xfrm>
              <a:off x="288" y="2352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0" i="1">
                  <a:solidFill>
                    <a:schemeClr val="accent2"/>
                  </a:solidFill>
                  <a:latin typeface="Times New Roman" charset="0"/>
                </a:rPr>
                <a:t>time</a:t>
              </a:r>
              <a:endParaRPr lang="en-US" sz="1400" b="0">
                <a:solidFill>
                  <a:schemeClr val="accent2"/>
                </a:solidFill>
                <a:latin typeface="Times New Roman" charset="0"/>
              </a:endParaRPr>
            </a:p>
          </p:txBody>
        </p:sp>
      </p:grpSp>
      <p:sp>
        <p:nvSpPr>
          <p:cNvPr id="36890" name="Rectangle 40"/>
          <p:cNvSpPr>
            <a:spLocks noChangeArrowheads="1"/>
          </p:cNvSpPr>
          <p:nvPr/>
        </p:nvSpPr>
        <p:spPr bwMode="auto">
          <a:xfrm>
            <a:off x="6324600" y="4843463"/>
            <a:ext cx="2511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>
                <a:solidFill>
                  <a:srgbClr val="D60093"/>
                </a:solidFill>
              </a:rPr>
              <a:t>How can this be avoided?</a:t>
            </a:r>
          </a:p>
        </p:txBody>
      </p:sp>
      <p:sp>
        <p:nvSpPr>
          <p:cNvPr id="36891" name="Rectangle 40"/>
          <p:cNvSpPr>
            <a:spLocks noChangeArrowheads="1"/>
          </p:cNvSpPr>
          <p:nvPr/>
        </p:nvSpPr>
        <p:spPr bwMode="auto">
          <a:xfrm>
            <a:off x="1752600" y="3276600"/>
            <a:ext cx="420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 dirty="0">
                <a:solidFill>
                  <a:schemeClr val="accent2"/>
                </a:solidFill>
              </a:rPr>
              <a:t>P</a:t>
            </a:r>
            <a:r>
              <a:rPr lang="en-US" b="0" baseline="-25000" dirty="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36892" name="Rectangle 40"/>
          <p:cNvSpPr>
            <a:spLocks noChangeArrowheads="1"/>
          </p:cNvSpPr>
          <p:nvPr/>
        </p:nvSpPr>
        <p:spPr bwMode="auto">
          <a:xfrm>
            <a:off x="1730375" y="4213225"/>
            <a:ext cx="393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>
                <a:solidFill>
                  <a:schemeClr val="accent2"/>
                </a:solidFill>
              </a:rPr>
              <a:t>P</a:t>
            </a:r>
            <a:r>
              <a:rPr lang="en-US" b="0" baseline="-25000">
                <a:solidFill>
                  <a:schemeClr val="accent2"/>
                </a:solidFill>
              </a:rPr>
              <a:t>L</a:t>
            </a:r>
          </a:p>
        </p:txBody>
      </p:sp>
      <p:sp>
        <p:nvSpPr>
          <p:cNvPr id="36893" name="Rectangle 40"/>
          <p:cNvSpPr>
            <a:spLocks noChangeArrowheads="1"/>
          </p:cNvSpPr>
          <p:nvPr/>
        </p:nvSpPr>
        <p:spPr bwMode="auto">
          <a:xfrm>
            <a:off x="1679575" y="4975225"/>
            <a:ext cx="420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>
                <a:solidFill>
                  <a:schemeClr val="accent2"/>
                </a:solidFill>
              </a:rPr>
              <a:t>P</a:t>
            </a:r>
            <a:r>
              <a:rPr lang="en-US" b="0" baseline="-2500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36894" name="Rectangle 40"/>
          <p:cNvSpPr>
            <a:spLocks noChangeArrowheads="1"/>
          </p:cNvSpPr>
          <p:nvPr/>
        </p:nvSpPr>
        <p:spPr bwMode="auto">
          <a:xfrm>
            <a:off x="1643063" y="5853113"/>
            <a:ext cx="393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>
                <a:solidFill>
                  <a:schemeClr val="accent2"/>
                </a:solidFill>
              </a:rPr>
              <a:t>P</a:t>
            </a:r>
            <a:r>
              <a:rPr lang="en-US" b="0" baseline="-25000">
                <a:solidFill>
                  <a:schemeClr val="accent2"/>
                </a:solidFill>
              </a:rPr>
              <a:t>L</a:t>
            </a:r>
          </a:p>
        </p:txBody>
      </p:sp>
      <p:sp>
        <p:nvSpPr>
          <p:cNvPr id="36895" name="Rectangle 40"/>
          <p:cNvSpPr>
            <a:spLocks noChangeArrowheads="1"/>
          </p:cNvSpPr>
          <p:nvPr/>
        </p:nvSpPr>
        <p:spPr bwMode="auto">
          <a:xfrm>
            <a:off x="1665288" y="5410200"/>
            <a:ext cx="434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>
                <a:solidFill>
                  <a:schemeClr val="accent2"/>
                </a:solidFill>
              </a:rPr>
              <a:t>P</a:t>
            </a:r>
            <a:r>
              <a:rPr lang="en-US" b="0" baseline="-25000">
                <a:solidFill>
                  <a:schemeClr val="accent2"/>
                </a:solidFill>
              </a:rPr>
              <a:t>M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9888" y="4637088"/>
            <a:ext cx="8426450" cy="167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 type="stealth" w="med" len="lg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7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28A9E0-6311-214A-953F-71C3C7B9C620}" type="slidenum">
              <a:rPr lang="en-US" sz="1000"/>
              <a:pPr/>
              <a:t>24</a:t>
            </a:fld>
            <a:endParaRPr lang="en-US" sz="1000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Combining Algorithms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Scheduling algorithms can be combined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Have multiple queues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Use a different algorithm for each queue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Move processes among queues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Example: Multiple-level feedback queues (MLFQ)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Multiple queues representing different job types</a:t>
            </a:r>
          </a:p>
          <a:p>
            <a:pPr lvl="2"/>
            <a:r>
              <a:rPr lang="en-US" sz="1400" dirty="0">
                <a:latin typeface="Arial" charset="0"/>
                <a:ea typeface="ＭＳ Ｐゴシック" charset="0"/>
              </a:rPr>
              <a:t>Interactive, CPU-bound, batch, system, etc.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Queues have priorities, jobs on same queue scheduled RR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Jobs can move among queues based upon execution history</a:t>
            </a:r>
          </a:p>
          <a:p>
            <a:pPr lvl="2"/>
            <a:r>
              <a:rPr lang="en-US" sz="1400" dirty="0">
                <a:latin typeface="Arial" charset="0"/>
                <a:ea typeface="ＭＳ Ｐゴシック" charset="0"/>
              </a:rPr>
              <a:t>Feedback: Switch from interactive to CPU-bound behavior</a:t>
            </a:r>
          </a:p>
        </p:txBody>
      </p:sp>
    </p:spTree>
    <p:extLst>
      <p:ext uri="{BB962C8B-B14F-4D97-AF65-F5344CB8AC3E}">
        <p14:creationId xmlns:p14="http://schemas.microsoft.com/office/powerpoint/2010/main" val="2731545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Multi-level Feedback Queue (MFQ)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0386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Goals: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Responsiveness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Low overhead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Starvation freedom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Some tasks are high/low priority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Fairness (among equal priority tasks)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Not perfect at any of them!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Used in Unix (and Windows and </a:t>
            </a:r>
            <a:r>
              <a:rPr lang="en-US" dirty="0" err="1">
                <a:latin typeface="Arial" charset="0"/>
                <a:ea typeface="ＭＳ Ｐゴシック" charset="0"/>
              </a:rPr>
              <a:t>MacOS</a:t>
            </a:r>
            <a:r>
              <a:rPr lang="en-US" dirty="0">
                <a:latin typeface="Arial" charset="0"/>
                <a:ea typeface="ＭＳ Ｐゴシック" charset="0"/>
              </a:rPr>
              <a:t>)</a:t>
            </a: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10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MFQ</a:t>
            </a:r>
          </a:p>
        </p:txBody>
      </p:sp>
      <p:pic>
        <p:nvPicPr>
          <p:cNvPr id="73730" name="Content Placeholder 3" descr="mfq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82" b="-5882"/>
          <a:stretch>
            <a:fillRect/>
          </a:stretch>
        </p:blipFill>
        <p:spPr>
          <a:xfrm>
            <a:off x="685800" y="2057400"/>
            <a:ext cx="7772400" cy="4114800"/>
          </a:xfrm>
          <a:solidFill>
            <a:schemeClr val="tx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07805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42435DF-CF85-B543-956D-05F0D3AB3242}" type="slidenum">
              <a:rPr lang="en-US" sz="1000"/>
              <a:pPr/>
              <a:t>27</a:t>
            </a:fld>
            <a:endParaRPr lang="en-US" sz="1000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Unix Scheduler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canonical Unix scheduler uses a MLFQ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3-4 classes spanning ~170 priority levels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Timesharing: first 60 priorities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System: next 40 priorities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Real-time: next 60 priorities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Interrupt: next 10 (Solaris)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Priority scheduling across queues, RR within a queue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The process with the highest priority always runs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Processes with the same priority are scheduled RR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Processes dynamically change priority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Increases over time if process blocks before end of quantum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Decreases over time if process uses entire quantum</a:t>
            </a:r>
          </a:p>
        </p:txBody>
      </p:sp>
    </p:spTree>
    <p:extLst>
      <p:ext uri="{BB962C8B-B14F-4D97-AF65-F5344CB8AC3E}">
        <p14:creationId xmlns:p14="http://schemas.microsoft.com/office/powerpoint/2010/main" val="3279821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scheduler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800600"/>
          </a:xfrm>
        </p:spPr>
        <p:txBody>
          <a:bodyPr/>
          <a:lstStyle/>
          <a:p>
            <a:r>
              <a:rPr lang="en-US" dirty="0"/>
              <a:t>Went through several iterations</a:t>
            </a:r>
          </a:p>
          <a:p>
            <a:r>
              <a:rPr lang="en-US" dirty="0"/>
              <a:t>Currently CFS</a:t>
            </a:r>
          </a:p>
          <a:p>
            <a:pPr lvl="1"/>
            <a:r>
              <a:rPr lang="en-US" dirty="0"/>
              <a:t>Fair scheduler, like stride scheduling</a:t>
            </a:r>
          </a:p>
          <a:p>
            <a:pPr lvl="1"/>
            <a:r>
              <a:rPr lang="en-US" dirty="0"/>
              <a:t>Supersedes O(1) scheduler: emphasis on constant time scheduling regardless of overhead</a:t>
            </a:r>
          </a:p>
          <a:p>
            <a:pPr lvl="1"/>
            <a:r>
              <a:rPr lang="en-US" dirty="0"/>
              <a:t>CFS is O(log(N)) because of red-black tree</a:t>
            </a:r>
          </a:p>
          <a:p>
            <a:pPr lvl="1"/>
            <a:r>
              <a:rPr lang="en-US" dirty="0"/>
              <a:t>Is it really fair?</a:t>
            </a:r>
          </a:p>
          <a:p>
            <a:r>
              <a:rPr lang="en-US" dirty="0"/>
              <a:t>What to do with multi-core scheduling?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549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15870-1D34-AD4D-84C6-5911FDAF7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scheduler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3DE31-C45F-B34A-BC90-526E41022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Ticket/Stride</a:t>
            </a:r>
          </a:p>
          <a:p>
            <a:pPr lvl="1"/>
            <a:r>
              <a:rPr lang="en-US" sz="2400" dirty="0"/>
              <a:t>Problem: How to control allocation of CPU in a principled way</a:t>
            </a:r>
          </a:p>
          <a:p>
            <a:r>
              <a:rPr lang="en-US" sz="2800" dirty="0"/>
              <a:t>Scheduler activations</a:t>
            </a:r>
          </a:p>
          <a:p>
            <a:pPr lvl="1"/>
            <a:r>
              <a:rPr lang="en-US" sz="2400" dirty="0"/>
              <a:t>How to let the application control scheduling</a:t>
            </a:r>
          </a:p>
          <a:p>
            <a:pPr lvl="2"/>
            <a:r>
              <a:rPr lang="en-US" sz="2000" dirty="0"/>
              <a:t>Reminds you of SPIN/extensibility?</a:t>
            </a:r>
          </a:p>
          <a:p>
            <a:r>
              <a:rPr lang="en-US" sz="2800" dirty="0"/>
              <a:t>How to do scheduling on emerging systems</a:t>
            </a:r>
          </a:p>
          <a:p>
            <a:pPr lvl="1"/>
            <a:r>
              <a:rPr lang="en-US" sz="2400" dirty="0"/>
              <a:t>Multicore, cloud, multiple resources..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7CA2F-C6F1-584F-A0CD-6BA1B5DC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7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 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648200"/>
          </a:xfrm>
        </p:spPr>
        <p:txBody>
          <a:bodyPr/>
          <a:lstStyle/>
          <a:p>
            <a:r>
              <a:rPr lang="en-US" sz="2400" dirty="0"/>
              <a:t>Conventional wisdom at the time was:</a:t>
            </a:r>
          </a:p>
          <a:p>
            <a:pPr lvl="1"/>
            <a:r>
              <a:rPr lang="en-US" sz="2000" dirty="0"/>
              <a:t>Microkernels flexible with nice abstractions</a:t>
            </a:r>
          </a:p>
          <a:p>
            <a:pPr lvl="1"/>
            <a:r>
              <a:rPr lang="is-IS" sz="2000" dirty="0"/>
              <a:t>…but are inherently low performance </a:t>
            </a:r>
          </a:p>
          <a:p>
            <a:pPr lvl="2"/>
            <a:r>
              <a:rPr lang="is-IS" sz="1600" dirty="0"/>
              <a:t>border crossings and IPC</a:t>
            </a:r>
          </a:p>
          <a:p>
            <a:pPr lvl="1"/>
            <a:r>
              <a:rPr lang="is-IS" sz="2000" dirty="0"/>
              <a:t>…</a:t>
            </a:r>
            <a:r>
              <a:rPr lang="en-US" sz="2000" dirty="0"/>
              <a:t>because they are inefficient they are inflexible</a:t>
            </a:r>
            <a:endParaRPr lang="is-IS" sz="2000" dirty="0"/>
          </a:p>
          <a:p>
            <a:r>
              <a:rPr lang="is-IS" sz="2400" dirty="0"/>
              <a:t>This paper refutes the performance argument </a:t>
            </a:r>
          </a:p>
          <a:p>
            <a:pPr lvl="1"/>
            <a:r>
              <a:rPr lang="is-IS" sz="2000" dirty="0"/>
              <a:t>Main takeaway: its an implementation issue</a:t>
            </a:r>
          </a:p>
          <a:p>
            <a:r>
              <a:rPr lang="is-IS" sz="2400" dirty="0"/>
              <a:t>Several insights on how microkernels should (and shouldn’t) be built</a:t>
            </a:r>
          </a:p>
          <a:p>
            <a:pPr lvl="1"/>
            <a:r>
              <a:rPr lang="is-IS" sz="2000" dirty="0"/>
              <a:t>E.g., Microkernels should not be portable</a:t>
            </a:r>
          </a:p>
          <a:p>
            <a:r>
              <a:rPr lang="is-IS" sz="2400" dirty="0"/>
              <a:t>What are the implications if true?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B3E44-AABB-B944-A29C-BA60311571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34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Paper argues for the following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114800"/>
          </a:xfrm>
        </p:spPr>
        <p:txBody>
          <a:bodyPr/>
          <a:lstStyle/>
          <a:p>
            <a:r>
              <a:rPr lang="en-US" dirty="0"/>
              <a:t>Only put in anything that if moved out prohibits functionality</a:t>
            </a:r>
          </a:p>
          <a:p>
            <a:r>
              <a:rPr lang="en-US" dirty="0"/>
              <a:t>Assumes:</a:t>
            </a:r>
          </a:p>
          <a:p>
            <a:pPr lvl="1"/>
            <a:r>
              <a:rPr lang="en-US" dirty="0"/>
              <a:t>We require security/protection</a:t>
            </a:r>
          </a:p>
          <a:p>
            <a:pPr lvl="1"/>
            <a:r>
              <a:rPr lang="en-US" dirty="0"/>
              <a:t>We require a page-based VM</a:t>
            </a:r>
          </a:p>
          <a:p>
            <a:pPr lvl="1"/>
            <a:r>
              <a:rPr lang="en-US" dirty="0"/>
              <a:t>Subsystems should be isolated from one another</a:t>
            </a:r>
          </a:p>
          <a:p>
            <a:pPr lvl="1"/>
            <a:r>
              <a:rPr lang="en-US" dirty="0"/>
              <a:t>Two subsystems should be able to communicate without involving a third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8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Abstractions provided by L3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3962400"/>
          </a:xfrm>
        </p:spPr>
        <p:txBody>
          <a:bodyPr/>
          <a:lstStyle/>
          <a:p>
            <a:r>
              <a:rPr lang="en-US" sz="2800" dirty="0"/>
              <a:t>Address spaces (to support protection/separation)</a:t>
            </a:r>
          </a:p>
          <a:p>
            <a:pPr lvl="1"/>
            <a:r>
              <a:rPr lang="en-US" sz="2400" dirty="0"/>
              <a:t>Grant, Map, Flush</a:t>
            </a:r>
          </a:p>
          <a:p>
            <a:pPr lvl="1"/>
            <a:r>
              <a:rPr lang="en-US" sz="2400" dirty="0"/>
              <a:t>Handling I/O</a:t>
            </a:r>
          </a:p>
          <a:p>
            <a:pPr lvl="1"/>
            <a:endParaRPr lang="en-US" sz="2400" dirty="0"/>
          </a:p>
          <a:p>
            <a:r>
              <a:rPr lang="en-US" sz="2800" dirty="0"/>
              <a:t>Threads and IPC</a:t>
            </a:r>
          </a:p>
          <a:p>
            <a:pPr lvl="1"/>
            <a:r>
              <a:rPr lang="en-US" sz="2400" dirty="0"/>
              <a:t>Threads: represent the address space</a:t>
            </a:r>
          </a:p>
          <a:p>
            <a:pPr lvl="1"/>
            <a:r>
              <a:rPr lang="en-US" sz="2400" dirty="0"/>
              <a:t>End point for IPC (messages)</a:t>
            </a:r>
          </a:p>
          <a:p>
            <a:pPr lvl="1"/>
            <a:r>
              <a:rPr lang="en-US" sz="2400" dirty="0"/>
              <a:t>Interrupts are IPC messages from kernel</a:t>
            </a:r>
          </a:p>
          <a:p>
            <a:pPr lvl="2"/>
            <a:r>
              <a:rPr lang="en-US" sz="2000" dirty="0"/>
              <a:t>Microkernel turns hardware interrupts to thread events</a:t>
            </a:r>
          </a:p>
          <a:p>
            <a:pPr lvl="1"/>
            <a:endParaRPr lang="en-US" sz="2400" dirty="0"/>
          </a:p>
          <a:p>
            <a:r>
              <a:rPr lang="en-US" sz="2800" dirty="0"/>
              <a:t>Unique ids (to be able to identify address spaces, threads, IPC end points etc..)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0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Debunking performance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performance issues?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Switching overhead</a:t>
            </a:r>
          </a:p>
          <a:p>
            <a:pPr marL="1371600" lvl="2" indent="-514350"/>
            <a:r>
              <a:rPr lang="en-US" dirty="0"/>
              <a:t>Kernel user switches</a:t>
            </a:r>
          </a:p>
          <a:p>
            <a:pPr marL="1371600" lvl="2" indent="-514350"/>
            <a:r>
              <a:rPr lang="en-US" dirty="0"/>
              <a:t>Address space switches</a:t>
            </a:r>
          </a:p>
          <a:p>
            <a:pPr marL="1371600" lvl="2" indent="-514350"/>
            <a:r>
              <a:rPr lang="en-US" dirty="0"/>
              <a:t>Threads switches and IPC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Memory locality loss</a:t>
            </a:r>
          </a:p>
          <a:p>
            <a:pPr marL="1371600" lvl="2" indent="-514350"/>
            <a:r>
              <a:rPr lang="en-US" dirty="0"/>
              <a:t>TLB</a:t>
            </a:r>
          </a:p>
          <a:p>
            <a:pPr marL="1371600" lvl="2" indent="-514350"/>
            <a:r>
              <a:rPr lang="en-US" dirty="0"/>
              <a:t>Caches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0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calls (mode switches) should not be expensive</a:t>
            </a:r>
          </a:p>
          <a:p>
            <a:pPr lvl="1"/>
            <a:r>
              <a:rPr lang="en-US" dirty="0"/>
              <a:t>Called context switches in the paper</a:t>
            </a:r>
          </a:p>
          <a:p>
            <a:r>
              <a:rPr lang="en-US" dirty="0"/>
              <a:t>Show that 90% of system call time on Mach is “overhead”</a:t>
            </a:r>
          </a:p>
          <a:p>
            <a:pPr lvl="1"/>
            <a:r>
              <a:rPr lang="en-US" dirty="0"/>
              <a:t>What?  Paper </a:t>
            </a:r>
            <a:r>
              <a:rPr lang="en-US" dirty="0" err="1"/>
              <a:t>doesn</a:t>
            </a:r>
            <a:r>
              <a:rPr lang="uk-UA" dirty="0"/>
              <a:t>’</a:t>
            </a:r>
            <a:r>
              <a:rPr lang="en-US" dirty="0"/>
              <a:t>t really say</a:t>
            </a:r>
          </a:p>
          <a:p>
            <a:pPr lvl="2"/>
            <a:r>
              <a:rPr lang="en-US" dirty="0"/>
              <a:t>Could be parameter checking, parameter passing, inefficiencies in saving state</a:t>
            </a:r>
            <a:r>
              <a:rPr lang="is-IS" dirty="0"/>
              <a:t>…</a:t>
            </a:r>
            <a:endParaRPr lang="en-US" dirty="0"/>
          </a:p>
          <a:p>
            <a:pPr lvl="1"/>
            <a:r>
              <a:rPr lang="en-US" dirty="0"/>
              <a:t>L3 does not have this overhead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8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503"/>
          <p:cNvSpPr>
            <a:spLocks noChangeArrowheads="1"/>
          </p:cNvSpPr>
          <p:nvPr/>
        </p:nvSpPr>
        <p:spPr bwMode="auto">
          <a:xfrm>
            <a:off x="0" y="762000"/>
            <a:ext cx="9102725" cy="59436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latin typeface="+mn-lt"/>
              </a:rPr>
              <a:t>main memory</a:t>
            </a:r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6273" y="0"/>
            <a:ext cx="9372600" cy="762000"/>
          </a:xfrm>
        </p:spPr>
        <p:txBody>
          <a:bodyPr/>
          <a:lstStyle/>
          <a:p>
            <a:r>
              <a:rPr lang="en-US" sz="3200" dirty="0"/>
              <a:t>Review: 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bg1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89465" y="3863975"/>
            <a:ext cx="333210" cy="203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2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2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943031" cy="2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487215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63810" y="3175000"/>
            <a:ext cx="451292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78912" y="5283200"/>
            <a:ext cx="737847" cy="63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439472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94665" y="3863975"/>
            <a:ext cx="333210" cy="203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bg1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bg1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67788" y="2057400"/>
            <a:ext cx="352574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88851" y="1981200"/>
            <a:ext cx="487215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70385"/>
            <a:ext cx="1479489" cy="256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bg1"/>
                </a:solidFill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785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Thread/address space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0382"/>
            <a:ext cx="8077200" cy="4953000"/>
          </a:xfrm>
        </p:spPr>
        <p:txBody>
          <a:bodyPr/>
          <a:lstStyle/>
          <a:p>
            <a:r>
              <a:rPr lang="en-US" sz="2800" dirty="0"/>
              <a:t>If TLBs are not tagged, they must be flushed</a:t>
            </a:r>
          </a:p>
          <a:p>
            <a:pPr lvl="1"/>
            <a:r>
              <a:rPr lang="en-US" sz="2400" dirty="0"/>
              <a:t>Today? x86 introduced tags but they are not utilized</a:t>
            </a:r>
          </a:p>
          <a:p>
            <a:r>
              <a:rPr lang="en-US" sz="2800" dirty="0"/>
              <a:t>If caches are physically indexed, no loss of locality</a:t>
            </a:r>
          </a:p>
          <a:p>
            <a:pPr lvl="1"/>
            <a:r>
              <a:rPr lang="en-US" sz="2400" dirty="0"/>
              <a:t>No need to flush caches when address space changes</a:t>
            </a:r>
          </a:p>
          <a:p>
            <a:r>
              <a:rPr lang="en-US" sz="2800" dirty="0"/>
              <a:t>Customize switch code to HW</a:t>
            </a:r>
          </a:p>
          <a:p>
            <a:r>
              <a:rPr lang="en-US" sz="2800" dirty="0"/>
              <a:t>Empirically demonstrate that IPC is fast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3320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 cap="flat" cmpd="sng" algn="ctr">
          <a:solidFill>
            <a:srgbClr val="FF66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31750" cap="flat" cmpd="sng" algn="ctr">
          <a:solidFill>
            <a:srgbClr val="00FF00"/>
          </a:solidFill>
          <a:prstDash val="solid"/>
          <a:round/>
          <a:headEnd type="none" w="med" len="med"/>
          <a:tailEnd type="triangle" w="lg" len="lg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66319</TotalTime>
  <Words>1728</Words>
  <Application>Microsoft Macintosh PowerPoint</Application>
  <PresentationFormat>On-screen Show (4:3)</PresentationFormat>
  <Paragraphs>337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Black</vt:lpstr>
      <vt:lpstr>Chalkboard</vt:lpstr>
      <vt:lpstr>Times</vt:lpstr>
      <vt:lpstr>Times New Roman</vt:lpstr>
      <vt:lpstr>Blank Presentation</vt:lpstr>
      <vt:lpstr>Advanced Operating Systems (CS 202)  Scheduling (1)</vt:lpstr>
      <vt:lpstr>L4 microkernel family</vt:lpstr>
      <vt:lpstr>Big picture overview</vt:lpstr>
      <vt:lpstr>Paper argues for the following</vt:lpstr>
      <vt:lpstr>Abstractions provided by L3</vt:lpstr>
      <vt:lpstr>Debunking performance issues</vt:lpstr>
      <vt:lpstr>Mode switches</vt:lpstr>
      <vt:lpstr>Review: End-to-end Core i7 Address Translation</vt:lpstr>
      <vt:lpstr>Thread/address space switches</vt:lpstr>
      <vt:lpstr>Tricks to reduce the effect</vt:lpstr>
      <vt:lpstr>Memory effects</vt:lpstr>
      <vt:lpstr>Conclusion </vt:lpstr>
      <vt:lpstr>Today: CPU Scheduling</vt:lpstr>
      <vt:lpstr>Today: CPU Scheduling</vt:lpstr>
      <vt:lpstr>Scheduling</vt:lpstr>
      <vt:lpstr>Preemptive vs. Non-preemptive scheduling</vt:lpstr>
      <vt:lpstr>Scheduling Goals</vt:lpstr>
      <vt:lpstr>Goals II: Avoid Resource allocation pathologies</vt:lpstr>
      <vt:lpstr>Non-preemptive approaches</vt:lpstr>
      <vt:lpstr>Preemptive scheduling: Round Robin</vt:lpstr>
      <vt:lpstr>Mixed Workload</vt:lpstr>
      <vt:lpstr>Priority Scheduling</vt:lpstr>
      <vt:lpstr>More on Priority Scheduling</vt:lpstr>
      <vt:lpstr>Combining Algorithms</vt:lpstr>
      <vt:lpstr>Multi-level Feedback Queue (MFQ)</vt:lpstr>
      <vt:lpstr>MFQ</vt:lpstr>
      <vt:lpstr>Unix Scheduler</vt:lpstr>
      <vt:lpstr>Linux scheduler</vt:lpstr>
      <vt:lpstr>Our scheduler reading</vt:lpstr>
    </vt:vector>
  </TitlesOfParts>
  <Manager/>
  <Company>Harsha V. Madhyastha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Operating Systems</dc:title>
  <dc:subject/>
  <dc:creator/>
  <cp:keywords/>
  <dc:description/>
  <cp:lastModifiedBy>Nael Abu-Ghazaleh</cp:lastModifiedBy>
  <cp:revision>1470</cp:revision>
  <cp:lastPrinted>2019-01-18T14:14:35Z</cp:lastPrinted>
  <dcterms:created xsi:type="dcterms:W3CDTF">2012-09-26T18:54:20Z</dcterms:created>
  <dcterms:modified xsi:type="dcterms:W3CDTF">2021-04-14T14:56:33Z</dcterms:modified>
  <cp:category/>
</cp:coreProperties>
</file>