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716" r:id="rId2"/>
    <p:sldId id="717" r:id="rId3"/>
    <p:sldId id="736" r:id="rId4"/>
    <p:sldId id="737" r:id="rId5"/>
    <p:sldId id="738" r:id="rId6"/>
    <p:sldId id="739" r:id="rId7"/>
    <p:sldId id="718" r:id="rId8"/>
    <p:sldId id="732" r:id="rId9"/>
    <p:sldId id="702" r:id="rId10"/>
    <p:sldId id="703" r:id="rId11"/>
    <p:sldId id="704" r:id="rId12"/>
    <p:sldId id="705" r:id="rId13"/>
    <p:sldId id="706" r:id="rId14"/>
    <p:sldId id="707" r:id="rId15"/>
    <p:sldId id="708" r:id="rId16"/>
    <p:sldId id="709" r:id="rId17"/>
    <p:sldId id="710" r:id="rId18"/>
    <p:sldId id="711" r:id="rId19"/>
    <p:sldId id="712" r:id="rId20"/>
    <p:sldId id="713" r:id="rId21"/>
    <p:sldId id="714" r:id="rId22"/>
    <p:sldId id="715" r:id="rId23"/>
    <p:sldId id="660" r:id="rId24"/>
    <p:sldId id="661" r:id="rId25"/>
    <p:sldId id="662" r:id="rId26"/>
    <p:sldId id="663" r:id="rId27"/>
    <p:sldId id="664" r:id="rId28"/>
    <p:sldId id="665" r:id="rId29"/>
    <p:sldId id="666" r:id="rId30"/>
    <p:sldId id="667" r:id="rId31"/>
    <p:sldId id="668" r:id="rId32"/>
    <p:sldId id="741" r:id="rId33"/>
    <p:sldId id="669" r:id="rId34"/>
    <p:sldId id="670" r:id="rId35"/>
    <p:sldId id="671" r:id="rId36"/>
    <p:sldId id="672" r:id="rId37"/>
    <p:sldId id="673" r:id="rId38"/>
    <p:sldId id="674" r:id="rId39"/>
    <p:sldId id="675" r:id="rId40"/>
    <p:sldId id="676" r:id="rId41"/>
    <p:sldId id="677" r:id="rId42"/>
    <p:sldId id="720" r:id="rId43"/>
    <p:sldId id="721" r:id="rId44"/>
    <p:sldId id="722" r:id="rId45"/>
    <p:sldId id="723" r:id="rId46"/>
    <p:sldId id="724" r:id="rId47"/>
    <p:sldId id="725" r:id="rId48"/>
    <p:sldId id="726" r:id="rId49"/>
    <p:sldId id="727" r:id="rId50"/>
    <p:sldId id="728" r:id="rId51"/>
    <p:sldId id="729" r:id="rId52"/>
    <p:sldId id="730" r:id="rId53"/>
    <p:sldId id="731" r:id="rId54"/>
    <p:sldId id="678" r:id="rId55"/>
    <p:sldId id="679" r:id="rId56"/>
    <p:sldId id="680" r:id="rId57"/>
    <p:sldId id="681" r:id="rId58"/>
    <p:sldId id="682" r:id="rId59"/>
    <p:sldId id="683" r:id="rId60"/>
    <p:sldId id="684" r:id="rId61"/>
    <p:sldId id="685" r:id="rId62"/>
    <p:sldId id="686" r:id="rId63"/>
    <p:sldId id="687" r:id="rId64"/>
    <p:sldId id="688" r:id="rId65"/>
    <p:sldId id="689" r:id="rId66"/>
    <p:sldId id="690" r:id="rId67"/>
    <p:sldId id="691" r:id="rId68"/>
    <p:sldId id="692" r:id="rId69"/>
    <p:sldId id="693" r:id="rId70"/>
    <p:sldId id="694" r:id="rId71"/>
    <p:sldId id="695" r:id="rId72"/>
    <p:sldId id="696" r:id="rId73"/>
    <p:sldId id="697" r:id="rId74"/>
    <p:sldId id="698" r:id="rId75"/>
    <p:sldId id="699" r:id="rId76"/>
    <p:sldId id="700" r:id="rId77"/>
    <p:sldId id="701" r:id="rId7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hiddenSlides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87FFF9"/>
    <a:srgbClr val="F4B996"/>
    <a:srgbClr val="F4B1B7"/>
    <a:srgbClr val="FA3D3A"/>
    <a:srgbClr val="FF6600"/>
    <a:srgbClr val="9B9B9B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/>
    <p:restoredTop sz="94607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lg"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08D624B-543D-8B4A-A84C-06B9FF9D7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453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EE789F37-CBEE-1440-B38F-F74B24D5A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574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1CC53-F20D-0649-9C48-A04FB348F9C4}" type="slidenum">
              <a:rPr lang="en-US"/>
              <a:pPr/>
              <a:t>3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BB5D3-6FD1-0141-8A13-4E27330803EE}" type="slidenum">
              <a:rPr lang="en-US"/>
              <a:pPr/>
              <a:t>28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734DD-4CB5-5D4C-B0A0-A6173F887927}" type="slidenum">
              <a:rPr lang="en-US"/>
              <a:pPr/>
              <a:t>29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648F61-6760-9748-858C-D0627CCAAB2D}" type="slidenum">
              <a:rPr lang="en-US"/>
              <a:pPr/>
              <a:t>31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D2430-2623-164E-B892-5FCBB4719279}" type="slidenum">
              <a:rPr lang="en-US"/>
              <a:pPr/>
              <a:t>33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613CAC-F2DC-A046-9D9B-10880BC06821}" type="slidenum">
              <a:rPr lang="en-US"/>
              <a:pPr/>
              <a:t>34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CE2D34-36DE-D74F-A284-16161392591F}" type="slidenum">
              <a:rPr lang="en-US"/>
              <a:pPr/>
              <a:t>35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519F2-76E1-7047-9353-1EE0D643C8DE}" type="slidenum">
              <a:rPr lang="en-US"/>
              <a:pPr/>
              <a:t>55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9D0F2D-8AB8-A544-978E-824C851C03F2}" type="slidenum">
              <a:rPr lang="en-US"/>
              <a:pPr/>
              <a:t>56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A6A46-09B1-C547-8486-0C2CC12AF402}" type="slidenum">
              <a:rPr lang="en-US"/>
              <a:pPr/>
              <a:t>57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39AA4B-18FA-2A48-A965-357367A1FCC5}" type="slidenum">
              <a:rPr lang="en-US"/>
              <a:pPr/>
              <a:t>58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A6DA48-455A-4A45-B2B8-16D32AB6BD2D}" type="slidenum">
              <a:rPr lang="en-US"/>
              <a:pPr/>
              <a:t>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FA4B85-B0DF-E44E-96B0-6CA47B087FB4}" type="slidenum">
              <a:rPr lang="en-US"/>
              <a:pPr/>
              <a:t>59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4956A7-3E23-5A47-8D5D-2141794E7B45}" type="slidenum">
              <a:rPr lang="en-US"/>
              <a:pPr/>
              <a:t>60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EF8F30-C9D4-7542-AE34-7D5A3851E9CC}" type="slidenum">
              <a:rPr lang="en-US"/>
              <a:pPr/>
              <a:t>61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255A29-1CFB-8148-8E3F-DC40BE32375B}" type="slidenum">
              <a:rPr lang="en-US"/>
              <a:pPr/>
              <a:t>62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8F75E0-F36A-3C45-9FA7-00A1607181E8}" type="slidenum">
              <a:rPr lang="en-US"/>
              <a:pPr/>
              <a:t>63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F4BD0-4152-D144-B478-7792AD282040}" type="slidenum">
              <a:rPr lang="en-US"/>
              <a:pPr/>
              <a:t>64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4A99B-AB6F-0048-9B40-64929B59B376}" type="slidenum">
              <a:rPr lang="en-US"/>
              <a:pPr/>
              <a:t>65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84219C-FCA0-C940-B103-033AC6FC0156}" type="slidenum">
              <a:rPr lang="en-US"/>
              <a:pPr/>
              <a:t>66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871B7F-066F-AA48-AEB1-11FA84BD3DC7}" type="slidenum">
              <a:rPr lang="en-US"/>
              <a:pPr/>
              <a:t>67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3770A-A3B3-1649-AC24-84636B56766F}" type="slidenum">
              <a:rPr lang="en-US"/>
              <a:pPr/>
              <a:t>68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101666-3A4D-9140-A58C-ED139E89B81A}" type="slidenum">
              <a:rPr lang="en-US"/>
              <a:pPr/>
              <a:t>5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CDDB2B-643C-C846-B67F-89451629824B}" type="slidenum">
              <a:rPr lang="en-US"/>
              <a:pPr/>
              <a:t>69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4E4B7-7D97-C44A-A418-EA7C3C70F4D5}" type="slidenum">
              <a:rPr lang="en-US"/>
              <a:pPr/>
              <a:t>70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6818EE-5A42-294A-ADCF-EF98B4A2E822}" type="slidenum">
              <a:rPr lang="en-US"/>
              <a:pPr/>
              <a:t>71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6C7589-1B60-1043-8D6B-71B3298680ED}" type="slidenum">
              <a:rPr lang="en-US"/>
              <a:pPr/>
              <a:t>72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DD9ED-47BF-5843-812A-EDCD659E318D}" type="slidenum">
              <a:rPr lang="en-US"/>
              <a:pPr/>
              <a:t>73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958B4-0628-7444-B76C-48974E2E062A}" type="slidenum">
              <a:rPr lang="en-US"/>
              <a:pPr/>
              <a:t>74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E7289-6152-814B-BEFF-2C479E636029}" type="slidenum">
              <a:rPr lang="en-US"/>
              <a:pPr/>
              <a:t>75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C289B-CF5F-DD4B-89B2-76326425F8C6}" type="slidenum">
              <a:rPr lang="en-US"/>
              <a:pPr/>
              <a:t>76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51F5F8-BF0F-2046-B649-958B0396C7E3}" type="slidenum">
              <a:rPr lang="en-US"/>
              <a:pPr/>
              <a:t>77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6898BE-0F22-6549-8DE2-9EEE8996F6C5}" type="slidenum">
              <a:rPr lang="en-US"/>
              <a:pPr/>
              <a:t>6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F34FA4-3F6D-D748-B426-37C665FF6714}" type="slidenum">
              <a:rPr lang="en-US"/>
              <a:pPr/>
              <a:t>8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Extensibility, Safety and Performance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1C1B8-78D4-D04A-A2E3-6A81860EE7B0}" type="slidenum">
              <a:rPr lang="en-US"/>
              <a:pPr/>
              <a:t>24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AA438F-D9D7-3F4A-BEB9-E2C9585D80FE}" type="slidenum">
              <a:rPr lang="en-US"/>
              <a:pPr/>
              <a:t>25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F062DB-6239-8045-B886-8D2D14EB3294}" type="slidenum">
              <a:rPr lang="en-US"/>
              <a:pPr/>
              <a:t>26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358085-23B9-E949-92A6-42AD85779D63}" type="slidenum">
              <a:rPr lang="en-US"/>
              <a:pPr/>
              <a:t>27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AC3D1-AFF1-DF4D-BD59-FF8FD6CAE7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1FAF-409E-5845-B682-2006D642DF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E5AD1-324E-7A41-892C-18F203377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80F77-68FB-8F40-922D-04E03DF27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5ED14-1037-8B4B-A4C0-53D82E1C0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329EC-83B4-8A42-B6D8-8C023A6677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B3E44-AABB-B944-A29C-BA6031157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5A0E-E26F-2848-B554-D5E7F0C01C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9624C-7FFE-1146-9456-F556B6104C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379E-9CCD-F647-B17B-2840AE865F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DE4F2-C219-5943-8F33-9B6D54E746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0D86C-65CC-5549-9F75-20424D493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08E46-4E7D-DA47-80AE-2167A5A5E9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4B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ea typeface="Osaka" charset="-128"/>
                <a:cs typeface="Osaka" charset="-128"/>
              </a:defRPr>
            </a:lvl1pPr>
          </a:lstStyle>
          <a:p>
            <a:pPr>
              <a:defRPr/>
            </a:pPr>
            <a:fld id="{DD70851E-8164-1A4B-9C5E-51502E9C6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  <a:ea typeface="Osaka" charset="-128"/>
          <a:cs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Font typeface="Times" charset="0"/>
        <a:buChar char="•"/>
        <a:defRPr sz="3200">
          <a:solidFill>
            <a:schemeClr val="tx1"/>
          </a:solidFill>
          <a:latin typeface="Chalkboard"/>
          <a:ea typeface="+mn-ea"/>
          <a:cs typeface="Chalkboar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Char char="–"/>
        <a:defRPr sz="2800">
          <a:solidFill>
            <a:schemeClr val="tx1"/>
          </a:solidFill>
          <a:latin typeface="Chalkboard"/>
          <a:ea typeface="+mn-ea"/>
          <a:cs typeface="Chalkboard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Times" charset="0"/>
        <a:buChar char="•"/>
        <a:defRPr sz="2400">
          <a:solidFill>
            <a:schemeClr val="tx1"/>
          </a:solidFill>
          <a:latin typeface="Chalkboard"/>
          <a:ea typeface="+mn-ea"/>
          <a:cs typeface="Chalkboard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halkboard"/>
          <a:ea typeface="+mn-ea"/>
          <a:cs typeface="Chalkboard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halkboard"/>
          <a:ea typeface="+mn-ea"/>
          <a:cs typeface="Chalkboard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OS Extensibility: Spin, </a:t>
            </a:r>
            <a:r>
              <a:rPr lang="en-US" dirty="0" err="1"/>
              <a:t>Exo</a:t>
            </a:r>
            <a:r>
              <a:rPr lang="en-US" dirty="0"/>
              <a:t>-kernel and L4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Some slides from Hakim Weatherspoon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AC3D1-AFF1-DF4D-BD59-FF8FD6CAE70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29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 mechanisms/Toolbox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9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protection domains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sz="2800" dirty="0"/>
              <a:t>Modula-3 safety and encapsulation mechanisms</a:t>
            </a:r>
          </a:p>
          <a:p>
            <a:pPr lvl="1"/>
            <a:r>
              <a:rPr lang="en-US" sz="2400" dirty="0"/>
              <a:t>Type safety, automatic storage management</a:t>
            </a:r>
          </a:p>
          <a:p>
            <a:pPr lvl="1"/>
            <a:r>
              <a:rPr lang="en-US" sz="2400" dirty="0"/>
              <a:t>Objects, threads, exceptions and generic interfaces</a:t>
            </a:r>
          </a:p>
          <a:p>
            <a:r>
              <a:rPr lang="en-US" sz="2800" dirty="0"/>
              <a:t>Fine-grained protection of objects using capabilities.  An object can be:</a:t>
            </a:r>
          </a:p>
          <a:p>
            <a:pPr lvl="1"/>
            <a:r>
              <a:rPr lang="en-US" sz="2400" dirty="0"/>
              <a:t>Hardware resources (e.g., page frames)</a:t>
            </a:r>
          </a:p>
          <a:p>
            <a:pPr lvl="1"/>
            <a:r>
              <a:rPr lang="en-US" sz="2400" dirty="0"/>
              <a:t>Interfaces (e.g., page allocation module)</a:t>
            </a:r>
          </a:p>
          <a:p>
            <a:pPr lvl="1"/>
            <a:r>
              <a:rPr lang="en-US" sz="2400" dirty="0"/>
              <a:t>Collection of interfaces (e.g., full VM)</a:t>
            </a:r>
          </a:p>
          <a:p>
            <a:r>
              <a:rPr lang="en-US" sz="2800" dirty="0"/>
              <a:t>Capabilities are language supported pointers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11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Logical protection domains -- mechanisms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400" dirty="0"/>
              <a:t>Create:</a:t>
            </a:r>
          </a:p>
          <a:p>
            <a:pPr lvl="1"/>
            <a:r>
              <a:rPr lang="en-US" sz="2000" dirty="0"/>
              <a:t>Initialize with object file contents and export names</a:t>
            </a:r>
          </a:p>
          <a:p>
            <a:pPr lvl="1"/>
            <a:endParaRPr lang="en-US" sz="2000" dirty="0"/>
          </a:p>
          <a:p>
            <a:r>
              <a:rPr lang="en-US" sz="2400" dirty="0"/>
              <a:t>Resolve:</a:t>
            </a:r>
          </a:p>
          <a:p>
            <a:pPr lvl="1"/>
            <a:r>
              <a:rPr lang="en-US" sz="2000" dirty="0"/>
              <a:t>Names are resolved between a source and a target domain</a:t>
            </a:r>
          </a:p>
          <a:p>
            <a:pPr lvl="2"/>
            <a:r>
              <a:rPr lang="en-US" sz="1800" dirty="0"/>
              <a:t>Once resolved, access is at memory speeds</a:t>
            </a:r>
          </a:p>
          <a:p>
            <a:endParaRPr lang="en-US" sz="2400" dirty="0"/>
          </a:p>
          <a:p>
            <a:r>
              <a:rPr lang="en-US" sz="2400" dirty="0"/>
              <a:t>Combine</a:t>
            </a:r>
          </a:p>
          <a:p>
            <a:pPr lvl="1"/>
            <a:r>
              <a:rPr lang="en-US" sz="2000" dirty="0"/>
              <a:t>To create an aggregate domain</a:t>
            </a:r>
          </a:p>
          <a:p>
            <a:pPr lvl="1"/>
            <a:endParaRPr lang="en-US" sz="2000" dirty="0"/>
          </a:p>
          <a:p>
            <a:r>
              <a:rPr lang="en-US" sz="2400" dirty="0"/>
              <a:t>This is the key to spin – protection, extensibility and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5" name="Picture 4" descr="Screen Shot 2016-01-11 at 9.45.3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262" y="1371600"/>
            <a:ext cx="5251938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68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Protection Model (I)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114800"/>
          </a:xfrm>
        </p:spPr>
        <p:txBody>
          <a:bodyPr/>
          <a:lstStyle/>
          <a:p>
            <a:r>
              <a:rPr lang="en-US" dirty="0"/>
              <a:t>All kernel resources are referenced by </a:t>
            </a:r>
            <a:r>
              <a:rPr lang="en-US" i="1" dirty="0"/>
              <a:t>capabilities </a:t>
            </a:r>
            <a:r>
              <a:rPr lang="en-US" dirty="0"/>
              <a:t>[tickets]</a:t>
            </a:r>
            <a:endParaRPr lang="en-US" i="1" dirty="0"/>
          </a:p>
          <a:p>
            <a:r>
              <a:rPr lang="en-US" dirty="0"/>
              <a:t>SPIN implements capabilities directly through the use of pointers</a:t>
            </a:r>
          </a:p>
          <a:p>
            <a:r>
              <a:rPr lang="en-US" dirty="0"/>
              <a:t>Compiler prevents pointers to be forged or dereferenced in a way inconsistent with its type at </a:t>
            </a:r>
            <a:r>
              <a:rPr lang="en-US" i="1" dirty="0"/>
              <a:t>compile time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No run time overhead for using a pointer</a:t>
            </a:r>
          </a:p>
        </p:txBody>
      </p:sp>
    </p:spTree>
    <p:extLst>
      <p:ext uri="{BB962C8B-B14F-4D97-AF65-F5344CB8AC3E}">
        <p14:creationId xmlns:p14="http://schemas.microsoft.com/office/powerpoint/2010/main" val="3972025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Protection Model (II)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pointer can be passed to a user-level application through an </a:t>
            </a:r>
            <a:r>
              <a:rPr lang="en-US" i="1"/>
              <a:t>externalized reference:</a:t>
            </a:r>
            <a:endParaRPr lang="en-US"/>
          </a:p>
          <a:p>
            <a:pPr lvl="1"/>
            <a:r>
              <a:rPr lang="en-US"/>
              <a:t>Index into a per-application table of safe references to kernel data structures</a:t>
            </a:r>
          </a:p>
          <a:p>
            <a:r>
              <a:rPr lang="en-US"/>
              <a:t>Protection domains define the set of names accessible to a given execution context  </a:t>
            </a:r>
          </a:p>
        </p:txBody>
      </p:sp>
    </p:spTree>
    <p:extLst>
      <p:ext uri="{BB962C8B-B14F-4D97-AF65-F5344CB8AC3E}">
        <p14:creationId xmlns:p14="http://schemas.microsoft.com/office/powerpoint/2010/main" val="185856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95400" y="6019800"/>
            <a:ext cx="5105400" cy="685800"/>
          </a:xfrm>
          <a:prstGeom prst="rect">
            <a:avLst/>
          </a:prstGeom>
          <a:solidFill>
            <a:schemeClr val="tx2">
              <a:lumMod val="10000"/>
            </a:schemeClr>
          </a:solidFill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Hardware, managed by OS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1295400" y="5358825"/>
            <a:ext cx="5029200" cy="533400"/>
          </a:xfrm>
          <a:prstGeom prst="ellipse">
            <a:avLst/>
          </a:prstGeom>
          <a:solidFill>
            <a:schemeClr val="accent2"/>
          </a:solidFill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spin</a:t>
            </a:r>
          </a:p>
        </p:txBody>
      </p:sp>
      <p:sp>
        <p:nvSpPr>
          <p:cNvPr id="8" name="Arc 7"/>
          <p:cNvSpPr/>
          <p:nvPr/>
        </p:nvSpPr>
        <p:spPr bwMode="auto">
          <a:xfrm>
            <a:off x="-152400" y="2971800"/>
            <a:ext cx="4495800" cy="3962400"/>
          </a:xfrm>
          <a:prstGeom prst="arc">
            <a:avLst>
              <a:gd name="adj1" fmla="val 12225059"/>
              <a:gd name="adj2" fmla="val 286621"/>
            </a:avLst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 bwMode="auto">
          <a:xfrm>
            <a:off x="1828800" y="2082225"/>
            <a:ext cx="762000" cy="609600"/>
          </a:xfrm>
          <a:prstGeom prst="smileyFace">
            <a:avLst/>
          </a:prstGeom>
          <a:noFill/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miley Face 11"/>
          <p:cNvSpPr/>
          <p:nvPr/>
        </p:nvSpPr>
        <p:spPr bwMode="auto">
          <a:xfrm>
            <a:off x="6477000" y="2691825"/>
            <a:ext cx="762000" cy="609600"/>
          </a:xfrm>
          <a:prstGeom prst="smileyFace">
            <a:avLst/>
          </a:prstGeom>
          <a:noFill/>
          <a:ln w="44450" cap="flat" cmpd="sng" algn="ctr">
            <a:solidFill>
              <a:srgbClr val="FF66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 bwMode="auto">
          <a:xfrm>
            <a:off x="914400" y="5130225"/>
            <a:ext cx="6019800" cy="838200"/>
          </a:xfrm>
          <a:prstGeom prst="arc">
            <a:avLst>
              <a:gd name="adj1" fmla="val 10850214"/>
              <a:gd name="adj2" fmla="val 0"/>
            </a:avLst>
          </a:prstGeom>
          <a:noFill/>
          <a:ln w="31750" cap="flat" cmpd="sng" algn="ctr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3758625"/>
            <a:ext cx="1371600" cy="82230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File</a:t>
            </a:r>
          </a:p>
          <a:p>
            <a:r>
              <a:rPr lang="en-US" dirty="0"/>
              <a:t>System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4520625"/>
            <a:ext cx="1447800" cy="64918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Memory manager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47800" y="3606225"/>
            <a:ext cx="1447800" cy="64918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CPU scheduler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2800" y="5663625"/>
            <a:ext cx="1382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IPC, Address</a:t>
            </a:r>
          </a:p>
          <a:p>
            <a:r>
              <a:rPr lang="en-US" dirty="0"/>
              <a:t>Spaces, </a:t>
            </a:r>
            <a:r>
              <a:rPr lang="is-IS" dirty="0"/>
              <a:t>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19400" y="4444425"/>
            <a:ext cx="1447800" cy="389513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Network</a:t>
            </a:r>
          </a:p>
        </p:txBody>
      </p:sp>
      <p:sp>
        <p:nvSpPr>
          <p:cNvPr id="18" name="Arc 17"/>
          <p:cNvSpPr/>
          <p:nvPr/>
        </p:nvSpPr>
        <p:spPr bwMode="auto">
          <a:xfrm>
            <a:off x="2667000" y="3124200"/>
            <a:ext cx="4495800" cy="3962400"/>
          </a:xfrm>
          <a:prstGeom prst="arc">
            <a:avLst>
              <a:gd name="adj1" fmla="val 10705696"/>
              <a:gd name="adj2" fmla="val 286621"/>
            </a:avLst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038600" y="3377625"/>
            <a:ext cx="1371600" cy="822305"/>
          </a:xfrm>
          <a:prstGeom prst="ellipse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File</a:t>
            </a:r>
          </a:p>
          <a:p>
            <a:r>
              <a:rPr lang="en-US" dirty="0"/>
              <a:t>System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81600" y="3911025"/>
            <a:ext cx="1447800" cy="649188"/>
          </a:xfrm>
          <a:prstGeom prst="ellipse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Memory manager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62600" y="4596825"/>
            <a:ext cx="1447800" cy="649188"/>
          </a:xfrm>
          <a:prstGeom prst="ellipse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r>
              <a:rPr lang="en-US" sz="1800" dirty="0"/>
              <a:t>CPU scheduler</a:t>
            </a:r>
          </a:p>
        </p:txBody>
      </p:sp>
    </p:spTree>
    <p:extLst>
      <p:ext uri="{BB962C8B-B14F-4D97-AF65-F5344CB8AC3E}">
        <p14:creationId xmlns:p14="http://schemas.microsoft.com/office/powerpoint/2010/main" val="50671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 Mechanisms for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Spin extension model is based on events and handlers</a:t>
            </a:r>
          </a:p>
          <a:p>
            <a:pPr lvl="1"/>
            <a:r>
              <a:rPr lang="en-US" sz="2000" dirty="0"/>
              <a:t>Which provide for communication between the base and the extensions</a:t>
            </a:r>
          </a:p>
          <a:p>
            <a:r>
              <a:rPr lang="en-US" sz="2400" dirty="0"/>
              <a:t>Events are routed by the Spin Dispatcher to handlers</a:t>
            </a:r>
          </a:p>
          <a:p>
            <a:pPr lvl="1"/>
            <a:r>
              <a:rPr lang="en-US" sz="2000" dirty="0"/>
              <a:t>Handlers are typically extension code called as a procedure by the dispatcher</a:t>
            </a:r>
          </a:p>
          <a:p>
            <a:pPr lvl="1"/>
            <a:r>
              <a:rPr lang="en-US" sz="2000" dirty="0"/>
              <a:t>One-to-one, one-to-many or many-to-one</a:t>
            </a:r>
          </a:p>
          <a:p>
            <a:pPr lvl="2"/>
            <a:r>
              <a:rPr lang="en-US" sz="1800" dirty="0"/>
              <a:t>All handlers registered to an event are invoked</a:t>
            </a:r>
          </a:p>
          <a:p>
            <a:pPr lvl="3"/>
            <a:r>
              <a:rPr lang="en-US" sz="1800" dirty="0"/>
              <a:t>Guards may be used to control which handler is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38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example</a:t>
            </a:r>
          </a:p>
        </p:txBody>
      </p:sp>
      <p:pic>
        <p:nvPicPr>
          <p:cNvPr id="6" name="Content Placeholder 5" descr="Screen Shot 2016-01-11 at 9.53.22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51" b="22251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605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97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Core services in SPIN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Memory management (of memory allocated to the extension)</a:t>
            </a:r>
          </a:p>
          <a:p>
            <a:pPr lvl="1"/>
            <a:r>
              <a:rPr lang="en-US" dirty="0"/>
              <a:t>Physical address</a:t>
            </a:r>
          </a:p>
          <a:p>
            <a:pPr lvl="2"/>
            <a:r>
              <a:rPr lang="en-US" dirty="0"/>
              <a:t>Allocate, </a:t>
            </a:r>
            <a:r>
              <a:rPr lang="en-US" dirty="0" err="1"/>
              <a:t>deallocate</a:t>
            </a:r>
            <a:r>
              <a:rPr lang="en-US" dirty="0"/>
              <a:t>, reclaim</a:t>
            </a:r>
          </a:p>
          <a:p>
            <a:pPr lvl="1"/>
            <a:r>
              <a:rPr lang="en-US" dirty="0"/>
              <a:t>Virtual address</a:t>
            </a:r>
          </a:p>
          <a:p>
            <a:pPr lvl="2"/>
            <a:r>
              <a:rPr lang="en-US" dirty="0"/>
              <a:t>Allocate, </a:t>
            </a:r>
            <a:r>
              <a:rPr lang="en-US" dirty="0" err="1"/>
              <a:t>deallocate</a:t>
            </a:r>
            <a:endParaRPr lang="en-US" dirty="0"/>
          </a:p>
          <a:p>
            <a:pPr lvl="1"/>
            <a:r>
              <a:rPr lang="en-US" dirty="0"/>
              <a:t>Translation</a:t>
            </a:r>
          </a:p>
          <a:p>
            <a:pPr lvl="2"/>
            <a:r>
              <a:rPr lang="en-US" dirty="0"/>
              <a:t>Create/</a:t>
            </a:r>
            <a:r>
              <a:rPr lang="en-US" dirty="0" err="1"/>
              <a:t>destory</a:t>
            </a:r>
            <a:r>
              <a:rPr lang="en-US" dirty="0"/>
              <a:t> AS, add/remove mapping</a:t>
            </a:r>
          </a:p>
          <a:p>
            <a:pPr lvl="1"/>
            <a:r>
              <a:rPr lang="en-US" dirty="0"/>
              <a:t>Event handlers</a:t>
            </a:r>
          </a:p>
          <a:p>
            <a:pPr lvl="2"/>
            <a:r>
              <a:rPr lang="en-US" dirty="0"/>
              <a:t>Page fault, access fault, bad address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5" name="Picture 4" descr="Screen Shot 2016-01-11 at 9.51.1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257300"/>
            <a:ext cx="8864600" cy="433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4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simply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18820" y="2062163"/>
            <a:ext cx="1306366" cy="420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latinLnBrk="1" hangingPunct="1"/>
            <a:r>
              <a:rPr kumimoji="1" lang="en-US" sz="3200" b="1" dirty="0">
                <a:latin typeface="Arial Narrow" charset="0"/>
                <a:ea typeface="굴림" charset="0"/>
                <a:cs typeface="굴림" charset="0"/>
              </a:rPr>
              <a:t>Monolithic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79928" y="4876800"/>
            <a:ext cx="1518897" cy="420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latinLnBrk="1" hangingPunct="1"/>
            <a:r>
              <a:rPr kumimoji="1" lang="en-US" sz="3200" b="1" dirty="0">
                <a:latin typeface="Arial Narrow" charset="0"/>
                <a:ea typeface="굴림" charset="0"/>
                <a:cs typeface="굴림" charset="0"/>
              </a:rPr>
              <a:t>micro kernel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242050" y="5099050"/>
            <a:ext cx="1744663" cy="420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latinLnBrk="1" hangingPunct="1"/>
            <a:r>
              <a:rPr kumimoji="1" lang="en-US" sz="3200" b="1" dirty="0">
                <a:latin typeface="Arial Narrow" charset="0"/>
                <a:ea typeface="굴림" charset="0"/>
                <a:cs typeface="굴림" charset="0"/>
              </a:rPr>
              <a:t>DOS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674938" y="3429000"/>
            <a:ext cx="10620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latinLnBrk="1" hangingPunct="1"/>
            <a:r>
              <a:rPr kumimoji="1" lang="en-US" sz="3200">
                <a:latin typeface="Arial Narrow" charset="0"/>
                <a:ea typeface="굴림" charset="0"/>
                <a:cs typeface="굴림" charset="0"/>
              </a:rPr>
              <a:t>safe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557838" y="3429000"/>
            <a:ext cx="8080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latinLnBrk="1" hangingPunct="1"/>
            <a:r>
              <a:rPr kumimoji="1" lang="en-US" sz="3200">
                <a:latin typeface="Arial Narrow" charset="0"/>
                <a:ea typeface="굴림" charset="0"/>
                <a:cs typeface="굴림" charset="0"/>
              </a:rPr>
              <a:t>fast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675063" y="5326063"/>
            <a:ext cx="1793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latinLnBrk="1" hangingPunct="1"/>
            <a:r>
              <a:rPr kumimoji="1" lang="en-US" sz="3200">
                <a:latin typeface="Arial Narrow" charset="0"/>
                <a:ea typeface="굴림" charset="0"/>
                <a:cs typeface="굴림" charset="0"/>
              </a:rPr>
              <a:t>extensible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3054350" y="2822575"/>
            <a:ext cx="3035300" cy="24272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46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Spin abstraction: strand</a:t>
            </a:r>
          </a:p>
          <a:p>
            <a:pPr lvl="1"/>
            <a:r>
              <a:rPr lang="en-US" dirty="0"/>
              <a:t>Semantics defined by extension</a:t>
            </a:r>
          </a:p>
          <a:p>
            <a:pPr lvl="1"/>
            <a:endParaRPr lang="en-US" dirty="0"/>
          </a:p>
          <a:p>
            <a:r>
              <a:rPr lang="en-US" dirty="0"/>
              <a:t>Event handlers</a:t>
            </a:r>
          </a:p>
          <a:p>
            <a:pPr lvl="1"/>
            <a:r>
              <a:rPr lang="en-US" dirty="0"/>
              <a:t>Block, unblock, checkpoint, resume</a:t>
            </a:r>
          </a:p>
          <a:p>
            <a:pPr lvl="1"/>
            <a:endParaRPr lang="en-US" dirty="0"/>
          </a:p>
          <a:p>
            <a:r>
              <a:rPr lang="en-US" dirty="0"/>
              <a:t>Spin global scheduler</a:t>
            </a:r>
          </a:p>
          <a:p>
            <a:pPr lvl="1"/>
            <a:r>
              <a:rPr lang="en-US" dirty="0"/>
              <a:t>Interacts with extension threads package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5" name="Picture 4" descr="Screen Shot 2016-01-11 at 9.51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609600"/>
            <a:ext cx="5105400" cy="526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86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</a:t>
            </a:r>
            <a:r>
              <a:rPr lang="uk-UA" dirty="0"/>
              <a:t>’</a:t>
            </a:r>
            <a:r>
              <a:rPr lang="en-US" dirty="0"/>
              <a:t>t worry, I wont go through them</a:t>
            </a:r>
          </a:p>
          <a:p>
            <a:r>
              <a:rPr lang="en-US" dirty="0"/>
              <a:t>In the OS community, you have to demonstrate what you are proposing</a:t>
            </a:r>
          </a:p>
          <a:p>
            <a:pPr lvl="1"/>
            <a:r>
              <a:rPr lang="en-US" dirty="0"/>
              <a:t>They built SPIN, extensions and applications that use them</a:t>
            </a:r>
          </a:p>
          <a:p>
            <a:pPr lvl="1"/>
            <a:r>
              <a:rPr lang="en-US" dirty="0"/>
              <a:t>Focus on performance and size</a:t>
            </a:r>
          </a:p>
          <a:p>
            <a:pPr lvl="2"/>
            <a:r>
              <a:rPr lang="en-US" dirty="0"/>
              <a:t>Reasonable size, and substantial performance advantages even relative to a mature monolithic kernel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68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sz="2800" dirty="0"/>
              <a:t>Extensibility, protection and performance</a:t>
            </a:r>
          </a:p>
          <a:p>
            <a:pPr lvl="1"/>
            <a:r>
              <a:rPr lang="en-US" sz="2400" dirty="0"/>
              <a:t>compiler features and run-time checks</a:t>
            </a:r>
          </a:p>
          <a:p>
            <a:pPr lvl="1"/>
            <a:r>
              <a:rPr lang="en-US" sz="2400" dirty="0"/>
              <a:t>Instead of hardware address spaces</a:t>
            </a:r>
          </a:p>
          <a:p>
            <a:pPr lvl="1"/>
            <a:r>
              <a:rPr lang="is-IS" sz="2400" dirty="0"/>
              <a:t>…which gives us performance</a:t>
            </a:r>
            <a:r>
              <a:rPr lang="en-US" sz="2400" dirty="0"/>
              <a:t>—</a:t>
            </a:r>
            <a:r>
              <a:rPr lang="is-IS" sz="2400" dirty="0"/>
              <a:t>no border crossing</a:t>
            </a:r>
          </a:p>
          <a:p>
            <a:r>
              <a:rPr lang="is-IS" sz="2800" dirty="0"/>
              <a:t>Who are we trusting?  </a:t>
            </a:r>
            <a:r>
              <a:rPr lang="en-US" sz="2800" dirty="0"/>
              <a:t>C</a:t>
            </a:r>
            <a:r>
              <a:rPr lang="is-IS" sz="2800" dirty="0"/>
              <a:t>onsider application and Spin</a:t>
            </a:r>
          </a:p>
          <a:p>
            <a:pPr lvl="1"/>
            <a:r>
              <a:rPr lang="is-IS" sz="2400" dirty="0"/>
              <a:t>How does this compare to Exo-kernel?</a:t>
            </a:r>
          </a:p>
          <a:p>
            <a:r>
              <a:rPr lang="is-IS" sz="2800" dirty="0"/>
              <a:t>Concern about resource partitioning?</a:t>
            </a:r>
          </a:p>
          <a:p>
            <a:pPr lvl="1"/>
            <a:r>
              <a:rPr lang="is-IS" sz="2400" dirty="0"/>
              <a:t>Each extension must be given its resources</a:t>
            </a:r>
          </a:p>
          <a:p>
            <a:pPr lvl="1"/>
            <a:r>
              <a:rPr lang="is-IS" sz="2400" dirty="0"/>
              <a:t>No longer dynamically shared (easily)</a:t>
            </a:r>
          </a:p>
          <a:p>
            <a:pPr lvl="1"/>
            <a:r>
              <a:rPr lang="is-IS" sz="2400" dirty="0"/>
              <a:t>Parallels to Virtualization?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30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ExoKernel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91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 for Exokernels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Traditional centralized resource management cannot be specialized, extended or replaced</a:t>
            </a:r>
          </a:p>
          <a:p>
            <a:r>
              <a:rPr lang="en-US" dirty="0"/>
              <a:t>Privileged software must be used by all applications</a:t>
            </a:r>
          </a:p>
          <a:p>
            <a:r>
              <a:rPr lang="en-US" dirty="0"/>
              <a:t>Fixed high level abstractions too costly for good efficiency</a:t>
            </a:r>
          </a:p>
          <a:p>
            <a:r>
              <a:rPr lang="en-US" dirty="0" err="1"/>
              <a:t>Exo</a:t>
            </a:r>
            <a:r>
              <a:rPr lang="en-US" dirty="0"/>
              <a:t>-kernel as an end-to-end argument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4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Exokernel</a:t>
            </a:r>
            <a:r>
              <a:rPr lang="en-US" dirty="0"/>
              <a:t> Philosophy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610600" cy="4572000"/>
          </a:xfrm>
        </p:spPr>
        <p:txBody>
          <a:bodyPr/>
          <a:lstStyle/>
          <a:p>
            <a:r>
              <a:rPr lang="en-US" sz="4000" dirty="0"/>
              <a:t>Expose hardware to </a:t>
            </a:r>
            <a:r>
              <a:rPr lang="en-US" sz="4000" dirty="0" err="1"/>
              <a:t>libraryOS</a:t>
            </a:r>
            <a:endParaRPr lang="en-US" sz="4000" dirty="0"/>
          </a:p>
          <a:p>
            <a:pPr lvl="1"/>
            <a:r>
              <a:rPr lang="en-US" sz="3600" dirty="0"/>
              <a:t>Not even mechanisms are implemented by </a:t>
            </a:r>
            <a:r>
              <a:rPr lang="en-US" sz="3600" dirty="0" err="1"/>
              <a:t>exo</a:t>
            </a:r>
            <a:r>
              <a:rPr lang="en-US" sz="3600" dirty="0"/>
              <a:t>-kernel</a:t>
            </a:r>
          </a:p>
          <a:p>
            <a:pPr lvl="2"/>
            <a:r>
              <a:rPr lang="en-US" sz="3200" dirty="0"/>
              <a:t>They argue that mechanism is policy</a:t>
            </a:r>
          </a:p>
          <a:p>
            <a:r>
              <a:rPr lang="en-US" sz="4000" dirty="0" err="1"/>
              <a:t>Exo</a:t>
            </a:r>
            <a:r>
              <a:rPr lang="en-US" sz="4000" dirty="0"/>
              <a:t>-kernel worried only about protection not resource management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432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Principles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dirty="0"/>
              <a:t>Track resource ownership</a:t>
            </a:r>
          </a:p>
          <a:p>
            <a:r>
              <a:rPr lang="en-US" dirty="0"/>
              <a:t>Ensure protection by guarding resource usage </a:t>
            </a:r>
          </a:p>
          <a:p>
            <a:r>
              <a:rPr lang="en-US" dirty="0"/>
              <a:t>Revoke access to resources</a:t>
            </a:r>
          </a:p>
          <a:p>
            <a:r>
              <a:rPr lang="en-US" dirty="0"/>
              <a:t>Expose hardware, allocation, names and revocation</a:t>
            </a:r>
          </a:p>
          <a:p>
            <a:r>
              <a:rPr lang="en-US" dirty="0"/>
              <a:t>Basically validate binding, then let library manage the resource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6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Exokernel Architecture</a:t>
            </a:r>
          </a:p>
        </p:txBody>
      </p:sp>
      <p:pic>
        <p:nvPicPr>
          <p:cNvPr id="37892" name="Picture 4" descr="CS533_ExoGr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828800"/>
            <a:ext cx="8382000" cy="47244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153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Separating Security from Management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Secure bindings – securely bind machine resources</a:t>
            </a:r>
          </a:p>
          <a:p>
            <a:r>
              <a:rPr lang="en-US" dirty="0"/>
              <a:t>Visible revocation – allow </a:t>
            </a:r>
            <a:r>
              <a:rPr lang="en-US" dirty="0" err="1"/>
              <a:t>libOSes</a:t>
            </a:r>
            <a:r>
              <a:rPr lang="en-US" dirty="0"/>
              <a:t> to participate in resource revocation</a:t>
            </a:r>
          </a:p>
          <a:p>
            <a:r>
              <a:rPr lang="en-US" dirty="0"/>
              <a:t>Abort protocol – break bindings of uncooperative </a:t>
            </a:r>
            <a:r>
              <a:rPr lang="en-US" dirty="0" err="1"/>
              <a:t>libOSes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44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Secure Bindings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11687"/>
          </a:xfrm>
        </p:spPr>
        <p:txBody>
          <a:bodyPr/>
          <a:lstStyle/>
          <a:p>
            <a:r>
              <a:rPr lang="en-US" dirty="0"/>
              <a:t>Decouple authorization from use</a:t>
            </a:r>
          </a:p>
          <a:p>
            <a:r>
              <a:rPr lang="en-US" dirty="0"/>
              <a:t>Authorization performed at bind time</a:t>
            </a:r>
          </a:p>
          <a:p>
            <a:r>
              <a:rPr lang="en-US" dirty="0"/>
              <a:t>Protection checks are simple operations performed by the kernel</a:t>
            </a:r>
          </a:p>
          <a:p>
            <a:r>
              <a:rPr lang="en-US" dirty="0"/>
              <a:t>Allows protection without understanding</a:t>
            </a:r>
          </a:p>
          <a:p>
            <a:r>
              <a:rPr lang="en-US" dirty="0"/>
              <a:t>Operationally – set of primitives needed for applications to express protection checks</a:t>
            </a:r>
          </a:p>
        </p:txBody>
      </p:sp>
    </p:spTree>
    <p:extLst>
      <p:ext uri="{BB962C8B-B14F-4D97-AF65-F5344CB8AC3E}">
        <p14:creationId xmlns:p14="http://schemas.microsoft.com/office/powerpoint/2010/main" val="3771114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EC37C1-B918-D74F-858E-DA86613E257E}" type="slidenum">
              <a:rPr lang="en-US"/>
              <a:pPr/>
              <a:t>3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Need for Extensibility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8229600" cy="4114800"/>
          </a:xfrm>
        </p:spPr>
        <p:txBody>
          <a:bodyPr/>
          <a:lstStyle/>
          <a:p>
            <a:pPr eaLnBrk="1" hangingPunct="1"/>
            <a:r>
              <a:rPr lang="en-US" sz="3600" dirty="0"/>
              <a:t>Buffer Pool Management In DBs (*)</a:t>
            </a:r>
          </a:p>
          <a:p>
            <a:pPr lvl="1" eaLnBrk="1" hangingPunct="1"/>
            <a:r>
              <a:rPr lang="en-US" sz="2400" dirty="0"/>
              <a:t>LRU, </a:t>
            </a:r>
            <a:r>
              <a:rPr lang="en-US" sz="2400" dirty="0" err="1"/>
              <a:t>prefetch</a:t>
            </a:r>
            <a:r>
              <a:rPr lang="en-US" sz="2400" dirty="0"/>
              <a:t> (locality </a:t>
            </a:r>
            <a:r>
              <a:rPr lang="en-US" sz="2400" dirty="0" err="1"/>
              <a:t>Vs</a:t>
            </a:r>
            <a:r>
              <a:rPr lang="en-US" sz="2400" dirty="0"/>
              <a:t> suggestion), flush (commit)</a:t>
            </a:r>
          </a:p>
          <a:p>
            <a:pPr eaLnBrk="1" hangingPunct="1"/>
            <a:endParaRPr lang="en-US" sz="3600" dirty="0"/>
          </a:p>
          <a:p>
            <a:pPr eaLnBrk="1" hangingPunct="1"/>
            <a:r>
              <a:rPr lang="en-US" sz="3600" dirty="0"/>
              <a:t>Shared Virtual Memory (+)</a:t>
            </a:r>
          </a:p>
          <a:p>
            <a:pPr lvl="1" eaLnBrk="1" hangingPunct="1"/>
            <a:r>
              <a:rPr lang="en-US" sz="2400" dirty="0"/>
              <a:t>use a page fault to retrieve page from disk / another processor</a:t>
            </a:r>
          </a:p>
        </p:txBody>
      </p:sp>
    </p:spTree>
    <p:extLst>
      <p:ext uri="{BB962C8B-B14F-4D97-AF65-F5344CB8AC3E}">
        <p14:creationId xmlns:p14="http://schemas.microsoft.com/office/powerpoint/2010/main" val="33321350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TLB Entry</a:t>
            </a:r>
          </a:p>
          <a:p>
            <a:pPr lvl="1"/>
            <a:r>
              <a:rPr lang="en-US" dirty="0"/>
              <a:t>Virtual to physical mapping done by library</a:t>
            </a:r>
          </a:p>
          <a:p>
            <a:pPr lvl="1"/>
            <a:r>
              <a:rPr lang="en-US" dirty="0"/>
              <a:t>Binding presented to </a:t>
            </a:r>
            <a:r>
              <a:rPr lang="en-US" dirty="0" err="1"/>
              <a:t>exo</a:t>
            </a:r>
            <a:r>
              <a:rPr lang="en-US" dirty="0"/>
              <a:t>-kernel</a:t>
            </a:r>
          </a:p>
          <a:p>
            <a:pPr lvl="1"/>
            <a:r>
              <a:rPr lang="en-US" dirty="0" err="1"/>
              <a:t>Exokernel</a:t>
            </a:r>
            <a:r>
              <a:rPr lang="en-US" dirty="0"/>
              <a:t> puts it in hardware TLB</a:t>
            </a:r>
          </a:p>
          <a:p>
            <a:pPr lvl="1"/>
            <a:r>
              <a:rPr lang="en-US" dirty="0"/>
              <a:t>Process in library OS then uses it without </a:t>
            </a:r>
            <a:r>
              <a:rPr lang="en-US" dirty="0" err="1"/>
              <a:t>exo</a:t>
            </a:r>
            <a:r>
              <a:rPr lang="en-US" dirty="0"/>
              <a:t>-kernel intervention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17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Secure Bindings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Hardware mechanisms: TLB entry, Packet Filters</a:t>
            </a:r>
          </a:p>
          <a:p>
            <a:r>
              <a:rPr lang="en-US" dirty="0"/>
              <a:t>Software caching: Software TLB stores </a:t>
            </a:r>
          </a:p>
          <a:p>
            <a:r>
              <a:rPr lang="en-US" dirty="0"/>
              <a:t>Downloaded Code: invoked on every resource access or event to determine ownership and kernel actions</a:t>
            </a:r>
          </a:p>
        </p:txBody>
      </p:sp>
    </p:spTree>
    <p:extLst>
      <p:ext uri="{BB962C8B-B14F-4D97-AF65-F5344CB8AC3E}">
        <p14:creationId xmlns:p14="http://schemas.microsoft.com/office/powerpoint/2010/main" val="32446190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Exokernel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Microkenels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Exokernel</a:t>
            </a:r>
            <a:r>
              <a:rPr lang="en-US" dirty="0"/>
              <a:t> defines only a low-level interface.</a:t>
            </a:r>
          </a:p>
          <a:p>
            <a:r>
              <a:rPr lang="en-US" dirty="0"/>
              <a:t>A microkernel also runs almost everything on user-level, but has fixed abstractions.</a:t>
            </a:r>
          </a:p>
          <a:p>
            <a:r>
              <a:rPr lang="en-US" dirty="0"/>
              <a:t>A VM emulates the whole machine, doesn’t provide direct access.</a:t>
            </a:r>
          </a:p>
        </p:txBody>
      </p:sp>
    </p:spTree>
    <p:extLst>
      <p:ext uri="{BB962C8B-B14F-4D97-AF65-F5344CB8AC3E}">
        <p14:creationId xmlns:p14="http://schemas.microsoft.com/office/powerpoint/2010/main" val="1710642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Downloaded Code Example: (DPF) Downloaded Packet Filter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Eliminates kernel crossings</a:t>
            </a:r>
          </a:p>
          <a:p>
            <a:pPr>
              <a:lnSpc>
                <a:spcPct val="90000"/>
              </a:lnSpc>
            </a:pPr>
            <a:r>
              <a:rPr lang="en-US"/>
              <a:t>Can execute when application is not scheduled</a:t>
            </a:r>
          </a:p>
          <a:p>
            <a:pPr>
              <a:lnSpc>
                <a:spcPct val="90000"/>
              </a:lnSpc>
            </a:pPr>
            <a:r>
              <a:rPr lang="en-US"/>
              <a:t>Written in a type safe language and compiled at runtime for security</a:t>
            </a:r>
          </a:p>
          <a:p>
            <a:pPr>
              <a:lnSpc>
                <a:spcPct val="90000"/>
              </a:lnSpc>
            </a:pPr>
            <a:r>
              <a:rPr lang="en-US"/>
              <a:t>Uses Application-specific Safe Handlers which can initiate a message to reduce round trip latency</a:t>
            </a:r>
          </a:p>
        </p:txBody>
      </p:sp>
    </p:spTree>
    <p:extLst>
      <p:ext uri="{BB962C8B-B14F-4D97-AF65-F5344CB8AC3E}">
        <p14:creationId xmlns:p14="http://schemas.microsoft.com/office/powerpoint/2010/main" val="3344744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Visible Resource Revocation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Traditionally resources revoked invisibly</a:t>
            </a:r>
          </a:p>
          <a:p>
            <a:r>
              <a:rPr lang="en-US"/>
              <a:t>Allows libOSes to guide de-allocation and have knowledge of available resources – ie: can choose own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victim page</a:t>
            </a:r>
            <a:r>
              <a:rPr lang="ja-JP" altLang="en-US">
                <a:latin typeface="Arial"/>
              </a:rPr>
              <a:t>’</a:t>
            </a:r>
            <a:endParaRPr lang="en-US"/>
          </a:p>
          <a:p>
            <a:r>
              <a:rPr lang="en-US"/>
              <a:t>Places workload on the libOS to organize resource lists</a:t>
            </a:r>
          </a:p>
          <a:p>
            <a:pPr>
              <a:buFont typeface="Wingdings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166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Abort Protocol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Forced resource revocation</a:t>
            </a:r>
          </a:p>
          <a:p>
            <a:r>
              <a:rPr lang="en-US"/>
              <a:t>Uses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repossession vector</a:t>
            </a:r>
            <a:r>
              <a:rPr lang="ja-JP" altLang="en-US">
                <a:latin typeface="Arial"/>
              </a:rPr>
              <a:t>’</a:t>
            </a:r>
            <a:endParaRPr lang="en-US"/>
          </a:p>
          <a:p>
            <a:r>
              <a:rPr lang="en-US"/>
              <a:t>Raises a repossession exception</a:t>
            </a:r>
          </a:p>
          <a:p>
            <a:r>
              <a:rPr lang="en-US"/>
              <a:t>Possible relocation depending on state of resource</a:t>
            </a:r>
          </a:p>
        </p:txBody>
      </p:sp>
    </p:spTree>
    <p:extLst>
      <p:ext uri="{BB962C8B-B14F-4D97-AF65-F5344CB8AC3E}">
        <p14:creationId xmlns:p14="http://schemas.microsoft.com/office/powerpoint/2010/main" val="30506111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core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 memory:</a:t>
            </a:r>
          </a:p>
          <a:p>
            <a:pPr lvl="1"/>
            <a:r>
              <a:rPr lang="en-US" dirty="0"/>
              <a:t>Page fault generates an </a:t>
            </a:r>
            <a:r>
              <a:rPr lang="en-US" dirty="0" err="1"/>
              <a:t>upcall</a:t>
            </a:r>
            <a:r>
              <a:rPr lang="en-US" dirty="0"/>
              <a:t> to the library OS via a registered handler</a:t>
            </a:r>
          </a:p>
          <a:p>
            <a:pPr lvl="1"/>
            <a:r>
              <a:rPr lang="en-US" dirty="0" err="1"/>
              <a:t>LibOS</a:t>
            </a:r>
            <a:r>
              <a:rPr lang="en-US" dirty="0"/>
              <a:t> handles the allocation, then presents a mapping to be installed into the TLB providing a capability</a:t>
            </a:r>
          </a:p>
          <a:p>
            <a:pPr lvl="1"/>
            <a:r>
              <a:rPr lang="en-US" dirty="0" err="1"/>
              <a:t>Exo</a:t>
            </a:r>
            <a:r>
              <a:rPr lang="en-US" dirty="0"/>
              <a:t>-kernel installs the mapping</a:t>
            </a:r>
          </a:p>
          <a:p>
            <a:pPr lvl="1"/>
            <a:r>
              <a:rPr lang="en-US" dirty="0"/>
              <a:t>Software TLBs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849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CPU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time vector that gets allocated to the different library operating systems</a:t>
            </a:r>
          </a:p>
          <a:p>
            <a:pPr lvl="1"/>
            <a:r>
              <a:rPr lang="en-US" sz="2400" dirty="0"/>
              <a:t>Allows allocation of CPU time to fit the application</a:t>
            </a:r>
          </a:p>
          <a:p>
            <a:r>
              <a:rPr lang="en-US" sz="2800" dirty="0"/>
              <a:t>Revokes the CPU from the OS using an </a:t>
            </a:r>
            <a:r>
              <a:rPr lang="en-US" sz="2800" dirty="0" err="1"/>
              <a:t>upcall</a:t>
            </a:r>
            <a:endParaRPr lang="en-US" sz="2800" dirty="0"/>
          </a:p>
          <a:p>
            <a:pPr lvl="1"/>
            <a:r>
              <a:rPr lang="en-US" sz="2400" dirty="0"/>
              <a:t>The </a:t>
            </a:r>
            <a:r>
              <a:rPr lang="en-US" sz="2400" dirty="0" err="1"/>
              <a:t>libOS</a:t>
            </a:r>
            <a:r>
              <a:rPr lang="en-US" sz="2400" dirty="0"/>
              <a:t> is expected to save what it needs and give up the CPU</a:t>
            </a:r>
          </a:p>
          <a:p>
            <a:pPr lvl="1"/>
            <a:r>
              <a:rPr lang="en-US" sz="2400" dirty="0"/>
              <a:t>If not, things escalate</a:t>
            </a:r>
          </a:p>
          <a:p>
            <a:pPr lvl="1"/>
            <a:r>
              <a:rPr lang="en-US" sz="2400" dirty="0"/>
              <a:t>Can install revocation handler in </a:t>
            </a:r>
            <a:r>
              <a:rPr lang="en-US" sz="2400" dirty="0" err="1"/>
              <a:t>exo</a:t>
            </a:r>
            <a:r>
              <a:rPr lang="en-US" sz="2400" dirty="0"/>
              <a:t>-kernel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6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Lets consider an </a:t>
            </a:r>
            <a:r>
              <a:rPr lang="en-US" dirty="0" err="1"/>
              <a:t>exo</a:t>
            </a:r>
            <a:r>
              <a:rPr lang="en-US" dirty="0"/>
              <a:t>-kernel with downloaded code into the </a:t>
            </a:r>
            <a:r>
              <a:rPr lang="en-US" dirty="0" err="1"/>
              <a:t>exo</a:t>
            </a:r>
            <a:r>
              <a:rPr lang="en-US" dirty="0"/>
              <a:t>-kernel</a:t>
            </a:r>
          </a:p>
          <a:p>
            <a:r>
              <a:rPr lang="en-US" dirty="0"/>
              <a:t>When normal processing occurs, </a:t>
            </a:r>
            <a:r>
              <a:rPr lang="en-US" dirty="0" err="1"/>
              <a:t>Exo</a:t>
            </a:r>
            <a:r>
              <a:rPr lang="en-US" dirty="0"/>
              <a:t>-kernel is a sleeping beauty</a:t>
            </a:r>
          </a:p>
          <a:p>
            <a:r>
              <a:rPr lang="en-US" dirty="0"/>
              <a:t>When a discontinuity occurs (traps, faults, external interrupts), </a:t>
            </a:r>
            <a:r>
              <a:rPr lang="en-US" dirty="0" err="1"/>
              <a:t>exokernel</a:t>
            </a:r>
            <a:r>
              <a:rPr lang="en-US" dirty="0"/>
              <a:t> fields them</a:t>
            </a:r>
          </a:p>
          <a:p>
            <a:pPr lvl="1"/>
            <a:r>
              <a:rPr lang="en-US" dirty="0"/>
              <a:t>Passes them to the right OS (requires book-keeping) – compare to SPIN?</a:t>
            </a:r>
          </a:p>
          <a:p>
            <a:pPr lvl="1"/>
            <a:r>
              <a:rPr lang="en-US" dirty="0"/>
              <a:t>Application specific handlers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297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Again, a full implementation</a:t>
            </a:r>
          </a:p>
          <a:p>
            <a:r>
              <a:rPr lang="en-US" dirty="0"/>
              <a:t>How to make sense from the quantitative results?</a:t>
            </a:r>
          </a:p>
          <a:p>
            <a:pPr lvl="1"/>
            <a:r>
              <a:rPr lang="en-US" dirty="0"/>
              <a:t>Absolute numbers are typically meaningless given that we are part of a bigger system</a:t>
            </a:r>
          </a:p>
          <a:p>
            <a:pPr lvl="2"/>
            <a:r>
              <a:rPr lang="en-US" dirty="0"/>
              <a:t>Trends are what matter</a:t>
            </a:r>
          </a:p>
          <a:p>
            <a:r>
              <a:rPr lang="en-US" dirty="0"/>
              <a:t>Again, emphasis is on space and time</a:t>
            </a:r>
          </a:p>
          <a:p>
            <a:pPr lvl="1"/>
            <a:r>
              <a:rPr lang="en-US" dirty="0"/>
              <a:t>Key takeaway</a:t>
            </a:r>
            <a:r>
              <a:rPr lang="en-US" dirty="0">
                <a:sym typeface="Wingdings"/>
              </a:rPr>
              <a:t> at least as good as a monolithic kernel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3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0DCE35-48F3-9848-A275-3E6484566A9F}" type="slidenum">
              <a:rPr lang="en-US"/>
              <a:pPr/>
              <a:t>4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Examples (cont.)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Concurrent Checkpointing (+)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Overlap checkpointing and program being checkpointed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Change rights to R-only on dirty pages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Copy each page and reset rights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Allow reads; Use write faults to {copy, reset rights, restart}</a:t>
            </a:r>
          </a:p>
          <a:p>
            <a:pPr lvl="1" eaLnBrk="1" hangingPunct="1">
              <a:lnSpc>
                <a:spcPct val="90000"/>
              </a:lnSpc>
            </a:pPr>
            <a:endParaRPr lang="en-US" sz="2400"/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000"/>
              <a:t>* OS Support for Database Management (Stonebraker)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000"/>
              <a:t>+ Virtual Memory Primitives for User Programs (Andrew W. Appel and Kai Li)</a:t>
            </a:r>
          </a:p>
          <a:p>
            <a:pPr eaLnBrk="1" hangingPunct="1">
              <a:lnSpc>
                <a:spcPct val="90000"/>
              </a:lnSpc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535318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400" dirty="0"/>
              <a:t>Downloaded code – security?</a:t>
            </a:r>
          </a:p>
          <a:p>
            <a:pPr lvl="1"/>
            <a:r>
              <a:rPr lang="en-US" sz="2000" dirty="0"/>
              <a:t>Some mention of SFI and little languages</a:t>
            </a:r>
          </a:p>
          <a:p>
            <a:pPr lvl="1"/>
            <a:r>
              <a:rPr lang="en-US" sz="2000" dirty="0"/>
              <a:t>SPIN is better here?</a:t>
            </a:r>
          </a:p>
          <a:p>
            <a:r>
              <a:rPr lang="en-US" sz="2400" dirty="0"/>
              <a:t>SPIN vs. </a:t>
            </a:r>
            <a:r>
              <a:rPr lang="en-US" sz="2400" dirty="0" err="1"/>
              <a:t>Exokernel</a:t>
            </a:r>
            <a:endParaRPr lang="en-US" sz="2400" dirty="0"/>
          </a:p>
          <a:p>
            <a:pPr lvl="1"/>
            <a:r>
              <a:rPr lang="en-US" sz="2000" dirty="0"/>
              <a:t>Spin—extend mechanisms; some abstractions still exist</a:t>
            </a:r>
          </a:p>
          <a:p>
            <a:pPr lvl="1"/>
            <a:r>
              <a:rPr lang="en-US" sz="2000" dirty="0" err="1"/>
              <a:t>Exo</a:t>
            </a:r>
            <a:r>
              <a:rPr lang="en-US" sz="2000" dirty="0"/>
              <a:t>-kernel: securely expose low-level primitives (primitive vs. mechanism?)</a:t>
            </a:r>
          </a:p>
          <a:p>
            <a:r>
              <a:rPr lang="en-US" sz="2400" dirty="0"/>
              <a:t>Microkernel vs. </a:t>
            </a:r>
            <a:r>
              <a:rPr lang="en-US" sz="2400" dirty="0" err="1"/>
              <a:t>exo</a:t>
            </a:r>
            <a:r>
              <a:rPr lang="en-US" sz="2400" dirty="0"/>
              <a:t>-kernel</a:t>
            </a:r>
          </a:p>
          <a:p>
            <a:pPr lvl="1"/>
            <a:r>
              <a:rPr lang="en-US" sz="2000" dirty="0"/>
              <a:t>Much lower interfaces exported</a:t>
            </a:r>
          </a:p>
          <a:p>
            <a:pPr lvl="1"/>
            <a:r>
              <a:rPr lang="en-US" sz="2000" dirty="0"/>
              <a:t>Argue they lead to better performance</a:t>
            </a:r>
          </a:p>
          <a:p>
            <a:pPr lvl="1"/>
            <a:r>
              <a:rPr lang="en-US" sz="2000" dirty="0"/>
              <a:t>Of course, less border crossing due to downloadable code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436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have such designs influenced current 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19400"/>
            <a:ext cx="7772400" cy="3276600"/>
          </a:xfrm>
        </p:spPr>
        <p:txBody>
          <a:bodyPr/>
          <a:lstStyle/>
          <a:p>
            <a:r>
              <a:rPr lang="en-US" dirty="0"/>
              <a:t>Kernel modules</a:t>
            </a:r>
          </a:p>
          <a:p>
            <a:r>
              <a:rPr lang="en-US" dirty="0"/>
              <a:t>Virtualization </a:t>
            </a:r>
          </a:p>
          <a:p>
            <a:r>
              <a:rPr lang="en-US" dirty="0"/>
              <a:t>Containers</a:t>
            </a:r>
          </a:p>
          <a:p>
            <a:r>
              <a:rPr lang="en-US" dirty="0"/>
              <a:t>Specialized 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134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Microkernel construction (L3/4)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294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L4 microkernel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953000"/>
          </a:xfrm>
        </p:spPr>
        <p:txBody>
          <a:bodyPr/>
          <a:lstStyle/>
          <a:p>
            <a:r>
              <a:rPr lang="en-US" dirty="0"/>
              <a:t>Successful OS with different offshoot distributions</a:t>
            </a:r>
          </a:p>
          <a:p>
            <a:pPr lvl="1"/>
            <a:r>
              <a:rPr lang="en-US" dirty="0"/>
              <a:t>Commercially successful</a:t>
            </a:r>
          </a:p>
          <a:p>
            <a:pPr lvl="2"/>
            <a:r>
              <a:rPr lang="en-US" dirty="0" err="1"/>
              <a:t>OKLabs</a:t>
            </a:r>
            <a:r>
              <a:rPr lang="en-US" dirty="0"/>
              <a:t> OKL4 shipped over 1.5 billion installations by 2012</a:t>
            </a:r>
          </a:p>
          <a:p>
            <a:pPr lvl="3"/>
            <a:r>
              <a:rPr lang="en-US" dirty="0"/>
              <a:t>Mostly </a:t>
            </a:r>
            <a:r>
              <a:rPr lang="en-US" dirty="0" err="1"/>
              <a:t>qualcomm</a:t>
            </a:r>
            <a:r>
              <a:rPr lang="en-US" dirty="0"/>
              <a:t> wireless modems</a:t>
            </a:r>
          </a:p>
          <a:p>
            <a:pPr lvl="3"/>
            <a:r>
              <a:rPr lang="en-US" dirty="0"/>
              <a:t>But also player in </a:t>
            </a:r>
            <a:r>
              <a:rPr lang="en-US" dirty="0" err="1"/>
              <a:t>automative</a:t>
            </a:r>
            <a:r>
              <a:rPr lang="en-US" dirty="0"/>
              <a:t> and airborne entertainment systems</a:t>
            </a:r>
          </a:p>
          <a:p>
            <a:pPr lvl="2"/>
            <a:r>
              <a:rPr lang="en-US" dirty="0"/>
              <a:t>Used in the secure enclave processor on Apple’s A7 chips</a:t>
            </a:r>
          </a:p>
          <a:p>
            <a:pPr lvl="3"/>
            <a:r>
              <a:rPr lang="en-US" dirty="0"/>
              <a:t>All </a:t>
            </a:r>
            <a:r>
              <a:rPr lang="en-US" dirty="0" err="1"/>
              <a:t>iOS</a:t>
            </a:r>
            <a:r>
              <a:rPr lang="en-US" dirty="0"/>
              <a:t> devices have it! 100s of millions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236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 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dirty="0"/>
              <a:t>Conventional wisdom at the time was:</a:t>
            </a:r>
          </a:p>
          <a:p>
            <a:pPr lvl="1"/>
            <a:r>
              <a:rPr lang="en-US" sz="2000" dirty="0"/>
              <a:t>Microkernels offer nice abstractions and should be flexible</a:t>
            </a:r>
          </a:p>
          <a:p>
            <a:pPr lvl="1"/>
            <a:r>
              <a:rPr lang="is-IS" sz="2000" dirty="0"/>
              <a:t>…but are inherently low performance due to high cost of border crossings and IPC</a:t>
            </a:r>
          </a:p>
          <a:p>
            <a:pPr lvl="1"/>
            <a:r>
              <a:rPr lang="is-IS" sz="2000" dirty="0"/>
              <a:t>…</a:t>
            </a:r>
            <a:r>
              <a:rPr lang="en-US" sz="2000" dirty="0"/>
              <a:t>because they are inefficient they are inflexible</a:t>
            </a:r>
            <a:endParaRPr lang="is-IS" sz="2000" dirty="0"/>
          </a:p>
          <a:p>
            <a:r>
              <a:rPr lang="is-IS" sz="2400" dirty="0"/>
              <a:t>This paper refutes the performance argument </a:t>
            </a:r>
          </a:p>
          <a:p>
            <a:pPr lvl="1"/>
            <a:r>
              <a:rPr lang="is-IS" sz="2000" dirty="0"/>
              <a:t>Main takeaway: its an implementation issue</a:t>
            </a:r>
          </a:p>
          <a:p>
            <a:pPr lvl="2"/>
            <a:r>
              <a:rPr lang="is-IS" sz="1600" dirty="0"/>
              <a:t>Identifies reasons for low performance and shows by construction that they are not inherent to microkernels</a:t>
            </a:r>
          </a:p>
          <a:p>
            <a:pPr lvl="3"/>
            <a:r>
              <a:rPr lang="is-IS" sz="1400" dirty="0"/>
              <a:t>10-20x improvement in performance over Mach</a:t>
            </a:r>
            <a:endParaRPr lang="is-IS" sz="2200" dirty="0"/>
          </a:p>
          <a:p>
            <a:r>
              <a:rPr lang="is-IS" sz="2400" dirty="0"/>
              <a:t>Several insights on how microkernels should (and shouldn’t) be built</a:t>
            </a:r>
          </a:p>
          <a:p>
            <a:pPr lvl="1"/>
            <a:r>
              <a:rPr lang="is-IS" sz="2000" dirty="0"/>
              <a:t>E.g., Microkernels should not be portable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2B3E44-AABB-B944-A29C-BA603115717C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1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Paper argues for the following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114800"/>
          </a:xfrm>
        </p:spPr>
        <p:txBody>
          <a:bodyPr/>
          <a:lstStyle/>
          <a:p>
            <a:r>
              <a:rPr lang="en-US" dirty="0"/>
              <a:t>Only put in anything that if moved out prohibits functionality</a:t>
            </a:r>
          </a:p>
          <a:p>
            <a:r>
              <a:rPr lang="en-US" dirty="0"/>
              <a:t>Assumes:</a:t>
            </a:r>
          </a:p>
          <a:p>
            <a:pPr lvl="1"/>
            <a:r>
              <a:rPr lang="en-US" dirty="0"/>
              <a:t>We require security/protection</a:t>
            </a:r>
          </a:p>
          <a:p>
            <a:pPr lvl="1"/>
            <a:r>
              <a:rPr lang="en-US" dirty="0"/>
              <a:t>We require a page-based VM</a:t>
            </a:r>
          </a:p>
          <a:p>
            <a:pPr lvl="1"/>
            <a:r>
              <a:rPr lang="en-US" dirty="0"/>
              <a:t>Subsystems should be isolated from one another</a:t>
            </a:r>
          </a:p>
          <a:p>
            <a:pPr lvl="1"/>
            <a:r>
              <a:rPr lang="en-US" dirty="0"/>
              <a:t>Two subsystems should be able to communicate without involving a third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821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/>
              <a:t>Abstractions provided by L3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3962400"/>
          </a:xfrm>
        </p:spPr>
        <p:txBody>
          <a:bodyPr/>
          <a:lstStyle/>
          <a:p>
            <a:r>
              <a:rPr lang="en-US" sz="2800" dirty="0"/>
              <a:t>Address spaces (to support protection/separation)</a:t>
            </a:r>
          </a:p>
          <a:p>
            <a:pPr lvl="1"/>
            <a:r>
              <a:rPr lang="en-US" sz="2400" dirty="0"/>
              <a:t>Grant, Map, Flush</a:t>
            </a:r>
          </a:p>
          <a:p>
            <a:pPr lvl="1"/>
            <a:r>
              <a:rPr lang="en-US" sz="2400" dirty="0"/>
              <a:t>Handling I/O</a:t>
            </a:r>
          </a:p>
          <a:p>
            <a:pPr lvl="1"/>
            <a:endParaRPr lang="en-US" sz="2400" dirty="0"/>
          </a:p>
          <a:p>
            <a:r>
              <a:rPr lang="en-US" sz="2800" dirty="0"/>
              <a:t>Threads and IPC</a:t>
            </a:r>
          </a:p>
          <a:p>
            <a:pPr lvl="1"/>
            <a:r>
              <a:rPr lang="en-US" sz="2400" dirty="0"/>
              <a:t>Threads: represent the address space</a:t>
            </a:r>
          </a:p>
          <a:p>
            <a:pPr lvl="1"/>
            <a:r>
              <a:rPr lang="en-US" sz="2400" dirty="0"/>
              <a:t>End point for IPC (messages)</a:t>
            </a:r>
          </a:p>
          <a:p>
            <a:pPr lvl="1"/>
            <a:r>
              <a:rPr lang="en-US" sz="2400" dirty="0"/>
              <a:t>Interrupts are IPC messages from kernel</a:t>
            </a:r>
          </a:p>
          <a:p>
            <a:pPr lvl="2"/>
            <a:r>
              <a:rPr lang="en-US" sz="2000" dirty="0"/>
              <a:t>Microkernel turns hardware interrupts to thread events</a:t>
            </a:r>
          </a:p>
          <a:p>
            <a:pPr lvl="1"/>
            <a:endParaRPr lang="en-US" sz="2400" dirty="0"/>
          </a:p>
          <a:p>
            <a:r>
              <a:rPr lang="en-US" sz="2800" dirty="0"/>
              <a:t>Unique ids (to be able to identify address spaces, threads, IPC end points etc..)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36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Debunking performance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performance issues?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Switching overhead</a:t>
            </a:r>
          </a:p>
          <a:p>
            <a:pPr marL="1371600" lvl="2" indent="-514350"/>
            <a:r>
              <a:rPr lang="en-US" dirty="0"/>
              <a:t>Kernel user switches</a:t>
            </a:r>
          </a:p>
          <a:p>
            <a:pPr marL="1371600" lvl="2" indent="-514350"/>
            <a:r>
              <a:rPr lang="en-US" dirty="0"/>
              <a:t>Address space switches</a:t>
            </a:r>
          </a:p>
          <a:p>
            <a:pPr marL="1371600" lvl="2" indent="-514350"/>
            <a:r>
              <a:rPr lang="en-US" dirty="0"/>
              <a:t>Threads switches and IPC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Memory locality loss</a:t>
            </a:r>
          </a:p>
          <a:p>
            <a:pPr marL="1371600" lvl="2" indent="-514350"/>
            <a:r>
              <a:rPr lang="en-US" dirty="0"/>
              <a:t>TLB</a:t>
            </a:r>
          </a:p>
          <a:p>
            <a:pPr marL="1371600" lvl="2" indent="-514350"/>
            <a:r>
              <a:rPr lang="en-US" dirty="0"/>
              <a:t>Caches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9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calls (mode switches) should not be expensive</a:t>
            </a:r>
          </a:p>
          <a:p>
            <a:pPr lvl="1"/>
            <a:r>
              <a:rPr lang="en-US" dirty="0"/>
              <a:t>Called context switches in the paper</a:t>
            </a:r>
          </a:p>
          <a:p>
            <a:r>
              <a:rPr lang="en-US" dirty="0"/>
              <a:t>Show that 90% of system call time on Mach is “overhead”</a:t>
            </a:r>
          </a:p>
          <a:p>
            <a:pPr lvl="1"/>
            <a:r>
              <a:rPr lang="en-US" dirty="0"/>
              <a:t>What?  Paper </a:t>
            </a:r>
            <a:r>
              <a:rPr lang="en-US" dirty="0" err="1"/>
              <a:t>doesn</a:t>
            </a:r>
            <a:r>
              <a:rPr lang="uk-UA" dirty="0"/>
              <a:t>’</a:t>
            </a:r>
            <a:r>
              <a:rPr lang="en-US" dirty="0"/>
              <a:t>t really say</a:t>
            </a:r>
          </a:p>
          <a:p>
            <a:pPr lvl="2"/>
            <a:r>
              <a:rPr lang="en-US" dirty="0"/>
              <a:t>Could be parameter checking, parameter passing, inefficiencies in saving state</a:t>
            </a:r>
            <a:r>
              <a:rPr lang="is-IS" dirty="0"/>
              <a:t>…</a:t>
            </a:r>
            <a:endParaRPr lang="en-US" dirty="0"/>
          </a:p>
          <a:p>
            <a:pPr lvl="1"/>
            <a:r>
              <a:rPr lang="en-US" dirty="0"/>
              <a:t>L3 does not have this overhead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382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Thread/address space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0382"/>
            <a:ext cx="8077200" cy="4953000"/>
          </a:xfrm>
        </p:spPr>
        <p:txBody>
          <a:bodyPr/>
          <a:lstStyle/>
          <a:p>
            <a:r>
              <a:rPr lang="en-US" sz="2800" dirty="0"/>
              <a:t>If TLBs are not tagged, they must be flushed</a:t>
            </a:r>
          </a:p>
          <a:p>
            <a:pPr lvl="1"/>
            <a:r>
              <a:rPr lang="en-US" sz="2400" dirty="0"/>
              <a:t>Today? x86 introduced tags but they are not utilized</a:t>
            </a:r>
          </a:p>
          <a:p>
            <a:r>
              <a:rPr lang="en-US" sz="2800" dirty="0"/>
              <a:t>If caches are physically indexed, no loss of locality</a:t>
            </a:r>
          </a:p>
          <a:p>
            <a:pPr lvl="1"/>
            <a:r>
              <a:rPr lang="en-US" sz="2400" dirty="0"/>
              <a:t>No need to flush caches when address space changes</a:t>
            </a:r>
          </a:p>
          <a:p>
            <a:r>
              <a:rPr lang="en-US" sz="2800" dirty="0"/>
              <a:t>Customize switch code to HW</a:t>
            </a:r>
          </a:p>
          <a:p>
            <a:r>
              <a:rPr lang="en-US" sz="2800" dirty="0"/>
              <a:t>Empirically demonstrate that IPC is fast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3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DC2682-5B51-FD4B-B8B1-C1BD087DDBE9}" type="slidenum">
              <a:rPr lang="en-US"/>
              <a:pPr/>
              <a:t>5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Examples (cont.)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905000"/>
            <a:ext cx="5038725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66800" y="6019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200" b="1">
                <a:latin typeface="Lucida Sans Unicode" charset="0"/>
              </a:rPr>
              <a:t>[Implementation and Performance of Application-Controlled File Caching</a:t>
            </a:r>
            <a:r>
              <a:rPr lang="en-US" sz="1200">
                <a:latin typeface="Lucida Sans Unicode" charset="0"/>
              </a:rPr>
              <a:t> - Pei Cao, et al.]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629400" y="2057400"/>
            <a:ext cx="20018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r>
              <a:rPr lang="en-US" sz="2000"/>
              <a:t>Feedback for file cache block replacement</a:t>
            </a:r>
          </a:p>
        </p:txBody>
      </p:sp>
    </p:spTree>
    <p:extLst>
      <p:ext uri="{BB962C8B-B14F-4D97-AF65-F5344CB8AC3E}">
        <p14:creationId xmlns:p14="http://schemas.microsoft.com/office/powerpoint/2010/main" val="36264859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503"/>
          <p:cNvSpPr>
            <a:spLocks noChangeArrowheads="1"/>
          </p:cNvSpPr>
          <p:nvPr/>
        </p:nvSpPr>
        <p:spPr bwMode="auto">
          <a:xfrm>
            <a:off x="0" y="762000"/>
            <a:ext cx="9102725" cy="59436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latin typeface="+mn-lt"/>
              </a:rPr>
              <a:t>main memory</a:t>
            </a:r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6273" y="0"/>
            <a:ext cx="9372600" cy="762000"/>
          </a:xfrm>
        </p:spPr>
        <p:txBody>
          <a:bodyPr/>
          <a:lstStyle/>
          <a:p>
            <a:r>
              <a:rPr lang="en-US" sz="3200" dirty="0"/>
              <a:t>Review: 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177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bg1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568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1635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876300" y="1752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1714500" y="1752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406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9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bg1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482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1635125" y="2438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025525" y="24384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244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2778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311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3844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244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778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311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3844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244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2778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311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844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244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2778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311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3844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289465" y="3863975"/>
            <a:ext cx="333210" cy="203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1787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1787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1787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1787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1787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254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254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549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082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616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149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720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482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1712913" y="4311650"/>
            <a:ext cx="3078162" cy="2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568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101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181100" y="4724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720725" y="4724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792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792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0" y="5497513"/>
            <a:ext cx="536575" cy="2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bg1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02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368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10100" y="4800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486400" y="4800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378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987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035300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978400" y="53498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244600" y="6477000"/>
            <a:ext cx="943031" cy="2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685800" y="3613150"/>
            <a:ext cx="487215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63810" y="3175000"/>
            <a:ext cx="451292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168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445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978912" y="5283200"/>
            <a:ext cx="737847" cy="634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445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810250" y="1066800"/>
            <a:ext cx="439472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749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283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816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350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749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283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816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350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749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283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816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350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749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283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816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350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794665" y="3863975"/>
            <a:ext cx="333210" cy="203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130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121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493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888038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889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435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959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493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188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883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883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883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883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658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658813" y="6021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623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695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130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368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054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892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264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251700" y="4800600"/>
            <a:ext cx="296855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289925" y="48006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959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bg1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959725" y="48006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083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137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455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883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8874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426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main memory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724525" y="2806700"/>
            <a:ext cx="2773363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L1 </a:t>
            </a:r>
            <a:r>
              <a:rPr lang="en-US" sz="1600" b="1" dirty="0" err="1">
                <a:solidFill>
                  <a:schemeClr val="bg1"/>
                </a:solidFill>
                <a:latin typeface="+mn-lt"/>
              </a:rPr>
              <a:t>d</a:t>
            </a:r>
            <a:r>
              <a:rPr lang="en-US" sz="1600" b="1" dirty="0">
                <a:solidFill>
                  <a:schemeClr val="bg1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264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264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511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067788" y="2057400"/>
            <a:ext cx="352574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288851" y="1981200"/>
            <a:ext cx="487215" cy="43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bg1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1787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7731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883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411288" y="1570385"/>
            <a:ext cx="1479489" cy="256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bg1"/>
                </a:solidFill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1635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168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247900" y="4724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1787525" y="4724400"/>
            <a:ext cx="239798" cy="202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bg1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106488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387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387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249363" y="52546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249363" y="60309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214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025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025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1885950" y="52546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1887538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1852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2663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2663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bg1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525713" y="52498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525713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490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0166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540500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064375" y="3429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6168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019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550025" y="41195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086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616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162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683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223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7759700" y="42703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536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1754188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392363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solidFill>
                  <a:schemeClr val="bg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90757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Tricks to reduce the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TLB flushes due to AS switch could be very expensive</a:t>
            </a:r>
          </a:p>
          <a:p>
            <a:pPr lvl="1"/>
            <a:r>
              <a:rPr lang="en-US" dirty="0"/>
              <a:t>Since microkernel increases AS switches, this is a problem</a:t>
            </a:r>
          </a:p>
          <a:p>
            <a:pPr lvl="1"/>
            <a:r>
              <a:rPr lang="en-US" dirty="0"/>
              <a:t>Tagged TLB?  If you have them</a:t>
            </a:r>
          </a:p>
          <a:p>
            <a:pPr lvl="1"/>
            <a:r>
              <a:rPr lang="en-US" dirty="0"/>
              <a:t>Tricks with segments to provide isolation between small address spaces </a:t>
            </a:r>
          </a:p>
          <a:p>
            <a:pPr lvl="2"/>
            <a:r>
              <a:rPr lang="en-US" dirty="0"/>
              <a:t>Remap them as segments within one address space</a:t>
            </a:r>
          </a:p>
          <a:p>
            <a:pPr lvl="2"/>
            <a:r>
              <a:rPr lang="en-US" dirty="0"/>
              <a:t>Avoid TLB flushes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683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114800"/>
          </a:xfrm>
        </p:spPr>
        <p:txBody>
          <a:bodyPr/>
          <a:lstStyle/>
          <a:p>
            <a:r>
              <a:rPr lang="en-US" sz="2800" dirty="0"/>
              <a:t>Chen and </a:t>
            </a:r>
            <a:r>
              <a:rPr lang="en-US" sz="2800" dirty="0" err="1"/>
              <a:t>Bershad</a:t>
            </a:r>
            <a:r>
              <a:rPr lang="en-US" sz="2800" dirty="0"/>
              <a:t> showed memory behavior on microkernels worse than monolithic </a:t>
            </a:r>
          </a:p>
          <a:p>
            <a:r>
              <a:rPr lang="en-US" sz="2800" dirty="0"/>
              <a:t>Paper shows this is all due to more cache misses</a:t>
            </a:r>
          </a:p>
          <a:p>
            <a:r>
              <a:rPr lang="en-US" sz="2800" dirty="0"/>
              <a:t>Are they capacity or conflict misses?</a:t>
            </a:r>
          </a:p>
          <a:p>
            <a:pPr lvl="1"/>
            <a:r>
              <a:rPr lang="en-US" sz="2400" dirty="0"/>
              <a:t>Conflict: could be structure</a:t>
            </a:r>
          </a:p>
          <a:p>
            <a:pPr lvl="1"/>
            <a:r>
              <a:rPr lang="en-US" sz="2400" dirty="0"/>
              <a:t>Capacity: could be size of code</a:t>
            </a:r>
          </a:p>
          <a:p>
            <a:r>
              <a:rPr lang="en-US" sz="2800" dirty="0"/>
              <a:t>Chen and </a:t>
            </a:r>
            <a:r>
              <a:rPr lang="en-US" sz="2800" dirty="0" err="1"/>
              <a:t>Bershad</a:t>
            </a:r>
            <a:r>
              <a:rPr lang="en-US" sz="2800" dirty="0"/>
              <a:t> also showed that self-interference more of a problem than user-kernel interference </a:t>
            </a:r>
          </a:p>
          <a:p>
            <a:r>
              <a:rPr lang="en-US" sz="2800" dirty="0"/>
              <a:t>Ratio of conflict to capacity much lower in Mach</a:t>
            </a:r>
          </a:p>
          <a:p>
            <a:pPr lvl="1"/>
            <a:r>
              <a:rPr lang="en-US" sz="2400" dirty="0">
                <a:sym typeface="Wingdings"/>
              </a:rPr>
              <a:t> too much code, most of it in Mach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70575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Its an implementation issue in Mach</a:t>
            </a:r>
          </a:p>
          <a:p>
            <a:r>
              <a:rPr lang="en-US" dirty="0"/>
              <a:t>Its mostly due to Mach trying to be portable</a:t>
            </a:r>
          </a:p>
          <a:p>
            <a:r>
              <a:rPr lang="en-US" dirty="0"/>
              <a:t>Microkernel should not be portable</a:t>
            </a:r>
          </a:p>
          <a:p>
            <a:pPr lvl="1"/>
            <a:r>
              <a:rPr lang="en-US" dirty="0"/>
              <a:t>It</a:t>
            </a:r>
            <a:r>
              <a:rPr lang="uk-UA" dirty="0"/>
              <a:t>’</a:t>
            </a:r>
            <a:r>
              <a:rPr lang="en-US" dirty="0"/>
              <a:t>s the hardware compatibility layer</a:t>
            </a:r>
          </a:p>
          <a:p>
            <a:pPr lvl="1"/>
            <a:r>
              <a:rPr lang="en-US" dirty="0"/>
              <a:t>Example: implementation decisions even between 486 and Pentium are different if you want high performance</a:t>
            </a:r>
          </a:p>
          <a:p>
            <a:pPr lvl="1"/>
            <a:r>
              <a:rPr lang="en-US" dirty="0"/>
              <a:t>Think of microkernel as microcode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57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SLIDES-- FYI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215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Aegis and ExOS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Aegis exports the processor, physical memory, TLB, exceptions, interrupts and a packet filter system</a:t>
            </a:r>
          </a:p>
          <a:p>
            <a:pPr>
              <a:lnSpc>
                <a:spcPct val="90000"/>
              </a:lnSpc>
            </a:pPr>
            <a:r>
              <a:rPr lang="en-US"/>
              <a:t>ExOS implements processes, virtual memory, user-level exceptions, interprocess abstractions and some network protocols</a:t>
            </a:r>
          </a:p>
          <a:p>
            <a:pPr>
              <a:lnSpc>
                <a:spcPct val="90000"/>
              </a:lnSpc>
            </a:pPr>
            <a:r>
              <a:rPr lang="en-US"/>
              <a:t>Only used for experimentation</a:t>
            </a:r>
          </a:p>
        </p:txBody>
      </p:sp>
    </p:spTree>
    <p:extLst>
      <p:ext uri="{BB962C8B-B14F-4D97-AF65-F5344CB8AC3E}">
        <p14:creationId xmlns:p14="http://schemas.microsoft.com/office/powerpoint/2010/main" val="21449754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Aegis Implementation Overview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Multiplexes the processor </a:t>
            </a:r>
          </a:p>
          <a:p>
            <a:r>
              <a:rPr lang="en-US"/>
              <a:t>Dispatches Exceptions</a:t>
            </a:r>
          </a:p>
          <a:p>
            <a:r>
              <a:rPr lang="en-US"/>
              <a:t>Translates addresses</a:t>
            </a:r>
          </a:p>
          <a:p>
            <a:r>
              <a:rPr lang="en-US"/>
              <a:t>Transfers control between address spaces</a:t>
            </a:r>
          </a:p>
          <a:p>
            <a:r>
              <a:rPr lang="en-US"/>
              <a:t>Multiplexes the network</a:t>
            </a:r>
          </a:p>
        </p:txBody>
      </p:sp>
    </p:spTree>
    <p:extLst>
      <p:ext uri="{BB962C8B-B14F-4D97-AF65-F5344CB8AC3E}">
        <p14:creationId xmlns:p14="http://schemas.microsoft.com/office/powerpoint/2010/main" val="27992721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Processor Time Slices	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CPU represented as a linear vector of time slices</a:t>
            </a:r>
          </a:p>
          <a:p>
            <a:r>
              <a:rPr lang="en-US"/>
              <a:t>Round robin scheduling</a:t>
            </a:r>
          </a:p>
          <a:p>
            <a:r>
              <a:rPr lang="en-US"/>
              <a:t>Position in the vector </a:t>
            </a:r>
          </a:p>
          <a:p>
            <a:r>
              <a:rPr lang="en-US"/>
              <a:t>Timer interrupts denote beginning and end of time slices and is handled like an exception</a:t>
            </a:r>
          </a:p>
        </p:txBody>
      </p:sp>
    </p:spTree>
    <p:extLst>
      <p:ext uri="{BB962C8B-B14F-4D97-AF65-F5344CB8AC3E}">
        <p14:creationId xmlns:p14="http://schemas.microsoft.com/office/powerpoint/2010/main" val="416576581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 Procedure and System Call Costs</a:t>
            </a:r>
          </a:p>
        </p:txBody>
      </p:sp>
      <p:pic>
        <p:nvPicPr>
          <p:cNvPr id="71684" name="Picture 4" descr="CS533_ExoGr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133600"/>
            <a:ext cx="9144000" cy="34290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3590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Aegis Exceptions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All hardware exceptions passed to applications</a:t>
            </a:r>
          </a:p>
          <a:p>
            <a:pPr>
              <a:lnSpc>
                <a:spcPct val="90000"/>
              </a:lnSpc>
            </a:pPr>
            <a:r>
              <a:rPr lang="en-US" sz="2800"/>
              <a:t>Save scratch registers into </a:t>
            </a:r>
            <a:r>
              <a:rPr lang="ja-JP" altLang="en-US" sz="2800">
                <a:latin typeface="Arial"/>
              </a:rPr>
              <a:t>‘</a:t>
            </a:r>
            <a:r>
              <a:rPr lang="en-US" sz="2800"/>
              <a:t>save area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 using physical addresses </a:t>
            </a:r>
          </a:p>
          <a:p>
            <a:pPr>
              <a:lnSpc>
                <a:spcPct val="90000"/>
              </a:lnSpc>
            </a:pPr>
            <a:r>
              <a:rPr lang="en-US" sz="2800"/>
              <a:t>Load exception program counter, last virtual address where translation failed and the cause of the exception</a:t>
            </a:r>
          </a:p>
          <a:p>
            <a:pPr>
              <a:lnSpc>
                <a:spcPct val="90000"/>
              </a:lnSpc>
            </a:pPr>
            <a:r>
              <a:rPr lang="en-US" sz="2800"/>
              <a:t>Jumps to application specified program counter where execution resumes</a:t>
            </a:r>
          </a:p>
        </p:txBody>
      </p:sp>
    </p:spTree>
    <p:extLst>
      <p:ext uri="{BB962C8B-B14F-4D97-AF65-F5344CB8AC3E}">
        <p14:creationId xmlns:p14="http://schemas.microsoft.com/office/powerpoint/2010/main" val="400109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DFC194-EE94-6443-B409-79EE7385A644}" type="slidenum">
              <a:rPr lang="en-US"/>
              <a:pPr/>
              <a:t>6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Down with monarchy!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305050"/>
            <a:ext cx="38100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04800" y="6045200"/>
            <a:ext cx="4479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French Revolution - Execution of Louis XVI</a:t>
            </a:r>
          </a:p>
        </p:txBody>
      </p:sp>
    </p:spTree>
    <p:extLst>
      <p:ext uri="{BB962C8B-B14F-4D97-AF65-F5344CB8AC3E}">
        <p14:creationId xmlns:p14="http://schemas.microsoft.com/office/powerpoint/2010/main" val="127771177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Aegis vs. Ultrix Exception Handling Times</a:t>
            </a:r>
          </a:p>
        </p:txBody>
      </p:sp>
      <p:pic>
        <p:nvPicPr>
          <p:cNvPr id="22532" name="Picture 4" descr="CS533_ExoGr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209800"/>
            <a:ext cx="9144000" cy="34925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111398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Translation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Bootstrapping through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guaranteed mapping</a:t>
            </a:r>
            <a:r>
              <a:rPr lang="ja-JP" altLang="en-US">
                <a:latin typeface="Arial"/>
              </a:rPr>
              <a:t>’</a:t>
            </a:r>
            <a:endParaRPr lang="en-US"/>
          </a:p>
          <a:p>
            <a:r>
              <a:rPr lang="en-US"/>
              <a:t>Virtual addresses separated into two segments: 						Normal data and code                	Page tables and exception code</a:t>
            </a:r>
          </a:p>
        </p:txBody>
      </p:sp>
    </p:spTree>
    <p:extLst>
      <p:ext uri="{BB962C8B-B14F-4D97-AF65-F5344CB8AC3E}">
        <p14:creationId xmlns:p14="http://schemas.microsoft.com/office/powerpoint/2010/main" val="21249576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Protected Control Transfer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Changes program counter to value in the callee</a:t>
            </a:r>
          </a:p>
          <a:p>
            <a:pPr>
              <a:lnSpc>
                <a:spcPct val="80000"/>
              </a:lnSpc>
            </a:pPr>
            <a:r>
              <a:rPr lang="en-US" sz="2800"/>
              <a:t>Asynchronous calling process donates remainder of time slice to callee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s process environment – Synchronous calls donate all remaining time slices</a:t>
            </a:r>
          </a:p>
          <a:p>
            <a:pPr>
              <a:lnSpc>
                <a:spcPct val="80000"/>
              </a:lnSpc>
            </a:pPr>
            <a:r>
              <a:rPr lang="en-US" sz="2800"/>
              <a:t>Installs callee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s processor context (address-context identifier, address-space tag, processor status word)</a:t>
            </a:r>
          </a:p>
          <a:p>
            <a:pPr>
              <a:lnSpc>
                <a:spcPct val="80000"/>
              </a:lnSpc>
            </a:pPr>
            <a:r>
              <a:rPr lang="en-US" sz="2800"/>
              <a:t>Transfer is atomic to processes</a:t>
            </a:r>
          </a:p>
          <a:p>
            <a:pPr>
              <a:lnSpc>
                <a:spcPct val="80000"/>
              </a:lnSpc>
            </a:pPr>
            <a:r>
              <a:rPr lang="en-US" sz="2800"/>
              <a:t>Aegis will not overwrite application visible registers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2877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Protected Control Transfer Times Compared with L3</a:t>
            </a:r>
          </a:p>
        </p:txBody>
      </p:sp>
      <p:pic>
        <p:nvPicPr>
          <p:cNvPr id="77828" name="Picture 4" descr="CS533_ExoGr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286000"/>
            <a:ext cx="9144000" cy="28194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90122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Packet Filter (DPF)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Message demultiplexing determines which application a message should be delivered to</a:t>
            </a:r>
          </a:p>
          <a:p>
            <a:r>
              <a:rPr lang="en-US" sz="2800"/>
              <a:t>Dynamic code generation is performed by VCODE</a:t>
            </a:r>
          </a:p>
          <a:p>
            <a:r>
              <a:rPr lang="en-US" sz="2800"/>
              <a:t>Generates one executable instruction in 10 instructions</a:t>
            </a:r>
          </a:p>
        </p:txBody>
      </p:sp>
      <p:pic>
        <p:nvPicPr>
          <p:cNvPr id="75780" name="Picture 4" descr="CS533_ExoGr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181600"/>
            <a:ext cx="59436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2409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ExOS:</a:t>
            </a:r>
            <a:r>
              <a:rPr lang="en-US"/>
              <a:t> </a:t>
            </a:r>
            <a:r>
              <a:rPr lang="en-US" sz="3600"/>
              <a:t>A Library Operating System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/>
              <a:t>Manages operating system abstractions at the application level within the address space of the application using it</a:t>
            </a:r>
          </a:p>
          <a:p>
            <a:r>
              <a:rPr lang="en-US" sz="4000"/>
              <a:t>System calls can perform as fast as procedure calls</a:t>
            </a:r>
          </a:p>
          <a:p>
            <a:pPr>
              <a:buFont typeface="Wingdings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835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IPC Abstractions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Pipes in ExOS use a shared memory circular buffer</a:t>
            </a:r>
          </a:p>
          <a:p>
            <a:r>
              <a:rPr lang="en-US" sz="2800"/>
              <a:t>Pipe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 uses inline read and write calls</a:t>
            </a:r>
          </a:p>
          <a:p>
            <a:r>
              <a:rPr lang="en-US" sz="2800"/>
              <a:t>Shm shows times of two processes to </a:t>
            </a:r>
            <a:r>
              <a:rPr lang="ja-JP" altLang="en-US" sz="2800">
                <a:latin typeface="Arial"/>
              </a:rPr>
              <a:t>‘</a:t>
            </a:r>
            <a:r>
              <a:rPr lang="en-US" sz="2800"/>
              <a:t>ping-pong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 – simulated on Ultrix using signals</a:t>
            </a:r>
          </a:p>
          <a:p>
            <a:r>
              <a:rPr lang="en-US" sz="2800"/>
              <a:t>Lrpc is single threaded, does not check permissions and assumes a single function is of interest</a:t>
            </a:r>
          </a:p>
        </p:txBody>
      </p:sp>
    </p:spTree>
    <p:extLst>
      <p:ext uri="{BB962C8B-B14F-4D97-AF65-F5344CB8AC3E}">
        <p14:creationId xmlns:p14="http://schemas.microsoft.com/office/powerpoint/2010/main" val="285977075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IPC Times Compared to Ultrix</a:t>
            </a:r>
          </a:p>
        </p:txBody>
      </p:sp>
      <p:pic>
        <p:nvPicPr>
          <p:cNvPr id="83972" name="Picture 4" descr="CS533_ExoGr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2590800"/>
            <a:ext cx="7543800" cy="39560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70115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Application-level Virtual Memory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/>
              <a:t>Does not handle swapping</a:t>
            </a:r>
          </a:p>
          <a:p>
            <a:r>
              <a:rPr lang="en-US" sz="3600"/>
              <a:t>Page tables are implemented as a linear vector</a:t>
            </a:r>
          </a:p>
          <a:p>
            <a:r>
              <a:rPr lang="en-US" sz="3600"/>
              <a:t>Provides aliasing, sharing, enabling disabling caching on a per page basis, specific page-allocation and DMA</a:t>
            </a:r>
          </a:p>
          <a:p>
            <a:pPr>
              <a:buFont typeface="Wingdings" charset="0"/>
              <a:buNone/>
            </a:pPr>
            <a:endParaRPr lang="en-US" sz="3600"/>
          </a:p>
          <a:p>
            <a:pPr>
              <a:buFont typeface="Wingdings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0134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Performance</a:t>
            </a:r>
          </a:p>
        </p:txBody>
      </p:sp>
      <p:pic>
        <p:nvPicPr>
          <p:cNvPr id="90116" name="Picture 4" descr="CS533_ExoGr9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1828800"/>
            <a:ext cx="3276600" cy="199866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0117" name="Picture 5" descr="CS533_ExoGr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9144000" cy="2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235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How?</a:t>
            </a:r>
          </a:p>
          <a:p>
            <a:r>
              <a:rPr lang="en-US" dirty="0"/>
              <a:t>Add code to OS</a:t>
            </a:r>
          </a:p>
          <a:p>
            <a:pPr lvl="1"/>
            <a:r>
              <a:rPr lang="en-US" dirty="0"/>
              <a:t> how to preserve isolation?</a:t>
            </a:r>
          </a:p>
          <a:p>
            <a:pPr lvl="1"/>
            <a:r>
              <a:rPr lang="en-US" dirty="0"/>
              <a:t> </a:t>
            </a:r>
            <a:r>
              <a:rPr lang="mr-IN" dirty="0"/>
              <a:t>…</a:t>
            </a:r>
            <a:r>
              <a:rPr lang="en-US" dirty="0"/>
              <a:t> without killing performance?</a:t>
            </a:r>
          </a:p>
          <a:p>
            <a:r>
              <a:rPr lang="en-US" dirty="0"/>
              <a:t>What abstractions?</a:t>
            </a:r>
          </a:p>
          <a:p>
            <a:pPr lvl="1"/>
            <a:r>
              <a:rPr lang="en-US" dirty="0"/>
              <a:t>General principle: mechanisms in OS, policies through the extensions</a:t>
            </a:r>
          </a:p>
          <a:p>
            <a:pPr lvl="1"/>
            <a:r>
              <a:rPr lang="en-US" dirty="0"/>
              <a:t>What mechanisms to expose?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7473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Application-Specific Safe Handlers (ASH)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840287"/>
          </a:xfrm>
        </p:spPr>
        <p:txBody>
          <a:bodyPr/>
          <a:lstStyle/>
          <a:p>
            <a:r>
              <a:rPr lang="en-US"/>
              <a:t>Downloaded into the kernel</a:t>
            </a:r>
          </a:p>
          <a:p>
            <a:r>
              <a:rPr lang="en-US"/>
              <a:t>Made safe by code inspection, sandboxing</a:t>
            </a:r>
          </a:p>
          <a:p>
            <a:r>
              <a:rPr lang="en-US"/>
              <a:t>Executes on message arrival</a:t>
            </a:r>
          </a:p>
          <a:p>
            <a:r>
              <a:rPr lang="en-US"/>
              <a:t>Decouples latency critical operations such as message reply from scheduling of processes</a:t>
            </a:r>
          </a:p>
        </p:txBody>
      </p:sp>
    </p:spTree>
    <p:extLst>
      <p:ext uri="{BB962C8B-B14F-4D97-AF65-F5344CB8AC3E}">
        <p14:creationId xmlns:p14="http://schemas.microsoft.com/office/powerpoint/2010/main" val="161107276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ASH Continued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Allows direct message vectoring – eliminating intermediate copies</a:t>
            </a:r>
          </a:p>
          <a:p>
            <a:pPr>
              <a:lnSpc>
                <a:spcPct val="90000"/>
              </a:lnSpc>
            </a:pPr>
            <a:r>
              <a:rPr lang="en-US" sz="2800"/>
              <a:t>Dynamic integrated layer processing – allows messages to be aggregated to a single point in time</a:t>
            </a:r>
          </a:p>
          <a:p>
            <a:pPr>
              <a:lnSpc>
                <a:spcPct val="90000"/>
              </a:lnSpc>
            </a:pPr>
            <a:r>
              <a:rPr lang="en-US" sz="2800"/>
              <a:t>Message initiation – allows for low-latency message replies</a:t>
            </a:r>
          </a:p>
          <a:p>
            <a:pPr>
              <a:lnSpc>
                <a:spcPct val="90000"/>
              </a:lnSpc>
            </a:pPr>
            <a:r>
              <a:rPr lang="en-US" sz="2800"/>
              <a:t>Control initiation – allows general computations such as remote lock acquisition</a:t>
            </a:r>
          </a:p>
        </p:txBody>
      </p:sp>
    </p:spTree>
    <p:extLst>
      <p:ext uri="{BB962C8B-B14F-4D97-AF65-F5344CB8AC3E}">
        <p14:creationId xmlns:p14="http://schemas.microsoft.com/office/powerpoint/2010/main" val="17981083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Roundtrip Latency of 60-byte packet</a:t>
            </a:r>
          </a:p>
        </p:txBody>
      </p:sp>
      <p:pic>
        <p:nvPicPr>
          <p:cNvPr id="98308" name="Picture 4" descr="CS533_ExoGr1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2514600"/>
            <a:ext cx="6477000" cy="17621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772114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Average Roundtrip Latency with Multiple Active Processes on Receiver</a:t>
            </a:r>
          </a:p>
        </p:txBody>
      </p:sp>
      <p:pic>
        <p:nvPicPr>
          <p:cNvPr id="100356" name="Picture 4" descr="CS533_ExoGr1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981200"/>
            <a:ext cx="5486400" cy="46878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3700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Extensible RPC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772400" cy="41148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/>
          </a:p>
          <a:p>
            <a:r>
              <a:rPr lang="en-US"/>
              <a:t>Trusted version of lrpc called tlrpc which saves and restores callee-saved registers</a:t>
            </a:r>
          </a:p>
          <a:p>
            <a:pPr>
              <a:buFont typeface="Wingdings" charset="0"/>
              <a:buNone/>
            </a:pPr>
            <a:endParaRPr lang="en-US"/>
          </a:p>
        </p:txBody>
      </p:sp>
      <p:pic>
        <p:nvPicPr>
          <p:cNvPr id="102404" name="Picture 4" descr="CS533_ExoGr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4724400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04362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Extensible Page-table Structures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Inverted page tables</a:t>
            </a:r>
          </a:p>
        </p:txBody>
      </p:sp>
      <p:pic>
        <p:nvPicPr>
          <p:cNvPr id="104454" name="Picture 6" descr="CS533_ExoGr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144000" cy="164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18367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Extensible Schedulers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Stride scheduling </a:t>
            </a:r>
          </a:p>
        </p:txBody>
      </p:sp>
      <p:pic>
        <p:nvPicPr>
          <p:cNvPr id="106500" name="Picture 4" descr="CS533_ExoGr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667000"/>
            <a:ext cx="48006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79361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Simplicity and limited exokernel primitives can be implemented efficiently</a:t>
            </a:r>
          </a:p>
          <a:p>
            <a:r>
              <a:rPr lang="en-US" sz="2800"/>
              <a:t>Hardware multiplexing can be fast and efficient</a:t>
            </a:r>
          </a:p>
          <a:p>
            <a:r>
              <a:rPr lang="en-US" sz="2800"/>
              <a:t>Traditional abstractions can be implemented at the application level</a:t>
            </a:r>
          </a:p>
          <a:p>
            <a:r>
              <a:rPr lang="en-US" sz="2800"/>
              <a:t>Applications can create special purpose implementations by modifying libraries</a:t>
            </a:r>
          </a:p>
        </p:txBody>
      </p:sp>
    </p:spTree>
    <p:extLst>
      <p:ext uri="{BB962C8B-B14F-4D97-AF65-F5344CB8AC3E}">
        <p14:creationId xmlns:p14="http://schemas.microsoft.com/office/powerpoint/2010/main" val="2522371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B98A0D-DA87-3C49-B627-552C6DE95618}" type="slidenum">
              <a:rPr lang="en-US"/>
              <a:pPr/>
              <a:t>8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Extensible Kernels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en-US" sz="2000" dirty="0">
              <a:latin typeface="Lucida Sans Unicode" charset="0"/>
            </a:endParaRPr>
          </a:p>
          <a:p>
            <a:pPr eaLnBrk="1" hangingPunct="1"/>
            <a:r>
              <a:rPr lang="en-US" sz="2800" dirty="0">
                <a:latin typeface="Lucida Sans Unicode" charset="0"/>
              </a:rPr>
              <a:t>SPIN (SOSP 1995): kernel extensions (imported) safely specialize OS services</a:t>
            </a:r>
          </a:p>
          <a:p>
            <a:pPr lvl="1" eaLnBrk="1" hangingPunct="1"/>
            <a:r>
              <a:rPr lang="en-US" sz="2000" dirty="0">
                <a:latin typeface="Lucida Sans Unicode" charset="0"/>
              </a:rPr>
              <a:t>Extensions dynamically linked into OS kernel</a:t>
            </a:r>
          </a:p>
          <a:p>
            <a:pPr lvl="1" eaLnBrk="1" hangingPunct="1"/>
            <a:r>
              <a:rPr lang="en-US" sz="2000" dirty="0">
                <a:latin typeface="Lucida Sans Unicode" charset="0"/>
              </a:rPr>
              <a:t>Safety ensured by Programming Language facilities</a:t>
            </a:r>
          </a:p>
          <a:p>
            <a:pPr eaLnBrk="1" hangingPunct="1"/>
            <a:endParaRPr lang="en-US" sz="2800" dirty="0">
              <a:latin typeface="Lucida Sans Unicode" charset="0"/>
            </a:endParaRPr>
          </a:p>
          <a:p>
            <a:pPr eaLnBrk="1" hangingPunct="1"/>
            <a:r>
              <a:rPr lang="en-US" sz="2800" dirty="0">
                <a:latin typeface="Lucida Sans Unicode" charset="0"/>
              </a:rPr>
              <a:t>Exokernel (SOSP 1995): safely exports machine resources</a:t>
            </a:r>
          </a:p>
          <a:p>
            <a:pPr lvl="1" eaLnBrk="1" hangingPunct="1"/>
            <a:r>
              <a:rPr lang="en-US" sz="2000" dirty="0">
                <a:latin typeface="Lucida Sans Unicode" charset="0"/>
              </a:rPr>
              <a:t>Kernel only multiplexes hardware resources (Aegis)</a:t>
            </a:r>
          </a:p>
          <a:p>
            <a:pPr lvl="1" eaLnBrk="1" hangingPunct="1"/>
            <a:r>
              <a:rPr lang="en-US" sz="2000" dirty="0">
                <a:latin typeface="Lucida Sans Unicode" charset="0"/>
              </a:rPr>
              <a:t>Higher-level abstractions in Library OS (</a:t>
            </a:r>
            <a:r>
              <a:rPr lang="en-US" sz="2000" dirty="0" err="1">
                <a:latin typeface="Lucida Sans Unicode" charset="0"/>
              </a:rPr>
              <a:t>ExOS</a:t>
            </a:r>
            <a:r>
              <a:rPr lang="en-US" sz="2000" dirty="0">
                <a:latin typeface="Lucida Sans Unicode" charset="0"/>
              </a:rPr>
              <a:t>)</a:t>
            </a:r>
          </a:p>
          <a:p>
            <a:pPr lvl="1" eaLnBrk="1" hangingPunct="1"/>
            <a:r>
              <a:rPr lang="en-US" sz="2000" dirty="0">
                <a:latin typeface="Lucida Sans Unicode" charset="0"/>
              </a:rPr>
              <a:t>Secure binding, Visible resource revocation, Abort</a:t>
            </a:r>
          </a:p>
          <a:p>
            <a:pPr lvl="1" eaLnBrk="1" hangingPunct="1"/>
            <a:r>
              <a:rPr lang="en-US" sz="2000" dirty="0">
                <a:latin typeface="Lucida Sans Unicode" charset="0"/>
              </a:rPr>
              <a:t>Apps link with the </a:t>
            </a:r>
            <a:r>
              <a:rPr lang="en-US" sz="2000" dirty="0" err="1">
                <a:latin typeface="Lucida Sans Unicode" charset="0"/>
              </a:rPr>
              <a:t>LibOS</a:t>
            </a:r>
            <a:r>
              <a:rPr lang="en-US" sz="2000" dirty="0">
                <a:latin typeface="Lucida Sans Unicode" charset="0"/>
              </a:rPr>
              <a:t> of their choice</a:t>
            </a:r>
          </a:p>
        </p:txBody>
      </p:sp>
    </p:spTree>
    <p:extLst>
      <p:ext uri="{BB962C8B-B14F-4D97-AF65-F5344CB8AC3E}">
        <p14:creationId xmlns:p14="http://schemas.microsoft.com/office/powerpoint/2010/main" val="524701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 Approach to extensibility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873" y="1773382"/>
            <a:ext cx="8001000" cy="4495800"/>
          </a:xfrm>
        </p:spPr>
        <p:txBody>
          <a:bodyPr/>
          <a:lstStyle/>
          <a:p>
            <a:r>
              <a:rPr lang="en-US" sz="2800" dirty="0"/>
              <a:t>Co-location of kernel and extension</a:t>
            </a:r>
          </a:p>
          <a:p>
            <a:pPr lvl="1"/>
            <a:r>
              <a:rPr lang="en-US" sz="2400" dirty="0"/>
              <a:t>Avoid border crossings</a:t>
            </a:r>
          </a:p>
          <a:p>
            <a:pPr lvl="1"/>
            <a:r>
              <a:rPr lang="en-US" sz="2400" dirty="0"/>
              <a:t>But what about protection?</a:t>
            </a:r>
          </a:p>
          <a:p>
            <a:r>
              <a:rPr lang="en-US" sz="2800" dirty="0"/>
              <a:t>Language/compiler forced protection</a:t>
            </a:r>
          </a:p>
          <a:p>
            <a:pPr lvl="1"/>
            <a:r>
              <a:rPr lang="en-US" sz="2400" dirty="0"/>
              <a:t>Strongly typed language</a:t>
            </a:r>
          </a:p>
          <a:p>
            <a:pPr lvl="2"/>
            <a:r>
              <a:rPr lang="en-US" sz="2000" dirty="0"/>
              <a:t>Protection by compiler and run-time</a:t>
            </a:r>
          </a:p>
          <a:p>
            <a:pPr lvl="2"/>
            <a:r>
              <a:rPr lang="en-US" sz="2000" dirty="0"/>
              <a:t>Cannot cheat using pointers</a:t>
            </a:r>
          </a:p>
          <a:p>
            <a:pPr lvl="1"/>
            <a:r>
              <a:rPr lang="en-US" sz="2400" dirty="0"/>
              <a:t>Logical protection domains</a:t>
            </a:r>
          </a:p>
          <a:p>
            <a:pPr lvl="2"/>
            <a:r>
              <a:rPr lang="en-US" sz="2000" dirty="0"/>
              <a:t>No longer rely on hardware address spaces to enforce protection – no boarder crossings</a:t>
            </a:r>
          </a:p>
          <a:p>
            <a:r>
              <a:rPr lang="en-US" sz="2800" dirty="0"/>
              <a:t>Dynamic call binding for extensibility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329EC-83B4-8A42-B6D8-8C023A66771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9394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44450" cap="flat" cmpd="sng" algn="ctr">
          <a:solidFill>
            <a:srgbClr val="FF6600"/>
          </a:solidFill>
          <a:prstDash val="solid"/>
          <a:round/>
          <a:headEnd type="none" w="med" len="med"/>
          <a:tailEnd type="triangl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31750" cap="flat" cmpd="sng" algn="ctr">
          <a:solidFill>
            <a:srgbClr val="00FF00"/>
          </a:solidFill>
          <a:prstDash val="solid"/>
          <a:round/>
          <a:headEnd type="none" w="med" len="med"/>
          <a:tailEnd type="triangle" w="lg" len="lg"/>
        </a:ln>
        <a:effectLst/>
      </a:spPr>
      <a:bodyPr/>
      <a:lstStyle/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65599</TotalTime>
  <Words>2834</Words>
  <Application>Microsoft Macintosh PowerPoint</Application>
  <PresentationFormat>On-screen Show (4:3)</PresentationFormat>
  <Paragraphs>543</Paragraphs>
  <Slides>77</Slides>
  <Notes>38</Notes>
  <HiddenSlides>38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5" baseType="lpstr">
      <vt:lpstr>Arial</vt:lpstr>
      <vt:lpstr>Arial Narrow</vt:lpstr>
      <vt:lpstr>Chalkboard</vt:lpstr>
      <vt:lpstr>Lucida Sans Unicode</vt:lpstr>
      <vt:lpstr>Times</vt:lpstr>
      <vt:lpstr>Times New Roman</vt:lpstr>
      <vt:lpstr>Wingdings</vt:lpstr>
      <vt:lpstr>Blank Presentation</vt:lpstr>
      <vt:lpstr>OS Extensibility: Spin, Exo-kernel and L4</vt:lpstr>
      <vt:lpstr>More simply </vt:lpstr>
      <vt:lpstr>Need for Extensibility</vt:lpstr>
      <vt:lpstr>Examples (cont.)</vt:lpstr>
      <vt:lpstr>Examples (cont.)</vt:lpstr>
      <vt:lpstr>Down with monarchy!</vt:lpstr>
      <vt:lpstr>Extensibility</vt:lpstr>
      <vt:lpstr>Extensible Kernels</vt:lpstr>
      <vt:lpstr>Spin Approach to extensibility</vt:lpstr>
      <vt:lpstr>SPIN mechanisms/Toolbox</vt:lpstr>
      <vt:lpstr>Logical protection domains</vt:lpstr>
      <vt:lpstr>Logical protection domains -- mechanisms</vt:lpstr>
      <vt:lpstr>Protection Model (I)</vt:lpstr>
      <vt:lpstr>Protection Model (II)</vt:lpstr>
      <vt:lpstr>Spin</vt:lpstr>
      <vt:lpstr>Spin Mechanisms for Events</vt:lpstr>
      <vt:lpstr>Event example</vt:lpstr>
      <vt:lpstr>Putting it All together</vt:lpstr>
      <vt:lpstr>Default Core services in SPIN</vt:lpstr>
      <vt:lpstr>CPU Scheduling</vt:lpstr>
      <vt:lpstr>Experiments</vt:lpstr>
      <vt:lpstr>Conclusions</vt:lpstr>
      <vt:lpstr>ExoKernel</vt:lpstr>
      <vt:lpstr>Motivation for Exokernels</vt:lpstr>
      <vt:lpstr> Exokernel Philosophy</vt:lpstr>
      <vt:lpstr>Design Principles</vt:lpstr>
      <vt:lpstr>Exokernel Architecture</vt:lpstr>
      <vt:lpstr>Separating Security from Management</vt:lpstr>
      <vt:lpstr>Secure Bindings</vt:lpstr>
      <vt:lpstr>Example resource</vt:lpstr>
      <vt:lpstr>Implementing Secure Bindings</vt:lpstr>
      <vt:lpstr>Exokernel vs Microkenels vs VM</vt:lpstr>
      <vt:lpstr>Downloaded Code Example: (DPF) Downloaded Packet Filter</vt:lpstr>
      <vt:lpstr>Visible Resource Revocation</vt:lpstr>
      <vt:lpstr>Abort Protocol</vt:lpstr>
      <vt:lpstr>Managing core services</vt:lpstr>
      <vt:lpstr>Managing CPU </vt:lpstr>
      <vt:lpstr>Putting it all together</vt:lpstr>
      <vt:lpstr>Evaluation</vt:lpstr>
      <vt:lpstr>Questions and conclusions</vt:lpstr>
      <vt:lpstr>How have such designs influenced current OS?</vt:lpstr>
      <vt:lpstr>On Microkernel construction (L3/4)</vt:lpstr>
      <vt:lpstr>L4 microkernel family</vt:lpstr>
      <vt:lpstr>Big picture overview</vt:lpstr>
      <vt:lpstr>Paper argues for the following</vt:lpstr>
      <vt:lpstr>Abstractions provided by L3</vt:lpstr>
      <vt:lpstr>Debunking performance issues</vt:lpstr>
      <vt:lpstr>Mode switches</vt:lpstr>
      <vt:lpstr>Thread/address space switches</vt:lpstr>
      <vt:lpstr>Review: End-to-end Core i7 Address Translation</vt:lpstr>
      <vt:lpstr>Tricks to reduce the effect</vt:lpstr>
      <vt:lpstr>Memory effects</vt:lpstr>
      <vt:lpstr>Conclusion </vt:lpstr>
      <vt:lpstr>Extra SLIDES-- FYI</vt:lpstr>
      <vt:lpstr>Aegis and ExOS</vt:lpstr>
      <vt:lpstr>Aegis Implementation Overview</vt:lpstr>
      <vt:lpstr>Processor Time Slices </vt:lpstr>
      <vt:lpstr>Null Procedure and System Call Costs</vt:lpstr>
      <vt:lpstr>Aegis Exceptions</vt:lpstr>
      <vt:lpstr>Aegis vs. Ultrix Exception Handling Times</vt:lpstr>
      <vt:lpstr>Address Translation</vt:lpstr>
      <vt:lpstr>Protected Control Transfer</vt:lpstr>
      <vt:lpstr>Protected Control Transfer Times Compared with L3</vt:lpstr>
      <vt:lpstr>Dynamic Packet Filter (DPF)</vt:lpstr>
      <vt:lpstr>ExOS: A Library Operating System</vt:lpstr>
      <vt:lpstr>IPC Abstractions</vt:lpstr>
      <vt:lpstr>IPC Times Compared to Ultrix</vt:lpstr>
      <vt:lpstr>Application-level Virtual Memory</vt:lpstr>
      <vt:lpstr>Virtual Memory Performance</vt:lpstr>
      <vt:lpstr>Application-Specific Safe Handlers (ASH)</vt:lpstr>
      <vt:lpstr>ASH Continued</vt:lpstr>
      <vt:lpstr>Roundtrip Latency of 60-byte packet</vt:lpstr>
      <vt:lpstr>Average Roundtrip Latency with Multiple Active Processes on Receiver</vt:lpstr>
      <vt:lpstr>Extensible RPC</vt:lpstr>
      <vt:lpstr>Extensible Page-table Structures</vt:lpstr>
      <vt:lpstr>Extensible Schedulers</vt:lpstr>
      <vt:lpstr>Conclusions</vt:lpstr>
    </vt:vector>
  </TitlesOfParts>
  <Manager/>
  <Company>Harsha V. Madhyastha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Operating Systems</dc:title>
  <dc:subject/>
  <dc:creator/>
  <cp:keywords/>
  <dc:description/>
  <cp:lastModifiedBy>Nael Abu-Ghazaleh</cp:lastModifiedBy>
  <cp:revision>1469</cp:revision>
  <cp:lastPrinted>2010-02-22T17:58:41Z</cp:lastPrinted>
  <dcterms:created xsi:type="dcterms:W3CDTF">2012-09-26T18:54:20Z</dcterms:created>
  <dcterms:modified xsi:type="dcterms:W3CDTF">2021-04-12T15:29:25Z</dcterms:modified>
  <cp:category/>
</cp:coreProperties>
</file>