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680" r:id="rId2"/>
    <p:sldId id="737" r:id="rId3"/>
    <p:sldId id="738" r:id="rId4"/>
    <p:sldId id="569" r:id="rId5"/>
    <p:sldId id="739" r:id="rId6"/>
    <p:sldId id="681" r:id="rId7"/>
    <p:sldId id="742" r:id="rId8"/>
    <p:sldId id="741" r:id="rId9"/>
    <p:sldId id="669" r:id="rId10"/>
    <p:sldId id="683" r:id="rId11"/>
    <p:sldId id="666" r:id="rId12"/>
    <p:sldId id="667" r:id="rId13"/>
    <p:sldId id="668" r:id="rId14"/>
    <p:sldId id="601" r:id="rId15"/>
    <p:sldId id="587" r:id="rId16"/>
    <p:sldId id="740" r:id="rId17"/>
    <p:sldId id="732" r:id="rId18"/>
    <p:sldId id="592" r:id="rId19"/>
    <p:sldId id="665" r:id="rId20"/>
    <p:sldId id="733" r:id="rId21"/>
    <p:sldId id="734" r:id="rId22"/>
    <p:sldId id="735" r:id="rId23"/>
    <p:sldId id="603" r:id="rId24"/>
    <p:sldId id="604" r:id="rId25"/>
    <p:sldId id="736" r:id="rId26"/>
    <p:sldId id="677" r:id="rId27"/>
    <p:sldId id="678" r:id="rId28"/>
    <p:sldId id="679" r:id="rId29"/>
    <p:sldId id="606" r:id="rId30"/>
    <p:sldId id="608" r:id="rId31"/>
    <p:sldId id="60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01996-52C4-4025-ABF4-CFF00D46427D}" type="datetimeFigureOut">
              <a:rPr lang="en-US" smtClean="0"/>
              <a:t>4/6/21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FB922-54ED-4452-B624-47C72A30C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7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A8FAA-C909-874B-B254-0105DBF685AF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2" name="Picture 42" descr="big_logo_ttle">
            <a:extLst>
              <a:ext uri="{FF2B5EF4-FFF2-40B4-BE49-F238E27FC236}">
                <a16:creationId xmlns:a16="http://schemas.microsoft.com/office/drawing/2014/main" id="{62AD4FFC-1FDF-4363-A701-AA1E47CAB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1A3FDDCC-998C-4890-977F-53CCDC9D5B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95400" y="1219200"/>
            <a:ext cx="7315200" cy="20574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3C62FF45-91BD-4884-B537-E65C5EA3FD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7315200" cy="2057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200">
                <a:solidFill>
                  <a:srgbClr val="2D6CC0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901FE4C9-992C-4C0D-97DC-0FF4CDD16E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C7377DB-48AD-46C4-AE98-54C5DF8BFBC6}" type="datetimeFigureOut">
              <a:rPr lang="en-US" smtClean="0"/>
              <a:t>4/6/21</a:t>
            </a:fld>
            <a:endParaRPr 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15F75F3A-0CB0-47AF-B9E8-5ECA342153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91556089-8500-4C87-BD0F-8735AF3694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E4A42E-F529-4751-ACB6-53A135976240}" type="slidenum">
              <a:rPr lang="en-US" smtClean="0"/>
              <a:t>‹#›</a:t>
            </a:fld>
            <a:endParaRPr lang="en-US"/>
          </a:p>
        </p:txBody>
      </p:sp>
      <p:sp>
        <p:nvSpPr>
          <p:cNvPr id="5163" name="Line 43">
            <a:extLst>
              <a:ext uri="{FF2B5EF4-FFF2-40B4-BE49-F238E27FC236}">
                <a16:creationId xmlns:a16="http://schemas.microsoft.com/office/drawing/2014/main" id="{16D39570-1976-442D-BB72-0F646AD94F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219200"/>
            <a:ext cx="0" cy="5105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0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8D45E-AAC3-4BDF-9BDE-D189E1CD4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C57F2-8F21-4F58-B02A-3A21F2A29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2F7B6-6C4F-4831-9702-9352F74B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377DB-48AD-46C4-AE98-54C5DF8BFBC6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8490E-F7B5-4BBB-89E3-181CF62D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4FC39-3363-4179-96C1-CCCA48CD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4A42E-F529-4751-ACB6-53A13597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5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3ABC22-05C2-487F-A11B-77E2C62B5A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617D4-741A-4685-BFB3-6E9DA37F3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E1965-14DE-4A49-9E29-E176D78BC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377DB-48AD-46C4-AE98-54C5DF8BFBC6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BA0A9-42DF-4840-B1B0-DE5D38C10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1D79-7DB2-47EB-AEAA-4A12FE34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4A42E-F529-4751-ACB6-53A13597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2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74CEB-3C3A-4531-B1D5-A7D3EBEB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0584E-02F4-4B76-9AE3-3A0F265E3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D0DD-E5E0-4ACA-A050-C1BD7F772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377DB-48AD-46C4-AE98-54C5DF8BFBC6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2D168-B4F3-40F9-A862-2A8BFA242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D5210-E6CC-447B-AB90-9028FF80F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4A42E-F529-4751-ACB6-53A13597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8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23A1-AD9B-4124-83EE-30F6189CB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49DCE-D59B-4C5F-8994-5738C8B66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BF3B3-6C46-435C-9C6F-433A09E0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377DB-48AD-46C4-AE98-54C5DF8BFBC6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D5935-5E49-451D-B94E-DBC8CCE88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47EE4-D76C-4A61-826C-6016030B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4A42E-F529-4751-ACB6-53A13597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8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EC39-1E43-45C6-8764-4D57BD703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0A071-ECCF-4ECD-AC24-711646A07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06D5D-FE41-4985-A69A-07D4B3ABD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2AED3-4A2E-4578-B6B6-3F688985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377DB-48AD-46C4-AE98-54C5DF8BFBC6}" type="datetimeFigureOut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65D63-BCBB-4FF2-A290-226FE135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4EFF3-9823-4E53-ADB7-7A98426D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4A42E-F529-4751-ACB6-53A13597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7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E4152-4FF8-4F90-A64B-235691744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0304A-3093-4554-92F9-2DA404B1F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DDC3BE-4CD2-42A6-B0EB-FEA2C1F5C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2023AC-8D69-4F8C-B195-8F3006D74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CB7D8-2FC5-4A03-A878-C2257794C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E6F487-90F4-46F2-B834-76F45684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377DB-48AD-46C4-AE98-54C5DF8BFBC6}" type="datetimeFigureOut">
              <a:rPr lang="en-US" smtClean="0"/>
              <a:t>4/6/21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C9EBBB-5570-447F-BF41-0688BD4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A2E531-CDC6-423C-B29C-16C7CAE5D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4A42E-F529-4751-ACB6-53A13597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7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C4449-3F53-4A85-BB50-D798B5660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8624C-BB7F-47A8-955A-0C57FA57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377DB-48AD-46C4-AE98-54C5DF8BFBC6}" type="datetimeFigureOut">
              <a:rPr lang="en-US" smtClean="0"/>
              <a:t>4/6/21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F4D5B-AF43-49ED-84E5-275B15ED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A0DF2-CCB8-43C8-9180-B1E5134DE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4A42E-F529-4751-ACB6-53A13597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1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401A9D-A6BC-4B9E-B0BD-B20DC816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377DB-48AD-46C4-AE98-54C5DF8BFBC6}" type="datetimeFigureOut">
              <a:rPr lang="en-US" smtClean="0"/>
              <a:t>4/6/21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987080-D1DC-4AB1-A08B-8D35A0A6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5AE2E-C08A-4006-BB87-F4C71AEF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4A42E-F529-4751-ACB6-53A13597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3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08F8A-A5A0-4375-9DCD-E14C8319E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900E1-8BB0-45B8-83AA-D3D97C538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78E35-B37E-4C45-BC54-99D72F1D4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5294-08D8-41CA-AA94-5A6B96BD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377DB-48AD-46C4-AE98-54C5DF8BFBC6}" type="datetimeFigureOut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4B7D2-1F7E-4B88-8302-194B656F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01945-9B31-48C3-B3E2-3A1D8102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4A42E-F529-4751-ACB6-53A13597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0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8B32-FEDC-4404-A18F-326B1272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53DBB9-839A-48A0-BFC7-17505EE61C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ADD6C-9537-4A2E-8054-479E5E10C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89AE5-5D45-4ADF-AEC9-93A7F1971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377DB-48AD-46C4-AE98-54C5DF8BFBC6}" type="datetimeFigureOut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00524-A741-47D8-BD00-580CC071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CCCDE-490D-4FE8-9AD4-D6422720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4A42E-F529-4751-ACB6-53A13597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9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7" name="Picture 41" descr="small_logo_inside">
            <a:extLst>
              <a:ext uri="{FF2B5EF4-FFF2-40B4-BE49-F238E27FC236}">
                <a16:creationId xmlns:a16="http://schemas.microsoft.com/office/drawing/2014/main" id="{7752C0A8-7EF5-4D8C-BEDF-4D6F14540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0"/>
            <a:ext cx="1323975" cy="11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6E72E6C9-10C2-46F5-A7B4-344B90E70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135776E-6E35-4419-9EEE-568E1E7AFF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6C44789-6799-4577-97A7-AADBA3678B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5C7377DB-48AD-46C4-AE98-54C5DF8BFBC6}" type="datetimeFigureOut">
              <a:rPr lang="en-US" smtClean="0"/>
              <a:t>4/6/21</a:t>
            </a:fld>
            <a:endParaRPr 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2DA19A9-2F05-4761-BA3D-A448D26EF7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8A62755-8DC8-4E94-B605-FD29BFB15F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6E4A42E-F529-4751-ACB6-53A13597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7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Blip>
          <a:blip r:embed="rId14"/>
        </a:buBlip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Blip>
          <a:blip r:embed="rId15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Blip>
          <a:blip r:embed="rId16"/>
        </a:buBlip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636939"/>
            <a:ext cx="7315200" cy="2057400"/>
          </a:xfrm>
        </p:spPr>
        <p:txBody>
          <a:bodyPr/>
          <a:lstStyle/>
          <a:p>
            <a:pPr eaLnBrk="1" hangingPunct="1"/>
            <a:r>
              <a:rPr lang="en-US" sz="3900" dirty="0"/>
              <a:t>Advanced Operating Systems</a:t>
            </a:r>
            <a:br>
              <a:rPr lang="en-US" sz="3900" dirty="0"/>
            </a:br>
            <a:r>
              <a:rPr lang="en-US" sz="3900" dirty="0"/>
              <a:t>(CS 202)</a:t>
            </a:r>
            <a:br>
              <a:rPr lang="en-US" sz="3900" dirty="0"/>
            </a:br>
            <a:br>
              <a:rPr lang="en-US" sz="3900" dirty="0"/>
            </a:br>
            <a:r>
              <a:rPr lang="en-US" sz="3900" dirty="0"/>
              <a:t>Extensible Operating Systems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800" dirty="0">
              <a:solidFill>
                <a:srgbClr val="F4B996"/>
              </a:solidFill>
              <a:latin typeface="Chalkboard" charset="0"/>
            </a:endParaRPr>
          </a:p>
          <a:p>
            <a:pPr eaLnBrk="1" hangingPunct="1"/>
            <a:endParaRPr lang="en-US" sz="2800" dirty="0">
              <a:latin typeface="Chalkboard" charset="0"/>
            </a:endParaRPr>
          </a:p>
        </p:txBody>
      </p:sp>
    </p:spTree>
  </p:cSld>
  <p:clrMapOvr>
    <a:masterClrMapping/>
  </p:clrMapOvr>
  <p:transition advTm="110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DD4BD-D20C-4FC9-8267-BF832F23C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design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17982-3C69-4C6A-A252-E1DD008B4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Library OS</a:t>
            </a:r>
          </a:p>
          <a:p>
            <a:r>
              <a:rPr lang="en-US" dirty="0"/>
              <a:t>Monolithic Kernel</a:t>
            </a:r>
          </a:p>
          <a:p>
            <a:r>
              <a:rPr lang="en-US" dirty="0"/>
              <a:t>Micro Kernel</a:t>
            </a:r>
          </a:p>
        </p:txBody>
      </p:sp>
    </p:spTree>
    <p:extLst>
      <p:ext uri="{BB962C8B-B14F-4D97-AF65-F5344CB8AC3E}">
        <p14:creationId xmlns:p14="http://schemas.microsoft.com/office/powerpoint/2010/main" val="4061137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as library (DOS-like)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410200"/>
            <a:ext cx="5562600" cy="12954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Hardware, managed by OS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752600" y="3657600"/>
            <a:ext cx="5029200" cy="1524000"/>
          </a:xfrm>
          <a:prstGeom prst="ellipse">
            <a:avLst/>
          </a:prstGeom>
          <a:solidFill>
            <a:schemeClr val="accent2"/>
          </a:solidFill>
          <a:ln w="444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OS Services and Device drivers</a:t>
            </a:r>
          </a:p>
        </p:txBody>
      </p:sp>
      <p:sp>
        <p:nvSpPr>
          <p:cNvPr id="7" name="Arc 6"/>
          <p:cNvSpPr/>
          <p:nvPr/>
        </p:nvSpPr>
        <p:spPr bwMode="auto">
          <a:xfrm>
            <a:off x="1219200" y="3124200"/>
            <a:ext cx="6019800" cy="838200"/>
          </a:xfrm>
          <a:prstGeom prst="arc">
            <a:avLst>
              <a:gd name="adj1" fmla="val 10850214"/>
              <a:gd name="adj2" fmla="val 0"/>
            </a:avLst>
          </a:prstGeom>
          <a:noFill/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 bwMode="auto">
          <a:xfrm>
            <a:off x="1828800" y="2286000"/>
            <a:ext cx="762000" cy="609600"/>
          </a:xfrm>
          <a:prstGeom prst="smileyFace">
            <a:avLst/>
          </a:prstGeom>
          <a:noFill/>
          <a:ln w="444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 bwMode="auto">
          <a:xfrm>
            <a:off x="3276600" y="2209800"/>
            <a:ext cx="762000" cy="609600"/>
          </a:xfrm>
          <a:prstGeom prst="smileyFace">
            <a:avLst/>
          </a:prstGeom>
          <a:noFill/>
          <a:ln w="444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Smiley Face 9"/>
          <p:cNvSpPr/>
          <p:nvPr/>
        </p:nvSpPr>
        <p:spPr bwMode="auto">
          <a:xfrm>
            <a:off x="4724400" y="2286000"/>
            <a:ext cx="762000" cy="609600"/>
          </a:xfrm>
          <a:prstGeom prst="smileyFace">
            <a:avLst/>
          </a:prstGeom>
          <a:noFill/>
          <a:ln w="444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 bwMode="auto">
          <a:xfrm>
            <a:off x="6019800" y="2362200"/>
            <a:ext cx="762000" cy="609600"/>
          </a:xfrm>
          <a:prstGeom prst="smileyFace">
            <a:avLst/>
          </a:prstGeom>
          <a:noFill/>
          <a:ln w="444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0" y="2514600"/>
            <a:ext cx="129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3863248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Monolithic Kernel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752600" y="5410200"/>
            <a:ext cx="5562600" cy="12954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Hardware, managed by OS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752600" y="3657600"/>
            <a:ext cx="5029200" cy="1524000"/>
          </a:xfrm>
          <a:prstGeom prst="ellipse">
            <a:avLst/>
          </a:prstGeom>
          <a:solidFill>
            <a:schemeClr val="accent2"/>
          </a:solidFill>
          <a:ln w="444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OS Services and Device drivers</a:t>
            </a:r>
          </a:p>
        </p:txBody>
      </p:sp>
      <p:sp>
        <p:nvSpPr>
          <p:cNvPr id="8" name="Arc 7"/>
          <p:cNvSpPr/>
          <p:nvPr/>
        </p:nvSpPr>
        <p:spPr bwMode="auto">
          <a:xfrm>
            <a:off x="1219200" y="3124200"/>
            <a:ext cx="6019800" cy="838200"/>
          </a:xfrm>
          <a:prstGeom prst="arc">
            <a:avLst>
              <a:gd name="adj1" fmla="val 10850214"/>
              <a:gd name="adj2" fmla="val 0"/>
            </a:avLst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 bwMode="auto">
          <a:xfrm>
            <a:off x="1828800" y="2286000"/>
            <a:ext cx="762000" cy="609600"/>
          </a:xfrm>
          <a:prstGeom prst="smileyFace">
            <a:avLst/>
          </a:prstGeom>
          <a:noFill/>
          <a:ln w="444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 bwMode="auto">
          <a:xfrm>
            <a:off x="3276600" y="2209800"/>
            <a:ext cx="762000" cy="609600"/>
          </a:xfrm>
          <a:prstGeom prst="smileyFace">
            <a:avLst/>
          </a:prstGeom>
          <a:noFill/>
          <a:ln w="444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Smiley Face 10"/>
          <p:cNvSpPr/>
          <p:nvPr/>
        </p:nvSpPr>
        <p:spPr bwMode="auto">
          <a:xfrm>
            <a:off x="4724400" y="2286000"/>
            <a:ext cx="762000" cy="609600"/>
          </a:xfrm>
          <a:prstGeom prst="smileyFace">
            <a:avLst/>
          </a:prstGeom>
          <a:noFill/>
          <a:ln w="444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 bwMode="auto">
          <a:xfrm>
            <a:off x="6019800" y="2362200"/>
            <a:ext cx="762000" cy="609600"/>
          </a:xfrm>
          <a:prstGeom prst="smileyFace">
            <a:avLst/>
          </a:prstGeom>
          <a:noFill/>
          <a:ln w="444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2800" y="2514600"/>
            <a:ext cx="129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1810" y="4724400"/>
            <a:ext cx="22794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What is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3404515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Micro-kernel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7B69491-A3AB-49A3-81D8-1FAAF4C2F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295400" y="5410200"/>
            <a:ext cx="5562600" cy="12954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Hardware, managed by OS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295400" y="4648200"/>
            <a:ext cx="5029200" cy="533400"/>
          </a:xfrm>
          <a:prstGeom prst="ellipse">
            <a:avLst/>
          </a:prstGeom>
          <a:solidFill>
            <a:schemeClr val="accent2"/>
          </a:solidFill>
          <a:ln w="444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Micro-kernel</a:t>
            </a:r>
          </a:p>
        </p:txBody>
      </p:sp>
      <p:sp>
        <p:nvSpPr>
          <p:cNvPr id="8" name="Arc 7"/>
          <p:cNvSpPr/>
          <p:nvPr/>
        </p:nvSpPr>
        <p:spPr bwMode="auto">
          <a:xfrm>
            <a:off x="838200" y="4495800"/>
            <a:ext cx="6019800" cy="838200"/>
          </a:xfrm>
          <a:prstGeom prst="arc">
            <a:avLst>
              <a:gd name="adj1" fmla="val 10850214"/>
              <a:gd name="adj2" fmla="val 0"/>
            </a:avLst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Smiley Face 8"/>
          <p:cNvSpPr/>
          <p:nvPr/>
        </p:nvSpPr>
        <p:spPr bwMode="auto">
          <a:xfrm>
            <a:off x="1371600" y="2286000"/>
            <a:ext cx="762000" cy="609600"/>
          </a:xfrm>
          <a:prstGeom prst="smileyFace">
            <a:avLst/>
          </a:prstGeom>
          <a:noFill/>
          <a:ln w="444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Smiley Face 9"/>
          <p:cNvSpPr/>
          <p:nvPr/>
        </p:nvSpPr>
        <p:spPr bwMode="auto">
          <a:xfrm>
            <a:off x="2819400" y="2209800"/>
            <a:ext cx="762000" cy="609600"/>
          </a:xfrm>
          <a:prstGeom prst="smileyFace">
            <a:avLst/>
          </a:prstGeom>
          <a:noFill/>
          <a:ln w="444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11" name="Smiley Face 10"/>
          <p:cNvSpPr/>
          <p:nvPr/>
        </p:nvSpPr>
        <p:spPr bwMode="auto">
          <a:xfrm>
            <a:off x="4267200" y="2286000"/>
            <a:ext cx="762000" cy="609600"/>
          </a:xfrm>
          <a:prstGeom prst="smileyFace">
            <a:avLst/>
          </a:prstGeom>
          <a:noFill/>
          <a:ln w="444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Smiley Face 11"/>
          <p:cNvSpPr/>
          <p:nvPr/>
        </p:nvSpPr>
        <p:spPr bwMode="auto">
          <a:xfrm>
            <a:off x="5562600" y="2362200"/>
            <a:ext cx="762000" cy="609600"/>
          </a:xfrm>
          <a:prstGeom prst="smileyFace">
            <a:avLst/>
          </a:prstGeom>
          <a:noFill/>
          <a:ln w="444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TextBox 12"/>
          <p:cNvSpPr txBox="1"/>
          <p:nvPr/>
        </p:nvSpPr>
        <p:spPr>
          <a:xfrm>
            <a:off x="6934200" y="2362200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Applications</a:t>
            </a:r>
          </a:p>
        </p:txBody>
      </p:sp>
      <p:sp>
        <p:nvSpPr>
          <p:cNvPr id="14" name="Arc 13"/>
          <p:cNvSpPr/>
          <p:nvPr/>
        </p:nvSpPr>
        <p:spPr bwMode="auto">
          <a:xfrm>
            <a:off x="990600" y="3124200"/>
            <a:ext cx="6019800" cy="838200"/>
          </a:xfrm>
          <a:prstGeom prst="arc">
            <a:avLst>
              <a:gd name="adj1" fmla="val 10850214"/>
              <a:gd name="adj2" fmla="val 0"/>
            </a:avLst>
          </a:prstGeom>
          <a:noFill/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TextBox 2"/>
          <p:cNvSpPr txBox="1"/>
          <p:nvPr/>
        </p:nvSpPr>
        <p:spPr>
          <a:xfrm>
            <a:off x="1143000" y="3429000"/>
            <a:ext cx="1371600" cy="73574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File</a:t>
            </a:r>
          </a:p>
          <a:p>
            <a:r>
              <a:rPr lang="en-US" sz="1400" dirty="0"/>
              <a:t>System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0" y="3429000"/>
            <a:ext cx="1447800" cy="73574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Memory manager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1600" y="3581400"/>
            <a:ext cx="1447800" cy="73574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CPU scheduler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2800" y="4953000"/>
            <a:ext cx="1382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IPC, Address</a:t>
            </a:r>
          </a:p>
          <a:p>
            <a:r>
              <a:rPr lang="en-US" dirty="0"/>
              <a:t>Spaces, </a:t>
            </a:r>
            <a:r>
              <a:rPr lang="is-I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73687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simply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18820" y="2062163"/>
            <a:ext cx="1306366" cy="42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latinLnBrk="1" hangingPunct="1"/>
            <a:r>
              <a:rPr kumimoji="1" lang="en-US" sz="3200" b="1" dirty="0">
                <a:latin typeface="Arial Narrow" charset="0"/>
                <a:ea typeface="굴림" charset="0"/>
                <a:cs typeface="굴림" charset="0"/>
              </a:rPr>
              <a:t>Monolithic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79928" y="4876800"/>
            <a:ext cx="1518897" cy="42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latinLnBrk="1" hangingPunct="1"/>
            <a:r>
              <a:rPr kumimoji="1" lang="en-US" sz="3200" b="1" dirty="0">
                <a:latin typeface="Arial Narrow" charset="0"/>
                <a:ea typeface="굴림" charset="0"/>
                <a:cs typeface="굴림" charset="0"/>
              </a:rPr>
              <a:t>micro kernel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42050" y="5099050"/>
            <a:ext cx="1744663" cy="42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latinLnBrk="1" hangingPunct="1"/>
            <a:r>
              <a:rPr kumimoji="1" lang="en-US" sz="3200" b="1" dirty="0">
                <a:latin typeface="Arial Narrow" charset="0"/>
                <a:ea typeface="굴림" charset="0"/>
                <a:cs typeface="굴림" charset="0"/>
              </a:rPr>
              <a:t>DOS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74938" y="3429000"/>
            <a:ext cx="10620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latinLnBrk="1" hangingPunct="1"/>
            <a:r>
              <a:rPr kumimoji="1" lang="en-US" sz="3200">
                <a:latin typeface="Arial Narrow" charset="0"/>
                <a:ea typeface="굴림" charset="0"/>
                <a:cs typeface="굴림" charset="0"/>
              </a:rPr>
              <a:t>safe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557838" y="3429000"/>
            <a:ext cx="8080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latinLnBrk="1" hangingPunct="1"/>
            <a:r>
              <a:rPr kumimoji="1" lang="en-US" sz="3200">
                <a:latin typeface="Arial Narrow" charset="0"/>
                <a:ea typeface="굴림" charset="0"/>
                <a:cs typeface="굴림" charset="0"/>
              </a:rPr>
              <a:t>fast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675063" y="5326063"/>
            <a:ext cx="1793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latinLnBrk="1" hangingPunct="1"/>
            <a:r>
              <a:rPr kumimoji="1" lang="en-US" sz="3200">
                <a:latin typeface="Arial Narrow" charset="0"/>
                <a:ea typeface="굴림" charset="0"/>
                <a:cs typeface="굴림" charset="0"/>
              </a:rPr>
              <a:t>extensible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054350" y="2822575"/>
            <a:ext cx="3035300" cy="24272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56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DOS-like structure: </a:t>
            </a:r>
          </a:p>
          <a:p>
            <a:pPr lvl="1"/>
            <a:r>
              <a:rPr lang="en-US" dirty="0"/>
              <a:t>good performance and extensibility</a:t>
            </a:r>
          </a:p>
          <a:p>
            <a:pPr lvl="1"/>
            <a:r>
              <a:rPr lang="en-US" dirty="0"/>
              <a:t>Bad protection</a:t>
            </a:r>
          </a:p>
          <a:p>
            <a:r>
              <a:rPr lang="en-US" dirty="0"/>
              <a:t>Monolithic kernels:</a:t>
            </a:r>
          </a:p>
          <a:p>
            <a:pPr lvl="1"/>
            <a:r>
              <a:rPr lang="en-US" dirty="0"/>
              <a:t>Good performance and protection</a:t>
            </a:r>
          </a:p>
          <a:p>
            <a:pPr lvl="1"/>
            <a:r>
              <a:rPr lang="en-US" dirty="0"/>
              <a:t>Bad extensibility</a:t>
            </a:r>
          </a:p>
          <a:p>
            <a:r>
              <a:rPr lang="en-US" dirty="0"/>
              <a:t>Microkernels</a:t>
            </a:r>
          </a:p>
          <a:p>
            <a:pPr lvl="1"/>
            <a:r>
              <a:rPr lang="en-US" dirty="0"/>
              <a:t>Very good protection </a:t>
            </a:r>
          </a:p>
          <a:p>
            <a:pPr lvl="1"/>
            <a:r>
              <a:rPr lang="en-US" dirty="0"/>
              <a:t>Good extensibility</a:t>
            </a:r>
          </a:p>
          <a:p>
            <a:pPr lvl="1"/>
            <a:r>
              <a:rPr lang="en-US" dirty="0"/>
              <a:t>Bad performance!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BEA0C5-B28E-4E48-9C0D-1A30AFAA1022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5807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BE2A6-6E35-8148-89EE-5EFE1DA49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Poll: What properties should an extensible OS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4BA1B-E272-8D42-A276-38562F448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30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8600"/>
            <a:ext cx="7814345" cy="762000"/>
          </a:xfrm>
        </p:spPr>
        <p:txBody>
          <a:bodyPr/>
          <a:lstStyle/>
          <a:p>
            <a:r>
              <a:rPr lang="en-US" sz="3600" dirty="0"/>
              <a:t>What should an extensible OS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should be thin, like a micro-kernel</a:t>
            </a:r>
          </a:p>
          <a:p>
            <a:pPr lvl="1"/>
            <a:r>
              <a:rPr lang="en-US" dirty="0"/>
              <a:t>Only mechanisms (or even less?)</a:t>
            </a:r>
          </a:p>
          <a:p>
            <a:pPr lvl="1"/>
            <a:r>
              <a:rPr lang="en-US" dirty="0"/>
              <a:t>no policies; they are defined by extensions</a:t>
            </a:r>
          </a:p>
          <a:p>
            <a:r>
              <a:rPr lang="en-US" dirty="0"/>
              <a:t>Fast access to resources, like DOS</a:t>
            </a:r>
          </a:p>
          <a:p>
            <a:pPr lvl="1"/>
            <a:r>
              <a:rPr lang="en-US" dirty="0"/>
              <a:t>Eliminate border crossings</a:t>
            </a:r>
          </a:p>
          <a:p>
            <a:r>
              <a:rPr lang="en-US" dirty="0"/>
              <a:t>Flexibility without sacrificing protection or performance</a:t>
            </a:r>
          </a:p>
          <a:p>
            <a:r>
              <a:rPr lang="en-US" dirty="0"/>
              <a:t>Basically, fast, protected and flexible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1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had been done before?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Hydra (</a:t>
            </a:r>
            <a:r>
              <a:rPr lang="en-US" sz="2800" dirty="0" err="1"/>
              <a:t>Wulf</a:t>
            </a:r>
            <a:r>
              <a:rPr lang="en-US" sz="2800" dirty="0"/>
              <a:t> </a:t>
            </a:r>
            <a:r>
              <a:rPr lang="uk-UA" sz="2800" dirty="0"/>
              <a:t>’</a:t>
            </a:r>
            <a:r>
              <a:rPr lang="en-US" sz="2800" dirty="0"/>
              <a:t>81)</a:t>
            </a:r>
          </a:p>
          <a:p>
            <a:pPr lvl="1"/>
            <a:r>
              <a:rPr lang="en-US" sz="2400" dirty="0"/>
              <a:t>Kernel mechanisms for resource allocation</a:t>
            </a:r>
          </a:p>
          <a:p>
            <a:pPr lvl="1"/>
            <a:r>
              <a:rPr lang="en-US" sz="2400" dirty="0"/>
              <a:t>Capability based resource access</a:t>
            </a:r>
          </a:p>
          <a:p>
            <a:pPr lvl="2"/>
            <a:r>
              <a:rPr lang="en-US" sz="2000" dirty="0"/>
              <a:t>This was expensive as implemented</a:t>
            </a:r>
          </a:p>
          <a:p>
            <a:pPr lvl="1"/>
            <a:r>
              <a:rPr lang="en-US" sz="2400" dirty="0"/>
              <a:t>Resource management as coarse grained objects to reduce boarder crossings</a:t>
            </a:r>
          </a:p>
          <a:p>
            <a:r>
              <a:rPr lang="en-US" sz="2800" dirty="0"/>
              <a:t>Microkernel (e.g., Mach in the 90s)</a:t>
            </a:r>
          </a:p>
          <a:p>
            <a:pPr lvl="1"/>
            <a:r>
              <a:rPr lang="en-US" sz="2400" dirty="0"/>
              <a:t>Focus on extensibility and portability</a:t>
            </a:r>
          </a:p>
          <a:p>
            <a:pPr lvl="1"/>
            <a:r>
              <a:rPr lang="en-US" sz="2400" dirty="0"/>
              <a:t>Portability hurt performance</a:t>
            </a:r>
          </a:p>
          <a:p>
            <a:pPr lvl="1"/>
            <a:r>
              <a:rPr lang="en-US" sz="2400" dirty="0"/>
              <a:t>Gave a bad rep to microkernels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2F6CA-3F3E-4BBA-A4D9-6EAB01632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129AC-AB94-4228-9843-D5ACB3F98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Directly insert code modules</a:t>
            </a:r>
          </a:p>
          <a:p>
            <a:pPr lvl="1"/>
            <a:r>
              <a:rPr lang="en-US" dirty="0"/>
              <a:t>E.g., Loadable kernel module</a:t>
            </a:r>
          </a:p>
          <a:p>
            <a:pPr lvl="1"/>
            <a:r>
              <a:rPr lang="en-US" dirty="0"/>
              <a:t>Good efficiency</a:t>
            </a:r>
          </a:p>
          <a:p>
            <a:pPr lvl="1"/>
            <a:r>
              <a:rPr lang="en-US" dirty="0"/>
              <a:t>Bad security</a:t>
            </a:r>
          </a:p>
          <a:p>
            <a:r>
              <a:rPr lang="en-US" dirty="0"/>
              <a:t>Put into a new process</a:t>
            </a:r>
          </a:p>
          <a:p>
            <a:pPr lvl="1"/>
            <a:r>
              <a:rPr lang="en-US" dirty="0"/>
              <a:t>E.g., User-mode driver (e.g., FUSE)</a:t>
            </a:r>
          </a:p>
          <a:p>
            <a:pPr lvl="1"/>
            <a:r>
              <a:rPr lang="en-US" dirty="0"/>
              <a:t>E.g., Microsoft puts browser plugin into a new process</a:t>
            </a:r>
          </a:p>
          <a:p>
            <a:pPr lvl="1"/>
            <a:r>
              <a:rPr lang="en-US" dirty="0"/>
              <a:t>Good security</a:t>
            </a:r>
          </a:p>
          <a:p>
            <a:pPr lvl="1"/>
            <a:r>
              <a:rPr lang="en-US" dirty="0"/>
              <a:t>Bad efficiency (context switch/mode switch)</a:t>
            </a:r>
          </a:p>
        </p:txBody>
      </p:sp>
    </p:spTree>
    <p:extLst>
      <p:ext uri="{BB962C8B-B14F-4D97-AF65-F5344CB8AC3E}">
        <p14:creationId xmlns:p14="http://schemas.microsoft.com/office/powerpoint/2010/main" val="423506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DAD95-CDF1-0F4B-90FE-92A4A611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paper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5BA23-5FF6-F64E-826A-152FAB4A1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is a conversation advanced by different papers</a:t>
            </a:r>
          </a:p>
          <a:p>
            <a:pPr lvl="1"/>
            <a:r>
              <a:rPr lang="en-US" dirty="0"/>
              <a:t>We’ll try to get a sense of the conversation</a:t>
            </a:r>
          </a:p>
          <a:p>
            <a:pPr lvl="2"/>
            <a:r>
              <a:rPr lang="en-US" dirty="0"/>
              <a:t>…which spans multiple papers</a:t>
            </a:r>
          </a:p>
          <a:p>
            <a:pPr lvl="2"/>
            <a:r>
              <a:rPr lang="en-US" dirty="0"/>
              <a:t>…typically read one or two, and I will fill in other threads</a:t>
            </a:r>
          </a:p>
          <a:p>
            <a:pPr marL="693737" lvl="2" indent="0">
              <a:buNone/>
            </a:pPr>
            <a:endParaRPr lang="en-US" dirty="0"/>
          </a:p>
          <a:p>
            <a:r>
              <a:rPr lang="en-US" dirty="0"/>
              <a:t>Some conversations are old classics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pPr lvl="1"/>
            <a:r>
              <a:rPr lang="en-US" dirty="0">
                <a:sym typeface="Wingdings" pitchFamily="2" charset="2"/>
              </a:rPr>
              <a:t>To learn something useful, we need to think about how they inform the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Approach to extensibility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Co-location of kernel and extension</a:t>
            </a:r>
          </a:p>
          <a:p>
            <a:pPr lvl="1"/>
            <a:r>
              <a:rPr lang="en-US" sz="2400" dirty="0"/>
              <a:t>Avoid border crossings</a:t>
            </a:r>
          </a:p>
          <a:p>
            <a:pPr lvl="1"/>
            <a:r>
              <a:rPr lang="en-US" sz="2400" dirty="0"/>
              <a:t>But what about protection?</a:t>
            </a:r>
          </a:p>
          <a:p>
            <a:r>
              <a:rPr lang="en-US" sz="2800" dirty="0"/>
              <a:t>Language/compiler forced protection</a:t>
            </a:r>
          </a:p>
          <a:p>
            <a:pPr lvl="1"/>
            <a:r>
              <a:rPr lang="en-US" sz="2400" dirty="0"/>
              <a:t>Strongly typed language</a:t>
            </a:r>
          </a:p>
          <a:p>
            <a:pPr lvl="2"/>
            <a:r>
              <a:rPr lang="en-US" sz="2000" dirty="0"/>
              <a:t>Protection by compiler and run-time</a:t>
            </a:r>
          </a:p>
          <a:p>
            <a:pPr lvl="2"/>
            <a:r>
              <a:rPr lang="en-US" sz="2000" dirty="0"/>
              <a:t>Cannot cheat using pointers</a:t>
            </a:r>
          </a:p>
          <a:p>
            <a:pPr lvl="1"/>
            <a:r>
              <a:rPr lang="en-US" sz="2400" dirty="0"/>
              <a:t>Logical protection domains</a:t>
            </a:r>
          </a:p>
          <a:p>
            <a:pPr lvl="2"/>
            <a:r>
              <a:rPr lang="en-US" sz="2000" dirty="0"/>
              <a:t>No longer rely on hardware address spaces to enforce protection – no boarder crossings</a:t>
            </a:r>
          </a:p>
          <a:p>
            <a:r>
              <a:rPr lang="en-US" sz="2800" dirty="0"/>
              <a:t>Dynamic call binding for extensibility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46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protection 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Modula-3 safety and encapsulation mechanisms</a:t>
            </a:r>
          </a:p>
          <a:p>
            <a:pPr lvl="1"/>
            <a:r>
              <a:rPr lang="en-US" sz="2400" dirty="0"/>
              <a:t>Type safety, automatic storage management</a:t>
            </a:r>
          </a:p>
          <a:p>
            <a:pPr lvl="1"/>
            <a:r>
              <a:rPr lang="en-US" sz="2400" dirty="0"/>
              <a:t>Objects, threads, exceptions and generic interfaces</a:t>
            </a:r>
          </a:p>
          <a:p>
            <a:r>
              <a:rPr lang="en-US" sz="2800" dirty="0"/>
              <a:t>Fine-grained protection of objects using capabilities.  An object can be:</a:t>
            </a:r>
          </a:p>
          <a:p>
            <a:pPr lvl="1"/>
            <a:r>
              <a:rPr lang="en-US" sz="2400" dirty="0"/>
              <a:t>Hardware resources (e.g., page frames)</a:t>
            </a:r>
          </a:p>
          <a:p>
            <a:pPr lvl="1"/>
            <a:r>
              <a:rPr lang="en-US" sz="2400" dirty="0"/>
              <a:t>Interfaces (e.g., page allocation module)</a:t>
            </a:r>
          </a:p>
          <a:p>
            <a:pPr lvl="1"/>
            <a:r>
              <a:rPr lang="en-US" sz="2400" dirty="0"/>
              <a:t>Collection of interfaces (e.g., full VM)</a:t>
            </a:r>
          </a:p>
          <a:p>
            <a:r>
              <a:rPr lang="en-US" sz="2800" dirty="0"/>
              <a:t>Capabilities are language supported pointers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0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Logical protection domains --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Create:</a:t>
            </a:r>
          </a:p>
          <a:p>
            <a:pPr lvl="1"/>
            <a:r>
              <a:rPr lang="en-US" sz="2000" dirty="0"/>
              <a:t>Initialize with object file contents and export names</a:t>
            </a:r>
          </a:p>
          <a:p>
            <a:pPr lvl="1"/>
            <a:endParaRPr lang="en-US" sz="2000" dirty="0"/>
          </a:p>
          <a:p>
            <a:r>
              <a:rPr lang="en-US" sz="2400" dirty="0"/>
              <a:t>Resolve:</a:t>
            </a:r>
          </a:p>
          <a:p>
            <a:pPr lvl="1"/>
            <a:r>
              <a:rPr lang="en-US" sz="2000" dirty="0"/>
              <a:t>Names are resolved between a source and a target domain</a:t>
            </a:r>
          </a:p>
          <a:p>
            <a:pPr lvl="2"/>
            <a:r>
              <a:rPr lang="en-US" sz="1800" dirty="0"/>
              <a:t>Once resolved, access is at memory speeds</a:t>
            </a:r>
          </a:p>
          <a:p>
            <a:endParaRPr lang="en-US" sz="2400" dirty="0"/>
          </a:p>
          <a:p>
            <a:r>
              <a:rPr lang="en-US" sz="2400" dirty="0"/>
              <a:t>Combine</a:t>
            </a:r>
          </a:p>
          <a:p>
            <a:pPr lvl="1"/>
            <a:r>
              <a:rPr lang="en-US" sz="2000" dirty="0"/>
              <a:t>To create an aggregate domain</a:t>
            </a:r>
          </a:p>
          <a:p>
            <a:pPr lvl="1"/>
            <a:endParaRPr lang="en-US" sz="2000" dirty="0"/>
          </a:p>
          <a:p>
            <a:r>
              <a:rPr lang="en-US" sz="2400" dirty="0"/>
              <a:t>This is the key to spin – protection, extensibility and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 descr="Screen Shot 2016-01-11 at 9.45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62" y="1371600"/>
            <a:ext cx="525193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Protection Model (I)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kernel resources are referenced by </a:t>
            </a:r>
            <a:r>
              <a:rPr lang="en-US" i="1" dirty="0"/>
              <a:t>capabilities </a:t>
            </a:r>
            <a:r>
              <a:rPr lang="en-US" dirty="0"/>
              <a:t>[tickets]</a:t>
            </a:r>
            <a:endParaRPr lang="en-US" i="1" dirty="0"/>
          </a:p>
          <a:p>
            <a:r>
              <a:rPr lang="en-US" dirty="0"/>
              <a:t>SPIN implements capabilities directly through the use of pointers</a:t>
            </a:r>
          </a:p>
          <a:p>
            <a:r>
              <a:rPr lang="en-US" dirty="0"/>
              <a:t>Compiler prevents pointers to be forged or dereferenced in a way inconsistent with its type at </a:t>
            </a:r>
            <a:r>
              <a:rPr lang="en-US" i="1" dirty="0"/>
              <a:t>compile time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No run time overhead for using a pointer</a:t>
            </a:r>
          </a:p>
        </p:txBody>
      </p:sp>
    </p:spTree>
    <p:extLst>
      <p:ext uri="{BB962C8B-B14F-4D97-AF65-F5344CB8AC3E}">
        <p14:creationId xmlns:p14="http://schemas.microsoft.com/office/powerpoint/2010/main" val="1659110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Protection Model (II)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pointer can be passed to a user-level application through an </a:t>
            </a:r>
            <a:r>
              <a:rPr lang="en-US" i="1" dirty="0"/>
              <a:t>externalized reference:</a:t>
            </a:r>
            <a:endParaRPr lang="en-US" dirty="0"/>
          </a:p>
          <a:p>
            <a:pPr lvl="1"/>
            <a:r>
              <a:rPr lang="en-US" dirty="0"/>
              <a:t>Index into a per-application table of safe references to kernel data structures</a:t>
            </a:r>
          </a:p>
          <a:p>
            <a:pPr lvl="1"/>
            <a:r>
              <a:rPr lang="en-US" dirty="0"/>
              <a:t>Similar to file descriptors, or socket descriptors in </a:t>
            </a:r>
            <a:r>
              <a:rPr lang="en-US" dirty="0" err="1"/>
              <a:t>unix</a:t>
            </a:r>
            <a:endParaRPr lang="en-US" dirty="0"/>
          </a:p>
          <a:p>
            <a:r>
              <a:rPr lang="en-US" dirty="0"/>
              <a:t>Protection domains define the set of names accessible to a given execution context  </a:t>
            </a:r>
          </a:p>
        </p:txBody>
      </p:sp>
    </p:spTree>
    <p:extLst>
      <p:ext uri="{BB962C8B-B14F-4D97-AF65-F5344CB8AC3E}">
        <p14:creationId xmlns:p14="http://schemas.microsoft.com/office/powerpoint/2010/main" val="200022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C01E195-FBD4-4287-A1AC-5CE9426F0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524000" y="5256402"/>
            <a:ext cx="5105400" cy="685800"/>
          </a:xfrm>
          <a:prstGeom prst="rect">
            <a:avLst/>
          </a:prstGeom>
          <a:solidFill>
            <a:schemeClr val="tx2">
              <a:lumMod val="10000"/>
            </a:schemeClr>
          </a:solidFill>
          <a:ln w="444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Hardware, managed by OS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524000" y="4595427"/>
            <a:ext cx="5029200" cy="533400"/>
          </a:xfrm>
          <a:prstGeom prst="ellipse">
            <a:avLst/>
          </a:prstGeom>
          <a:solidFill>
            <a:schemeClr val="accent2"/>
          </a:solidFill>
          <a:ln w="444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spin</a:t>
            </a:r>
          </a:p>
        </p:txBody>
      </p:sp>
      <p:sp>
        <p:nvSpPr>
          <p:cNvPr id="8" name="Arc 7"/>
          <p:cNvSpPr/>
          <p:nvPr/>
        </p:nvSpPr>
        <p:spPr bwMode="auto">
          <a:xfrm>
            <a:off x="76200" y="2208402"/>
            <a:ext cx="4495800" cy="3962400"/>
          </a:xfrm>
          <a:prstGeom prst="arc">
            <a:avLst>
              <a:gd name="adj1" fmla="val 12225059"/>
              <a:gd name="adj2" fmla="val 286621"/>
            </a:avLst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 bwMode="auto">
          <a:xfrm>
            <a:off x="2057400" y="1318827"/>
            <a:ext cx="762000" cy="609600"/>
          </a:xfrm>
          <a:prstGeom prst="smileyFace">
            <a:avLst/>
          </a:prstGeom>
          <a:noFill/>
          <a:ln w="444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Smiley Face 11"/>
          <p:cNvSpPr/>
          <p:nvPr/>
        </p:nvSpPr>
        <p:spPr bwMode="auto">
          <a:xfrm>
            <a:off x="6705600" y="1928427"/>
            <a:ext cx="762000" cy="609600"/>
          </a:xfrm>
          <a:prstGeom prst="smileyFace">
            <a:avLst/>
          </a:prstGeom>
          <a:noFill/>
          <a:ln w="444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Arc 13"/>
          <p:cNvSpPr/>
          <p:nvPr/>
        </p:nvSpPr>
        <p:spPr bwMode="auto">
          <a:xfrm>
            <a:off x="1143000" y="4366827"/>
            <a:ext cx="6019800" cy="838200"/>
          </a:xfrm>
          <a:prstGeom prst="arc">
            <a:avLst>
              <a:gd name="adj1" fmla="val 10850214"/>
              <a:gd name="adj2" fmla="val 0"/>
            </a:avLst>
          </a:prstGeom>
          <a:noFill/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TextBox 2"/>
          <p:cNvSpPr txBox="1"/>
          <p:nvPr/>
        </p:nvSpPr>
        <p:spPr>
          <a:xfrm>
            <a:off x="381000" y="2995227"/>
            <a:ext cx="1371600" cy="73574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File</a:t>
            </a:r>
          </a:p>
          <a:p>
            <a:r>
              <a:rPr lang="en-US" sz="1400" dirty="0"/>
              <a:t>System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3757227"/>
            <a:ext cx="1447800" cy="73574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Memory manager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76400" y="2842827"/>
            <a:ext cx="1447800" cy="73574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CPU scheduler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1400" y="4900227"/>
            <a:ext cx="1231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IPC, Address</a:t>
            </a:r>
          </a:p>
          <a:p>
            <a:r>
              <a:rPr lang="en-US" sz="1400" dirty="0"/>
              <a:t>Spaces, </a:t>
            </a:r>
            <a:r>
              <a:rPr lang="is-IS" sz="1400" dirty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0" y="3681027"/>
            <a:ext cx="1447800" cy="43279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Network</a:t>
            </a:r>
          </a:p>
        </p:txBody>
      </p:sp>
      <p:sp>
        <p:nvSpPr>
          <p:cNvPr id="18" name="Arc 17"/>
          <p:cNvSpPr/>
          <p:nvPr/>
        </p:nvSpPr>
        <p:spPr bwMode="auto">
          <a:xfrm>
            <a:off x="2895600" y="2360802"/>
            <a:ext cx="4495800" cy="3962400"/>
          </a:xfrm>
          <a:prstGeom prst="arc">
            <a:avLst>
              <a:gd name="adj1" fmla="val 10705696"/>
              <a:gd name="adj2" fmla="val 286621"/>
            </a:avLst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TextBox 18"/>
          <p:cNvSpPr txBox="1"/>
          <p:nvPr/>
        </p:nvSpPr>
        <p:spPr>
          <a:xfrm>
            <a:off x="4267200" y="2614227"/>
            <a:ext cx="1371600" cy="735747"/>
          </a:xfrm>
          <a:prstGeom prst="ellipse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File</a:t>
            </a:r>
          </a:p>
          <a:p>
            <a:r>
              <a:rPr lang="en-US" sz="1400" dirty="0"/>
              <a:t>System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0200" y="3147627"/>
            <a:ext cx="1447800" cy="735747"/>
          </a:xfrm>
          <a:prstGeom prst="ellipse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Memory manager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91200" y="3833427"/>
            <a:ext cx="1447800" cy="735747"/>
          </a:xfrm>
          <a:prstGeom prst="ellipse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CPU scheduler</a:t>
            </a:r>
          </a:p>
        </p:txBody>
      </p:sp>
    </p:spTree>
    <p:extLst>
      <p:ext uri="{BB962C8B-B14F-4D97-AF65-F5344CB8AC3E}">
        <p14:creationId xmlns:p14="http://schemas.microsoft.com/office/powerpoint/2010/main" val="32897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Mechanisms for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Spin extension model is based on events and handlers</a:t>
            </a:r>
          </a:p>
          <a:p>
            <a:pPr lvl="1"/>
            <a:r>
              <a:rPr lang="en-US" sz="2000" dirty="0"/>
              <a:t>Which provide for communication between the base and the extensions</a:t>
            </a:r>
          </a:p>
          <a:p>
            <a:r>
              <a:rPr lang="en-US" sz="2400" dirty="0"/>
              <a:t>Events are routed by the Spin Dispatcher to handlers</a:t>
            </a:r>
          </a:p>
          <a:p>
            <a:pPr lvl="1"/>
            <a:r>
              <a:rPr lang="en-US" sz="2000" dirty="0"/>
              <a:t>Handlers are typically extension code called as a procedure by the dispatcher</a:t>
            </a:r>
          </a:p>
          <a:p>
            <a:pPr lvl="1"/>
            <a:r>
              <a:rPr lang="en-US" sz="2000" dirty="0"/>
              <a:t>One-to-one, one-to-many or many-to-one</a:t>
            </a:r>
          </a:p>
          <a:p>
            <a:pPr lvl="2"/>
            <a:r>
              <a:rPr lang="en-US" sz="1800" dirty="0"/>
              <a:t>All handlers registered to an event are invoked</a:t>
            </a:r>
          </a:p>
          <a:p>
            <a:pPr lvl="3"/>
            <a:r>
              <a:rPr lang="en-US" sz="1800" dirty="0"/>
              <a:t>Guards may be used to control which handler is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7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example</a:t>
            </a:r>
          </a:p>
        </p:txBody>
      </p:sp>
      <p:pic>
        <p:nvPicPr>
          <p:cNvPr id="6" name="Content Placeholder 5" descr="Screen Shot 2016-01-11 at 9.53.2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7" y="1295015"/>
            <a:ext cx="4686541" cy="447063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CC625-F16E-3440-BB58-ACF15F2ACCC5}"/>
              </a:ext>
            </a:extLst>
          </p:cNvPr>
          <p:cNvSpPr txBox="1"/>
          <p:nvPr/>
        </p:nvSpPr>
        <p:spPr>
          <a:xfrm>
            <a:off x="4804368" y="1906622"/>
            <a:ext cx="401752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Direct transfer from network to frame buffer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Support of active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kernel handling of HTTP 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Support of Remote Procedure Call (RPC)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Pre-cursor to packet filters!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86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Core services in SPIN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management (of memory allocated to the extension)</a:t>
            </a:r>
          </a:p>
          <a:p>
            <a:pPr lvl="1"/>
            <a:r>
              <a:rPr lang="en-US" dirty="0"/>
              <a:t>Physical address</a:t>
            </a:r>
          </a:p>
          <a:p>
            <a:pPr lvl="2"/>
            <a:r>
              <a:rPr lang="en-US" dirty="0"/>
              <a:t>Allocate, </a:t>
            </a:r>
            <a:r>
              <a:rPr lang="en-US" dirty="0" err="1"/>
              <a:t>deallocate</a:t>
            </a:r>
            <a:r>
              <a:rPr lang="en-US" dirty="0"/>
              <a:t>, reclaim</a:t>
            </a:r>
          </a:p>
          <a:p>
            <a:pPr lvl="1"/>
            <a:r>
              <a:rPr lang="en-US" dirty="0"/>
              <a:t>Virtual address</a:t>
            </a:r>
          </a:p>
          <a:p>
            <a:pPr lvl="2"/>
            <a:r>
              <a:rPr lang="en-US" dirty="0"/>
              <a:t>Allocate, </a:t>
            </a:r>
            <a:r>
              <a:rPr lang="en-US" dirty="0" err="1"/>
              <a:t>deallocate</a:t>
            </a:r>
            <a:endParaRPr lang="en-US" dirty="0"/>
          </a:p>
          <a:p>
            <a:pPr lvl="1"/>
            <a:r>
              <a:rPr lang="en-US" dirty="0"/>
              <a:t>Translation</a:t>
            </a:r>
          </a:p>
          <a:p>
            <a:pPr lvl="2"/>
            <a:r>
              <a:rPr lang="en-US" dirty="0"/>
              <a:t>Create/</a:t>
            </a:r>
            <a:r>
              <a:rPr lang="en-US" dirty="0" err="1"/>
              <a:t>destory</a:t>
            </a:r>
            <a:r>
              <a:rPr lang="en-US" dirty="0"/>
              <a:t> AS, add/remove mapping</a:t>
            </a:r>
          </a:p>
          <a:p>
            <a:pPr lvl="1"/>
            <a:r>
              <a:rPr lang="en-US" dirty="0"/>
              <a:t>Event handlers</a:t>
            </a:r>
          </a:p>
          <a:p>
            <a:pPr lvl="2"/>
            <a:r>
              <a:rPr lang="en-US" dirty="0"/>
              <a:t>Page fault, access fault, bad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" name="Picture 4" descr="Screen Shot 2016-01-11 at 9.51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257300"/>
            <a:ext cx="88646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4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Spin abstraction: strand</a:t>
            </a:r>
          </a:p>
          <a:p>
            <a:pPr lvl="1"/>
            <a:r>
              <a:rPr lang="en-US" dirty="0"/>
              <a:t>Semantics defined by extension</a:t>
            </a:r>
          </a:p>
          <a:p>
            <a:pPr lvl="1"/>
            <a:endParaRPr lang="en-US" dirty="0"/>
          </a:p>
          <a:p>
            <a:r>
              <a:rPr lang="en-US" dirty="0"/>
              <a:t>Event handlers</a:t>
            </a:r>
          </a:p>
          <a:p>
            <a:pPr lvl="1"/>
            <a:r>
              <a:rPr lang="en-US" dirty="0"/>
              <a:t>Block, unblock, checkpoint, resume</a:t>
            </a:r>
          </a:p>
          <a:p>
            <a:pPr lvl="1"/>
            <a:endParaRPr lang="en-US" dirty="0"/>
          </a:p>
          <a:p>
            <a:r>
              <a:rPr lang="en-US" dirty="0"/>
              <a:t>Spin global scheduler</a:t>
            </a:r>
          </a:p>
          <a:p>
            <a:pPr lvl="1"/>
            <a:r>
              <a:rPr lang="en-US" dirty="0"/>
              <a:t>Interacts with extension threads package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" name="Picture 4" descr="Screen Shot 2016-01-11 at 9.51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600"/>
            <a:ext cx="5105400" cy="526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6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FFC56-0A6E-7542-B42C-214CAB6FB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Operating System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B10A6-9C49-7940-95DF-B34EA7D4B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bigger conversation…</a:t>
            </a:r>
          </a:p>
          <a:p>
            <a:r>
              <a:rPr lang="en-US" sz="2800" dirty="0"/>
              <a:t>In the 70s and 80s, OS design started emerging as a discipline</a:t>
            </a:r>
          </a:p>
          <a:p>
            <a:endParaRPr lang="en-US" sz="2800" dirty="0"/>
          </a:p>
          <a:p>
            <a:r>
              <a:rPr lang="en-US" sz="2800" dirty="0"/>
              <a:t>How should the OS be structured?</a:t>
            </a:r>
          </a:p>
          <a:p>
            <a:pPr lvl="1"/>
            <a:r>
              <a:rPr lang="en-US" sz="2400" dirty="0"/>
              <a:t>Why does it matter? What can be accomplished by a good/bad structure?</a:t>
            </a:r>
          </a:p>
          <a:p>
            <a:pPr lvl="1"/>
            <a:endParaRPr lang="en-US" sz="2400" dirty="0"/>
          </a:p>
          <a:p>
            <a:r>
              <a:rPr lang="en-US" sz="2800" dirty="0"/>
              <a:t>For time sharing, its clear we need a separate OS and User space</a:t>
            </a:r>
          </a:p>
          <a:p>
            <a:pPr lvl="1"/>
            <a:r>
              <a:rPr lang="en-US" sz="2400" dirty="0"/>
              <a:t>Do we need further structure?</a:t>
            </a:r>
          </a:p>
        </p:txBody>
      </p:sp>
    </p:spTree>
    <p:extLst>
      <p:ext uri="{BB962C8B-B14F-4D97-AF65-F5344CB8AC3E}">
        <p14:creationId xmlns:p14="http://schemas.microsoft.com/office/powerpoint/2010/main" val="275206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</a:t>
            </a:r>
            <a:r>
              <a:rPr lang="uk-UA" dirty="0"/>
              <a:t>’</a:t>
            </a:r>
            <a:r>
              <a:rPr lang="en-US" dirty="0"/>
              <a:t>t worry, I wont go through them</a:t>
            </a:r>
          </a:p>
          <a:p>
            <a:r>
              <a:rPr lang="en-US" dirty="0"/>
              <a:t>In the OS community, you have to demonstrate what you are proposing</a:t>
            </a:r>
          </a:p>
          <a:p>
            <a:pPr lvl="1"/>
            <a:r>
              <a:rPr lang="en-US" dirty="0"/>
              <a:t>They built SPIN, extensions and applications that use them</a:t>
            </a:r>
          </a:p>
          <a:p>
            <a:pPr lvl="1"/>
            <a:r>
              <a:rPr lang="en-US" dirty="0"/>
              <a:t>Microbenchmarks to evaluate individual mechanisms</a:t>
            </a:r>
          </a:p>
          <a:p>
            <a:pPr lvl="1"/>
            <a:r>
              <a:rPr lang="en-US" dirty="0"/>
              <a:t>Focus on performance and size</a:t>
            </a:r>
          </a:p>
          <a:p>
            <a:pPr lvl="2"/>
            <a:r>
              <a:rPr lang="en-US" dirty="0"/>
              <a:t>Reasonable size, and substantial performance advantages even relative to a mature monolithic kernel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49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Extensibility, protection and performance</a:t>
            </a:r>
          </a:p>
          <a:p>
            <a:r>
              <a:rPr lang="en-US" sz="2800" dirty="0"/>
              <a:t>Extensibility and protection provided by language/compiler features and run-time checks</a:t>
            </a:r>
          </a:p>
          <a:p>
            <a:pPr lvl="1"/>
            <a:r>
              <a:rPr lang="en-US" sz="2400" dirty="0"/>
              <a:t>Instead of hardware address spaces</a:t>
            </a:r>
          </a:p>
          <a:p>
            <a:pPr lvl="1"/>
            <a:r>
              <a:rPr lang="is-IS" sz="2400" dirty="0"/>
              <a:t>…which gives us performance</a:t>
            </a:r>
            <a:r>
              <a:rPr lang="en-US" sz="2400" dirty="0"/>
              <a:t>—</a:t>
            </a:r>
            <a:r>
              <a:rPr lang="is-IS" sz="2400" dirty="0"/>
              <a:t>no border crossing</a:t>
            </a:r>
          </a:p>
          <a:p>
            <a:r>
              <a:rPr lang="is-IS" sz="2800" dirty="0"/>
              <a:t>Who are we trusting?  </a:t>
            </a:r>
            <a:r>
              <a:rPr lang="en-US" sz="2800" dirty="0"/>
              <a:t>C</a:t>
            </a:r>
            <a:r>
              <a:rPr lang="is-IS" sz="2800" dirty="0"/>
              <a:t>onsider application and Spin</a:t>
            </a:r>
          </a:p>
          <a:p>
            <a:r>
              <a:rPr lang="is-IS" sz="2800" dirty="0"/>
              <a:t>How does this compare to Exo-kernel?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6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184"/>
            <a:ext cx="7772400" cy="594944"/>
          </a:xfrm>
        </p:spPr>
        <p:txBody>
          <a:bodyPr/>
          <a:lstStyle/>
          <a:p>
            <a:r>
              <a:rPr lang="en-US" sz="2800" dirty="0"/>
              <a:t>Why is the structure of an OS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74" y="1107332"/>
            <a:ext cx="8493252" cy="6134100"/>
          </a:xfrm>
        </p:spPr>
        <p:txBody>
          <a:bodyPr/>
          <a:lstStyle/>
          <a:p>
            <a:r>
              <a:rPr lang="en-US" sz="2400" dirty="0"/>
              <a:t>Protection</a:t>
            </a:r>
          </a:p>
          <a:p>
            <a:pPr lvl="1"/>
            <a:r>
              <a:rPr lang="en-US" sz="2000" dirty="0"/>
              <a:t>User from user and system from user</a:t>
            </a:r>
          </a:p>
          <a:p>
            <a:r>
              <a:rPr lang="en-US" sz="2400" dirty="0"/>
              <a:t>Performance</a:t>
            </a:r>
          </a:p>
          <a:p>
            <a:pPr lvl="1"/>
            <a:r>
              <a:rPr lang="en-US" sz="2000" dirty="0"/>
              <a:t>Does the structure facilitate good performance?</a:t>
            </a:r>
          </a:p>
          <a:p>
            <a:r>
              <a:rPr lang="en-US" sz="2400" dirty="0"/>
              <a:t>Flexibility/Extensibility</a:t>
            </a:r>
          </a:p>
          <a:p>
            <a:pPr lvl="1"/>
            <a:r>
              <a:rPr lang="en-US" sz="2000" dirty="0"/>
              <a:t>Can we adapt the OS to the application</a:t>
            </a:r>
          </a:p>
          <a:p>
            <a:r>
              <a:rPr lang="en-US" sz="2400" dirty="0"/>
              <a:t>Scalability</a:t>
            </a:r>
          </a:p>
          <a:p>
            <a:pPr lvl="1"/>
            <a:r>
              <a:rPr lang="en-US" sz="2000" dirty="0"/>
              <a:t>Performance goes up with more resources</a:t>
            </a:r>
          </a:p>
          <a:p>
            <a:r>
              <a:rPr lang="en-US" sz="2400" dirty="0"/>
              <a:t>Agility</a:t>
            </a:r>
          </a:p>
          <a:p>
            <a:pPr lvl="1"/>
            <a:r>
              <a:rPr lang="en-US" sz="2000" dirty="0"/>
              <a:t>Adapt to application needs and resources</a:t>
            </a:r>
          </a:p>
          <a:p>
            <a:r>
              <a:rPr lang="en-US" sz="2400" dirty="0"/>
              <a:t>Responsiveness</a:t>
            </a:r>
          </a:p>
          <a:p>
            <a:pPr lvl="1"/>
            <a:r>
              <a:rPr lang="en-US" sz="2000" dirty="0"/>
              <a:t>How quickly it reacts to external events</a:t>
            </a:r>
          </a:p>
          <a:p>
            <a:r>
              <a:rPr lang="en-US" sz="2400" dirty="0"/>
              <a:t>Can it meet these requirements?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4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E851D-B0A7-344A-8608-ED9F9EBC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earlier conversation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6FD571-AEDE-6345-8009-70F7100FE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95" y="1177046"/>
            <a:ext cx="8888919" cy="50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4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mean by extensibility?</a:t>
            </a:r>
          </a:p>
          <a:p>
            <a:pPr lvl="1"/>
            <a:r>
              <a:rPr lang="en-US" dirty="0"/>
              <a:t>Flexible to add new features/functionalities</a:t>
            </a:r>
          </a:p>
          <a:p>
            <a:pPr lvl="1"/>
            <a:r>
              <a:rPr lang="en-US" dirty="0"/>
              <a:t>Good efficiency</a:t>
            </a:r>
          </a:p>
          <a:p>
            <a:pPr lvl="1"/>
            <a:r>
              <a:rPr lang="en-US" dirty="0"/>
              <a:t>Good security </a:t>
            </a:r>
          </a:p>
          <a:p>
            <a:endParaRPr lang="en-US" dirty="0"/>
          </a:p>
          <a:p>
            <a:r>
              <a:rPr lang="en-US" dirty="0"/>
              <a:t>Can you give a few examples?</a:t>
            </a:r>
          </a:p>
          <a:p>
            <a:pPr lvl="1"/>
            <a:r>
              <a:rPr lang="en-US" dirty="0"/>
              <a:t>Device drivers</a:t>
            </a:r>
          </a:p>
          <a:p>
            <a:pPr lvl="1"/>
            <a:r>
              <a:rPr lang="en-US" dirty="0"/>
              <a:t>Browser plugins/extensions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09715-C56F-BE44-8635-1638585F1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Extensibility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CFB7C-8B3A-324C-A1D0-C9F49E51E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64" y="1143000"/>
            <a:ext cx="8910535" cy="5105400"/>
          </a:xfrm>
        </p:spPr>
        <p:txBody>
          <a:bodyPr/>
          <a:lstStyle/>
          <a:p>
            <a:r>
              <a:rPr lang="en-US" sz="2800" dirty="0"/>
              <a:t>Traditional OS provide standard</a:t>
            </a:r>
          </a:p>
          <a:p>
            <a:pPr lvl="1"/>
            <a:r>
              <a:rPr lang="en-US" sz="2400" dirty="0"/>
              <a:t>Set of abstractions</a:t>
            </a:r>
          </a:p>
          <a:p>
            <a:pPr lvl="2"/>
            <a:r>
              <a:rPr lang="en-US" sz="2000" dirty="0"/>
              <a:t>Processes, threads, VM, Files, IPC</a:t>
            </a:r>
          </a:p>
          <a:p>
            <a:pPr lvl="2"/>
            <a:r>
              <a:rPr lang="en-US" sz="2000" dirty="0"/>
              <a:t>Reachable through </a:t>
            </a:r>
            <a:r>
              <a:rPr lang="en-US" sz="2000" dirty="0" err="1"/>
              <a:t>syscalls</a:t>
            </a:r>
            <a:endParaRPr lang="en-US" sz="2000" dirty="0"/>
          </a:p>
          <a:p>
            <a:pPr lvl="1"/>
            <a:r>
              <a:rPr lang="en-US" sz="2400" dirty="0"/>
              <a:t>Resource allocation and management</a:t>
            </a:r>
          </a:p>
          <a:p>
            <a:pPr lvl="1"/>
            <a:r>
              <a:rPr lang="en-US" sz="2400" dirty="0"/>
              <a:t>Protection and security</a:t>
            </a:r>
          </a:p>
          <a:p>
            <a:r>
              <a:rPr lang="en-US" sz="2800" dirty="0"/>
              <a:t>Industry complaining of OS large overheads</a:t>
            </a:r>
          </a:p>
          <a:p>
            <a:pPr lvl="1"/>
            <a:r>
              <a:rPr lang="en-US" sz="2400" dirty="0"/>
              <a:t>Researchers were doing customized extensions</a:t>
            </a:r>
          </a:p>
          <a:p>
            <a:pPr lvl="1"/>
            <a:r>
              <a:rPr lang="en-US" sz="2400" dirty="0"/>
              <a:t>Research community started asking how to provide customization?</a:t>
            </a:r>
          </a:p>
          <a:p>
            <a:pPr lvl="2"/>
            <a:r>
              <a:rPr lang="en-US" sz="2000" dirty="0"/>
              <a:t>Flux OS toolkit</a:t>
            </a:r>
          </a:p>
        </p:txBody>
      </p:sp>
    </p:spTree>
    <p:extLst>
      <p:ext uri="{BB962C8B-B14F-4D97-AF65-F5344CB8AC3E}">
        <p14:creationId xmlns:p14="http://schemas.microsoft.com/office/powerpoint/2010/main" val="240198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D91FE-B008-F94A-A8DB-C5B74D0A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Is extensibility really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8ED88-0A8F-1549-9FF6-A9BFB3CC4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of arguments in the paper?</a:t>
            </a:r>
          </a:p>
          <a:p>
            <a:pPr lvl="1"/>
            <a:r>
              <a:rPr lang="en-US" dirty="0"/>
              <a:t>OS does not perform well for specific applications</a:t>
            </a:r>
          </a:p>
          <a:p>
            <a:pPr lvl="2"/>
            <a:r>
              <a:rPr lang="en-US" dirty="0"/>
              <a:t>End to end argument in system design</a:t>
            </a:r>
          </a:p>
          <a:p>
            <a:r>
              <a:rPr lang="en-US" dirty="0"/>
              <a:t>What specific examples of applications do they list?</a:t>
            </a:r>
          </a:p>
          <a:p>
            <a:r>
              <a:rPr lang="en-US" dirty="0"/>
              <a:t>Is it an implementation or abstraction issue?</a:t>
            </a:r>
          </a:p>
          <a:p>
            <a:pPr lvl="2"/>
            <a:r>
              <a:rPr lang="en-US" dirty="0"/>
              <a:t>Both?  Abstractions overly general, and implementations are fixed</a:t>
            </a:r>
          </a:p>
          <a:p>
            <a:pPr lvl="2"/>
            <a:r>
              <a:rPr lang="en-US" dirty="0"/>
              <a:t>Protection and management interfere with performance and flexibility</a:t>
            </a:r>
          </a:p>
        </p:txBody>
      </p:sp>
    </p:spTree>
    <p:extLst>
      <p:ext uri="{BB962C8B-B14F-4D97-AF65-F5344CB8AC3E}">
        <p14:creationId xmlns:p14="http://schemas.microsoft.com/office/powerpoint/2010/main" val="86367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25556" cy="762000"/>
          </a:xfrm>
        </p:spPr>
        <p:txBody>
          <a:bodyPr/>
          <a:lstStyle/>
          <a:p>
            <a:r>
              <a:rPr lang="en-US" sz="3200" dirty="0"/>
              <a:t>How expensive are border crossings?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Procedure call: save some general-purpose registers and jump</a:t>
            </a:r>
          </a:p>
          <a:p>
            <a:r>
              <a:rPr lang="en-US" sz="2400" dirty="0"/>
              <a:t>Mode switch:</a:t>
            </a:r>
          </a:p>
          <a:p>
            <a:pPr lvl="1"/>
            <a:r>
              <a:rPr lang="en-US" sz="2000" dirty="0"/>
              <a:t>Trap or call gate overhead</a:t>
            </a:r>
          </a:p>
          <a:p>
            <a:pPr lvl="2"/>
            <a:r>
              <a:rPr lang="en-US" sz="1800" dirty="0"/>
              <a:t>Nowadays </a:t>
            </a:r>
            <a:r>
              <a:rPr lang="en-US" sz="1800" dirty="0" err="1"/>
              <a:t>syscall</a:t>
            </a:r>
            <a:r>
              <a:rPr lang="en-US" sz="1800" dirty="0"/>
              <a:t>/</a:t>
            </a:r>
            <a:r>
              <a:rPr lang="en-US" sz="1800" dirty="0" err="1"/>
              <a:t>sysreturn</a:t>
            </a:r>
            <a:endParaRPr lang="en-US" sz="1800" dirty="0"/>
          </a:p>
          <a:p>
            <a:pPr lvl="1"/>
            <a:r>
              <a:rPr lang="en-US" sz="2000" dirty="0"/>
              <a:t>Switch to kernel stack</a:t>
            </a:r>
          </a:p>
          <a:p>
            <a:pPr lvl="1"/>
            <a:r>
              <a:rPr lang="en-US" sz="2000" dirty="0"/>
              <a:t>Switch some segment registers</a:t>
            </a:r>
          </a:p>
          <a:p>
            <a:pPr lvl="1"/>
            <a:r>
              <a:rPr lang="en-US" sz="2000" dirty="0"/>
              <a:t>100s of ns</a:t>
            </a:r>
          </a:p>
          <a:p>
            <a:r>
              <a:rPr lang="en-US" sz="2400" dirty="0"/>
              <a:t>Context switch?</a:t>
            </a:r>
          </a:p>
          <a:p>
            <a:pPr lvl="1"/>
            <a:r>
              <a:rPr lang="en-US" sz="2000" dirty="0"/>
              <a:t>Change address space</a:t>
            </a:r>
          </a:p>
          <a:p>
            <a:pPr lvl="1"/>
            <a:r>
              <a:rPr lang="en-US" sz="2000" dirty="0"/>
              <a:t>This could be expensive; flush TLB, </a:t>
            </a:r>
            <a:r>
              <a:rPr lang="mr-IN" sz="2000" dirty="0"/>
              <a:t>…</a:t>
            </a:r>
            <a:endParaRPr lang="en-US" sz="2000" dirty="0"/>
          </a:p>
          <a:p>
            <a:pPr lvl="1"/>
            <a:r>
              <a:rPr lang="en-US" sz="2000" dirty="0"/>
              <a:t>Few microsecs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7449"/>
      </p:ext>
    </p:extLst>
  </p:cSld>
  <p:clrMapOvr>
    <a:masterClrMapping/>
  </p:clrMapOvr>
</p:sld>
</file>

<file path=ppt/theme/theme1.xml><?xml version="1.0" encoding="utf-8"?>
<a:theme xmlns:a="http://schemas.openxmlformats.org/drawingml/2006/main" name="UCRTemplate4">
  <a:themeElements>
    <a:clrScheme name="UCRTemplate4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UCRTemplate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UCRTemplate4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4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UCRTemplate_white</Template>
  <TotalTime>1167</TotalTime>
  <Words>1302</Words>
  <Application>Microsoft Macintosh PowerPoint</Application>
  <PresentationFormat>On-screen Show (4:3)</PresentationFormat>
  <Paragraphs>272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 Narrow</vt:lpstr>
      <vt:lpstr>Calibri</vt:lpstr>
      <vt:lpstr>Chalkboard</vt:lpstr>
      <vt:lpstr>Wingdings</vt:lpstr>
      <vt:lpstr>UCRTemplate4</vt:lpstr>
      <vt:lpstr>Advanced Operating Systems (CS 202)  Extensible Operating Systems</vt:lpstr>
      <vt:lpstr>Our first paper discussion</vt:lpstr>
      <vt:lpstr>Operating System Organization</vt:lpstr>
      <vt:lpstr>Why is the structure of an OS important?</vt:lpstr>
      <vt:lpstr>An earlier conversation</vt:lpstr>
      <vt:lpstr>Extensibility</vt:lpstr>
      <vt:lpstr>Extensibility context</vt:lpstr>
      <vt:lpstr>Is extensibility really important?</vt:lpstr>
      <vt:lpstr>How expensive are border crossings?</vt:lpstr>
      <vt:lpstr>OS design models</vt:lpstr>
      <vt:lpstr>OS as library (DOS-like)</vt:lpstr>
      <vt:lpstr>Monolithic Kernel</vt:lpstr>
      <vt:lpstr>Micro-kernel</vt:lpstr>
      <vt:lpstr>More simply </vt:lpstr>
      <vt:lpstr>Summary</vt:lpstr>
      <vt:lpstr>Poll: What properties should an extensible OS have?</vt:lpstr>
      <vt:lpstr>What should an extensible OS do?</vt:lpstr>
      <vt:lpstr>What had been done before?</vt:lpstr>
      <vt:lpstr>Existing Approaches</vt:lpstr>
      <vt:lpstr>Spin Approach to extensibility</vt:lpstr>
      <vt:lpstr>Logical protection domains</vt:lpstr>
      <vt:lpstr>Logical protection domains -- mechanisms</vt:lpstr>
      <vt:lpstr>Protection Model (I)</vt:lpstr>
      <vt:lpstr>Protection Model (II)</vt:lpstr>
      <vt:lpstr>Spin</vt:lpstr>
      <vt:lpstr>Spin Mechanisms for Events</vt:lpstr>
      <vt:lpstr>Event example</vt:lpstr>
      <vt:lpstr>Default Core services in SPIN</vt:lpstr>
      <vt:lpstr>CPU Scheduling</vt:lpstr>
      <vt:lpstr>Experiments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Operating Systems (CS 202)  Extensible Operating Systems</dc:title>
  <dc:creator>Heng Yin</dc:creator>
  <cp:lastModifiedBy>Nael Abu-Ghazaleh</cp:lastModifiedBy>
  <cp:revision>17</cp:revision>
  <dcterms:created xsi:type="dcterms:W3CDTF">2019-04-09T21:49:48Z</dcterms:created>
  <dcterms:modified xsi:type="dcterms:W3CDTF">2021-04-07T16:06:45Z</dcterms:modified>
</cp:coreProperties>
</file>