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562" r:id="rId2"/>
    <p:sldId id="351" r:id="rId3"/>
    <p:sldId id="352" r:id="rId4"/>
    <p:sldId id="626" r:id="rId5"/>
    <p:sldId id="627" r:id="rId6"/>
    <p:sldId id="631" r:id="rId7"/>
    <p:sldId id="632" r:id="rId8"/>
    <p:sldId id="633" r:id="rId9"/>
    <p:sldId id="358" r:id="rId10"/>
    <p:sldId id="329" r:id="rId11"/>
    <p:sldId id="331" r:id="rId12"/>
    <p:sldId id="332" r:id="rId13"/>
    <p:sldId id="334" r:id="rId14"/>
    <p:sldId id="604" r:id="rId15"/>
    <p:sldId id="336" r:id="rId16"/>
    <p:sldId id="337" r:id="rId17"/>
    <p:sldId id="359" r:id="rId18"/>
    <p:sldId id="361" r:id="rId19"/>
    <p:sldId id="362" r:id="rId20"/>
    <p:sldId id="363" r:id="rId21"/>
    <p:sldId id="309" r:id="rId22"/>
    <p:sldId id="310" r:id="rId23"/>
    <p:sldId id="342" r:id="rId24"/>
    <p:sldId id="364" r:id="rId25"/>
    <p:sldId id="365" r:id="rId26"/>
    <p:sldId id="628" r:id="rId27"/>
    <p:sldId id="629" r:id="rId28"/>
    <p:sldId id="324" r:id="rId29"/>
    <p:sldId id="330" r:id="rId30"/>
    <p:sldId id="314" r:id="rId31"/>
    <p:sldId id="315" r:id="rId32"/>
    <p:sldId id="316" r:id="rId33"/>
    <p:sldId id="321" r:id="rId34"/>
    <p:sldId id="318" r:id="rId35"/>
    <p:sldId id="630"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7" autoAdjust="0"/>
    <p:restoredTop sz="94669"/>
  </p:normalViewPr>
  <p:slideViewPr>
    <p:cSldViewPr snapToGrid="0">
      <p:cViewPr varScale="1">
        <p:scale>
          <a:sx n="122" d="100"/>
          <a:sy n="122" d="100"/>
        </p:scale>
        <p:origin x="19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13FE5B-C11F-49AB-9CF2-7EF34100F66A}" type="datetimeFigureOut">
              <a:rPr lang="en-US" smtClean="0"/>
              <a:t>4/4/21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65399-BF8B-41C2-891C-98ACADFFDB2B}" type="slidenum">
              <a:rPr lang="en-US" smtClean="0"/>
              <a:t>‹#›</a:t>
            </a:fld>
            <a:endParaRPr lang="en-US"/>
          </a:p>
        </p:txBody>
      </p:sp>
    </p:spTree>
    <p:extLst>
      <p:ext uri="{BB962C8B-B14F-4D97-AF65-F5344CB8AC3E}">
        <p14:creationId xmlns:p14="http://schemas.microsoft.com/office/powerpoint/2010/main" val="3945462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25CA8FAA-C909-874B-B254-0105DBF685AF}" type="slidenum">
              <a:rPr lang="en-US"/>
              <a:pPr/>
              <a:t>1</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65971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from Hung-Wei, summarizing Colin Scott’s website, which allows you to see how these numbers have changed over time.</a:t>
            </a:r>
          </a:p>
        </p:txBody>
      </p:sp>
      <p:sp>
        <p:nvSpPr>
          <p:cNvPr id="4" name="Slide Number Placeholder 3"/>
          <p:cNvSpPr>
            <a:spLocks noGrp="1"/>
          </p:cNvSpPr>
          <p:nvPr>
            <p:ph type="sldNum" sz="quarter" idx="5"/>
          </p:nvPr>
        </p:nvSpPr>
        <p:spPr/>
        <p:txBody>
          <a:bodyPr/>
          <a:lstStyle/>
          <a:p>
            <a:fld id="{18D65399-BF8B-41C2-891C-98ACADFFDB2B}" type="slidenum">
              <a:rPr lang="en-US" smtClean="0"/>
              <a:t>6</a:t>
            </a:fld>
            <a:endParaRPr lang="en-US"/>
          </a:p>
        </p:txBody>
      </p:sp>
    </p:spTree>
    <p:extLst>
      <p:ext uri="{BB962C8B-B14F-4D97-AF65-F5344CB8AC3E}">
        <p14:creationId xmlns:p14="http://schemas.microsoft.com/office/powerpoint/2010/main" val="927345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17B5545E-911D-4D3F-A7AF-5EC501980490}"/>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047C1EB1-1884-4A04-94F2-65ED731E99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Now that we see how the process abstraction and CPU virtualization works, lets look at the interface that we offer to the programmer/user</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For most of these abstractions, since the virtualization is implemented by the OS, the interface represents a set of system calls relevant to this abstraction</a:t>
            </a:r>
          </a:p>
        </p:txBody>
      </p:sp>
      <p:sp>
        <p:nvSpPr>
          <p:cNvPr id="57348" name="Slide Number Placeholder 3">
            <a:extLst>
              <a:ext uri="{FF2B5EF4-FFF2-40B4-BE49-F238E27FC236}">
                <a16:creationId xmlns:a16="http://schemas.microsoft.com/office/drawing/2014/main" id="{D6E208A2-E2BA-4DB7-8A67-41BF0041B5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25023DDC-9DE9-4251-834F-16F702EFCCA5}" type="slidenum">
              <a:rPr lang="en-US" altLang="en-US" sz="1100" b="0" smtClean="0">
                <a:latin typeface="Times New Roman" panose="02020603050405020304" pitchFamily="18" charset="0"/>
              </a:rPr>
              <a:pPr/>
              <a:t>10</a:t>
            </a:fld>
            <a:endParaRPr lang="en-US" altLang="en-US" sz="1100" b="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DE41530C-9D01-4345-B8E3-A647C87501EF}"/>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FD70C99A-0E51-4824-B2F6-0AE256AD4D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Aside: Copy on Write.  To save the unnecessary cost of making a complete copy of the address when much of it may stay identical, we can just share the actual pages (details of implementing CoW will come in memory management).  When either process writes to a page of memory (the two copies of the page diverge), this causes a trap to the OS which creates a copy at that point.  This way, we avoid the unnecessary copies for memory that remains the same, or in case we do exec right after the fork().  </a:t>
            </a:r>
          </a:p>
        </p:txBody>
      </p:sp>
      <p:sp>
        <p:nvSpPr>
          <p:cNvPr id="24580" name="Slide Number Placeholder 3">
            <a:extLst>
              <a:ext uri="{FF2B5EF4-FFF2-40B4-BE49-F238E27FC236}">
                <a16:creationId xmlns:a16="http://schemas.microsoft.com/office/drawing/2014/main" id="{7AB5A1C8-7F82-491D-8E50-4FB01DE48C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35DF17D3-D118-4EF0-A8A6-080A035BB9D6}" type="slidenum">
              <a:rPr lang="en-US" altLang="en-US" sz="1100" b="0" smtClean="0">
                <a:latin typeface="Times New Roman" panose="02020603050405020304" pitchFamily="18" charset="0"/>
              </a:rPr>
              <a:pPr/>
              <a:t>21</a:t>
            </a:fld>
            <a:endParaRPr lang="en-US" altLang="en-US" sz="1100" b="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2360CEB7-2748-4CD0-8D95-9A82D32FCC22}"/>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FE8871B-7180-44B4-BC46-B35267B3CC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Mach, Chorus, NT, modern Unix</a:t>
            </a:r>
          </a:p>
        </p:txBody>
      </p:sp>
      <p:sp>
        <p:nvSpPr>
          <p:cNvPr id="28676" name="Slide Number Placeholder 3">
            <a:extLst>
              <a:ext uri="{FF2B5EF4-FFF2-40B4-BE49-F238E27FC236}">
                <a16:creationId xmlns:a16="http://schemas.microsoft.com/office/drawing/2014/main" id="{B1D3D1A9-0A02-4E6B-9A9F-2B0135A0126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A6ADF095-9C12-466B-A0E4-7A98F51C98FF}" type="slidenum">
              <a:rPr lang="en-US" altLang="en-US" sz="1100" b="0" smtClean="0">
                <a:latin typeface="Times New Roman" panose="02020603050405020304" pitchFamily="18" charset="0"/>
              </a:rPr>
              <a:pPr/>
              <a:t>23</a:t>
            </a:fld>
            <a:endParaRPr lang="en-US" altLang="en-US" sz="1100" b="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62" name="Picture 42" descr="big_logo_ttle">
            <a:extLst>
              <a:ext uri="{FF2B5EF4-FFF2-40B4-BE49-F238E27FC236}">
                <a16:creationId xmlns:a16="http://schemas.microsoft.com/office/drawing/2014/main" id="{B6C96653-B478-43D5-BC96-5AB0E6099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0"/>
            <a:ext cx="3733800" cy="1076325"/>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3">
            <a:extLst>
              <a:ext uri="{FF2B5EF4-FFF2-40B4-BE49-F238E27FC236}">
                <a16:creationId xmlns:a16="http://schemas.microsoft.com/office/drawing/2014/main" id="{7FF3F77A-1498-4CAE-8183-5C770DC93851}"/>
              </a:ext>
            </a:extLst>
          </p:cNvPr>
          <p:cNvSpPr>
            <a:spLocks noGrp="1" noChangeArrowheads="1"/>
          </p:cNvSpPr>
          <p:nvPr>
            <p:ph type="ctrTitle"/>
          </p:nvPr>
        </p:nvSpPr>
        <p:spPr>
          <a:xfrm>
            <a:off x="1295400" y="1219200"/>
            <a:ext cx="7315200" cy="2057400"/>
          </a:xfrm>
        </p:spPr>
        <p:txBody>
          <a:bodyPr/>
          <a:lstStyle>
            <a:lvl1pPr>
              <a:defRPr sz="4800"/>
            </a:lvl1pPr>
          </a:lstStyle>
          <a:p>
            <a:pPr lvl="0"/>
            <a:r>
              <a:rPr lang="en-US" altLang="en-US" noProof="0"/>
              <a:t>Click to edit Master title style</a:t>
            </a:r>
          </a:p>
        </p:txBody>
      </p:sp>
      <p:sp>
        <p:nvSpPr>
          <p:cNvPr id="5124" name="Rectangle 4">
            <a:extLst>
              <a:ext uri="{FF2B5EF4-FFF2-40B4-BE49-F238E27FC236}">
                <a16:creationId xmlns:a16="http://schemas.microsoft.com/office/drawing/2014/main" id="{42E010F9-427C-47AC-9A5C-8033D26A931B}"/>
              </a:ext>
            </a:extLst>
          </p:cNvPr>
          <p:cNvSpPr>
            <a:spLocks noGrp="1" noChangeArrowheads="1"/>
          </p:cNvSpPr>
          <p:nvPr>
            <p:ph type="subTitle" idx="1"/>
          </p:nvPr>
        </p:nvSpPr>
        <p:spPr>
          <a:xfrm>
            <a:off x="1295400" y="3429000"/>
            <a:ext cx="7315200" cy="2057400"/>
          </a:xfrm>
        </p:spPr>
        <p:txBody>
          <a:bodyPr/>
          <a:lstStyle>
            <a:lvl1pPr marL="0" indent="0">
              <a:buFont typeface="Wingdings" panose="05000000000000000000" pitchFamily="2" charset="2"/>
              <a:buNone/>
              <a:defRPr sz="3200">
                <a:solidFill>
                  <a:srgbClr val="2D6CC0"/>
                </a:solidFill>
              </a:defRPr>
            </a:lvl1pPr>
          </a:lstStyle>
          <a:p>
            <a:pPr lvl="0"/>
            <a:r>
              <a:rPr lang="en-US" altLang="en-US" noProof="0"/>
              <a:t>Click to edit Master subtitle style</a:t>
            </a:r>
          </a:p>
        </p:txBody>
      </p:sp>
      <p:sp>
        <p:nvSpPr>
          <p:cNvPr id="5125" name="Rectangle 5">
            <a:extLst>
              <a:ext uri="{FF2B5EF4-FFF2-40B4-BE49-F238E27FC236}">
                <a16:creationId xmlns:a16="http://schemas.microsoft.com/office/drawing/2014/main" id="{2FFF4BCF-DD03-4FD3-B2FC-388D20529FBD}"/>
              </a:ext>
            </a:extLst>
          </p:cNvPr>
          <p:cNvSpPr>
            <a:spLocks noGrp="1" noChangeArrowheads="1"/>
          </p:cNvSpPr>
          <p:nvPr>
            <p:ph type="dt" sz="half" idx="2"/>
          </p:nvPr>
        </p:nvSpPr>
        <p:spPr/>
        <p:txBody>
          <a:bodyPr/>
          <a:lstStyle>
            <a:lvl1pPr>
              <a:defRPr/>
            </a:lvl1pPr>
          </a:lstStyle>
          <a:p>
            <a:fld id="{1619CAC6-6014-4564-B07F-9AAC4BBC2A80}" type="datetime1">
              <a:rPr lang="en-US" smtClean="0"/>
              <a:t>4/4/21</a:t>
            </a:fld>
            <a:endParaRPr lang="en-US"/>
          </a:p>
        </p:txBody>
      </p:sp>
      <p:sp>
        <p:nvSpPr>
          <p:cNvPr id="5126" name="Rectangle 6">
            <a:extLst>
              <a:ext uri="{FF2B5EF4-FFF2-40B4-BE49-F238E27FC236}">
                <a16:creationId xmlns:a16="http://schemas.microsoft.com/office/drawing/2014/main" id="{7C82E5FE-CB84-4C19-9B28-AB81DA5BB7A9}"/>
              </a:ext>
            </a:extLst>
          </p:cNvPr>
          <p:cNvSpPr>
            <a:spLocks noGrp="1" noChangeArrowheads="1"/>
          </p:cNvSpPr>
          <p:nvPr>
            <p:ph type="ftr" sz="quarter" idx="3"/>
          </p:nvPr>
        </p:nvSpPr>
        <p:spPr/>
        <p:txBody>
          <a:bodyPr/>
          <a:lstStyle>
            <a:lvl1pPr>
              <a:defRPr/>
            </a:lvl1pPr>
          </a:lstStyle>
          <a:p>
            <a:r>
              <a:rPr lang="fr-FR"/>
              <a:t>CSE 153 – Lecture 10 – Paging</a:t>
            </a:r>
            <a:endParaRPr lang="en-US"/>
          </a:p>
        </p:txBody>
      </p:sp>
      <p:sp>
        <p:nvSpPr>
          <p:cNvPr id="5127" name="Rectangle 7">
            <a:extLst>
              <a:ext uri="{FF2B5EF4-FFF2-40B4-BE49-F238E27FC236}">
                <a16:creationId xmlns:a16="http://schemas.microsoft.com/office/drawing/2014/main" id="{83409E01-F808-4210-A7A0-40AE11BAF49F}"/>
              </a:ext>
            </a:extLst>
          </p:cNvPr>
          <p:cNvSpPr>
            <a:spLocks noGrp="1" noChangeArrowheads="1"/>
          </p:cNvSpPr>
          <p:nvPr>
            <p:ph type="sldNum" sz="quarter" idx="4"/>
          </p:nvPr>
        </p:nvSpPr>
        <p:spPr/>
        <p:txBody>
          <a:bodyPr/>
          <a:lstStyle>
            <a:lvl1pPr>
              <a:defRPr/>
            </a:lvl1pPr>
          </a:lstStyle>
          <a:p>
            <a:fld id="{DA74CC53-A59F-4DD2-8C49-BF6FA05CCA19}" type="slidenum">
              <a:rPr lang="en-US" smtClean="0"/>
              <a:t>‹#›</a:t>
            </a:fld>
            <a:endParaRPr lang="en-US"/>
          </a:p>
        </p:txBody>
      </p:sp>
      <p:sp>
        <p:nvSpPr>
          <p:cNvPr id="5163" name="Line 43">
            <a:extLst>
              <a:ext uri="{FF2B5EF4-FFF2-40B4-BE49-F238E27FC236}">
                <a16:creationId xmlns:a16="http://schemas.microsoft.com/office/drawing/2014/main" id="{8B33D2E8-E87D-432C-B7F3-DF8D8F650777}"/>
              </a:ext>
            </a:extLst>
          </p:cNvPr>
          <p:cNvSpPr>
            <a:spLocks noChangeShapeType="1"/>
          </p:cNvSpPr>
          <p:nvPr/>
        </p:nvSpPr>
        <p:spPr bwMode="auto">
          <a:xfrm>
            <a:off x="1143000" y="1219200"/>
            <a:ext cx="0" cy="510540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80927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1ADE4-7184-429E-A8A2-6CD91DB41F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3B04B5-60BD-43C4-9312-88DD81C017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F50568-F6F0-48EB-A8A1-5EB4A08BFCCB}"/>
              </a:ext>
            </a:extLst>
          </p:cNvPr>
          <p:cNvSpPr>
            <a:spLocks noGrp="1"/>
          </p:cNvSpPr>
          <p:nvPr>
            <p:ph type="dt" sz="half" idx="10"/>
          </p:nvPr>
        </p:nvSpPr>
        <p:spPr/>
        <p:txBody>
          <a:bodyPr/>
          <a:lstStyle>
            <a:lvl1pPr>
              <a:defRPr/>
            </a:lvl1pPr>
          </a:lstStyle>
          <a:p>
            <a:fld id="{3642E6E4-9012-4858-BDF9-322AA3EF9EA9}" type="datetime1">
              <a:rPr lang="en-US" smtClean="0"/>
              <a:t>4/4/21</a:t>
            </a:fld>
            <a:endParaRPr lang="en-US"/>
          </a:p>
        </p:txBody>
      </p:sp>
      <p:sp>
        <p:nvSpPr>
          <p:cNvPr id="5" name="Footer Placeholder 4">
            <a:extLst>
              <a:ext uri="{FF2B5EF4-FFF2-40B4-BE49-F238E27FC236}">
                <a16:creationId xmlns:a16="http://schemas.microsoft.com/office/drawing/2014/main" id="{B70C0577-8D82-40B2-AF95-8721656251F5}"/>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6" name="Slide Number Placeholder 5">
            <a:extLst>
              <a:ext uri="{FF2B5EF4-FFF2-40B4-BE49-F238E27FC236}">
                <a16:creationId xmlns:a16="http://schemas.microsoft.com/office/drawing/2014/main" id="{C80BE285-B195-46B7-8440-812B6F5DB9FA}"/>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251217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4307D7-F03D-4F91-A0D9-E515B6034D79}"/>
              </a:ext>
            </a:extLst>
          </p:cNvPr>
          <p:cNvSpPr>
            <a:spLocks noGrp="1"/>
          </p:cNvSpPr>
          <p:nvPr>
            <p:ph type="title" orient="vert"/>
          </p:nvPr>
        </p:nvSpPr>
        <p:spPr>
          <a:xfrm>
            <a:off x="6629400" y="228600"/>
            <a:ext cx="2057400" cy="6019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EFA61D-5402-467B-B899-15EB2B1CAA9E}"/>
              </a:ext>
            </a:extLst>
          </p:cNvPr>
          <p:cNvSpPr>
            <a:spLocks noGrp="1"/>
          </p:cNvSpPr>
          <p:nvPr>
            <p:ph type="body" orient="vert" idx="1"/>
          </p:nvPr>
        </p:nvSpPr>
        <p:spPr>
          <a:xfrm>
            <a:off x="457200" y="228600"/>
            <a:ext cx="60198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B9DF36-F862-47F2-9958-9A8C933D6C72}"/>
              </a:ext>
            </a:extLst>
          </p:cNvPr>
          <p:cNvSpPr>
            <a:spLocks noGrp="1"/>
          </p:cNvSpPr>
          <p:nvPr>
            <p:ph type="dt" sz="half" idx="10"/>
          </p:nvPr>
        </p:nvSpPr>
        <p:spPr/>
        <p:txBody>
          <a:bodyPr/>
          <a:lstStyle>
            <a:lvl1pPr>
              <a:defRPr/>
            </a:lvl1pPr>
          </a:lstStyle>
          <a:p>
            <a:fld id="{CC457AD7-F380-4372-868A-EEF5EA4B64AB}" type="datetime1">
              <a:rPr lang="en-US" smtClean="0"/>
              <a:t>4/4/21</a:t>
            </a:fld>
            <a:endParaRPr lang="en-US"/>
          </a:p>
        </p:txBody>
      </p:sp>
      <p:sp>
        <p:nvSpPr>
          <p:cNvPr id="5" name="Footer Placeholder 4">
            <a:extLst>
              <a:ext uri="{FF2B5EF4-FFF2-40B4-BE49-F238E27FC236}">
                <a16:creationId xmlns:a16="http://schemas.microsoft.com/office/drawing/2014/main" id="{B699BE64-33B5-4C6B-8BBA-13C408C3FD71}"/>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6" name="Slide Number Placeholder 5">
            <a:extLst>
              <a:ext uri="{FF2B5EF4-FFF2-40B4-BE49-F238E27FC236}">
                <a16:creationId xmlns:a16="http://schemas.microsoft.com/office/drawing/2014/main" id="{D59F48D8-4F6E-4200-98C4-4E50B954020C}"/>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42045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AD682-C09D-4710-B722-F42A329764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32E573-CA27-469B-875C-FD74D7DB98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52D74-586E-486D-A5C6-DCFFE1263222}"/>
              </a:ext>
            </a:extLst>
          </p:cNvPr>
          <p:cNvSpPr>
            <a:spLocks noGrp="1"/>
          </p:cNvSpPr>
          <p:nvPr>
            <p:ph type="dt" sz="half" idx="10"/>
          </p:nvPr>
        </p:nvSpPr>
        <p:spPr/>
        <p:txBody>
          <a:bodyPr/>
          <a:lstStyle>
            <a:lvl1pPr>
              <a:defRPr/>
            </a:lvl1pPr>
          </a:lstStyle>
          <a:p>
            <a:fld id="{0751498F-BFE5-47C2-A615-11DDCBD6E10E}" type="datetime1">
              <a:rPr lang="en-US" smtClean="0"/>
              <a:t>4/4/21</a:t>
            </a:fld>
            <a:endParaRPr lang="en-US"/>
          </a:p>
        </p:txBody>
      </p:sp>
      <p:sp>
        <p:nvSpPr>
          <p:cNvPr id="5" name="Footer Placeholder 4">
            <a:extLst>
              <a:ext uri="{FF2B5EF4-FFF2-40B4-BE49-F238E27FC236}">
                <a16:creationId xmlns:a16="http://schemas.microsoft.com/office/drawing/2014/main" id="{9F6FABB8-0BAD-42B6-B1F2-A056281DE656}"/>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6" name="Slide Number Placeholder 5">
            <a:extLst>
              <a:ext uri="{FF2B5EF4-FFF2-40B4-BE49-F238E27FC236}">
                <a16:creationId xmlns:a16="http://schemas.microsoft.com/office/drawing/2014/main" id="{290E930B-D3DB-46E2-B53B-51920269DE98}"/>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236720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1BBCD-4187-482F-8A43-5A3CD6981F98}"/>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1F227C-2282-4833-8076-D19A1F24AC1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AA7790A-ACC1-4395-AF44-44CE22EB71B2}"/>
              </a:ext>
            </a:extLst>
          </p:cNvPr>
          <p:cNvSpPr>
            <a:spLocks noGrp="1"/>
          </p:cNvSpPr>
          <p:nvPr>
            <p:ph type="dt" sz="half" idx="10"/>
          </p:nvPr>
        </p:nvSpPr>
        <p:spPr/>
        <p:txBody>
          <a:bodyPr/>
          <a:lstStyle>
            <a:lvl1pPr>
              <a:defRPr/>
            </a:lvl1pPr>
          </a:lstStyle>
          <a:p>
            <a:fld id="{C2E0A5E3-F4F2-40FE-9604-A7512318836D}" type="datetime1">
              <a:rPr lang="en-US" smtClean="0"/>
              <a:t>4/4/21</a:t>
            </a:fld>
            <a:endParaRPr lang="en-US"/>
          </a:p>
        </p:txBody>
      </p:sp>
      <p:sp>
        <p:nvSpPr>
          <p:cNvPr id="5" name="Footer Placeholder 4">
            <a:extLst>
              <a:ext uri="{FF2B5EF4-FFF2-40B4-BE49-F238E27FC236}">
                <a16:creationId xmlns:a16="http://schemas.microsoft.com/office/drawing/2014/main" id="{357C30F8-A0EA-4242-9E9D-38EFC90CAEF9}"/>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6" name="Slide Number Placeholder 5">
            <a:extLst>
              <a:ext uri="{FF2B5EF4-FFF2-40B4-BE49-F238E27FC236}">
                <a16:creationId xmlns:a16="http://schemas.microsoft.com/office/drawing/2014/main" id="{638510A7-FE84-400A-B5D7-EF9DB344789A}"/>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1988306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8C537-932A-4DC3-956F-60010E45FC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F3D9F4-CD5C-454B-8E58-6CD084578A9C}"/>
              </a:ext>
            </a:extLst>
          </p:cNvPr>
          <p:cNvSpPr>
            <a:spLocks noGrp="1"/>
          </p:cNvSpPr>
          <p:nvPr>
            <p:ph sz="half" idx="1"/>
          </p:nvPr>
        </p:nvSpPr>
        <p:spPr>
          <a:xfrm>
            <a:off x="457200" y="1143000"/>
            <a:ext cx="4038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B89AFD-56CF-47EA-BC87-0F151BFAE00A}"/>
              </a:ext>
            </a:extLst>
          </p:cNvPr>
          <p:cNvSpPr>
            <a:spLocks noGrp="1"/>
          </p:cNvSpPr>
          <p:nvPr>
            <p:ph sz="half" idx="2"/>
          </p:nvPr>
        </p:nvSpPr>
        <p:spPr>
          <a:xfrm>
            <a:off x="4648200" y="1143000"/>
            <a:ext cx="4038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C25D30-A536-42CC-B375-32397CF56CDF}"/>
              </a:ext>
            </a:extLst>
          </p:cNvPr>
          <p:cNvSpPr>
            <a:spLocks noGrp="1"/>
          </p:cNvSpPr>
          <p:nvPr>
            <p:ph type="dt" sz="half" idx="10"/>
          </p:nvPr>
        </p:nvSpPr>
        <p:spPr/>
        <p:txBody>
          <a:bodyPr/>
          <a:lstStyle>
            <a:lvl1pPr>
              <a:defRPr/>
            </a:lvl1pPr>
          </a:lstStyle>
          <a:p>
            <a:fld id="{3595EB15-0B0F-453B-A13D-614083384BD3}" type="datetime1">
              <a:rPr lang="en-US" smtClean="0"/>
              <a:t>4/4/21</a:t>
            </a:fld>
            <a:endParaRPr lang="en-US"/>
          </a:p>
        </p:txBody>
      </p:sp>
      <p:sp>
        <p:nvSpPr>
          <p:cNvPr id="6" name="Footer Placeholder 5">
            <a:extLst>
              <a:ext uri="{FF2B5EF4-FFF2-40B4-BE49-F238E27FC236}">
                <a16:creationId xmlns:a16="http://schemas.microsoft.com/office/drawing/2014/main" id="{5C08157C-E3D8-4374-B8BE-76D995ECDF7B}"/>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7" name="Slide Number Placeholder 6">
            <a:extLst>
              <a:ext uri="{FF2B5EF4-FFF2-40B4-BE49-F238E27FC236}">
                <a16:creationId xmlns:a16="http://schemas.microsoft.com/office/drawing/2014/main" id="{98BB0681-68D6-4485-90DD-CEA08C941B0F}"/>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22242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4A203-FC64-46C8-997A-593350A9E9B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D81736-2975-433A-AE49-75D3CD5F611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2C6FA2-3FC9-44EC-BCFA-B29592AF979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4CC3C2-5EA1-4E13-819B-E5FDAA67222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D627AD-9BA6-45CC-ABB4-D0B69FD0B3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927FBF-57CF-426D-B862-C57691148869}"/>
              </a:ext>
            </a:extLst>
          </p:cNvPr>
          <p:cNvSpPr>
            <a:spLocks noGrp="1"/>
          </p:cNvSpPr>
          <p:nvPr>
            <p:ph type="dt" sz="half" idx="10"/>
          </p:nvPr>
        </p:nvSpPr>
        <p:spPr/>
        <p:txBody>
          <a:bodyPr/>
          <a:lstStyle>
            <a:lvl1pPr>
              <a:defRPr/>
            </a:lvl1pPr>
          </a:lstStyle>
          <a:p>
            <a:fld id="{50F3C069-36DF-4FE1-9C3D-9D6EE9FDC2C5}" type="datetime1">
              <a:rPr lang="en-US" smtClean="0"/>
              <a:t>4/4/21</a:t>
            </a:fld>
            <a:endParaRPr lang="en-US"/>
          </a:p>
        </p:txBody>
      </p:sp>
      <p:sp>
        <p:nvSpPr>
          <p:cNvPr id="8" name="Footer Placeholder 7">
            <a:extLst>
              <a:ext uri="{FF2B5EF4-FFF2-40B4-BE49-F238E27FC236}">
                <a16:creationId xmlns:a16="http://schemas.microsoft.com/office/drawing/2014/main" id="{D0F06CEE-1FF8-4B5D-AC96-685B1C2E87CD}"/>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9" name="Slide Number Placeholder 8">
            <a:extLst>
              <a:ext uri="{FF2B5EF4-FFF2-40B4-BE49-F238E27FC236}">
                <a16:creationId xmlns:a16="http://schemas.microsoft.com/office/drawing/2014/main" id="{DCC22E46-F2D0-4FF0-986C-D5C62A6A6870}"/>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1549607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B2212-ACAB-4D5A-9ED6-6461882C79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D69AE1-7781-4D91-B4A1-0B74E3FB8864}"/>
              </a:ext>
            </a:extLst>
          </p:cNvPr>
          <p:cNvSpPr>
            <a:spLocks noGrp="1"/>
          </p:cNvSpPr>
          <p:nvPr>
            <p:ph type="dt" sz="half" idx="10"/>
          </p:nvPr>
        </p:nvSpPr>
        <p:spPr/>
        <p:txBody>
          <a:bodyPr/>
          <a:lstStyle>
            <a:lvl1pPr>
              <a:defRPr/>
            </a:lvl1pPr>
          </a:lstStyle>
          <a:p>
            <a:fld id="{2F017BAF-CC7E-462A-8E63-23B81B401C39}" type="datetime1">
              <a:rPr lang="en-US" smtClean="0"/>
              <a:t>4/4/21</a:t>
            </a:fld>
            <a:endParaRPr lang="en-US"/>
          </a:p>
        </p:txBody>
      </p:sp>
      <p:sp>
        <p:nvSpPr>
          <p:cNvPr id="4" name="Footer Placeholder 3">
            <a:extLst>
              <a:ext uri="{FF2B5EF4-FFF2-40B4-BE49-F238E27FC236}">
                <a16:creationId xmlns:a16="http://schemas.microsoft.com/office/drawing/2014/main" id="{11D334A0-A2A9-45BC-BCBF-C87832E61A9E}"/>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5" name="Slide Number Placeholder 4">
            <a:extLst>
              <a:ext uri="{FF2B5EF4-FFF2-40B4-BE49-F238E27FC236}">
                <a16:creationId xmlns:a16="http://schemas.microsoft.com/office/drawing/2014/main" id="{8E3E78B8-ED35-4956-9124-F29B7D275BE6}"/>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151312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7E117A-F2B9-4DE3-8718-2A316E25B3FE}"/>
              </a:ext>
            </a:extLst>
          </p:cNvPr>
          <p:cNvSpPr>
            <a:spLocks noGrp="1"/>
          </p:cNvSpPr>
          <p:nvPr>
            <p:ph type="dt" sz="half" idx="10"/>
          </p:nvPr>
        </p:nvSpPr>
        <p:spPr/>
        <p:txBody>
          <a:bodyPr/>
          <a:lstStyle>
            <a:lvl1pPr>
              <a:defRPr/>
            </a:lvl1pPr>
          </a:lstStyle>
          <a:p>
            <a:fld id="{5B9715EC-C3BA-4A4C-AE86-57BCC14B17C3}" type="datetime1">
              <a:rPr lang="en-US" smtClean="0"/>
              <a:t>4/4/21</a:t>
            </a:fld>
            <a:endParaRPr lang="en-US"/>
          </a:p>
        </p:txBody>
      </p:sp>
      <p:sp>
        <p:nvSpPr>
          <p:cNvPr id="3" name="Footer Placeholder 2">
            <a:extLst>
              <a:ext uri="{FF2B5EF4-FFF2-40B4-BE49-F238E27FC236}">
                <a16:creationId xmlns:a16="http://schemas.microsoft.com/office/drawing/2014/main" id="{111C1C71-D998-4111-A164-EA78358D55E8}"/>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4" name="Slide Number Placeholder 3">
            <a:extLst>
              <a:ext uri="{FF2B5EF4-FFF2-40B4-BE49-F238E27FC236}">
                <a16:creationId xmlns:a16="http://schemas.microsoft.com/office/drawing/2014/main" id="{8B4FCCD6-734F-454B-A8C9-4A2827F9DF97}"/>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92579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F315-870B-41A9-9B6D-3085F99F4455}"/>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1E19B7-37AC-4E87-A465-A88AC2D1DEC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C0BCDA-999D-40BE-A88C-59995C3B8F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AB3CA0-69C2-447B-BE72-C6873683B57C}"/>
              </a:ext>
            </a:extLst>
          </p:cNvPr>
          <p:cNvSpPr>
            <a:spLocks noGrp="1"/>
          </p:cNvSpPr>
          <p:nvPr>
            <p:ph type="dt" sz="half" idx="10"/>
          </p:nvPr>
        </p:nvSpPr>
        <p:spPr/>
        <p:txBody>
          <a:bodyPr/>
          <a:lstStyle>
            <a:lvl1pPr>
              <a:defRPr/>
            </a:lvl1pPr>
          </a:lstStyle>
          <a:p>
            <a:fld id="{ED90EF11-91EF-477D-A299-05B2A4F14F1E}" type="datetime1">
              <a:rPr lang="en-US" smtClean="0"/>
              <a:t>4/4/21</a:t>
            </a:fld>
            <a:endParaRPr lang="en-US"/>
          </a:p>
        </p:txBody>
      </p:sp>
      <p:sp>
        <p:nvSpPr>
          <p:cNvPr id="6" name="Footer Placeholder 5">
            <a:extLst>
              <a:ext uri="{FF2B5EF4-FFF2-40B4-BE49-F238E27FC236}">
                <a16:creationId xmlns:a16="http://schemas.microsoft.com/office/drawing/2014/main" id="{751C1B6D-CC3D-4F4D-92DB-7CC8BD7A0446}"/>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7" name="Slide Number Placeholder 6">
            <a:extLst>
              <a:ext uri="{FF2B5EF4-FFF2-40B4-BE49-F238E27FC236}">
                <a16:creationId xmlns:a16="http://schemas.microsoft.com/office/drawing/2014/main" id="{14D91329-1ABE-48CB-90A1-75657086D7DB}"/>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28600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F671-8FA4-4DE2-BACC-1C5B3BF55159}"/>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E7D4D6-567E-45C0-8966-3A4ABC25682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42E704-BE37-4FD8-9FF9-13CFC398ADF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0D4190-A6C8-4CB6-8DCF-599197013345}"/>
              </a:ext>
            </a:extLst>
          </p:cNvPr>
          <p:cNvSpPr>
            <a:spLocks noGrp="1"/>
          </p:cNvSpPr>
          <p:nvPr>
            <p:ph type="dt" sz="half" idx="10"/>
          </p:nvPr>
        </p:nvSpPr>
        <p:spPr/>
        <p:txBody>
          <a:bodyPr/>
          <a:lstStyle>
            <a:lvl1pPr>
              <a:defRPr/>
            </a:lvl1pPr>
          </a:lstStyle>
          <a:p>
            <a:fld id="{383B01CB-F617-486D-8A00-7DBF79EF1FD5}" type="datetime1">
              <a:rPr lang="en-US" smtClean="0"/>
              <a:t>4/4/21</a:t>
            </a:fld>
            <a:endParaRPr lang="en-US"/>
          </a:p>
        </p:txBody>
      </p:sp>
      <p:sp>
        <p:nvSpPr>
          <p:cNvPr id="6" name="Footer Placeholder 5">
            <a:extLst>
              <a:ext uri="{FF2B5EF4-FFF2-40B4-BE49-F238E27FC236}">
                <a16:creationId xmlns:a16="http://schemas.microsoft.com/office/drawing/2014/main" id="{92C880FB-64A7-40E1-85A9-57774A78C71F}"/>
              </a:ext>
            </a:extLst>
          </p:cNvPr>
          <p:cNvSpPr>
            <a:spLocks noGrp="1"/>
          </p:cNvSpPr>
          <p:nvPr>
            <p:ph type="ftr" sz="quarter" idx="11"/>
          </p:nvPr>
        </p:nvSpPr>
        <p:spPr/>
        <p:txBody>
          <a:bodyPr/>
          <a:lstStyle>
            <a:lvl1pPr>
              <a:defRPr/>
            </a:lvl1pPr>
          </a:lstStyle>
          <a:p>
            <a:r>
              <a:rPr lang="fr-FR"/>
              <a:t>CSE 153 – Lecture 10 – Paging</a:t>
            </a:r>
            <a:endParaRPr lang="en-US"/>
          </a:p>
        </p:txBody>
      </p:sp>
      <p:sp>
        <p:nvSpPr>
          <p:cNvPr id="7" name="Slide Number Placeholder 6">
            <a:extLst>
              <a:ext uri="{FF2B5EF4-FFF2-40B4-BE49-F238E27FC236}">
                <a16:creationId xmlns:a16="http://schemas.microsoft.com/office/drawing/2014/main" id="{831A9B9C-7B4C-43A0-B9B0-0C37BC38FAB3}"/>
              </a:ext>
            </a:extLst>
          </p:cNvPr>
          <p:cNvSpPr>
            <a:spLocks noGrp="1"/>
          </p:cNvSpPr>
          <p:nvPr>
            <p:ph type="sldNum" sz="quarter" idx="12"/>
          </p:nvPr>
        </p:nvSpPr>
        <p:spPr/>
        <p:txBody>
          <a:bodyPr/>
          <a:lstStyle>
            <a:lvl1pPr>
              <a:defRPr/>
            </a:lvl1pPr>
          </a:lstStyle>
          <a:p>
            <a:fld id="{DA74CC53-A59F-4DD2-8C49-BF6FA05CCA19}" type="slidenum">
              <a:rPr lang="en-US" smtClean="0"/>
              <a:t>‹#›</a:t>
            </a:fld>
            <a:endParaRPr lang="en-US"/>
          </a:p>
        </p:txBody>
      </p:sp>
    </p:spTree>
    <p:extLst>
      <p:ext uri="{BB962C8B-B14F-4D97-AF65-F5344CB8AC3E}">
        <p14:creationId xmlns:p14="http://schemas.microsoft.com/office/powerpoint/2010/main" val="345134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37" name="Picture 41" descr="small_logo_inside">
            <a:extLst>
              <a:ext uri="{FF2B5EF4-FFF2-40B4-BE49-F238E27FC236}">
                <a16:creationId xmlns:a16="http://schemas.microsoft.com/office/drawing/2014/main" id="{23EE6006-AC72-4247-857C-69A03FE58F1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20025" y="0"/>
            <a:ext cx="1323975" cy="1192213"/>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a:extLst>
              <a:ext uri="{FF2B5EF4-FFF2-40B4-BE49-F238E27FC236}">
                <a16:creationId xmlns:a16="http://schemas.microsoft.com/office/drawing/2014/main" id="{06E17C64-4ECE-4D00-BAE8-1D5DEBBCDCEF}"/>
              </a:ext>
            </a:extLst>
          </p:cNvPr>
          <p:cNvSpPr>
            <a:spLocks noGrp="1" noChangeArrowheads="1"/>
          </p:cNvSpPr>
          <p:nvPr>
            <p:ph type="title"/>
          </p:nvPr>
        </p:nvSpPr>
        <p:spPr bwMode="auto">
          <a:xfrm>
            <a:off x="457200" y="228600"/>
            <a:ext cx="7467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4100" name="Rectangle 4">
            <a:extLst>
              <a:ext uri="{FF2B5EF4-FFF2-40B4-BE49-F238E27FC236}">
                <a16:creationId xmlns:a16="http://schemas.microsoft.com/office/drawing/2014/main" id="{D75F5122-5077-4019-93D5-874229E594E7}"/>
              </a:ext>
            </a:extLst>
          </p:cNvPr>
          <p:cNvSpPr>
            <a:spLocks noGrp="1" noChangeArrowheads="1"/>
          </p:cNvSpPr>
          <p:nvPr>
            <p:ph type="body" idx="1"/>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1" name="Rectangle 5">
            <a:extLst>
              <a:ext uri="{FF2B5EF4-FFF2-40B4-BE49-F238E27FC236}">
                <a16:creationId xmlns:a16="http://schemas.microsoft.com/office/drawing/2014/main" id="{5385C8E1-E2EB-4848-9090-FB52451BA3E5}"/>
              </a:ext>
            </a:extLst>
          </p:cNvPr>
          <p:cNvSpPr>
            <a:spLocks noGrp="1" noChangeArrowheads="1"/>
          </p:cNvSpPr>
          <p:nvPr>
            <p:ph type="dt" sz="half" idx="2"/>
          </p:nvPr>
        </p:nvSpPr>
        <p:spPr bwMode="auto">
          <a:xfrm>
            <a:off x="457200" y="64008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fld id="{56B340FE-BE57-4B7A-AAEF-89D7E0426ED9}" type="datetime1">
              <a:rPr lang="en-US" smtClean="0"/>
              <a:t>4/4/21</a:t>
            </a:fld>
            <a:endParaRPr lang="en-US"/>
          </a:p>
        </p:txBody>
      </p:sp>
      <p:sp>
        <p:nvSpPr>
          <p:cNvPr id="4102" name="Rectangle 6">
            <a:extLst>
              <a:ext uri="{FF2B5EF4-FFF2-40B4-BE49-F238E27FC236}">
                <a16:creationId xmlns:a16="http://schemas.microsoft.com/office/drawing/2014/main" id="{5B66EB88-9485-474B-905D-8654A3BFE786}"/>
              </a:ext>
            </a:extLst>
          </p:cNvPr>
          <p:cNvSpPr>
            <a:spLocks noGrp="1" noChangeArrowheads="1"/>
          </p:cNvSpPr>
          <p:nvPr>
            <p:ph type="ftr" sz="quarter" idx="3"/>
          </p:nvPr>
        </p:nvSpPr>
        <p:spPr bwMode="auto">
          <a:xfrm>
            <a:off x="3124200" y="64008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r>
              <a:rPr lang="fr-FR"/>
              <a:t>CSE 153 – Lecture 10 – Paging</a:t>
            </a:r>
            <a:endParaRPr lang="en-US"/>
          </a:p>
        </p:txBody>
      </p:sp>
      <p:sp>
        <p:nvSpPr>
          <p:cNvPr id="4103" name="Rectangle 7">
            <a:extLst>
              <a:ext uri="{FF2B5EF4-FFF2-40B4-BE49-F238E27FC236}">
                <a16:creationId xmlns:a16="http://schemas.microsoft.com/office/drawing/2014/main" id="{5E738812-3850-4EE4-B1D2-8A426CFBAA6E}"/>
              </a:ext>
            </a:extLst>
          </p:cNvPr>
          <p:cNvSpPr>
            <a:spLocks noGrp="1" noChangeArrowheads="1"/>
          </p:cNvSpPr>
          <p:nvPr>
            <p:ph type="sldNum" sz="quarter" idx="4"/>
          </p:nvPr>
        </p:nvSpPr>
        <p:spPr bwMode="auto">
          <a:xfrm>
            <a:off x="6553200" y="64008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DA74CC53-A59F-4DD2-8C49-BF6FA05CCA19}" type="slidenum">
              <a:rPr lang="en-US" smtClean="0"/>
              <a:t>‹#›</a:t>
            </a:fld>
            <a:endParaRPr lang="en-US"/>
          </a:p>
        </p:txBody>
      </p:sp>
    </p:spTree>
    <p:extLst>
      <p:ext uri="{BB962C8B-B14F-4D97-AF65-F5344CB8AC3E}">
        <p14:creationId xmlns:p14="http://schemas.microsoft.com/office/powerpoint/2010/main" val="26025483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spcBef>
          <a:spcPct val="0"/>
        </a:spcBef>
        <a:spcAft>
          <a:spcPct val="0"/>
        </a:spcAft>
        <a:defRPr sz="3900" b="1" kern="1200">
          <a:solidFill>
            <a:schemeClr val="tx1"/>
          </a:solidFill>
          <a:latin typeface="+mj-lt"/>
          <a:ea typeface="+mj-ea"/>
          <a:cs typeface="+mj-cs"/>
        </a:defRPr>
      </a:lvl1pPr>
      <a:lvl2pPr algn="l" rtl="0" eaLnBrk="1" fontAlgn="base" hangingPunct="1">
        <a:spcBef>
          <a:spcPct val="0"/>
        </a:spcBef>
        <a:spcAft>
          <a:spcPct val="0"/>
        </a:spcAft>
        <a:defRPr sz="3900" b="1">
          <a:solidFill>
            <a:schemeClr val="tx1"/>
          </a:solidFill>
          <a:latin typeface="Arial" panose="020B0604020202020204" pitchFamily="34" charset="0"/>
        </a:defRPr>
      </a:lvl2pPr>
      <a:lvl3pPr algn="l" rtl="0" eaLnBrk="1" fontAlgn="base" hangingPunct="1">
        <a:spcBef>
          <a:spcPct val="0"/>
        </a:spcBef>
        <a:spcAft>
          <a:spcPct val="0"/>
        </a:spcAft>
        <a:defRPr sz="3900" b="1">
          <a:solidFill>
            <a:schemeClr val="tx1"/>
          </a:solidFill>
          <a:latin typeface="Arial" panose="020B0604020202020204" pitchFamily="34" charset="0"/>
        </a:defRPr>
      </a:lvl3pPr>
      <a:lvl4pPr algn="l" rtl="0" eaLnBrk="1" fontAlgn="base" hangingPunct="1">
        <a:spcBef>
          <a:spcPct val="0"/>
        </a:spcBef>
        <a:spcAft>
          <a:spcPct val="0"/>
        </a:spcAft>
        <a:defRPr sz="3900" b="1">
          <a:solidFill>
            <a:schemeClr val="tx1"/>
          </a:solidFill>
          <a:latin typeface="Arial" panose="020B0604020202020204" pitchFamily="34" charset="0"/>
        </a:defRPr>
      </a:lvl4pPr>
      <a:lvl5pPr algn="l" rtl="0" eaLnBrk="1" fontAlgn="base" hangingPunct="1">
        <a:spcBef>
          <a:spcPct val="0"/>
        </a:spcBef>
        <a:spcAft>
          <a:spcPct val="0"/>
        </a:spcAft>
        <a:defRPr sz="3900" b="1">
          <a:solidFill>
            <a:schemeClr val="tx1"/>
          </a:solidFill>
          <a:latin typeface="Arial" panose="020B0604020202020204" pitchFamily="34" charset="0"/>
        </a:defRPr>
      </a:lvl5pPr>
      <a:lvl6pPr marL="457200" algn="l" rtl="0" eaLnBrk="1" fontAlgn="base" hangingPunct="1">
        <a:spcBef>
          <a:spcPct val="0"/>
        </a:spcBef>
        <a:spcAft>
          <a:spcPct val="0"/>
        </a:spcAft>
        <a:defRPr sz="3900" b="1">
          <a:solidFill>
            <a:schemeClr val="tx1"/>
          </a:solidFill>
          <a:latin typeface="Arial" panose="020B0604020202020204" pitchFamily="34" charset="0"/>
        </a:defRPr>
      </a:lvl6pPr>
      <a:lvl7pPr marL="914400" algn="l" rtl="0" eaLnBrk="1" fontAlgn="base" hangingPunct="1">
        <a:spcBef>
          <a:spcPct val="0"/>
        </a:spcBef>
        <a:spcAft>
          <a:spcPct val="0"/>
        </a:spcAft>
        <a:defRPr sz="3900" b="1">
          <a:solidFill>
            <a:schemeClr val="tx1"/>
          </a:solidFill>
          <a:latin typeface="Arial" panose="020B0604020202020204" pitchFamily="34" charset="0"/>
        </a:defRPr>
      </a:lvl7pPr>
      <a:lvl8pPr marL="1371600" algn="l" rtl="0" eaLnBrk="1" fontAlgn="base" hangingPunct="1">
        <a:spcBef>
          <a:spcPct val="0"/>
        </a:spcBef>
        <a:spcAft>
          <a:spcPct val="0"/>
        </a:spcAft>
        <a:defRPr sz="3900" b="1">
          <a:solidFill>
            <a:schemeClr val="tx1"/>
          </a:solidFill>
          <a:latin typeface="Arial" panose="020B0604020202020204" pitchFamily="34" charset="0"/>
        </a:defRPr>
      </a:lvl8pPr>
      <a:lvl9pPr marL="1828800" algn="l" rtl="0" eaLnBrk="1" fontAlgn="base" hangingPunct="1">
        <a:spcBef>
          <a:spcPct val="0"/>
        </a:spcBef>
        <a:spcAft>
          <a:spcPct val="0"/>
        </a:spcAft>
        <a:defRPr sz="3900" b="1">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chemeClr val="tx2"/>
        </a:buClr>
        <a:buSzPct val="70000"/>
        <a:buFont typeface="Wingdings" panose="05000000000000000000" pitchFamily="2" charset="2"/>
        <a:buBlip>
          <a:blip r:embed="rId14"/>
        </a:buBlip>
        <a:defRPr sz="3000" kern="12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anose="05000000000000000000" pitchFamily="2" charset="2"/>
        <a:buBlip>
          <a:blip r:embed="rId15"/>
        </a:buBlip>
        <a:defRPr sz="2600" kern="1200">
          <a:solidFill>
            <a:schemeClr val="tx1"/>
          </a:solidFill>
          <a:latin typeface="+mn-lt"/>
          <a:ea typeface="+mn-ea"/>
          <a:cs typeface="+mn-cs"/>
        </a:defRPr>
      </a:lvl2pPr>
      <a:lvl3pPr marL="987425" indent="-293688" algn="l" rtl="0" eaLnBrk="1" fontAlgn="base" hangingPunct="1">
        <a:spcBef>
          <a:spcPct val="20000"/>
        </a:spcBef>
        <a:spcAft>
          <a:spcPct val="0"/>
        </a:spcAft>
        <a:buClr>
          <a:schemeClr val="accent1"/>
        </a:buClr>
        <a:buSzPct val="70000"/>
        <a:buFont typeface="Wingdings" panose="05000000000000000000" pitchFamily="2" charset="2"/>
        <a:buBlip>
          <a:blip r:embed="rId16"/>
        </a:buBlip>
        <a:defRPr sz="2300" kern="1200">
          <a:solidFill>
            <a:schemeClr val="tx1"/>
          </a:solidFill>
          <a:latin typeface="+mn-lt"/>
          <a:ea typeface="+mn-ea"/>
          <a:cs typeface="+mn-cs"/>
        </a:defRPr>
      </a:lvl3pPr>
      <a:lvl4pPr marL="1281113" indent="-292100" algn="l" rtl="0" eaLnBrk="1" fontAlgn="base" hangingPunct="1">
        <a:spcBef>
          <a:spcPct val="20000"/>
        </a:spcBef>
        <a:spcAft>
          <a:spcPct val="0"/>
        </a:spcAft>
        <a:buClr>
          <a:schemeClr val="tx2"/>
        </a:buClr>
        <a:buSzPct val="75000"/>
        <a:buFont typeface="Wingdings" panose="05000000000000000000" pitchFamily="2" charset="2"/>
        <a:buBlip>
          <a:blip r:embed="rId15"/>
        </a:buBlip>
        <a:defRPr sz="2000" kern="1200">
          <a:solidFill>
            <a:schemeClr val="tx1"/>
          </a:solidFill>
          <a:latin typeface="+mn-lt"/>
          <a:ea typeface="+mn-ea"/>
          <a:cs typeface="+mn-cs"/>
        </a:defRPr>
      </a:lvl4pPr>
      <a:lvl5pPr marL="1598613" indent="-315913" algn="l" rtl="0" eaLnBrk="1" fontAlgn="base" hangingPunct="1">
        <a:spcBef>
          <a:spcPct val="20000"/>
        </a:spcBef>
        <a:spcAft>
          <a:spcPct val="0"/>
        </a:spcAft>
        <a:buClr>
          <a:schemeClr val="folHlink"/>
        </a:buClr>
        <a:buSzPct val="80000"/>
        <a:buFont typeface="Wingdings" panose="05000000000000000000" pitchFamily="2" charset="2"/>
        <a:buBlip>
          <a:blip r:embed="rId16"/>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1295400" y="2286000"/>
            <a:ext cx="7315200" cy="2057400"/>
          </a:xfrm>
        </p:spPr>
        <p:txBody>
          <a:bodyPr/>
          <a:lstStyle/>
          <a:p>
            <a:pPr eaLnBrk="1" hangingPunct="1"/>
            <a:r>
              <a:rPr lang="en-US" sz="3900" dirty="0"/>
              <a:t>Advanced Operating Systems</a:t>
            </a:r>
            <a:br>
              <a:rPr lang="en-US" sz="3900" dirty="0"/>
            </a:br>
            <a:r>
              <a:rPr lang="en-US" sz="3900" dirty="0"/>
              <a:t>(CS 202)</a:t>
            </a:r>
            <a:br>
              <a:rPr lang="en-US" sz="3900" dirty="0"/>
            </a:br>
            <a:br>
              <a:rPr lang="en-US" sz="3900" dirty="0"/>
            </a:br>
            <a:r>
              <a:rPr lang="en-US" sz="3900" dirty="0"/>
              <a:t>Processes (continued)</a:t>
            </a:r>
            <a:endParaRPr lang="en-US" dirty="0"/>
          </a:p>
        </p:txBody>
      </p:sp>
      <p:sp>
        <p:nvSpPr>
          <p:cNvPr id="2" name="Slide Number Placeholder 1">
            <a:extLst>
              <a:ext uri="{FF2B5EF4-FFF2-40B4-BE49-F238E27FC236}">
                <a16:creationId xmlns:a16="http://schemas.microsoft.com/office/drawing/2014/main" id="{2CEF3392-5D5B-4217-815B-BAE8AEB686B3}"/>
              </a:ext>
            </a:extLst>
          </p:cNvPr>
          <p:cNvSpPr>
            <a:spLocks noGrp="1"/>
          </p:cNvSpPr>
          <p:nvPr>
            <p:ph type="sldNum" sz="quarter" idx="4"/>
          </p:nvPr>
        </p:nvSpPr>
        <p:spPr/>
        <p:txBody>
          <a:bodyPr/>
          <a:lstStyle/>
          <a:p>
            <a:fld id="{DA74CC53-A59F-4DD2-8C49-BF6FA05CCA19}" type="slidenum">
              <a:rPr lang="en-US" smtClean="0"/>
              <a:t>1</a:t>
            </a:fld>
            <a:endParaRPr lang="en-US"/>
          </a:p>
        </p:txBody>
      </p:sp>
    </p:spTree>
    <p:extLst>
      <p:ext uri="{BB962C8B-B14F-4D97-AF65-F5344CB8AC3E}">
        <p14:creationId xmlns:p14="http://schemas.microsoft.com/office/powerpoint/2010/main" val="3212678556"/>
      </p:ext>
    </p:extLst>
  </p:cSld>
  <p:clrMapOvr>
    <a:masterClrMapping/>
  </p:clrMapOvr>
  <p:transition advTm="11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Slide Number Placeholder 5">
            <a:extLst>
              <a:ext uri="{FF2B5EF4-FFF2-40B4-BE49-F238E27FC236}">
                <a16:creationId xmlns:a16="http://schemas.microsoft.com/office/drawing/2014/main" id="{EC1FD779-7383-42D3-9365-013C61D959A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D41D1E8-DB1D-4A82-A659-1126740A0797}" type="slidenum">
              <a:rPr lang="en-US" altLang="en-US" sz="1000" smtClean="0">
                <a:solidFill>
                  <a:schemeClr val="tx1"/>
                </a:solidFill>
              </a:rPr>
              <a:pPr>
                <a:spcBef>
                  <a:spcPct val="0"/>
                </a:spcBef>
                <a:buClrTx/>
                <a:buSzTx/>
                <a:buFontTx/>
                <a:buNone/>
              </a:pPr>
              <a:t>10</a:t>
            </a:fld>
            <a:endParaRPr lang="en-US" altLang="en-US" sz="1000">
              <a:solidFill>
                <a:schemeClr val="tx1"/>
              </a:solidFill>
            </a:endParaRPr>
          </a:p>
        </p:txBody>
      </p:sp>
      <p:sp>
        <p:nvSpPr>
          <p:cNvPr id="297986" name="Rectangle 2">
            <a:extLst>
              <a:ext uri="{FF2B5EF4-FFF2-40B4-BE49-F238E27FC236}">
                <a16:creationId xmlns:a16="http://schemas.microsoft.com/office/drawing/2014/main" id="{4A3C1E30-6869-4677-9D54-58B6779ADF9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Process Creation</a:t>
            </a:r>
          </a:p>
        </p:txBody>
      </p:sp>
      <p:sp>
        <p:nvSpPr>
          <p:cNvPr id="56325" name="Rectangle 3">
            <a:extLst>
              <a:ext uri="{FF2B5EF4-FFF2-40B4-BE49-F238E27FC236}">
                <a16:creationId xmlns:a16="http://schemas.microsoft.com/office/drawing/2014/main" id="{1BE66CC9-EBBE-470E-A333-5E0CF5BFCFB5}"/>
              </a:ext>
            </a:extLst>
          </p:cNvPr>
          <p:cNvSpPr>
            <a:spLocks noGrp="1" noChangeArrowheads="1"/>
          </p:cNvSpPr>
          <p:nvPr>
            <p:ph type="body" idx="1"/>
          </p:nvPr>
        </p:nvSpPr>
        <p:spPr/>
        <p:txBody>
          <a:bodyPr/>
          <a:lstStyle/>
          <a:p>
            <a:r>
              <a:rPr lang="en-US" altLang="en-US" sz="2400" dirty="0">
                <a:ea typeface="ＭＳ Ｐゴシック" panose="020B0600070205080204" pitchFamily="34" charset="-128"/>
              </a:rPr>
              <a:t>A process is created by another process</a:t>
            </a:r>
          </a:p>
          <a:p>
            <a:pPr lvl="1"/>
            <a:r>
              <a:rPr lang="en-US" altLang="en-US" sz="2000" dirty="0">
                <a:solidFill>
                  <a:srgbClr val="D60093"/>
                </a:solidFill>
                <a:ea typeface="ＭＳ Ｐゴシック" panose="020B0600070205080204" pitchFamily="34" charset="-128"/>
              </a:rPr>
              <a:t>Why is this the case?</a:t>
            </a:r>
          </a:p>
          <a:p>
            <a:pPr lvl="1"/>
            <a:r>
              <a:rPr lang="en-US" altLang="en-US" sz="2000" dirty="0">
                <a:ea typeface="ＭＳ Ｐゴシック" panose="020B0600070205080204" pitchFamily="34" charset="-128"/>
              </a:rPr>
              <a:t>Parent is creator, child is created (Unix: </a:t>
            </a:r>
            <a:r>
              <a:rPr lang="en-US" altLang="en-US" sz="2000" dirty="0" err="1">
                <a:ea typeface="ＭＳ Ｐゴシック" panose="020B0600070205080204" pitchFamily="34" charset="-128"/>
              </a:rPr>
              <a:t>ps</a:t>
            </a:r>
            <a:r>
              <a:rPr lang="en-US" altLang="en-US" sz="2000" dirty="0">
                <a:ea typeface="ＭＳ Ｐゴシック" panose="020B0600070205080204" pitchFamily="34" charset="-128"/>
              </a:rPr>
              <a:t> </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PPID</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 field)</a:t>
            </a:r>
          </a:p>
          <a:p>
            <a:pPr lvl="1"/>
            <a:r>
              <a:rPr lang="en-US" altLang="en-US" sz="2000" dirty="0">
                <a:solidFill>
                  <a:srgbClr val="D60093"/>
                </a:solidFill>
                <a:ea typeface="ＭＳ Ｐゴシック" panose="020B0600070205080204" pitchFamily="34" charset="-128"/>
              </a:rPr>
              <a:t>What creates the first process (Unix: </a:t>
            </a:r>
            <a:r>
              <a:rPr lang="en-US" altLang="en-US" sz="2000" dirty="0" err="1">
                <a:solidFill>
                  <a:srgbClr val="D60093"/>
                </a:solidFill>
                <a:ea typeface="ＭＳ Ｐゴシック" panose="020B0600070205080204" pitchFamily="34" charset="-128"/>
              </a:rPr>
              <a:t>init</a:t>
            </a:r>
            <a:r>
              <a:rPr lang="en-US" altLang="en-US" sz="2000" dirty="0">
                <a:solidFill>
                  <a:srgbClr val="D60093"/>
                </a:solidFill>
                <a:ea typeface="ＭＳ Ｐゴシック" panose="020B0600070205080204" pitchFamily="34" charset="-128"/>
              </a:rPr>
              <a:t> (PID 0 or 1))?</a:t>
            </a:r>
          </a:p>
          <a:p>
            <a:r>
              <a:rPr lang="en-US" altLang="en-US" sz="2400" dirty="0">
                <a:ea typeface="ＭＳ Ｐゴシック" panose="020B0600070205080204" pitchFamily="34" charset="-128"/>
              </a:rPr>
              <a:t>In some systems, the parent defines (or donates) resources and privileges for its children</a:t>
            </a:r>
          </a:p>
          <a:p>
            <a:pPr lvl="1"/>
            <a:r>
              <a:rPr lang="en-US" altLang="en-US" sz="2000" dirty="0">
                <a:ea typeface="ＭＳ Ｐゴシック" panose="020B0600070205080204" pitchFamily="34" charset="-128"/>
              </a:rPr>
              <a:t>Unix: Process User ID is inherited – children of your shell execute with your privileges</a:t>
            </a:r>
          </a:p>
          <a:p>
            <a:r>
              <a:rPr lang="en-US" altLang="en-US" sz="2400" dirty="0">
                <a:ea typeface="ＭＳ Ｐゴシック" panose="020B0600070205080204" pitchFamily="34" charset="-128"/>
              </a:rPr>
              <a:t>After creating a child, the parent may either wait for it to finish its task or continue in parallel (or both)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Slide Number Placeholder 5">
            <a:extLst>
              <a:ext uri="{FF2B5EF4-FFF2-40B4-BE49-F238E27FC236}">
                <a16:creationId xmlns:a16="http://schemas.microsoft.com/office/drawing/2014/main" id="{6D1AE7D8-D786-42A5-904A-862EFF32D1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4F88112-ABB7-48A9-AAC0-C15BD19CE522}" type="slidenum">
              <a:rPr lang="en-US" altLang="en-US" sz="1000" smtClean="0">
                <a:solidFill>
                  <a:schemeClr val="tx1"/>
                </a:solidFill>
              </a:rPr>
              <a:pPr>
                <a:spcBef>
                  <a:spcPct val="0"/>
                </a:spcBef>
                <a:buClrTx/>
                <a:buSzTx/>
                <a:buFontTx/>
                <a:buNone/>
              </a:pPr>
              <a:t>11</a:t>
            </a:fld>
            <a:endParaRPr lang="en-US" altLang="en-US" sz="1000">
              <a:solidFill>
                <a:schemeClr val="tx1"/>
              </a:solidFill>
            </a:endParaRPr>
          </a:p>
        </p:txBody>
      </p:sp>
      <p:sp>
        <p:nvSpPr>
          <p:cNvPr id="300034" name="Rectangle 2">
            <a:extLst>
              <a:ext uri="{FF2B5EF4-FFF2-40B4-BE49-F238E27FC236}">
                <a16:creationId xmlns:a16="http://schemas.microsoft.com/office/drawing/2014/main" id="{15802134-8987-4493-B50E-DFE414FAC32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Process Creation: Unix</a:t>
            </a:r>
          </a:p>
        </p:txBody>
      </p:sp>
      <p:sp>
        <p:nvSpPr>
          <p:cNvPr id="59397" name="Rectangle 3">
            <a:extLst>
              <a:ext uri="{FF2B5EF4-FFF2-40B4-BE49-F238E27FC236}">
                <a16:creationId xmlns:a16="http://schemas.microsoft.com/office/drawing/2014/main" id="{35069A5F-BD62-4072-A0C7-06FED566A319}"/>
              </a:ext>
            </a:extLst>
          </p:cNvPr>
          <p:cNvSpPr>
            <a:spLocks noGrp="1" noChangeArrowheads="1"/>
          </p:cNvSpPr>
          <p:nvPr>
            <p:ph type="body" idx="1"/>
          </p:nvPr>
        </p:nvSpPr>
        <p:spPr>
          <a:xfrm>
            <a:off x="685800" y="1127051"/>
            <a:ext cx="7924800" cy="5045149"/>
          </a:xfrm>
        </p:spPr>
        <p:txBody>
          <a:bodyPr/>
          <a:lstStyle/>
          <a:p>
            <a:pPr>
              <a:lnSpc>
                <a:spcPct val="90000"/>
              </a:lnSpc>
            </a:pPr>
            <a:r>
              <a:rPr lang="en-US" altLang="en-US" sz="2400" dirty="0">
                <a:ea typeface="ＭＳ Ｐゴシック" panose="020B0600070205080204" pitchFamily="34" charset="-128"/>
              </a:rPr>
              <a:t>In Unix, processes are created using fork()</a:t>
            </a:r>
          </a:p>
          <a:p>
            <a:pPr lvl="1">
              <a:lnSpc>
                <a:spcPct val="90000"/>
              </a:lnSpc>
              <a:buFont typeface="ZapfDingbats" pitchFamily="82" charset="2"/>
              <a:buNone/>
            </a:pPr>
            <a:r>
              <a:rPr lang="en-US" altLang="en-US" sz="1400" b="1" dirty="0">
                <a:solidFill>
                  <a:srgbClr val="FF9900"/>
                </a:solidFill>
                <a:latin typeface="Courier New" panose="02070309020205020404" pitchFamily="49" charset="0"/>
                <a:ea typeface="ＭＳ Ｐゴシック" panose="020B0600070205080204" pitchFamily="34" charset="-128"/>
              </a:rPr>
              <a:t>int fork()</a:t>
            </a:r>
          </a:p>
          <a:p>
            <a:pPr>
              <a:lnSpc>
                <a:spcPct val="90000"/>
              </a:lnSpc>
            </a:pPr>
            <a:r>
              <a:rPr lang="en-US" altLang="en-US" sz="2400" dirty="0">
                <a:ea typeface="ＭＳ Ｐゴシック" panose="020B0600070205080204" pitchFamily="34" charset="-128"/>
              </a:rPr>
              <a:t>fork()</a:t>
            </a:r>
          </a:p>
          <a:p>
            <a:pPr lvl="1">
              <a:lnSpc>
                <a:spcPct val="90000"/>
              </a:lnSpc>
            </a:pPr>
            <a:r>
              <a:rPr lang="en-US" altLang="en-US" sz="2000" dirty="0">
                <a:ea typeface="ＭＳ Ｐゴシック" panose="020B0600070205080204" pitchFamily="34" charset="-128"/>
              </a:rPr>
              <a:t>Creates and initializes a new PCB</a:t>
            </a:r>
          </a:p>
          <a:p>
            <a:pPr lvl="1">
              <a:lnSpc>
                <a:spcPct val="90000"/>
              </a:lnSpc>
            </a:pPr>
            <a:r>
              <a:rPr lang="en-US" altLang="en-US" sz="2000" dirty="0">
                <a:ea typeface="ＭＳ Ｐゴシック" panose="020B0600070205080204" pitchFamily="34" charset="-128"/>
              </a:rPr>
              <a:t>Creates a new address space</a:t>
            </a:r>
          </a:p>
          <a:p>
            <a:pPr lvl="1">
              <a:lnSpc>
                <a:spcPct val="90000"/>
              </a:lnSpc>
            </a:pPr>
            <a:r>
              <a:rPr lang="en-US" altLang="en-US" sz="2000" dirty="0">
                <a:solidFill>
                  <a:srgbClr val="FF3300"/>
                </a:solidFill>
                <a:ea typeface="ＭＳ Ｐゴシック" panose="020B0600070205080204" pitchFamily="34" charset="-128"/>
              </a:rPr>
              <a:t>Initializes the address space with a </a:t>
            </a:r>
            <a:r>
              <a:rPr lang="en-US" altLang="en-US" sz="2000" b="1" dirty="0">
                <a:solidFill>
                  <a:srgbClr val="FF3300"/>
                </a:solidFill>
                <a:ea typeface="ＭＳ Ｐゴシック" panose="020B0600070205080204" pitchFamily="34" charset="-128"/>
              </a:rPr>
              <a:t>copy</a:t>
            </a:r>
            <a:r>
              <a:rPr lang="en-US" altLang="en-US" sz="2000" dirty="0">
                <a:solidFill>
                  <a:srgbClr val="FF3300"/>
                </a:solidFill>
                <a:ea typeface="ＭＳ Ｐゴシック" panose="020B0600070205080204" pitchFamily="34" charset="-128"/>
              </a:rPr>
              <a:t> of the entire contents of the address space of the parent</a:t>
            </a:r>
          </a:p>
          <a:p>
            <a:pPr lvl="1">
              <a:lnSpc>
                <a:spcPct val="90000"/>
              </a:lnSpc>
            </a:pPr>
            <a:r>
              <a:rPr lang="en-US" altLang="en-US" sz="2000" dirty="0">
                <a:ea typeface="ＭＳ Ｐゴシック" panose="020B0600070205080204" pitchFamily="34" charset="-128"/>
              </a:rPr>
              <a:t>Initializes the kernel resources to point to the resources used by parent (e.g., open files)</a:t>
            </a:r>
          </a:p>
          <a:p>
            <a:pPr lvl="1">
              <a:lnSpc>
                <a:spcPct val="90000"/>
              </a:lnSpc>
            </a:pPr>
            <a:r>
              <a:rPr lang="en-US" altLang="en-US" sz="2000" dirty="0">
                <a:ea typeface="ＭＳ Ｐゴシック" panose="020B0600070205080204" pitchFamily="34" charset="-128"/>
              </a:rPr>
              <a:t>Places the PCB on the ready queue</a:t>
            </a:r>
          </a:p>
          <a:p>
            <a:pPr>
              <a:lnSpc>
                <a:spcPct val="90000"/>
              </a:lnSpc>
            </a:pPr>
            <a:r>
              <a:rPr lang="en-US" altLang="en-US" sz="2400" dirty="0">
                <a:ea typeface="ＭＳ Ｐゴシック" panose="020B0600070205080204" pitchFamily="34" charset="-128"/>
              </a:rPr>
              <a:t>Fork returns </a:t>
            </a:r>
            <a:r>
              <a:rPr lang="en-US" altLang="en-US" sz="2400" dirty="0">
                <a:solidFill>
                  <a:srgbClr val="0000FF"/>
                </a:solidFill>
                <a:ea typeface="ＭＳ Ｐゴシック" panose="020B0600070205080204" pitchFamily="34" charset="-128"/>
              </a:rPr>
              <a:t>twice</a:t>
            </a:r>
          </a:p>
          <a:p>
            <a:pPr lvl="1">
              <a:lnSpc>
                <a:spcPct val="90000"/>
              </a:lnSpc>
            </a:pPr>
            <a:r>
              <a:rPr lang="en-US" altLang="en-US" sz="2000" dirty="0">
                <a:ea typeface="ＭＳ Ｐゴシック" panose="020B0600070205080204" pitchFamily="34" charset="-128"/>
              </a:rPr>
              <a:t>Returns the child</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s PID to the parent, </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0</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 to the child</a:t>
            </a:r>
            <a:endParaRPr lang="en-US" altLang="en-US" sz="2000" dirty="0">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Slide Number Placeholder 5">
            <a:extLst>
              <a:ext uri="{FF2B5EF4-FFF2-40B4-BE49-F238E27FC236}">
                <a16:creationId xmlns:a16="http://schemas.microsoft.com/office/drawing/2014/main" id="{3EBFD619-8EDA-457F-AD55-65A7420BED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917280D-7686-42A6-8D3B-B75F5D4E19E5}" type="slidenum">
              <a:rPr lang="en-US" altLang="en-US" sz="1000" smtClean="0">
                <a:solidFill>
                  <a:schemeClr val="tx1"/>
                </a:solidFill>
              </a:rPr>
              <a:pPr>
                <a:spcBef>
                  <a:spcPct val="0"/>
                </a:spcBef>
                <a:buClrTx/>
                <a:buSzTx/>
                <a:buFontTx/>
                <a:buNone/>
              </a:pPr>
              <a:t>12</a:t>
            </a:fld>
            <a:endParaRPr lang="en-US" altLang="en-US" sz="1000">
              <a:solidFill>
                <a:schemeClr val="tx1"/>
              </a:solidFill>
            </a:endParaRPr>
          </a:p>
        </p:txBody>
      </p:sp>
      <p:sp>
        <p:nvSpPr>
          <p:cNvPr id="303106" name="Rectangle 2">
            <a:extLst>
              <a:ext uri="{FF2B5EF4-FFF2-40B4-BE49-F238E27FC236}">
                <a16:creationId xmlns:a16="http://schemas.microsoft.com/office/drawing/2014/main" id="{94C7737B-D7A4-4ED4-8F4E-324769BFE9C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fork()</a:t>
            </a:r>
          </a:p>
        </p:txBody>
      </p:sp>
      <p:sp>
        <p:nvSpPr>
          <p:cNvPr id="60421" name="Rectangle 3">
            <a:extLst>
              <a:ext uri="{FF2B5EF4-FFF2-40B4-BE49-F238E27FC236}">
                <a16:creationId xmlns:a16="http://schemas.microsoft.com/office/drawing/2014/main" id="{6D14D960-9CBB-4398-A122-4AFBE886BB62}"/>
              </a:ext>
            </a:extLst>
          </p:cNvPr>
          <p:cNvSpPr>
            <a:spLocks noGrp="1" noChangeArrowheads="1"/>
          </p:cNvSpPr>
          <p:nvPr>
            <p:ph type="body" idx="1"/>
          </p:nvPr>
        </p:nvSpPr>
        <p:spPr>
          <a:xfrm>
            <a:off x="762000" y="1259958"/>
            <a:ext cx="7924800" cy="4572000"/>
          </a:xfrm>
        </p:spPr>
        <p:txBody>
          <a:bodyPr/>
          <a:lstStyle/>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int main(int </a:t>
            </a:r>
            <a:r>
              <a:rPr lang="en-US" altLang="en-US" sz="1800" b="1" dirty="0" err="1">
                <a:latin typeface="Courier New" panose="02070309020205020404" pitchFamily="49" charset="0"/>
                <a:ea typeface="ＭＳ Ｐゴシック" panose="020B0600070205080204" pitchFamily="34" charset="-128"/>
              </a:rPr>
              <a:t>argc</a:t>
            </a:r>
            <a:r>
              <a:rPr lang="en-US" altLang="en-US" sz="1800" b="1" dirty="0">
                <a:latin typeface="Courier New" panose="02070309020205020404" pitchFamily="49" charset="0"/>
                <a:ea typeface="ＭＳ Ｐゴシック" panose="020B0600070205080204" pitchFamily="34" charset="-128"/>
              </a:rPr>
              <a:t>, char *</a:t>
            </a:r>
            <a:r>
              <a:rPr lang="en-US" altLang="en-US" sz="1800" b="1" dirty="0" err="1">
                <a:latin typeface="Courier New" panose="02070309020205020404" pitchFamily="49" charset="0"/>
                <a:ea typeface="ＭＳ Ｐゴシック" panose="020B0600070205080204" pitchFamily="34" charset="-128"/>
              </a:rPr>
              <a:t>argv</a:t>
            </a:r>
            <a:r>
              <a:rPr lang="en-US" altLang="en-US" sz="1800" b="1" dirty="0">
                <a:latin typeface="Courier New" panose="02070309020205020404" pitchFamily="49" charset="0"/>
                <a:ea typeface="ＭＳ Ｐゴシック" panose="020B0600070205080204" pitchFamily="34" charset="-128"/>
              </a:rPr>
              <a:t>[])</a:t>
            </a:r>
          </a:p>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a:t>
            </a:r>
          </a:p>
          <a:p>
            <a:pPr>
              <a:buFont typeface="Monotype Sorts" pitchFamily="6" charset="2"/>
              <a:buNone/>
            </a:pPr>
            <a:r>
              <a:rPr lang="en-US" altLang="en-US" sz="1800" b="1" dirty="0">
                <a:solidFill>
                  <a:srgbClr val="D60093"/>
                </a:solidFill>
                <a:latin typeface="Courier New" panose="02070309020205020404" pitchFamily="49" charset="0"/>
                <a:ea typeface="ＭＳ Ｐゴシック" panose="020B0600070205080204" pitchFamily="34" charset="-128"/>
              </a:rPr>
              <a:t>	char *name = </a:t>
            </a:r>
            <a:r>
              <a:rPr lang="en-US" altLang="en-US" sz="1800" b="1" dirty="0" err="1">
                <a:solidFill>
                  <a:srgbClr val="D60093"/>
                </a:solidFill>
                <a:latin typeface="Courier New" panose="02070309020205020404" pitchFamily="49" charset="0"/>
                <a:ea typeface="ＭＳ Ｐゴシック" panose="020B0600070205080204" pitchFamily="34" charset="-128"/>
              </a:rPr>
              <a:t>argv</a:t>
            </a:r>
            <a:r>
              <a:rPr lang="en-US" altLang="en-US" sz="1800" b="1" dirty="0">
                <a:solidFill>
                  <a:srgbClr val="D60093"/>
                </a:solidFill>
                <a:latin typeface="Courier New" panose="02070309020205020404" pitchFamily="49" charset="0"/>
                <a:ea typeface="ＭＳ Ｐゴシック" panose="020B0600070205080204" pitchFamily="34" charset="-128"/>
              </a:rPr>
              <a:t>[0];</a:t>
            </a:r>
          </a:p>
          <a:p>
            <a:pPr>
              <a:buFont typeface="Monotype Sorts" pitchFamily="6" charset="2"/>
              <a:buNone/>
            </a:pPr>
            <a:r>
              <a:rPr lang="en-US" altLang="en-US" sz="1800" b="1" dirty="0">
                <a:solidFill>
                  <a:srgbClr val="D60093"/>
                </a:solidFill>
                <a:latin typeface="Courier New" panose="02070309020205020404" pitchFamily="49" charset="0"/>
                <a:ea typeface="ＭＳ Ｐゴシック" panose="020B0600070205080204" pitchFamily="34" charset="-128"/>
              </a:rPr>
              <a:t>	int </a:t>
            </a:r>
            <a:r>
              <a:rPr lang="en-US" altLang="en-US" sz="1800" b="1" dirty="0" err="1">
                <a:solidFill>
                  <a:srgbClr val="D60093"/>
                </a:solidFill>
                <a:latin typeface="Courier New" panose="02070309020205020404" pitchFamily="49" charset="0"/>
                <a:ea typeface="ＭＳ Ｐゴシック" panose="020B0600070205080204" pitchFamily="34" charset="-128"/>
              </a:rPr>
              <a:t>child_pid</a:t>
            </a:r>
            <a:r>
              <a:rPr lang="en-US" altLang="en-US" sz="1800" b="1" dirty="0">
                <a:solidFill>
                  <a:srgbClr val="D60093"/>
                </a:solidFill>
                <a:latin typeface="Courier New" panose="02070309020205020404" pitchFamily="49" charset="0"/>
                <a:ea typeface="ＭＳ Ｐゴシック" panose="020B0600070205080204" pitchFamily="34" charset="-128"/>
              </a:rPr>
              <a:t> = fork();</a:t>
            </a:r>
          </a:p>
          <a:p>
            <a:pPr>
              <a:buFont typeface="Monotype Sorts" pitchFamily="6" charset="2"/>
              <a:buNone/>
            </a:pPr>
            <a:r>
              <a:rPr lang="en-US" altLang="en-US" sz="1800" b="1" dirty="0">
                <a:solidFill>
                  <a:srgbClr val="D60093"/>
                </a:solidFill>
                <a:latin typeface="Courier New" panose="02070309020205020404" pitchFamily="49" charset="0"/>
                <a:ea typeface="ＭＳ Ｐゴシック" panose="020B0600070205080204" pitchFamily="34" charset="-128"/>
              </a:rPr>
              <a:t>	if (</a:t>
            </a:r>
            <a:r>
              <a:rPr lang="en-US" altLang="en-US" sz="1800" b="1" dirty="0" err="1">
                <a:solidFill>
                  <a:srgbClr val="D60093"/>
                </a:solidFill>
                <a:latin typeface="Courier New" panose="02070309020205020404" pitchFamily="49" charset="0"/>
                <a:ea typeface="ＭＳ Ｐゴシック" panose="020B0600070205080204" pitchFamily="34" charset="-128"/>
              </a:rPr>
              <a:t>child_pid</a:t>
            </a:r>
            <a:r>
              <a:rPr lang="en-US" altLang="en-US" sz="1800" b="1" dirty="0">
                <a:solidFill>
                  <a:srgbClr val="D60093"/>
                </a:solidFill>
                <a:latin typeface="Courier New" panose="02070309020205020404" pitchFamily="49" charset="0"/>
                <a:ea typeface="ＭＳ Ｐゴシック" panose="020B0600070205080204" pitchFamily="34" charset="-128"/>
              </a:rPr>
              <a:t> == 0) {</a:t>
            </a:r>
          </a:p>
          <a:p>
            <a:pPr>
              <a:buFont typeface="Monotype Sorts" pitchFamily="6" charset="2"/>
              <a:buNone/>
            </a:pPr>
            <a:r>
              <a:rPr lang="en-US" altLang="en-US" sz="1800" b="1" dirty="0">
                <a:solidFill>
                  <a:srgbClr val="0000FF"/>
                </a:solidFill>
                <a:latin typeface="Courier New" panose="02070309020205020404" pitchFamily="49" charset="0"/>
                <a:ea typeface="ＭＳ Ｐゴシック" panose="020B0600070205080204" pitchFamily="34" charset="-128"/>
              </a:rPr>
              <a:t>		</a:t>
            </a:r>
            <a:r>
              <a:rPr lang="en-US" altLang="en-US" sz="1800" b="1" dirty="0" err="1">
                <a:solidFill>
                  <a:srgbClr val="0000FF"/>
                </a:solidFill>
                <a:latin typeface="Courier New" panose="02070309020205020404" pitchFamily="49" charset="0"/>
                <a:ea typeface="ＭＳ Ｐゴシック" panose="020B0600070205080204" pitchFamily="34" charset="-128"/>
              </a:rPr>
              <a:t>printf</a:t>
            </a:r>
            <a:r>
              <a:rPr lang="en-US" altLang="en-US" sz="1800" b="1" dirty="0">
                <a:solidFill>
                  <a:srgbClr val="0000FF"/>
                </a:solidFill>
                <a:latin typeface="Courier New" panose="02070309020205020404" pitchFamily="49" charset="0"/>
                <a:ea typeface="ＭＳ Ｐゴシック" panose="020B0600070205080204" pitchFamily="34" charset="-128"/>
              </a:rPr>
              <a:t>(</a:t>
            </a:r>
            <a:r>
              <a:rPr lang="ja-JP" altLang="en-US" sz="1800" b="1" dirty="0">
                <a:solidFill>
                  <a:srgbClr val="0000FF"/>
                </a:solidFill>
                <a:latin typeface="Courier New" panose="02070309020205020404" pitchFamily="49" charset="0"/>
                <a:ea typeface="ＭＳ Ｐゴシック" panose="020B0600070205080204" pitchFamily="34" charset="-128"/>
              </a:rPr>
              <a:t>“</a:t>
            </a:r>
            <a:r>
              <a:rPr lang="en-US" altLang="ja-JP" sz="1800" b="1" dirty="0">
                <a:solidFill>
                  <a:srgbClr val="0000FF"/>
                </a:solidFill>
                <a:latin typeface="Courier New" panose="02070309020205020404" pitchFamily="49" charset="0"/>
                <a:ea typeface="ＭＳ Ｐゴシック" panose="020B0600070205080204" pitchFamily="34" charset="-128"/>
              </a:rPr>
              <a:t>Child of %s is %d\n</a:t>
            </a:r>
            <a:r>
              <a:rPr lang="ja-JP" altLang="en-US" sz="1800" b="1" dirty="0">
                <a:solidFill>
                  <a:srgbClr val="0000FF"/>
                </a:solidFill>
                <a:latin typeface="Courier New" panose="02070309020205020404" pitchFamily="49" charset="0"/>
                <a:ea typeface="ＭＳ Ｐゴシック" panose="020B0600070205080204" pitchFamily="34" charset="-128"/>
              </a:rPr>
              <a:t>”</a:t>
            </a:r>
            <a:r>
              <a:rPr lang="en-US" altLang="ja-JP" sz="1800" b="1" dirty="0">
                <a:solidFill>
                  <a:srgbClr val="0000FF"/>
                </a:solidFill>
                <a:latin typeface="Courier New" panose="02070309020205020404" pitchFamily="49" charset="0"/>
                <a:ea typeface="ＭＳ Ｐゴシック" panose="020B0600070205080204" pitchFamily="34" charset="-128"/>
              </a:rPr>
              <a:t>, name, </a:t>
            </a:r>
            <a:r>
              <a:rPr lang="en-US" altLang="ja-JP" sz="1800" b="1" dirty="0" err="1">
                <a:solidFill>
                  <a:srgbClr val="0000FF"/>
                </a:solidFill>
                <a:latin typeface="Courier New" panose="02070309020205020404" pitchFamily="49" charset="0"/>
                <a:ea typeface="ＭＳ Ｐゴシック" panose="020B0600070205080204" pitchFamily="34" charset="-128"/>
              </a:rPr>
              <a:t>getpid</a:t>
            </a:r>
            <a:r>
              <a:rPr lang="en-US" altLang="ja-JP" sz="1800" b="1" dirty="0">
                <a:solidFill>
                  <a:srgbClr val="0000FF"/>
                </a:solidFill>
                <a:latin typeface="Courier New" panose="02070309020205020404" pitchFamily="49" charset="0"/>
                <a:ea typeface="ＭＳ Ｐゴシック" panose="020B0600070205080204" pitchFamily="34" charset="-128"/>
              </a:rPr>
              <a:t>());</a:t>
            </a:r>
          </a:p>
          <a:p>
            <a:pPr>
              <a:buFont typeface="Monotype Sorts" pitchFamily="6" charset="2"/>
              <a:buNone/>
            </a:pPr>
            <a:r>
              <a:rPr lang="en-US" altLang="en-US" sz="1800" b="1" dirty="0">
                <a:solidFill>
                  <a:srgbClr val="0000FF"/>
                </a:solidFill>
                <a:latin typeface="Courier New" panose="02070309020205020404" pitchFamily="49" charset="0"/>
                <a:ea typeface="ＭＳ Ｐゴシック" panose="020B0600070205080204" pitchFamily="34" charset="-128"/>
              </a:rPr>
              <a:t>		return 0;</a:t>
            </a:r>
          </a:p>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	} else {</a:t>
            </a:r>
          </a:p>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		</a:t>
            </a:r>
            <a:r>
              <a:rPr lang="en-US" altLang="en-US" sz="1800" b="1" dirty="0" err="1">
                <a:solidFill>
                  <a:srgbClr val="FF3300"/>
                </a:solidFill>
                <a:latin typeface="Courier New" panose="02070309020205020404" pitchFamily="49" charset="0"/>
                <a:ea typeface="ＭＳ Ｐゴシック" panose="020B0600070205080204" pitchFamily="34" charset="-128"/>
              </a:rPr>
              <a:t>printf</a:t>
            </a:r>
            <a:r>
              <a:rPr lang="en-US" altLang="en-US" sz="1800" b="1" dirty="0">
                <a:solidFill>
                  <a:srgbClr val="FF3300"/>
                </a:solidFill>
                <a:latin typeface="Courier New" panose="02070309020205020404" pitchFamily="49" charset="0"/>
                <a:ea typeface="ＭＳ Ｐゴシック" panose="020B0600070205080204" pitchFamily="34" charset="-128"/>
              </a:rPr>
              <a:t>(</a:t>
            </a:r>
            <a:r>
              <a:rPr lang="ja-JP" altLang="en-US" sz="1800" b="1" dirty="0">
                <a:solidFill>
                  <a:srgbClr val="FF3300"/>
                </a:solidFill>
                <a:latin typeface="Courier New" panose="02070309020205020404" pitchFamily="49" charset="0"/>
                <a:ea typeface="ＭＳ Ｐゴシック" panose="020B0600070205080204" pitchFamily="34" charset="-128"/>
              </a:rPr>
              <a:t>“</a:t>
            </a:r>
            <a:r>
              <a:rPr lang="en-US" altLang="ja-JP" sz="1800" b="1" dirty="0">
                <a:solidFill>
                  <a:srgbClr val="FF3300"/>
                </a:solidFill>
                <a:latin typeface="Courier New" panose="02070309020205020404" pitchFamily="49" charset="0"/>
                <a:ea typeface="ＭＳ Ｐゴシック" panose="020B0600070205080204" pitchFamily="34" charset="-128"/>
              </a:rPr>
              <a:t>My child is %d\n</a:t>
            </a:r>
            <a:r>
              <a:rPr lang="ja-JP" altLang="en-US" sz="1800" b="1" dirty="0">
                <a:solidFill>
                  <a:srgbClr val="FF3300"/>
                </a:solidFill>
                <a:latin typeface="Courier New" panose="02070309020205020404" pitchFamily="49" charset="0"/>
                <a:ea typeface="ＭＳ Ｐゴシック" panose="020B0600070205080204" pitchFamily="34" charset="-128"/>
              </a:rPr>
              <a:t>”</a:t>
            </a:r>
            <a:r>
              <a:rPr lang="en-US" altLang="ja-JP" sz="1800" b="1" dirty="0">
                <a:solidFill>
                  <a:srgbClr val="FF3300"/>
                </a:solidFill>
                <a:latin typeface="Courier New" panose="02070309020205020404" pitchFamily="49" charset="0"/>
                <a:ea typeface="ＭＳ Ｐゴシック" panose="020B0600070205080204" pitchFamily="34" charset="-128"/>
              </a:rPr>
              <a:t>, </a:t>
            </a:r>
            <a:r>
              <a:rPr lang="en-US" altLang="ja-JP" sz="1800" b="1" dirty="0" err="1">
                <a:solidFill>
                  <a:srgbClr val="FF3300"/>
                </a:solidFill>
                <a:latin typeface="Courier New" panose="02070309020205020404" pitchFamily="49" charset="0"/>
                <a:ea typeface="ＭＳ Ｐゴシック" panose="020B0600070205080204" pitchFamily="34" charset="-128"/>
              </a:rPr>
              <a:t>child_pid</a:t>
            </a:r>
            <a:r>
              <a:rPr lang="en-US" altLang="ja-JP" sz="1800" b="1" dirty="0">
                <a:solidFill>
                  <a:srgbClr val="FF3300"/>
                </a:solidFill>
                <a:latin typeface="Courier New" panose="02070309020205020404" pitchFamily="49" charset="0"/>
                <a:ea typeface="ＭＳ Ｐゴシック" panose="020B0600070205080204" pitchFamily="34" charset="-128"/>
              </a:rPr>
              <a:t>);</a:t>
            </a:r>
          </a:p>
          <a:p>
            <a:pPr>
              <a:buFont typeface="Monotype Sorts" pitchFamily="6" charset="2"/>
              <a:buNone/>
            </a:pPr>
            <a:r>
              <a:rPr lang="en-US" altLang="en-US" sz="1800" b="1" dirty="0">
                <a:solidFill>
                  <a:srgbClr val="FF3300"/>
                </a:solidFill>
                <a:latin typeface="Courier New" panose="02070309020205020404" pitchFamily="49" charset="0"/>
                <a:ea typeface="ＭＳ Ｐゴシック" panose="020B0600070205080204" pitchFamily="34" charset="-128"/>
              </a:rPr>
              <a:t>		return 0;</a:t>
            </a:r>
          </a:p>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	}</a:t>
            </a:r>
          </a:p>
          <a:p>
            <a:pPr>
              <a:buFont typeface="Monotype Sorts" pitchFamily="6" charset="2"/>
              <a:buNone/>
            </a:pPr>
            <a:r>
              <a:rPr lang="en-US" altLang="en-US" sz="1800" b="1" dirty="0">
                <a:latin typeface="Courier New" panose="02070309020205020404" pitchFamily="49" charset="0"/>
                <a:ea typeface="ＭＳ Ｐゴシック" panose="020B0600070205080204" pitchFamily="34" charset="-128"/>
              </a:rPr>
              <a:t>}</a:t>
            </a:r>
          </a:p>
          <a:p>
            <a:pPr algn="ctr">
              <a:buFont typeface="Monotype Sorts" pitchFamily="6" charset="2"/>
              <a:buNone/>
            </a:pPr>
            <a:r>
              <a:rPr lang="en-US" altLang="en-US" dirty="0">
                <a:ea typeface="ＭＳ Ｐゴシック" panose="020B0600070205080204" pitchFamily="34" charset="-128"/>
              </a:rPr>
              <a:t>What does this program print?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Slide Number Placeholder 5">
            <a:extLst>
              <a:ext uri="{FF2B5EF4-FFF2-40B4-BE49-F238E27FC236}">
                <a16:creationId xmlns:a16="http://schemas.microsoft.com/office/drawing/2014/main" id="{5B5BA417-3512-4FDD-842B-A1B44B0F6F6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67CC59C-5238-4716-B897-FCDDC66F1C85}" type="slidenum">
              <a:rPr lang="en-US" altLang="en-US" sz="1000" smtClean="0">
                <a:solidFill>
                  <a:schemeClr val="tx1"/>
                </a:solidFill>
              </a:rPr>
              <a:pPr>
                <a:spcBef>
                  <a:spcPct val="0"/>
                </a:spcBef>
                <a:buClrTx/>
                <a:buSzTx/>
                <a:buFontTx/>
                <a:buNone/>
              </a:pPr>
              <a:t>13</a:t>
            </a:fld>
            <a:endParaRPr lang="en-US" altLang="en-US" sz="1000">
              <a:solidFill>
                <a:schemeClr val="tx1"/>
              </a:solidFill>
            </a:endParaRPr>
          </a:p>
        </p:txBody>
      </p:sp>
      <p:sp>
        <p:nvSpPr>
          <p:cNvPr id="310274" name="Rectangle 2">
            <a:extLst>
              <a:ext uri="{FF2B5EF4-FFF2-40B4-BE49-F238E27FC236}">
                <a16:creationId xmlns:a16="http://schemas.microsoft.com/office/drawing/2014/main" id="{A4118349-72F2-44C1-AE65-19EDD24FF79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Duplicating Address Spaces</a:t>
            </a:r>
          </a:p>
        </p:txBody>
      </p:sp>
      <p:sp>
        <p:nvSpPr>
          <p:cNvPr id="62469" name="Rectangle 4">
            <a:extLst>
              <a:ext uri="{FF2B5EF4-FFF2-40B4-BE49-F238E27FC236}">
                <a16:creationId xmlns:a16="http://schemas.microsoft.com/office/drawing/2014/main" id="{2B63A9A1-D5CF-4374-99E3-EA2FB59271B4}"/>
              </a:ext>
            </a:extLst>
          </p:cNvPr>
          <p:cNvSpPr>
            <a:spLocks noChangeArrowheads="1"/>
          </p:cNvSpPr>
          <p:nvPr/>
        </p:nvSpPr>
        <p:spPr bwMode="auto">
          <a:xfrm>
            <a:off x="1447800" y="2362200"/>
            <a:ext cx="2514600" cy="2590800"/>
          </a:xfrm>
          <a:prstGeom prst="rect">
            <a:avLst/>
          </a:prstGeom>
          <a:solidFill>
            <a:srgbClr val="FFFF99"/>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2470" name="Text Box 5">
            <a:extLst>
              <a:ext uri="{FF2B5EF4-FFF2-40B4-BE49-F238E27FC236}">
                <a16:creationId xmlns:a16="http://schemas.microsoft.com/office/drawing/2014/main" id="{9D8BC9E1-C0DC-45D1-918A-85DD01B7DCD1}"/>
              </a:ext>
            </a:extLst>
          </p:cNvPr>
          <p:cNvSpPr txBox="1">
            <a:spLocks noChangeArrowheads="1"/>
          </p:cNvSpPr>
          <p:nvPr/>
        </p:nvSpPr>
        <p:spPr bwMode="auto">
          <a:xfrm>
            <a:off x="1524000" y="30480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62471" name="Text Box 6">
            <a:extLst>
              <a:ext uri="{FF2B5EF4-FFF2-40B4-BE49-F238E27FC236}">
                <a16:creationId xmlns:a16="http://schemas.microsoft.com/office/drawing/2014/main" id="{8581C32D-0514-44CD-9C52-8D25A61475E7}"/>
              </a:ext>
            </a:extLst>
          </p:cNvPr>
          <p:cNvSpPr txBox="1">
            <a:spLocks noChangeArrowheads="1"/>
          </p:cNvSpPr>
          <p:nvPr/>
        </p:nvSpPr>
        <p:spPr bwMode="auto">
          <a:xfrm>
            <a:off x="1447800" y="2743200"/>
            <a:ext cx="2438400"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6" charset="2"/>
              <a:buNone/>
            </a:pPr>
            <a:r>
              <a:rPr lang="en-US" altLang="en-US" sz="1400">
                <a:solidFill>
                  <a:srgbClr val="D60093"/>
                </a:solidFill>
                <a:latin typeface="Courier New" panose="02070309020205020404" pitchFamily="49" charset="0"/>
              </a:rPr>
              <a:t>child_pid = fork();</a:t>
            </a:r>
          </a:p>
          <a:p>
            <a:pPr>
              <a:spcBef>
                <a:spcPct val="50000"/>
              </a:spcBef>
              <a:buClrTx/>
              <a:buSzTx/>
              <a:buFontTx/>
              <a:buNone/>
            </a:pPr>
            <a:r>
              <a:rPr lang="en-US" altLang="en-US" sz="1400">
                <a:solidFill>
                  <a:srgbClr val="D60093"/>
                </a:solidFill>
                <a:latin typeface="Courier New" panose="02070309020205020404" pitchFamily="49" charset="0"/>
              </a:rPr>
              <a:t>if (child_pid == 0) {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0000FF"/>
                </a:solidFill>
                <a:latin typeface="Courier New" panose="02070309020205020404" pitchFamily="49" charset="0"/>
              </a:rPr>
              <a:t>printf(</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child</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 else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FF3300"/>
                </a:solidFill>
                <a:latin typeface="Courier New" panose="02070309020205020404" pitchFamily="49" charset="0"/>
              </a:rPr>
              <a:t>printf(</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parent</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a:t>
            </a:r>
          </a:p>
        </p:txBody>
      </p:sp>
      <p:sp>
        <p:nvSpPr>
          <p:cNvPr id="310279" name="Rectangle 7">
            <a:extLst>
              <a:ext uri="{FF2B5EF4-FFF2-40B4-BE49-F238E27FC236}">
                <a16:creationId xmlns:a16="http://schemas.microsoft.com/office/drawing/2014/main" id="{36E3F774-3577-4554-84ED-407076F81E33}"/>
              </a:ext>
            </a:extLst>
          </p:cNvPr>
          <p:cNvSpPr>
            <a:spLocks noChangeArrowheads="1"/>
          </p:cNvSpPr>
          <p:nvPr/>
        </p:nvSpPr>
        <p:spPr bwMode="auto">
          <a:xfrm>
            <a:off x="4953000" y="2362200"/>
            <a:ext cx="2514600" cy="2590800"/>
          </a:xfrm>
          <a:prstGeom prst="rect">
            <a:avLst/>
          </a:prstGeom>
          <a:solidFill>
            <a:srgbClr val="FFFF99"/>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7898" name="AutoShape 9">
            <a:extLst>
              <a:ext uri="{FF2B5EF4-FFF2-40B4-BE49-F238E27FC236}">
                <a16:creationId xmlns:a16="http://schemas.microsoft.com/office/drawing/2014/main" id="{4E4BA83E-BD93-48D2-827F-6C52AE44601F}"/>
              </a:ext>
            </a:extLst>
          </p:cNvPr>
          <p:cNvSpPr>
            <a:spLocks noChangeArrowheads="1"/>
          </p:cNvSpPr>
          <p:nvPr/>
        </p:nvSpPr>
        <p:spPr bwMode="auto">
          <a:xfrm>
            <a:off x="4114800" y="3352800"/>
            <a:ext cx="685800" cy="609600"/>
          </a:xfrm>
          <a:prstGeom prst="rightArrow">
            <a:avLst>
              <a:gd name="adj1" fmla="val 50000"/>
              <a:gd name="adj2" fmla="val 28125"/>
            </a:avLst>
          </a:prstGeom>
          <a:solidFill>
            <a:srgbClr val="009900"/>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2474" name="Text Box 10">
            <a:extLst>
              <a:ext uri="{FF2B5EF4-FFF2-40B4-BE49-F238E27FC236}">
                <a16:creationId xmlns:a16="http://schemas.microsoft.com/office/drawing/2014/main" id="{59DEBBE8-4F1A-4D67-98EE-18F5EAB19592}"/>
              </a:ext>
            </a:extLst>
          </p:cNvPr>
          <p:cNvSpPr txBox="1">
            <a:spLocks noChangeArrowheads="1"/>
          </p:cNvSpPr>
          <p:nvPr/>
        </p:nvSpPr>
        <p:spPr bwMode="auto">
          <a:xfrm>
            <a:off x="2057400" y="51816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Parent</a:t>
            </a:r>
          </a:p>
        </p:txBody>
      </p:sp>
      <p:sp>
        <p:nvSpPr>
          <p:cNvPr id="37900" name="Text Box 11">
            <a:extLst>
              <a:ext uri="{FF2B5EF4-FFF2-40B4-BE49-F238E27FC236}">
                <a16:creationId xmlns:a16="http://schemas.microsoft.com/office/drawing/2014/main" id="{F102BC1C-8AA6-42E5-AEB3-FD4C8EE2B9FB}"/>
              </a:ext>
            </a:extLst>
          </p:cNvPr>
          <p:cNvSpPr txBox="1">
            <a:spLocks noChangeArrowheads="1"/>
          </p:cNvSpPr>
          <p:nvPr/>
        </p:nvSpPr>
        <p:spPr bwMode="auto">
          <a:xfrm>
            <a:off x="5638800" y="51816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Child</a:t>
            </a:r>
          </a:p>
        </p:txBody>
      </p:sp>
      <p:sp>
        <p:nvSpPr>
          <p:cNvPr id="37901" name="Text Box 12">
            <a:extLst>
              <a:ext uri="{FF2B5EF4-FFF2-40B4-BE49-F238E27FC236}">
                <a16:creationId xmlns:a16="http://schemas.microsoft.com/office/drawing/2014/main" id="{57E3A4E4-8597-41C3-AFFA-6541159A47C6}"/>
              </a:ext>
            </a:extLst>
          </p:cNvPr>
          <p:cNvSpPr txBox="1">
            <a:spLocks noChangeArrowheads="1"/>
          </p:cNvSpPr>
          <p:nvPr/>
        </p:nvSpPr>
        <p:spPr bwMode="auto">
          <a:xfrm>
            <a:off x="4953000" y="2743200"/>
            <a:ext cx="2438400"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6" charset="2"/>
              <a:buNone/>
            </a:pPr>
            <a:r>
              <a:rPr lang="en-US" altLang="en-US" sz="1400">
                <a:solidFill>
                  <a:srgbClr val="D60093"/>
                </a:solidFill>
                <a:latin typeface="Courier New" panose="02070309020205020404" pitchFamily="49" charset="0"/>
              </a:rPr>
              <a:t>child_pid = fork();</a:t>
            </a:r>
          </a:p>
          <a:p>
            <a:pPr>
              <a:spcBef>
                <a:spcPct val="50000"/>
              </a:spcBef>
              <a:buClrTx/>
              <a:buSzTx/>
              <a:buFontTx/>
              <a:buNone/>
            </a:pPr>
            <a:r>
              <a:rPr lang="en-US" altLang="en-US" sz="1400">
                <a:solidFill>
                  <a:srgbClr val="D60093"/>
                </a:solidFill>
                <a:latin typeface="Courier New" panose="02070309020205020404" pitchFamily="49" charset="0"/>
              </a:rPr>
              <a:t>if (child_pid == 0) {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0000FF"/>
                </a:solidFill>
                <a:latin typeface="Courier New" panose="02070309020205020404" pitchFamily="49" charset="0"/>
              </a:rPr>
              <a:t>printf(</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child</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 else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FF3300"/>
                </a:solidFill>
                <a:latin typeface="Courier New" panose="02070309020205020404" pitchFamily="49" charset="0"/>
              </a:rPr>
              <a:t>printf(</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parent</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a:t>
            </a:r>
          </a:p>
        </p:txBody>
      </p:sp>
      <p:sp>
        <p:nvSpPr>
          <p:cNvPr id="62477" name="Line 13">
            <a:extLst>
              <a:ext uri="{FF2B5EF4-FFF2-40B4-BE49-F238E27FC236}">
                <a16:creationId xmlns:a16="http://schemas.microsoft.com/office/drawing/2014/main" id="{33CA2343-BBBC-4A4D-A4AD-82AEF9FF2332}"/>
              </a:ext>
            </a:extLst>
          </p:cNvPr>
          <p:cNvSpPr>
            <a:spLocks noChangeShapeType="1"/>
          </p:cNvSpPr>
          <p:nvPr/>
        </p:nvSpPr>
        <p:spPr bwMode="auto">
          <a:xfrm>
            <a:off x="1066800" y="2895600"/>
            <a:ext cx="381000" cy="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2478" name="Text Box 14">
            <a:extLst>
              <a:ext uri="{FF2B5EF4-FFF2-40B4-BE49-F238E27FC236}">
                <a16:creationId xmlns:a16="http://schemas.microsoft.com/office/drawing/2014/main" id="{23333B2B-12C3-43D0-98AB-E86A7189D803}"/>
              </a:ext>
            </a:extLst>
          </p:cNvPr>
          <p:cNvSpPr txBox="1">
            <a:spLocks noChangeArrowheads="1"/>
          </p:cNvSpPr>
          <p:nvPr/>
        </p:nvSpPr>
        <p:spPr bwMode="auto">
          <a:xfrm>
            <a:off x="609600" y="2743200"/>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PC</a:t>
            </a:r>
          </a:p>
        </p:txBody>
      </p:sp>
      <p:sp>
        <p:nvSpPr>
          <p:cNvPr id="37904" name="Text Box 17">
            <a:extLst>
              <a:ext uri="{FF2B5EF4-FFF2-40B4-BE49-F238E27FC236}">
                <a16:creationId xmlns:a16="http://schemas.microsoft.com/office/drawing/2014/main" id="{1BB25DAC-2E72-4324-99EB-A546CEA1EE94}"/>
              </a:ext>
            </a:extLst>
          </p:cNvPr>
          <p:cNvSpPr txBox="1">
            <a:spLocks noChangeArrowheads="1"/>
          </p:cNvSpPr>
          <p:nvPr/>
        </p:nvSpPr>
        <p:spPr bwMode="auto">
          <a:xfrm>
            <a:off x="24384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child_pid = 486</a:t>
            </a:r>
          </a:p>
        </p:txBody>
      </p:sp>
      <p:sp>
        <p:nvSpPr>
          <p:cNvPr id="37905" name="Text Box 18">
            <a:extLst>
              <a:ext uri="{FF2B5EF4-FFF2-40B4-BE49-F238E27FC236}">
                <a16:creationId xmlns:a16="http://schemas.microsoft.com/office/drawing/2014/main" id="{443EFED7-A5E9-4511-B8D2-A08DEFFA8B57}"/>
              </a:ext>
            </a:extLst>
          </p:cNvPr>
          <p:cNvSpPr txBox="1">
            <a:spLocks noChangeArrowheads="1"/>
          </p:cNvSpPr>
          <p:nvPr/>
        </p:nvSpPr>
        <p:spPr bwMode="auto">
          <a:xfrm>
            <a:off x="57150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child_pid = 0</a:t>
            </a:r>
          </a:p>
        </p:txBody>
      </p:sp>
      <p:sp>
        <p:nvSpPr>
          <p:cNvPr id="37906" name="Line 19">
            <a:extLst>
              <a:ext uri="{FF2B5EF4-FFF2-40B4-BE49-F238E27FC236}">
                <a16:creationId xmlns:a16="http://schemas.microsoft.com/office/drawing/2014/main" id="{77C8510A-D76F-4A73-A03C-B88D1CF83463}"/>
              </a:ext>
            </a:extLst>
          </p:cNvPr>
          <p:cNvSpPr>
            <a:spLocks noChangeShapeType="1"/>
          </p:cNvSpPr>
          <p:nvPr/>
        </p:nvSpPr>
        <p:spPr bwMode="auto">
          <a:xfrm flipH="1">
            <a:off x="2209800" y="2286000"/>
            <a:ext cx="228600" cy="38100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7" name="Line 20">
            <a:extLst>
              <a:ext uri="{FF2B5EF4-FFF2-40B4-BE49-F238E27FC236}">
                <a16:creationId xmlns:a16="http://schemas.microsoft.com/office/drawing/2014/main" id="{899C8EE8-5366-4601-B0D6-20F717A7A7AD}"/>
              </a:ext>
            </a:extLst>
          </p:cNvPr>
          <p:cNvSpPr>
            <a:spLocks noChangeShapeType="1"/>
          </p:cNvSpPr>
          <p:nvPr/>
        </p:nvSpPr>
        <p:spPr bwMode="auto">
          <a:xfrm flipH="1">
            <a:off x="5486400" y="2286000"/>
            <a:ext cx="228600" cy="38100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8" name="Text Box 21">
            <a:extLst>
              <a:ext uri="{FF2B5EF4-FFF2-40B4-BE49-F238E27FC236}">
                <a16:creationId xmlns:a16="http://schemas.microsoft.com/office/drawing/2014/main" id="{502E6BD0-06DD-4AB7-B4CC-1FA0D578D477}"/>
              </a:ext>
            </a:extLst>
          </p:cNvPr>
          <p:cNvSpPr txBox="1">
            <a:spLocks noChangeArrowheads="1"/>
          </p:cNvSpPr>
          <p:nvPr/>
        </p:nvSpPr>
        <p:spPr bwMode="auto">
          <a:xfrm>
            <a:off x="7772400" y="2743200"/>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PC</a:t>
            </a:r>
          </a:p>
        </p:txBody>
      </p:sp>
      <p:sp>
        <p:nvSpPr>
          <p:cNvPr id="37909" name="Line 22">
            <a:extLst>
              <a:ext uri="{FF2B5EF4-FFF2-40B4-BE49-F238E27FC236}">
                <a16:creationId xmlns:a16="http://schemas.microsoft.com/office/drawing/2014/main" id="{1AF66DCE-4C95-4E7E-88BD-48A9C01403A6}"/>
              </a:ext>
            </a:extLst>
          </p:cNvPr>
          <p:cNvSpPr>
            <a:spLocks noChangeShapeType="1"/>
          </p:cNvSpPr>
          <p:nvPr/>
        </p:nvSpPr>
        <p:spPr bwMode="auto">
          <a:xfrm flipH="1">
            <a:off x="7467600" y="2895600"/>
            <a:ext cx="381000" cy="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90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90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90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90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027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90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90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790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9" grpId="0" animBg="1"/>
      <p:bldP spid="37898" grpId="0" animBg="1"/>
      <p:bldP spid="37900" grpId="0"/>
      <p:bldP spid="37901" grpId="0"/>
      <p:bldP spid="37904" grpId="0"/>
      <p:bldP spid="37905" grpId="0"/>
      <p:bldP spid="3790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Slide Number Placeholder 5">
            <a:extLst>
              <a:ext uri="{FF2B5EF4-FFF2-40B4-BE49-F238E27FC236}">
                <a16:creationId xmlns:a16="http://schemas.microsoft.com/office/drawing/2014/main" id="{0FF6448D-0DBB-4B60-952C-6A1FA207558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9B0AECB-3F06-4A6A-8D52-3FBC52689023}" type="slidenum">
              <a:rPr lang="en-US" altLang="en-US" sz="1000" smtClean="0">
                <a:solidFill>
                  <a:schemeClr val="tx1"/>
                </a:solidFill>
              </a:rPr>
              <a:pPr>
                <a:spcBef>
                  <a:spcPct val="0"/>
                </a:spcBef>
                <a:buClrTx/>
                <a:buSzTx/>
                <a:buFontTx/>
                <a:buNone/>
              </a:pPr>
              <a:t>14</a:t>
            </a:fld>
            <a:endParaRPr lang="en-US" altLang="en-US" sz="1000">
              <a:solidFill>
                <a:schemeClr val="tx1"/>
              </a:solidFill>
            </a:endParaRPr>
          </a:p>
        </p:txBody>
      </p:sp>
      <p:sp>
        <p:nvSpPr>
          <p:cNvPr id="311298" name="Rectangle 2">
            <a:extLst>
              <a:ext uri="{FF2B5EF4-FFF2-40B4-BE49-F238E27FC236}">
                <a16:creationId xmlns:a16="http://schemas.microsoft.com/office/drawing/2014/main" id="{1F1B8222-0C85-48DE-85B4-6CC824BEF6D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Divergence</a:t>
            </a:r>
          </a:p>
        </p:txBody>
      </p:sp>
      <p:sp>
        <p:nvSpPr>
          <p:cNvPr id="63493" name="Rectangle 12">
            <a:extLst>
              <a:ext uri="{FF2B5EF4-FFF2-40B4-BE49-F238E27FC236}">
                <a16:creationId xmlns:a16="http://schemas.microsoft.com/office/drawing/2014/main" id="{79029AAD-788F-4912-9EE1-DAF3B004047A}"/>
              </a:ext>
            </a:extLst>
          </p:cNvPr>
          <p:cNvSpPr>
            <a:spLocks noChangeArrowheads="1"/>
          </p:cNvSpPr>
          <p:nvPr/>
        </p:nvSpPr>
        <p:spPr bwMode="auto">
          <a:xfrm>
            <a:off x="1447800" y="2362200"/>
            <a:ext cx="2514600" cy="2590800"/>
          </a:xfrm>
          <a:prstGeom prst="rect">
            <a:avLst/>
          </a:prstGeom>
          <a:solidFill>
            <a:srgbClr val="FFFF99"/>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3494" name="Text Box 13">
            <a:extLst>
              <a:ext uri="{FF2B5EF4-FFF2-40B4-BE49-F238E27FC236}">
                <a16:creationId xmlns:a16="http://schemas.microsoft.com/office/drawing/2014/main" id="{D07C2382-2945-4189-A1D5-AC9E03BA5AC5}"/>
              </a:ext>
            </a:extLst>
          </p:cNvPr>
          <p:cNvSpPr txBox="1">
            <a:spLocks noChangeArrowheads="1"/>
          </p:cNvSpPr>
          <p:nvPr/>
        </p:nvSpPr>
        <p:spPr bwMode="auto">
          <a:xfrm>
            <a:off x="1524000" y="30480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63495" name="Text Box 14">
            <a:extLst>
              <a:ext uri="{FF2B5EF4-FFF2-40B4-BE49-F238E27FC236}">
                <a16:creationId xmlns:a16="http://schemas.microsoft.com/office/drawing/2014/main" id="{F61DA320-726E-4B83-B491-315F31B4C3AB}"/>
              </a:ext>
            </a:extLst>
          </p:cNvPr>
          <p:cNvSpPr txBox="1">
            <a:spLocks noChangeArrowheads="1"/>
          </p:cNvSpPr>
          <p:nvPr/>
        </p:nvSpPr>
        <p:spPr bwMode="auto">
          <a:xfrm>
            <a:off x="1447800" y="2743200"/>
            <a:ext cx="2438400"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6" charset="2"/>
              <a:buNone/>
            </a:pPr>
            <a:r>
              <a:rPr lang="en-US" altLang="en-US" sz="1400">
                <a:solidFill>
                  <a:srgbClr val="D60093"/>
                </a:solidFill>
                <a:latin typeface="Courier New" panose="02070309020205020404" pitchFamily="49" charset="0"/>
              </a:rPr>
              <a:t>child_pid = fork();</a:t>
            </a:r>
          </a:p>
          <a:p>
            <a:pPr>
              <a:spcBef>
                <a:spcPct val="50000"/>
              </a:spcBef>
              <a:buClrTx/>
              <a:buSzTx/>
              <a:buFontTx/>
              <a:buNone/>
            </a:pPr>
            <a:r>
              <a:rPr lang="en-US" altLang="en-US" sz="1400">
                <a:solidFill>
                  <a:srgbClr val="D60093"/>
                </a:solidFill>
                <a:latin typeface="Courier New" panose="02070309020205020404" pitchFamily="49" charset="0"/>
              </a:rPr>
              <a:t>if (child_pid == 0) {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0000FF"/>
                </a:solidFill>
                <a:latin typeface="Courier New" panose="02070309020205020404" pitchFamily="49" charset="0"/>
              </a:rPr>
              <a:t>printf(</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child</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 else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FF3300"/>
                </a:solidFill>
                <a:latin typeface="Courier New" panose="02070309020205020404" pitchFamily="49" charset="0"/>
              </a:rPr>
              <a:t>printf(</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parent</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a:t>
            </a:r>
          </a:p>
        </p:txBody>
      </p:sp>
      <p:sp>
        <p:nvSpPr>
          <p:cNvPr id="63496" name="Rectangle 15">
            <a:extLst>
              <a:ext uri="{FF2B5EF4-FFF2-40B4-BE49-F238E27FC236}">
                <a16:creationId xmlns:a16="http://schemas.microsoft.com/office/drawing/2014/main" id="{6F00E239-8796-4FA5-940D-D3B843D80142}"/>
              </a:ext>
            </a:extLst>
          </p:cNvPr>
          <p:cNvSpPr>
            <a:spLocks noChangeArrowheads="1"/>
          </p:cNvSpPr>
          <p:nvPr/>
        </p:nvSpPr>
        <p:spPr bwMode="auto">
          <a:xfrm>
            <a:off x="4953000" y="2362200"/>
            <a:ext cx="2514600" cy="2590800"/>
          </a:xfrm>
          <a:prstGeom prst="rect">
            <a:avLst/>
          </a:prstGeom>
          <a:solidFill>
            <a:srgbClr val="FFFF99"/>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3497" name="AutoShape 16">
            <a:extLst>
              <a:ext uri="{FF2B5EF4-FFF2-40B4-BE49-F238E27FC236}">
                <a16:creationId xmlns:a16="http://schemas.microsoft.com/office/drawing/2014/main" id="{19087EEC-23EE-4C99-9D68-7D44B4C17BEC}"/>
              </a:ext>
            </a:extLst>
          </p:cNvPr>
          <p:cNvSpPr>
            <a:spLocks noChangeArrowheads="1"/>
          </p:cNvSpPr>
          <p:nvPr/>
        </p:nvSpPr>
        <p:spPr bwMode="auto">
          <a:xfrm>
            <a:off x="4114800" y="3352800"/>
            <a:ext cx="685800" cy="609600"/>
          </a:xfrm>
          <a:prstGeom prst="rightArrow">
            <a:avLst>
              <a:gd name="adj1" fmla="val 50000"/>
              <a:gd name="adj2" fmla="val 28125"/>
            </a:avLst>
          </a:prstGeom>
          <a:solidFill>
            <a:srgbClr val="009900"/>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63498" name="Text Box 17">
            <a:extLst>
              <a:ext uri="{FF2B5EF4-FFF2-40B4-BE49-F238E27FC236}">
                <a16:creationId xmlns:a16="http://schemas.microsoft.com/office/drawing/2014/main" id="{866439F1-75A8-4780-98DC-946D7E20E34A}"/>
              </a:ext>
            </a:extLst>
          </p:cNvPr>
          <p:cNvSpPr txBox="1">
            <a:spLocks noChangeArrowheads="1"/>
          </p:cNvSpPr>
          <p:nvPr/>
        </p:nvSpPr>
        <p:spPr bwMode="auto">
          <a:xfrm>
            <a:off x="2057400" y="51816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Parent</a:t>
            </a:r>
          </a:p>
        </p:txBody>
      </p:sp>
      <p:sp>
        <p:nvSpPr>
          <p:cNvPr id="63499" name="Text Box 18">
            <a:extLst>
              <a:ext uri="{FF2B5EF4-FFF2-40B4-BE49-F238E27FC236}">
                <a16:creationId xmlns:a16="http://schemas.microsoft.com/office/drawing/2014/main" id="{B811AB90-8490-424F-9F68-FB18F5D29152}"/>
              </a:ext>
            </a:extLst>
          </p:cNvPr>
          <p:cNvSpPr txBox="1">
            <a:spLocks noChangeArrowheads="1"/>
          </p:cNvSpPr>
          <p:nvPr/>
        </p:nvSpPr>
        <p:spPr bwMode="auto">
          <a:xfrm>
            <a:off x="5638800" y="51816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t>Child</a:t>
            </a:r>
          </a:p>
        </p:txBody>
      </p:sp>
      <p:sp>
        <p:nvSpPr>
          <p:cNvPr id="63500" name="Text Box 19">
            <a:extLst>
              <a:ext uri="{FF2B5EF4-FFF2-40B4-BE49-F238E27FC236}">
                <a16:creationId xmlns:a16="http://schemas.microsoft.com/office/drawing/2014/main" id="{60176151-8CE3-4BB1-975D-F9AB1CBE2DA7}"/>
              </a:ext>
            </a:extLst>
          </p:cNvPr>
          <p:cNvSpPr txBox="1">
            <a:spLocks noChangeArrowheads="1"/>
          </p:cNvSpPr>
          <p:nvPr/>
        </p:nvSpPr>
        <p:spPr bwMode="auto">
          <a:xfrm>
            <a:off x="4953000" y="2743200"/>
            <a:ext cx="2438400"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6" charset="2"/>
              <a:buNone/>
            </a:pPr>
            <a:r>
              <a:rPr lang="en-US" altLang="en-US" sz="1400">
                <a:solidFill>
                  <a:srgbClr val="D60093"/>
                </a:solidFill>
                <a:latin typeface="Courier New" panose="02070309020205020404" pitchFamily="49" charset="0"/>
              </a:rPr>
              <a:t>child_pid = fork();</a:t>
            </a:r>
          </a:p>
          <a:p>
            <a:pPr>
              <a:spcBef>
                <a:spcPct val="50000"/>
              </a:spcBef>
              <a:buClrTx/>
              <a:buSzTx/>
              <a:buFontTx/>
              <a:buNone/>
            </a:pPr>
            <a:r>
              <a:rPr lang="en-US" altLang="en-US" sz="1400">
                <a:solidFill>
                  <a:srgbClr val="D60093"/>
                </a:solidFill>
                <a:latin typeface="Courier New" panose="02070309020205020404" pitchFamily="49" charset="0"/>
              </a:rPr>
              <a:t>if (child_pid == 0) {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0000FF"/>
                </a:solidFill>
                <a:latin typeface="Courier New" panose="02070309020205020404" pitchFamily="49" charset="0"/>
              </a:rPr>
              <a:t>printf(</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child</a:t>
            </a:r>
            <a:r>
              <a:rPr lang="ja-JP" altLang="en-US" sz="1400">
                <a:solidFill>
                  <a:srgbClr val="0000FF"/>
                </a:solidFill>
                <a:latin typeface="Courier New" panose="02070309020205020404" pitchFamily="49" charset="0"/>
              </a:rPr>
              <a:t>”</a:t>
            </a:r>
            <a:r>
              <a:rPr lang="en-US" altLang="ja-JP" sz="1400">
                <a:solidFill>
                  <a:srgbClr val="0000FF"/>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 else {</a:t>
            </a:r>
          </a:p>
          <a:p>
            <a:pPr>
              <a:spcBef>
                <a:spcPct val="50000"/>
              </a:spcBef>
              <a:buClrTx/>
              <a:buSzTx/>
              <a:buFontTx/>
              <a:buNone/>
            </a:pPr>
            <a:r>
              <a:rPr lang="en-US" altLang="en-US" sz="1400">
                <a:solidFill>
                  <a:srgbClr val="D60093"/>
                </a:solidFill>
                <a:latin typeface="Courier New" panose="02070309020205020404" pitchFamily="49" charset="0"/>
              </a:rPr>
              <a:t>  </a:t>
            </a:r>
            <a:r>
              <a:rPr lang="en-US" altLang="en-US" sz="1400">
                <a:solidFill>
                  <a:srgbClr val="FF3300"/>
                </a:solidFill>
                <a:latin typeface="Courier New" panose="02070309020205020404" pitchFamily="49" charset="0"/>
              </a:rPr>
              <a:t>printf(</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parent</a:t>
            </a:r>
            <a:r>
              <a:rPr lang="ja-JP" altLang="en-US" sz="1400">
                <a:solidFill>
                  <a:srgbClr val="FF3300"/>
                </a:solidFill>
                <a:latin typeface="Courier New" panose="02070309020205020404" pitchFamily="49" charset="0"/>
              </a:rPr>
              <a:t>”</a:t>
            </a:r>
            <a:r>
              <a:rPr lang="en-US" altLang="ja-JP" sz="1400">
                <a:solidFill>
                  <a:srgbClr val="FF3300"/>
                </a:solidFill>
                <a:latin typeface="Courier New" panose="02070309020205020404" pitchFamily="49" charset="0"/>
              </a:rPr>
              <a:t>);</a:t>
            </a:r>
          </a:p>
          <a:p>
            <a:pPr>
              <a:spcBef>
                <a:spcPct val="50000"/>
              </a:spcBef>
              <a:buClrTx/>
              <a:buSzTx/>
              <a:buFontTx/>
              <a:buNone/>
            </a:pPr>
            <a:r>
              <a:rPr lang="en-US" altLang="en-US" sz="1400">
                <a:solidFill>
                  <a:srgbClr val="D60093"/>
                </a:solidFill>
                <a:latin typeface="Courier New" panose="02070309020205020404" pitchFamily="49" charset="0"/>
              </a:rPr>
              <a:t>}</a:t>
            </a:r>
          </a:p>
        </p:txBody>
      </p:sp>
      <p:sp>
        <p:nvSpPr>
          <p:cNvPr id="63501" name="Line 20">
            <a:extLst>
              <a:ext uri="{FF2B5EF4-FFF2-40B4-BE49-F238E27FC236}">
                <a16:creationId xmlns:a16="http://schemas.microsoft.com/office/drawing/2014/main" id="{10C9CB7A-D866-4EF5-A711-7BE118BDC8DF}"/>
              </a:ext>
            </a:extLst>
          </p:cNvPr>
          <p:cNvSpPr>
            <a:spLocks noChangeShapeType="1"/>
          </p:cNvSpPr>
          <p:nvPr/>
        </p:nvSpPr>
        <p:spPr bwMode="auto">
          <a:xfrm>
            <a:off x="1066800" y="4191000"/>
            <a:ext cx="381000" cy="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3502" name="Text Box 21">
            <a:extLst>
              <a:ext uri="{FF2B5EF4-FFF2-40B4-BE49-F238E27FC236}">
                <a16:creationId xmlns:a16="http://schemas.microsoft.com/office/drawing/2014/main" id="{EACDADDC-8F39-4640-901C-6C6109E2AEE3}"/>
              </a:ext>
            </a:extLst>
          </p:cNvPr>
          <p:cNvSpPr txBox="1">
            <a:spLocks noChangeArrowheads="1"/>
          </p:cNvSpPr>
          <p:nvPr/>
        </p:nvSpPr>
        <p:spPr bwMode="auto">
          <a:xfrm>
            <a:off x="533400" y="4038600"/>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PC</a:t>
            </a:r>
          </a:p>
        </p:txBody>
      </p:sp>
      <p:sp>
        <p:nvSpPr>
          <p:cNvPr id="63503" name="Text Box 23">
            <a:extLst>
              <a:ext uri="{FF2B5EF4-FFF2-40B4-BE49-F238E27FC236}">
                <a16:creationId xmlns:a16="http://schemas.microsoft.com/office/drawing/2014/main" id="{4DA724EF-0144-4E7E-8B11-C3790C599044}"/>
              </a:ext>
            </a:extLst>
          </p:cNvPr>
          <p:cNvSpPr txBox="1">
            <a:spLocks noChangeArrowheads="1"/>
          </p:cNvSpPr>
          <p:nvPr/>
        </p:nvSpPr>
        <p:spPr bwMode="auto">
          <a:xfrm>
            <a:off x="7772400" y="3352800"/>
            <a:ext cx="609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chemeClr val="tx1"/>
                </a:solidFill>
              </a:rPr>
              <a:t>PC</a:t>
            </a:r>
          </a:p>
        </p:txBody>
      </p:sp>
      <p:sp>
        <p:nvSpPr>
          <p:cNvPr id="63504" name="Text Box 24">
            <a:extLst>
              <a:ext uri="{FF2B5EF4-FFF2-40B4-BE49-F238E27FC236}">
                <a16:creationId xmlns:a16="http://schemas.microsoft.com/office/drawing/2014/main" id="{4A0E303E-4DC2-48E9-BC0E-A5E236BB3572}"/>
              </a:ext>
            </a:extLst>
          </p:cNvPr>
          <p:cNvSpPr txBox="1">
            <a:spLocks noChangeArrowheads="1"/>
          </p:cNvSpPr>
          <p:nvPr/>
        </p:nvSpPr>
        <p:spPr bwMode="auto">
          <a:xfrm>
            <a:off x="24384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child_pid = 486</a:t>
            </a:r>
          </a:p>
        </p:txBody>
      </p:sp>
      <p:sp>
        <p:nvSpPr>
          <p:cNvPr id="63505" name="Text Box 25">
            <a:extLst>
              <a:ext uri="{FF2B5EF4-FFF2-40B4-BE49-F238E27FC236}">
                <a16:creationId xmlns:a16="http://schemas.microsoft.com/office/drawing/2014/main" id="{E1AA94BE-BF5E-4034-B12D-F187CF5E837F}"/>
              </a:ext>
            </a:extLst>
          </p:cNvPr>
          <p:cNvSpPr txBox="1">
            <a:spLocks noChangeArrowheads="1"/>
          </p:cNvSpPr>
          <p:nvPr/>
        </p:nvSpPr>
        <p:spPr bwMode="auto">
          <a:xfrm>
            <a:off x="57150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child_pid = 0</a:t>
            </a:r>
          </a:p>
        </p:txBody>
      </p:sp>
      <p:sp>
        <p:nvSpPr>
          <p:cNvPr id="63506" name="Line 26">
            <a:extLst>
              <a:ext uri="{FF2B5EF4-FFF2-40B4-BE49-F238E27FC236}">
                <a16:creationId xmlns:a16="http://schemas.microsoft.com/office/drawing/2014/main" id="{F7716076-C908-490A-ABF8-E8FC4B883233}"/>
              </a:ext>
            </a:extLst>
          </p:cNvPr>
          <p:cNvSpPr>
            <a:spLocks noChangeShapeType="1"/>
          </p:cNvSpPr>
          <p:nvPr/>
        </p:nvSpPr>
        <p:spPr bwMode="auto">
          <a:xfrm flipH="1">
            <a:off x="2209800" y="2286000"/>
            <a:ext cx="228600" cy="38100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3507" name="Line 27">
            <a:extLst>
              <a:ext uri="{FF2B5EF4-FFF2-40B4-BE49-F238E27FC236}">
                <a16:creationId xmlns:a16="http://schemas.microsoft.com/office/drawing/2014/main" id="{5126F571-714F-4808-88A3-10EFEE738AD3}"/>
              </a:ext>
            </a:extLst>
          </p:cNvPr>
          <p:cNvSpPr>
            <a:spLocks noChangeShapeType="1"/>
          </p:cNvSpPr>
          <p:nvPr/>
        </p:nvSpPr>
        <p:spPr bwMode="auto">
          <a:xfrm flipH="1">
            <a:off x="5486400" y="2286000"/>
            <a:ext cx="228600" cy="38100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63508" name="Line 28">
            <a:extLst>
              <a:ext uri="{FF2B5EF4-FFF2-40B4-BE49-F238E27FC236}">
                <a16:creationId xmlns:a16="http://schemas.microsoft.com/office/drawing/2014/main" id="{C63D0DDC-3401-4522-8DCA-C0F0813C7404}"/>
              </a:ext>
            </a:extLst>
          </p:cNvPr>
          <p:cNvSpPr>
            <a:spLocks noChangeShapeType="1"/>
          </p:cNvSpPr>
          <p:nvPr/>
        </p:nvSpPr>
        <p:spPr bwMode="auto">
          <a:xfrm flipH="1">
            <a:off x="7467600" y="3505200"/>
            <a:ext cx="381000" cy="0"/>
          </a:xfrm>
          <a:prstGeom prst="line">
            <a:avLst/>
          </a:prstGeom>
          <a:noFill/>
          <a:ln w="12700">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Slide Number Placeholder 5">
            <a:extLst>
              <a:ext uri="{FF2B5EF4-FFF2-40B4-BE49-F238E27FC236}">
                <a16:creationId xmlns:a16="http://schemas.microsoft.com/office/drawing/2014/main" id="{24FF0091-521F-42C3-8449-978C6663DF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61E614F-CB34-4782-898B-A8CB9C208438}" type="slidenum">
              <a:rPr lang="en-US" altLang="en-US" sz="1000" smtClean="0">
                <a:solidFill>
                  <a:schemeClr val="tx1"/>
                </a:solidFill>
              </a:rPr>
              <a:pPr>
                <a:spcBef>
                  <a:spcPct val="0"/>
                </a:spcBef>
                <a:buClrTx/>
                <a:buSzTx/>
                <a:buFontTx/>
                <a:buNone/>
              </a:pPr>
              <a:t>15</a:t>
            </a:fld>
            <a:endParaRPr lang="en-US" altLang="en-US" sz="1000">
              <a:solidFill>
                <a:schemeClr val="tx1"/>
              </a:solidFill>
            </a:endParaRPr>
          </a:p>
        </p:txBody>
      </p:sp>
      <p:sp>
        <p:nvSpPr>
          <p:cNvPr id="306178" name="Rectangle 2">
            <a:extLst>
              <a:ext uri="{FF2B5EF4-FFF2-40B4-BE49-F238E27FC236}">
                <a16:creationId xmlns:a16="http://schemas.microsoft.com/office/drawing/2014/main" id="{7895759C-539A-4F6C-A468-A261B3D1EDD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Example Continued</a:t>
            </a:r>
          </a:p>
        </p:txBody>
      </p:sp>
      <p:sp>
        <p:nvSpPr>
          <p:cNvPr id="64517" name="Rectangle 3">
            <a:extLst>
              <a:ext uri="{FF2B5EF4-FFF2-40B4-BE49-F238E27FC236}">
                <a16:creationId xmlns:a16="http://schemas.microsoft.com/office/drawing/2014/main" id="{1956A183-C3A3-4166-B853-648B923FBD45}"/>
              </a:ext>
            </a:extLst>
          </p:cNvPr>
          <p:cNvSpPr>
            <a:spLocks noGrp="1" noChangeArrowheads="1"/>
          </p:cNvSpPr>
          <p:nvPr>
            <p:ph type="body" idx="1"/>
          </p:nvPr>
        </p:nvSpPr>
        <p:spPr/>
        <p:txBody>
          <a:bodyPr/>
          <a:lstStyle/>
          <a:p>
            <a:pPr>
              <a:buFont typeface="Monotype Sorts" pitchFamily="6" charset="2"/>
              <a:buNone/>
            </a:pPr>
            <a:r>
              <a:rPr lang="en-US" altLang="en-US" sz="2000">
                <a:ea typeface="ＭＳ Ｐゴシック" panose="020B0600070205080204" pitchFamily="34" charset="-128"/>
              </a:rPr>
              <a:t>[well ~]$ gcc t.c</a:t>
            </a:r>
          </a:p>
          <a:p>
            <a:pPr>
              <a:buFont typeface="Monotype Sorts" pitchFamily="6" charset="2"/>
              <a:buNone/>
            </a:pPr>
            <a:r>
              <a:rPr lang="en-US" altLang="en-US" sz="2000">
                <a:ea typeface="ＭＳ Ｐゴシック" panose="020B0600070205080204" pitchFamily="34" charset="-128"/>
              </a:rPr>
              <a:t>[well ~]$ ./a.out</a:t>
            </a:r>
          </a:p>
          <a:p>
            <a:pPr>
              <a:buFont typeface="Monotype Sorts" pitchFamily="6" charset="2"/>
              <a:buNone/>
            </a:pPr>
            <a:r>
              <a:rPr lang="en-US" altLang="en-US" sz="2000">
                <a:solidFill>
                  <a:srgbClr val="FF3300"/>
                </a:solidFill>
                <a:ea typeface="ＭＳ Ｐゴシック" panose="020B0600070205080204" pitchFamily="34" charset="-128"/>
              </a:rPr>
              <a:t>My child is 486</a:t>
            </a:r>
          </a:p>
          <a:p>
            <a:pPr>
              <a:buFont typeface="Monotype Sorts" pitchFamily="6" charset="2"/>
              <a:buNone/>
            </a:pPr>
            <a:r>
              <a:rPr lang="en-US" altLang="en-US" sz="2000">
                <a:solidFill>
                  <a:srgbClr val="0000FF"/>
                </a:solidFill>
                <a:ea typeface="ＭＳ Ｐゴシック" panose="020B0600070205080204" pitchFamily="34" charset="-128"/>
              </a:rPr>
              <a:t>Child of a.out is 486</a:t>
            </a:r>
          </a:p>
          <a:p>
            <a:pPr>
              <a:buFont typeface="Monotype Sorts" pitchFamily="6" charset="2"/>
              <a:buNone/>
            </a:pPr>
            <a:r>
              <a:rPr lang="en-US" altLang="en-US" sz="2000">
                <a:ea typeface="ＭＳ Ｐゴシック" panose="020B0600070205080204" pitchFamily="34" charset="-128"/>
              </a:rPr>
              <a:t>[well ~]$ ./a.out</a:t>
            </a:r>
          </a:p>
          <a:p>
            <a:pPr>
              <a:buFont typeface="Monotype Sorts" pitchFamily="6" charset="2"/>
              <a:buNone/>
            </a:pPr>
            <a:r>
              <a:rPr lang="en-US" altLang="en-US" sz="2000">
                <a:solidFill>
                  <a:srgbClr val="0000FF"/>
                </a:solidFill>
                <a:ea typeface="ＭＳ Ｐゴシック" panose="020B0600070205080204" pitchFamily="34" charset="-128"/>
              </a:rPr>
              <a:t>Child of a.out is 498</a:t>
            </a:r>
          </a:p>
          <a:p>
            <a:pPr>
              <a:buFont typeface="Monotype Sorts" pitchFamily="6" charset="2"/>
              <a:buNone/>
            </a:pPr>
            <a:r>
              <a:rPr lang="en-US" altLang="en-US" sz="2000">
                <a:solidFill>
                  <a:srgbClr val="FF3300"/>
                </a:solidFill>
                <a:ea typeface="ＭＳ Ｐゴシック" panose="020B0600070205080204" pitchFamily="34" charset="-128"/>
              </a:rPr>
              <a:t>My child is 498</a:t>
            </a:r>
          </a:p>
          <a:p>
            <a:pPr>
              <a:buFont typeface="Monotype Sorts" pitchFamily="6" charset="2"/>
              <a:buNone/>
            </a:pPr>
            <a:endParaRPr lang="en-US" altLang="en-US">
              <a:solidFill>
                <a:srgbClr val="FF3300"/>
              </a:solidFill>
              <a:ea typeface="ＭＳ Ｐゴシック" panose="020B0600070205080204" pitchFamily="34" charset="-128"/>
            </a:endParaRPr>
          </a:p>
          <a:p>
            <a:pPr algn="ctr">
              <a:buFont typeface="Monotype Sorts" pitchFamily="6" charset="2"/>
              <a:buNone/>
            </a:pPr>
            <a:r>
              <a:rPr lang="en-US" altLang="en-US">
                <a:ea typeface="ＭＳ Ｐゴシック" panose="020B0600070205080204" pitchFamily="34" charset="-128"/>
              </a:rPr>
              <a:t>Why is the output in a different order?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a:extLst>
              <a:ext uri="{FF2B5EF4-FFF2-40B4-BE49-F238E27FC236}">
                <a16:creationId xmlns:a16="http://schemas.microsoft.com/office/drawing/2014/main" id="{8E2B1355-5F1A-4A0C-86B4-23EA2DC066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E641A74-348F-4850-9027-B4EBCFA3986F}" type="slidenum">
              <a:rPr lang="en-US" altLang="en-US" sz="1000" smtClean="0">
                <a:solidFill>
                  <a:schemeClr val="tx1"/>
                </a:solidFill>
              </a:rPr>
              <a:pPr>
                <a:spcBef>
                  <a:spcPct val="0"/>
                </a:spcBef>
                <a:buClrTx/>
                <a:buSzTx/>
                <a:buFontTx/>
                <a:buNone/>
              </a:pPr>
              <a:t>16</a:t>
            </a:fld>
            <a:endParaRPr lang="en-US" altLang="en-US" sz="1000">
              <a:solidFill>
                <a:schemeClr val="tx1"/>
              </a:solidFill>
            </a:endParaRPr>
          </a:p>
        </p:txBody>
      </p:sp>
      <p:sp>
        <p:nvSpPr>
          <p:cNvPr id="305154" name="Rectangle 2">
            <a:extLst>
              <a:ext uri="{FF2B5EF4-FFF2-40B4-BE49-F238E27FC236}">
                <a16:creationId xmlns:a16="http://schemas.microsoft.com/office/drawing/2014/main" id="{69A5010C-CDBB-4D8C-A9D3-1A1333B1ABA5}"/>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Why fork()?</a:t>
            </a:r>
          </a:p>
        </p:txBody>
      </p:sp>
      <p:sp>
        <p:nvSpPr>
          <p:cNvPr id="13317" name="Rectangle 3">
            <a:extLst>
              <a:ext uri="{FF2B5EF4-FFF2-40B4-BE49-F238E27FC236}">
                <a16:creationId xmlns:a16="http://schemas.microsoft.com/office/drawing/2014/main" id="{E9C01845-2B4A-4218-8AE0-97EFF2034AE7}"/>
              </a:ext>
            </a:extLst>
          </p:cNvPr>
          <p:cNvSpPr>
            <a:spLocks noGrp="1" noChangeArrowheads="1"/>
          </p:cNvSpPr>
          <p:nvPr>
            <p:ph type="body" idx="1"/>
          </p:nvPr>
        </p:nvSpPr>
        <p:spPr/>
        <p:txBody>
          <a:bodyPr/>
          <a:lstStyle/>
          <a:p>
            <a:r>
              <a:rPr lang="en-US" altLang="en-US">
                <a:ea typeface="ＭＳ Ｐゴシック" panose="020B0600070205080204" pitchFamily="34" charset="-128"/>
              </a:rPr>
              <a:t>Very useful when the child…</a:t>
            </a:r>
          </a:p>
          <a:p>
            <a:pPr lvl="1"/>
            <a:r>
              <a:rPr lang="en-US" altLang="en-US">
                <a:ea typeface="ＭＳ Ｐゴシック" panose="020B0600070205080204" pitchFamily="34" charset="-128"/>
              </a:rPr>
              <a:t>Is cooperating with the parent</a:t>
            </a:r>
          </a:p>
          <a:p>
            <a:pPr lvl="1"/>
            <a:r>
              <a:rPr lang="en-US" altLang="en-US">
                <a:ea typeface="ＭＳ Ｐゴシック" panose="020B0600070205080204" pitchFamily="34" charset="-128"/>
              </a:rPr>
              <a:t>Relies upon the parent</a:t>
            </a:r>
            <a:r>
              <a:rPr lang="ja-JP" altLang="en-US">
                <a:ea typeface="ＭＳ Ｐゴシック" panose="020B0600070205080204" pitchFamily="34" charset="-128"/>
              </a:rPr>
              <a:t>’</a:t>
            </a:r>
            <a:r>
              <a:rPr lang="en-US" altLang="ja-JP">
                <a:ea typeface="ＭＳ Ｐゴシック" panose="020B0600070205080204" pitchFamily="34" charset="-128"/>
              </a:rPr>
              <a:t>s data to accomplish its task</a:t>
            </a:r>
          </a:p>
          <a:p>
            <a:r>
              <a:rPr lang="en-US" altLang="en-US">
                <a:ea typeface="ＭＳ Ｐゴシック" panose="020B0600070205080204" pitchFamily="34" charset="-128"/>
              </a:rPr>
              <a:t>Example: Web server</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while (1) {</a:t>
            </a:r>
          </a:p>
          <a:p>
            <a:pPr lvl="1">
              <a:buFont typeface="ZapfDingbats" pitchFamily="82" charset="2"/>
              <a:buNone/>
            </a:pPr>
            <a:r>
              <a:rPr lang="en-US" altLang="en-US" sz="1800" b="1">
                <a:solidFill>
                  <a:srgbClr val="D60093"/>
                </a:solidFill>
                <a:latin typeface="Courier New" panose="02070309020205020404" pitchFamily="49" charset="0"/>
                <a:ea typeface="ＭＳ Ｐゴシック" panose="020B0600070205080204" pitchFamily="34" charset="-128"/>
              </a:rPr>
              <a:t>	int sock = accept();</a:t>
            </a:r>
          </a:p>
          <a:p>
            <a:pPr lvl="1">
              <a:buFont typeface="ZapfDingbats" pitchFamily="82" charset="2"/>
              <a:buNone/>
            </a:pPr>
            <a:r>
              <a:rPr lang="en-US" altLang="en-US" sz="1800" b="1">
                <a:solidFill>
                  <a:srgbClr val="D60093"/>
                </a:solidFill>
                <a:latin typeface="Courier New" panose="02070309020205020404" pitchFamily="49" charset="0"/>
                <a:ea typeface="ＭＳ Ｐゴシック" panose="020B0600070205080204" pitchFamily="34" charset="-128"/>
              </a:rPr>
              <a:t>	if ((child_pid = fork()) == 0) {</a:t>
            </a:r>
          </a:p>
          <a:p>
            <a:pPr lvl="1">
              <a:buFont typeface="ZapfDingbats" pitchFamily="82" charset="2"/>
              <a:buNone/>
            </a:pPr>
            <a:r>
              <a:rPr lang="en-US" altLang="en-US" sz="1800" b="1">
                <a:solidFill>
                  <a:srgbClr val="0000FF"/>
                </a:solidFill>
                <a:latin typeface="Courier New" panose="02070309020205020404" pitchFamily="49" charset="0"/>
                <a:ea typeface="ＭＳ Ｐゴシック" panose="020B0600070205080204" pitchFamily="34" charset="-128"/>
              </a:rPr>
              <a:t>		</a:t>
            </a:r>
            <a:r>
              <a:rPr lang="en-US" altLang="en-US" sz="1800" i="1">
                <a:solidFill>
                  <a:srgbClr val="0000FF"/>
                </a:solidFill>
                <a:ea typeface="ＭＳ Ｐゴシック" panose="020B0600070205080204" pitchFamily="34" charset="-128"/>
              </a:rPr>
              <a:t>Handle client request</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 else {</a:t>
            </a:r>
          </a:p>
          <a:p>
            <a:pPr lvl="1">
              <a:buFont typeface="ZapfDingbats" pitchFamily="82" charset="2"/>
              <a:buNone/>
            </a:pPr>
            <a:r>
              <a:rPr lang="en-US" altLang="en-US" sz="1800" b="1">
                <a:solidFill>
                  <a:srgbClr val="FF3300"/>
                </a:solidFill>
                <a:latin typeface="Courier New" panose="02070309020205020404" pitchFamily="49" charset="0"/>
                <a:ea typeface="ＭＳ Ｐゴシック" panose="020B0600070205080204" pitchFamily="34" charset="-128"/>
              </a:rPr>
              <a:t>		</a:t>
            </a:r>
            <a:r>
              <a:rPr lang="en-US" altLang="en-US" sz="1800" i="1">
                <a:solidFill>
                  <a:srgbClr val="FF3300"/>
                </a:solidFill>
                <a:ea typeface="ＭＳ Ｐゴシック" panose="020B0600070205080204" pitchFamily="34" charset="-128"/>
              </a:rPr>
              <a:t>Close socket</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a:extLst>
              <a:ext uri="{FF2B5EF4-FFF2-40B4-BE49-F238E27FC236}">
                <a16:creationId xmlns:a16="http://schemas.microsoft.com/office/drawing/2014/main" id="{1E030A81-C658-4698-A64F-9DA0EC4612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59A2075-828D-43EE-8621-060EC5014613}" type="slidenum">
              <a:rPr lang="en-US" altLang="en-US" sz="1000" smtClean="0">
                <a:solidFill>
                  <a:schemeClr val="tx1"/>
                </a:solidFill>
              </a:rPr>
              <a:pPr>
                <a:spcBef>
                  <a:spcPct val="0"/>
                </a:spcBef>
                <a:buClrTx/>
                <a:buSzTx/>
                <a:buFontTx/>
                <a:buNone/>
              </a:pPr>
              <a:t>17</a:t>
            </a:fld>
            <a:endParaRPr lang="en-US" altLang="en-US" sz="1000">
              <a:solidFill>
                <a:schemeClr val="tx1"/>
              </a:solidFill>
            </a:endParaRPr>
          </a:p>
        </p:txBody>
      </p:sp>
      <p:sp>
        <p:nvSpPr>
          <p:cNvPr id="301058" name="Rectangle 2">
            <a:extLst>
              <a:ext uri="{FF2B5EF4-FFF2-40B4-BE49-F238E27FC236}">
                <a16:creationId xmlns:a16="http://schemas.microsoft.com/office/drawing/2014/main" id="{EF95F644-6561-4BB1-9112-CE520F6534C5}"/>
              </a:ext>
            </a:extLst>
          </p:cNvPr>
          <p:cNvSpPr>
            <a:spLocks noGrp="1" noChangeArrowheads="1"/>
          </p:cNvSpPr>
          <p:nvPr>
            <p:ph type="title"/>
          </p:nvPr>
        </p:nvSpPr>
        <p:spPr/>
        <p:txBody>
          <a:bodyPr/>
          <a:lstStyle/>
          <a:p>
            <a:pPr>
              <a:defRPr/>
            </a:pPr>
            <a:r>
              <a:rPr lang="en-US" altLang="en-US" dirty="0">
                <a:ea typeface="ＭＳ Ｐゴシック" panose="020B0600070205080204" pitchFamily="34" charset="-128"/>
              </a:rPr>
              <a:t>Process Creation (2): Unix </a:t>
            </a:r>
          </a:p>
        </p:txBody>
      </p:sp>
      <p:sp>
        <p:nvSpPr>
          <p:cNvPr id="14341" name="Rectangle 3">
            <a:extLst>
              <a:ext uri="{FF2B5EF4-FFF2-40B4-BE49-F238E27FC236}">
                <a16:creationId xmlns:a16="http://schemas.microsoft.com/office/drawing/2014/main" id="{BCCE17A8-41F3-4EC3-9ED4-18FA3C72C038}"/>
              </a:ext>
            </a:extLst>
          </p:cNvPr>
          <p:cNvSpPr>
            <a:spLocks noGrp="1" noChangeArrowheads="1"/>
          </p:cNvSpPr>
          <p:nvPr>
            <p:ph type="body" idx="1"/>
          </p:nvPr>
        </p:nvSpPr>
        <p:spPr/>
        <p:txBody>
          <a:bodyPr/>
          <a:lstStyle/>
          <a:p>
            <a:r>
              <a:rPr lang="en-US" altLang="en-US" sz="2400" dirty="0">
                <a:ea typeface="ＭＳ Ｐゴシック" panose="020B0600070205080204" pitchFamily="34" charset="-128"/>
              </a:rPr>
              <a:t>Wait a second.  How do we actually start a new program?</a:t>
            </a:r>
          </a:p>
          <a:p>
            <a:pPr lvl="1">
              <a:buFont typeface="ZapfDingbats" pitchFamily="82" charset="2"/>
              <a:buNone/>
            </a:pPr>
            <a:r>
              <a:rPr lang="en-US" altLang="en-US" sz="1400" b="1" dirty="0">
                <a:solidFill>
                  <a:srgbClr val="FF9900"/>
                </a:solidFill>
                <a:latin typeface="Courier New" panose="02070309020205020404" pitchFamily="49" charset="0"/>
                <a:ea typeface="ＭＳ Ｐゴシック" panose="020B0600070205080204" pitchFamily="34" charset="-128"/>
              </a:rPr>
              <a:t>int exec(char *prog, char *</a:t>
            </a:r>
            <a:r>
              <a:rPr lang="en-US" altLang="en-US" sz="1400" b="1" dirty="0" err="1">
                <a:solidFill>
                  <a:srgbClr val="FF9900"/>
                </a:solidFill>
                <a:latin typeface="Courier New" panose="02070309020205020404" pitchFamily="49" charset="0"/>
                <a:ea typeface="ＭＳ Ｐゴシック" panose="020B0600070205080204" pitchFamily="34" charset="-128"/>
              </a:rPr>
              <a:t>argv</a:t>
            </a:r>
            <a:r>
              <a:rPr lang="en-US" altLang="en-US" sz="1400" b="1" dirty="0">
                <a:solidFill>
                  <a:srgbClr val="FF9900"/>
                </a:solidFill>
                <a:latin typeface="Courier New" panose="02070309020205020404" pitchFamily="49" charset="0"/>
                <a:ea typeface="ＭＳ Ｐゴシック" panose="020B0600070205080204" pitchFamily="34" charset="-128"/>
              </a:rPr>
              <a:t>[])</a:t>
            </a:r>
          </a:p>
          <a:p>
            <a:r>
              <a:rPr lang="en-US" altLang="en-US" sz="2400" dirty="0">
                <a:ea typeface="ＭＳ Ｐゴシック" panose="020B0600070205080204" pitchFamily="34" charset="-128"/>
              </a:rPr>
              <a:t>exec()</a:t>
            </a:r>
          </a:p>
          <a:p>
            <a:pPr lvl="1"/>
            <a:r>
              <a:rPr lang="en-US" altLang="en-US" sz="2000" dirty="0">
                <a:ea typeface="ＭＳ Ｐゴシック" panose="020B0600070205080204" pitchFamily="34" charset="-128"/>
              </a:rPr>
              <a:t>Stops the current process</a:t>
            </a:r>
          </a:p>
          <a:p>
            <a:pPr lvl="1"/>
            <a:r>
              <a:rPr lang="en-US" altLang="en-US" sz="2000" dirty="0">
                <a:ea typeface="ＭＳ Ｐゴシック" panose="020B0600070205080204" pitchFamily="34" charset="-128"/>
              </a:rPr>
              <a:t>Loads the program </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prog</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 into the process</a:t>
            </a:r>
            <a:r>
              <a:rPr lang="ja-JP" altLang="en-US" sz="2000" dirty="0">
                <a:ea typeface="ＭＳ Ｐゴシック" panose="020B0600070205080204" pitchFamily="34" charset="-128"/>
              </a:rPr>
              <a:t>’</a:t>
            </a:r>
            <a:r>
              <a:rPr lang="en-US" altLang="ja-JP" sz="2000" dirty="0">
                <a:ea typeface="ＭＳ Ｐゴシック" panose="020B0600070205080204" pitchFamily="34" charset="-128"/>
              </a:rPr>
              <a:t> address space</a:t>
            </a:r>
          </a:p>
          <a:p>
            <a:pPr lvl="1"/>
            <a:r>
              <a:rPr lang="en-US" altLang="en-US" sz="2000" dirty="0">
                <a:ea typeface="ＭＳ Ｐゴシック" panose="020B0600070205080204" pitchFamily="34" charset="-128"/>
              </a:rPr>
              <a:t>Initializes hardware context and </a:t>
            </a:r>
            <a:r>
              <a:rPr lang="en-US" altLang="en-US" sz="2000" dirty="0" err="1">
                <a:ea typeface="ＭＳ Ｐゴシック" panose="020B0600070205080204" pitchFamily="34" charset="-128"/>
              </a:rPr>
              <a:t>args</a:t>
            </a:r>
            <a:r>
              <a:rPr lang="en-US" altLang="en-US" sz="2000" dirty="0">
                <a:ea typeface="ＭＳ Ｐゴシック" panose="020B0600070205080204" pitchFamily="34" charset="-128"/>
              </a:rPr>
              <a:t> for the new program</a:t>
            </a:r>
          </a:p>
          <a:p>
            <a:pPr lvl="1"/>
            <a:r>
              <a:rPr lang="en-US" altLang="en-US" sz="2000" dirty="0">
                <a:ea typeface="ＭＳ Ｐゴシック" panose="020B0600070205080204" pitchFamily="34" charset="-128"/>
              </a:rPr>
              <a:t>Places the PCB onto the ready queue</a:t>
            </a:r>
          </a:p>
          <a:p>
            <a:pPr lvl="1"/>
            <a:r>
              <a:rPr lang="en-US" altLang="en-US" sz="2000" dirty="0">
                <a:solidFill>
                  <a:srgbClr val="FF0000"/>
                </a:solidFill>
                <a:ea typeface="ＭＳ Ｐゴシック" panose="020B0600070205080204" pitchFamily="34" charset="-128"/>
              </a:rPr>
              <a:t>Note: It </a:t>
            </a:r>
            <a:r>
              <a:rPr lang="en-US" altLang="en-US" sz="2000" b="1" dirty="0">
                <a:solidFill>
                  <a:srgbClr val="FF0000"/>
                </a:solidFill>
                <a:ea typeface="ＭＳ Ｐゴシック" panose="020B0600070205080204" pitchFamily="34" charset="-128"/>
              </a:rPr>
              <a:t>does not</a:t>
            </a:r>
            <a:r>
              <a:rPr lang="en-US" altLang="en-US" sz="2000" dirty="0">
                <a:solidFill>
                  <a:srgbClr val="FF0000"/>
                </a:solidFill>
                <a:ea typeface="ＭＳ Ｐゴシック" panose="020B0600070205080204" pitchFamily="34" charset="-128"/>
              </a:rPr>
              <a:t> create a new process</a:t>
            </a:r>
          </a:p>
          <a:p>
            <a:r>
              <a:rPr lang="en-US" altLang="en-US" sz="2400" dirty="0">
                <a:solidFill>
                  <a:srgbClr val="D60093"/>
                </a:solidFill>
                <a:ea typeface="ＭＳ Ｐゴシック" panose="020B0600070205080204" pitchFamily="34" charset="-128"/>
              </a:rPr>
              <a:t>What does it mean for exec to return?</a:t>
            </a:r>
          </a:p>
          <a:p>
            <a:r>
              <a:rPr lang="en-US" altLang="en-US" sz="2400" dirty="0">
                <a:solidFill>
                  <a:srgbClr val="D60093"/>
                </a:solidFill>
                <a:ea typeface="ＭＳ Ｐゴシック" panose="020B0600070205080204" pitchFamily="34" charset="-128"/>
              </a:rPr>
              <a:t>What does it mean for exec to return with an error?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5">
            <a:extLst>
              <a:ext uri="{FF2B5EF4-FFF2-40B4-BE49-F238E27FC236}">
                <a16:creationId xmlns:a16="http://schemas.microsoft.com/office/drawing/2014/main" id="{AC0DC3C3-B1F3-4295-B0A2-101C91EE47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D8913A0-168D-42FA-BB63-E157FE69B7E8}" type="slidenum">
              <a:rPr lang="en-US" altLang="en-US" sz="1000" smtClean="0">
                <a:solidFill>
                  <a:schemeClr val="tx1"/>
                </a:solidFill>
              </a:rPr>
              <a:pPr>
                <a:spcBef>
                  <a:spcPct val="0"/>
                </a:spcBef>
                <a:buClrTx/>
                <a:buSzTx/>
                <a:buFontTx/>
                <a:buNone/>
              </a:pPr>
              <a:t>18</a:t>
            </a:fld>
            <a:endParaRPr lang="en-US" altLang="en-US" sz="1000">
              <a:solidFill>
                <a:schemeClr val="tx1"/>
              </a:solidFill>
            </a:endParaRPr>
          </a:p>
        </p:txBody>
      </p:sp>
      <p:sp>
        <p:nvSpPr>
          <p:cNvPr id="318466" name="Rectangle 2">
            <a:extLst>
              <a:ext uri="{FF2B5EF4-FFF2-40B4-BE49-F238E27FC236}">
                <a16:creationId xmlns:a16="http://schemas.microsoft.com/office/drawing/2014/main" id="{295308B4-1B34-4D2A-986C-664223A8139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wait() a second…</a:t>
            </a:r>
          </a:p>
        </p:txBody>
      </p:sp>
      <p:sp>
        <p:nvSpPr>
          <p:cNvPr id="17413" name="Rectangle 3">
            <a:extLst>
              <a:ext uri="{FF2B5EF4-FFF2-40B4-BE49-F238E27FC236}">
                <a16:creationId xmlns:a16="http://schemas.microsoft.com/office/drawing/2014/main" id="{07E6D5A0-F90C-4E49-8EB8-871B908F9F04}"/>
              </a:ext>
            </a:extLst>
          </p:cNvPr>
          <p:cNvSpPr>
            <a:spLocks noGrp="1" noChangeArrowheads="1"/>
          </p:cNvSpPr>
          <p:nvPr>
            <p:ph type="body" idx="1"/>
          </p:nvPr>
        </p:nvSpPr>
        <p:spPr/>
        <p:txBody>
          <a:bodyPr/>
          <a:lstStyle/>
          <a:p>
            <a:r>
              <a:rPr lang="en-US" altLang="en-US" sz="2400" dirty="0">
                <a:ea typeface="ＭＳ Ｐゴシック" panose="020B0600070205080204" pitchFamily="34" charset="-128"/>
              </a:rPr>
              <a:t>Often it is convenient to pause until a child process has finished</a:t>
            </a:r>
          </a:p>
          <a:p>
            <a:pPr lvl="1"/>
            <a:r>
              <a:rPr lang="en-US" altLang="en-US" sz="2000" dirty="0">
                <a:ea typeface="ＭＳ Ｐゴシック" panose="020B0600070205080204" pitchFamily="34" charset="-128"/>
              </a:rPr>
              <a:t>Think of executing commands in a shell</a:t>
            </a:r>
          </a:p>
          <a:p>
            <a:r>
              <a:rPr lang="en-US" altLang="en-US" sz="2400" dirty="0">
                <a:ea typeface="ＭＳ Ｐゴシック" panose="020B0600070205080204" pitchFamily="34" charset="-128"/>
              </a:rPr>
              <a:t>Use </a:t>
            </a:r>
            <a:r>
              <a:rPr lang="en-US" altLang="en-US" sz="2400" dirty="0">
                <a:solidFill>
                  <a:srgbClr val="009900"/>
                </a:solidFill>
                <a:ea typeface="ＭＳ Ｐゴシック" panose="020B0600070205080204" pitchFamily="34" charset="-128"/>
              </a:rPr>
              <a:t>wait()</a:t>
            </a:r>
            <a:r>
              <a:rPr lang="en-US" altLang="en-US" sz="2400" dirty="0">
                <a:ea typeface="ＭＳ Ｐゴシック" panose="020B0600070205080204" pitchFamily="34" charset="-128"/>
              </a:rPr>
              <a:t> (</a:t>
            </a:r>
            <a:r>
              <a:rPr lang="en-US" altLang="en-US" sz="2400" dirty="0" err="1">
                <a:solidFill>
                  <a:srgbClr val="0000FF"/>
                </a:solidFill>
                <a:ea typeface="ＭＳ Ｐゴシック" panose="020B0600070205080204" pitchFamily="34" charset="-128"/>
              </a:rPr>
              <a:t>WaitForSingleObject</a:t>
            </a:r>
            <a:r>
              <a:rPr lang="en-US" altLang="en-US" sz="2400" dirty="0">
                <a:ea typeface="ＭＳ Ｐゴシック" panose="020B0600070205080204" pitchFamily="34" charset="-128"/>
              </a:rPr>
              <a:t>) </a:t>
            </a:r>
          </a:p>
          <a:p>
            <a:pPr lvl="1"/>
            <a:r>
              <a:rPr lang="en-US" altLang="en-US" sz="2000" dirty="0">
                <a:ea typeface="ＭＳ Ｐゴシック" panose="020B0600070205080204" pitchFamily="34" charset="-128"/>
              </a:rPr>
              <a:t>Suspends the current process until a child process ends</a:t>
            </a:r>
          </a:p>
          <a:p>
            <a:pPr lvl="1"/>
            <a:r>
              <a:rPr lang="en-US" altLang="en-US" sz="2000" dirty="0" err="1">
                <a:ea typeface="ＭＳ Ｐゴシック" panose="020B0600070205080204" pitchFamily="34" charset="-128"/>
              </a:rPr>
              <a:t>waitpid</a:t>
            </a:r>
            <a:r>
              <a:rPr lang="en-US" altLang="en-US" sz="2000" dirty="0">
                <a:ea typeface="ＭＳ Ｐゴシック" panose="020B0600070205080204" pitchFamily="34" charset="-128"/>
              </a:rPr>
              <a:t>() suspends until the specified child process ends</a:t>
            </a:r>
          </a:p>
          <a:p>
            <a:r>
              <a:rPr lang="en-US" altLang="en-US" sz="2400" dirty="0">
                <a:solidFill>
                  <a:srgbClr val="D60093"/>
                </a:solidFill>
                <a:ea typeface="ＭＳ Ｐゴシック" panose="020B0600070205080204" pitchFamily="34" charset="-128"/>
              </a:rPr>
              <a:t>Wait has a return value…what is it?</a:t>
            </a:r>
          </a:p>
          <a:p>
            <a:r>
              <a:rPr lang="en-US" altLang="en-US" sz="2400" dirty="0">
                <a:ea typeface="ＭＳ Ｐゴシック" panose="020B0600070205080204" pitchFamily="34" charset="-128"/>
              </a:rPr>
              <a:t>Unix: Every process must be reaped by a parent</a:t>
            </a:r>
          </a:p>
          <a:p>
            <a:pPr lvl="1"/>
            <a:r>
              <a:rPr lang="en-US" altLang="en-US" sz="2000" dirty="0">
                <a:solidFill>
                  <a:srgbClr val="D60093"/>
                </a:solidFill>
                <a:ea typeface="ＭＳ Ｐゴシック" panose="020B0600070205080204" pitchFamily="34" charset="-128"/>
              </a:rPr>
              <a:t>What happens if a parent process exits before a child?</a:t>
            </a:r>
          </a:p>
          <a:p>
            <a:pPr lvl="1"/>
            <a:r>
              <a:rPr lang="en-US" altLang="en-US" sz="2000" dirty="0">
                <a:solidFill>
                  <a:srgbClr val="D60093"/>
                </a:solidFill>
                <a:ea typeface="ＭＳ Ｐゴシック" panose="020B0600070205080204" pitchFamily="34" charset="-128"/>
              </a:rPr>
              <a:t>What do you think is a </a:t>
            </a:r>
            <a:r>
              <a:rPr lang="ja-JP" altLang="en-US" sz="2000" dirty="0">
                <a:solidFill>
                  <a:srgbClr val="D60093"/>
                </a:solidFill>
                <a:ea typeface="ＭＳ Ｐゴシック" panose="020B0600070205080204" pitchFamily="34" charset="-128"/>
              </a:rPr>
              <a:t>“</a:t>
            </a:r>
            <a:r>
              <a:rPr lang="en-US" altLang="ja-JP" sz="2000" dirty="0">
                <a:solidFill>
                  <a:srgbClr val="D60093"/>
                </a:solidFill>
                <a:ea typeface="ＭＳ Ｐゴシック" panose="020B0600070205080204" pitchFamily="34" charset="-128"/>
              </a:rPr>
              <a:t>zombie</a:t>
            </a:r>
            <a:r>
              <a:rPr lang="ja-JP" altLang="en-US" sz="2000" dirty="0">
                <a:solidFill>
                  <a:srgbClr val="D60093"/>
                </a:solidFill>
                <a:ea typeface="ＭＳ Ｐゴシック" panose="020B0600070205080204" pitchFamily="34" charset="-128"/>
              </a:rPr>
              <a:t>”</a:t>
            </a:r>
            <a:r>
              <a:rPr lang="en-US" altLang="ja-JP" sz="2000" dirty="0">
                <a:solidFill>
                  <a:srgbClr val="D60093"/>
                </a:solidFill>
                <a:ea typeface="ＭＳ Ｐゴシック" panose="020B0600070205080204" pitchFamily="34" charset="-128"/>
              </a:rPr>
              <a:t> process?</a:t>
            </a:r>
            <a:endParaRPr lang="en-US" altLang="en-US" sz="2000" dirty="0">
              <a:solidFill>
                <a:srgbClr val="D60093"/>
              </a:solidFill>
              <a:ea typeface="ＭＳ Ｐゴシック" panose="020B0600070205080204"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a:extLst>
              <a:ext uri="{FF2B5EF4-FFF2-40B4-BE49-F238E27FC236}">
                <a16:creationId xmlns:a16="http://schemas.microsoft.com/office/drawing/2014/main" id="{3577A54D-ADEB-4F4C-8DFE-511846CF1A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F392DCD-C775-483C-A631-A17DE8C5BE31}" type="slidenum">
              <a:rPr lang="en-US" altLang="en-US" sz="1000" smtClean="0">
                <a:solidFill>
                  <a:schemeClr val="tx1"/>
                </a:solidFill>
              </a:rPr>
              <a:pPr>
                <a:spcBef>
                  <a:spcPct val="0"/>
                </a:spcBef>
                <a:buClrTx/>
                <a:buSzTx/>
                <a:buFontTx/>
                <a:buNone/>
              </a:pPr>
              <a:t>19</a:t>
            </a:fld>
            <a:endParaRPr lang="en-US" altLang="en-US" sz="1000">
              <a:solidFill>
                <a:schemeClr val="tx1"/>
              </a:solidFill>
            </a:endParaRPr>
          </a:p>
        </p:txBody>
      </p:sp>
      <p:sp>
        <p:nvSpPr>
          <p:cNvPr id="307202" name="Rectangle 2">
            <a:extLst>
              <a:ext uri="{FF2B5EF4-FFF2-40B4-BE49-F238E27FC236}">
                <a16:creationId xmlns:a16="http://schemas.microsoft.com/office/drawing/2014/main" id="{8C6ACF08-9335-4265-B644-B82ABD984E5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Unix Shells</a:t>
            </a:r>
          </a:p>
        </p:txBody>
      </p:sp>
      <p:sp>
        <p:nvSpPr>
          <p:cNvPr id="18437" name="Rectangle 3">
            <a:extLst>
              <a:ext uri="{FF2B5EF4-FFF2-40B4-BE49-F238E27FC236}">
                <a16:creationId xmlns:a16="http://schemas.microsoft.com/office/drawing/2014/main" id="{22C9B1DF-F273-4D86-959C-406BFFF465B9}"/>
              </a:ext>
            </a:extLst>
          </p:cNvPr>
          <p:cNvSpPr>
            <a:spLocks noGrp="1" noChangeArrowheads="1"/>
          </p:cNvSpPr>
          <p:nvPr>
            <p:ph type="body" idx="1"/>
          </p:nvPr>
        </p:nvSpPr>
        <p:spPr>
          <a:xfrm>
            <a:off x="685800" y="1524000"/>
            <a:ext cx="7924800" cy="4419600"/>
          </a:xfrm>
        </p:spPr>
        <p:txBody>
          <a:bodyPr/>
          <a:lstStyle/>
          <a:p>
            <a:pPr>
              <a:buFont typeface="Monotype Sorts" charset="2"/>
              <a:buNone/>
            </a:pPr>
            <a:r>
              <a:rPr lang="en-US" altLang="en-US" sz="2000" b="1">
                <a:latin typeface="Courier New" panose="02070309020205020404" pitchFamily="49" charset="0"/>
                <a:ea typeface="ＭＳ Ｐゴシック" panose="020B0600070205080204" pitchFamily="34" charset="-128"/>
              </a:rPr>
              <a:t>while (1) {</a:t>
            </a:r>
          </a:p>
          <a:p>
            <a:pPr>
              <a:buFont typeface="Monotype Sorts" charset="2"/>
              <a:buNone/>
            </a:pPr>
            <a:r>
              <a:rPr lang="en-US" altLang="en-US" sz="2000" b="1">
                <a:solidFill>
                  <a:srgbClr val="D60093"/>
                </a:solidFill>
                <a:latin typeface="Courier New" panose="02070309020205020404" pitchFamily="49" charset="0"/>
                <a:ea typeface="ＭＳ Ｐゴシック" panose="020B0600070205080204" pitchFamily="34" charset="-128"/>
              </a:rPr>
              <a:t>	char *cmd = read_command();</a:t>
            </a:r>
          </a:p>
          <a:p>
            <a:pPr>
              <a:buFont typeface="Monotype Sorts" charset="2"/>
              <a:buNone/>
            </a:pPr>
            <a:r>
              <a:rPr lang="en-US" altLang="en-US" sz="2000" b="1">
                <a:solidFill>
                  <a:srgbClr val="D60093"/>
                </a:solidFill>
                <a:latin typeface="Courier New" panose="02070309020205020404" pitchFamily="49" charset="0"/>
                <a:ea typeface="ＭＳ Ｐゴシック" panose="020B0600070205080204" pitchFamily="34" charset="-128"/>
              </a:rPr>
              <a:t>	int child_pid = fork();</a:t>
            </a:r>
          </a:p>
          <a:p>
            <a:pPr>
              <a:buFont typeface="Monotype Sorts" charset="2"/>
              <a:buNone/>
            </a:pPr>
            <a:r>
              <a:rPr lang="en-US" altLang="en-US" sz="2000" b="1">
                <a:solidFill>
                  <a:srgbClr val="D60093"/>
                </a:solidFill>
                <a:latin typeface="Courier New" panose="02070309020205020404" pitchFamily="49" charset="0"/>
                <a:ea typeface="ＭＳ Ｐゴシック" panose="020B0600070205080204" pitchFamily="34" charset="-128"/>
              </a:rPr>
              <a:t>	if (child_pid == 0) {</a:t>
            </a:r>
          </a:p>
          <a:p>
            <a:pPr>
              <a:buFont typeface="Monotype Sorts" charset="2"/>
              <a:buNone/>
            </a:pPr>
            <a:r>
              <a:rPr lang="en-US" altLang="en-US" sz="2000" b="1">
                <a:solidFill>
                  <a:srgbClr val="D60093"/>
                </a:solidFill>
                <a:latin typeface="Courier New" panose="02070309020205020404" pitchFamily="49" charset="0"/>
                <a:ea typeface="ＭＳ Ｐゴシック" panose="020B0600070205080204" pitchFamily="34" charset="-128"/>
              </a:rPr>
              <a:t>		</a:t>
            </a:r>
            <a:r>
              <a:rPr lang="en-US" altLang="en-US" sz="2000" i="1">
                <a:solidFill>
                  <a:srgbClr val="0000FF"/>
                </a:solidFill>
                <a:ea typeface="ＭＳ Ｐゴシック" panose="020B0600070205080204" pitchFamily="34" charset="-128"/>
              </a:rPr>
              <a:t>Manipulate STDIN/OUT/ERR file descriptors for pipes, 	redirection, etc.</a:t>
            </a:r>
          </a:p>
          <a:p>
            <a:pPr>
              <a:buFont typeface="Monotype Sorts" charset="2"/>
              <a:buNone/>
            </a:pPr>
            <a:r>
              <a:rPr lang="en-US" altLang="en-US" sz="2000" b="1">
                <a:solidFill>
                  <a:srgbClr val="0000FF"/>
                </a:solidFill>
                <a:latin typeface="Courier New" panose="02070309020205020404" pitchFamily="49" charset="0"/>
                <a:ea typeface="ＭＳ Ｐゴシック" panose="020B0600070205080204" pitchFamily="34" charset="-128"/>
              </a:rPr>
              <a:t>		exec(cmd);</a:t>
            </a:r>
          </a:p>
          <a:p>
            <a:pPr>
              <a:buFont typeface="Monotype Sorts" charset="2"/>
              <a:buNone/>
            </a:pPr>
            <a:r>
              <a:rPr lang="en-US" altLang="en-US" sz="2000" b="1">
                <a:solidFill>
                  <a:srgbClr val="0000FF"/>
                </a:solidFill>
                <a:latin typeface="Courier New" panose="02070309020205020404" pitchFamily="49" charset="0"/>
                <a:ea typeface="ＭＳ Ｐゴシック" panose="020B0600070205080204" pitchFamily="34" charset="-128"/>
              </a:rPr>
              <a:t>		panic(</a:t>
            </a:r>
            <a:r>
              <a:rPr lang="ja-JP" altLang="en-US" sz="2000" b="1">
                <a:solidFill>
                  <a:srgbClr val="0000FF"/>
                </a:solidFill>
                <a:latin typeface="Courier New" panose="02070309020205020404" pitchFamily="49" charset="0"/>
                <a:ea typeface="ＭＳ Ｐゴシック" panose="020B0600070205080204" pitchFamily="34" charset="-128"/>
              </a:rPr>
              <a:t>“</a:t>
            </a:r>
            <a:r>
              <a:rPr lang="en-US" altLang="ja-JP" sz="2000" b="1">
                <a:solidFill>
                  <a:srgbClr val="0000FF"/>
                </a:solidFill>
                <a:latin typeface="Courier New" panose="02070309020205020404" pitchFamily="49" charset="0"/>
                <a:ea typeface="ＭＳ Ｐゴシック" panose="020B0600070205080204" pitchFamily="34" charset="-128"/>
              </a:rPr>
              <a:t>exec failed</a:t>
            </a:r>
            <a:r>
              <a:rPr lang="ja-JP" altLang="en-US" sz="2000" b="1">
                <a:solidFill>
                  <a:srgbClr val="0000FF"/>
                </a:solidFill>
                <a:latin typeface="Courier New" panose="02070309020205020404" pitchFamily="49" charset="0"/>
                <a:ea typeface="ＭＳ Ｐゴシック" panose="020B0600070205080204" pitchFamily="34" charset="-128"/>
              </a:rPr>
              <a:t>”</a:t>
            </a:r>
            <a:r>
              <a:rPr lang="en-US" altLang="ja-JP" sz="2000" b="1">
                <a:solidFill>
                  <a:srgbClr val="0000FF"/>
                </a:solidFill>
                <a:latin typeface="Courier New" panose="02070309020205020404" pitchFamily="49" charset="0"/>
                <a:ea typeface="ＭＳ Ｐゴシック" panose="020B0600070205080204" pitchFamily="34" charset="-128"/>
              </a:rPr>
              <a:t>);</a:t>
            </a:r>
          </a:p>
          <a:p>
            <a:pPr>
              <a:buFont typeface="Monotype Sorts" charset="2"/>
              <a:buNone/>
            </a:pPr>
            <a:r>
              <a:rPr lang="en-US" altLang="en-US" sz="2000" b="1">
                <a:latin typeface="Courier New" panose="02070309020205020404" pitchFamily="49" charset="0"/>
                <a:ea typeface="ＭＳ Ｐゴシック" panose="020B0600070205080204" pitchFamily="34" charset="-128"/>
              </a:rPr>
              <a:t>	} else {</a:t>
            </a:r>
          </a:p>
          <a:p>
            <a:pPr>
              <a:buFont typeface="Monotype Sorts" charset="2"/>
              <a:buNone/>
            </a:pPr>
            <a:r>
              <a:rPr lang="en-US" altLang="en-US" sz="2000" b="1">
                <a:latin typeface="Courier New" panose="02070309020205020404" pitchFamily="49" charset="0"/>
                <a:ea typeface="ＭＳ Ｐゴシック" panose="020B0600070205080204" pitchFamily="34" charset="-128"/>
              </a:rPr>
              <a:t>		</a:t>
            </a:r>
            <a:r>
              <a:rPr lang="en-US" altLang="en-US" sz="2000" b="1">
                <a:solidFill>
                  <a:srgbClr val="FF0000"/>
                </a:solidFill>
                <a:latin typeface="Courier New" panose="02070309020205020404" pitchFamily="49" charset="0"/>
                <a:ea typeface="ＭＳ Ｐゴシック" panose="020B0600070205080204" pitchFamily="34" charset="-128"/>
              </a:rPr>
              <a:t>if (!(run_in_background))</a:t>
            </a:r>
          </a:p>
          <a:p>
            <a:pPr>
              <a:buFont typeface="Monotype Sorts" charset="2"/>
              <a:buNone/>
            </a:pPr>
            <a:r>
              <a:rPr lang="en-US" altLang="en-US" sz="2000" b="1">
                <a:solidFill>
                  <a:srgbClr val="FF3300"/>
                </a:solidFill>
                <a:latin typeface="Courier New" panose="02070309020205020404" pitchFamily="49" charset="0"/>
                <a:ea typeface="ＭＳ Ｐゴシック" panose="020B0600070205080204" pitchFamily="34" charset="-128"/>
              </a:rPr>
              <a:t>			waitpid(child_pid);</a:t>
            </a:r>
          </a:p>
          <a:p>
            <a:pPr>
              <a:buFont typeface="Monotype Sorts" charset="2"/>
              <a:buNone/>
            </a:pPr>
            <a:r>
              <a:rPr lang="en-US" altLang="en-US" sz="2000" b="1">
                <a:latin typeface="Courier New" panose="02070309020205020404" pitchFamily="49" charset="0"/>
                <a:ea typeface="ＭＳ Ｐゴシック" panose="020B0600070205080204" pitchFamily="34" charset="-128"/>
              </a:rPr>
              <a:t>	}</a:t>
            </a:r>
          </a:p>
          <a:p>
            <a:pPr>
              <a:buFont typeface="Monotype Sorts" charset="2"/>
              <a:buNone/>
            </a:pPr>
            <a:r>
              <a:rPr lang="en-US" altLang="en-US" sz="2000" b="1">
                <a:latin typeface="Courier New" panose="02070309020205020404" pitchFamily="49" charset="0"/>
                <a:ea typeface="ＭＳ Ｐゴシック" panose="020B0600070205080204" pitchFamily="34" charset="-128"/>
              </a:rPr>
              <a:t>}</a:t>
            </a:r>
          </a:p>
          <a:p>
            <a:endParaRPr lang="en-US" altLang="en-US">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a:extLst>
              <a:ext uri="{FF2B5EF4-FFF2-40B4-BE49-F238E27FC236}">
                <a16:creationId xmlns:a16="http://schemas.microsoft.com/office/drawing/2014/main" id="{43656FB9-992B-4D21-8EA5-66E7416AC7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9DD4D00-3A70-42AA-98A8-722FB0049176}" type="slidenum">
              <a:rPr lang="en-US" altLang="en-US" sz="1000" smtClean="0">
                <a:solidFill>
                  <a:schemeClr val="tx1"/>
                </a:solidFill>
              </a:rPr>
              <a:pPr>
                <a:spcBef>
                  <a:spcPct val="0"/>
                </a:spcBef>
                <a:buClrTx/>
                <a:buSzTx/>
                <a:buFontTx/>
                <a:buNone/>
              </a:pPr>
              <a:t>2</a:t>
            </a:fld>
            <a:endParaRPr lang="en-US" altLang="en-US" sz="1000">
              <a:solidFill>
                <a:schemeClr val="tx1"/>
              </a:solidFill>
            </a:endParaRPr>
          </a:p>
        </p:txBody>
      </p:sp>
      <p:sp>
        <p:nvSpPr>
          <p:cNvPr id="293890" name="Rectangle 2">
            <a:extLst>
              <a:ext uri="{FF2B5EF4-FFF2-40B4-BE49-F238E27FC236}">
                <a16:creationId xmlns:a16="http://schemas.microsoft.com/office/drawing/2014/main" id="{798962E2-63AF-44AB-8E9D-28340773A934}"/>
              </a:ext>
            </a:extLst>
          </p:cNvPr>
          <p:cNvSpPr>
            <a:spLocks noGrp="1" noChangeArrowheads="1"/>
          </p:cNvSpPr>
          <p:nvPr>
            <p:ph type="title"/>
          </p:nvPr>
        </p:nvSpPr>
        <p:spPr>
          <a:xfrm>
            <a:off x="304800" y="304800"/>
            <a:ext cx="8686800" cy="685800"/>
          </a:xfrm>
        </p:spPr>
        <p:txBody>
          <a:bodyPr/>
          <a:lstStyle/>
          <a:p>
            <a:pPr>
              <a:defRPr/>
            </a:pPr>
            <a:r>
              <a:rPr lang="en-US" altLang="en-US" sz="3600">
                <a:ea typeface="ＭＳ Ｐゴシック" panose="020B0600070205080204" pitchFamily="34" charset="-128"/>
              </a:rPr>
              <a:t>How to pause/restart processes?</a:t>
            </a:r>
          </a:p>
        </p:txBody>
      </p:sp>
      <p:sp>
        <p:nvSpPr>
          <p:cNvPr id="30724" name="Rectangle 3">
            <a:extLst>
              <a:ext uri="{FF2B5EF4-FFF2-40B4-BE49-F238E27FC236}">
                <a16:creationId xmlns:a16="http://schemas.microsoft.com/office/drawing/2014/main" id="{A895A83B-4342-43FB-B0D2-5805BECB9F27}"/>
              </a:ext>
            </a:extLst>
          </p:cNvPr>
          <p:cNvSpPr>
            <a:spLocks noGrp="1" noChangeArrowheads="1"/>
          </p:cNvSpPr>
          <p:nvPr>
            <p:ph type="body" idx="1"/>
          </p:nvPr>
        </p:nvSpPr>
        <p:spPr>
          <a:xfrm>
            <a:off x="304800" y="1247554"/>
            <a:ext cx="8763000" cy="4724400"/>
          </a:xfrm>
        </p:spPr>
        <p:txBody>
          <a:bodyPr/>
          <a:lstStyle/>
          <a:p>
            <a:r>
              <a:rPr lang="en-US" altLang="en-US" sz="2000" dirty="0">
                <a:ea typeface="ＭＳ Ｐゴシック" panose="020B0600070205080204" pitchFamily="34" charset="-128"/>
              </a:rPr>
              <a:t>When a process is running, its dynamic state is in memory and some hardware registers</a:t>
            </a:r>
          </a:p>
          <a:p>
            <a:pPr lvl="1"/>
            <a:r>
              <a:rPr lang="en-US" altLang="en-US" sz="1800" dirty="0">
                <a:ea typeface="ＭＳ Ｐゴシック" panose="020B0600070205080204" pitchFamily="34" charset="-128"/>
              </a:rPr>
              <a:t>Hardware registers include </a:t>
            </a:r>
            <a:r>
              <a:rPr lang="en-US" altLang="en-US" sz="1600" dirty="0">
                <a:solidFill>
                  <a:srgbClr val="FF4747"/>
                </a:solidFill>
                <a:ea typeface="ＭＳ Ｐゴシック" panose="020B0600070205080204" pitchFamily="34" charset="-128"/>
              </a:rPr>
              <a:t>Program counter, stack pointer, control registers, data registers</a:t>
            </a:r>
            <a:r>
              <a:rPr lang="en-US" altLang="en-US" sz="1600" dirty="0">
                <a:ea typeface="ＭＳ Ｐゴシック" panose="020B0600070205080204" pitchFamily="34" charset="-128"/>
              </a:rPr>
              <a:t>, </a:t>
            </a:r>
            <a:r>
              <a:rPr lang="mr-IN" altLang="en-US" sz="1600" dirty="0">
                <a:ea typeface="ＭＳ Ｐゴシック" panose="020B0600070205080204" pitchFamily="34" charset="-128"/>
              </a:rPr>
              <a:t>…</a:t>
            </a:r>
            <a:endParaRPr lang="en-US" altLang="en-US" sz="1600" dirty="0">
              <a:ea typeface="ＭＳ Ｐゴシック" panose="020B0600070205080204" pitchFamily="34" charset="-128"/>
            </a:endParaRPr>
          </a:p>
          <a:p>
            <a:pPr lvl="1"/>
            <a:r>
              <a:rPr lang="en-US" altLang="en-US" sz="1600" dirty="0">
                <a:ea typeface="ＭＳ Ｐゴシック" panose="020B0600070205080204" pitchFamily="34" charset="-128"/>
              </a:rPr>
              <a:t>To be able to stop and restart a process, we need to completely restore this state</a:t>
            </a:r>
          </a:p>
          <a:p>
            <a:pPr lvl="1"/>
            <a:endParaRPr lang="en-US" altLang="en-US" sz="1400" dirty="0">
              <a:ea typeface="ＭＳ Ｐゴシック" panose="020B0600070205080204" pitchFamily="34" charset="-128"/>
            </a:endParaRPr>
          </a:p>
          <a:p>
            <a:r>
              <a:rPr lang="en-US" altLang="en-US" sz="2000" dirty="0">
                <a:ea typeface="ＭＳ Ｐゴシック" panose="020B0600070205080204" pitchFamily="34" charset="-128"/>
              </a:rPr>
              <a:t>When the </a:t>
            </a:r>
            <a:r>
              <a:rPr lang="en-US" altLang="en-US" sz="2000" dirty="0">
                <a:solidFill>
                  <a:srgbClr val="0000FF"/>
                </a:solidFill>
                <a:ea typeface="ＭＳ Ｐゴシック" panose="020B0600070205080204" pitchFamily="34" charset="-128"/>
              </a:rPr>
              <a:t>OS stops running a process</a:t>
            </a:r>
            <a:r>
              <a:rPr lang="en-US" altLang="en-US" sz="2000" dirty="0">
                <a:ea typeface="ＭＳ Ｐゴシック" panose="020B0600070205080204" pitchFamily="34" charset="-128"/>
              </a:rPr>
              <a:t>, it saves the current values of the registers (usually in PCB)</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When the </a:t>
            </a:r>
            <a:r>
              <a:rPr lang="en-US" altLang="en-US" sz="2000" dirty="0">
                <a:solidFill>
                  <a:srgbClr val="0000FF"/>
                </a:solidFill>
                <a:ea typeface="ＭＳ Ｐゴシック" panose="020B0600070205080204" pitchFamily="34" charset="-128"/>
              </a:rPr>
              <a:t>OS restarts executing a process</a:t>
            </a:r>
            <a:r>
              <a:rPr lang="en-US" altLang="en-US" sz="2000" dirty="0">
                <a:ea typeface="ＭＳ Ｐゴシック" panose="020B0600070205080204" pitchFamily="34" charset="-128"/>
              </a:rPr>
              <a:t>, it loads the hardware registers from the stored values in </a:t>
            </a:r>
            <a:r>
              <a:rPr lang="en-US" altLang="ja-JP" sz="2000" dirty="0">
                <a:ea typeface="ＭＳ Ｐゴシック" panose="020B0600070205080204" pitchFamily="34" charset="-128"/>
              </a:rPr>
              <a:t>PCB</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Changing CPU hardware state from one process to another is called a </a:t>
            </a:r>
            <a:r>
              <a:rPr lang="en-US" altLang="en-US" sz="2000" dirty="0">
                <a:solidFill>
                  <a:srgbClr val="FF3300"/>
                </a:solidFill>
                <a:ea typeface="ＭＳ Ｐゴシック" panose="020B0600070205080204" pitchFamily="34" charset="-128"/>
              </a:rPr>
              <a:t>context switch</a:t>
            </a:r>
          </a:p>
          <a:p>
            <a:pPr lvl="1"/>
            <a:r>
              <a:rPr lang="en-US" altLang="en-US" sz="1800" dirty="0">
                <a:ea typeface="ＭＳ Ｐゴシック" panose="020B0600070205080204" pitchFamily="34" charset="-128"/>
              </a:rPr>
              <a:t>This can happen 100s or 1000s of times a second!</a:t>
            </a:r>
          </a:p>
        </p:txBody>
      </p:sp>
    </p:spTree>
    <p:extLst>
      <p:ext uri="{BB962C8B-B14F-4D97-AF65-F5344CB8AC3E}">
        <p14:creationId xmlns:p14="http://schemas.microsoft.com/office/powerpoint/2010/main" val="1519559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2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072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0724">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0724">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72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CC876-702C-41F5-8FAF-07449A64E59F}"/>
              </a:ext>
            </a:extLst>
          </p:cNvPr>
          <p:cNvSpPr>
            <a:spLocks noGrp="1"/>
          </p:cNvSpPr>
          <p:nvPr>
            <p:ph type="title"/>
          </p:nvPr>
        </p:nvSpPr>
        <p:spPr/>
        <p:txBody>
          <a:bodyPr/>
          <a:lstStyle/>
          <a:p>
            <a:pPr>
              <a:defRPr/>
            </a:pPr>
            <a:r>
              <a:rPr lang="en-US" altLang="en-US"/>
              <a:t>Some issues with processes</a:t>
            </a:r>
          </a:p>
        </p:txBody>
      </p:sp>
      <p:sp>
        <p:nvSpPr>
          <p:cNvPr id="22531" name="Content Placeholder 2">
            <a:extLst>
              <a:ext uri="{FF2B5EF4-FFF2-40B4-BE49-F238E27FC236}">
                <a16:creationId xmlns:a16="http://schemas.microsoft.com/office/drawing/2014/main" id="{4523B1B8-8112-47A2-8DDD-2918347A9D62}"/>
              </a:ext>
            </a:extLst>
          </p:cNvPr>
          <p:cNvSpPr>
            <a:spLocks noGrp="1" noChangeArrowheads="1"/>
          </p:cNvSpPr>
          <p:nvPr>
            <p:ph idx="1"/>
          </p:nvPr>
        </p:nvSpPr>
        <p:spPr>
          <a:xfrm>
            <a:off x="535172" y="1100470"/>
            <a:ext cx="7924800" cy="4419600"/>
          </a:xfrm>
        </p:spPr>
        <p:txBody>
          <a:bodyPr/>
          <a:lstStyle/>
          <a:p>
            <a:pPr>
              <a:lnSpc>
                <a:spcPct val="90000"/>
              </a:lnSpc>
            </a:pPr>
            <a:r>
              <a:rPr lang="en-US" altLang="en-US" dirty="0">
                <a:solidFill>
                  <a:srgbClr val="FF0000"/>
                </a:solidFill>
                <a:ea typeface="ＭＳ Ｐゴシック" panose="020B0600070205080204" pitchFamily="34" charset="-128"/>
              </a:rPr>
              <a:t>Creating a new process is costly</a:t>
            </a:r>
            <a:r>
              <a:rPr lang="en-US" altLang="en-US" dirty="0">
                <a:ea typeface="ＭＳ Ｐゴシック" panose="020B0600070205080204" pitchFamily="34" charset="-128"/>
              </a:rPr>
              <a:t> because of new address space and data structures that must be allocated and initialized</a:t>
            </a:r>
          </a:p>
          <a:p>
            <a:pPr lvl="1">
              <a:lnSpc>
                <a:spcPct val="90000"/>
              </a:lnSpc>
            </a:pPr>
            <a:r>
              <a:rPr lang="en-US" altLang="en-US" dirty="0">
                <a:ea typeface="ＭＳ Ｐゴシック" panose="020B0600070205080204" pitchFamily="34" charset="-128"/>
              </a:rPr>
              <a:t>Recall struct proc in xv6 or Solaris</a:t>
            </a:r>
          </a:p>
          <a:p>
            <a:pPr lvl="1">
              <a:lnSpc>
                <a:spcPct val="90000"/>
              </a:lnSpc>
              <a:buFont typeface="ZapfDingbats" pitchFamily="82" charset="2"/>
              <a:buNone/>
            </a:pPr>
            <a:endParaRPr lang="en-US" altLang="en-US" dirty="0">
              <a:ea typeface="ＭＳ Ｐゴシック" panose="020B0600070205080204" pitchFamily="34" charset="-128"/>
            </a:endParaRPr>
          </a:p>
          <a:p>
            <a:pPr>
              <a:lnSpc>
                <a:spcPct val="90000"/>
              </a:lnSpc>
            </a:pPr>
            <a:r>
              <a:rPr lang="en-US" altLang="en-US" dirty="0">
                <a:solidFill>
                  <a:srgbClr val="FF0000"/>
                </a:solidFill>
                <a:ea typeface="ＭＳ Ｐゴシック" panose="020B0600070205080204" pitchFamily="34" charset="-128"/>
              </a:rPr>
              <a:t>Communicating between processes is costly</a:t>
            </a:r>
            <a:r>
              <a:rPr lang="en-US" altLang="en-US" dirty="0">
                <a:ea typeface="ＭＳ Ｐゴシック" panose="020B0600070205080204" pitchFamily="34" charset="-128"/>
              </a:rPr>
              <a:t> because most communication goes through the OS</a:t>
            </a:r>
          </a:p>
          <a:p>
            <a:pPr lvl="1">
              <a:lnSpc>
                <a:spcPct val="90000"/>
              </a:lnSpc>
            </a:pPr>
            <a:r>
              <a:rPr lang="en-US" altLang="en-US" dirty="0">
                <a:ea typeface="ＭＳ Ｐゴシック" panose="020B0600070205080204" pitchFamily="34" charset="-128"/>
              </a:rPr>
              <a:t>Inter Process Communication (IPC) </a:t>
            </a:r>
            <a:r>
              <a:rPr lang="mr-IN" altLang="en-US" dirty="0">
                <a:ea typeface="ＭＳ Ｐゴシック" panose="020B0600070205080204" pitchFamily="34" charset="-128"/>
              </a:rPr>
              <a:t>–</a:t>
            </a:r>
            <a:r>
              <a:rPr lang="en-US" altLang="en-US" dirty="0">
                <a:ea typeface="ＭＳ Ｐゴシック" panose="020B0600070205080204" pitchFamily="34" charset="-128"/>
              </a:rPr>
              <a:t> we will discuss later</a:t>
            </a:r>
          </a:p>
          <a:p>
            <a:pPr lvl="1">
              <a:lnSpc>
                <a:spcPct val="90000"/>
              </a:lnSpc>
            </a:pPr>
            <a:r>
              <a:rPr lang="en-US" altLang="en-US" dirty="0">
                <a:ea typeface="ＭＳ Ｐゴシック" panose="020B0600070205080204" pitchFamily="34" charset="-128"/>
              </a:rPr>
              <a:t>Overhead of system calls and copying data</a:t>
            </a:r>
          </a:p>
          <a:p>
            <a:endParaRPr lang="en-US" altLang="en-US" dirty="0">
              <a:ea typeface="ＭＳ Ｐゴシック" panose="020B0600070205080204" pitchFamily="34" charset="-128"/>
            </a:endParaRPr>
          </a:p>
        </p:txBody>
      </p:sp>
      <p:sp>
        <p:nvSpPr>
          <p:cNvPr id="22533" name="Slide Number Placeholder 5">
            <a:extLst>
              <a:ext uri="{FF2B5EF4-FFF2-40B4-BE49-F238E27FC236}">
                <a16:creationId xmlns:a16="http://schemas.microsoft.com/office/drawing/2014/main" id="{842046ED-239C-4B6E-B651-8F5216BD58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69C7BB5-3EF4-4359-864F-474938490A41}" type="slidenum">
              <a:rPr lang="en-US" altLang="en-US" sz="1000" smtClean="0">
                <a:solidFill>
                  <a:schemeClr val="tx1"/>
                </a:solidFill>
              </a:rPr>
              <a:pPr>
                <a:spcBef>
                  <a:spcPct val="0"/>
                </a:spcBef>
                <a:buClrTx/>
                <a:buSzTx/>
                <a:buFontTx/>
                <a:buNone/>
              </a:pPr>
              <a:t>20</a:t>
            </a:fld>
            <a:endParaRPr lang="en-US" altLang="en-US" sz="100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a:extLst>
              <a:ext uri="{FF2B5EF4-FFF2-40B4-BE49-F238E27FC236}">
                <a16:creationId xmlns:a16="http://schemas.microsoft.com/office/drawing/2014/main" id="{CA5DCEE7-09C3-44C5-A5F6-2924E58D986B}"/>
              </a:ext>
            </a:extLst>
          </p:cNvPr>
          <p:cNvSpPr>
            <a:spLocks noGrp="1" noChangeArrowheads="1"/>
          </p:cNvSpPr>
          <p:nvPr>
            <p:ph type="title"/>
          </p:nvPr>
        </p:nvSpPr>
        <p:spPr/>
        <p:txBody>
          <a:bodyPr/>
          <a:lstStyle/>
          <a:p>
            <a:pPr>
              <a:defRPr/>
            </a:pPr>
            <a:r>
              <a:rPr lang="en-US" altLang="en-US"/>
              <a:t>Parallel Programs</a:t>
            </a:r>
          </a:p>
        </p:txBody>
      </p:sp>
      <p:sp>
        <p:nvSpPr>
          <p:cNvPr id="19462" name="Rectangle 3">
            <a:extLst>
              <a:ext uri="{FF2B5EF4-FFF2-40B4-BE49-F238E27FC236}">
                <a16:creationId xmlns:a16="http://schemas.microsoft.com/office/drawing/2014/main" id="{9165E50B-9583-47AA-9FBC-DCFE68F139DF}"/>
              </a:ext>
            </a:extLst>
          </p:cNvPr>
          <p:cNvSpPr>
            <a:spLocks noGrp="1" noChangeArrowheads="1"/>
          </p:cNvSpPr>
          <p:nvPr>
            <p:ph idx="1"/>
          </p:nvPr>
        </p:nvSpPr>
        <p:spPr/>
        <p:txBody>
          <a:bodyPr/>
          <a:lstStyle/>
          <a:p>
            <a:pPr>
              <a:buFont typeface="Arial" panose="020B0604020202020204" pitchFamily="34" charset="0"/>
              <a:buChar char="•"/>
              <a:defRPr/>
            </a:pPr>
            <a:r>
              <a:rPr lang="en-US" sz="2400" dirty="0">
                <a:ea typeface="ＭＳ Ｐゴシック" charset="0"/>
                <a:cs typeface="ＭＳ Ｐゴシック" charset="0"/>
              </a:rPr>
              <a:t>Also recall our Web server example that forks off copies of itself to handle multiple simultaneous requests</a:t>
            </a:r>
          </a:p>
          <a:p>
            <a:pPr>
              <a:buFont typeface="Arial" panose="020B0604020202020204" pitchFamily="34" charset="0"/>
              <a:buChar char="•"/>
              <a:defRPr/>
            </a:pPr>
            <a:endParaRPr lang="en-US" sz="2400" dirty="0">
              <a:ea typeface="ＭＳ Ｐゴシック" charset="0"/>
              <a:cs typeface="ＭＳ Ｐゴシック" charset="0"/>
            </a:endParaRPr>
          </a:p>
          <a:p>
            <a:pPr>
              <a:buFont typeface="Arial" panose="020B0604020202020204" pitchFamily="34" charset="0"/>
              <a:buChar char="•"/>
              <a:defRPr/>
            </a:pPr>
            <a:r>
              <a:rPr lang="en-US" sz="2400" dirty="0">
                <a:ea typeface="ＭＳ Ｐゴシック" charset="0"/>
                <a:cs typeface="ＭＳ Ｐゴシック" charset="0"/>
              </a:rPr>
              <a:t>To execute these programs we need to</a:t>
            </a:r>
          </a:p>
          <a:p>
            <a:pPr lvl="1">
              <a:buFont typeface="Arial" panose="020B0604020202020204" pitchFamily="34" charset="0"/>
              <a:buChar char="•"/>
              <a:defRPr/>
            </a:pPr>
            <a:r>
              <a:rPr lang="en-US" sz="2000" dirty="0">
                <a:ea typeface="ＭＳ Ｐゴシック" charset="0"/>
              </a:rPr>
              <a:t>Create several processes that execute in parallel</a:t>
            </a:r>
          </a:p>
          <a:p>
            <a:pPr lvl="1">
              <a:buFont typeface="Arial" panose="020B0604020202020204" pitchFamily="34" charset="0"/>
              <a:buChar char="•"/>
              <a:defRPr/>
            </a:pPr>
            <a:r>
              <a:rPr lang="en-US" sz="2000" dirty="0">
                <a:ea typeface="ＭＳ Ｐゴシック" charset="0"/>
              </a:rPr>
              <a:t>Cause each to map to the same address space to share data</a:t>
            </a:r>
          </a:p>
          <a:p>
            <a:pPr lvl="2">
              <a:buFont typeface="Arial" panose="020B0604020202020204" pitchFamily="34" charset="0"/>
              <a:buChar char="•"/>
              <a:defRPr/>
            </a:pPr>
            <a:r>
              <a:rPr lang="en-US" sz="1800" dirty="0">
                <a:ea typeface="ＭＳ Ｐゴシック" charset="0"/>
              </a:rPr>
              <a:t>They are all part of the same computation</a:t>
            </a:r>
          </a:p>
          <a:p>
            <a:pPr lvl="1">
              <a:buFont typeface="Arial" panose="020B0604020202020204" pitchFamily="34" charset="0"/>
              <a:buChar char="•"/>
              <a:defRPr/>
            </a:pPr>
            <a:r>
              <a:rPr lang="en-US" sz="2000" dirty="0">
                <a:ea typeface="ＭＳ Ｐゴシック" charset="0"/>
              </a:rPr>
              <a:t>Have the OS schedule these processes in parallel</a:t>
            </a:r>
          </a:p>
          <a:p>
            <a:pPr>
              <a:buFont typeface="Arial" panose="020B0604020202020204" pitchFamily="34" charset="0"/>
              <a:buChar char="•"/>
              <a:defRPr/>
            </a:pPr>
            <a:endParaRPr lang="en-US" sz="2400" dirty="0">
              <a:ea typeface="ＭＳ Ｐゴシック" charset="0"/>
              <a:cs typeface="ＭＳ Ｐゴシック" charset="0"/>
            </a:endParaRPr>
          </a:p>
          <a:p>
            <a:pPr>
              <a:buFont typeface="Arial" panose="020B0604020202020204" pitchFamily="34" charset="0"/>
              <a:buChar char="•"/>
              <a:defRPr/>
            </a:pPr>
            <a:r>
              <a:rPr lang="en-US" sz="2400" dirty="0">
                <a:ea typeface="ＭＳ Ｐゴシック" charset="0"/>
                <a:cs typeface="ＭＳ Ｐゴシック" charset="0"/>
              </a:rPr>
              <a:t>This situation is </a:t>
            </a:r>
            <a:r>
              <a:rPr lang="en-US" sz="2400" dirty="0">
                <a:solidFill>
                  <a:srgbClr val="FF3300"/>
                </a:solidFill>
                <a:ea typeface="ＭＳ Ｐゴシック" charset="0"/>
                <a:cs typeface="ＭＳ Ｐゴシック" charset="0"/>
              </a:rPr>
              <a:t>inefficient </a:t>
            </a:r>
            <a:r>
              <a:rPr lang="en-US" sz="2400" dirty="0">
                <a:solidFill>
                  <a:schemeClr val="accent6"/>
                </a:solidFill>
                <a:ea typeface="ＭＳ Ｐゴシック" charset="0"/>
                <a:cs typeface="ＭＳ Ｐゴシック" charset="0"/>
              </a:rPr>
              <a:t>(Copy on Write helps)</a:t>
            </a:r>
          </a:p>
          <a:p>
            <a:pPr lvl="1">
              <a:buFont typeface="Arial" panose="020B0604020202020204" pitchFamily="34" charset="0"/>
              <a:buChar char="•"/>
              <a:defRPr/>
            </a:pPr>
            <a:r>
              <a:rPr lang="en-US" sz="2000" dirty="0">
                <a:solidFill>
                  <a:srgbClr val="0000FF"/>
                </a:solidFill>
                <a:ea typeface="ＭＳ Ｐゴシック" charset="0"/>
              </a:rPr>
              <a:t>Space</a:t>
            </a:r>
            <a:r>
              <a:rPr lang="en-US" sz="2000" dirty="0">
                <a:ea typeface="ＭＳ Ｐゴシック" charset="0"/>
              </a:rPr>
              <a:t>: Duplicate memory, PCB, page tables, etc.</a:t>
            </a:r>
          </a:p>
          <a:p>
            <a:pPr lvl="1">
              <a:buFont typeface="Arial" panose="020B0604020202020204" pitchFamily="34" charset="0"/>
              <a:buChar char="•"/>
              <a:defRPr/>
            </a:pPr>
            <a:r>
              <a:rPr lang="en-US" sz="2000" dirty="0">
                <a:solidFill>
                  <a:srgbClr val="0000FF"/>
                </a:solidFill>
                <a:ea typeface="ＭＳ Ｐゴシック" charset="0"/>
              </a:rPr>
              <a:t>Time</a:t>
            </a:r>
            <a:r>
              <a:rPr lang="en-US" sz="2000" dirty="0">
                <a:ea typeface="ＭＳ Ｐゴシック" charset="0"/>
              </a:rPr>
              <a:t>: create data structures, fork and copy </a:t>
            </a:r>
            <a:r>
              <a:rPr lang="en-US" sz="2000" dirty="0" err="1">
                <a:ea typeface="ＭＳ Ｐゴシック" charset="0"/>
              </a:rPr>
              <a:t>addr</a:t>
            </a:r>
            <a:r>
              <a:rPr lang="en-US" sz="2000" dirty="0">
                <a:ea typeface="ＭＳ Ｐゴシック" charset="0"/>
              </a:rPr>
              <a:t> space, etc.</a:t>
            </a:r>
          </a:p>
        </p:txBody>
      </p:sp>
      <p:sp>
        <p:nvSpPr>
          <p:cNvPr id="23555" name="Slide Number Placeholder 5">
            <a:extLst>
              <a:ext uri="{FF2B5EF4-FFF2-40B4-BE49-F238E27FC236}">
                <a16:creationId xmlns:a16="http://schemas.microsoft.com/office/drawing/2014/main" id="{256C0D2C-2739-4EC1-BDAD-7CA9B0163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3D74289-A6DC-440F-875E-175C2D47BF5A}" type="slidenum">
              <a:rPr lang="en-US" altLang="en-US" sz="1000" smtClean="0">
                <a:solidFill>
                  <a:schemeClr val="tx1"/>
                </a:solidFill>
              </a:rPr>
              <a:pPr>
                <a:spcBef>
                  <a:spcPct val="0"/>
                </a:spcBef>
                <a:buClrTx/>
                <a:buSzTx/>
                <a:buFontTx/>
                <a:buNone/>
              </a:pPr>
              <a:t>21</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2">
                                            <p:txEl>
                                              <p:pRg st="8" end="8"/>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62">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6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a:extLst>
              <a:ext uri="{FF2B5EF4-FFF2-40B4-BE49-F238E27FC236}">
                <a16:creationId xmlns:a16="http://schemas.microsoft.com/office/drawing/2014/main" id="{5B033C6C-315C-4F5E-B8AA-D384B84008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222B978-72C6-48AB-9A45-1763E1B36254}" type="slidenum">
              <a:rPr lang="en-US" altLang="en-US" sz="1000" smtClean="0">
                <a:solidFill>
                  <a:schemeClr val="tx1"/>
                </a:solidFill>
              </a:rPr>
              <a:pPr>
                <a:spcBef>
                  <a:spcPct val="0"/>
                </a:spcBef>
                <a:buClrTx/>
                <a:buSzTx/>
                <a:buFontTx/>
                <a:buNone/>
              </a:pPr>
              <a:t>22</a:t>
            </a:fld>
            <a:endParaRPr lang="en-US" altLang="en-US" sz="1000">
              <a:solidFill>
                <a:schemeClr val="tx1"/>
              </a:solidFill>
            </a:endParaRPr>
          </a:p>
        </p:txBody>
      </p:sp>
      <p:sp>
        <p:nvSpPr>
          <p:cNvPr id="315394" name="Rectangle 2">
            <a:extLst>
              <a:ext uri="{FF2B5EF4-FFF2-40B4-BE49-F238E27FC236}">
                <a16:creationId xmlns:a16="http://schemas.microsoft.com/office/drawing/2014/main" id="{C80288BA-D127-4E6B-9A92-206C88E584AB}"/>
              </a:ext>
            </a:extLst>
          </p:cNvPr>
          <p:cNvSpPr>
            <a:spLocks noGrp="1" noChangeArrowheads="1"/>
          </p:cNvSpPr>
          <p:nvPr>
            <p:ph type="title"/>
          </p:nvPr>
        </p:nvSpPr>
        <p:spPr/>
        <p:txBody>
          <a:bodyPr/>
          <a:lstStyle/>
          <a:p>
            <a:pPr>
              <a:defRPr/>
            </a:pPr>
            <a:r>
              <a:rPr lang="en-US" altLang="en-US"/>
              <a:t>Rethinking Processes</a:t>
            </a:r>
          </a:p>
        </p:txBody>
      </p:sp>
      <p:sp>
        <p:nvSpPr>
          <p:cNvPr id="20486" name="Rectangle 3">
            <a:extLst>
              <a:ext uri="{FF2B5EF4-FFF2-40B4-BE49-F238E27FC236}">
                <a16:creationId xmlns:a16="http://schemas.microsoft.com/office/drawing/2014/main" id="{40C21A8C-304D-4B2D-8B49-CDA3E03B587C}"/>
              </a:ext>
            </a:extLst>
          </p:cNvPr>
          <p:cNvSpPr>
            <a:spLocks noGrp="1" noChangeArrowheads="1"/>
          </p:cNvSpPr>
          <p:nvPr>
            <p:ph type="body" idx="1"/>
          </p:nvPr>
        </p:nvSpPr>
        <p:spPr>
          <a:xfrm>
            <a:off x="457200" y="1068572"/>
            <a:ext cx="8229600" cy="5105400"/>
          </a:xfrm>
        </p:spPr>
        <p:txBody>
          <a:bodyPr/>
          <a:lstStyle/>
          <a:p>
            <a:r>
              <a:rPr lang="en-US" altLang="en-US" sz="2400" dirty="0">
                <a:ea typeface="ＭＳ Ｐゴシック" panose="020B0600070205080204" pitchFamily="34" charset="-128"/>
              </a:rPr>
              <a:t>What is similar in these cooperating processes?</a:t>
            </a:r>
          </a:p>
          <a:p>
            <a:pPr lvl="1"/>
            <a:r>
              <a:rPr lang="en-US" altLang="en-US" sz="2000" dirty="0">
                <a:ea typeface="ＭＳ Ｐゴシック" panose="020B0600070205080204" pitchFamily="34" charset="-128"/>
              </a:rPr>
              <a:t>They all share the same code and data (address space)</a:t>
            </a:r>
          </a:p>
          <a:p>
            <a:pPr lvl="1"/>
            <a:r>
              <a:rPr lang="en-US" altLang="en-US" sz="2000" dirty="0">
                <a:ea typeface="ＭＳ Ｐゴシック" panose="020B0600070205080204" pitchFamily="34" charset="-128"/>
              </a:rPr>
              <a:t>They all share the same privileges</a:t>
            </a:r>
          </a:p>
          <a:p>
            <a:pPr lvl="1"/>
            <a:r>
              <a:rPr lang="en-US" altLang="en-US" sz="2000" dirty="0">
                <a:ea typeface="ＭＳ Ｐゴシック" panose="020B0600070205080204" pitchFamily="34" charset="-128"/>
              </a:rPr>
              <a:t>They all share the same resources (files, sockets, etc.)</a:t>
            </a:r>
          </a:p>
          <a:p>
            <a:r>
              <a:rPr lang="en-US" altLang="en-US" sz="2400" dirty="0">
                <a:ea typeface="ＭＳ Ｐゴシック" panose="020B0600070205080204" pitchFamily="34" charset="-128"/>
              </a:rPr>
              <a:t>What don</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t they share?</a:t>
            </a:r>
          </a:p>
          <a:p>
            <a:pPr lvl="1"/>
            <a:r>
              <a:rPr lang="en-US" altLang="en-US" sz="2000" dirty="0">
                <a:ea typeface="ＭＳ Ｐゴシック" panose="020B0600070205080204" pitchFamily="34" charset="-128"/>
              </a:rPr>
              <a:t>Each has its own execution state: PC, SP, and registers</a:t>
            </a:r>
          </a:p>
          <a:p>
            <a:endParaRPr lang="en-US" altLang="en-US" sz="2400" dirty="0">
              <a:solidFill>
                <a:srgbClr val="FF3300"/>
              </a:solidFill>
              <a:ea typeface="ＭＳ Ｐゴシック" panose="020B0600070205080204" pitchFamily="34" charset="-128"/>
            </a:endParaRPr>
          </a:p>
          <a:p>
            <a:r>
              <a:rPr lang="en-US" altLang="en-US" sz="2400" dirty="0">
                <a:solidFill>
                  <a:srgbClr val="FF3300"/>
                </a:solidFill>
                <a:ea typeface="ＭＳ Ｐゴシック" panose="020B0600070205080204" pitchFamily="34" charset="-128"/>
              </a:rPr>
              <a:t>Key idea</a:t>
            </a:r>
            <a:r>
              <a:rPr lang="en-US" altLang="en-US" sz="2400" dirty="0">
                <a:ea typeface="ＭＳ Ｐゴシック" panose="020B0600070205080204" pitchFamily="34" charset="-128"/>
              </a:rPr>
              <a:t>: Separate resources from execution state</a:t>
            </a:r>
          </a:p>
          <a:p>
            <a:r>
              <a:rPr lang="en-US" altLang="en-US" sz="2400" dirty="0">
                <a:ea typeface="ＭＳ Ｐゴシック" panose="020B0600070205080204" pitchFamily="34" charset="-128"/>
              </a:rPr>
              <a:t>Exec state also called </a:t>
            </a:r>
            <a:r>
              <a:rPr lang="en-US" altLang="en-US" sz="2400" dirty="0">
                <a:solidFill>
                  <a:srgbClr val="FF3300"/>
                </a:solidFill>
                <a:ea typeface="ＭＳ Ｐゴシック" panose="020B0600070205080204" pitchFamily="34" charset="-128"/>
              </a:rPr>
              <a:t>thread of control</a:t>
            </a:r>
            <a:r>
              <a:rPr lang="en-US" altLang="en-US" sz="2400" dirty="0">
                <a:ea typeface="ＭＳ Ｐゴシック" panose="020B0600070205080204" pitchFamily="34" charset="-128"/>
              </a:rPr>
              <a:t>, or </a:t>
            </a:r>
            <a:r>
              <a:rPr lang="en-US" altLang="en-US" sz="2400" dirty="0">
                <a:solidFill>
                  <a:srgbClr val="FF3300"/>
                </a:solidFill>
                <a:ea typeface="ＭＳ Ｐゴシック" panose="020B0600070205080204" pitchFamily="34" charset="-128"/>
              </a:rPr>
              <a:t>thread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6">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5">
            <a:extLst>
              <a:ext uri="{FF2B5EF4-FFF2-40B4-BE49-F238E27FC236}">
                <a16:creationId xmlns:a16="http://schemas.microsoft.com/office/drawing/2014/main" id="{30421D9C-B3B3-4D73-BF31-C5AE51B9B4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2A4C341-1A2C-489D-9038-7D62CE8E3514}" type="slidenum">
              <a:rPr lang="en-US" altLang="en-US" sz="1000" smtClean="0">
                <a:solidFill>
                  <a:schemeClr val="tx1"/>
                </a:solidFill>
              </a:rPr>
              <a:pPr>
                <a:spcBef>
                  <a:spcPct val="0"/>
                </a:spcBef>
                <a:buClrTx/>
                <a:buSzTx/>
                <a:buFontTx/>
                <a:buNone/>
              </a:pPr>
              <a:t>23</a:t>
            </a:fld>
            <a:endParaRPr lang="en-US" altLang="en-US" sz="1000">
              <a:solidFill>
                <a:schemeClr val="tx1"/>
              </a:solidFill>
            </a:endParaRPr>
          </a:p>
        </p:txBody>
      </p:sp>
      <p:sp>
        <p:nvSpPr>
          <p:cNvPr id="316418" name="Rectangle 2">
            <a:extLst>
              <a:ext uri="{FF2B5EF4-FFF2-40B4-BE49-F238E27FC236}">
                <a16:creationId xmlns:a16="http://schemas.microsoft.com/office/drawing/2014/main" id="{F194DD97-4879-4884-B795-AAE4519A73BE}"/>
              </a:ext>
            </a:extLst>
          </p:cNvPr>
          <p:cNvSpPr>
            <a:spLocks noGrp="1" noChangeArrowheads="1"/>
          </p:cNvSpPr>
          <p:nvPr>
            <p:ph type="title"/>
          </p:nvPr>
        </p:nvSpPr>
        <p:spPr/>
        <p:txBody>
          <a:bodyPr/>
          <a:lstStyle/>
          <a:p>
            <a:pPr>
              <a:defRPr/>
            </a:pPr>
            <a:r>
              <a:rPr lang="en-US" altLang="en-US"/>
              <a:t>Threads</a:t>
            </a:r>
          </a:p>
        </p:txBody>
      </p:sp>
      <p:sp>
        <p:nvSpPr>
          <p:cNvPr id="23556" name="Rectangle 3">
            <a:extLst>
              <a:ext uri="{FF2B5EF4-FFF2-40B4-BE49-F238E27FC236}">
                <a16:creationId xmlns:a16="http://schemas.microsoft.com/office/drawing/2014/main" id="{6D138877-2832-4F16-8FDE-56B1C11BB7C6}"/>
              </a:ext>
            </a:extLst>
          </p:cNvPr>
          <p:cNvSpPr>
            <a:spLocks noGrp="1" noChangeArrowheads="1"/>
          </p:cNvSpPr>
          <p:nvPr>
            <p:ph type="body" idx="1"/>
          </p:nvPr>
        </p:nvSpPr>
        <p:spPr/>
        <p:txBody>
          <a:bodyPr/>
          <a:lstStyle/>
          <a:p>
            <a:pPr>
              <a:buFont typeface="Monotype Sorts" charset="0"/>
              <a:buChar char="l"/>
              <a:defRPr/>
            </a:pPr>
            <a:r>
              <a:rPr lang="en-US" sz="2400" dirty="0">
                <a:ea typeface="ＭＳ Ｐゴシック" charset="0"/>
                <a:cs typeface="ＭＳ Ｐゴシック" charset="0"/>
              </a:rPr>
              <a:t>Separate execution and resource container roles</a:t>
            </a:r>
          </a:p>
          <a:p>
            <a:pPr lvl="1">
              <a:buFont typeface="Arial" panose="020B0604020202020204" pitchFamily="34" charset="0"/>
              <a:buChar char="•"/>
              <a:defRPr/>
            </a:pPr>
            <a:r>
              <a:rPr lang="en-US" sz="2000" dirty="0">
                <a:ea typeface="ＭＳ Ｐゴシック" charset="0"/>
              </a:rPr>
              <a:t>The </a:t>
            </a:r>
            <a:r>
              <a:rPr lang="en-US" sz="2000" dirty="0">
                <a:solidFill>
                  <a:srgbClr val="0000FF"/>
                </a:solidFill>
                <a:ea typeface="ＭＳ Ｐゴシック" charset="0"/>
              </a:rPr>
              <a:t>thread</a:t>
            </a:r>
            <a:r>
              <a:rPr lang="en-US" sz="2000" dirty="0">
                <a:ea typeface="ＭＳ Ｐゴシック" charset="0"/>
              </a:rPr>
              <a:t> defines a sequential execution stream within a process (PC, SP, registers)</a:t>
            </a:r>
          </a:p>
          <a:p>
            <a:pPr lvl="1">
              <a:buFont typeface="Arial" panose="020B0604020202020204" pitchFamily="34" charset="0"/>
              <a:buChar char="•"/>
              <a:defRPr/>
            </a:pPr>
            <a:r>
              <a:rPr lang="en-US" sz="2000" dirty="0">
                <a:ea typeface="ＭＳ Ｐゴシック" charset="0"/>
              </a:rPr>
              <a:t>The </a:t>
            </a:r>
            <a:r>
              <a:rPr lang="en-US" sz="2000" dirty="0">
                <a:solidFill>
                  <a:srgbClr val="0000FF"/>
                </a:solidFill>
                <a:ea typeface="ＭＳ Ｐゴシック" charset="0"/>
              </a:rPr>
              <a:t>process</a:t>
            </a:r>
            <a:r>
              <a:rPr lang="en-US" sz="2000" dirty="0">
                <a:ea typeface="ＭＳ Ｐゴシック" charset="0"/>
              </a:rPr>
              <a:t> defines the address space, resources, and general process attributes (everything but threads)</a:t>
            </a:r>
          </a:p>
          <a:p>
            <a:pPr>
              <a:buFont typeface="Monotype Sorts" charset="0"/>
              <a:buChar char="l"/>
              <a:defRPr/>
            </a:pPr>
            <a:endParaRPr lang="en-US" sz="2400" dirty="0">
              <a:ea typeface="ＭＳ Ｐゴシック" charset="0"/>
              <a:cs typeface="ＭＳ Ｐゴシック" charset="0"/>
            </a:endParaRPr>
          </a:p>
          <a:p>
            <a:pPr marL="0" indent="0">
              <a:buFont typeface="Monotype Sorts" charset="0"/>
              <a:buNone/>
              <a:defRPr/>
            </a:pPr>
            <a:endParaRPr lang="en-US" sz="2400" dirty="0">
              <a:ea typeface="ＭＳ Ｐゴシック" charset="0"/>
              <a:cs typeface="ＭＳ Ｐゴシック" charset="0"/>
            </a:endParaRPr>
          </a:p>
          <a:p>
            <a:pPr>
              <a:buFont typeface="Monotype Sorts" charset="0"/>
              <a:buChar char="l"/>
              <a:defRPr/>
            </a:pPr>
            <a:r>
              <a:rPr lang="en-US" sz="2400" dirty="0">
                <a:ea typeface="ＭＳ Ｐゴシック" charset="0"/>
                <a:cs typeface="ＭＳ Ｐゴシック" charset="0"/>
              </a:rPr>
              <a:t>Threads become the unit of scheduling</a:t>
            </a:r>
          </a:p>
          <a:p>
            <a:pPr lvl="1">
              <a:buFont typeface="Arial" panose="020B0604020202020204" pitchFamily="34" charset="0"/>
              <a:buChar char="•"/>
              <a:defRPr/>
            </a:pPr>
            <a:r>
              <a:rPr lang="en-US" sz="2000" dirty="0">
                <a:ea typeface="ＭＳ Ｐゴシック" charset="0"/>
              </a:rPr>
              <a:t>Processes are now the </a:t>
            </a:r>
            <a:r>
              <a:rPr lang="en-US" sz="2000" dirty="0">
                <a:solidFill>
                  <a:srgbClr val="0000FF"/>
                </a:solidFill>
                <a:ea typeface="ＭＳ Ｐゴシック" charset="0"/>
              </a:rPr>
              <a:t>containers</a:t>
            </a:r>
            <a:r>
              <a:rPr lang="en-US" sz="2000" dirty="0">
                <a:ea typeface="ＭＳ Ｐゴシック" charset="0"/>
              </a:rPr>
              <a:t> in which threads execute</a:t>
            </a:r>
          </a:p>
          <a:p>
            <a:pPr lvl="1">
              <a:buFont typeface="Arial" panose="020B0604020202020204" pitchFamily="34" charset="0"/>
              <a:buChar char="•"/>
              <a:defRPr/>
            </a:pPr>
            <a:r>
              <a:rPr lang="en-US" sz="2000" dirty="0">
                <a:ea typeface="ＭＳ Ｐゴシック" charset="0"/>
              </a:rPr>
              <a:t>Processes become static, threads are the dynamic entities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55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556">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556">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5">
            <a:extLst>
              <a:ext uri="{FF2B5EF4-FFF2-40B4-BE49-F238E27FC236}">
                <a16:creationId xmlns:a16="http://schemas.microsoft.com/office/drawing/2014/main" id="{3233FC99-31A5-4AEB-9201-982D847050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7884B3D-BB11-4C27-B08E-67AEC3C30246}" type="slidenum">
              <a:rPr lang="en-US" altLang="en-US" sz="1000" smtClean="0">
                <a:solidFill>
                  <a:schemeClr val="tx1"/>
                </a:solidFill>
              </a:rPr>
              <a:pPr>
                <a:spcBef>
                  <a:spcPct val="0"/>
                </a:spcBef>
                <a:buClrTx/>
                <a:buSzTx/>
                <a:buFontTx/>
                <a:buNone/>
              </a:pPr>
              <a:t>24</a:t>
            </a:fld>
            <a:endParaRPr lang="en-US" altLang="en-US" sz="1000">
              <a:solidFill>
                <a:schemeClr val="tx1"/>
              </a:solidFill>
            </a:endParaRPr>
          </a:p>
        </p:txBody>
      </p:sp>
      <p:sp>
        <p:nvSpPr>
          <p:cNvPr id="288770" name="Rectangle 2">
            <a:extLst>
              <a:ext uri="{FF2B5EF4-FFF2-40B4-BE49-F238E27FC236}">
                <a16:creationId xmlns:a16="http://schemas.microsoft.com/office/drawing/2014/main" id="{E2E4A96D-9196-4432-A206-2365E6DF3726}"/>
              </a:ext>
            </a:extLst>
          </p:cNvPr>
          <p:cNvSpPr>
            <a:spLocks noGrp="1" noChangeArrowheads="1"/>
          </p:cNvSpPr>
          <p:nvPr>
            <p:ph type="title"/>
          </p:nvPr>
        </p:nvSpPr>
        <p:spPr>
          <a:xfrm>
            <a:off x="152400" y="-52387"/>
            <a:ext cx="8839200" cy="1143000"/>
          </a:xfrm>
        </p:spPr>
        <p:txBody>
          <a:bodyPr/>
          <a:lstStyle/>
          <a:p>
            <a:pPr>
              <a:defRPr/>
            </a:pPr>
            <a:r>
              <a:rPr lang="en-US" altLang="en-US" dirty="0"/>
              <a:t>Recap: Process Address Space</a:t>
            </a:r>
          </a:p>
        </p:txBody>
      </p:sp>
      <p:sp>
        <p:nvSpPr>
          <p:cNvPr id="29701" name="Rectangle 4">
            <a:extLst>
              <a:ext uri="{FF2B5EF4-FFF2-40B4-BE49-F238E27FC236}">
                <a16:creationId xmlns:a16="http://schemas.microsoft.com/office/drawing/2014/main" id="{C4273935-26B0-41FA-BB5E-60ACB76E20B0}"/>
              </a:ext>
            </a:extLst>
          </p:cNvPr>
          <p:cNvSpPr>
            <a:spLocks noChangeArrowheads="1"/>
          </p:cNvSpPr>
          <p:nvPr/>
        </p:nvSpPr>
        <p:spPr bwMode="auto">
          <a:xfrm>
            <a:off x="3048000" y="1752600"/>
            <a:ext cx="3200400" cy="426720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9702" name="Rectangle 5">
            <a:extLst>
              <a:ext uri="{FF2B5EF4-FFF2-40B4-BE49-F238E27FC236}">
                <a16:creationId xmlns:a16="http://schemas.microsoft.com/office/drawing/2014/main" id="{19C0321E-96EF-4ADE-B6DD-9CDA9E8A4E6C}"/>
              </a:ext>
            </a:extLst>
          </p:cNvPr>
          <p:cNvSpPr>
            <a:spLocks noChangeArrowheads="1"/>
          </p:cNvSpPr>
          <p:nvPr/>
        </p:nvSpPr>
        <p:spPr bwMode="auto">
          <a:xfrm>
            <a:off x="3048000" y="1752600"/>
            <a:ext cx="3200400" cy="762000"/>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9703" name="Text Box 7">
            <a:extLst>
              <a:ext uri="{FF2B5EF4-FFF2-40B4-BE49-F238E27FC236}">
                <a16:creationId xmlns:a16="http://schemas.microsoft.com/office/drawing/2014/main" id="{574999E9-5CAB-48F5-9643-91E8465AE38E}"/>
              </a:ext>
            </a:extLst>
          </p:cNvPr>
          <p:cNvSpPr txBox="1">
            <a:spLocks noChangeArrowheads="1"/>
          </p:cNvSpPr>
          <p:nvPr/>
        </p:nvSpPr>
        <p:spPr bwMode="auto">
          <a:xfrm>
            <a:off x="3048000" y="198120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Stack</a:t>
            </a:r>
          </a:p>
        </p:txBody>
      </p:sp>
      <p:sp>
        <p:nvSpPr>
          <p:cNvPr id="29704" name="Text Box 8">
            <a:extLst>
              <a:ext uri="{FF2B5EF4-FFF2-40B4-BE49-F238E27FC236}">
                <a16:creationId xmlns:a16="http://schemas.microsoft.com/office/drawing/2014/main" id="{99B72C53-41B9-4620-A1A4-59A47E83A556}"/>
              </a:ext>
            </a:extLst>
          </p:cNvPr>
          <p:cNvSpPr txBox="1">
            <a:spLocks noChangeArrowheads="1"/>
          </p:cNvSpPr>
          <p:nvPr/>
        </p:nvSpPr>
        <p:spPr bwMode="auto">
          <a:xfrm>
            <a:off x="1219200" y="58674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r">
              <a:spcBef>
                <a:spcPct val="50000"/>
              </a:spcBef>
              <a:buClrTx/>
              <a:buSzTx/>
              <a:buFontTx/>
              <a:buNone/>
            </a:pPr>
            <a:r>
              <a:rPr lang="en-US" altLang="en-US" sz="1600">
                <a:solidFill>
                  <a:srgbClr val="FF3300"/>
                </a:solidFill>
              </a:rPr>
              <a:t>0x00000000</a:t>
            </a:r>
          </a:p>
        </p:txBody>
      </p:sp>
      <p:sp>
        <p:nvSpPr>
          <p:cNvPr id="29705" name="Text Box 9">
            <a:extLst>
              <a:ext uri="{FF2B5EF4-FFF2-40B4-BE49-F238E27FC236}">
                <a16:creationId xmlns:a16="http://schemas.microsoft.com/office/drawing/2014/main" id="{FA484FC2-9734-425D-AFE8-E2AE3208C239}"/>
              </a:ext>
            </a:extLst>
          </p:cNvPr>
          <p:cNvSpPr txBox="1">
            <a:spLocks noChangeArrowheads="1"/>
          </p:cNvSpPr>
          <p:nvPr/>
        </p:nvSpPr>
        <p:spPr bwMode="auto">
          <a:xfrm>
            <a:off x="1295400" y="1600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r">
              <a:spcBef>
                <a:spcPct val="50000"/>
              </a:spcBef>
              <a:buClrTx/>
              <a:buSzTx/>
              <a:buFontTx/>
              <a:buNone/>
            </a:pPr>
            <a:r>
              <a:rPr lang="en-US" altLang="en-US" sz="1600">
                <a:solidFill>
                  <a:srgbClr val="FF3300"/>
                </a:solidFill>
              </a:rPr>
              <a:t>0xFFFFFFFF</a:t>
            </a:r>
          </a:p>
        </p:txBody>
      </p:sp>
      <p:sp>
        <p:nvSpPr>
          <p:cNvPr id="29706" name="Rectangle 10">
            <a:extLst>
              <a:ext uri="{FF2B5EF4-FFF2-40B4-BE49-F238E27FC236}">
                <a16:creationId xmlns:a16="http://schemas.microsoft.com/office/drawing/2014/main" id="{DF695F2A-B9AC-4BAD-9CBA-816287030CF2}"/>
              </a:ext>
            </a:extLst>
          </p:cNvPr>
          <p:cNvSpPr>
            <a:spLocks noChangeArrowheads="1"/>
          </p:cNvSpPr>
          <p:nvPr/>
        </p:nvSpPr>
        <p:spPr bwMode="auto">
          <a:xfrm>
            <a:off x="3048000" y="5105400"/>
            <a:ext cx="3200400" cy="914400"/>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9707" name="Text Box 11">
            <a:extLst>
              <a:ext uri="{FF2B5EF4-FFF2-40B4-BE49-F238E27FC236}">
                <a16:creationId xmlns:a16="http://schemas.microsoft.com/office/drawing/2014/main" id="{5E54AEFB-4A56-419F-AFD1-6AC965BFD151}"/>
              </a:ext>
            </a:extLst>
          </p:cNvPr>
          <p:cNvSpPr txBox="1">
            <a:spLocks noChangeArrowheads="1"/>
          </p:cNvSpPr>
          <p:nvPr/>
        </p:nvSpPr>
        <p:spPr bwMode="auto">
          <a:xfrm>
            <a:off x="3048000" y="52578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Code</a:t>
            </a:r>
          </a:p>
          <a:p>
            <a:pPr algn="ctr">
              <a:spcBef>
                <a:spcPct val="0"/>
              </a:spcBef>
              <a:buClrTx/>
              <a:buSzTx/>
              <a:buFontTx/>
              <a:buNone/>
            </a:pPr>
            <a:r>
              <a:rPr lang="en-US" altLang="en-US" sz="1600"/>
              <a:t>(Text Segment)</a:t>
            </a:r>
          </a:p>
        </p:txBody>
      </p:sp>
      <p:sp>
        <p:nvSpPr>
          <p:cNvPr id="29708" name="Rectangle 12">
            <a:extLst>
              <a:ext uri="{FF2B5EF4-FFF2-40B4-BE49-F238E27FC236}">
                <a16:creationId xmlns:a16="http://schemas.microsoft.com/office/drawing/2014/main" id="{4E7D8D4C-D522-4362-918F-B651A9E7BA83}"/>
              </a:ext>
            </a:extLst>
          </p:cNvPr>
          <p:cNvSpPr>
            <a:spLocks noChangeArrowheads="1"/>
          </p:cNvSpPr>
          <p:nvPr/>
        </p:nvSpPr>
        <p:spPr bwMode="auto">
          <a:xfrm>
            <a:off x="3048000" y="4267200"/>
            <a:ext cx="3200400" cy="838200"/>
          </a:xfrm>
          <a:prstGeom prst="rect">
            <a:avLst/>
          </a:prstGeom>
          <a:solidFill>
            <a:srgbClr val="FFFF99"/>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9709" name="Text Box 13">
            <a:extLst>
              <a:ext uri="{FF2B5EF4-FFF2-40B4-BE49-F238E27FC236}">
                <a16:creationId xmlns:a16="http://schemas.microsoft.com/office/drawing/2014/main" id="{2D9B53EB-45EF-498F-9E8B-D222C5F3F0DE}"/>
              </a:ext>
            </a:extLst>
          </p:cNvPr>
          <p:cNvSpPr txBox="1">
            <a:spLocks noChangeArrowheads="1"/>
          </p:cNvSpPr>
          <p:nvPr/>
        </p:nvSpPr>
        <p:spPr bwMode="auto">
          <a:xfrm>
            <a:off x="3048000" y="44196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Static Data</a:t>
            </a:r>
          </a:p>
          <a:p>
            <a:pPr algn="ctr">
              <a:spcBef>
                <a:spcPct val="0"/>
              </a:spcBef>
              <a:buClrTx/>
              <a:buSzTx/>
              <a:buFontTx/>
              <a:buNone/>
            </a:pPr>
            <a:r>
              <a:rPr lang="en-US" altLang="en-US" sz="1600"/>
              <a:t>(Data Segment)</a:t>
            </a:r>
          </a:p>
        </p:txBody>
      </p:sp>
      <p:sp>
        <p:nvSpPr>
          <p:cNvPr id="29710" name="Rectangle 14">
            <a:extLst>
              <a:ext uri="{FF2B5EF4-FFF2-40B4-BE49-F238E27FC236}">
                <a16:creationId xmlns:a16="http://schemas.microsoft.com/office/drawing/2014/main" id="{DBC3AA48-1468-43DE-B46A-5F2E55542CA9}"/>
              </a:ext>
            </a:extLst>
          </p:cNvPr>
          <p:cNvSpPr>
            <a:spLocks noChangeArrowheads="1"/>
          </p:cNvSpPr>
          <p:nvPr/>
        </p:nvSpPr>
        <p:spPr bwMode="auto">
          <a:xfrm>
            <a:off x="3048000" y="3505200"/>
            <a:ext cx="3200400" cy="762000"/>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29711" name="Text Box 15">
            <a:extLst>
              <a:ext uri="{FF2B5EF4-FFF2-40B4-BE49-F238E27FC236}">
                <a16:creationId xmlns:a16="http://schemas.microsoft.com/office/drawing/2014/main" id="{0505D4A8-5F11-4245-B1FB-44B35E2A1765}"/>
              </a:ext>
            </a:extLst>
          </p:cNvPr>
          <p:cNvSpPr txBox="1">
            <a:spLocks noChangeArrowheads="1"/>
          </p:cNvSpPr>
          <p:nvPr/>
        </p:nvSpPr>
        <p:spPr bwMode="auto">
          <a:xfrm>
            <a:off x="3048000" y="35814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Heap</a:t>
            </a:r>
          </a:p>
          <a:p>
            <a:pPr algn="ctr">
              <a:spcBef>
                <a:spcPct val="0"/>
              </a:spcBef>
              <a:buClrTx/>
              <a:buSzTx/>
              <a:buFontTx/>
              <a:buNone/>
            </a:pPr>
            <a:r>
              <a:rPr lang="en-US" altLang="en-US" sz="1600"/>
              <a:t>(Dynamic Memory Alloc)</a:t>
            </a:r>
          </a:p>
        </p:txBody>
      </p:sp>
      <p:sp>
        <p:nvSpPr>
          <p:cNvPr id="29712" name="Line 16">
            <a:extLst>
              <a:ext uri="{FF2B5EF4-FFF2-40B4-BE49-F238E27FC236}">
                <a16:creationId xmlns:a16="http://schemas.microsoft.com/office/drawing/2014/main" id="{C60D323D-826E-4397-A6ED-FF880F623C7A}"/>
              </a:ext>
            </a:extLst>
          </p:cNvPr>
          <p:cNvSpPr>
            <a:spLocks noChangeShapeType="1"/>
          </p:cNvSpPr>
          <p:nvPr/>
        </p:nvSpPr>
        <p:spPr bwMode="auto">
          <a:xfrm>
            <a:off x="4648200" y="2514600"/>
            <a:ext cx="0" cy="381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a:extLst>
              <a:ext uri="{FF2B5EF4-FFF2-40B4-BE49-F238E27FC236}">
                <a16:creationId xmlns:a16="http://schemas.microsoft.com/office/drawing/2014/main" id="{B4FA6FA6-2062-4079-9181-784A790685B9}"/>
              </a:ext>
            </a:extLst>
          </p:cNvPr>
          <p:cNvSpPr>
            <a:spLocks noChangeShapeType="1"/>
          </p:cNvSpPr>
          <p:nvPr/>
        </p:nvSpPr>
        <p:spPr bwMode="auto">
          <a:xfrm flipV="1">
            <a:off x="4648200" y="3124200"/>
            <a:ext cx="0" cy="381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714" name="Text Box 18">
            <a:extLst>
              <a:ext uri="{FF2B5EF4-FFF2-40B4-BE49-F238E27FC236}">
                <a16:creationId xmlns:a16="http://schemas.microsoft.com/office/drawing/2014/main" id="{FB1C961F-62F8-4E07-B7C4-0CD53097B054}"/>
              </a:ext>
            </a:extLst>
          </p:cNvPr>
          <p:cNvSpPr txBox="1">
            <a:spLocks noChangeArrowheads="1"/>
          </p:cNvSpPr>
          <p:nvPr/>
        </p:nvSpPr>
        <p:spPr bwMode="auto">
          <a:xfrm>
            <a:off x="1676400" y="3657600"/>
            <a:ext cx="1219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solidFill>
                  <a:srgbClr val="FF3300"/>
                </a:solidFill>
              </a:rPr>
              <a:t>Address</a:t>
            </a:r>
          </a:p>
          <a:p>
            <a:pPr algn="ctr">
              <a:spcBef>
                <a:spcPct val="0"/>
              </a:spcBef>
              <a:buClrTx/>
              <a:buSzTx/>
              <a:buFontTx/>
              <a:buNone/>
            </a:pPr>
            <a:r>
              <a:rPr lang="en-US" altLang="en-US" sz="1600">
                <a:solidFill>
                  <a:srgbClr val="FF3300"/>
                </a:solidFill>
              </a:rPr>
              <a:t>Space</a:t>
            </a:r>
          </a:p>
        </p:txBody>
      </p:sp>
      <p:sp>
        <p:nvSpPr>
          <p:cNvPr id="29715" name="Line 19">
            <a:extLst>
              <a:ext uri="{FF2B5EF4-FFF2-40B4-BE49-F238E27FC236}">
                <a16:creationId xmlns:a16="http://schemas.microsoft.com/office/drawing/2014/main" id="{1C831BEC-7F7F-4A4A-8943-96D4927D46BC}"/>
              </a:ext>
            </a:extLst>
          </p:cNvPr>
          <p:cNvSpPr>
            <a:spLocks noChangeShapeType="1"/>
          </p:cNvSpPr>
          <p:nvPr/>
        </p:nvSpPr>
        <p:spPr bwMode="auto">
          <a:xfrm flipV="1">
            <a:off x="2286000" y="1905000"/>
            <a:ext cx="0" cy="16764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0">
            <a:extLst>
              <a:ext uri="{FF2B5EF4-FFF2-40B4-BE49-F238E27FC236}">
                <a16:creationId xmlns:a16="http://schemas.microsoft.com/office/drawing/2014/main" id="{62CD91EA-E6FA-403E-91BD-9A6E56E772A4}"/>
              </a:ext>
            </a:extLst>
          </p:cNvPr>
          <p:cNvSpPr>
            <a:spLocks noChangeShapeType="1"/>
          </p:cNvSpPr>
          <p:nvPr/>
        </p:nvSpPr>
        <p:spPr bwMode="auto">
          <a:xfrm>
            <a:off x="2286000" y="4343400"/>
            <a:ext cx="0" cy="15240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717" name="Text Box 21">
            <a:extLst>
              <a:ext uri="{FF2B5EF4-FFF2-40B4-BE49-F238E27FC236}">
                <a16:creationId xmlns:a16="http://schemas.microsoft.com/office/drawing/2014/main" id="{DDB1EE36-4F2A-4298-9B92-BEB1A27BAD1E}"/>
              </a:ext>
            </a:extLst>
          </p:cNvPr>
          <p:cNvSpPr txBox="1">
            <a:spLocks noChangeArrowheads="1"/>
          </p:cNvSpPr>
          <p:nvPr/>
        </p:nvSpPr>
        <p:spPr bwMode="auto">
          <a:xfrm>
            <a:off x="6629400" y="23622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SP</a:t>
            </a:r>
          </a:p>
        </p:txBody>
      </p:sp>
      <p:sp>
        <p:nvSpPr>
          <p:cNvPr id="29718" name="Text Box 22">
            <a:extLst>
              <a:ext uri="{FF2B5EF4-FFF2-40B4-BE49-F238E27FC236}">
                <a16:creationId xmlns:a16="http://schemas.microsoft.com/office/drawing/2014/main" id="{E106195C-2C10-462A-833E-3C048F9AB547}"/>
              </a:ext>
            </a:extLst>
          </p:cNvPr>
          <p:cNvSpPr txBox="1">
            <a:spLocks noChangeArrowheads="1"/>
          </p:cNvSpPr>
          <p:nvPr/>
        </p:nvSpPr>
        <p:spPr bwMode="auto">
          <a:xfrm>
            <a:off x="6629400" y="53340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a:solidFill>
                  <a:srgbClr val="0000FF"/>
                </a:solidFill>
              </a:rPr>
              <a:t>PC</a:t>
            </a:r>
          </a:p>
        </p:txBody>
      </p:sp>
      <p:sp>
        <p:nvSpPr>
          <p:cNvPr id="29719" name="Line 23">
            <a:extLst>
              <a:ext uri="{FF2B5EF4-FFF2-40B4-BE49-F238E27FC236}">
                <a16:creationId xmlns:a16="http://schemas.microsoft.com/office/drawing/2014/main" id="{50A6F30C-7081-4A41-A28B-EDBD3563F760}"/>
              </a:ext>
            </a:extLst>
          </p:cNvPr>
          <p:cNvSpPr>
            <a:spLocks noChangeShapeType="1"/>
          </p:cNvSpPr>
          <p:nvPr/>
        </p:nvSpPr>
        <p:spPr bwMode="auto">
          <a:xfrm flipH="1">
            <a:off x="6248400" y="25146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9720" name="Line 24">
            <a:extLst>
              <a:ext uri="{FF2B5EF4-FFF2-40B4-BE49-F238E27FC236}">
                <a16:creationId xmlns:a16="http://schemas.microsoft.com/office/drawing/2014/main" id="{C0BAB659-C639-4506-B27D-C77D28FABF6E}"/>
              </a:ext>
            </a:extLst>
          </p:cNvPr>
          <p:cNvSpPr>
            <a:spLocks noChangeShapeType="1"/>
          </p:cNvSpPr>
          <p:nvPr/>
        </p:nvSpPr>
        <p:spPr bwMode="auto">
          <a:xfrm flipH="1">
            <a:off x="6248400" y="54864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5">
            <a:extLst>
              <a:ext uri="{FF2B5EF4-FFF2-40B4-BE49-F238E27FC236}">
                <a16:creationId xmlns:a16="http://schemas.microsoft.com/office/drawing/2014/main" id="{59D8A5D4-3E2F-4F8F-9375-C80E1EDC582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277652A-834F-4EDF-8A5B-9DE6B6A3E615}" type="slidenum">
              <a:rPr lang="en-US" altLang="en-US" sz="1000" smtClean="0">
                <a:solidFill>
                  <a:schemeClr val="tx1"/>
                </a:solidFill>
              </a:rPr>
              <a:pPr>
                <a:spcBef>
                  <a:spcPct val="0"/>
                </a:spcBef>
                <a:buClrTx/>
                <a:buSzTx/>
                <a:buFontTx/>
                <a:buNone/>
              </a:pPr>
              <a:t>25</a:t>
            </a:fld>
            <a:endParaRPr lang="en-US" altLang="en-US" sz="1000">
              <a:solidFill>
                <a:schemeClr val="tx1"/>
              </a:solidFill>
            </a:endParaRPr>
          </a:p>
        </p:txBody>
      </p:sp>
      <p:sp>
        <p:nvSpPr>
          <p:cNvPr id="339970" name="Rectangle 1026">
            <a:extLst>
              <a:ext uri="{FF2B5EF4-FFF2-40B4-BE49-F238E27FC236}">
                <a16:creationId xmlns:a16="http://schemas.microsoft.com/office/drawing/2014/main" id="{AEA5963F-A996-4751-84CC-D733B8AC03DC}"/>
              </a:ext>
            </a:extLst>
          </p:cNvPr>
          <p:cNvSpPr>
            <a:spLocks noGrp="1" noChangeArrowheads="1"/>
          </p:cNvSpPr>
          <p:nvPr>
            <p:ph type="title"/>
          </p:nvPr>
        </p:nvSpPr>
        <p:spPr/>
        <p:txBody>
          <a:bodyPr/>
          <a:lstStyle/>
          <a:p>
            <a:pPr>
              <a:defRPr/>
            </a:pPr>
            <a:r>
              <a:rPr lang="en-US" altLang="en-US"/>
              <a:t>Threads in a Process</a:t>
            </a:r>
          </a:p>
        </p:txBody>
      </p:sp>
      <p:sp>
        <p:nvSpPr>
          <p:cNvPr id="30725" name="Rectangle 1028">
            <a:extLst>
              <a:ext uri="{FF2B5EF4-FFF2-40B4-BE49-F238E27FC236}">
                <a16:creationId xmlns:a16="http://schemas.microsoft.com/office/drawing/2014/main" id="{0AB8FC7B-7427-4984-B884-BD7D5D303A94}"/>
              </a:ext>
            </a:extLst>
          </p:cNvPr>
          <p:cNvSpPr>
            <a:spLocks noChangeArrowheads="1"/>
          </p:cNvSpPr>
          <p:nvPr/>
        </p:nvSpPr>
        <p:spPr bwMode="auto">
          <a:xfrm>
            <a:off x="2819400" y="1752600"/>
            <a:ext cx="3200400" cy="426720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nvGrpSpPr>
          <p:cNvPr id="30726" name="Group 1041">
            <a:extLst>
              <a:ext uri="{FF2B5EF4-FFF2-40B4-BE49-F238E27FC236}">
                <a16:creationId xmlns:a16="http://schemas.microsoft.com/office/drawing/2014/main" id="{E5F591EA-EF6C-438B-B61F-C0CEDF2B4C43}"/>
              </a:ext>
            </a:extLst>
          </p:cNvPr>
          <p:cNvGrpSpPr>
            <a:grpSpLocks/>
          </p:cNvGrpSpPr>
          <p:nvPr/>
        </p:nvGrpSpPr>
        <p:grpSpPr bwMode="auto">
          <a:xfrm>
            <a:off x="2819400" y="1752600"/>
            <a:ext cx="3200400" cy="457200"/>
            <a:chOff x="1920" y="1104"/>
            <a:chExt cx="2016" cy="288"/>
          </a:xfrm>
        </p:grpSpPr>
        <p:sp>
          <p:nvSpPr>
            <p:cNvPr id="30754" name="Rectangle 1029">
              <a:extLst>
                <a:ext uri="{FF2B5EF4-FFF2-40B4-BE49-F238E27FC236}">
                  <a16:creationId xmlns:a16="http://schemas.microsoft.com/office/drawing/2014/main" id="{9F7133DB-11E3-498B-858C-47C20EEF9D02}"/>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55" name="Text Box 1030">
              <a:extLst>
                <a:ext uri="{FF2B5EF4-FFF2-40B4-BE49-F238E27FC236}">
                  <a16:creationId xmlns:a16="http://schemas.microsoft.com/office/drawing/2014/main" id="{96C4BF1B-6AB2-4BD2-8E75-52D370446F95}"/>
                </a:ext>
              </a:extLst>
            </p:cNvPr>
            <p:cNvSpPr txBox="1">
              <a:spLocks noChangeArrowheads="1"/>
            </p:cNvSpPr>
            <p:nvPr/>
          </p:nvSpPr>
          <p:spPr bwMode="auto">
            <a:xfrm>
              <a:off x="1920" y="1152"/>
              <a:ext cx="20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Stack (T1)</a:t>
              </a:r>
            </a:p>
          </p:txBody>
        </p:sp>
      </p:grpSp>
      <p:sp>
        <p:nvSpPr>
          <p:cNvPr id="30727" name="Rectangle 1031">
            <a:extLst>
              <a:ext uri="{FF2B5EF4-FFF2-40B4-BE49-F238E27FC236}">
                <a16:creationId xmlns:a16="http://schemas.microsoft.com/office/drawing/2014/main" id="{88DF81F1-81E8-4BA9-B41D-A7C172E28BA8}"/>
              </a:ext>
            </a:extLst>
          </p:cNvPr>
          <p:cNvSpPr>
            <a:spLocks noChangeArrowheads="1"/>
          </p:cNvSpPr>
          <p:nvPr/>
        </p:nvSpPr>
        <p:spPr bwMode="auto">
          <a:xfrm>
            <a:off x="2819400" y="5029200"/>
            <a:ext cx="3200400" cy="990600"/>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28" name="Text Box 1032">
            <a:extLst>
              <a:ext uri="{FF2B5EF4-FFF2-40B4-BE49-F238E27FC236}">
                <a16:creationId xmlns:a16="http://schemas.microsoft.com/office/drawing/2014/main" id="{65015C92-5C00-4D35-B7A6-B149C368E977}"/>
              </a:ext>
            </a:extLst>
          </p:cNvPr>
          <p:cNvSpPr txBox="1">
            <a:spLocks noChangeArrowheads="1"/>
          </p:cNvSpPr>
          <p:nvPr/>
        </p:nvSpPr>
        <p:spPr bwMode="auto">
          <a:xfrm>
            <a:off x="2819400" y="533400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Code</a:t>
            </a:r>
          </a:p>
        </p:txBody>
      </p:sp>
      <p:sp>
        <p:nvSpPr>
          <p:cNvPr id="30729" name="Rectangle 1033">
            <a:extLst>
              <a:ext uri="{FF2B5EF4-FFF2-40B4-BE49-F238E27FC236}">
                <a16:creationId xmlns:a16="http://schemas.microsoft.com/office/drawing/2014/main" id="{4305DE4E-8111-4618-A595-F65D9A5E2D02}"/>
              </a:ext>
            </a:extLst>
          </p:cNvPr>
          <p:cNvSpPr>
            <a:spLocks noChangeArrowheads="1"/>
          </p:cNvSpPr>
          <p:nvPr/>
        </p:nvSpPr>
        <p:spPr bwMode="auto">
          <a:xfrm>
            <a:off x="2819400" y="4572000"/>
            <a:ext cx="3200400" cy="457200"/>
          </a:xfrm>
          <a:prstGeom prst="rect">
            <a:avLst/>
          </a:prstGeom>
          <a:solidFill>
            <a:srgbClr val="FFFF99"/>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0" name="Text Box 1034">
            <a:extLst>
              <a:ext uri="{FF2B5EF4-FFF2-40B4-BE49-F238E27FC236}">
                <a16:creationId xmlns:a16="http://schemas.microsoft.com/office/drawing/2014/main" id="{285BCAB0-8575-4931-B1E8-A01896743353}"/>
              </a:ext>
            </a:extLst>
          </p:cNvPr>
          <p:cNvSpPr txBox="1">
            <a:spLocks noChangeArrowheads="1"/>
          </p:cNvSpPr>
          <p:nvPr/>
        </p:nvSpPr>
        <p:spPr bwMode="auto">
          <a:xfrm>
            <a:off x="2819400" y="464820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Static Data</a:t>
            </a:r>
          </a:p>
        </p:txBody>
      </p:sp>
      <p:sp>
        <p:nvSpPr>
          <p:cNvPr id="30731" name="Rectangle 1035">
            <a:extLst>
              <a:ext uri="{FF2B5EF4-FFF2-40B4-BE49-F238E27FC236}">
                <a16:creationId xmlns:a16="http://schemas.microsoft.com/office/drawing/2014/main" id="{A02A59A2-92C5-43DE-9ABC-7D47F16B05BD}"/>
              </a:ext>
            </a:extLst>
          </p:cNvPr>
          <p:cNvSpPr>
            <a:spLocks noChangeArrowheads="1"/>
          </p:cNvSpPr>
          <p:nvPr/>
        </p:nvSpPr>
        <p:spPr bwMode="auto">
          <a:xfrm>
            <a:off x="2819400" y="4114800"/>
            <a:ext cx="3200400" cy="457200"/>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32" name="Text Box 1036">
            <a:extLst>
              <a:ext uri="{FF2B5EF4-FFF2-40B4-BE49-F238E27FC236}">
                <a16:creationId xmlns:a16="http://schemas.microsoft.com/office/drawing/2014/main" id="{EDC9864A-E33E-47D1-AC07-6A1EE4E3AD5A}"/>
              </a:ext>
            </a:extLst>
          </p:cNvPr>
          <p:cNvSpPr txBox="1">
            <a:spLocks noChangeArrowheads="1"/>
          </p:cNvSpPr>
          <p:nvPr/>
        </p:nvSpPr>
        <p:spPr bwMode="auto">
          <a:xfrm>
            <a:off x="2819400" y="419100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Heap</a:t>
            </a:r>
          </a:p>
        </p:txBody>
      </p:sp>
      <p:sp>
        <p:nvSpPr>
          <p:cNvPr id="30733" name="Line 1040">
            <a:extLst>
              <a:ext uri="{FF2B5EF4-FFF2-40B4-BE49-F238E27FC236}">
                <a16:creationId xmlns:a16="http://schemas.microsoft.com/office/drawing/2014/main" id="{558210C6-6D38-474D-A43A-F21A8262D553}"/>
              </a:ext>
            </a:extLst>
          </p:cNvPr>
          <p:cNvSpPr>
            <a:spLocks noChangeShapeType="1"/>
          </p:cNvSpPr>
          <p:nvPr/>
        </p:nvSpPr>
        <p:spPr bwMode="auto">
          <a:xfrm flipH="1">
            <a:off x="6019800" y="5715000"/>
            <a:ext cx="1066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30734" name="Group 1042">
            <a:extLst>
              <a:ext uri="{FF2B5EF4-FFF2-40B4-BE49-F238E27FC236}">
                <a16:creationId xmlns:a16="http://schemas.microsoft.com/office/drawing/2014/main" id="{17510B2C-C66E-4F7E-B5FF-24C175468318}"/>
              </a:ext>
            </a:extLst>
          </p:cNvPr>
          <p:cNvGrpSpPr>
            <a:grpSpLocks/>
          </p:cNvGrpSpPr>
          <p:nvPr/>
        </p:nvGrpSpPr>
        <p:grpSpPr bwMode="auto">
          <a:xfrm>
            <a:off x="2819400" y="2362200"/>
            <a:ext cx="3200400" cy="457200"/>
            <a:chOff x="1920" y="1104"/>
            <a:chExt cx="2016" cy="288"/>
          </a:xfrm>
        </p:grpSpPr>
        <p:sp>
          <p:nvSpPr>
            <p:cNvPr id="30752" name="Rectangle 1043">
              <a:extLst>
                <a:ext uri="{FF2B5EF4-FFF2-40B4-BE49-F238E27FC236}">
                  <a16:creationId xmlns:a16="http://schemas.microsoft.com/office/drawing/2014/main" id="{155E54B8-9C6A-4CAF-8282-9AB7E907A5D4}"/>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53" name="Text Box 1044">
              <a:extLst>
                <a:ext uri="{FF2B5EF4-FFF2-40B4-BE49-F238E27FC236}">
                  <a16:creationId xmlns:a16="http://schemas.microsoft.com/office/drawing/2014/main" id="{BE393520-785D-440E-8145-3C128F034E64}"/>
                </a:ext>
              </a:extLst>
            </p:cNvPr>
            <p:cNvSpPr txBox="1">
              <a:spLocks noChangeArrowheads="1"/>
            </p:cNvSpPr>
            <p:nvPr/>
          </p:nvSpPr>
          <p:spPr bwMode="auto">
            <a:xfrm>
              <a:off x="1920" y="1152"/>
              <a:ext cx="20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Stack (T2)</a:t>
              </a:r>
            </a:p>
          </p:txBody>
        </p:sp>
      </p:grpSp>
      <p:grpSp>
        <p:nvGrpSpPr>
          <p:cNvPr id="30735" name="Group 1045">
            <a:extLst>
              <a:ext uri="{FF2B5EF4-FFF2-40B4-BE49-F238E27FC236}">
                <a16:creationId xmlns:a16="http://schemas.microsoft.com/office/drawing/2014/main" id="{A5630F69-7114-4D53-AA41-B0D745D545D8}"/>
              </a:ext>
            </a:extLst>
          </p:cNvPr>
          <p:cNvGrpSpPr>
            <a:grpSpLocks/>
          </p:cNvGrpSpPr>
          <p:nvPr/>
        </p:nvGrpSpPr>
        <p:grpSpPr bwMode="auto">
          <a:xfrm>
            <a:off x="2819400" y="3048000"/>
            <a:ext cx="3200400" cy="457200"/>
            <a:chOff x="1920" y="1104"/>
            <a:chExt cx="2016" cy="288"/>
          </a:xfrm>
        </p:grpSpPr>
        <p:sp>
          <p:nvSpPr>
            <p:cNvPr id="30750" name="Rectangle 1046">
              <a:extLst>
                <a:ext uri="{FF2B5EF4-FFF2-40B4-BE49-F238E27FC236}">
                  <a16:creationId xmlns:a16="http://schemas.microsoft.com/office/drawing/2014/main" id="{30301638-E460-42D0-AB79-6F106520F74B}"/>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0751" name="Text Box 1047">
              <a:extLst>
                <a:ext uri="{FF2B5EF4-FFF2-40B4-BE49-F238E27FC236}">
                  <a16:creationId xmlns:a16="http://schemas.microsoft.com/office/drawing/2014/main" id="{04DAC462-DB18-4953-97B6-CF83A4D73560}"/>
                </a:ext>
              </a:extLst>
            </p:cNvPr>
            <p:cNvSpPr txBox="1">
              <a:spLocks noChangeArrowheads="1"/>
            </p:cNvSpPr>
            <p:nvPr/>
          </p:nvSpPr>
          <p:spPr bwMode="auto">
            <a:xfrm>
              <a:off x="1920" y="1152"/>
              <a:ext cx="20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600"/>
                <a:t>Stack (T3)</a:t>
              </a:r>
            </a:p>
          </p:txBody>
        </p:sp>
      </p:grpSp>
      <p:sp>
        <p:nvSpPr>
          <p:cNvPr id="30736" name="Text Box 1048">
            <a:extLst>
              <a:ext uri="{FF2B5EF4-FFF2-40B4-BE49-F238E27FC236}">
                <a16:creationId xmlns:a16="http://schemas.microsoft.com/office/drawing/2014/main" id="{DEBBA9E4-419D-4A1F-9A28-1E41D666191F}"/>
              </a:ext>
            </a:extLst>
          </p:cNvPr>
          <p:cNvSpPr txBox="1">
            <a:spLocks noChangeArrowheads="1"/>
          </p:cNvSpPr>
          <p:nvPr/>
        </p:nvSpPr>
        <p:spPr bwMode="auto">
          <a:xfrm>
            <a:off x="7239000" y="18288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FF3300"/>
                </a:solidFill>
              </a:rPr>
              <a:t>Thread 1</a:t>
            </a:r>
          </a:p>
        </p:txBody>
      </p:sp>
      <p:sp>
        <p:nvSpPr>
          <p:cNvPr id="30737" name="Text Box 1049">
            <a:extLst>
              <a:ext uri="{FF2B5EF4-FFF2-40B4-BE49-F238E27FC236}">
                <a16:creationId xmlns:a16="http://schemas.microsoft.com/office/drawing/2014/main" id="{420C14E4-FCBB-4C27-A9E7-89CDA7DC8F1A}"/>
              </a:ext>
            </a:extLst>
          </p:cNvPr>
          <p:cNvSpPr txBox="1">
            <a:spLocks noChangeArrowheads="1"/>
          </p:cNvSpPr>
          <p:nvPr/>
        </p:nvSpPr>
        <p:spPr bwMode="auto">
          <a:xfrm>
            <a:off x="6172200" y="3124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FF3300"/>
                </a:solidFill>
              </a:rPr>
              <a:t>Thread 3</a:t>
            </a:r>
          </a:p>
        </p:txBody>
      </p:sp>
      <p:sp>
        <p:nvSpPr>
          <p:cNvPr id="30738" name="Text Box 1050">
            <a:extLst>
              <a:ext uri="{FF2B5EF4-FFF2-40B4-BE49-F238E27FC236}">
                <a16:creationId xmlns:a16="http://schemas.microsoft.com/office/drawing/2014/main" id="{D3523732-0312-4460-92A4-FB6CD52ED1C3}"/>
              </a:ext>
            </a:extLst>
          </p:cNvPr>
          <p:cNvSpPr txBox="1">
            <a:spLocks noChangeArrowheads="1"/>
          </p:cNvSpPr>
          <p:nvPr/>
        </p:nvSpPr>
        <p:spPr bwMode="auto">
          <a:xfrm>
            <a:off x="685800" y="24384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FF3300"/>
                </a:solidFill>
              </a:rPr>
              <a:t>Thread 2</a:t>
            </a:r>
          </a:p>
        </p:txBody>
      </p:sp>
      <p:sp>
        <p:nvSpPr>
          <p:cNvPr id="30739" name="Text Box 1051">
            <a:extLst>
              <a:ext uri="{FF2B5EF4-FFF2-40B4-BE49-F238E27FC236}">
                <a16:creationId xmlns:a16="http://schemas.microsoft.com/office/drawing/2014/main" id="{91152C9A-BE3B-4201-80A9-153DFE67277F}"/>
              </a:ext>
            </a:extLst>
          </p:cNvPr>
          <p:cNvSpPr txBox="1">
            <a:spLocks noChangeArrowheads="1"/>
          </p:cNvSpPr>
          <p:nvPr/>
        </p:nvSpPr>
        <p:spPr bwMode="auto">
          <a:xfrm>
            <a:off x="7086600" y="55626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PC (T1)</a:t>
            </a:r>
          </a:p>
        </p:txBody>
      </p:sp>
      <p:sp>
        <p:nvSpPr>
          <p:cNvPr id="30740" name="Line 1052">
            <a:extLst>
              <a:ext uri="{FF2B5EF4-FFF2-40B4-BE49-F238E27FC236}">
                <a16:creationId xmlns:a16="http://schemas.microsoft.com/office/drawing/2014/main" id="{B617FB25-407D-4877-98F3-2B07F75216C4}"/>
              </a:ext>
            </a:extLst>
          </p:cNvPr>
          <p:cNvSpPr>
            <a:spLocks noChangeShapeType="1"/>
          </p:cNvSpPr>
          <p:nvPr/>
        </p:nvSpPr>
        <p:spPr bwMode="auto">
          <a:xfrm flipH="1">
            <a:off x="6019800" y="52578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1" name="Text Box 1053">
            <a:extLst>
              <a:ext uri="{FF2B5EF4-FFF2-40B4-BE49-F238E27FC236}">
                <a16:creationId xmlns:a16="http://schemas.microsoft.com/office/drawing/2014/main" id="{B32BA355-26B0-48F6-899A-8544673C673C}"/>
              </a:ext>
            </a:extLst>
          </p:cNvPr>
          <p:cNvSpPr txBox="1">
            <a:spLocks noChangeArrowheads="1"/>
          </p:cNvSpPr>
          <p:nvPr/>
        </p:nvSpPr>
        <p:spPr bwMode="auto">
          <a:xfrm>
            <a:off x="6400800" y="51054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PC (T3)</a:t>
            </a:r>
          </a:p>
        </p:txBody>
      </p:sp>
      <p:sp>
        <p:nvSpPr>
          <p:cNvPr id="30742" name="Line 1054">
            <a:extLst>
              <a:ext uri="{FF2B5EF4-FFF2-40B4-BE49-F238E27FC236}">
                <a16:creationId xmlns:a16="http://schemas.microsoft.com/office/drawing/2014/main" id="{07642DF5-F412-4DED-B702-E3A8B5A5ED8D}"/>
              </a:ext>
            </a:extLst>
          </p:cNvPr>
          <p:cNvSpPr>
            <a:spLocks noChangeShapeType="1"/>
          </p:cNvSpPr>
          <p:nvPr/>
        </p:nvSpPr>
        <p:spPr bwMode="auto">
          <a:xfrm flipH="1">
            <a:off x="2438400" y="5486400"/>
            <a:ext cx="381000" cy="0"/>
          </a:xfrm>
          <a:prstGeom prst="line">
            <a:avLst/>
          </a:prstGeom>
          <a:noFill/>
          <a:ln w="9525">
            <a:solidFill>
              <a:schemeClr val="accent2"/>
            </a:solidFill>
            <a:round/>
            <a:headEnd type="stealth"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3" name="Text Box 1055">
            <a:extLst>
              <a:ext uri="{FF2B5EF4-FFF2-40B4-BE49-F238E27FC236}">
                <a16:creationId xmlns:a16="http://schemas.microsoft.com/office/drawing/2014/main" id="{E4A8B704-BCDC-4A8F-B76C-D234CF0F4F3E}"/>
              </a:ext>
            </a:extLst>
          </p:cNvPr>
          <p:cNvSpPr txBox="1">
            <a:spLocks noChangeArrowheads="1"/>
          </p:cNvSpPr>
          <p:nvPr/>
        </p:nvSpPr>
        <p:spPr bwMode="auto">
          <a:xfrm>
            <a:off x="1524000" y="5334000"/>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chemeClr val="tx1"/>
                </a:solidFill>
              </a:rPr>
              <a:t>PC (T2)</a:t>
            </a:r>
          </a:p>
        </p:txBody>
      </p:sp>
      <p:sp>
        <p:nvSpPr>
          <p:cNvPr id="30744" name="Line 1056">
            <a:extLst>
              <a:ext uri="{FF2B5EF4-FFF2-40B4-BE49-F238E27FC236}">
                <a16:creationId xmlns:a16="http://schemas.microsoft.com/office/drawing/2014/main" id="{194EA14F-4090-4B8F-8450-E532CC276D2C}"/>
              </a:ext>
            </a:extLst>
          </p:cNvPr>
          <p:cNvSpPr>
            <a:spLocks noChangeShapeType="1"/>
          </p:cNvSpPr>
          <p:nvPr/>
        </p:nvSpPr>
        <p:spPr bwMode="auto">
          <a:xfrm>
            <a:off x="1524000" y="2743200"/>
            <a:ext cx="228600" cy="25146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5" name="Line 1057">
            <a:extLst>
              <a:ext uri="{FF2B5EF4-FFF2-40B4-BE49-F238E27FC236}">
                <a16:creationId xmlns:a16="http://schemas.microsoft.com/office/drawing/2014/main" id="{EA4246C2-0ECF-4E2C-A4D1-4FF175B1BA1A}"/>
              </a:ext>
            </a:extLst>
          </p:cNvPr>
          <p:cNvSpPr>
            <a:spLocks noChangeShapeType="1"/>
          </p:cNvSpPr>
          <p:nvPr/>
        </p:nvSpPr>
        <p:spPr bwMode="auto">
          <a:xfrm>
            <a:off x="2057400" y="2590800"/>
            <a:ext cx="762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6" name="Line 1058">
            <a:extLst>
              <a:ext uri="{FF2B5EF4-FFF2-40B4-BE49-F238E27FC236}">
                <a16:creationId xmlns:a16="http://schemas.microsoft.com/office/drawing/2014/main" id="{896FF3F0-528D-462C-90B8-D687F66DAD58}"/>
              </a:ext>
            </a:extLst>
          </p:cNvPr>
          <p:cNvSpPr>
            <a:spLocks noChangeShapeType="1"/>
          </p:cNvSpPr>
          <p:nvPr/>
        </p:nvSpPr>
        <p:spPr bwMode="auto">
          <a:xfrm flipH="1">
            <a:off x="6019800" y="1981200"/>
            <a:ext cx="14478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7" name="Line 1059">
            <a:extLst>
              <a:ext uri="{FF2B5EF4-FFF2-40B4-BE49-F238E27FC236}">
                <a16:creationId xmlns:a16="http://schemas.microsoft.com/office/drawing/2014/main" id="{F969BE66-4807-46EE-AEED-D0D4961AC063}"/>
              </a:ext>
            </a:extLst>
          </p:cNvPr>
          <p:cNvSpPr>
            <a:spLocks noChangeShapeType="1"/>
          </p:cNvSpPr>
          <p:nvPr/>
        </p:nvSpPr>
        <p:spPr bwMode="auto">
          <a:xfrm flipH="1">
            <a:off x="7543800" y="2209800"/>
            <a:ext cx="381000" cy="32766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8" name="Line 1060">
            <a:extLst>
              <a:ext uri="{FF2B5EF4-FFF2-40B4-BE49-F238E27FC236}">
                <a16:creationId xmlns:a16="http://schemas.microsoft.com/office/drawing/2014/main" id="{6985A975-8838-4176-A3EA-F2BF7A67B041}"/>
              </a:ext>
            </a:extLst>
          </p:cNvPr>
          <p:cNvSpPr>
            <a:spLocks noChangeShapeType="1"/>
          </p:cNvSpPr>
          <p:nvPr/>
        </p:nvSpPr>
        <p:spPr bwMode="auto">
          <a:xfrm flipH="1">
            <a:off x="6019800" y="3276600"/>
            <a:ext cx="381000"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49" name="Line 1061">
            <a:extLst>
              <a:ext uri="{FF2B5EF4-FFF2-40B4-BE49-F238E27FC236}">
                <a16:creationId xmlns:a16="http://schemas.microsoft.com/office/drawing/2014/main" id="{7FB85944-8F82-4FEB-9043-A4BD13D1A6B6}"/>
              </a:ext>
            </a:extLst>
          </p:cNvPr>
          <p:cNvSpPr>
            <a:spLocks noChangeShapeType="1"/>
          </p:cNvSpPr>
          <p:nvPr/>
        </p:nvSpPr>
        <p:spPr bwMode="auto">
          <a:xfrm flipH="1">
            <a:off x="6781800" y="3505200"/>
            <a:ext cx="152400" cy="1600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42FB-567C-2C4E-9D9C-B9EF82877D8D}"/>
              </a:ext>
            </a:extLst>
          </p:cNvPr>
          <p:cNvSpPr>
            <a:spLocks noGrp="1"/>
          </p:cNvSpPr>
          <p:nvPr>
            <p:ph type="title"/>
          </p:nvPr>
        </p:nvSpPr>
        <p:spPr/>
        <p:txBody>
          <a:bodyPr/>
          <a:lstStyle/>
          <a:p>
            <a:r>
              <a:rPr lang="en-US" sz="2800" dirty="0"/>
              <a:t>Which of these are needed for each thread</a:t>
            </a:r>
          </a:p>
        </p:txBody>
      </p:sp>
      <p:sp>
        <p:nvSpPr>
          <p:cNvPr id="3" name="Content Placeholder 2">
            <a:extLst>
              <a:ext uri="{FF2B5EF4-FFF2-40B4-BE49-F238E27FC236}">
                <a16:creationId xmlns:a16="http://schemas.microsoft.com/office/drawing/2014/main" id="{98AF762E-B7E2-5540-AFF8-4A547A71BAB3}"/>
              </a:ext>
            </a:extLst>
          </p:cNvPr>
          <p:cNvSpPr>
            <a:spLocks noGrp="1"/>
          </p:cNvSpPr>
          <p:nvPr>
            <p:ph idx="1"/>
          </p:nvPr>
        </p:nvSpPr>
        <p:spPr>
          <a:xfrm>
            <a:off x="457200" y="1143000"/>
            <a:ext cx="8414426" cy="5105400"/>
          </a:xfrm>
        </p:spPr>
        <p:txBody>
          <a:bodyPr/>
          <a:lstStyle/>
          <a:p>
            <a:r>
              <a:rPr lang="en-US" sz="2800" dirty="0"/>
              <a:t>Stack pointer</a:t>
            </a:r>
          </a:p>
          <a:p>
            <a:r>
              <a:rPr lang="en-US" sz="2800" dirty="0"/>
              <a:t>Register states</a:t>
            </a:r>
          </a:p>
          <a:p>
            <a:r>
              <a:rPr lang="en-US" sz="2800" dirty="0"/>
              <a:t>Open file descriptors</a:t>
            </a:r>
          </a:p>
          <a:p>
            <a:r>
              <a:rPr lang="en-US" sz="2800" dirty="0"/>
              <a:t>Program Counter</a:t>
            </a:r>
          </a:p>
          <a:p>
            <a:r>
              <a:rPr lang="en-US" sz="2800" dirty="0"/>
              <a:t>Page table (or memory management information)</a:t>
            </a:r>
          </a:p>
          <a:p>
            <a:endParaRPr lang="en-US" sz="2800" dirty="0"/>
          </a:p>
          <a:p>
            <a:endParaRPr lang="en-US" dirty="0"/>
          </a:p>
        </p:txBody>
      </p:sp>
      <p:sp>
        <p:nvSpPr>
          <p:cNvPr id="4" name="Slide Number Placeholder 3">
            <a:extLst>
              <a:ext uri="{FF2B5EF4-FFF2-40B4-BE49-F238E27FC236}">
                <a16:creationId xmlns:a16="http://schemas.microsoft.com/office/drawing/2014/main" id="{202A3974-4065-6447-A81C-B89696FE4A11}"/>
              </a:ext>
            </a:extLst>
          </p:cNvPr>
          <p:cNvSpPr>
            <a:spLocks noGrp="1"/>
          </p:cNvSpPr>
          <p:nvPr>
            <p:ph type="sldNum" sz="quarter" idx="12"/>
          </p:nvPr>
        </p:nvSpPr>
        <p:spPr/>
        <p:txBody>
          <a:bodyPr/>
          <a:lstStyle/>
          <a:p>
            <a:fld id="{DA74CC53-A59F-4DD2-8C49-BF6FA05CCA19}" type="slidenum">
              <a:rPr lang="en-US" smtClean="0"/>
              <a:t>26</a:t>
            </a:fld>
            <a:endParaRPr lang="en-US"/>
          </a:p>
        </p:txBody>
      </p:sp>
      <p:sp>
        <p:nvSpPr>
          <p:cNvPr id="5" name="Dingbat Check">
            <a:extLst>
              <a:ext uri="{FF2B5EF4-FFF2-40B4-BE49-F238E27FC236}">
                <a16:creationId xmlns:a16="http://schemas.microsoft.com/office/drawing/2014/main" id="{D1E5F9C8-7ECD-E145-B9A4-FED67941B04B}"/>
              </a:ext>
            </a:extLst>
          </p:cNvPr>
          <p:cNvSpPr/>
          <p:nvPr/>
        </p:nvSpPr>
        <p:spPr>
          <a:xfrm>
            <a:off x="457200" y="1212767"/>
            <a:ext cx="391413" cy="371946"/>
          </a:xfrm>
          <a:custGeom>
            <a:avLst/>
            <a:gdLst/>
            <a:ahLst/>
            <a:cxnLst>
              <a:cxn ang="0">
                <a:pos x="wd2" y="hd2"/>
              </a:cxn>
              <a:cxn ang="5400000">
                <a:pos x="wd2" y="hd2"/>
              </a:cxn>
              <a:cxn ang="10800000">
                <a:pos x="wd2" y="hd2"/>
              </a:cxn>
              <a:cxn ang="16200000">
                <a:pos x="wd2" y="hd2"/>
              </a:cxn>
            </a:cxnLst>
            <a:rect l="0" t="0" r="r" b="b"/>
            <a:pathLst>
              <a:path w="21452" h="20404"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rgbClr val="FF2600"/>
          </a:solidFill>
          <a:ln w="3175">
            <a:miter lim="400000"/>
          </a:ln>
          <a:effectLst>
            <a:outerShdw blurRad="25400" dir="5400000" rotWithShape="0">
              <a:srgbClr val="000000">
                <a:alpha val="50000"/>
              </a:srgbClr>
            </a:outerShdw>
          </a:effectLst>
        </p:spPr>
        <p:txBody>
          <a:bodyPr lIns="26789" tIns="26789" rIns="26789" bIns="26789" anchor="ctr"/>
          <a:lstStyle/>
          <a:p>
            <a:pPr>
              <a:defRPr sz="2000">
                <a:solidFill>
                  <a:srgbClr val="FFFFFF"/>
                </a:solidFill>
              </a:defRPr>
            </a:pPr>
            <a:endParaRPr sz="1000" dirty="0">
              <a:solidFill>
                <a:srgbClr val="00B050"/>
              </a:solidFill>
            </a:endParaRPr>
          </a:p>
        </p:txBody>
      </p:sp>
      <p:sp>
        <p:nvSpPr>
          <p:cNvPr id="6" name="Dingbat Check">
            <a:extLst>
              <a:ext uri="{FF2B5EF4-FFF2-40B4-BE49-F238E27FC236}">
                <a16:creationId xmlns:a16="http://schemas.microsoft.com/office/drawing/2014/main" id="{032C0EF4-D093-2645-88B4-46A62EC36AF6}"/>
              </a:ext>
            </a:extLst>
          </p:cNvPr>
          <p:cNvSpPr/>
          <p:nvPr/>
        </p:nvSpPr>
        <p:spPr>
          <a:xfrm>
            <a:off x="457199" y="1737113"/>
            <a:ext cx="391413" cy="371946"/>
          </a:xfrm>
          <a:custGeom>
            <a:avLst/>
            <a:gdLst/>
            <a:ahLst/>
            <a:cxnLst>
              <a:cxn ang="0">
                <a:pos x="wd2" y="hd2"/>
              </a:cxn>
              <a:cxn ang="5400000">
                <a:pos x="wd2" y="hd2"/>
              </a:cxn>
              <a:cxn ang="10800000">
                <a:pos x="wd2" y="hd2"/>
              </a:cxn>
              <a:cxn ang="16200000">
                <a:pos x="wd2" y="hd2"/>
              </a:cxn>
            </a:cxnLst>
            <a:rect l="0" t="0" r="r" b="b"/>
            <a:pathLst>
              <a:path w="21452" h="20404"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rgbClr val="FF2600"/>
          </a:solidFill>
          <a:ln w="3175">
            <a:miter lim="400000"/>
          </a:ln>
          <a:effectLst>
            <a:outerShdw blurRad="25400" dir="5400000" rotWithShape="0">
              <a:srgbClr val="000000">
                <a:alpha val="50000"/>
              </a:srgbClr>
            </a:outerShdw>
          </a:effectLst>
        </p:spPr>
        <p:txBody>
          <a:bodyPr lIns="26789" tIns="26789" rIns="26789" bIns="26789" anchor="ctr"/>
          <a:lstStyle/>
          <a:p>
            <a:pPr>
              <a:defRPr sz="2000">
                <a:solidFill>
                  <a:srgbClr val="FFFFFF"/>
                </a:solidFill>
              </a:defRPr>
            </a:pPr>
            <a:endParaRPr sz="1000"/>
          </a:p>
        </p:txBody>
      </p:sp>
      <p:sp>
        <p:nvSpPr>
          <p:cNvPr id="7" name="Dingbat Check">
            <a:extLst>
              <a:ext uri="{FF2B5EF4-FFF2-40B4-BE49-F238E27FC236}">
                <a16:creationId xmlns:a16="http://schemas.microsoft.com/office/drawing/2014/main" id="{875F8BBD-CF86-8249-B8AF-C3B382DDFCE1}"/>
              </a:ext>
            </a:extLst>
          </p:cNvPr>
          <p:cNvSpPr/>
          <p:nvPr/>
        </p:nvSpPr>
        <p:spPr>
          <a:xfrm>
            <a:off x="457198" y="2764524"/>
            <a:ext cx="391413" cy="371946"/>
          </a:xfrm>
          <a:custGeom>
            <a:avLst/>
            <a:gdLst/>
            <a:ahLst/>
            <a:cxnLst>
              <a:cxn ang="0">
                <a:pos x="wd2" y="hd2"/>
              </a:cxn>
              <a:cxn ang="5400000">
                <a:pos x="wd2" y="hd2"/>
              </a:cxn>
              <a:cxn ang="10800000">
                <a:pos x="wd2" y="hd2"/>
              </a:cxn>
              <a:cxn ang="16200000">
                <a:pos x="wd2" y="hd2"/>
              </a:cxn>
            </a:cxnLst>
            <a:rect l="0" t="0" r="r" b="b"/>
            <a:pathLst>
              <a:path w="21452" h="20404"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rgbClr val="FF2600"/>
          </a:solidFill>
          <a:ln w="3175">
            <a:miter lim="400000"/>
          </a:ln>
          <a:effectLst>
            <a:outerShdw blurRad="25400" dir="5400000" rotWithShape="0">
              <a:srgbClr val="000000">
                <a:alpha val="50000"/>
              </a:srgbClr>
            </a:outerShdw>
          </a:effectLst>
        </p:spPr>
        <p:txBody>
          <a:bodyPr lIns="26789" tIns="26789" rIns="26789" bIns="26789" anchor="ctr"/>
          <a:lstStyle/>
          <a:p>
            <a:pPr>
              <a:defRPr sz="2000">
                <a:solidFill>
                  <a:srgbClr val="FFFFFF"/>
                </a:solidFill>
              </a:defRPr>
            </a:pPr>
            <a:endParaRPr sz="1000"/>
          </a:p>
        </p:txBody>
      </p:sp>
      <p:sp>
        <p:nvSpPr>
          <p:cNvPr id="8" name="TextBox 7">
            <a:extLst>
              <a:ext uri="{FF2B5EF4-FFF2-40B4-BE49-F238E27FC236}">
                <a16:creationId xmlns:a16="http://schemas.microsoft.com/office/drawing/2014/main" id="{61187DEA-604F-0148-ACBF-8487C83AEBD5}"/>
              </a:ext>
            </a:extLst>
          </p:cNvPr>
          <p:cNvSpPr txBox="1"/>
          <p:nvPr/>
        </p:nvSpPr>
        <p:spPr>
          <a:xfrm>
            <a:off x="408558" y="2179952"/>
            <a:ext cx="391412" cy="523220"/>
          </a:xfrm>
          <a:prstGeom prst="rect">
            <a:avLst/>
          </a:prstGeom>
          <a:noFill/>
        </p:spPr>
        <p:txBody>
          <a:bodyPr wrap="square" rtlCol="0">
            <a:spAutoFit/>
          </a:bodyPr>
          <a:lstStyle/>
          <a:p>
            <a:r>
              <a:rPr lang="en-US" sz="2800" dirty="0">
                <a:solidFill>
                  <a:srgbClr val="FF0000"/>
                </a:solidFill>
              </a:rPr>
              <a:t>☒</a:t>
            </a:r>
          </a:p>
        </p:txBody>
      </p:sp>
      <p:sp>
        <p:nvSpPr>
          <p:cNvPr id="9" name="TextBox 8">
            <a:extLst>
              <a:ext uri="{FF2B5EF4-FFF2-40B4-BE49-F238E27FC236}">
                <a16:creationId xmlns:a16="http://schemas.microsoft.com/office/drawing/2014/main" id="{37363C7C-315C-A34E-8F5F-9B310B96EAF8}"/>
              </a:ext>
            </a:extLst>
          </p:cNvPr>
          <p:cNvSpPr txBox="1"/>
          <p:nvPr/>
        </p:nvSpPr>
        <p:spPr>
          <a:xfrm>
            <a:off x="408558" y="3216904"/>
            <a:ext cx="391412" cy="523220"/>
          </a:xfrm>
          <a:prstGeom prst="rect">
            <a:avLst/>
          </a:prstGeom>
          <a:noFill/>
        </p:spPr>
        <p:txBody>
          <a:bodyPr wrap="square" rtlCol="0">
            <a:spAutoFit/>
          </a:bodyPr>
          <a:lstStyle/>
          <a:p>
            <a:r>
              <a:rPr lang="en-US" sz="2800" dirty="0">
                <a:solidFill>
                  <a:srgbClr val="FF0000"/>
                </a:solidFill>
              </a:rPr>
              <a:t>☒</a:t>
            </a:r>
          </a:p>
        </p:txBody>
      </p:sp>
    </p:spTree>
    <p:extLst>
      <p:ext uri="{BB962C8B-B14F-4D97-AF65-F5344CB8AC3E}">
        <p14:creationId xmlns:p14="http://schemas.microsoft.com/office/powerpoint/2010/main" val="13844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P spid="6" grpId="0" animBg="1" advAuto="0"/>
      <p:bldP spid="7" grpId="0" animBg="1" advAuto="0"/>
      <p:bldP spid="8"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42FB-567C-2C4E-9D9C-B9EF82877D8D}"/>
              </a:ext>
            </a:extLst>
          </p:cNvPr>
          <p:cNvSpPr>
            <a:spLocks noGrp="1"/>
          </p:cNvSpPr>
          <p:nvPr>
            <p:ph type="title"/>
          </p:nvPr>
        </p:nvSpPr>
        <p:spPr/>
        <p:txBody>
          <a:bodyPr/>
          <a:lstStyle/>
          <a:p>
            <a:r>
              <a:rPr lang="en-US" sz="2800" dirty="0"/>
              <a:t>Which of these are needed for each thread</a:t>
            </a:r>
          </a:p>
        </p:txBody>
      </p:sp>
      <p:sp>
        <p:nvSpPr>
          <p:cNvPr id="3" name="Content Placeholder 2">
            <a:extLst>
              <a:ext uri="{FF2B5EF4-FFF2-40B4-BE49-F238E27FC236}">
                <a16:creationId xmlns:a16="http://schemas.microsoft.com/office/drawing/2014/main" id="{98AF762E-B7E2-5540-AFF8-4A547A71BAB3}"/>
              </a:ext>
            </a:extLst>
          </p:cNvPr>
          <p:cNvSpPr>
            <a:spLocks noGrp="1"/>
          </p:cNvSpPr>
          <p:nvPr>
            <p:ph idx="1"/>
          </p:nvPr>
        </p:nvSpPr>
        <p:spPr>
          <a:xfrm>
            <a:off x="457200" y="1143000"/>
            <a:ext cx="8414426" cy="5105400"/>
          </a:xfrm>
        </p:spPr>
        <p:txBody>
          <a:bodyPr/>
          <a:lstStyle/>
          <a:p>
            <a:r>
              <a:rPr lang="en-US" sz="2800" dirty="0"/>
              <a:t>Stack pointer</a:t>
            </a:r>
          </a:p>
          <a:p>
            <a:r>
              <a:rPr lang="en-US" sz="2800" dirty="0"/>
              <a:t>Register states</a:t>
            </a:r>
          </a:p>
          <a:p>
            <a:r>
              <a:rPr lang="en-US" sz="2800" dirty="0"/>
              <a:t>Open file descriptors</a:t>
            </a:r>
          </a:p>
          <a:p>
            <a:r>
              <a:rPr lang="en-US" sz="2800" dirty="0"/>
              <a:t>Program Counter</a:t>
            </a:r>
          </a:p>
          <a:p>
            <a:r>
              <a:rPr lang="en-US" sz="2800" dirty="0"/>
              <a:t>Page table (or memory management information)</a:t>
            </a:r>
          </a:p>
          <a:p>
            <a:endParaRPr lang="en-US" sz="2800" dirty="0"/>
          </a:p>
          <a:p>
            <a:endParaRPr lang="en-US" dirty="0"/>
          </a:p>
        </p:txBody>
      </p:sp>
      <p:sp>
        <p:nvSpPr>
          <p:cNvPr id="4" name="Slide Number Placeholder 3">
            <a:extLst>
              <a:ext uri="{FF2B5EF4-FFF2-40B4-BE49-F238E27FC236}">
                <a16:creationId xmlns:a16="http://schemas.microsoft.com/office/drawing/2014/main" id="{202A3974-4065-6447-A81C-B89696FE4A11}"/>
              </a:ext>
            </a:extLst>
          </p:cNvPr>
          <p:cNvSpPr>
            <a:spLocks noGrp="1"/>
          </p:cNvSpPr>
          <p:nvPr>
            <p:ph type="sldNum" sz="quarter" idx="12"/>
          </p:nvPr>
        </p:nvSpPr>
        <p:spPr/>
        <p:txBody>
          <a:bodyPr/>
          <a:lstStyle/>
          <a:p>
            <a:fld id="{DA74CC53-A59F-4DD2-8C49-BF6FA05CCA19}" type="slidenum">
              <a:rPr lang="en-US" smtClean="0"/>
              <a:t>27</a:t>
            </a:fld>
            <a:endParaRPr lang="en-US"/>
          </a:p>
        </p:txBody>
      </p:sp>
    </p:spTree>
    <p:extLst>
      <p:ext uri="{BB962C8B-B14F-4D97-AF65-F5344CB8AC3E}">
        <p14:creationId xmlns:p14="http://schemas.microsoft.com/office/powerpoint/2010/main" val="2660904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5">
            <a:extLst>
              <a:ext uri="{FF2B5EF4-FFF2-40B4-BE49-F238E27FC236}">
                <a16:creationId xmlns:a16="http://schemas.microsoft.com/office/drawing/2014/main" id="{FB5445D6-904A-48D8-B23A-B47160B6B30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59AAA25-5AFF-4955-B368-3BB23577E1BD}" type="slidenum">
              <a:rPr lang="en-US" altLang="en-US" sz="1000" smtClean="0">
                <a:solidFill>
                  <a:schemeClr val="tx1"/>
                </a:solidFill>
              </a:rPr>
              <a:pPr>
                <a:spcBef>
                  <a:spcPct val="0"/>
                </a:spcBef>
                <a:buClrTx/>
                <a:buSzTx/>
                <a:buFontTx/>
                <a:buNone/>
              </a:pPr>
              <a:t>28</a:t>
            </a:fld>
            <a:endParaRPr lang="en-US" altLang="en-US" sz="1000">
              <a:solidFill>
                <a:schemeClr val="tx1"/>
              </a:solidFill>
            </a:endParaRPr>
          </a:p>
        </p:txBody>
      </p:sp>
      <p:sp>
        <p:nvSpPr>
          <p:cNvPr id="329730" name="Rectangle 2">
            <a:extLst>
              <a:ext uri="{FF2B5EF4-FFF2-40B4-BE49-F238E27FC236}">
                <a16:creationId xmlns:a16="http://schemas.microsoft.com/office/drawing/2014/main" id="{87E75B2D-5E81-41BD-B5E2-40D4E51ABEA7}"/>
              </a:ext>
            </a:extLst>
          </p:cNvPr>
          <p:cNvSpPr>
            <a:spLocks noGrp="1" noChangeArrowheads="1"/>
          </p:cNvSpPr>
          <p:nvPr>
            <p:ph type="title"/>
          </p:nvPr>
        </p:nvSpPr>
        <p:spPr/>
        <p:txBody>
          <a:bodyPr/>
          <a:lstStyle/>
          <a:p>
            <a:pPr>
              <a:defRPr/>
            </a:pPr>
            <a:r>
              <a:rPr lang="en-US" altLang="en-US"/>
              <a:t>Threads: Concurrent Servers</a:t>
            </a:r>
          </a:p>
        </p:txBody>
      </p:sp>
      <p:sp>
        <p:nvSpPr>
          <p:cNvPr id="33797" name="Rectangle 3">
            <a:extLst>
              <a:ext uri="{FF2B5EF4-FFF2-40B4-BE49-F238E27FC236}">
                <a16:creationId xmlns:a16="http://schemas.microsoft.com/office/drawing/2014/main" id="{32B1689F-F155-4FF3-BE12-B520E1AA976E}"/>
              </a:ext>
            </a:extLst>
          </p:cNvPr>
          <p:cNvSpPr>
            <a:spLocks noGrp="1" noChangeArrowheads="1"/>
          </p:cNvSpPr>
          <p:nvPr>
            <p:ph type="body" idx="1"/>
          </p:nvPr>
        </p:nvSpPr>
        <p:spPr>
          <a:xfrm>
            <a:off x="457200" y="1228061"/>
            <a:ext cx="7924800" cy="4572000"/>
          </a:xfrm>
        </p:spPr>
        <p:txBody>
          <a:bodyPr/>
          <a:lstStyle/>
          <a:p>
            <a:r>
              <a:rPr lang="en-US" altLang="en-US" sz="2800" dirty="0">
                <a:ea typeface="ＭＳ Ｐゴシック" panose="020B0600070205080204" pitchFamily="34" charset="-128"/>
              </a:rPr>
              <a:t>Using fork() to create new processes to handle requests in parallel is overkill for such a simple task</a:t>
            </a:r>
          </a:p>
          <a:p>
            <a:r>
              <a:rPr lang="en-US" altLang="en-US" sz="2800" dirty="0">
                <a:ea typeface="ＭＳ Ｐゴシック" panose="020B0600070205080204" pitchFamily="34" charset="-128"/>
              </a:rPr>
              <a:t>Recall our forking Web server:</a:t>
            </a:r>
          </a:p>
          <a:p>
            <a:pPr lvl="1">
              <a:buFont typeface="ZapfDingbats" pitchFamily="82" charset="2"/>
              <a:buNone/>
            </a:pPr>
            <a:endParaRPr lang="en-US" altLang="en-US" sz="1600" b="1" dirty="0">
              <a:latin typeface="Courier New" panose="02070309020205020404" pitchFamily="49" charset="0"/>
              <a:ea typeface="ＭＳ Ｐゴシック" panose="020B0600070205080204" pitchFamily="34" charset="-128"/>
            </a:endParaRP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while (1) {</a:t>
            </a:r>
          </a:p>
          <a:p>
            <a:pPr lvl="1">
              <a:buFont typeface="ZapfDingbats" pitchFamily="82" charset="2"/>
              <a:buNone/>
            </a:pPr>
            <a:r>
              <a:rPr lang="en-US" altLang="en-US" sz="1600" b="1" dirty="0">
                <a:solidFill>
                  <a:srgbClr val="D60093"/>
                </a:solidFill>
                <a:latin typeface="Courier New" panose="02070309020205020404" pitchFamily="49" charset="0"/>
                <a:ea typeface="ＭＳ Ｐゴシック" panose="020B0600070205080204" pitchFamily="34" charset="-128"/>
              </a:rPr>
              <a:t>	int sock = accept();</a:t>
            </a:r>
          </a:p>
          <a:p>
            <a:pPr lvl="1">
              <a:buFont typeface="ZapfDingbats" pitchFamily="82" charset="2"/>
              <a:buNone/>
            </a:pPr>
            <a:r>
              <a:rPr lang="en-US" altLang="en-US" sz="1600" b="1" dirty="0">
                <a:solidFill>
                  <a:srgbClr val="D60093"/>
                </a:solidFill>
                <a:latin typeface="Courier New" panose="02070309020205020404" pitchFamily="49" charset="0"/>
                <a:ea typeface="ＭＳ Ｐゴシック" panose="020B0600070205080204" pitchFamily="34" charset="-128"/>
              </a:rPr>
              <a:t>	if ((</a:t>
            </a:r>
            <a:r>
              <a:rPr lang="en-US" altLang="en-US" sz="1600" b="1" dirty="0" err="1">
                <a:solidFill>
                  <a:srgbClr val="D60093"/>
                </a:solidFill>
                <a:latin typeface="Courier New" panose="02070309020205020404" pitchFamily="49" charset="0"/>
                <a:ea typeface="ＭＳ Ｐゴシック" panose="020B0600070205080204" pitchFamily="34" charset="-128"/>
              </a:rPr>
              <a:t>child_pid</a:t>
            </a:r>
            <a:r>
              <a:rPr lang="en-US" altLang="en-US" sz="1600" b="1" dirty="0">
                <a:solidFill>
                  <a:srgbClr val="D60093"/>
                </a:solidFill>
                <a:latin typeface="Courier New" panose="02070309020205020404" pitchFamily="49" charset="0"/>
                <a:ea typeface="ＭＳ Ｐゴシック" panose="020B0600070205080204" pitchFamily="34" charset="-128"/>
              </a:rPr>
              <a:t> = fork()) == 0) {</a:t>
            </a:r>
          </a:p>
          <a:p>
            <a:pPr lvl="1">
              <a:buFont typeface="ZapfDingbats" pitchFamily="82"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a:t>
            </a:r>
            <a:r>
              <a:rPr lang="en-US" altLang="en-US" sz="1600" i="1" dirty="0">
                <a:solidFill>
                  <a:srgbClr val="0000FF"/>
                </a:solidFill>
                <a:ea typeface="ＭＳ Ｐゴシック" panose="020B0600070205080204" pitchFamily="34" charset="-128"/>
              </a:rPr>
              <a:t>Handle client request</a:t>
            </a:r>
          </a:p>
          <a:p>
            <a:pPr lvl="1">
              <a:buFont typeface="ZapfDingbats" pitchFamily="82" charset="2"/>
              <a:buNone/>
            </a:pPr>
            <a:r>
              <a:rPr lang="en-US" altLang="en-US" sz="1600" i="1" dirty="0">
                <a:solidFill>
                  <a:srgbClr val="FF3300"/>
                </a:solidFill>
                <a:ea typeface="ＭＳ Ｐゴシック" panose="020B0600070205080204" pitchFamily="34" charset="-128"/>
              </a:rPr>
              <a:t>		Close socket and exit</a:t>
            </a:r>
            <a:endParaRPr lang="en-US" altLang="en-US" sz="1600" i="1" dirty="0">
              <a:solidFill>
                <a:srgbClr val="0000FF"/>
              </a:solidFill>
              <a:ea typeface="ＭＳ Ｐゴシック" panose="020B0600070205080204" pitchFamily="34" charset="-128"/>
            </a:endParaRP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 else {</a:t>
            </a:r>
          </a:p>
          <a:p>
            <a:pPr lvl="1">
              <a:buFont typeface="ZapfDingbats" pitchFamily="82" charset="2"/>
              <a:buNone/>
            </a:pPr>
            <a:r>
              <a:rPr lang="en-US" altLang="en-US" sz="1600" b="1" dirty="0">
                <a:solidFill>
                  <a:srgbClr val="FF3300"/>
                </a:solidFill>
                <a:latin typeface="Courier New" panose="02070309020205020404" pitchFamily="49" charset="0"/>
                <a:ea typeface="ＭＳ Ｐゴシック" panose="020B0600070205080204" pitchFamily="34" charset="-128"/>
              </a:rPr>
              <a:t>		</a:t>
            </a:r>
            <a:r>
              <a:rPr lang="en-US" altLang="en-US" sz="1600" i="1" dirty="0">
                <a:solidFill>
                  <a:srgbClr val="FF3300"/>
                </a:solidFill>
                <a:ea typeface="ＭＳ Ｐゴシック" panose="020B0600070205080204" pitchFamily="34" charset="-128"/>
              </a:rPr>
              <a:t>Close socket</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5">
            <a:extLst>
              <a:ext uri="{FF2B5EF4-FFF2-40B4-BE49-F238E27FC236}">
                <a16:creationId xmlns:a16="http://schemas.microsoft.com/office/drawing/2014/main" id="{EDCDE7EC-28AC-40B0-BB0D-70D80C06B4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4136C30-E2B5-42D6-8CB7-65A7B72D9FF3}" type="slidenum">
              <a:rPr lang="en-US" altLang="en-US" sz="1000" smtClean="0">
                <a:solidFill>
                  <a:schemeClr val="tx1"/>
                </a:solidFill>
              </a:rPr>
              <a:pPr>
                <a:spcBef>
                  <a:spcPct val="0"/>
                </a:spcBef>
                <a:buClrTx/>
                <a:buSzTx/>
                <a:buFontTx/>
                <a:buNone/>
              </a:pPr>
              <a:t>29</a:t>
            </a:fld>
            <a:endParaRPr lang="en-US" altLang="en-US" sz="1000">
              <a:solidFill>
                <a:schemeClr val="tx1"/>
              </a:solidFill>
            </a:endParaRPr>
          </a:p>
        </p:txBody>
      </p:sp>
      <p:sp>
        <p:nvSpPr>
          <p:cNvPr id="337922" name="Rectangle 1026">
            <a:extLst>
              <a:ext uri="{FF2B5EF4-FFF2-40B4-BE49-F238E27FC236}">
                <a16:creationId xmlns:a16="http://schemas.microsoft.com/office/drawing/2014/main" id="{DD61156D-723C-4C5B-8BC1-0A467E827282}"/>
              </a:ext>
            </a:extLst>
          </p:cNvPr>
          <p:cNvSpPr>
            <a:spLocks noGrp="1" noChangeArrowheads="1"/>
          </p:cNvSpPr>
          <p:nvPr>
            <p:ph type="title"/>
          </p:nvPr>
        </p:nvSpPr>
        <p:spPr/>
        <p:txBody>
          <a:bodyPr/>
          <a:lstStyle/>
          <a:p>
            <a:pPr>
              <a:defRPr/>
            </a:pPr>
            <a:r>
              <a:rPr lang="en-US" altLang="en-US"/>
              <a:t>Threads: Concurrent Servers</a:t>
            </a:r>
          </a:p>
        </p:txBody>
      </p:sp>
      <p:sp>
        <p:nvSpPr>
          <p:cNvPr id="34821" name="Rectangle 1027">
            <a:extLst>
              <a:ext uri="{FF2B5EF4-FFF2-40B4-BE49-F238E27FC236}">
                <a16:creationId xmlns:a16="http://schemas.microsoft.com/office/drawing/2014/main" id="{59D7C97F-E410-456C-98C6-BCB0CDF60DA1}"/>
              </a:ext>
            </a:extLst>
          </p:cNvPr>
          <p:cNvSpPr>
            <a:spLocks noGrp="1" noChangeArrowheads="1"/>
          </p:cNvSpPr>
          <p:nvPr>
            <p:ph type="body" idx="1"/>
          </p:nvPr>
        </p:nvSpPr>
        <p:spPr>
          <a:xfrm>
            <a:off x="609600" y="1143000"/>
            <a:ext cx="7924800" cy="4572000"/>
          </a:xfrm>
        </p:spPr>
        <p:txBody>
          <a:bodyPr/>
          <a:lstStyle/>
          <a:p>
            <a:r>
              <a:rPr lang="en-US" altLang="en-US" sz="2800" dirty="0">
                <a:ea typeface="ＭＳ Ｐゴシック" panose="020B0600070205080204" pitchFamily="34" charset="-128"/>
              </a:rPr>
              <a:t>Instead, we can create a new thread for each request</a:t>
            </a:r>
          </a:p>
          <a:p>
            <a:pPr>
              <a:buFont typeface="Monotype Sorts" charset="2"/>
              <a:buNone/>
            </a:pPr>
            <a:endParaRPr lang="en-US" altLang="en-US" sz="1400" b="1" dirty="0">
              <a:latin typeface="Courier New" panose="02070309020205020404" pitchFamily="49" charset="0"/>
              <a:ea typeface="ＭＳ Ｐゴシック" panose="020B0600070205080204" pitchFamily="34" charset="-128"/>
            </a:endParaRPr>
          </a:p>
          <a:p>
            <a:pPr>
              <a:buFont typeface="Monotype Sorts" charset="2"/>
              <a:buNone/>
            </a:pPr>
            <a:r>
              <a:rPr lang="en-US" altLang="en-US" sz="1600" b="1" dirty="0">
                <a:latin typeface="Courier New" panose="02070309020205020404" pitchFamily="49" charset="0"/>
                <a:ea typeface="ＭＳ Ｐゴシック" panose="020B0600070205080204" pitchFamily="34" charset="-128"/>
              </a:rPr>
              <a:t>	</a:t>
            </a:r>
            <a:r>
              <a:rPr lang="en-US" altLang="en-US" sz="1600" b="1" dirty="0" err="1">
                <a:latin typeface="Courier New" panose="02070309020205020404" pitchFamily="49" charset="0"/>
                <a:ea typeface="ＭＳ Ｐゴシック" panose="020B0600070205080204" pitchFamily="34" charset="-128"/>
              </a:rPr>
              <a:t>web_server</a:t>
            </a:r>
            <a:r>
              <a:rPr lang="en-US" altLang="en-US" sz="1600" b="1" dirty="0">
                <a:latin typeface="Courier New" panose="02070309020205020404" pitchFamily="49" charset="0"/>
                <a:ea typeface="ＭＳ Ｐゴシック" panose="020B0600070205080204" pitchFamily="34" charset="-128"/>
              </a:rPr>
              <a:t>() {</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while (1) {</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int sock = accept();</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a:t>
            </a:r>
            <a:r>
              <a:rPr lang="en-US" altLang="en-US" sz="1600" b="1" dirty="0" err="1">
                <a:latin typeface="Courier New" panose="02070309020205020404" pitchFamily="49" charset="0"/>
                <a:ea typeface="ＭＳ Ｐゴシック" panose="020B0600070205080204" pitchFamily="34" charset="-128"/>
              </a:rPr>
              <a:t>thread_fork</a:t>
            </a:r>
            <a:r>
              <a:rPr lang="en-US" altLang="en-US" sz="1600" b="1" dirty="0">
                <a:latin typeface="Courier New" panose="02070309020205020404" pitchFamily="49" charset="0"/>
                <a:ea typeface="ＭＳ Ｐゴシック" panose="020B0600070205080204" pitchFamily="34" charset="-128"/>
              </a:rPr>
              <a:t>(</a:t>
            </a:r>
            <a:r>
              <a:rPr lang="en-US" altLang="en-US" sz="1600" b="1" dirty="0" err="1">
                <a:latin typeface="Courier New" panose="02070309020205020404" pitchFamily="49" charset="0"/>
                <a:ea typeface="ＭＳ Ｐゴシック" panose="020B0600070205080204" pitchFamily="34" charset="-128"/>
              </a:rPr>
              <a:t>handle_request</a:t>
            </a:r>
            <a:r>
              <a:rPr lang="en-US" altLang="en-US" sz="1600" b="1" dirty="0">
                <a:latin typeface="Courier New" panose="02070309020205020404" pitchFamily="49" charset="0"/>
                <a:ea typeface="ＭＳ Ｐゴシック" panose="020B0600070205080204" pitchFamily="34" charset="-128"/>
              </a:rPr>
              <a:t>, sock);</a:t>
            </a:r>
          </a:p>
          <a:p>
            <a:pPr lvl="1">
              <a:buFont typeface="ZapfDingbats" pitchFamily="82" charset="2"/>
              <a:buNone/>
            </a:pPr>
            <a:r>
              <a:rPr lang="en-US" altLang="en-US" sz="1600" b="1" dirty="0">
                <a:latin typeface="Courier New" panose="02070309020205020404" pitchFamily="49" charset="0"/>
                <a:ea typeface="ＭＳ Ｐゴシック" panose="020B0600070205080204" pitchFamily="34" charset="-128"/>
              </a:rPr>
              <a:t>	}</a:t>
            </a:r>
          </a:p>
          <a:p>
            <a:pPr>
              <a:buFont typeface="Monotype Sorts" charset="2"/>
              <a:buNone/>
            </a:pPr>
            <a:r>
              <a:rPr lang="en-US" altLang="en-US" sz="1600" b="1" dirty="0">
                <a:latin typeface="Courier New" panose="02070309020205020404" pitchFamily="49" charset="0"/>
                <a:ea typeface="ＭＳ Ｐゴシック" panose="020B0600070205080204" pitchFamily="34" charset="-128"/>
              </a:rPr>
              <a:t>	}</a:t>
            </a:r>
          </a:p>
          <a:p>
            <a:pPr>
              <a:buFont typeface="Monotype Sorts"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a:t>
            </a:r>
          </a:p>
          <a:p>
            <a:pPr>
              <a:buFont typeface="Monotype Sorts"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a:t>
            </a:r>
            <a:r>
              <a:rPr lang="en-US" altLang="en-US" sz="1600" b="1" dirty="0" err="1">
                <a:solidFill>
                  <a:srgbClr val="0000FF"/>
                </a:solidFill>
                <a:latin typeface="Courier New" panose="02070309020205020404" pitchFamily="49" charset="0"/>
                <a:ea typeface="ＭＳ Ｐゴシック" panose="020B0600070205080204" pitchFamily="34" charset="-128"/>
              </a:rPr>
              <a:t>handle_request</a:t>
            </a:r>
            <a:r>
              <a:rPr lang="en-US" altLang="en-US" sz="1600" b="1" dirty="0">
                <a:solidFill>
                  <a:srgbClr val="0000FF"/>
                </a:solidFill>
                <a:latin typeface="Courier New" panose="02070309020205020404" pitchFamily="49" charset="0"/>
                <a:ea typeface="ＭＳ Ｐゴシック" panose="020B0600070205080204" pitchFamily="34" charset="-128"/>
              </a:rPr>
              <a:t>(int sock) {</a:t>
            </a:r>
          </a:p>
          <a:p>
            <a:pPr>
              <a:buFont typeface="Monotype Sorts"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a:t>
            </a:r>
            <a:r>
              <a:rPr lang="en-US" altLang="en-US" sz="1600" i="1" dirty="0">
                <a:solidFill>
                  <a:srgbClr val="0000FF"/>
                </a:solidFill>
                <a:ea typeface="ＭＳ Ｐゴシック" panose="020B0600070205080204" pitchFamily="34" charset="-128"/>
              </a:rPr>
              <a:t>Process request</a:t>
            </a:r>
          </a:p>
          <a:p>
            <a:pPr>
              <a:buFont typeface="Monotype Sorts"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close(sock);</a:t>
            </a:r>
          </a:p>
          <a:p>
            <a:pPr>
              <a:buFont typeface="Monotype Sorts" charset="2"/>
              <a:buNone/>
            </a:pPr>
            <a:r>
              <a:rPr lang="en-US" altLang="en-US" sz="1600" b="1" dirty="0">
                <a:solidFill>
                  <a:srgbClr val="0000FF"/>
                </a:solidFill>
                <a:latin typeface="Courier New" panose="02070309020205020404" pitchFamily="49" charset="0"/>
                <a:ea typeface="ＭＳ Ｐゴシック" panose="020B0600070205080204" pitchFamily="34" charset="-128"/>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lide Number Placeholder 5">
            <a:extLst>
              <a:ext uri="{FF2B5EF4-FFF2-40B4-BE49-F238E27FC236}">
                <a16:creationId xmlns:a16="http://schemas.microsoft.com/office/drawing/2014/main" id="{9ADED4F1-DED8-40BE-8064-EE3BD50109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85FAAA1-BD9C-45DD-B164-207C22BEBED6}" type="slidenum">
              <a:rPr lang="en-US" altLang="en-US" sz="1000" smtClean="0">
                <a:solidFill>
                  <a:schemeClr val="tx1"/>
                </a:solidFill>
              </a:rPr>
              <a:pPr>
                <a:spcBef>
                  <a:spcPct val="0"/>
                </a:spcBef>
                <a:buClrTx/>
                <a:buSzTx/>
                <a:buFontTx/>
                <a:buNone/>
              </a:pPr>
              <a:t>3</a:t>
            </a:fld>
            <a:endParaRPr lang="en-US" altLang="en-US" sz="1000">
              <a:solidFill>
                <a:schemeClr val="tx1"/>
              </a:solidFill>
            </a:endParaRPr>
          </a:p>
        </p:txBody>
      </p:sp>
      <p:sp>
        <p:nvSpPr>
          <p:cNvPr id="294914" name="Rectangle 2">
            <a:extLst>
              <a:ext uri="{FF2B5EF4-FFF2-40B4-BE49-F238E27FC236}">
                <a16:creationId xmlns:a16="http://schemas.microsoft.com/office/drawing/2014/main" id="{2DDDD13F-6BA5-47AA-8F4B-2BD717F99649}"/>
              </a:ext>
            </a:extLst>
          </p:cNvPr>
          <p:cNvSpPr>
            <a:spLocks noGrp="1" noChangeArrowheads="1"/>
          </p:cNvSpPr>
          <p:nvPr>
            <p:ph type="title"/>
          </p:nvPr>
        </p:nvSpPr>
        <p:spPr>
          <a:xfrm>
            <a:off x="304800" y="152400"/>
            <a:ext cx="8839200" cy="838200"/>
          </a:xfrm>
        </p:spPr>
        <p:txBody>
          <a:bodyPr/>
          <a:lstStyle/>
          <a:p>
            <a:pPr>
              <a:defRPr/>
            </a:pPr>
            <a:r>
              <a:rPr lang="en-US" altLang="en-US" sz="3200">
                <a:ea typeface="ＭＳ Ｐゴシック" panose="020B0600070205080204" pitchFamily="34" charset="-128"/>
              </a:rPr>
              <a:t>How does the OS track processes?</a:t>
            </a:r>
          </a:p>
        </p:txBody>
      </p:sp>
      <p:sp>
        <p:nvSpPr>
          <p:cNvPr id="52229" name="Rectangle 3">
            <a:extLst>
              <a:ext uri="{FF2B5EF4-FFF2-40B4-BE49-F238E27FC236}">
                <a16:creationId xmlns:a16="http://schemas.microsoft.com/office/drawing/2014/main" id="{4595D3B7-2F6E-476F-A9FD-1701875C44DB}"/>
              </a:ext>
            </a:extLst>
          </p:cNvPr>
          <p:cNvSpPr>
            <a:spLocks noGrp="1" noChangeArrowheads="1"/>
          </p:cNvSpPr>
          <p:nvPr>
            <p:ph type="body" idx="1"/>
          </p:nvPr>
        </p:nvSpPr>
        <p:spPr/>
        <p:txBody>
          <a:bodyPr/>
          <a:lstStyle/>
          <a:p>
            <a:r>
              <a:rPr lang="en-US" altLang="en-US" sz="2400" dirty="0">
                <a:ea typeface="ＭＳ Ｐゴシック" panose="020B0600070205080204" pitchFamily="34" charset="-128"/>
              </a:rPr>
              <a:t>The OS maintains a collection of queues that represent the state of all processes in the system</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Typically, the OS at least one queue for each state</a:t>
            </a:r>
          </a:p>
          <a:p>
            <a:pPr lvl="1"/>
            <a:r>
              <a:rPr lang="en-US" altLang="en-US" sz="2000" dirty="0">
                <a:ea typeface="ＭＳ Ｐゴシック" panose="020B0600070205080204" pitchFamily="34" charset="-128"/>
              </a:rPr>
              <a:t>Ready, waiting, etc.</a:t>
            </a:r>
          </a:p>
          <a:p>
            <a:pPr lvl="1"/>
            <a:endParaRPr lang="en-US" altLang="en-US" sz="2000" dirty="0">
              <a:ea typeface="ＭＳ Ｐゴシック" panose="020B0600070205080204" pitchFamily="34" charset="-128"/>
            </a:endParaRPr>
          </a:p>
          <a:p>
            <a:r>
              <a:rPr lang="en-US" altLang="en-US" sz="2400" dirty="0">
                <a:ea typeface="ＭＳ Ｐゴシック" panose="020B0600070205080204" pitchFamily="34" charset="-128"/>
              </a:rPr>
              <a:t>Each PCB is queued on a state queue according to its current state</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As a process changes state, its PCB is unlinked from one queue and linked into another</a:t>
            </a:r>
          </a:p>
        </p:txBody>
      </p:sp>
    </p:spTree>
    <p:extLst>
      <p:ext uri="{BB962C8B-B14F-4D97-AF65-F5344CB8AC3E}">
        <p14:creationId xmlns:p14="http://schemas.microsoft.com/office/powerpoint/2010/main" val="2822650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5">
            <a:extLst>
              <a:ext uri="{FF2B5EF4-FFF2-40B4-BE49-F238E27FC236}">
                <a16:creationId xmlns:a16="http://schemas.microsoft.com/office/drawing/2014/main" id="{09ED9258-EA6B-42FF-8898-CCED02AA888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94E0276-47B5-4024-8AFE-3CF17B57910D}" type="slidenum">
              <a:rPr lang="en-US" altLang="en-US" sz="1000" smtClean="0">
                <a:solidFill>
                  <a:schemeClr val="tx1"/>
                </a:solidFill>
              </a:rPr>
              <a:pPr>
                <a:spcBef>
                  <a:spcPct val="0"/>
                </a:spcBef>
                <a:buClrTx/>
                <a:buSzTx/>
                <a:buFontTx/>
                <a:buNone/>
              </a:pPr>
              <a:t>30</a:t>
            </a:fld>
            <a:endParaRPr lang="en-US" altLang="en-US" sz="1000">
              <a:solidFill>
                <a:schemeClr val="tx1"/>
              </a:solidFill>
            </a:endParaRPr>
          </a:p>
        </p:txBody>
      </p:sp>
      <p:sp>
        <p:nvSpPr>
          <p:cNvPr id="319490" name="Rectangle 2">
            <a:extLst>
              <a:ext uri="{FF2B5EF4-FFF2-40B4-BE49-F238E27FC236}">
                <a16:creationId xmlns:a16="http://schemas.microsoft.com/office/drawing/2014/main" id="{FEEB89AB-E06B-4857-A374-C0018B5479E6}"/>
              </a:ext>
            </a:extLst>
          </p:cNvPr>
          <p:cNvSpPr>
            <a:spLocks noGrp="1" noChangeArrowheads="1"/>
          </p:cNvSpPr>
          <p:nvPr>
            <p:ph type="title"/>
          </p:nvPr>
        </p:nvSpPr>
        <p:spPr/>
        <p:txBody>
          <a:bodyPr/>
          <a:lstStyle/>
          <a:p>
            <a:pPr>
              <a:defRPr/>
            </a:pPr>
            <a:r>
              <a:rPr lang="en-US" altLang="en-US"/>
              <a:t>Implementing threads</a:t>
            </a:r>
          </a:p>
        </p:txBody>
      </p:sp>
      <p:sp>
        <p:nvSpPr>
          <p:cNvPr id="31748" name="Rectangle 3">
            <a:extLst>
              <a:ext uri="{FF2B5EF4-FFF2-40B4-BE49-F238E27FC236}">
                <a16:creationId xmlns:a16="http://schemas.microsoft.com/office/drawing/2014/main" id="{697A52A7-8441-4E95-92E7-8813867DE73D}"/>
              </a:ext>
            </a:extLst>
          </p:cNvPr>
          <p:cNvSpPr>
            <a:spLocks noGrp="1" noChangeArrowheads="1"/>
          </p:cNvSpPr>
          <p:nvPr>
            <p:ph type="body" idx="1"/>
          </p:nvPr>
        </p:nvSpPr>
        <p:spPr>
          <a:xfrm>
            <a:off x="457200" y="990600"/>
            <a:ext cx="8229600" cy="5105400"/>
          </a:xfrm>
        </p:spPr>
        <p:txBody>
          <a:bodyPr/>
          <a:lstStyle/>
          <a:p>
            <a:pPr marL="0" indent="0">
              <a:buFont typeface="Monotype Sorts" charset="0"/>
              <a:buNone/>
              <a:defRPr/>
            </a:pPr>
            <a:endParaRPr lang="en-US" sz="2400" dirty="0">
              <a:ea typeface="ＭＳ Ｐゴシック" charset="0"/>
              <a:cs typeface="ＭＳ Ｐゴシック" charset="0"/>
            </a:endParaRPr>
          </a:p>
          <a:p>
            <a:pPr>
              <a:buFont typeface="Monotype Sorts" charset="0"/>
              <a:buChar char="l"/>
              <a:defRPr/>
            </a:pPr>
            <a:r>
              <a:rPr lang="en-US" sz="2400" dirty="0">
                <a:ea typeface="ＭＳ Ｐゴシック" charset="0"/>
                <a:cs typeface="ＭＳ Ｐゴシック" charset="0"/>
              </a:rPr>
              <a:t>Kernel Level Threads</a:t>
            </a:r>
          </a:p>
          <a:p>
            <a:pPr lvl="1">
              <a:buFont typeface="Monotype Sorts" charset="0"/>
              <a:buChar char="l"/>
              <a:defRPr/>
            </a:pPr>
            <a:r>
              <a:rPr lang="en-US" sz="2000" dirty="0">
                <a:ea typeface="ＭＳ Ｐゴシック" charset="0"/>
              </a:rPr>
              <a:t>All thread operations are implemented in the kernel</a:t>
            </a:r>
          </a:p>
          <a:p>
            <a:pPr lvl="1">
              <a:buFont typeface="ZapfDingbats" charset="0"/>
              <a:buChar char="u"/>
              <a:defRPr/>
            </a:pPr>
            <a:r>
              <a:rPr lang="en-US" sz="2000" dirty="0">
                <a:ea typeface="ＭＳ Ｐゴシック" charset="0"/>
              </a:rPr>
              <a:t>The OS schedules all of the threads in the system</a:t>
            </a:r>
          </a:p>
          <a:p>
            <a:pPr lvl="1">
              <a:buFont typeface="ZapfDingbats" charset="0"/>
              <a:buChar char="u"/>
              <a:defRPr/>
            </a:pPr>
            <a:r>
              <a:rPr lang="en-US" sz="2000" dirty="0">
                <a:ea typeface="ＭＳ Ｐゴシック" charset="0"/>
              </a:rPr>
              <a:t>Don</a:t>
            </a:r>
            <a:r>
              <a:rPr lang="mr-IN" sz="2000" dirty="0">
                <a:ea typeface="ＭＳ Ｐゴシック" charset="0"/>
              </a:rPr>
              <a:t>’</a:t>
            </a:r>
            <a:r>
              <a:rPr lang="en-US" sz="2000" dirty="0">
                <a:ea typeface="ＭＳ Ｐゴシック" charset="0"/>
              </a:rPr>
              <a:t>t have to separate from processes</a:t>
            </a:r>
          </a:p>
          <a:p>
            <a:pPr>
              <a:buFont typeface="Monotype Sorts" charset="0"/>
              <a:buChar char="l"/>
              <a:defRPr/>
            </a:pPr>
            <a:endParaRPr lang="en-US" sz="2400" dirty="0">
              <a:ea typeface="ＭＳ Ｐゴシック" charset="0"/>
              <a:cs typeface="ＭＳ Ｐゴシック" charset="0"/>
            </a:endParaRPr>
          </a:p>
          <a:p>
            <a:pPr>
              <a:buFont typeface="Monotype Sorts" charset="0"/>
              <a:buChar char="l"/>
              <a:defRPr/>
            </a:pPr>
            <a:r>
              <a:rPr lang="en-US" sz="2400" dirty="0">
                <a:ea typeface="ＭＳ Ｐゴシック" charset="0"/>
                <a:cs typeface="ＭＳ Ｐゴシック" charset="0"/>
              </a:rPr>
              <a:t>OS-managed threads are called </a:t>
            </a:r>
            <a:r>
              <a:rPr lang="en-US" sz="2400" dirty="0">
                <a:solidFill>
                  <a:srgbClr val="FF3300"/>
                </a:solidFill>
                <a:ea typeface="ＭＳ Ｐゴシック" charset="0"/>
                <a:cs typeface="ＭＳ Ｐゴシック" charset="0"/>
              </a:rPr>
              <a:t>kernel-level threads</a:t>
            </a:r>
            <a:r>
              <a:rPr lang="en-US" sz="2400" dirty="0">
                <a:ea typeface="ＭＳ Ｐゴシック" charset="0"/>
                <a:cs typeface="ＭＳ Ｐゴシック" charset="0"/>
              </a:rPr>
              <a:t> or </a:t>
            </a:r>
            <a:r>
              <a:rPr lang="en-US" sz="2400" dirty="0">
                <a:solidFill>
                  <a:srgbClr val="FF3300"/>
                </a:solidFill>
                <a:ea typeface="ＭＳ Ｐゴシック" charset="0"/>
                <a:cs typeface="ＭＳ Ｐゴシック" charset="0"/>
              </a:rPr>
              <a:t>lightweight processes</a:t>
            </a:r>
          </a:p>
          <a:p>
            <a:pPr lvl="1">
              <a:buFont typeface="ZapfDingbats" charset="0"/>
              <a:buChar char="u"/>
              <a:defRPr/>
            </a:pPr>
            <a:r>
              <a:rPr lang="en-US" sz="2000" dirty="0">
                <a:ea typeface="ＭＳ Ｐゴシック" charset="0"/>
              </a:rPr>
              <a:t>Windows: </a:t>
            </a:r>
            <a:r>
              <a:rPr lang="en-US" sz="2000" dirty="0">
                <a:solidFill>
                  <a:srgbClr val="0000FF"/>
                </a:solidFill>
                <a:ea typeface="ＭＳ Ｐゴシック" charset="0"/>
              </a:rPr>
              <a:t>threads</a:t>
            </a:r>
          </a:p>
          <a:p>
            <a:pPr lvl="1">
              <a:buFont typeface="ZapfDingbats" charset="0"/>
              <a:buChar char="u"/>
              <a:defRPr/>
            </a:pPr>
            <a:r>
              <a:rPr lang="en-US" sz="2000" dirty="0">
                <a:ea typeface="ＭＳ Ｐゴシック" charset="0"/>
              </a:rPr>
              <a:t>Solaris: </a:t>
            </a:r>
            <a:r>
              <a:rPr lang="en-US" sz="2000" dirty="0">
                <a:solidFill>
                  <a:srgbClr val="0000FF"/>
                </a:solidFill>
                <a:ea typeface="ＭＳ Ｐゴシック" charset="0"/>
              </a:rPr>
              <a:t>lightweight processes (LWP)</a:t>
            </a:r>
          </a:p>
          <a:p>
            <a:pPr lvl="1">
              <a:buFont typeface="ZapfDingbats" charset="0"/>
              <a:buChar char="u"/>
              <a:defRPr/>
            </a:pPr>
            <a:r>
              <a:rPr lang="en-US" sz="2000" dirty="0">
                <a:ea typeface="ＭＳ Ｐゴシック" charset="0"/>
              </a:rPr>
              <a:t>POSIX Threads (</a:t>
            </a:r>
            <a:r>
              <a:rPr lang="en-US" sz="2000" dirty="0" err="1">
                <a:ea typeface="ＭＳ Ｐゴシック" charset="0"/>
              </a:rPr>
              <a:t>pthreads</a:t>
            </a:r>
            <a:r>
              <a:rPr lang="en-US" sz="2000" dirty="0">
                <a:ea typeface="ＭＳ Ｐゴシック" charset="0"/>
              </a:rPr>
              <a:t>): </a:t>
            </a:r>
            <a:r>
              <a:rPr lang="en-US" sz="2000" dirty="0">
                <a:solidFill>
                  <a:srgbClr val="0000FF"/>
                </a:solidFill>
                <a:ea typeface="ＭＳ Ｐゴシック" charset="0"/>
              </a:rPr>
              <a:t>PTHREAD_SCOPE_SYSTEM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5">
            <a:extLst>
              <a:ext uri="{FF2B5EF4-FFF2-40B4-BE49-F238E27FC236}">
                <a16:creationId xmlns:a16="http://schemas.microsoft.com/office/drawing/2014/main" id="{48B25673-A3A6-44DD-B531-2E2ED647BAC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E678B8D-186E-4914-BEF9-60C1F61F7B73}" type="slidenum">
              <a:rPr lang="en-US" altLang="en-US" sz="1000" smtClean="0">
                <a:solidFill>
                  <a:schemeClr val="tx1"/>
                </a:solidFill>
              </a:rPr>
              <a:pPr>
                <a:spcBef>
                  <a:spcPct val="0"/>
                </a:spcBef>
                <a:buClrTx/>
                <a:buSzTx/>
                <a:buFontTx/>
                <a:buNone/>
              </a:pPr>
              <a:t>31</a:t>
            </a:fld>
            <a:endParaRPr lang="en-US" altLang="en-US" sz="1000">
              <a:solidFill>
                <a:schemeClr val="tx1"/>
              </a:solidFill>
            </a:endParaRPr>
          </a:p>
        </p:txBody>
      </p:sp>
      <p:sp>
        <p:nvSpPr>
          <p:cNvPr id="320514" name="Rectangle 2">
            <a:extLst>
              <a:ext uri="{FF2B5EF4-FFF2-40B4-BE49-F238E27FC236}">
                <a16:creationId xmlns:a16="http://schemas.microsoft.com/office/drawing/2014/main" id="{E01AE891-6A99-4BBE-89F5-0ED5CB24F03E}"/>
              </a:ext>
            </a:extLst>
          </p:cNvPr>
          <p:cNvSpPr>
            <a:spLocks noGrp="1" noChangeArrowheads="1"/>
          </p:cNvSpPr>
          <p:nvPr>
            <p:ph type="title"/>
          </p:nvPr>
        </p:nvSpPr>
        <p:spPr>
          <a:xfrm>
            <a:off x="457200" y="228600"/>
            <a:ext cx="7804298" cy="762000"/>
          </a:xfrm>
        </p:spPr>
        <p:txBody>
          <a:bodyPr/>
          <a:lstStyle/>
          <a:p>
            <a:pPr>
              <a:defRPr/>
            </a:pPr>
            <a:r>
              <a:rPr lang="en-US" altLang="en-US" dirty="0"/>
              <a:t>Kernel Thread (KLT) Limitations</a:t>
            </a:r>
          </a:p>
        </p:txBody>
      </p:sp>
      <p:sp>
        <p:nvSpPr>
          <p:cNvPr id="32772" name="Rectangle 3">
            <a:extLst>
              <a:ext uri="{FF2B5EF4-FFF2-40B4-BE49-F238E27FC236}">
                <a16:creationId xmlns:a16="http://schemas.microsoft.com/office/drawing/2014/main" id="{7F692A40-1451-4FFB-A50D-5C618195D8C2}"/>
              </a:ext>
            </a:extLst>
          </p:cNvPr>
          <p:cNvSpPr>
            <a:spLocks noGrp="1" noChangeArrowheads="1"/>
          </p:cNvSpPr>
          <p:nvPr>
            <p:ph type="body" idx="1"/>
          </p:nvPr>
        </p:nvSpPr>
        <p:spPr>
          <a:xfrm>
            <a:off x="685800" y="1228060"/>
            <a:ext cx="8077200" cy="4572000"/>
          </a:xfrm>
        </p:spPr>
        <p:txBody>
          <a:bodyPr/>
          <a:lstStyle/>
          <a:p>
            <a:pPr>
              <a:buFont typeface="Monotype Sorts" charset="0"/>
              <a:buChar char="l"/>
              <a:defRPr/>
            </a:pPr>
            <a:r>
              <a:rPr lang="en-US" sz="2400" dirty="0">
                <a:ea typeface="ＭＳ Ｐゴシック" charset="0"/>
                <a:cs typeface="ＭＳ Ｐゴシック" charset="0"/>
              </a:rPr>
              <a:t>KLTs make concurrency cheaper than processes</a:t>
            </a:r>
          </a:p>
          <a:p>
            <a:pPr lvl="1">
              <a:buFont typeface="ZapfDingbats" charset="0"/>
              <a:buChar char="u"/>
              <a:defRPr/>
            </a:pPr>
            <a:r>
              <a:rPr lang="en-US" sz="2000" dirty="0">
                <a:ea typeface="ＭＳ Ｐゴシック" charset="0"/>
              </a:rPr>
              <a:t>Much less state to allocate and initialize</a:t>
            </a:r>
          </a:p>
          <a:p>
            <a:pPr marL="457200" lvl="1" indent="0">
              <a:buFont typeface="ZapfDingbats" charset="0"/>
              <a:buNone/>
              <a:defRPr/>
            </a:pPr>
            <a:endParaRPr lang="en-US" sz="2000" dirty="0">
              <a:ea typeface="ＭＳ Ｐゴシック" charset="0"/>
            </a:endParaRPr>
          </a:p>
          <a:p>
            <a:pPr>
              <a:buFont typeface="Monotype Sorts" charset="0"/>
              <a:buChar char="l"/>
              <a:defRPr/>
            </a:pPr>
            <a:r>
              <a:rPr lang="en-US" sz="2400" dirty="0">
                <a:ea typeface="ＭＳ Ｐゴシック" charset="0"/>
                <a:cs typeface="ＭＳ Ｐゴシック" charset="0"/>
              </a:rPr>
              <a:t>However, there are a couple of issues</a:t>
            </a:r>
          </a:p>
          <a:p>
            <a:pPr lvl="1">
              <a:buFont typeface="ZapfDingbats" charset="0"/>
              <a:buChar char="u"/>
              <a:defRPr/>
            </a:pPr>
            <a:r>
              <a:rPr lang="en-US" sz="2000" dirty="0">
                <a:ea typeface="ＭＳ Ｐゴシック" charset="0"/>
                <a:cs typeface="ＭＳ Ｐゴシック" charset="0"/>
              </a:rPr>
              <a:t>Issue 1: KLT overhead still high </a:t>
            </a:r>
          </a:p>
          <a:p>
            <a:pPr lvl="2">
              <a:defRPr/>
            </a:pPr>
            <a:r>
              <a:rPr lang="en-US" sz="1800" dirty="0">
                <a:ea typeface="ＭＳ Ｐゴシック" charset="0"/>
              </a:rPr>
              <a:t>Thread operations still require system calls</a:t>
            </a:r>
          </a:p>
          <a:p>
            <a:pPr lvl="2">
              <a:defRPr/>
            </a:pPr>
            <a:r>
              <a:rPr lang="en-US" sz="1800" dirty="0">
                <a:ea typeface="ＭＳ Ｐゴシック" charset="0"/>
              </a:rPr>
              <a:t>Ideally, want thread operations to be </a:t>
            </a:r>
            <a:r>
              <a:rPr lang="en-US" sz="1800" dirty="0">
                <a:solidFill>
                  <a:srgbClr val="FF3300"/>
                </a:solidFill>
                <a:ea typeface="ＭＳ Ｐゴシック" charset="0"/>
              </a:rPr>
              <a:t>as fast as a procedure call</a:t>
            </a:r>
          </a:p>
          <a:p>
            <a:pPr lvl="1">
              <a:buFont typeface="ZapfDingbats" charset="0"/>
              <a:buChar char="u"/>
              <a:defRPr/>
            </a:pPr>
            <a:r>
              <a:rPr lang="en-US" sz="2000" dirty="0">
                <a:ea typeface="ＭＳ Ｐゴシック" charset="0"/>
              </a:rPr>
              <a:t>Issue 2: KLTs are general; unaware of application needs</a:t>
            </a:r>
          </a:p>
          <a:p>
            <a:pPr>
              <a:buFont typeface="Monotype Sorts" charset="0"/>
              <a:buChar char="l"/>
              <a:defRPr/>
            </a:pPr>
            <a:endParaRPr lang="en-US" sz="2400" dirty="0">
              <a:ea typeface="ＭＳ Ｐゴシック" charset="0"/>
              <a:cs typeface="ＭＳ Ｐゴシック" charset="0"/>
            </a:endParaRPr>
          </a:p>
          <a:p>
            <a:pPr>
              <a:buFont typeface="Monotype Sorts" charset="0"/>
              <a:buChar char="l"/>
              <a:defRPr/>
            </a:pPr>
            <a:r>
              <a:rPr lang="en-US" sz="2400" dirty="0">
                <a:ea typeface="ＭＳ Ｐゴシック" charset="0"/>
                <a:cs typeface="ＭＳ Ｐゴシック" charset="0"/>
              </a:rPr>
              <a:t>Alternative: User-level threads (ULT)</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a:extLst>
              <a:ext uri="{FF2B5EF4-FFF2-40B4-BE49-F238E27FC236}">
                <a16:creationId xmlns:a16="http://schemas.microsoft.com/office/drawing/2014/main" id="{AAD1E432-48F6-4B0F-8CA1-18AF5A6EC4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E35930C-BD42-4B11-972F-657B8EFE4CA3}" type="slidenum">
              <a:rPr lang="en-US" altLang="en-US" sz="1000" smtClean="0">
                <a:solidFill>
                  <a:schemeClr val="tx1"/>
                </a:solidFill>
              </a:rPr>
              <a:pPr>
                <a:spcBef>
                  <a:spcPct val="0"/>
                </a:spcBef>
                <a:buClrTx/>
                <a:buSzTx/>
                <a:buFontTx/>
                <a:buNone/>
              </a:pPr>
              <a:t>32</a:t>
            </a:fld>
            <a:endParaRPr lang="en-US" altLang="en-US" sz="1000">
              <a:solidFill>
                <a:schemeClr val="tx1"/>
              </a:solidFill>
            </a:endParaRPr>
          </a:p>
        </p:txBody>
      </p:sp>
      <p:sp>
        <p:nvSpPr>
          <p:cNvPr id="321538" name="Rectangle 2">
            <a:extLst>
              <a:ext uri="{FF2B5EF4-FFF2-40B4-BE49-F238E27FC236}">
                <a16:creationId xmlns:a16="http://schemas.microsoft.com/office/drawing/2014/main" id="{928B90AC-231D-48A7-B4CA-3651EF70C609}"/>
              </a:ext>
            </a:extLst>
          </p:cNvPr>
          <p:cNvSpPr>
            <a:spLocks noGrp="1" noChangeArrowheads="1"/>
          </p:cNvSpPr>
          <p:nvPr>
            <p:ph type="title"/>
          </p:nvPr>
        </p:nvSpPr>
        <p:spPr>
          <a:xfrm>
            <a:off x="304800" y="0"/>
            <a:ext cx="8534400" cy="990600"/>
          </a:xfrm>
        </p:spPr>
        <p:txBody>
          <a:bodyPr/>
          <a:lstStyle/>
          <a:p>
            <a:pPr>
              <a:defRPr/>
            </a:pPr>
            <a:r>
              <a:rPr lang="en-US" altLang="en-US" sz="3600" dirty="0"/>
              <a:t>Alternative: User-Level Threads</a:t>
            </a:r>
          </a:p>
        </p:txBody>
      </p:sp>
      <p:sp>
        <p:nvSpPr>
          <p:cNvPr id="32774" name="Rectangle 3">
            <a:extLst>
              <a:ext uri="{FF2B5EF4-FFF2-40B4-BE49-F238E27FC236}">
                <a16:creationId xmlns:a16="http://schemas.microsoft.com/office/drawing/2014/main" id="{DECB5CEB-DE26-45DB-8771-5D3EA44CEC30}"/>
              </a:ext>
            </a:extLst>
          </p:cNvPr>
          <p:cNvSpPr>
            <a:spLocks noGrp="1" noChangeArrowheads="1"/>
          </p:cNvSpPr>
          <p:nvPr>
            <p:ph type="body" idx="1"/>
          </p:nvPr>
        </p:nvSpPr>
        <p:spPr>
          <a:xfrm>
            <a:off x="609600" y="1114646"/>
            <a:ext cx="7924800" cy="4953000"/>
          </a:xfrm>
        </p:spPr>
        <p:txBody>
          <a:bodyPr/>
          <a:lstStyle/>
          <a:p>
            <a:r>
              <a:rPr lang="en-US" altLang="en-US" sz="2400" dirty="0">
                <a:ea typeface="ＭＳ Ｐゴシック" panose="020B0600070205080204" pitchFamily="34" charset="-128"/>
              </a:rPr>
              <a:t>Implement threads using user-level library</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ULTs are small and fast</a:t>
            </a:r>
          </a:p>
          <a:p>
            <a:pPr lvl="1"/>
            <a:r>
              <a:rPr lang="en-US" altLang="en-US" sz="2000" dirty="0">
                <a:ea typeface="ＭＳ Ｐゴシック" panose="020B0600070205080204" pitchFamily="34" charset="-128"/>
              </a:rPr>
              <a:t>A thread is simply represented by a PC, registers, stack, and small thread control block (TCB)</a:t>
            </a:r>
          </a:p>
          <a:p>
            <a:pPr lvl="1"/>
            <a:r>
              <a:rPr lang="en-US" altLang="en-US" sz="2000" dirty="0">
                <a:ea typeface="ＭＳ Ｐゴシック" panose="020B0600070205080204" pitchFamily="34" charset="-128"/>
              </a:rPr>
              <a:t>Creating a new thread, switching between threads, and synchronizing threads are done via </a:t>
            </a:r>
            <a:r>
              <a:rPr lang="en-US" altLang="en-US" sz="2000" dirty="0">
                <a:solidFill>
                  <a:srgbClr val="0000FF"/>
                </a:solidFill>
                <a:ea typeface="ＭＳ Ｐゴシック" panose="020B0600070205080204" pitchFamily="34" charset="-128"/>
              </a:rPr>
              <a:t>procedure call</a:t>
            </a:r>
            <a:r>
              <a:rPr lang="en-US" altLang="en-US" sz="2000" dirty="0">
                <a:ea typeface="ＭＳ Ｐゴシック" panose="020B0600070205080204" pitchFamily="34" charset="-128"/>
              </a:rPr>
              <a:t> </a:t>
            </a:r>
          </a:p>
          <a:p>
            <a:pPr lvl="2"/>
            <a:r>
              <a:rPr lang="en-US" altLang="en-US" sz="1800" dirty="0">
                <a:ea typeface="ＭＳ Ｐゴシック" panose="020B0600070205080204" pitchFamily="34" charset="-128"/>
              </a:rPr>
              <a:t>No kernel involvement</a:t>
            </a:r>
          </a:p>
          <a:p>
            <a:pPr lvl="1"/>
            <a:r>
              <a:rPr lang="en-US" altLang="en-US" sz="2000" dirty="0">
                <a:ea typeface="ＭＳ Ｐゴシック" panose="020B0600070205080204" pitchFamily="34" charset="-128"/>
              </a:rPr>
              <a:t>User-level thread operations </a:t>
            </a:r>
            <a:r>
              <a:rPr lang="en-US" altLang="en-US" sz="2000" dirty="0">
                <a:solidFill>
                  <a:srgbClr val="FF0000"/>
                </a:solidFill>
                <a:ea typeface="ＭＳ Ｐゴシック" panose="020B0600070205080204" pitchFamily="34" charset="-128"/>
              </a:rPr>
              <a:t>100x faster</a:t>
            </a:r>
            <a:r>
              <a:rPr lang="en-US" altLang="en-US" sz="2000" dirty="0">
                <a:ea typeface="ＭＳ Ｐゴシック" panose="020B0600070205080204" pitchFamily="34" charset="-128"/>
              </a:rPr>
              <a:t> than kernel threads</a:t>
            </a:r>
          </a:p>
          <a:p>
            <a:pPr lvl="1"/>
            <a:r>
              <a:rPr lang="en-US" altLang="en-US" sz="2000" dirty="0" err="1">
                <a:ea typeface="ＭＳ Ｐゴシック" panose="020B0600070205080204" pitchFamily="34" charset="-128"/>
              </a:rPr>
              <a:t>pthreads</a:t>
            </a:r>
            <a:r>
              <a:rPr lang="en-US" altLang="en-US" sz="2000" dirty="0">
                <a:ea typeface="ＭＳ Ｐゴシック" panose="020B0600070205080204" pitchFamily="34" charset="-128"/>
              </a:rPr>
              <a:t>: </a:t>
            </a:r>
            <a:r>
              <a:rPr lang="en-US" altLang="en-US" sz="2000" dirty="0">
                <a:solidFill>
                  <a:srgbClr val="0000FF"/>
                </a:solidFill>
                <a:ea typeface="ＭＳ Ｐゴシック" panose="020B0600070205080204" pitchFamily="34" charset="-128"/>
              </a:rPr>
              <a:t>PTHREAD_SCOPE_PROCESS </a:t>
            </a:r>
          </a:p>
          <a:p>
            <a:pPr lvl="1"/>
            <a:endParaRPr lang="en-US" altLang="en-US" sz="2000" dirty="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4">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774">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774">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774">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774">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7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a:extLst>
              <a:ext uri="{FF2B5EF4-FFF2-40B4-BE49-F238E27FC236}">
                <a16:creationId xmlns:a16="http://schemas.microsoft.com/office/drawing/2014/main" id="{2E630CA9-43A2-47CD-B3BC-FD5BCED8A1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638E21C1-11C7-4836-A4E6-58B6FCB62AE8}" type="slidenum">
              <a:rPr lang="en-US" altLang="en-US" sz="1000" smtClean="0">
                <a:solidFill>
                  <a:schemeClr val="tx1"/>
                </a:solidFill>
              </a:rPr>
              <a:pPr>
                <a:spcBef>
                  <a:spcPct val="0"/>
                </a:spcBef>
                <a:buClrTx/>
                <a:buSzTx/>
                <a:buFontTx/>
                <a:buNone/>
              </a:pPr>
              <a:t>33</a:t>
            </a:fld>
            <a:endParaRPr lang="en-US" altLang="en-US" sz="1000">
              <a:solidFill>
                <a:schemeClr val="tx1"/>
              </a:solidFill>
            </a:endParaRPr>
          </a:p>
        </p:txBody>
      </p:sp>
      <p:sp>
        <p:nvSpPr>
          <p:cNvPr id="326658" name="Rectangle 2">
            <a:extLst>
              <a:ext uri="{FF2B5EF4-FFF2-40B4-BE49-F238E27FC236}">
                <a16:creationId xmlns:a16="http://schemas.microsoft.com/office/drawing/2014/main" id="{C02879AC-6F7C-44B6-9248-4EE1976EE9AE}"/>
              </a:ext>
            </a:extLst>
          </p:cNvPr>
          <p:cNvSpPr>
            <a:spLocks noGrp="1" noChangeArrowheads="1"/>
          </p:cNvSpPr>
          <p:nvPr>
            <p:ph type="title"/>
          </p:nvPr>
        </p:nvSpPr>
        <p:spPr/>
        <p:txBody>
          <a:bodyPr/>
          <a:lstStyle/>
          <a:p>
            <a:pPr>
              <a:defRPr/>
            </a:pPr>
            <a:r>
              <a:rPr lang="en-US" altLang="en-US"/>
              <a:t>Summary KLT vs. ULT</a:t>
            </a:r>
          </a:p>
        </p:txBody>
      </p:sp>
      <p:sp>
        <p:nvSpPr>
          <p:cNvPr id="11269" name="Rectangle 3">
            <a:extLst>
              <a:ext uri="{FF2B5EF4-FFF2-40B4-BE49-F238E27FC236}">
                <a16:creationId xmlns:a16="http://schemas.microsoft.com/office/drawing/2014/main" id="{0F1F297A-3C82-4C08-8533-173B89DDCF83}"/>
              </a:ext>
            </a:extLst>
          </p:cNvPr>
          <p:cNvSpPr>
            <a:spLocks noGrp="1" noChangeArrowheads="1"/>
          </p:cNvSpPr>
          <p:nvPr>
            <p:ph type="body" idx="1"/>
          </p:nvPr>
        </p:nvSpPr>
        <p:spPr/>
        <p:txBody>
          <a:bodyPr/>
          <a:lstStyle/>
          <a:p>
            <a:r>
              <a:rPr lang="en-US" altLang="en-US">
                <a:ea typeface="ＭＳ Ｐゴシック" panose="020B0600070205080204" pitchFamily="34" charset="-128"/>
              </a:rPr>
              <a:t>Kernel-level threads</a:t>
            </a:r>
          </a:p>
          <a:p>
            <a:pPr lvl="1"/>
            <a:r>
              <a:rPr lang="en-US" altLang="en-US">
                <a:ea typeface="ＭＳ Ｐゴシック" panose="020B0600070205080204" pitchFamily="34" charset="-128"/>
              </a:rPr>
              <a:t>Integrated with OS (informed scheduling)</a:t>
            </a:r>
          </a:p>
          <a:p>
            <a:pPr lvl="1"/>
            <a:r>
              <a:rPr lang="en-US" altLang="en-US">
                <a:ea typeface="ＭＳ Ｐゴシック" panose="020B0600070205080204" pitchFamily="34" charset="-128"/>
              </a:rPr>
              <a:t>Slow to create, manipulate, synchronize</a:t>
            </a:r>
          </a:p>
          <a:p>
            <a:r>
              <a:rPr lang="en-US" altLang="en-US">
                <a:ea typeface="ＭＳ Ｐゴシック" panose="020B0600070205080204" pitchFamily="34" charset="-128"/>
              </a:rPr>
              <a:t>User-level threads</a:t>
            </a:r>
          </a:p>
          <a:p>
            <a:pPr lvl="1"/>
            <a:r>
              <a:rPr lang="en-US" altLang="en-US">
                <a:ea typeface="ＭＳ Ｐゴシック" panose="020B0600070205080204" pitchFamily="34" charset="-128"/>
              </a:rPr>
              <a:t>Fast to create, manipulate, synchronize</a:t>
            </a:r>
          </a:p>
          <a:p>
            <a:pPr lvl="1"/>
            <a:r>
              <a:rPr lang="en-US" altLang="en-US">
                <a:ea typeface="ＭＳ Ｐゴシック" panose="020B0600070205080204" pitchFamily="34" charset="-128"/>
              </a:rPr>
              <a:t>Not integrated with OS (uninformed scheduling)</a:t>
            </a:r>
          </a:p>
          <a:p>
            <a:r>
              <a:rPr lang="en-US" altLang="en-US">
                <a:ea typeface="ＭＳ Ｐゴシック" panose="020B0600070205080204" pitchFamily="34" charset="-128"/>
              </a:rPr>
              <a:t>Understanding the differences between kernel and user-level threads is important</a:t>
            </a:r>
          </a:p>
          <a:p>
            <a:pPr lvl="1"/>
            <a:r>
              <a:rPr lang="en-US" altLang="en-US">
                <a:ea typeface="ＭＳ Ｐゴシック" panose="020B0600070205080204" pitchFamily="34" charset="-128"/>
              </a:rPr>
              <a:t>For programming (correctness, performance)</a:t>
            </a:r>
          </a:p>
          <a:p>
            <a:pPr lvl="1"/>
            <a:r>
              <a:rPr lang="en-US" altLang="en-US">
                <a:ea typeface="ＭＳ Ｐゴシック" panose="020B0600070205080204" pitchFamily="34" charset="-128"/>
              </a:rPr>
              <a:t>For test-taking </a:t>
            </a:r>
            <a:r>
              <a:rPr lang="en-US" altLang="en-US">
                <a:ea typeface="ＭＳ Ｐゴシック" panose="020B0600070205080204" pitchFamily="34" charset="-128"/>
                <a:sym typeface="Wingdings" panose="05000000000000000000" pitchFamily="2" charset="2"/>
              </a:rPr>
              <a:t></a:t>
            </a:r>
            <a:endParaRPr lang="en-US" altLang="en-US">
              <a:ea typeface="ＭＳ Ｐゴシック" panose="020B0600070205080204"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a:extLst>
              <a:ext uri="{FF2B5EF4-FFF2-40B4-BE49-F238E27FC236}">
                <a16:creationId xmlns:a16="http://schemas.microsoft.com/office/drawing/2014/main" id="{018F3343-FEC0-487D-A42F-EA068DF2EA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A9462F8-5687-415F-946F-EC5D8EA9D7CC}" type="slidenum">
              <a:rPr lang="en-US" altLang="en-US" sz="1000" smtClean="0">
                <a:solidFill>
                  <a:schemeClr val="tx1"/>
                </a:solidFill>
              </a:rPr>
              <a:pPr>
                <a:spcBef>
                  <a:spcPct val="0"/>
                </a:spcBef>
                <a:buClrTx/>
                <a:buSzTx/>
                <a:buFontTx/>
                <a:buNone/>
              </a:pPr>
              <a:t>34</a:t>
            </a:fld>
            <a:endParaRPr lang="en-US" altLang="en-US" sz="1000">
              <a:solidFill>
                <a:schemeClr val="tx1"/>
              </a:solidFill>
            </a:endParaRPr>
          </a:p>
        </p:txBody>
      </p:sp>
      <p:sp>
        <p:nvSpPr>
          <p:cNvPr id="323586" name="Rectangle 2">
            <a:extLst>
              <a:ext uri="{FF2B5EF4-FFF2-40B4-BE49-F238E27FC236}">
                <a16:creationId xmlns:a16="http://schemas.microsoft.com/office/drawing/2014/main" id="{D2770DA3-D90A-496D-896C-F9C427AE61DE}"/>
              </a:ext>
            </a:extLst>
          </p:cNvPr>
          <p:cNvSpPr>
            <a:spLocks noGrp="1" noChangeArrowheads="1"/>
          </p:cNvSpPr>
          <p:nvPr>
            <p:ph type="title"/>
          </p:nvPr>
        </p:nvSpPr>
        <p:spPr/>
        <p:txBody>
          <a:bodyPr/>
          <a:lstStyle/>
          <a:p>
            <a:pPr>
              <a:defRPr/>
            </a:pPr>
            <a:r>
              <a:rPr lang="en-US" altLang="en-US"/>
              <a:t>Sample Thread Interface</a:t>
            </a:r>
          </a:p>
        </p:txBody>
      </p:sp>
      <p:sp>
        <p:nvSpPr>
          <p:cNvPr id="12293" name="Rectangle 3">
            <a:extLst>
              <a:ext uri="{FF2B5EF4-FFF2-40B4-BE49-F238E27FC236}">
                <a16:creationId xmlns:a16="http://schemas.microsoft.com/office/drawing/2014/main" id="{31FF25CA-0A3C-452E-B541-4CC330F5DDF6}"/>
              </a:ext>
            </a:extLst>
          </p:cNvPr>
          <p:cNvSpPr>
            <a:spLocks noGrp="1" noChangeArrowheads="1"/>
          </p:cNvSpPr>
          <p:nvPr>
            <p:ph type="body" idx="1"/>
          </p:nvPr>
        </p:nvSpPr>
        <p:spPr/>
        <p:txBody>
          <a:bodyPr/>
          <a:lstStyle/>
          <a:p>
            <a:r>
              <a:rPr lang="en-US" altLang="en-US" sz="2400" dirty="0" err="1">
                <a:ea typeface="ＭＳ Ｐゴシック" panose="020B0600070205080204" pitchFamily="34" charset="-128"/>
              </a:rPr>
              <a:t>thread_fork</a:t>
            </a:r>
            <a:r>
              <a:rPr lang="en-US" altLang="en-US" sz="2400" dirty="0">
                <a:ea typeface="ＭＳ Ｐゴシック" panose="020B0600070205080204" pitchFamily="34" charset="-128"/>
              </a:rPr>
              <a:t>(</a:t>
            </a:r>
            <a:r>
              <a:rPr lang="en-US" altLang="en-US" sz="2400" dirty="0" err="1">
                <a:ea typeface="ＭＳ Ｐゴシック" panose="020B0600070205080204" pitchFamily="34" charset="-128"/>
              </a:rPr>
              <a:t>procedure_t</a:t>
            </a:r>
            <a:r>
              <a:rPr lang="en-US" altLang="en-US" sz="2400" dirty="0">
                <a:ea typeface="ＭＳ Ｐゴシック" panose="020B0600070205080204" pitchFamily="34" charset="-128"/>
              </a:rPr>
              <a:t>)</a:t>
            </a:r>
          </a:p>
          <a:p>
            <a:pPr lvl="1"/>
            <a:r>
              <a:rPr lang="en-US" altLang="en-US" sz="2000" dirty="0">
                <a:ea typeface="ＭＳ Ｐゴシック" panose="020B0600070205080204" pitchFamily="34" charset="-128"/>
              </a:rPr>
              <a:t>Create a new thread of control</a:t>
            </a:r>
          </a:p>
          <a:p>
            <a:pPr lvl="1"/>
            <a:r>
              <a:rPr lang="en-US" altLang="en-US" sz="2000" dirty="0">
                <a:ea typeface="ＭＳ Ｐゴシック" panose="020B0600070205080204" pitchFamily="34" charset="-128"/>
              </a:rPr>
              <a:t>Also </a:t>
            </a:r>
            <a:r>
              <a:rPr lang="en-US" altLang="en-US" sz="2000" dirty="0" err="1">
                <a:ea typeface="ＭＳ Ｐゴシック" panose="020B0600070205080204" pitchFamily="34" charset="-128"/>
              </a:rPr>
              <a:t>thread_create</a:t>
            </a:r>
            <a:r>
              <a:rPr lang="en-US" altLang="en-US" sz="2000" dirty="0">
                <a:ea typeface="ＭＳ Ｐゴシック" panose="020B0600070205080204" pitchFamily="34" charset="-128"/>
              </a:rPr>
              <a:t>(), </a:t>
            </a:r>
            <a:r>
              <a:rPr lang="en-US" altLang="en-US" sz="2000" dirty="0" err="1">
                <a:ea typeface="ＭＳ Ｐゴシック" panose="020B0600070205080204" pitchFamily="34" charset="-128"/>
              </a:rPr>
              <a:t>thread_setstate</a:t>
            </a:r>
            <a:r>
              <a:rPr lang="en-US" altLang="en-US" sz="2000" dirty="0">
                <a:ea typeface="ＭＳ Ｐゴシック" panose="020B0600070205080204" pitchFamily="34" charset="-128"/>
              </a:rPr>
              <a:t>()</a:t>
            </a:r>
          </a:p>
          <a:p>
            <a:r>
              <a:rPr lang="en-US" altLang="en-US" sz="2400" dirty="0" err="1">
                <a:ea typeface="ＭＳ Ｐゴシック" panose="020B0600070205080204" pitchFamily="34" charset="-128"/>
              </a:rPr>
              <a:t>thread_stop</a:t>
            </a:r>
            <a:r>
              <a:rPr lang="en-US" altLang="en-US" sz="2400" dirty="0">
                <a:ea typeface="ＭＳ Ｐゴシック" panose="020B0600070205080204" pitchFamily="34" charset="-128"/>
              </a:rPr>
              <a:t>()</a:t>
            </a:r>
          </a:p>
          <a:p>
            <a:pPr lvl="1"/>
            <a:r>
              <a:rPr lang="en-US" altLang="en-US" sz="2000" dirty="0">
                <a:ea typeface="ＭＳ Ｐゴシック" panose="020B0600070205080204" pitchFamily="34" charset="-128"/>
              </a:rPr>
              <a:t>Stop the calling thread; also </a:t>
            </a:r>
            <a:r>
              <a:rPr lang="en-US" altLang="en-US" sz="2000" dirty="0" err="1">
                <a:ea typeface="ＭＳ Ｐゴシック" panose="020B0600070205080204" pitchFamily="34" charset="-128"/>
              </a:rPr>
              <a:t>thread_block</a:t>
            </a:r>
            <a:endParaRPr lang="en-US" altLang="en-US" sz="2000" dirty="0">
              <a:ea typeface="ＭＳ Ｐゴシック" panose="020B0600070205080204" pitchFamily="34" charset="-128"/>
            </a:endParaRPr>
          </a:p>
          <a:p>
            <a:r>
              <a:rPr lang="en-US" altLang="en-US" sz="2400" dirty="0" err="1">
                <a:ea typeface="ＭＳ Ｐゴシック" panose="020B0600070205080204" pitchFamily="34" charset="-128"/>
              </a:rPr>
              <a:t>thread_start</a:t>
            </a:r>
            <a:r>
              <a:rPr lang="en-US" altLang="en-US" sz="2400" dirty="0">
                <a:ea typeface="ＭＳ Ｐゴシック" panose="020B0600070205080204" pitchFamily="34" charset="-128"/>
              </a:rPr>
              <a:t>(</a:t>
            </a:r>
            <a:r>
              <a:rPr lang="en-US" altLang="en-US" sz="2400" dirty="0" err="1">
                <a:ea typeface="ＭＳ Ｐゴシック" panose="020B0600070205080204" pitchFamily="34" charset="-128"/>
              </a:rPr>
              <a:t>thread_t</a:t>
            </a:r>
            <a:r>
              <a:rPr lang="en-US" altLang="en-US" sz="2400" dirty="0">
                <a:ea typeface="ＭＳ Ｐゴシック" panose="020B0600070205080204" pitchFamily="34" charset="-128"/>
              </a:rPr>
              <a:t>)</a:t>
            </a:r>
          </a:p>
          <a:p>
            <a:pPr lvl="1"/>
            <a:r>
              <a:rPr lang="en-US" altLang="en-US" sz="2000" dirty="0">
                <a:ea typeface="ＭＳ Ｐゴシック" panose="020B0600070205080204" pitchFamily="34" charset="-128"/>
              </a:rPr>
              <a:t>Start the given thread</a:t>
            </a:r>
          </a:p>
          <a:p>
            <a:r>
              <a:rPr lang="en-US" altLang="en-US" sz="2400" dirty="0" err="1">
                <a:ea typeface="ＭＳ Ｐゴシック" panose="020B0600070205080204" pitchFamily="34" charset="-128"/>
              </a:rPr>
              <a:t>thread_yield</a:t>
            </a:r>
            <a:r>
              <a:rPr lang="en-US" altLang="en-US" sz="2400" dirty="0">
                <a:ea typeface="ＭＳ Ｐゴシック" panose="020B0600070205080204" pitchFamily="34" charset="-128"/>
              </a:rPr>
              <a:t>()</a:t>
            </a:r>
          </a:p>
          <a:p>
            <a:pPr lvl="1"/>
            <a:r>
              <a:rPr lang="en-US" altLang="en-US" sz="2000" dirty="0">
                <a:ea typeface="ＭＳ Ｐゴシック" panose="020B0600070205080204" pitchFamily="34" charset="-128"/>
              </a:rPr>
              <a:t>Voluntarily give up the processor</a:t>
            </a:r>
          </a:p>
          <a:p>
            <a:r>
              <a:rPr lang="en-US" altLang="en-US" sz="2400" dirty="0" err="1">
                <a:ea typeface="ＭＳ Ｐゴシック" panose="020B0600070205080204" pitchFamily="34" charset="-128"/>
              </a:rPr>
              <a:t>thread_exit</a:t>
            </a:r>
            <a:r>
              <a:rPr lang="en-US" altLang="en-US" sz="2400" dirty="0">
                <a:ea typeface="ＭＳ Ｐゴシック" panose="020B0600070205080204" pitchFamily="34" charset="-128"/>
              </a:rPr>
              <a:t>()</a:t>
            </a:r>
          </a:p>
          <a:p>
            <a:pPr lvl="1"/>
            <a:r>
              <a:rPr lang="en-US" altLang="en-US" sz="2000" dirty="0">
                <a:ea typeface="ＭＳ Ｐゴシック" panose="020B0600070205080204" pitchFamily="34" charset="-128"/>
              </a:rPr>
              <a:t>Terminate the calling thread; also </a:t>
            </a:r>
            <a:r>
              <a:rPr lang="en-US" altLang="en-US" sz="2000" dirty="0" err="1">
                <a:ea typeface="ＭＳ Ｐゴシック" panose="020B0600070205080204" pitchFamily="34" charset="-128"/>
              </a:rPr>
              <a:t>thread_destroy</a:t>
            </a:r>
            <a:endParaRPr lang="en-US" altLang="en-US" sz="2000" dirty="0">
              <a:ea typeface="ＭＳ Ｐゴシック"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4512-56D7-5445-BF2C-8FDF0EFEBD21}"/>
              </a:ext>
            </a:extLst>
          </p:cNvPr>
          <p:cNvSpPr>
            <a:spLocks noGrp="1"/>
          </p:cNvSpPr>
          <p:nvPr>
            <p:ph type="title"/>
          </p:nvPr>
        </p:nvSpPr>
        <p:spPr/>
        <p:txBody>
          <a:bodyPr/>
          <a:lstStyle/>
          <a:p>
            <a:r>
              <a:rPr lang="en-US" dirty="0"/>
              <a:t>Looking ahead</a:t>
            </a:r>
          </a:p>
        </p:txBody>
      </p:sp>
      <p:sp>
        <p:nvSpPr>
          <p:cNvPr id="3" name="Content Placeholder 2">
            <a:extLst>
              <a:ext uri="{FF2B5EF4-FFF2-40B4-BE49-F238E27FC236}">
                <a16:creationId xmlns:a16="http://schemas.microsoft.com/office/drawing/2014/main" id="{5B011F13-D96F-414A-9978-126A5CFFC438}"/>
              </a:ext>
            </a:extLst>
          </p:cNvPr>
          <p:cNvSpPr>
            <a:spLocks noGrp="1"/>
          </p:cNvSpPr>
          <p:nvPr>
            <p:ph idx="1"/>
          </p:nvPr>
        </p:nvSpPr>
        <p:spPr/>
        <p:txBody>
          <a:bodyPr/>
          <a:lstStyle/>
          <a:p>
            <a:r>
              <a:rPr lang="en-US" dirty="0"/>
              <a:t>OS Model</a:t>
            </a:r>
          </a:p>
          <a:p>
            <a:pPr lvl="1"/>
            <a:r>
              <a:rPr lang="en-US" dirty="0"/>
              <a:t>We have assumed monolithic kernel</a:t>
            </a:r>
          </a:p>
          <a:p>
            <a:pPr lvl="2"/>
            <a:r>
              <a:rPr lang="en-US" dirty="0"/>
              <a:t>Are there disadvantages to that?</a:t>
            </a:r>
          </a:p>
          <a:p>
            <a:pPr lvl="2"/>
            <a:r>
              <a:rPr lang="en-US" dirty="0"/>
              <a:t>What alternatives are there?</a:t>
            </a:r>
          </a:p>
          <a:p>
            <a:r>
              <a:rPr lang="en-US" dirty="0"/>
              <a:t>Scheduling</a:t>
            </a:r>
          </a:p>
          <a:p>
            <a:pPr lvl="1"/>
            <a:r>
              <a:rPr lang="en-US" dirty="0"/>
              <a:t>How do we decide which thread to run next?</a:t>
            </a:r>
          </a:p>
          <a:p>
            <a:r>
              <a:rPr lang="en-US" dirty="0"/>
              <a:t>Concurrency and synchronization</a:t>
            </a:r>
          </a:p>
          <a:p>
            <a:pPr lvl="1"/>
            <a:r>
              <a:rPr lang="en-US" dirty="0"/>
              <a:t>We have to manage concurrency for correctness</a:t>
            </a:r>
          </a:p>
          <a:p>
            <a:pPr lvl="2"/>
            <a:r>
              <a:rPr lang="en-US" dirty="0"/>
              <a:t>But also for performance/scalability</a:t>
            </a:r>
          </a:p>
          <a:p>
            <a:pPr lvl="3"/>
            <a:r>
              <a:rPr lang="en-US" dirty="0"/>
              <a:t>Both OS and general multi-threaded programming problem</a:t>
            </a:r>
          </a:p>
          <a:p>
            <a:pPr lvl="2"/>
            <a:r>
              <a:rPr lang="en-US" dirty="0"/>
              <a:t>Multi-core-&gt;many-core</a:t>
            </a:r>
          </a:p>
          <a:p>
            <a:pPr marL="693737" lvl="2" indent="0">
              <a:buNone/>
            </a:pPr>
            <a:endParaRPr lang="en-US" dirty="0"/>
          </a:p>
        </p:txBody>
      </p:sp>
      <p:sp>
        <p:nvSpPr>
          <p:cNvPr id="4" name="Slide Number Placeholder 3">
            <a:extLst>
              <a:ext uri="{FF2B5EF4-FFF2-40B4-BE49-F238E27FC236}">
                <a16:creationId xmlns:a16="http://schemas.microsoft.com/office/drawing/2014/main" id="{B1C536D5-2510-BB47-94A1-74490F3FD017}"/>
              </a:ext>
            </a:extLst>
          </p:cNvPr>
          <p:cNvSpPr>
            <a:spLocks noGrp="1"/>
          </p:cNvSpPr>
          <p:nvPr>
            <p:ph type="sldNum" sz="quarter" idx="12"/>
          </p:nvPr>
        </p:nvSpPr>
        <p:spPr/>
        <p:txBody>
          <a:bodyPr/>
          <a:lstStyle/>
          <a:p>
            <a:fld id="{DA74CC53-A59F-4DD2-8C49-BF6FA05CCA19}" type="slidenum">
              <a:rPr lang="en-US" smtClean="0"/>
              <a:t>35</a:t>
            </a:fld>
            <a:endParaRPr lang="en-US"/>
          </a:p>
        </p:txBody>
      </p:sp>
    </p:spTree>
    <p:extLst>
      <p:ext uri="{BB962C8B-B14F-4D97-AF65-F5344CB8AC3E}">
        <p14:creationId xmlns:p14="http://schemas.microsoft.com/office/powerpoint/2010/main" val="46748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Slide Number Placeholder 5">
            <a:extLst>
              <a:ext uri="{FF2B5EF4-FFF2-40B4-BE49-F238E27FC236}">
                <a16:creationId xmlns:a16="http://schemas.microsoft.com/office/drawing/2014/main" id="{108A3731-53B5-45D0-8AFB-E4D5F5EAB7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45C0E4A-5D9F-4D45-B4D2-48D0AC6A161C}" type="slidenum">
              <a:rPr lang="en-US" altLang="en-US" sz="1000" smtClean="0">
                <a:solidFill>
                  <a:schemeClr val="tx1"/>
                </a:solidFill>
              </a:rPr>
              <a:pPr>
                <a:spcBef>
                  <a:spcPct val="0"/>
                </a:spcBef>
                <a:buClrTx/>
                <a:buSzTx/>
                <a:buFontTx/>
                <a:buNone/>
              </a:pPr>
              <a:t>4</a:t>
            </a:fld>
            <a:endParaRPr lang="en-US" altLang="en-US" sz="1000">
              <a:solidFill>
                <a:schemeClr val="tx1"/>
              </a:solidFill>
            </a:endParaRPr>
          </a:p>
        </p:txBody>
      </p:sp>
      <p:sp>
        <p:nvSpPr>
          <p:cNvPr id="295938" name="Rectangle 2">
            <a:extLst>
              <a:ext uri="{FF2B5EF4-FFF2-40B4-BE49-F238E27FC236}">
                <a16:creationId xmlns:a16="http://schemas.microsoft.com/office/drawing/2014/main" id="{928BC629-A72F-4ED8-AEDC-99F47BB265D0}"/>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State Queues</a:t>
            </a:r>
          </a:p>
        </p:txBody>
      </p:sp>
      <p:grpSp>
        <p:nvGrpSpPr>
          <p:cNvPr id="53253" name="Group 9">
            <a:extLst>
              <a:ext uri="{FF2B5EF4-FFF2-40B4-BE49-F238E27FC236}">
                <a16:creationId xmlns:a16="http://schemas.microsoft.com/office/drawing/2014/main" id="{6BA587B3-4BD2-49C0-96C2-EA1CEF879507}"/>
              </a:ext>
            </a:extLst>
          </p:cNvPr>
          <p:cNvGrpSpPr>
            <a:grpSpLocks/>
          </p:cNvGrpSpPr>
          <p:nvPr/>
        </p:nvGrpSpPr>
        <p:grpSpPr bwMode="auto">
          <a:xfrm>
            <a:off x="2971800" y="1905000"/>
            <a:ext cx="1371600" cy="914400"/>
            <a:chOff x="720" y="1296"/>
            <a:chExt cx="864" cy="576"/>
          </a:xfrm>
        </p:grpSpPr>
        <p:sp>
          <p:nvSpPr>
            <p:cNvPr id="53298" name="Rectangle 4">
              <a:extLst>
                <a:ext uri="{FF2B5EF4-FFF2-40B4-BE49-F238E27FC236}">
                  <a16:creationId xmlns:a16="http://schemas.microsoft.com/office/drawing/2014/main" id="{3359BBFE-3F8C-47F0-8E6B-3FE8E447404B}"/>
                </a:ext>
              </a:extLst>
            </p:cNvPr>
            <p:cNvSpPr>
              <a:spLocks noChangeArrowheads="1"/>
            </p:cNvSpPr>
            <p:nvPr/>
          </p:nvSpPr>
          <p:spPr bwMode="auto">
            <a:xfrm>
              <a:off x="720" y="1296"/>
              <a:ext cx="864" cy="576"/>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9" name="Rectangle 5">
              <a:extLst>
                <a:ext uri="{FF2B5EF4-FFF2-40B4-BE49-F238E27FC236}">
                  <a16:creationId xmlns:a16="http://schemas.microsoft.com/office/drawing/2014/main" id="{9C676B80-F0B4-4962-A4C3-45D25D60D8B2}"/>
                </a:ext>
              </a:extLst>
            </p:cNvPr>
            <p:cNvSpPr>
              <a:spLocks noChangeArrowheads="1"/>
            </p:cNvSpPr>
            <p:nvPr/>
          </p:nvSpPr>
          <p:spPr bwMode="auto">
            <a:xfrm>
              <a:off x="720" y="1296"/>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300" name="Rectangle 6">
              <a:extLst>
                <a:ext uri="{FF2B5EF4-FFF2-40B4-BE49-F238E27FC236}">
                  <a16:creationId xmlns:a16="http://schemas.microsoft.com/office/drawing/2014/main" id="{16B8856A-A046-4E84-97F3-B22570F127DA}"/>
                </a:ext>
              </a:extLst>
            </p:cNvPr>
            <p:cNvSpPr>
              <a:spLocks noChangeArrowheads="1"/>
            </p:cNvSpPr>
            <p:nvPr/>
          </p:nvSpPr>
          <p:spPr bwMode="auto">
            <a:xfrm>
              <a:off x="720" y="1440"/>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301" name="Rectangle 7">
              <a:extLst>
                <a:ext uri="{FF2B5EF4-FFF2-40B4-BE49-F238E27FC236}">
                  <a16:creationId xmlns:a16="http://schemas.microsoft.com/office/drawing/2014/main" id="{9C11F749-013B-40E3-9AA1-FA3168908013}"/>
                </a:ext>
              </a:extLst>
            </p:cNvPr>
            <p:cNvSpPr>
              <a:spLocks noChangeArrowheads="1"/>
            </p:cNvSpPr>
            <p:nvPr/>
          </p:nvSpPr>
          <p:spPr bwMode="auto">
            <a:xfrm>
              <a:off x="720" y="1584"/>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302" name="Rectangle 8">
              <a:extLst>
                <a:ext uri="{FF2B5EF4-FFF2-40B4-BE49-F238E27FC236}">
                  <a16:creationId xmlns:a16="http://schemas.microsoft.com/office/drawing/2014/main" id="{C131CCFA-FB7D-4360-8C9A-A3630982A862}"/>
                </a:ext>
              </a:extLst>
            </p:cNvPr>
            <p:cNvSpPr>
              <a:spLocks noChangeArrowheads="1"/>
            </p:cNvSpPr>
            <p:nvPr/>
          </p:nvSpPr>
          <p:spPr bwMode="auto">
            <a:xfrm>
              <a:off x="720" y="1728"/>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grpSp>
        <p:nvGrpSpPr>
          <p:cNvPr id="53254" name="Group 10">
            <a:extLst>
              <a:ext uri="{FF2B5EF4-FFF2-40B4-BE49-F238E27FC236}">
                <a16:creationId xmlns:a16="http://schemas.microsoft.com/office/drawing/2014/main" id="{3FAA8F3A-748E-41C8-B6D7-D6C653DA8BD6}"/>
              </a:ext>
            </a:extLst>
          </p:cNvPr>
          <p:cNvGrpSpPr>
            <a:grpSpLocks/>
          </p:cNvGrpSpPr>
          <p:nvPr/>
        </p:nvGrpSpPr>
        <p:grpSpPr bwMode="auto">
          <a:xfrm>
            <a:off x="4724400" y="1905000"/>
            <a:ext cx="1371600" cy="914400"/>
            <a:chOff x="720" y="1296"/>
            <a:chExt cx="864" cy="576"/>
          </a:xfrm>
        </p:grpSpPr>
        <p:sp>
          <p:nvSpPr>
            <p:cNvPr id="53293" name="Rectangle 11">
              <a:extLst>
                <a:ext uri="{FF2B5EF4-FFF2-40B4-BE49-F238E27FC236}">
                  <a16:creationId xmlns:a16="http://schemas.microsoft.com/office/drawing/2014/main" id="{440B189D-4F37-4820-982A-6F3669D6E9AB}"/>
                </a:ext>
              </a:extLst>
            </p:cNvPr>
            <p:cNvSpPr>
              <a:spLocks noChangeArrowheads="1"/>
            </p:cNvSpPr>
            <p:nvPr/>
          </p:nvSpPr>
          <p:spPr bwMode="auto">
            <a:xfrm>
              <a:off x="720" y="1296"/>
              <a:ext cx="864" cy="576"/>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4" name="Rectangle 12">
              <a:extLst>
                <a:ext uri="{FF2B5EF4-FFF2-40B4-BE49-F238E27FC236}">
                  <a16:creationId xmlns:a16="http://schemas.microsoft.com/office/drawing/2014/main" id="{749E0F02-554A-45DF-BF5A-B6FB8C8A3274}"/>
                </a:ext>
              </a:extLst>
            </p:cNvPr>
            <p:cNvSpPr>
              <a:spLocks noChangeArrowheads="1"/>
            </p:cNvSpPr>
            <p:nvPr/>
          </p:nvSpPr>
          <p:spPr bwMode="auto">
            <a:xfrm>
              <a:off x="720" y="1296"/>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5" name="Rectangle 13">
              <a:extLst>
                <a:ext uri="{FF2B5EF4-FFF2-40B4-BE49-F238E27FC236}">
                  <a16:creationId xmlns:a16="http://schemas.microsoft.com/office/drawing/2014/main" id="{BC202B60-3D39-4EDA-B665-2B1F14C7CA40}"/>
                </a:ext>
              </a:extLst>
            </p:cNvPr>
            <p:cNvSpPr>
              <a:spLocks noChangeArrowheads="1"/>
            </p:cNvSpPr>
            <p:nvPr/>
          </p:nvSpPr>
          <p:spPr bwMode="auto">
            <a:xfrm>
              <a:off x="720" y="1440"/>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6" name="Rectangle 14">
              <a:extLst>
                <a:ext uri="{FF2B5EF4-FFF2-40B4-BE49-F238E27FC236}">
                  <a16:creationId xmlns:a16="http://schemas.microsoft.com/office/drawing/2014/main" id="{FC5217EB-45F8-460C-AFCC-2FA134C56B31}"/>
                </a:ext>
              </a:extLst>
            </p:cNvPr>
            <p:cNvSpPr>
              <a:spLocks noChangeArrowheads="1"/>
            </p:cNvSpPr>
            <p:nvPr/>
          </p:nvSpPr>
          <p:spPr bwMode="auto">
            <a:xfrm>
              <a:off x="720" y="1584"/>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7" name="Rectangle 15">
              <a:extLst>
                <a:ext uri="{FF2B5EF4-FFF2-40B4-BE49-F238E27FC236}">
                  <a16:creationId xmlns:a16="http://schemas.microsoft.com/office/drawing/2014/main" id="{13C87805-5E21-423F-B9AC-39E7301581D0}"/>
                </a:ext>
              </a:extLst>
            </p:cNvPr>
            <p:cNvSpPr>
              <a:spLocks noChangeArrowheads="1"/>
            </p:cNvSpPr>
            <p:nvPr/>
          </p:nvSpPr>
          <p:spPr bwMode="auto">
            <a:xfrm>
              <a:off x="720" y="1728"/>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grpSp>
        <p:nvGrpSpPr>
          <p:cNvPr id="53255" name="Group 16">
            <a:extLst>
              <a:ext uri="{FF2B5EF4-FFF2-40B4-BE49-F238E27FC236}">
                <a16:creationId xmlns:a16="http://schemas.microsoft.com/office/drawing/2014/main" id="{D3F97311-3E6A-4282-9835-A5816167F21E}"/>
              </a:ext>
            </a:extLst>
          </p:cNvPr>
          <p:cNvGrpSpPr>
            <a:grpSpLocks/>
          </p:cNvGrpSpPr>
          <p:nvPr/>
        </p:nvGrpSpPr>
        <p:grpSpPr bwMode="auto">
          <a:xfrm>
            <a:off x="6477000" y="1905000"/>
            <a:ext cx="1371600" cy="914400"/>
            <a:chOff x="720" y="1296"/>
            <a:chExt cx="864" cy="576"/>
          </a:xfrm>
        </p:grpSpPr>
        <p:sp>
          <p:nvSpPr>
            <p:cNvPr id="53288" name="Rectangle 17">
              <a:extLst>
                <a:ext uri="{FF2B5EF4-FFF2-40B4-BE49-F238E27FC236}">
                  <a16:creationId xmlns:a16="http://schemas.microsoft.com/office/drawing/2014/main" id="{2A353C8E-10F3-4FF2-9107-BBB234D5A3C3}"/>
                </a:ext>
              </a:extLst>
            </p:cNvPr>
            <p:cNvSpPr>
              <a:spLocks noChangeArrowheads="1"/>
            </p:cNvSpPr>
            <p:nvPr/>
          </p:nvSpPr>
          <p:spPr bwMode="auto">
            <a:xfrm>
              <a:off x="720" y="1296"/>
              <a:ext cx="864" cy="576"/>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9" name="Rectangle 18">
              <a:extLst>
                <a:ext uri="{FF2B5EF4-FFF2-40B4-BE49-F238E27FC236}">
                  <a16:creationId xmlns:a16="http://schemas.microsoft.com/office/drawing/2014/main" id="{98ED9D35-3BB6-4EDB-B219-B722C10D3904}"/>
                </a:ext>
              </a:extLst>
            </p:cNvPr>
            <p:cNvSpPr>
              <a:spLocks noChangeArrowheads="1"/>
            </p:cNvSpPr>
            <p:nvPr/>
          </p:nvSpPr>
          <p:spPr bwMode="auto">
            <a:xfrm>
              <a:off x="720" y="1296"/>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0" name="Rectangle 19">
              <a:extLst>
                <a:ext uri="{FF2B5EF4-FFF2-40B4-BE49-F238E27FC236}">
                  <a16:creationId xmlns:a16="http://schemas.microsoft.com/office/drawing/2014/main" id="{DCEA328B-193D-496E-9BF5-BF4666F3D18E}"/>
                </a:ext>
              </a:extLst>
            </p:cNvPr>
            <p:cNvSpPr>
              <a:spLocks noChangeArrowheads="1"/>
            </p:cNvSpPr>
            <p:nvPr/>
          </p:nvSpPr>
          <p:spPr bwMode="auto">
            <a:xfrm>
              <a:off x="720" y="1440"/>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1" name="Rectangle 20">
              <a:extLst>
                <a:ext uri="{FF2B5EF4-FFF2-40B4-BE49-F238E27FC236}">
                  <a16:creationId xmlns:a16="http://schemas.microsoft.com/office/drawing/2014/main" id="{1E1BBB99-B257-4FC3-9467-01BC08915130}"/>
                </a:ext>
              </a:extLst>
            </p:cNvPr>
            <p:cNvSpPr>
              <a:spLocks noChangeArrowheads="1"/>
            </p:cNvSpPr>
            <p:nvPr/>
          </p:nvSpPr>
          <p:spPr bwMode="auto">
            <a:xfrm>
              <a:off x="720" y="1584"/>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92" name="Rectangle 21">
              <a:extLst>
                <a:ext uri="{FF2B5EF4-FFF2-40B4-BE49-F238E27FC236}">
                  <a16:creationId xmlns:a16="http://schemas.microsoft.com/office/drawing/2014/main" id="{A12FF628-7DA0-4FC9-A97C-2E0B7BBF6755}"/>
                </a:ext>
              </a:extLst>
            </p:cNvPr>
            <p:cNvSpPr>
              <a:spLocks noChangeArrowheads="1"/>
            </p:cNvSpPr>
            <p:nvPr/>
          </p:nvSpPr>
          <p:spPr bwMode="auto">
            <a:xfrm>
              <a:off x="720" y="1728"/>
              <a:ext cx="864" cy="144"/>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53256" name="Text Box 22">
            <a:extLst>
              <a:ext uri="{FF2B5EF4-FFF2-40B4-BE49-F238E27FC236}">
                <a16:creationId xmlns:a16="http://schemas.microsoft.com/office/drawing/2014/main" id="{40660BC6-8B4E-4250-861B-0917EA1C9AF3}"/>
              </a:ext>
            </a:extLst>
          </p:cNvPr>
          <p:cNvSpPr txBox="1">
            <a:spLocks noChangeArrowheads="1"/>
          </p:cNvSpPr>
          <p:nvPr/>
        </p:nvSpPr>
        <p:spPr bwMode="auto">
          <a:xfrm>
            <a:off x="2895600" y="1600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FF3300"/>
                </a:solidFill>
              </a:rPr>
              <a:t>Firefox PCB</a:t>
            </a:r>
          </a:p>
        </p:txBody>
      </p:sp>
      <p:sp>
        <p:nvSpPr>
          <p:cNvPr id="53257" name="Text Box 23">
            <a:extLst>
              <a:ext uri="{FF2B5EF4-FFF2-40B4-BE49-F238E27FC236}">
                <a16:creationId xmlns:a16="http://schemas.microsoft.com/office/drawing/2014/main" id="{A9D13516-8BD0-4028-BACA-EF2A0E75D8CB}"/>
              </a:ext>
            </a:extLst>
          </p:cNvPr>
          <p:cNvSpPr txBox="1">
            <a:spLocks noChangeArrowheads="1"/>
          </p:cNvSpPr>
          <p:nvPr/>
        </p:nvSpPr>
        <p:spPr bwMode="auto">
          <a:xfrm>
            <a:off x="4648200" y="1600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FF3300"/>
                </a:solidFill>
              </a:rPr>
              <a:t>X Server PCB</a:t>
            </a:r>
          </a:p>
        </p:txBody>
      </p:sp>
      <p:sp>
        <p:nvSpPr>
          <p:cNvPr id="53258" name="Text Box 24">
            <a:extLst>
              <a:ext uri="{FF2B5EF4-FFF2-40B4-BE49-F238E27FC236}">
                <a16:creationId xmlns:a16="http://schemas.microsoft.com/office/drawing/2014/main" id="{3C81FE8E-F19E-4F7F-8453-00B15998E474}"/>
              </a:ext>
            </a:extLst>
          </p:cNvPr>
          <p:cNvSpPr txBox="1">
            <a:spLocks noChangeArrowheads="1"/>
          </p:cNvSpPr>
          <p:nvPr/>
        </p:nvSpPr>
        <p:spPr bwMode="auto">
          <a:xfrm>
            <a:off x="6400800" y="1600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FF3300"/>
                </a:solidFill>
              </a:rPr>
              <a:t>Outlook PCB</a:t>
            </a:r>
          </a:p>
        </p:txBody>
      </p:sp>
      <p:sp>
        <p:nvSpPr>
          <p:cNvPr id="53259" name="Rectangle 26">
            <a:extLst>
              <a:ext uri="{FF2B5EF4-FFF2-40B4-BE49-F238E27FC236}">
                <a16:creationId xmlns:a16="http://schemas.microsoft.com/office/drawing/2014/main" id="{59291AB7-3278-4EB0-903C-0BB01A48F600}"/>
              </a:ext>
            </a:extLst>
          </p:cNvPr>
          <p:cNvSpPr>
            <a:spLocks noChangeArrowheads="1"/>
          </p:cNvSpPr>
          <p:nvPr/>
        </p:nvSpPr>
        <p:spPr bwMode="auto">
          <a:xfrm>
            <a:off x="1219200" y="1905000"/>
            <a:ext cx="1371600" cy="228600"/>
          </a:xfrm>
          <a:prstGeom prst="rect">
            <a:avLst/>
          </a:prstGeom>
          <a:solidFill>
            <a:schemeClr val="accent1"/>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60" name="Rectangle 27">
            <a:extLst>
              <a:ext uri="{FF2B5EF4-FFF2-40B4-BE49-F238E27FC236}">
                <a16:creationId xmlns:a16="http://schemas.microsoft.com/office/drawing/2014/main" id="{B2355BBE-93CD-4E89-B1E9-653687AE9D5F}"/>
              </a:ext>
            </a:extLst>
          </p:cNvPr>
          <p:cNvSpPr>
            <a:spLocks noChangeArrowheads="1"/>
          </p:cNvSpPr>
          <p:nvPr/>
        </p:nvSpPr>
        <p:spPr bwMode="auto">
          <a:xfrm>
            <a:off x="1219200" y="1905000"/>
            <a:ext cx="1371600" cy="228600"/>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nvGrpSpPr>
          <p:cNvPr id="53261" name="Group 32">
            <a:extLst>
              <a:ext uri="{FF2B5EF4-FFF2-40B4-BE49-F238E27FC236}">
                <a16:creationId xmlns:a16="http://schemas.microsoft.com/office/drawing/2014/main" id="{CD39F20F-4DA2-4863-8CD3-61D58A8DCC03}"/>
              </a:ext>
            </a:extLst>
          </p:cNvPr>
          <p:cNvGrpSpPr>
            <a:grpSpLocks/>
          </p:cNvGrpSpPr>
          <p:nvPr/>
        </p:nvGrpSpPr>
        <p:grpSpPr bwMode="auto">
          <a:xfrm>
            <a:off x="2971800" y="3352800"/>
            <a:ext cx="1371600" cy="914400"/>
            <a:chOff x="720" y="1296"/>
            <a:chExt cx="864" cy="576"/>
          </a:xfrm>
        </p:grpSpPr>
        <p:sp>
          <p:nvSpPr>
            <p:cNvPr id="53283" name="Rectangle 33">
              <a:extLst>
                <a:ext uri="{FF2B5EF4-FFF2-40B4-BE49-F238E27FC236}">
                  <a16:creationId xmlns:a16="http://schemas.microsoft.com/office/drawing/2014/main" id="{4BB6FB71-8A8A-423B-8BF1-FA6AE2DDEB60}"/>
                </a:ext>
              </a:extLst>
            </p:cNvPr>
            <p:cNvSpPr>
              <a:spLocks noChangeArrowheads="1"/>
            </p:cNvSpPr>
            <p:nvPr/>
          </p:nvSpPr>
          <p:spPr bwMode="auto">
            <a:xfrm>
              <a:off x="720" y="1296"/>
              <a:ext cx="864" cy="576"/>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4" name="Rectangle 34">
              <a:extLst>
                <a:ext uri="{FF2B5EF4-FFF2-40B4-BE49-F238E27FC236}">
                  <a16:creationId xmlns:a16="http://schemas.microsoft.com/office/drawing/2014/main" id="{5978C928-1BE1-4CF1-9709-D65A4F9C986A}"/>
                </a:ext>
              </a:extLst>
            </p:cNvPr>
            <p:cNvSpPr>
              <a:spLocks noChangeArrowheads="1"/>
            </p:cNvSpPr>
            <p:nvPr/>
          </p:nvSpPr>
          <p:spPr bwMode="auto">
            <a:xfrm>
              <a:off x="720" y="1296"/>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5" name="Rectangle 35">
              <a:extLst>
                <a:ext uri="{FF2B5EF4-FFF2-40B4-BE49-F238E27FC236}">
                  <a16:creationId xmlns:a16="http://schemas.microsoft.com/office/drawing/2014/main" id="{24D34933-A5F0-4956-A160-750DFD2BFBA7}"/>
                </a:ext>
              </a:extLst>
            </p:cNvPr>
            <p:cNvSpPr>
              <a:spLocks noChangeArrowheads="1"/>
            </p:cNvSpPr>
            <p:nvPr/>
          </p:nvSpPr>
          <p:spPr bwMode="auto">
            <a:xfrm>
              <a:off x="720" y="1440"/>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6" name="Rectangle 36">
              <a:extLst>
                <a:ext uri="{FF2B5EF4-FFF2-40B4-BE49-F238E27FC236}">
                  <a16:creationId xmlns:a16="http://schemas.microsoft.com/office/drawing/2014/main" id="{CA3CA674-BD6F-485F-94A7-BC7065341D33}"/>
                </a:ext>
              </a:extLst>
            </p:cNvPr>
            <p:cNvSpPr>
              <a:spLocks noChangeArrowheads="1"/>
            </p:cNvSpPr>
            <p:nvPr/>
          </p:nvSpPr>
          <p:spPr bwMode="auto">
            <a:xfrm>
              <a:off x="720" y="1584"/>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7" name="Rectangle 37">
              <a:extLst>
                <a:ext uri="{FF2B5EF4-FFF2-40B4-BE49-F238E27FC236}">
                  <a16:creationId xmlns:a16="http://schemas.microsoft.com/office/drawing/2014/main" id="{4A635A2F-783F-41E5-B9D2-678BF243C288}"/>
                </a:ext>
              </a:extLst>
            </p:cNvPr>
            <p:cNvSpPr>
              <a:spLocks noChangeArrowheads="1"/>
            </p:cNvSpPr>
            <p:nvPr/>
          </p:nvSpPr>
          <p:spPr bwMode="auto">
            <a:xfrm>
              <a:off x="720" y="1728"/>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53262" name="Text Box 38">
            <a:extLst>
              <a:ext uri="{FF2B5EF4-FFF2-40B4-BE49-F238E27FC236}">
                <a16:creationId xmlns:a16="http://schemas.microsoft.com/office/drawing/2014/main" id="{637100CB-171E-4BAC-8C6F-69ABC158BFB9}"/>
              </a:ext>
            </a:extLst>
          </p:cNvPr>
          <p:cNvSpPr txBox="1">
            <a:spLocks noChangeArrowheads="1"/>
          </p:cNvSpPr>
          <p:nvPr/>
        </p:nvSpPr>
        <p:spPr bwMode="auto">
          <a:xfrm>
            <a:off x="2895600" y="3048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Emacs PCB</a:t>
            </a:r>
          </a:p>
        </p:txBody>
      </p:sp>
      <p:sp>
        <p:nvSpPr>
          <p:cNvPr id="53263" name="Text Box 39">
            <a:extLst>
              <a:ext uri="{FF2B5EF4-FFF2-40B4-BE49-F238E27FC236}">
                <a16:creationId xmlns:a16="http://schemas.microsoft.com/office/drawing/2014/main" id="{B7281164-A2E5-4905-8329-38459D0CDB31}"/>
              </a:ext>
            </a:extLst>
          </p:cNvPr>
          <p:cNvSpPr txBox="1">
            <a:spLocks noChangeArrowheads="1"/>
          </p:cNvSpPr>
          <p:nvPr/>
        </p:nvSpPr>
        <p:spPr bwMode="auto">
          <a:xfrm>
            <a:off x="1143000" y="1600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FF3300"/>
                </a:solidFill>
              </a:rPr>
              <a:t>Ready Queue</a:t>
            </a:r>
          </a:p>
        </p:txBody>
      </p:sp>
      <p:sp>
        <p:nvSpPr>
          <p:cNvPr id="53264" name="Text Box 44">
            <a:extLst>
              <a:ext uri="{FF2B5EF4-FFF2-40B4-BE49-F238E27FC236}">
                <a16:creationId xmlns:a16="http://schemas.microsoft.com/office/drawing/2014/main" id="{363D8C1E-9AF1-4056-9050-8E7D89E5BFDB}"/>
              </a:ext>
            </a:extLst>
          </p:cNvPr>
          <p:cNvSpPr txBox="1">
            <a:spLocks noChangeArrowheads="1"/>
          </p:cNvSpPr>
          <p:nvPr/>
        </p:nvSpPr>
        <p:spPr bwMode="auto">
          <a:xfrm>
            <a:off x="1143000" y="3048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Disk I/O Queue</a:t>
            </a:r>
          </a:p>
        </p:txBody>
      </p:sp>
      <p:sp>
        <p:nvSpPr>
          <p:cNvPr id="53265" name="Text Box 45">
            <a:extLst>
              <a:ext uri="{FF2B5EF4-FFF2-40B4-BE49-F238E27FC236}">
                <a16:creationId xmlns:a16="http://schemas.microsoft.com/office/drawing/2014/main" id="{3FB6428C-0655-44DC-ABAA-EF62EE292E85}"/>
              </a:ext>
            </a:extLst>
          </p:cNvPr>
          <p:cNvSpPr txBox="1">
            <a:spLocks noChangeArrowheads="1"/>
          </p:cNvSpPr>
          <p:nvPr/>
        </p:nvSpPr>
        <p:spPr bwMode="auto">
          <a:xfrm>
            <a:off x="1143000" y="44958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9900"/>
                </a:solidFill>
              </a:rPr>
              <a:t>Console Queue</a:t>
            </a:r>
          </a:p>
        </p:txBody>
      </p:sp>
      <p:sp>
        <p:nvSpPr>
          <p:cNvPr id="53266" name="Text Box 46">
            <a:extLst>
              <a:ext uri="{FF2B5EF4-FFF2-40B4-BE49-F238E27FC236}">
                <a16:creationId xmlns:a16="http://schemas.microsoft.com/office/drawing/2014/main" id="{CCFEBA0E-3B2C-4DD0-8573-C96ECC232F53}"/>
              </a:ext>
            </a:extLst>
          </p:cNvPr>
          <p:cNvSpPr txBox="1">
            <a:spLocks noChangeArrowheads="1"/>
          </p:cNvSpPr>
          <p:nvPr/>
        </p:nvSpPr>
        <p:spPr bwMode="auto">
          <a:xfrm>
            <a:off x="1143000" y="48768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D60093"/>
                </a:solidFill>
              </a:rPr>
              <a:t>Sleep Queue</a:t>
            </a:r>
          </a:p>
        </p:txBody>
      </p:sp>
      <p:sp>
        <p:nvSpPr>
          <p:cNvPr id="53267" name="Text Box 47">
            <a:extLst>
              <a:ext uri="{FF2B5EF4-FFF2-40B4-BE49-F238E27FC236}">
                <a16:creationId xmlns:a16="http://schemas.microsoft.com/office/drawing/2014/main" id="{F259A818-E920-45F6-9C42-D588AA6BF594}"/>
              </a:ext>
            </a:extLst>
          </p:cNvPr>
          <p:cNvSpPr txBox="1">
            <a:spLocks noChangeArrowheads="1"/>
          </p:cNvSpPr>
          <p:nvPr/>
        </p:nvSpPr>
        <p:spPr bwMode="auto">
          <a:xfrm>
            <a:off x="1752600" y="5257800"/>
            <a:ext cx="16764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400">
                <a:solidFill>
                  <a:schemeClr val="tx1"/>
                </a:solidFill>
              </a:rPr>
              <a:t>.</a:t>
            </a:r>
          </a:p>
          <a:p>
            <a:pPr>
              <a:spcBef>
                <a:spcPct val="50000"/>
              </a:spcBef>
              <a:buClrTx/>
              <a:buSzTx/>
              <a:buFontTx/>
              <a:buNone/>
            </a:pPr>
            <a:r>
              <a:rPr lang="en-US" altLang="en-US" sz="1400">
                <a:solidFill>
                  <a:schemeClr val="tx1"/>
                </a:solidFill>
              </a:rPr>
              <a:t>.</a:t>
            </a:r>
          </a:p>
          <a:p>
            <a:pPr>
              <a:spcBef>
                <a:spcPct val="50000"/>
              </a:spcBef>
              <a:buClrTx/>
              <a:buSzTx/>
              <a:buFontTx/>
              <a:buNone/>
            </a:pPr>
            <a:r>
              <a:rPr lang="en-US" altLang="en-US" sz="1400">
                <a:solidFill>
                  <a:schemeClr val="tx1"/>
                </a:solidFill>
              </a:rPr>
              <a:t>.</a:t>
            </a:r>
          </a:p>
        </p:txBody>
      </p:sp>
      <p:grpSp>
        <p:nvGrpSpPr>
          <p:cNvPr id="53268" name="Group 48">
            <a:extLst>
              <a:ext uri="{FF2B5EF4-FFF2-40B4-BE49-F238E27FC236}">
                <a16:creationId xmlns:a16="http://schemas.microsoft.com/office/drawing/2014/main" id="{CE7BBCAD-7F37-40CC-9FED-02E7308108A6}"/>
              </a:ext>
            </a:extLst>
          </p:cNvPr>
          <p:cNvGrpSpPr>
            <a:grpSpLocks/>
          </p:cNvGrpSpPr>
          <p:nvPr/>
        </p:nvGrpSpPr>
        <p:grpSpPr bwMode="auto">
          <a:xfrm>
            <a:off x="4724400" y="3352800"/>
            <a:ext cx="1371600" cy="914400"/>
            <a:chOff x="720" y="1296"/>
            <a:chExt cx="864" cy="576"/>
          </a:xfrm>
        </p:grpSpPr>
        <p:sp>
          <p:nvSpPr>
            <p:cNvPr id="53278" name="Rectangle 49">
              <a:extLst>
                <a:ext uri="{FF2B5EF4-FFF2-40B4-BE49-F238E27FC236}">
                  <a16:creationId xmlns:a16="http://schemas.microsoft.com/office/drawing/2014/main" id="{3D160101-F5F0-4CCC-8B3F-D6568F010C0A}"/>
                </a:ext>
              </a:extLst>
            </p:cNvPr>
            <p:cNvSpPr>
              <a:spLocks noChangeArrowheads="1"/>
            </p:cNvSpPr>
            <p:nvPr/>
          </p:nvSpPr>
          <p:spPr bwMode="auto">
            <a:xfrm>
              <a:off x="720" y="1296"/>
              <a:ext cx="864" cy="576"/>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79" name="Rectangle 50">
              <a:extLst>
                <a:ext uri="{FF2B5EF4-FFF2-40B4-BE49-F238E27FC236}">
                  <a16:creationId xmlns:a16="http://schemas.microsoft.com/office/drawing/2014/main" id="{AC5D2F71-5067-45DC-867B-ECE2BE9E96D3}"/>
                </a:ext>
              </a:extLst>
            </p:cNvPr>
            <p:cNvSpPr>
              <a:spLocks noChangeArrowheads="1"/>
            </p:cNvSpPr>
            <p:nvPr/>
          </p:nvSpPr>
          <p:spPr bwMode="auto">
            <a:xfrm>
              <a:off x="720" y="1296"/>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0" name="Rectangle 51">
              <a:extLst>
                <a:ext uri="{FF2B5EF4-FFF2-40B4-BE49-F238E27FC236}">
                  <a16:creationId xmlns:a16="http://schemas.microsoft.com/office/drawing/2014/main" id="{75665805-3B45-477C-96C3-88BB0055BA9F}"/>
                </a:ext>
              </a:extLst>
            </p:cNvPr>
            <p:cNvSpPr>
              <a:spLocks noChangeArrowheads="1"/>
            </p:cNvSpPr>
            <p:nvPr/>
          </p:nvSpPr>
          <p:spPr bwMode="auto">
            <a:xfrm>
              <a:off x="720" y="1440"/>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1" name="Rectangle 52">
              <a:extLst>
                <a:ext uri="{FF2B5EF4-FFF2-40B4-BE49-F238E27FC236}">
                  <a16:creationId xmlns:a16="http://schemas.microsoft.com/office/drawing/2014/main" id="{02493EB0-6152-40AB-A3DF-B0EDB2008E01}"/>
                </a:ext>
              </a:extLst>
            </p:cNvPr>
            <p:cNvSpPr>
              <a:spLocks noChangeArrowheads="1"/>
            </p:cNvSpPr>
            <p:nvPr/>
          </p:nvSpPr>
          <p:spPr bwMode="auto">
            <a:xfrm>
              <a:off x="720" y="1584"/>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82" name="Rectangle 53">
              <a:extLst>
                <a:ext uri="{FF2B5EF4-FFF2-40B4-BE49-F238E27FC236}">
                  <a16:creationId xmlns:a16="http://schemas.microsoft.com/office/drawing/2014/main" id="{5A66940A-A144-46C0-9A69-8974D809AF04}"/>
                </a:ext>
              </a:extLst>
            </p:cNvPr>
            <p:cNvSpPr>
              <a:spLocks noChangeArrowheads="1"/>
            </p:cNvSpPr>
            <p:nvPr/>
          </p:nvSpPr>
          <p:spPr bwMode="auto">
            <a:xfrm>
              <a:off x="720" y="1728"/>
              <a:ext cx="864" cy="144"/>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sp>
        <p:nvSpPr>
          <p:cNvPr id="53269" name="Text Box 54">
            <a:extLst>
              <a:ext uri="{FF2B5EF4-FFF2-40B4-BE49-F238E27FC236}">
                <a16:creationId xmlns:a16="http://schemas.microsoft.com/office/drawing/2014/main" id="{D3D4754F-0ED7-4092-970F-8CAF34A4A1C1}"/>
              </a:ext>
            </a:extLst>
          </p:cNvPr>
          <p:cNvSpPr txBox="1">
            <a:spLocks noChangeArrowheads="1"/>
          </p:cNvSpPr>
          <p:nvPr/>
        </p:nvSpPr>
        <p:spPr bwMode="auto">
          <a:xfrm>
            <a:off x="4724400" y="3048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00FF"/>
                </a:solidFill>
              </a:rPr>
              <a:t>ls PCB</a:t>
            </a:r>
          </a:p>
        </p:txBody>
      </p:sp>
      <p:sp>
        <p:nvSpPr>
          <p:cNvPr id="53270" name="Line 55">
            <a:extLst>
              <a:ext uri="{FF2B5EF4-FFF2-40B4-BE49-F238E27FC236}">
                <a16:creationId xmlns:a16="http://schemas.microsoft.com/office/drawing/2014/main" id="{B8FB3DDA-60BC-485A-8BDC-D0BEED9FFD5D}"/>
              </a:ext>
            </a:extLst>
          </p:cNvPr>
          <p:cNvSpPr>
            <a:spLocks noChangeShapeType="1"/>
          </p:cNvSpPr>
          <p:nvPr/>
        </p:nvSpPr>
        <p:spPr bwMode="auto">
          <a:xfrm>
            <a:off x="2590800" y="2057400"/>
            <a:ext cx="381000" cy="0"/>
          </a:xfrm>
          <a:prstGeom prst="line">
            <a:avLst/>
          </a:prstGeom>
          <a:noFill/>
          <a:ln w="9525">
            <a:solidFill>
              <a:schemeClr val="accent2"/>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3271" name="Line 56">
            <a:extLst>
              <a:ext uri="{FF2B5EF4-FFF2-40B4-BE49-F238E27FC236}">
                <a16:creationId xmlns:a16="http://schemas.microsoft.com/office/drawing/2014/main" id="{31D7DD7D-291F-42A0-AD17-325C26146F5A}"/>
              </a:ext>
            </a:extLst>
          </p:cNvPr>
          <p:cNvSpPr>
            <a:spLocks noChangeShapeType="1"/>
          </p:cNvSpPr>
          <p:nvPr/>
        </p:nvSpPr>
        <p:spPr bwMode="auto">
          <a:xfrm>
            <a:off x="6096000" y="2057400"/>
            <a:ext cx="381000" cy="0"/>
          </a:xfrm>
          <a:prstGeom prst="line">
            <a:avLst/>
          </a:prstGeom>
          <a:noFill/>
          <a:ln w="9525">
            <a:solidFill>
              <a:schemeClr val="accent2"/>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3272" name="Line 57">
            <a:extLst>
              <a:ext uri="{FF2B5EF4-FFF2-40B4-BE49-F238E27FC236}">
                <a16:creationId xmlns:a16="http://schemas.microsoft.com/office/drawing/2014/main" id="{962F0795-5931-43A6-8DDA-4FDDE5FDAD13}"/>
              </a:ext>
            </a:extLst>
          </p:cNvPr>
          <p:cNvSpPr>
            <a:spLocks noChangeShapeType="1"/>
          </p:cNvSpPr>
          <p:nvPr/>
        </p:nvSpPr>
        <p:spPr bwMode="auto">
          <a:xfrm>
            <a:off x="4343400" y="2057400"/>
            <a:ext cx="381000" cy="0"/>
          </a:xfrm>
          <a:prstGeom prst="line">
            <a:avLst/>
          </a:prstGeom>
          <a:noFill/>
          <a:ln w="9525">
            <a:solidFill>
              <a:schemeClr val="accent2"/>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3273" name="Line 58">
            <a:extLst>
              <a:ext uri="{FF2B5EF4-FFF2-40B4-BE49-F238E27FC236}">
                <a16:creationId xmlns:a16="http://schemas.microsoft.com/office/drawing/2014/main" id="{DAF2FFA3-E80C-402A-84A8-B09AD4807BDF}"/>
              </a:ext>
            </a:extLst>
          </p:cNvPr>
          <p:cNvSpPr>
            <a:spLocks noChangeShapeType="1"/>
          </p:cNvSpPr>
          <p:nvPr/>
        </p:nvSpPr>
        <p:spPr bwMode="auto">
          <a:xfrm>
            <a:off x="2590800" y="3505200"/>
            <a:ext cx="381000" cy="0"/>
          </a:xfrm>
          <a:prstGeom prst="line">
            <a:avLst/>
          </a:prstGeom>
          <a:noFill/>
          <a:ln w="9525">
            <a:solidFill>
              <a:schemeClr val="accent2"/>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3274" name="Line 59">
            <a:extLst>
              <a:ext uri="{FF2B5EF4-FFF2-40B4-BE49-F238E27FC236}">
                <a16:creationId xmlns:a16="http://schemas.microsoft.com/office/drawing/2014/main" id="{1B5D3601-D655-4618-88E3-CB89B8AEF933}"/>
              </a:ext>
            </a:extLst>
          </p:cNvPr>
          <p:cNvSpPr>
            <a:spLocks noChangeShapeType="1"/>
          </p:cNvSpPr>
          <p:nvPr/>
        </p:nvSpPr>
        <p:spPr bwMode="auto">
          <a:xfrm>
            <a:off x="4343400" y="3505200"/>
            <a:ext cx="381000" cy="0"/>
          </a:xfrm>
          <a:prstGeom prst="line">
            <a:avLst/>
          </a:prstGeom>
          <a:noFill/>
          <a:ln w="9525">
            <a:solidFill>
              <a:schemeClr val="accent2"/>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3275" name="Rectangle 62">
            <a:extLst>
              <a:ext uri="{FF2B5EF4-FFF2-40B4-BE49-F238E27FC236}">
                <a16:creationId xmlns:a16="http://schemas.microsoft.com/office/drawing/2014/main" id="{C645F144-8335-4DFA-AED9-52511E589B23}"/>
              </a:ext>
            </a:extLst>
          </p:cNvPr>
          <p:cNvSpPr>
            <a:spLocks noChangeArrowheads="1"/>
          </p:cNvSpPr>
          <p:nvPr/>
        </p:nvSpPr>
        <p:spPr bwMode="auto">
          <a:xfrm>
            <a:off x="1219200" y="3352800"/>
            <a:ext cx="1371600" cy="228600"/>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53276" name="Rectangle 63">
            <a:extLst>
              <a:ext uri="{FF2B5EF4-FFF2-40B4-BE49-F238E27FC236}">
                <a16:creationId xmlns:a16="http://schemas.microsoft.com/office/drawing/2014/main" id="{8E377B11-62BE-4AA2-92E3-D336A17492E8}"/>
              </a:ext>
            </a:extLst>
          </p:cNvPr>
          <p:cNvSpPr>
            <a:spLocks noChangeArrowheads="1"/>
          </p:cNvSpPr>
          <p:nvPr/>
        </p:nvSpPr>
        <p:spPr bwMode="auto">
          <a:xfrm>
            <a:off x="3200400" y="4648200"/>
            <a:ext cx="5562600"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9050" tIns="26988" rIns="19050" bIns="26988"/>
          <a:lstStyle>
            <a:lvl1pPr defTabSz="904875">
              <a:spcBef>
                <a:spcPct val="20000"/>
              </a:spcBef>
              <a:buClr>
                <a:schemeClr val="tx1"/>
              </a:buClr>
              <a:buSzPct val="50000"/>
              <a:buFont typeface="Monotype Sorts" pitchFamily="6" charset="2"/>
              <a:buChar char="l"/>
              <a:tabLst>
                <a:tab pos="276225" algn="l"/>
                <a:tab pos="679450" algn="l"/>
                <a:tab pos="1295400" algn="l"/>
              </a:tabLst>
              <a:defRPr sz="2400">
                <a:solidFill>
                  <a:schemeClr val="accent2"/>
                </a:solidFill>
                <a:latin typeface="Arial" panose="020B0604020202020204" pitchFamily="34" charset="0"/>
                <a:ea typeface="ＭＳ Ｐゴシック" panose="020B0600070205080204" pitchFamily="34" charset="-128"/>
              </a:defRPr>
            </a:lvl1pPr>
            <a:lvl2pPr marL="742950" indent="-285750" defTabSz="904875">
              <a:spcBef>
                <a:spcPct val="20000"/>
              </a:spcBef>
              <a:buClr>
                <a:schemeClr val="tx1"/>
              </a:buClr>
              <a:buSzPct val="50000"/>
              <a:buFont typeface="ZapfDingbats" pitchFamily="82" charset="2"/>
              <a:buChar char="u"/>
              <a:tabLst>
                <a:tab pos="276225" algn="l"/>
                <a:tab pos="679450" algn="l"/>
                <a:tab pos="1295400" algn="l"/>
              </a:tabLst>
              <a:defRPr sz="2000">
                <a:solidFill>
                  <a:schemeClr val="accent2"/>
                </a:solidFill>
                <a:latin typeface="Arial" panose="020B0604020202020204" pitchFamily="34" charset="0"/>
                <a:ea typeface="ＭＳ Ｐゴシック" panose="020B0600070205080204" pitchFamily="34" charset="-128"/>
              </a:defRPr>
            </a:lvl2pPr>
            <a:lvl3pPr marL="1143000" indent="-228600" defTabSz="904875">
              <a:spcBef>
                <a:spcPct val="20000"/>
              </a:spcBef>
              <a:buClr>
                <a:schemeClr val="tx1"/>
              </a:buClr>
              <a:buChar char="»"/>
              <a:tabLst>
                <a:tab pos="276225" algn="l"/>
                <a:tab pos="679450" algn="l"/>
                <a:tab pos="1295400" algn="l"/>
              </a:tabLst>
              <a:defRPr sz="2400">
                <a:solidFill>
                  <a:schemeClr val="accent2"/>
                </a:solidFill>
                <a:latin typeface="Arial" panose="020B0604020202020204" pitchFamily="34" charset="0"/>
                <a:ea typeface="ＭＳ Ｐゴシック" panose="020B0600070205080204" pitchFamily="34" charset="-128"/>
              </a:defRPr>
            </a:lvl3pPr>
            <a:lvl4pPr marL="1600200" indent="-228600" defTabSz="904875">
              <a:spcBef>
                <a:spcPct val="20000"/>
              </a:spcBef>
              <a:buClr>
                <a:schemeClr val="tx1"/>
              </a:buClr>
              <a:buSzPct val="50000"/>
              <a:buFont typeface="Monotype Sorts" pitchFamily="6" charset="2"/>
              <a:buChar char="n"/>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4pPr>
            <a:lvl5pPr marL="2057400" indent="-228600" defTabSz="904875">
              <a:spcBef>
                <a:spcPct val="20000"/>
              </a:spcBef>
              <a:buClr>
                <a:schemeClr val="tx1"/>
              </a:buClr>
              <a:buSzPct val="50000"/>
              <a:buFont typeface="Monotype Sorts" pitchFamily="6" charset="2"/>
              <a:buChar char="l"/>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5pPr>
            <a:lvl6pPr marL="2514600" indent="-228600" defTabSz="904875" eaLnBrk="0" fontAlgn="base" hangingPunct="0">
              <a:spcBef>
                <a:spcPct val="20000"/>
              </a:spcBef>
              <a:spcAft>
                <a:spcPct val="0"/>
              </a:spcAft>
              <a:buClr>
                <a:schemeClr val="tx1"/>
              </a:buClr>
              <a:buSzPct val="50000"/>
              <a:buFont typeface="Monotype Sorts" pitchFamily="6" charset="2"/>
              <a:buChar char="l"/>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6pPr>
            <a:lvl7pPr marL="2971800" indent="-228600" defTabSz="904875" eaLnBrk="0" fontAlgn="base" hangingPunct="0">
              <a:spcBef>
                <a:spcPct val="20000"/>
              </a:spcBef>
              <a:spcAft>
                <a:spcPct val="0"/>
              </a:spcAft>
              <a:buClr>
                <a:schemeClr val="tx1"/>
              </a:buClr>
              <a:buSzPct val="50000"/>
              <a:buFont typeface="Monotype Sorts" pitchFamily="6" charset="2"/>
              <a:buChar char="l"/>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7pPr>
            <a:lvl8pPr marL="3429000" indent="-228600" defTabSz="904875" eaLnBrk="0" fontAlgn="base" hangingPunct="0">
              <a:spcBef>
                <a:spcPct val="20000"/>
              </a:spcBef>
              <a:spcAft>
                <a:spcPct val="0"/>
              </a:spcAft>
              <a:buClr>
                <a:schemeClr val="tx1"/>
              </a:buClr>
              <a:buSzPct val="50000"/>
              <a:buFont typeface="Monotype Sorts" pitchFamily="6" charset="2"/>
              <a:buChar char="l"/>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8pPr>
            <a:lvl9pPr marL="3886200" indent="-228600" defTabSz="904875" eaLnBrk="0" fontAlgn="base" hangingPunct="0">
              <a:spcBef>
                <a:spcPct val="20000"/>
              </a:spcBef>
              <a:spcAft>
                <a:spcPct val="0"/>
              </a:spcAft>
              <a:buClr>
                <a:schemeClr val="tx1"/>
              </a:buClr>
              <a:buSzPct val="50000"/>
              <a:buFont typeface="Monotype Sorts" pitchFamily="6" charset="2"/>
              <a:buChar char="l"/>
              <a:tabLst>
                <a:tab pos="276225" algn="l"/>
                <a:tab pos="679450" algn="l"/>
                <a:tab pos="1295400" algn="l"/>
              </a:tabLst>
              <a:defRPr sz="1600">
                <a:solidFill>
                  <a:schemeClr val="accent2"/>
                </a:solidFill>
                <a:latin typeface="Arial" panose="020B0604020202020204" pitchFamily="34" charset="0"/>
                <a:ea typeface="ＭＳ Ｐゴシック" panose="020B0600070205080204" pitchFamily="34" charset="-128"/>
              </a:defRPr>
            </a:lvl9pPr>
          </a:lstStyle>
          <a:p>
            <a:pPr>
              <a:lnSpc>
                <a:spcPts val="2800"/>
              </a:lnSpc>
              <a:spcBef>
                <a:spcPct val="0"/>
              </a:spcBef>
              <a:spcAft>
                <a:spcPts val="500"/>
              </a:spcAft>
              <a:buSzPct val="75000"/>
              <a:buFont typeface="Monotype Sorts" pitchFamily="6" charset="2"/>
              <a:buNone/>
            </a:pPr>
            <a:endParaRPr lang="en-US" altLang="en-US" b="0">
              <a:solidFill>
                <a:srgbClr val="000000"/>
              </a:solidFill>
            </a:endParaRPr>
          </a:p>
        </p:txBody>
      </p:sp>
      <p:sp>
        <p:nvSpPr>
          <p:cNvPr id="53277" name="Text Box 64">
            <a:extLst>
              <a:ext uri="{FF2B5EF4-FFF2-40B4-BE49-F238E27FC236}">
                <a16:creationId xmlns:a16="http://schemas.microsoft.com/office/drawing/2014/main" id="{93799405-904F-4598-9D13-145D7D37B986}"/>
              </a:ext>
            </a:extLst>
          </p:cNvPr>
          <p:cNvSpPr txBox="1">
            <a:spLocks noChangeArrowheads="1"/>
          </p:cNvSpPr>
          <p:nvPr/>
        </p:nvSpPr>
        <p:spPr bwMode="auto">
          <a:xfrm>
            <a:off x="3581400" y="4800600"/>
            <a:ext cx="4800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b="0"/>
              <a:t>There may be many wait queues, one for each type of wait (disk, console, timer, network, etc.)</a:t>
            </a:r>
          </a:p>
        </p:txBody>
      </p:sp>
    </p:spTree>
    <p:extLst>
      <p:ext uri="{BB962C8B-B14F-4D97-AF65-F5344CB8AC3E}">
        <p14:creationId xmlns:p14="http://schemas.microsoft.com/office/powerpoint/2010/main" val="265243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F7736-C845-C346-94B6-A8F17BD6C487}"/>
              </a:ext>
            </a:extLst>
          </p:cNvPr>
          <p:cNvSpPr>
            <a:spLocks noGrp="1"/>
          </p:cNvSpPr>
          <p:nvPr>
            <p:ph type="title"/>
          </p:nvPr>
        </p:nvSpPr>
        <p:spPr/>
        <p:txBody>
          <a:bodyPr/>
          <a:lstStyle/>
          <a:p>
            <a:r>
              <a:rPr lang="en-US" dirty="0"/>
              <a:t>Check your understanding</a:t>
            </a:r>
          </a:p>
        </p:txBody>
      </p:sp>
      <p:sp>
        <p:nvSpPr>
          <p:cNvPr id="3" name="Content Placeholder 2">
            <a:extLst>
              <a:ext uri="{FF2B5EF4-FFF2-40B4-BE49-F238E27FC236}">
                <a16:creationId xmlns:a16="http://schemas.microsoft.com/office/drawing/2014/main" id="{F72F5481-B573-0D42-8CD9-A458CD8DC5F9}"/>
              </a:ext>
            </a:extLst>
          </p:cNvPr>
          <p:cNvSpPr>
            <a:spLocks noGrp="1"/>
          </p:cNvSpPr>
          <p:nvPr>
            <p:ph idx="1"/>
          </p:nvPr>
        </p:nvSpPr>
        <p:spPr/>
        <p:txBody>
          <a:bodyPr/>
          <a:lstStyle/>
          <a:p>
            <a:r>
              <a:rPr lang="en-US" sz="2400" dirty="0"/>
              <a:t>True or False: a process can move from the running state to the waiting state</a:t>
            </a:r>
          </a:p>
          <a:p>
            <a:pPr lvl="1"/>
            <a:r>
              <a:rPr lang="en-US" sz="2000" dirty="0"/>
              <a:t>Yes, when the process asks for a blocking system call</a:t>
            </a:r>
          </a:p>
          <a:p>
            <a:endParaRPr lang="en-US" sz="2400" dirty="0"/>
          </a:p>
          <a:p>
            <a:r>
              <a:rPr lang="en-US" sz="2400" dirty="0"/>
              <a:t>True or False: There is a separate kernel stack and user stack for each process</a:t>
            </a:r>
          </a:p>
          <a:p>
            <a:pPr lvl="1"/>
            <a:r>
              <a:rPr lang="en-US" sz="2000" dirty="0"/>
              <a:t>Yes, its dangerous to allow a process to access an OS page</a:t>
            </a:r>
          </a:p>
          <a:p>
            <a:endParaRPr lang="en-US" sz="2400" dirty="0"/>
          </a:p>
          <a:p>
            <a:r>
              <a:rPr lang="en-US" sz="2400" dirty="0"/>
              <a:t>Where is process related information stored?</a:t>
            </a:r>
          </a:p>
          <a:p>
            <a:pPr lvl="1"/>
            <a:r>
              <a:rPr lang="en-US" sz="2000" dirty="0"/>
              <a:t>In the Process Control Block</a:t>
            </a:r>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4689F134-AE8E-6C4B-B1C4-26806AD4E4D4}"/>
              </a:ext>
            </a:extLst>
          </p:cNvPr>
          <p:cNvSpPr>
            <a:spLocks noGrp="1"/>
          </p:cNvSpPr>
          <p:nvPr>
            <p:ph type="sldNum" sz="quarter" idx="12"/>
          </p:nvPr>
        </p:nvSpPr>
        <p:spPr/>
        <p:txBody>
          <a:bodyPr/>
          <a:lstStyle/>
          <a:p>
            <a:fld id="{DA74CC53-A59F-4DD2-8C49-BF6FA05CCA19}" type="slidenum">
              <a:rPr lang="en-US" smtClean="0"/>
              <a:t>5</a:t>
            </a:fld>
            <a:endParaRPr lang="en-US"/>
          </a:p>
        </p:txBody>
      </p:sp>
    </p:spTree>
    <p:extLst>
      <p:ext uri="{BB962C8B-B14F-4D97-AF65-F5344CB8AC3E}">
        <p14:creationId xmlns:p14="http://schemas.microsoft.com/office/powerpoint/2010/main" val="27339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BFE5-04D0-0D4C-9DE6-F1679895DF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2FC1C7-52A9-AC41-AD8D-AF541FE1792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4AD8B9-4D4D-4244-A928-9D7907AAD142}"/>
              </a:ext>
            </a:extLst>
          </p:cNvPr>
          <p:cNvSpPr>
            <a:spLocks noGrp="1"/>
          </p:cNvSpPr>
          <p:nvPr>
            <p:ph type="sldNum" sz="quarter" idx="12"/>
          </p:nvPr>
        </p:nvSpPr>
        <p:spPr/>
        <p:txBody>
          <a:bodyPr/>
          <a:lstStyle/>
          <a:p>
            <a:fld id="{DA74CC53-A59F-4DD2-8C49-BF6FA05CCA19}" type="slidenum">
              <a:rPr lang="en-US" smtClean="0"/>
              <a:t>6</a:t>
            </a:fld>
            <a:endParaRPr lang="en-US"/>
          </a:p>
        </p:txBody>
      </p:sp>
      <p:pic>
        <p:nvPicPr>
          <p:cNvPr id="5" name="Picture 4">
            <a:extLst>
              <a:ext uri="{FF2B5EF4-FFF2-40B4-BE49-F238E27FC236}">
                <a16:creationId xmlns:a16="http://schemas.microsoft.com/office/drawing/2014/main" id="{9D96AAE3-F9A3-884A-AE4A-159CF905982F}"/>
              </a:ext>
            </a:extLst>
          </p:cNvPr>
          <p:cNvPicPr>
            <a:picLocks noChangeAspect="1"/>
          </p:cNvPicPr>
          <p:nvPr/>
        </p:nvPicPr>
        <p:blipFill>
          <a:blip r:embed="rId3"/>
          <a:stretch>
            <a:fillRect/>
          </a:stretch>
        </p:blipFill>
        <p:spPr>
          <a:xfrm>
            <a:off x="0" y="857250"/>
            <a:ext cx="9144000" cy="5143500"/>
          </a:xfrm>
          <a:prstGeom prst="rect">
            <a:avLst/>
          </a:prstGeom>
        </p:spPr>
      </p:pic>
    </p:spTree>
    <p:extLst>
      <p:ext uri="{BB962C8B-B14F-4D97-AF65-F5344CB8AC3E}">
        <p14:creationId xmlns:p14="http://schemas.microsoft.com/office/powerpoint/2010/main" val="1501430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697E-32F1-4243-91C1-577945F7DD2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E45E0A-3B84-9D4C-A633-1661CA261D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99AD24D-3CE1-404A-B9C0-0EC7B43541EA}"/>
              </a:ext>
            </a:extLst>
          </p:cNvPr>
          <p:cNvSpPr>
            <a:spLocks noGrp="1"/>
          </p:cNvSpPr>
          <p:nvPr>
            <p:ph type="sldNum" sz="quarter" idx="12"/>
          </p:nvPr>
        </p:nvSpPr>
        <p:spPr/>
        <p:txBody>
          <a:bodyPr/>
          <a:lstStyle/>
          <a:p>
            <a:fld id="{DA74CC53-A59F-4DD2-8C49-BF6FA05CCA19}" type="slidenum">
              <a:rPr lang="en-US" smtClean="0"/>
              <a:t>7</a:t>
            </a:fld>
            <a:endParaRPr lang="en-US"/>
          </a:p>
        </p:txBody>
      </p:sp>
      <p:pic>
        <p:nvPicPr>
          <p:cNvPr id="6" name="Picture 5">
            <a:extLst>
              <a:ext uri="{FF2B5EF4-FFF2-40B4-BE49-F238E27FC236}">
                <a16:creationId xmlns:a16="http://schemas.microsoft.com/office/drawing/2014/main" id="{58BED0EC-7453-294C-B318-E49085CDF62A}"/>
              </a:ext>
            </a:extLst>
          </p:cNvPr>
          <p:cNvPicPr>
            <a:picLocks noChangeAspect="1"/>
          </p:cNvPicPr>
          <p:nvPr/>
        </p:nvPicPr>
        <p:blipFill>
          <a:blip r:embed="rId2"/>
          <a:stretch>
            <a:fillRect/>
          </a:stretch>
        </p:blipFill>
        <p:spPr>
          <a:xfrm>
            <a:off x="0" y="857250"/>
            <a:ext cx="9144000" cy="5143500"/>
          </a:xfrm>
          <a:prstGeom prst="rect">
            <a:avLst/>
          </a:prstGeom>
        </p:spPr>
      </p:pic>
    </p:spTree>
    <p:extLst>
      <p:ext uri="{BB962C8B-B14F-4D97-AF65-F5344CB8AC3E}">
        <p14:creationId xmlns:p14="http://schemas.microsoft.com/office/powerpoint/2010/main" val="305737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85068-3ACA-C849-B6A9-71F9179E79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085003-C6EB-8649-9E89-38E472C33CF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A24AA5B-A9ED-6243-A0EB-192151E2D278}"/>
              </a:ext>
            </a:extLst>
          </p:cNvPr>
          <p:cNvSpPr>
            <a:spLocks noGrp="1"/>
          </p:cNvSpPr>
          <p:nvPr>
            <p:ph type="sldNum" sz="quarter" idx="12"/>
          </p:nvPr>
        </p:nvSpPr>
        <p:spPr/>
        <p:txBody>
          <a:bodyPr/>
          <a:lstStyle/>
          <a:p>
            <a:fld id="{DA74CC53-A59F-4DD2-8C49-BF6FA05CCA19}" type="slidenum">
              <a:rPr lang="en-US" smtClean="0"/>
              <a:t>8</a:t>
            </a:fld>
            <a:endParaRPr lang="en-US"/>
          </a:p>
        </p:txBody>
      </p:sp>
      <p:pic>
        <p:nvPicPr>
          <p:cNvPr id="5" name="Picture 4">
            <a:extLst>
              <a:ext uri="{FF2B5EF4-FFF2-40B4-BE49-F238E27FC236}">
                <a16:creationId xmlns:a16="http://schemas.microsoft.com/office/drawing/2014/main" id="{53616A32-9966-EB43-B621-2760EDAD28FB}"/>
              </a:ext>
            </a:extLst>
          </p:cNvPr>
          <p:cNvPicPr>
            <a:picLocks noChangeAspect="1"/>
          </p:cNvPicPr>
          <p:nvPr/>
        </p:nvPicPr>
        <p:blipFill>
          <a:blip r:embed="rId2"/>
          <a:stretch>
            <a:fillRect/>
          </a:stretch>
        </p:blipFill>
        <p:spPr>
          <a:xfrm>
            <a:off x="0" y="857250"/>
            <a:ext cx="9144000" cy="5143500"/>
          </a:xfrm>
          <a:prstGeom prst="rect">
            <a:avLst/>
          </a:prstGeom>
        </p:spPr>
      </p:pic>
    </p:spTree>
    <p:extLst>
      <p:ext uri="{BB962C8B-B14F-4D97-AF65-F5344CB8AC3E}">
        <p14:creationId xmlns:p14="http://schemas.microsoft.com/office/powerpoint/2010/main" val="283562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A49A6-78CF-4708-9F15-F09EC37C9B9E}"/>
              </a:ext>
            </a:extLst>
          </p:cNvPr>
          <p:cNvSpPr>
            <a:spLocks noGrp="1"/>
          </p:cNvSpPr>
          <p:nvPr>
            <p:ph type="title"/>
          </p:nvPr>
        </p:nvSpPr>
        <p:spPr/>
        <p:txBody>
          <a:bodyPr/>
          <a:lstStyle/>
          <a:p>
            <a:pPr>
              <a:defRPr/>
            </a:pPr>
            <a:r>
              <a:rPr lang="en-US" altLang="en-US">
                <a:ea typeface="ＭＳ Ｐゴシック" panose="020B0600070205080204" pitchFamily="34" charset="-128"/>
              </a:rPr>
              <a:t>Process system call API</a:t>
            </a:r>
          </a:p>
        </p:txBody>
      </p:sp>
      <p:sp>
        <p:nvSpPr>
          <p:cNvPr id="55299" name="Content Placeholder 2">
            <a:extLst>
              <a:ext uri="{FF2B5EF4-FFF2-40B4-BE49-F238E27FC236}">
                <a16:creationId xmlns:a16="http://schemas.microsoft.com/office/drawing/2014/main" id="{9CBA180A-92AB-4EDC-9897-1470152A82A4}"/>
              </a:ext>
            </a:extLst>
          </p:cNvPr>
          <p:cNvSpPr>
            <a:spLocks noGrp="1" noChangeArrowheads="1"/>
          </p:cNvSpPr>
          <p:nvPr>
            <p:ph idx="1"/>
          </p:nvPr>
        </p:nvSpPr>
        <p:spPr/>
        <p:txBody>
          <a:bodyPr/>
          <a:lstStyle/>
          <a:p>
            <a:r>
              <a:rPr lang="en-US" altLang="en-US" sz="2400" dirty="0">
                <a:ea typeface="ＭＳ Ｐゴシック" panose="020B0600070205080204" pitchFamily="34" charset="-128"/>
              </a:rPr>
              <a:t>Process creation: how to create a new process?</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Process termination: how to terminate and clean up a process</a:t>
            </a:r>
          </a:p>
          <a:p>
            <a:endParaRPr lang="en-US" altLang="en-US" sz="2400" dirty="0">
              <a:ea typeface="ＭＳ Ｐゴシック" panose="020B0600070205080204" pitchFamily="34" charset="-128"/>
            </a:endParaRPr>
          </a:p>
          <a:p>
            <a:r>
              <a:rPr lang="en-US" altLang="en-US" sz="2400" dirty="0">
                <a:ea typeface="ＭＳ Ｐゴシック" panose="020B0600070205080204" pitchFamily="34" charset="-128"/>
              </a:rPr>
              <a:t>Coordination between processes</a:t>
            </a:r>
          </a:p>
          <a:p>
            <a:pPr lvl="1"/>
            <a:r>
              <a:rPr lang="en-US" altLang="en-US" sz="2000" dirty="0">
                <a:ea typeface="ＭＳ Ｐゴシック" panose="020B0600070205080204" pitchFamily="34" charset="-128"/>
              </a:rPr>
              <a:t>Wait, </a:t>
            </a:r>
            <a:r>
              <a:rPr lang="en-US" altLang="en-US" sz="2000" dirty="0" err="1">
                <a:ea typeface="ＭＳ Ｐゴシック" panose="020B0600070205080204" pitchFamily="34" charset="-128"/>
              </a:rPr>
              <a:t>waitpid</a:t>
            </a:r>
            <a:r>
              <a:rPr lang="en-US" altLang="en-US" sz="2000" dirty="0">
                <a:ea typeface="ＭＳ Ｐゴシック" panose="020B0600070205080204" pitchFamily="34" charset="-128"/>
              </a:rPr>
              <a:t>, signal, inter-process communication, synchronization</a:t>
            </a:r>
          </a:p>
          <a:p>
            <a:pPr lvl="1"/>
            <a:endParaRPr lang="en-US" altLang="en-US" sz="2000" dirty="0">
              <a:ea typeface="ＭＳ Ｐゴシック" panose="020B0600070205080204" pitchFamily="34" charset="-128"/>
            </a:endParaRPr>
          </a:p>
          <a:p>
            <a:r>
              <a:rPr lang="en-US" altLang="en-US" sz="2400" dirty="0">
                <a:ea typeface="ＭＳ Ｐゴシック" panose="020B0600070205080204" pitchFamily="34" charset="-128"/>
              </a:rPr>
              <a:t>Other</a:t>
            </a:r>
          </a:p>
          <a:p>
            <a:pPr lvl="1"/>
            <a:r>
              <a:rPr lang="en-US" altLang="en-US" sz="2000" dirty="0">
                <a:ea typeface="ＭＳ Ｐゴシック" panose="020B0600070205080204" pitchFamily="34" charset="-128"/>
              </a:rPr>
              <a:t>E.g., set quotas or priorities, examine usage, </a:t>
            </a:r>
            <a:r>
              <a:rPr lang="mr-IN" altLang="en-US" sz="2000" dirty="0">
                <a:ea typeface="ＭＳ Ｐゴシック" panose="020B0600070205080204" pitchFamily="34" charset="-128"/>
              </a:rPr>
              <a:t>…</a:t>
            </a:r>
            <a:endParaRPr lang="en-US" altLang="en-US" sz="2000" dirty="0">
              <a:ea typeface="ＭＳ Ｐゴシック" panose="020B0600070205080204" pitchFamily="34" charset="-128"/>
            </a:endParaRPr>
          </a:p>
        </p:txBody>
      </p:sp>
      <p:sp>
        <p:nvSpPr>
          <p:cNvPr id="55301" name="Slide Number Placeholder 4">
            <a:extLst>
              <a:ext uri="{FF2B5EF4-FFF2-40B4-BE49-F238E27FC236}">
                <a16:creationId xmlns:a16="http://schemas.microsoft.com/office/drawing/2014/main" id="{79919647-4061-4C89-BE98-5661451719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6"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6"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6"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1C11AD5-4333-4AF1-BE81-5F4018940969}" type="slidenum">
              <a:rPr lang="en-US" altLang="en-US" sz="1000" smtClean="0">
                <a:solidFill>
                  <a:schemeClr val="tx1"/>
                </a:solidFill>
              </a:rPr>
              <a:pPr>
                <a:spcBef>
                  <a:spcPct val="0"/>
                </a:spcBef>
                <a:buClrTx/>
                <a:buSzTx/>
                <a:buFontTx/>
                <a:buNone/>
              </a:pPr>
              <a:t>9</a:t>
            </a:fld>
            <a:endParaRPr lang="en-US" altLang="en-US" sz="1000">
              <a:solidFill>
                <a:schemeClr val="tx1"/>
              </a:solidFill>
            </a:endParaRPr>
          </a:p>
        </p:txBody>
      </p:sp>
    </p:spTree>
  </p:cSld>
  <p:clrMapOvr>
    <a:masterClrMapping/>
  </p:clrMapOvr>
</p:sld>
</file>

<file path=ppt/theme/theme1.xml><?xml version="1.0" encoding="utf-8"?>
<a:theme xmlns:a="http://schemas.openxmlformats.org/drawingml/2006/main" name="UCRTemplate4">
  <a:themeElements>
    <a:clrScheme name="UCRTemplate4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UCRTemplate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UCRTemplate4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UCRTemplate4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UCRTemplate4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UCRTemplate4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UCRTemplate4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UCRTemplate4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UCRTemplate4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UCRTemplate4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UCRTemplate4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UCRTemplate4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UCRTemplate_white</Template>
  <TotalTime>2555</TotalTime>
  <Words>2427</Words>
  <Application>Microsoft Macintosh PowerPoint</Application>
  <PresentationFormat>On-screen Show (4:3)</PresentationFormat>
  <Paragraphs>399</Paragraphs>
  <Slides>35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Courier New</vt:lpstr>
      <vt:lpstr>Monotype Sorts</vt:lpstr>
      <vt:lpstr>Times New Roman</vt:lpstr>
      <vt:lpstr>Wingdings</vt:lpstr>
      <vt:lpstr>ZapfDingbats</vt:lpstr>
      <vt:lpstr>UCRTemplate4</vt:lpstr>
      <vt:lpstr>Advanced Operating Systems (CS 202)  Processes (continued)</vt:lpstr>
      <vt:lpstr>How to pause/restart processes?</vt:lpstr>
      <vt:lpstr>How does the OS track processes?</vt:lpstr>
      <vt:lpstr>State Queues</vt:lpstr>
      <vt:lpstr>Check your understanding</vt:lpstr>
      <vt:lpstr>PowerPoint Presentation</vt:lpstr>
      <vt:lpstr>PowerPoint Presentation</vt:lpstr>
      <vt:lpstr>PowerPoint Presentation</vt:lpstr>
      <vt:lpstr>Process system call API</vt:lpstr>
      <vt:lpstr>Process Creation</vt:lpstr>
      <vt:lpstr>Process Creation: Unix</vt:lpstr>
      <vt:lpstr>fork()</vt:lpstr>
      <vt:lpstr>Duplicating Address Spaces</vt:lpstr>
      <vt:lpstr>Divergence</vt:lpstr>
      <vt:lpstr>Example Continued</vt:lpstr>
      <vt:lpstr>Why fork()?</vt:lpstr>
      <vt:lpstr>Process Creation (2): Unix </vt:lpstr>
      <vt:lpstr>wait() a second…</vt:lpstr>
      <vt:lpstr>Unix Shells</vt:lpstr>
      <vt:lpstr>Some issues with processes</vt:lpstr>
      <vt:lpstr>Parallel Programs</vt:lpstr>
      <vt:lpstr>Rethinking Processes</vt:lpstr>
      <vt:lpstr>Threads</vt:lpstr>
      <vt:lpstr>Recap: Process Address Space</vt:lpstr>
      <vt:lpstr>Threads in a Process</vt:lpstr>
      <vt:lpstr>Which of these are needed for each thread</vt:lpstr>
      <vt:lpstr>Which of these are needed for each thread</vt:lpstr>
      <vt:lpstr>Threads: Concurrent Servers</vt:lpstr>
      <vt:lpstr>Threads: Concurrent Servers</vt:lpstr>
      <vt:lpstr>Implementing threads</vt:lpstr>
      <vt:lpstr>Kernel Thread (KLT) Limitations</vt:lpstr>
      <vt:lpstr>Alternative: User-Level Threads</vt:lpstr>
      <vt:lpstr>Summary KLT vs. ULT</vt:lpstr>
      <vt:lpstr>Sample Thread Interface</vt:lpstr>
      <vt:lpstr>Looking ahead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Operating Systems (CS 202)  OS Evolution and Organization</dc:title>
  <dc:creator>Heng Yin</dc:creator>
  <cp:lastModifiedBy>Nael Abu-Ghazaleh</cp:lastModifiedBy>
  <cp:revision>29</cp:revision>
  <dcterms:created xsi:type="dcterms:W3CDTF">2019-04-03T20:51:07Z</dcterms:created>
  <dcterms:modified xsi:type="dcterms:W3CDTF">2021-04-05T15:07:51Z</dcterms:modified>
</cp:coreProperties>
</file>